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77" r:id="rId6"/>
    <p:sldId id="324" r:id="rId7"/>
    <p:sldId id="325" r:id="rId8"/>
    <p:sldId id="326" r:id="rId9"/>
    <p:sldId id="341" r:id="rId10"/>
    <p:sldId id="340" r:id="rId11"/>
    <p:sldId id="327" r:id="rId12"/>
    <p:sldId id="330" r:id="rId13"/>
    <p:sldId id="328" r:id="rId14"/>
    <p:sldId id="329" r:id="rId15"/>
    <p:sldId id="331" r:id="rId16"/>
    <p:sldId id="333" r:id="rId17"/>
    <p:sldId id="334" r:id="rId18"/>
    <p:sldId id="335" r:id="rId19"/>
    <p:sldId id="336" r:id="rId20"/>
    <p:sldId id="337" r:id="rId21"/>
    <p:sldId id="338" r:id="rId22"/>
    <p:sldId id="339" r:id="rId23"/>
    <p:sldId id="342" r:id="rId24"/>
    <p:sldId id="344" r:id="rId25"/>
    <p:sldId id="343" r:id="rId26"/>
    <p:sldId id="320"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arzyna Szopik-Depczynska" initials="KS" lastIdx="1" clrIdx="0">
    <p:extLst>
      <p:ext uri="{19B8F6BF-5375-455C-9EA6-DF929625EA0E}">
        <p15:presenceInfo xmlns:p15="http://schemas.microsoft.com/office/powerpoint/2012/main" userId="c461834bf4a74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96F63"/>
    <a:srgbClr val="304A42"/>
    <a:srgbClr val="FFFFFF"/>
    <a:srgbClr val="000000"/>
    <a:srgbClr val="84CAC5"/>
    <a:srgbClr val="71BB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7FAEC-272E-0E31-4B86-38FD30D590C3}" v="188" dt="2020-09-14T09:44:49.82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 z motywem 1 — Ak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76" autoAdjust="0"/>
  </p:normalViewPr>
  <p:slideViewPr>
    <p:cSldViewPr snapToGrid="0">
      <p:cViewPr varScale="1">
        <p:scale>
          <a:sx n="64" d="100"/>
          <a:sy n="64" d="100"/>
        </p:scale>
        <p:origin x="456" y="176"/>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Markiewicz" userId="S::joanna.markiewicz@usz.edu.pl::8a9e13bd-d973-4853-8ade-96257f85c56c" providerId="AD" clId="Web-{BE77FAEC-272E-0E31-4B86-38FD30D590C3}"/>
    <pc:docChg chg="addSld modSld sldOrd">
      <pc:chgData name="Joanna Markiewicz" userId="S::joanna.markiewicz@usz.edu.pl::8a9e13bd-d973-4853-8ade-96257f85c56c" providerId="AD" clId="Web-{BE77FAEC-272E-0E31-4B86-38FD30D590C3}" dt="2020-09-14T09:44:49.829" v="182" actId="20577"/>
      <pc:docMkLst>
        <pc:docMk/>
      </pc:docMkLst>
      <pc:sldChg chg="addSp delSp modSp add ord replId">
        <pc:chgData name="Joanna Markiewicz" userId="S::joanna.markiewicz@usz.edu.pl::8a9e13bd-d973-4853-8ade-96257f85c56c" providerId="AD" clId="Web-{BE77FAEC-272E-0E31-4B86-38FD30D590C3}" dt="2020-09-14T09:44:34.547" v="174" actId="20577"/>
        <pc:sldMkLst>
          <pc:docMk/>
          <pc:sldMk cId="2826663646" sldId="342"/>
        </pc:sldMkLst>
        <pc:spChg chg="del">
          <ac:chgData name="Joanna Markiewicz" userId="S::joanna.markiewicz@usz.edu.pl::8a9e13bd-d973-4853-8ade-96257f85c56c" providerId="AD" clId="Web-{BE77FAEC-272E-0E31-4B86-38FD30D590C3}" dt="2020-09-14T09:34:11.890" v="12"/>
          <ac:spMkLst>
            <pc:docMk/>
            <pc:sldMk cId="2826663646" sldId="342"/>
            <ac:spMk id="2" creationId="{00000000-0000-0000-0000-000000000000}"/>
          </ac:spMkLst>
        </pc:spChg>
        <pc:spChg chg="add mod">
          <ac:chgData name="Joanna Markiewicz" userId="S::joanna.markiewicz@usz.edu.pl::8a9e13bd-d973-4853-8ade-96257f85c56c" providerId="AD" clId="Web-{BE77FAEC-272E-0E31-4B86-38FD30D590C3}" dt="2020-09-14T09:35:32.236" v="55" actId="1076"/>
          <ac:spMkLst>
            <pc:docMk/>
            <pc:sldMk cId="2826663646" sldId="342"/>
            <ac:spMk id="4" creationId="{110209D0-DF91-4422-937C-0E2457418368}"/>
          </ac:spMkLst>
        </pc:spChg>
        <pc:spChg chg="add mod">
          <ac:chgData name="Joanna Markiewicz" userId="S::joanna.markiewicz@usz.edu.pl::8a9e13bd-d973-4853-8ade-96257f85c56c" providerId="AD" clId="Web-{BE77FAEC-272E-0E31-4B86-38FD30D590C3}" dt="2020-09-14T09:35:22.470" v="52" actId="20577"/>
          <ac:spMkLst>
            <pc:docMk/>
            <pc:sldMk cId="2826663646" sldId="342"/>
            <ac:spMk id="5" creationId="{7E913C3D-D0AB-4D82-89D3-E5F201F8FB89}"/>
          </ac:spMkLst>
        </pc:spChg>
        <pc:spChg chg="mod">
          <ac:chgData name="Joanna Markiewicz" userId="S::joanna.markiewicz@usz.edu.pl::8a9e13bd-d973-4853-8ade-96257f85c56c" providerId="AD" clId="Web-{BE77FAEC-272E-0E31-4B86-38FD30D590C3}" dt="2020-09-14T09:34:24.046" v="19" actId="14100"/>
          <ac:spMkLst>
            <pc:docMk/>
            <pc:sldMk cId="2826663646" sldId="342"/>
            <ac:spMk id="9" creationId="{00000000-0000-0000-0000-000000000000}"/>
          </ac:spMkLst>
        </pc:spChg>
        <pc:spChg chg="mod">
          <ac:chgData name="Joanna Markiewicz" userId="S::joanna.markiewicz@usz.edu.pl::8a9e13bd-d973-4853-8ade-96257f85c56c" providerId="AD" clId="Web-{BE77FAEC-272E-0E31-4B86-38FD30D590C3}" dt="2020-09-14T09:44:34.547" v="174" actId="20577"/>
          <ac:spMkLst>
            <pc:docMk/>
            <pc:sldMk cId="2826663646" sldId="342"/>
            <ac:spMk id="10" creationId="{D9AB1CE7-A8E0-4F2D-BD53-298442273386}"/>
          </ac:spMkLst>
        </pc:spChg>
        <pc:picChg chg="add mod">
          <ac:chgData name="Joanna Markiewicz" userId="S::joanna.markiewicz@usz.edu.pl::8a9e13bd-d973-4853-8ade-96257f85c56c" providerId="AD" clId="Web-{BE77FAEC-272E-0E31-4B86-38FD30D590C3}" dt="2020-09-14T09:35:36.423" v="57" actId="1076"/>
          <ac:picMkLst>
            <pc:docMk/>
            <pc:sldMk cId="2826663646" sldId="342"/>
            <ac:picMk id="3" creationId="{ADF08CE3-DF78-4339-AC00-2F0E052A9F46}"/>
          </ac:picMkLst>
        </pc:picChg>
        <pc:picChg chg="del">
          <ac:chgData name="Joanna Markiewicz" userId="S::joanna.markiewicz@usz.edu.pl::8a9e13bd-d973-4853-8ade-96257f85c56c" providerId="AD" clId="Web-{BE77FAEC-272E-0E31-4B86-38FD30D590C3}" dt="2020-09-14T09:34:16.156" v="14"/>
          <ac:picMkLst>
            <pc:docMk/>
            <pc:sldMk cId="2826663646" sldId="342"/>
            <ac:picMk id="12" creationId="{00000000-0000-0000-0000-000000000000}"/>
          </ac:picMkLst>
        </pc:picChg>
        <pc:picChg chg="mod">
          <ac:chgData name="Joanna Markiewicz" userId="S::joanna.markiewicz@usz.edu.pl::8a9e13bd-d973-4853-8ade-96257f85c56c" providerId="AD" clId="Web-{BE77FAEC-272E-0E31-4B86-38FD30D590C3}" dt="2020-09-14T09:34:14.312" v="13" actId="1076"/>
          <ac:picMkLst>
            <pc:docMk/>
            <pc:sldMk cId="2826663646" sldId="342"/>
            <ac:picMk id="1028" creationId="{00000000-0000-0000-0000-000000000000}"/>
          </ac:picMkLst>
        </pc:picChg>
      </pc:sldChg>
      <pc:sldChg chg="addSp delSp modSp add replId">
        <pc:chgData name="Joanna Markiewicz" userId="S::joanna.markiewicz@usz.edu.pl::8a9e13bd-d973-4853-8ade-96257f85c56c" providerId="AD" clId="Web-{BE77FAEC-272E-0E31-4B86-38FD30D590C3}" dt="2020-09-14T09:44:49.813" v="181" actId="20577"/>
        <pc:sldMkLst>
          <pc:docMk/>
          <pc:sldMk cId="1116129165" sldId="343"/>
        </pc:sldMkLst>
        <pc:spChg chg="del mod">
          <ac:chgData name="Joanna Markiewicz" userId="S::joanna.markiewicz@usz.edu.pl::8a9e13bd-d973-4853-8ade-96257f85c56c" providerId="AD" clId="Web-{BE77FAEC-272E-0E31-4B86-38FD30D590C3}" dt="2020-09-14T09:42:58.654" v="118"/>
          <ac:spMkLst>
            <pc:docMk/>
            <pc:sldMk cId="1116129165" sldId="343"/>
            <ac:spMk id="4" creationId="{110209D0-DF91-4422-937C-0E2457418368}"/>
          </ac:spMkLst>
        </pc:spChg>
        <pc:spChg chg="del">
          <ac:chgData name="Joanna Markiewicz" userId="S::joanna.markiewicz@usz.edu.pl::8a9e13bd-d973-4853-8ade-96257f85c56c" providerId="AD" clId="Web-{BE77FAEC-272E-0E31-4B86-38FD30D590C3}" dt="2020-09-14T09:40:12.806" v="60"/>
          <ac:spMkLst>
            <pc:docMk/>
            <pc:sldMk cId="1116129165" sldId="343"/>
            <ac:spMk id="5" creationId="{7E913C3D-D0AB-4D82-89D3-E5F201F8FB89}"/>
          </ac:spMkLst>
        </pc:spChg>
        <pc:spChg chg="mod">
          <ac:chgData name="Joanna Markiewicz" userId="S::joanna.markiewicz@usz.edu.pl::8a9e13bd-d973-4853-8ade-96257f85c56c" providerId="AD" clId="Web-{BE77FAEC-272E-0E31-4B86-38FD30D590C3}" dt="2020-09-14T09:44:49.813" v="181" actId="20577"/>
          <ac:spMkLst>
            <pc:docMk/>
            <pc:sldMk cId="1116129165" sldId="343"/>
            <ac:spMk id="9" creationId="{00000000-0000-0000-0000-000000000000}"/>
          </ac:spMkLst>
        </pc:spChg>
        <pc:spChg chg="del mod">
          <ac:chgData name="Joanna Markiewicz" userId="S::joanna.markiewicz@usz.edu.pl::8a9e13bd-d973-4853-8ade-96257f85c56c" providerId="AD" clId="Web-{BE77FAEC-272E-0E31-4B86-38FD30D590C3}" dt="2020-09-14T09:42:41.513" v="109"/>
          <ac:spMkLst>
            <pc:docMk/>
            <pc:sldMk cId="1116129165" sldId="343"/>
            <ac:spMk id="10" creationId="{D9AB1CE7-A8E0-4F2D-BD53-298442273386}"/>
          </ac:spMkLst>
        </pc:spChg>
        <pc:picChg chg="add mod">
          <ac:chgData name="Joanna Markiewicz" userId="S::joanna.markiewicz@usz.edu.pl::8a9e13bd-d973-4853-8ade-96257f85c56c" providerId="AD" clId="Web-{BE77FAEC-272E-0E31-4B86-38FD30D590C3}" dt="2020-09-14T09:43:34.608" v="128" actId="1076"/>
          <ac:picMkLst>
            <pc:docMk/>
            <pc:sldMk cId="1116129165" sldId="343"/>
            <ac:picMk id="2" creationId="{E7E41AA7-7983-46C2-A8C6-AE97BDCCA528}"/>
          </ac:picMkLst>
        </pc:picChg>
        <pc:picChg chg="del">
          <ac:chgData name="Joanna Markiewicz" userId="S::joanna.markiewicz@usz.edu.pl::8a9e13bd-d973-4853-8ade-96257f85c56c" providerId="AD" clId="Web-{BE77FAEC-272E-0E31-4B86-38FD30D590C3}" dt="2020-09-14T09:40:09.524" v="59"/>
          <ac:picMkLst>
            <pc:docMk/>
            <pc:sldMk cId="1116129165" sldId="343"/>
            <ac:picMk id="3" creationId="{ADF08CE3-DF78-4339-AC00-2F0E052A9F46}"/>
          </ac:picMkLst>
        </pc:picChg>
        <pc:picChg chg="del">
          <ac:chgData name="Joanna Markiewicz" userId="S::joanna.markiewicz@usz.edu.pl::8a9e13bd-d973-4853-8ade-96257f85c56c" providerId="AD" clId="Web-{BE77FAEC-272E-0E31-4B86-38FD30D590C3}" dt="2020-09-14T09:42:37.153" v="105"/>
          <ac:picMkLst>
            <pc:docMk/>
            <pc:sldMk cId="1116129165" sldId="343"/>
            <ac:picMk id="1028" creationId="{00000000-0000-0000-0000-000000000000}"/>
          </ac:picMkLst>
        </pc:picChg>
      </pc:sldChg>
      <pc:sldChg chg="addSp delSp modSp add ord replId">
        <pc:chgData name="Joanna Markiewicz" userId="S::joanna.markiewicz@usz.edu.pl::8a9e13bd-d973-4853-8ade-96257f85c56c" providerId="AD" clId="Web-{BE77FAEC-272E-0E31-4B86-38FD30D590C3}" dt="2020-09-14T09:44:45.360" v="176" actId="20577"/>
        <pc:sldMkLst>
          <pc:docMk/>
          <pc:sldMk cId="1290337795" sldId="344"/>
        </pc:sldMkLst>
        <pc:spChg chg="del mod">
          <ac:chgData name="Joanna Markiewicz" userId="S::joanna.markiewicz@usz.edu.pl::8a9e13bd-d973-4853-8ade-96257f85c56c" providerId="AD" clId="Web-{BE77FAEC-272E-0E31-4B86-38FD30D590C3}" dt="2020-09-14T09:42:21.794" v="102"/>
          <ac:spMkLst>
            <pc:docMk/>
            <pc:sldMk cId="1290337795" sldId="344"/>
            <ac:spMk id="4" creationId="{110209D0-DF91-4422-937C-0E2457418368}"/>
          </ac:spMkLst>
        </pc:spChg>
        <pc:spChg chg="mod">
          <ac:chgData name="Joanna Markiewicz" userId="S::joanna.markiewicz@usz.edu.pl::8a9e13bd-d973-4853-8ade-96257f85c56c" providerId="AD" clId="Web-{BE77FAEC-272E-0E31-4B86-38FD30D590C3}" dt="2020-09-14T09:44:45.360" v="176" actId="20577"/>
          <ac:spMkLst>
            <pc:docMk/>
            <pc:sldMk cId="1290337795" sldId="344"/>
            <ac:spMk id="9" creationId="{00000000-0000-0000-0000-000000000000}"/>
          </ac:spMkLst>
        </pc:spChg>
        <pc:spChg chg="del">
          <ac:chgData name="Joanna Markiewicz" userId="S::joanna.markiewicz@usz.edu.pl::8a9e13bd-d973-4853-8ade-96257f85c56c" providerId="AD" clId="Web-{BE77FAEC-272E-0E31-4B86-38FD30D590C3}" dt="2020-09-14T09:42:08.653" v="94"/>
          <ac:spMkLst>
            <pc:docMk/>
            <pc:sldMk cId="1290337795" sldId="344"/>
            <ac:spMk id="10" creationId="{D9AB1CE7-A8E0-4F2D-BD53-298442273386}"/>
          </ac:spMkLst>
        </pc:spChg>
        <pc:picChg chg="add mod">
          <ac:chgData name="Joanna Markiewicz" userId="S::joanna.markiewicz@usz.edu.pl::8a9e13bd-d973-4853-8ade-96257f85c56c" providerId="AD" clId="Web-{BE77FAEC-272E-0E31-4B86-38FD30D590C3}" dt="2020-09-14T09:42:26.653" v="104" actId="1076"/>
          <ac:picMkLst>
            <pc:docMk/>
            <pc:sldMk cId="1290337795" sldId="344"/>
            <ac:picMk id="2" creationId="{C1B33456-60C7-4C59-A6FA-7AF01993706A}"/>
          </ac:picMkLst>
        </pc:picChg>
        <pc:picChg chg="del">
          <ac:chgData name="Joanna Markiewicz" userId="S::joanna.markiewicz@usz.edu.pl::8a9e13bd-d973-4853-8ade-96257f85c56c" providerId="AD" clId="Web-{BE77FAEC-272E-0E31-4B86-38FD30D590C3}" dt="2020-09-14T09:42:05.918" v="93"/>
          <ac:picMkLst>
            <pc:docMk/>
            <pc:sldMk cId="1290337795" sldId="344"/>
            <ac:picMk id="1028" creationId="{00000000-0000-0000-0000-000000000000}"/>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10T18:21:24.259"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4C0CF-E45E-4AE9-8D00-FEA5AA00EBD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53D381DB-7A94-44D8-A45A-CD3D3F6CABE0}">
      <dgm:prSet/>
      <dgm:spPr/>
      <dgm:t>
        <a:bodyPr/>
        <a:lstStyle/>
        <a:p>
          <a:pPr rtl="0"/>
          <a:r>
            <a:rPr lang="en-GB" b="0" i="0" baseline="0">
              <a:solidFill>
                <a:srgbClr val="FFFFFF"/>
              </a:solidFill>
            </a:rPr>
            <a:t>Identify the Value</a:t>
          </a:r>
          <a:endParaRPr lang="en-GB">
            <a:solidFill>
              <a:srgbClr val="FFFFFF"/>
            </a:solidFill>
          </a:endParaRPr>
        </a:p>
      </dgm:t>
    </dgm:pt>
    <dgm:pt modelId="{ECDA95F3-E2EC-478F-A494-529B9B3C99E5}" type="parTrans" cxnId="{FC7F5620-0BE9-4D45-AC41-574214772D25}">
      <dgm:prSet/>
      <dgm:spPr/>
      <dgm:t>
        <a:bodyPr/>
        <a:lstStyle/>
        <a:p>
          <a:endParaRPr lang="en-GB">
            <a:solidFill>
              <a:srgbClr val="FFFFFF"/>
            </a:solidFill>
          </a:endParaRPr>
        </a:p>
      </dgm:t>
    </dgm:pt>
    <dgm:pt modelId="{1FFADC87-7070-4636-8178-76268F5C6420}" type="sibTrans" cxnId="{FC7F5620-0BE9-4D45-AC41-574214772D25}">
      <dgm:prSet/>
      <dgm:spPr>
        <a:ln w="127000">
          <a:solidFill>
            <a:schemeClr val="accent1"/>
          </a:solidFill>
        </a:ln>
      </dgm:spPr>
      <dgm:t>
        <a:bodyPr/>
        <a:lstStyle/>
        <a:p>
          <a:endParaRPr lang="en-GB">
            <a:solidFill>
              <a:srgbClr val="FFFFFF"/>
            </a:solidFill>
          </a:endParaRPr>
        </a:p>
      </dgm:t>
    </dgm:pt>
    <dgm:pt modelId="{539FF363-7CF5-4BC4-9732-D1E4151F73D1}">
      <dgm:prSet/>
      <dgm:spPr/>
      <dgm:t>
        <a:bodyPr/>
        <a:lstStyle/>
        <a:p>
          <a:pPr rtl="0"/>
          <a:r>
            <a:rPr lang="en-GB" b="0" i="0" baseline="0">
              <a:solidFill>
                <a:srgbClr val="FFFFFF"/>
              </a:solidFill>
            </a:rPr>
            <a:t>Map the Value Stream</a:t>
          </a:r>
          <a:endParaRPr lang="en-GB">
            <a:solidFill>
              <a:srgbClr val="FFFFFF"/>
            </a:solidFill>
          </a:endParaRPr>
        </a:p>
      </dgm:t>
    </dgm:pt>
    <dgm:pt modelId="{17BDE7BB-A0EE-44AC-A123-953FAFB6FFD7}" type="parTrans" cxnId="{92E8D9CE-86B3-439A-814D-4177A8CB8213}">
      <dgm:prSet/>
      <dgm:spPr/>
      <dgm:t>
        <a:bodyPr/>
        <a:lstStyle/>
        <a:p>
          <a:endParaRPr lang="en-GB">
            <a:solidFill>
              <a:srgbClr val="FFFFFF"/>
            </a:solidFill>
          </a:endParaRPr>
        </a:p>
      </dgm:t>
    </dgm:pt>
    <dgm:pt modelId="{52A7348B-6CE8-4436-A035-AEFCAA851EE1}" type="sibTrans" cxnId="{92E8D9CE-86B3-439A-814D-4177A8CB8213}">
      <dgm:prSet/>
      <dgm:spPr>
        <a:ln w="127000">
          <a:solidFill>
            <a:schemeClr val="accent1"/>
          </a:solidFill>
        </a:ln>
      </dgm:spPr>
      <dgm:t>
        <a:bodyPr/>
        <a:lstStyle/>
        <a:p>
          <a:endParaRPr lang="en-GB">
            <a:solidFill>
              <a:srgbClr val="FFFFFF"/>
            </a:solidFill>
          </a:endParaRPr>
        </a:p>
      </dgm:t>
    </dgm:pt>
    <dgm:pt modelId="{A56D0E50-F611-4018-A493-0DB7645DBBBD}">
      <dgm:prSet/>
      <dgm:spPr/>
      <dgm:t>
        <a:bodyPr/>
        <a:lstStyle/>
        <a:p>
          <a:pPr rtl="0"/>
          <a:r>
            <a:rPr lang="en-GB" b="0" i="0" baseline="0">
              <a:solidFill>
                <a:srgbClr val="FFFFFF"/>
              </a:solidFill>
            </a:rPr>
            <a:t>Create Flow</a:t>
          </a:r>
          <a:endParaRPr lang="en-GB">
            <a:solidFill>
              <a:srgbClr val="FFFFFF"/>
            </a:solidFill>
          </a:endParaRPr>
        </a:p>
      </dgm:t>
    </dgm:pt>
    <dgm:pt modelId="{43CBAE45-6524-42A2-9E2F-D6FB67A6D938}" type="parTrans" cxnId="{7DF86479-16BB-4340-B012-9E5B6D189871}">
      <dgm:prSet/>
      <dgm:spPr/>
      <dgm:t>
        <a:bodyPr/>
        <a:lstStyle/>
        <a:p>
          <a:endParaRPr lang="en-GB">
            <a:solidFill>
              <a:srgbClr val="FFFFFF"/>
            </a:solidFill>
          </a:endParaRPr>
        </a:p>
      </dgm:t>
    </dgm:pt>
    <dgm:pt modelId="{4E13D1FE-4AA1-4470-A030-8F6C2D897865}" type="sibTrans" cxnId="{7DF86479-16BB-4340-B012-9E5B6D189871}">
      <dgm:prSet/>
      <dgm:spPr>
        <a:ln w="127000">
          <a:solidFill>
            <a:schemeClr val="accent1"/>
          </a:solidFill>
        </a:ln>
      </dgm:spPr>
      <dgm:t>
        <a:bodyPr/>
        <a:lstStyle/>
        <a:p>
          <a:endParaRPr lang="en-GB">
            <a:solidFill>
              <a:srgbClr val="FFFFFF"/>
            </a:solidFill>
          </a:endParaRPr>
        </a:p>
      </dgm:t>
    </dgm:pt>
    <dgm:pt modelId="{3F6C1A55-1D83-425F-BDFD-2FD56FC8E844}">
      <dgm:prSet/>
      <dgm:spPr/>
      <dgm:t>
        <a:bodyPr/>
        <a:lstStyle/>
        <a:p>
          <a:pPr rtl="0"/>
          <a:r>
            <a:rPr lang="en-GB" b="0" i="0" baseline="0">
              <a:solidFill>
                <a:srgbClr val="FFFFFF"/>
              </a:solidFill>
            </a:rPr>
            <a:t>Establish Pull</a:t>
          </a:r>
          <a:endParaRPr lang="en-GB">
            <a:solidFill>
              <a:srgbClr val="FFFFFF"/>
            </a:solidFill>
          </a:endParaRPr>
        </a:p>
      </dgm:t>
    </dgm:pt>
    <dgm:pt modelId="{4B160DC8-ADB4-4821-9028-68332FAABEC2}" type="parTrans" cxnId="{4AB05E95-7160-4BAA-B801-55C0F4EC131E}">
      <dgm:prSet/>
      <dgm:spPr/>
      <dgm:t>
        <a:bodyPr/>
        <a:lstStyle/>
        <a:p>
          <a:endParaRPr lang="en-GB">
            <a:solidFill>
              <a:srgbClr val="FFFFFF"/>
            </a:solidFill>
          </a:endParaRPr>
        </a:p>
      </dgm:t>
    </dgm:pt>
    <dgm:pt modelId="{B06D6E8E-130C-40DF-84BB-E982C5C78B43}" type="sibTrans" cxnId="{4AB05E95-7160-4BAA-B801-55C0F4EC131E}">
      <dgm:prSet/>
      <dgm:spPr>
        <a:ln w="127000">
          <a:solidFill>
            <a:schemeClr val="accent1"/>
          </a:solidFill>
        </a:ln>
      </dgm:spPr>
      <dgm:t>
        <a:bodyPr/>
        <a:lstStyle/>
        <a:p>
          <a:endParaRPr lang="en-GB">
            <a:solidFill>
              <a:srgbClr val="FFFFFF"/>
            </a:solidFill>
          </a:endParaRPr>
        </a:p>
      </dgm:t>
    </dgm:pt>
    <dgm:pt modelId="{121BF9EC-6971-47EC-8372-EEE467338D30}">
      <dgm:prSet/>
      <dgm:spPr/>
      <dgm:t>
        <a:bodyPr/>
        <a:lstStyle/>
        <a:p>
          <a:pPr rtl="0"/>
          <a:r>
            <a:rPr lang="en-GB" b="0" i="0" baseline="0" dirty="0">
              <a:solidFill>
                <a:srgbClr val="FFFFFF"/>
              </a:solidFill>
            </a:rPr>
            <a:t>Seek Perfection</a:t>
          </a:r>
          <a:endParaRPr lang="en-GB" dirty="0">
            <a:solidFill>
              <a:srgbClr val="FFFFFF"/>
            </a:solidFill>
          </a:endParaRPr>
        </a:p>
      </dgm:t>
    </dgm:pt>
    <dgm:pt modelId="{FFD473B6-DB19-45F6-A709-455F03EC9389}" type="parTrans" cxnId="{3E4C28E4-5690-4BFB-A399-4FE768EA4945}">
      <dgm:prSet/>
      <dgm:spPr/>
      <dgm:t>
        <a:bodyPr/>
        <a:lstStyle/>
        <a:p>
          <a:endParaRPr lang="en-GB">
            <a:solidFill>
              <a:srgbClr val="FFFFFF"/>
            </a:solidFill>
          </a:endParaRPr>
        </a:p>
      </dgm:t>
    </dgm:pt>
    <dgm:pt modelId="{370ED6FF-8CC5-4840-AD61-80EE8E0F6444}" type="sibTrans" cxnId="{3E4C28E4-5690-4BFB-A399-4FE768EA4945}">
      <dgm:prSet/>
      <dgm:spPr>
        <a:ln w="127000">
          <a:solidFill>
            <a:schemeClr val="accent1"/>
          </a:solidFill>
        </a:ln>
      </dgm:spPr>
      <dgm:t>
        <a:bodyPr/>
        <a:lstStyle/>
        <a:p>
          <a:endParaRPr lang="en-GB">
            <a:solidFill>
              <a:srgbClr val="FFFFFF"/>
            </a:solidFill>
          </a:endParaRPr>
        </a:p>
      </dgm:t>
    </dgm:pt>
    <dgm:pt modelId="{E19A198A-17B9-4350-BC07-E9CA6B741D3D}" type="pres">
      <dgm:prSet presAssocID="{E464C0CF-E45E-4AE9-8D00-FEA5AA00EBD1}" presName="cycle" presStyleCnt="0">
        <dgm:presLayoutVars>
          <dgm:dir/>
          <dgm:resizeHandles val="exact"/>
        </dgm:presLayoutVars>
      </dgm:prSet>
      <dgm:spPr/>
    </dgm:pt>
    <dgm:pt modelId="{D42FD8F1-08A9-4D35-BBFD-6EF90CC0858D}" type="pres">
      <dgm:prSet presAssocID="{53D381DB-7A94-44D8-A45A-CD3D3F6CABE0}" presName="node" presStyleLbl="node1" presStyleIdx="0" presStyleCnt="5">
        <dgm:presLayoutVars>
          <dgm:bulletEnabled val="1"/>
        </dgm:presLayoutVars>
      </dgm:prSet>
      <dgm:spPr/>
    </dgm:pt>
    <dgm:pt modelId="{54E810D2-9562-489D-93E7-68062C8FD294}" type="pres">
      <dgm:prSet presAssocID="{53D381DB-7A94-44D8-A45A-CD3D3F6CABE0}" presName="spNode" presStyleCnt="0"/>
      <dgm:spPr/>
    </dgm:pt>
    <dgm:pt modelId="{3DE17609-EBEB-467F-8D75-1FDF4993405E}" type="pres">
      <dgm:prSet presAssocID="{1FFADC87-7070-4636-8178-76268F5C6420}" presName="sibTrans" presStyleLbl="sibTrans1D1" presStyleIdx="0" presStyleCnt="5"/>
      <dgm:spPr/>
    </dgm:pt>
    <dgm:pt modelId="{58C31874-617E-41DC-B5BA-1BEFCB75B074}" type="pres">
      <dgm:prSet presAssocID="{539FF363-7CF5-4BC4-9732-D1E4151F73D1}" presName="node" presStyleLbl="node1" presStyleIdx="1" presStyleCnt="5">
        <dgm:presLayoutVars>
          <dgm:bulletEnabled val="1"/>
        </dgm:presLayoutVars>
      </dgm:prSet>
      <dgm:spPr/>
    </dgm:pt>
    <dgm:pt modelId="{426E7EF5-9BC4-41E1-B000-FE0756004288}" type="pres">
      <dgm:prSet presAssocID="{539FF363-7CF5-4BC4-9732-D1E4151F73D1}" presName="spNode" presStyleCnt="0"/>
      <dgm:spPr/>
    </dgm:pt>
    <dgm:pt modelId="{5C353090-49A0-4554-86F1-5AEFDBD2EC7F}" type="pres">
      <dgm:prSet presAssocID="{52A7348B-6CE8-4436-A035-AEFCAA851EE1}" presName="sibTrans" presStyleLbl="sibTrans1D1" presStyleIdx="1" presStyleCnt="5"/>
      <dgm:spPr/>
    </dgm:pt>
    <dgm:pt modelId="{63A02CA5-7A20-41FC-96DF-B848DA55E8F1}" type="pres">
      <dgm:prSet presAssocID="{A56D0E50-F611-4018-A493-0DB7645DBBBD}" presName="node" presStyleLbl="node1" presStyleIdx="2" presStyleCnt="5">
        <dgm:presLayoutVars>
          <dgm:bulletEnabled val="1"/>
        </dgm:presLayoutVars>
      </dgm:prSet>
      <dgm:spPr/>
    </dgm:pt>
    <dgm:pt modelId="{5F0C38C6-76CE-41E2-96C6-EB6107183B38}" type="pres">
      <dgm:prSet presAssocID="{A56D0E50-F611-4018-A493-0DB7645DBBBD}" presName="spNode" presStyleCnt="0"/>
      <dgm:spPr/>
    </dgm:pt>
    <dgm:pt modelId="{0D61890B-9850-4240-A23F-1586403B3B60}" type="pres">
      <dgm:prSet presAssocID="{4E13D1FE-4AA1-4470-A030-8F6C2D897865}" presName="sibTrans" presStyleLbl="sibTrans1D1" presStyleIdx="2" presStyleCnt="5"/>
      <dgm:spPr/>
    </dgm:pt>
    <dgm:pt modelId="{5AAAECC5-BB68-4685-A83B-C6D0A3262C7F}" type="pres">
      <dgm:prSet presAssocID="{3F6C1A55-1D83-425F-BDFD-2FD56FC8E844}" presName="node" presStyleLbl="node1" presStyleIdx="3" presStyleCnt="5">
        <dgm:presLayoutVars>
          <dgm:bulletEnabled val="1"/>
        </dgm:presLayoutVars>
      </dgm:prSet>
      <dgm:spPr/>
    </dgm:pt>
    <dgm:pt modelId="{546906BB-8483-4A6A-87EB-8DF9764D5D15}" type="pres">
      <dgm:prSet presAssocID="{3F6C1A55-1D83-425F-BDFD-2FD56FC8E844}" presName="spNode" presStyleCnt="0"/>
      <dgm:spPr/>
    </dgm:pt>
    <dgm:pt modelId="{BC2D009D-14B1-4368-869F-B22878A6500A}" type="pres">
      <dgm:prSet presAssocID="{B06D6E8E-130C-40DF-84BB-E982C5C78B43}" presName="sibTrans" presStyleLbl="sibTrans1D1" presStyleIdx="3" presStyleCnt="5"/>
      <dgm:spPr/>
    </dgm:pt>
    <dgm:pt modelId="{954E0A9B-EED2-47BB-AFBC-D8F3FF04A947}" type="pres">
      <dgm:prSet presAssocID="{121BF9EC-6971-47EC-8372-EEE467338D30}" presName="node" presStyleLbl="node1" presStyleIdx="4" presStyleCnt="5">
        <dgm:presLayoutVars>
          <dgm:bulletEnabled val="1"/>
        </dgm:presLayoutVars>
      </dgm:prSet>
      <dgm:spPr/>
    </dgm:pt>
    <dgm:pt modelId="{62C31345-EC0A-4065-A503-A5BE6E58BD03}" type="pres">
      <dgm:prSet presAssocID="{121BF9EC-6971-47EC-8372-EEE467338D30}" presName="spNode" presStyleCnt="0"/>
      <dgm:spPr/>
    </dgm:pt>
    <dgm:pt modelId="{0ABBF716-9C3D-4055-B992-460A3B8252BD}" type="pres">
      <dgm:prSet presAssocID="{370ED6FF-8CC5-4840-AD61-80EE8E0F6444}" presName="sibTrans" presStyleLbl="sibTrans1D1" presStyleIdx="4" presStyleCnt="5"/>
      <dgm:spPr/>
    </dgm:pt>
  </dgm:ptLst>
  <dgm:cxnLst>
    <dgm:cxn modelId="{BEE93207-223D-4FFC-A09A-1A62C90EABD7}" type="presOf" srcId="{121BF9EC-6971-47EC-8372-EEE467338D30}" destId="{954E0A9B-EED2-47BB-AFBC-D8F3FF04A947}" srcOrd="0" destOrd="0" presId="urn:microsoft.com/office/officeart/2005/8/layout/cycle5"/>
    <dgm:cxn modelId="{FC7F5620-0BE9-4D45-AC41-574214772D25}" srcId="{E464C0CF-E45E-4AE9-8D00-FEA5AA00EBD1}" destId="{53D381DB-7A94-44D8-A45A-CD3D3F6CABE0}" srcOrd="0" destOrd="0" parTransId="{ECDA95F3-E2EC-478F-A494-529B9B3C99E5}" sibTransId="{1FFADC87-7070-4636-8178-76268F5C6420}"/>
    <dgm:cxn modelId="{F1ECC629-EE37-44A6-A508-BF804F574401}" type="presOf" srcId="{1FFADC87-7070-4636-8178-76268F5C6420}" destId="{3DE17609-EBEB-467F-8D75-1FDF4993405E}" srcOrd="0" destOrd="0" presId="urn:microsoft.com/office/officeart/2005/8/layout/cycle5"/>
    <dgm:cxn modelId="{FCC8AE38-8876-4A23-9107-BA8146F98FFF}" type="presOf" srcId="{E464C0CF-E45E-4AE9-8D00-FEA5AA00EBD1}" destId="{E19A198A-17B9-4350-BC07-E9CA6B741D3D}" srcOrd="0" destOrd="0" presId="urn:microsoft.com/office/officeart/2005/8/layout/cycle5"/>
    <dgm:cxn modelId="{56C3CE41-902F-4F0E-A799-8F08242950C2}" type="presOf" srcId="{539FF363-7CF5-4BC4-9732-D1E4151F73D1}" destId="{58C31874-617E-41DC-B5BA-1BEFCB75B074}" srcOrd="0" destOrd="0" presId="urn:microsoft.com/office/officeart/2005/8/layout/cycle5"/>
    <dgm:cxn modelId="{B8B1A962-F812-4399-B3C6-530BC30844BD}" type="presOf" srcId="{A56D0E50-F611-4018-A493-0DB7645DBBBD}" destId="{63A02CA5-7A20-41FC-96DF-B848DA55E8F1}" srcOrd="0" destOrd="0" presId="urn:microsoft.com/office/officeart/2005/8/layout/cycle5"/>
    <dgm:cxn modelId="{7DF86479-16BB-4340-B012-9E5B6D189871}" srcId="{E464C0CF-E45E-4AE9-8D00-FEA5AA00EBD1}" destId="{A56D0E50-F611-4018-A493-0DB7645DBBBD}" srcOrd="2" destOrd="0" parTransId="{43CBAE45-6524-42A2-9E2F-D6FB67A6D938}" sibTransId="{4E13D1FE-4AA1-4470-A030-8F6C2D897865}"/>
    <dgm:cxn modelId="{9E13227B-A4DD-4F68-9A9A-A5B7D7960A35}" type="presOf" srcId="{370ED6FF-8CC5-4840-AD61-80EE8E0F6444}" destId="{0ABBF716-9C3D-4055-B992-460A3B8252BD}" srcOrd="0" destOrd="0" presId="urn:microsoft.com/office/officeart/2005/8/layout/cycle5"/>
    <dgm:cxn modelId="{ADB85181-EA84-4B04-9AFA-8360B0E5F027}" type="presOf" srcId="{3F6C1A55-1D83-425F-BDFD-2FD56FC8E844}" destId="{5AAAECC5-BB68-4685-A83B-C6D0A3262C7F}" srcOrd="0" destOrd="0" presId="urn:microsoft.com/office/officeart/2005/8/layout/cycle5"/>
    <dgm:cxn modelId="{4AB05E95-7160-4BAA-B801-55C0F4EC131E}" srcId="{E464C0CF-E45E-4AE9-8D00-FEA5AA00EBD1}" destId="{3F6C1A55-1D83-425F-BDFD-2FD56FC8E844}" srcOrd="3" destOrd="0" parTransId="{4B160DC8-ADB4-4821-9028-68332FAABEC2}" sibTransId="{B06D6E8E-130C-40DF-84BB-E982C5C78B43}"/>
    <dgm:cxn modelId="{106983A4-DA3D-4422-8CC3-4542A2077BA1}" type="presOf" srcId="{4E13D1FE-4AA1-4470-A030-8F6C2D897865}" destId="{0D61890B-9850-4240-A23F-1586403B3B60}" srcOrd="0" destOrd="0" presId="urn:microsoft.com/office/officeart/2005/8/layout/cycle5"/>
    <dgm:cxn modelId="{92E8D9CE-86B3-439A-814D-4177A8CB8213}" srcId="{E464C0CF-E45E-4AE9-8D00-FEA5AA00EBD1}" destId="{539FF363-7CF5-4BC4-9732-D1E4151F73D1}" srcOrd="1" destOrd="0" parTransId="{17BDE7BB-A0EE-44AC-A123-953FAFB6FFD7}" sibTransId="{52A7348B-6CE8-4436-A035-AEFCAA851EE1}"/>
    <dgm:cxn modelId="{3AB7F4E2-7D76-4660-9589-50B9386DC2E0}" type="presOf" srcId="{52A7348B-6CE8-4436-A035-AEFCAA851EE1}" destId="{5C353090-49A0-4554-86F1-5AEFDBD2EC7F}" srcOrd="0" destOrd="0" presId="urn:microsoft.com/office/officeart/2005/8/layout/cycle5"/>
    <dgm:cxn modelId="{3E4C28E4-5690-4BFB-A399-4FE768EA4945}" srcId="{E464C0CF-E45E-4AE9-8D00-FEA5AA00EBD1}" destId="{121BF9EC-6971-47EC-8372-EEE467338D30}" srcOrd="4" destOrd="0" parTransId="{FFD473B6-DB19-45F6-A709-455F03EC9389}" sibTransId="{370ED6FF-8CC5-4840-AD61-80EE8E0F6444}"/>
    <dgm:cxn modelId="{620E91E4-E714-4ACD-AC01-7DAA4E9F3E67}" type="presOf" srcId="{53D381DB-7A94-44D8-A45A-CD3D3F6CABE0}" destId="{D42FD8F1-08A9-4D35-BBFD-6EF90CC0858D}" srcOrd="0" destOrd="0" presId="urn:microsoft.com/office/officeart/2005/8/layout/cycle5"/>
    <dgm:cxn modelId="{0FCC3BE7-D6D3-47CE-B749-9CB7EBF00C23}" type="presOf" srcId="{B06D6E8E-130C-40DF-84BB-E982C5C78B43}" destId="{BC2D009D-14B1-4368-869F-B22878A6500A}" srcOrd="0" destOrd="0" presId="urn:microsoft.com/office/officeart/2005/8/layout/cycle5"/>
    <dgm:cxn modelId="{8C669206-620A-43C0-AB7F-73C4C0A4D5E9}" type="presParOf" srcId="{E19A198A-17B9-4350-BC07-E9CA6B741D3D}" destId="{D42FD8F1-08A9-4D35-BBFD-6EF90CC0858D}" srcOrd="0" destOrd="0" presId="urn:microsoft.com/office/officeart/2005/8/layout/cycle5"/>
    <dgm:cxn modelId="{623FFF08-9253-4404-B095-2057C939A9EB}" type="presParOf" srcId="{E19A198A-17B9-4350-BC07-E9CA6B741D3D}" destId="{54E810D2-9562-489D-93E7-68062C8FD294}" srcOrd="1" destOrd="0" presId="urn:microsoft.com/office/officeart/2005/8/layout/cycle5"/>
    <dgm:cxn modelId="{5F2EBAA8-2DC9-4D51-BF70-D48F40FD471E}" type="presParOf" srcId="{E19A198A-17B9-4350-BC07-E9CA6B741D3D}" destId="{3DE17609-EBEB-467F-8D75-1FDF4993405E}" srcOrd="2" destOrd="0" presId="urn:microsoft.com/office/officeart/2005/8/layout/cycle5"/>
    <dgm:cxn modelId="{3BD4CC8B-AFA6-4B12-8EA9-3F53A1F23DAC}" type="presParOf" srcId="{E19A198A-17B9-4350-BC07-E9CA6B741D3D}" destId="{58C31874-617E-41DC-B5BA-1BEFCB75B074}" srcOrd="3" destOrd="0" presId="urn:microsoft.com/office/officeart/2005/8/layout/cycle5"/>
    <dgm:cxn modelId="{C580B02A-3096-4FE1-B634-F222D1268B55}" type="presParOf" srcId="{E19A198A-17B9-4350-BC07-E9CA6B741D3D}" destId="{426E7EF5-9BC4-41E1-B000-FE0756004288}" srcOrd="4" destOrd="0" presId="urn:microsoft.com/office/officeart/2005/8/layout/cycle5"/>
    <dgm:cxn modelId="{06FC8968-1E05-451B-B456-E173CE34BDAA}" type="presParOf" srcId="{E19A198A-17B9-4350-BC07-E9CA6B741D3D}" destId="{5C353090-49A0-4554-86F1-5AEFDBD2EC7F}" srcOrd="5" destOrd="0" presId="urn:microsoft.com/office/officeart/2005/8/layout/cycle5"/>
    <dgm:cxn modelId="{DCEEDE7B-AA72-42C0-93C2-04726760885A}" type="presParOf" srcId="{E19A198A-17B9-4350-BC07-E9CA6B741D3D}" destId="{63A02CA5-7A20-41FC-96DF-B848DA55E8F1}" srcOrd="6" destOrd="0" presId="urn:microsoft.com/office/officeart/2005/8/layout/cycle5"/>
    <dgm:cxn modelId="{85858DEB-5BC3-4A5F-9000-F3CFB6D104B3}" type="presParOf" srcId="{E19A198A-17B9-4350-BC07-E9CA6B741D3D}" destId="{5F0C38C6-76CE-41E2-96C6-EB6107183B38}" srcOrd="7" destOrd="0" presId="urn:microsoft.com/office/officeart/2005/8/layout/cycle5"/>
    <dgm:cxn modelId="{5E9F17F6-7BF5-48CA-9A9D-2BE97FE8086C}" type="presParOf" srcId="{E19A198A-17B9-4350-BC07-E9CA6B741D3D}" destId="{0D61890B-9850-4240-A23F-1586403B3B60}" srcOrd="8" destOrd="0" presId="urn:microsoft.com/office/officeart/2005/8/layout/cycle5"/>
    <dgm:cxn modelId="{1E5F84F7-F611-4702-9640-5C7DE7ACEFBF}" type="presParOf" srcId="{E19A198A-17B9-4350-BC07-E9CA6B741D3D}" destId="{5AAAECC5-BB68-4685-A83B-C6D0A3262C7F}" srcOrd="9" destOrd="0" presId="urn:microsoft.com/office/officeart/2005/8/layout/cycle5"/>
    <dgm:cxn modelId="{16B775F5-A254-4431-9908-226F3F9D0F8C}" type="presParOf" srcId="{E19A198A-17B9-4350-BC07-E9CA6B741D3D}" destId="{546906BB-8483-4A6A-87EB-8DF9764D5D15}" srcOrd="10" destOrd="0" presId="urn:microsoft.com/office/officeart/2005/8/layout/cycle5"/>
    <dgm:cxn modelId="{67BA4797-97C9-4B26-805D-45B060C9FA8D}" type="presParOf" srcId="{E19A198A-17B9-4350-BC07-E9CA6B741D3D}" destId="{BC2D009D-14B1-4368-869F-B22878A6500A}" srcOrd="11" destOrd="0" presId="urn:microsoft.com/office/officeart/2005/8/layout/cycle5"/>
    <dgm:cxn modelId="{793C0322-0C4C-405B-A47D-7C53BCE25E38}" type="presParOf" srcId="{E19A198A-17B9-4350-BC07-E9CA6B741D3D}" destId="{954E0A9B-EED2-47BB-AFBC-D8F3FF04A947}" srcOrd="12" destOrd="0" presId="urn:microsoft.com/office/officeart/2005/8/layout/cycle5"/>
    <dgm:cxn modelId="{3F5972AA-F58F-4C68-B5AD-85BF399271BC}" type="presParOf" srcId="{E19A198A-17B9-4350-BC07-E9CA6B741D3D}" destId="{62C31345-EC0A-4065-A503-A5BE6E58BD03}" srcOrd="13" destOrd="0" presId="urn:microsoft.com/office/officeart/2005/8/layout/cycle5"/>
    <dgm:cxn modelId="{1EC03080-6E76-4487-A73D-D80BF831FA5B}" type="presParOf" srcId="{E19A198A-17B9-4350-BC07-E9CA6B741D3D}" destId="{0ABBF716-9C3D-4055-B992-460A3B8252BD}"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62EBD-876A-432B-8F1B-DD396A1DAC5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19450567-201B-4B43-82CC-06EF2542A5B0}">
      <dgm:prSet custT="1"/>
      <dgm:spPr/>
      <dgm:t>
        <a:bodyPr/>
        <a:lstStyle/>
        <a:p>
          <a:pPr rtl="0"/>
          <a:r>
            <a:rPr lang="en-GB" sz="5400" b="1" i="0" baseline="0" dirty="0"/>
            <a:t>TRADITIONAL INNOVATION</a:t>
          </a:r>
          <a:endParaRPr lang="en-GB" sz="5400" b="1" dirty="0"/>
        </a:p>
      </dgm:t>
    </dgm:pt>
    <dgm:pt modelId="{D7367742-818F-4564-BE5D-5596F45C3E85}" type="parTrans" cxnId="{D911323B-91FB-4A2C-94C1-EC2655E02B49}">
      <dgm:prSet/>
      <dgm:spPr/>
      <dgm:t>
        <a:bodyPr/>
        <a:lstStyle/>
        <a:p>
          <a:endParaRPr lang="en-GB"/>
        </a:p>
      </dgm:t>
    </dgm:pt>
    <dgm:pt modelId="{9D017415-0CF6-43E9-9C83-7408CADCD1CB}" type="sibTrans" cxnId="{D911323B-91FB-4A2C-94C1-EC2655E02B49}">
      <dgm:prSet/>
      <dgm:spPr/>
      <dgm:t>
        <a:bodyPr/>
        <a:lstStyle/>
        <a:p>
          <a:endParaRPr lang="en-GB"/>
        </a:p>
      </dgm:t>
    </dgm:pt>
    <dgm:pt modelId="{CF4E43B8-95EA-4DC5-8547-9C21971C8565}">
      <dgm:prSet custT="1"/>
      <dgm:spPr/>
      <dgm:t>
        <a:bodyPr/>
        <a:lstStyle/>
        <a:p>
          <a:pPr rtl="0"/>
          <a:r>
            <a:rPr lang="en-GB" sz="2300" b="0" i="0" baseline="0" dirty="0">
              <a:solidFill>
                <a:srgbClr val="FFFFFF"/>
              </a:solidFill>
            </a:rPr>
            <a:t>50 Page Business Plan (IMPLEMENTATION Driven)</a:t>
          </a:r>
          <a:endParaRPr lang="en-GB" sz="2300" dirty="0">
            <a:solidFill>
              <a:srgbClr val="FFFFFF"/>
            </a:solidFill>
          </a:endParaRPr>
        </a:p>
      </dgm:t>
    </dgm:pt>
    <dgm:pt modelId="{7B1A52A9-35E4-4FAD-8FE9-413246ACDC4C}" type="parTrans" cxnId="{D20F9678-FC13-4CA9-848D-FEAB7F887182}">
      <dgm:prSet/>
      <dgm:spPr/>
      <dgm:t>
        <a:bodyPr/>
        <a:lstStyle/>
        <a:p>
          <a:endParaRPr lang="en-GB"/>
        </a:p>
      </dgm:t>
    </dgm:pt>
    <dgm:pt modelId="{C7887382-69EC-44B3-8096-2A83DE0F19F2}" type="sibTrans" cxnId="{D20F9678-FC13-4CA9-848D-FEAB7F887182}">
      <dgm:prSet/>
      <dgm:spPr/>
      <dgm:t>
        <a:bodyPr/>
        <a:lstStyle/>
        <a:p>
          <a:endParaRPr lang="en-GB"/>
        </a:p>
      </dgm:t>
    </dgm:pt>
    <dgm:pt modelId="{2DCC681F-D38E-4E3F-B86E-CA76E77957A3}">
      <dgm:prSet custT="1"/>
      <dgm:spPr/>
      <dgm:t>
        <a:bodyPr/>
        <a:lstStyle/>
        <a:p>
          <a:pPr rtl="0"/>
          <a:r>
            <a:rPr lang="en-GB" sz="2300" b="0" i="0" baseline="0" dirty="0">
              <a:solidFill>
                <a:srgbClr val="FFFFFF"/>
              </a:solidFill>
            </a:rPr>
            <a:t>Focus is on the SOLUTION</a:t>
          </a:r>
          <a:endParaRPr lang="en-GB" sz="2300" dirty="0">
            <a:solidFill>
              <a:srgbClr val="FFFFFF"/>
            </a:solidFill>
          </a:endParaRPr>
        </a:p>
      </dgm:t>
    </dgm:pt>
    <dgm:pt modelId="{3385944C-0C0C-4A51-9195-457F0FE8821B}" type="parTrans" cxnId="{1A30D6F0-10C2-45C8-8584-7AC4C1C35016}">
      <dgm:prSet/>
      <dgm:spPr/>
      <dgm:t>
        <a:bodyPr/>
        <a:lstStyle/>
        <a:p>
          <a:endParaRPr lang="en-GB"/>
        </a:p>
      </dgm:t>
    </dgm:pt>
    <dgm:pt modelId="{4E7E1DE5-0D24-4653-AD2A-C7F9B0378E0C}" type="sibTrans" cxnId="{1A30D6F0-10C2-45C8-8584-7AC4C1C35016}">
      <dgm:prSet/>
      <dgm:spPr/>
      <dgm:t>
        <a:bodyPr/>
        <a:lstStyle/>
        <a:p>
          <a:endParaRPr lang="en-GB"/>
        </a:p>
      </dgm:t>
    </dgm:pt>
    <dgm:pt modelId="{41A5B05D-426C-4E88-80E2-75923868C499}">
      <dgm:prSet custT="1"/>
      <dgm:spPr/>
      <dgm:t>
        <a:bodyPr/>
        <a:lstStyle/>
        <a:p>
          <a:pPr rtl="0"/>
          <a:r>
            <a:rPr lang="en-GB" sz="2300" b="0" i="0" baseline="0" dirty="0">
              <a:solidFill>
                <a:srgbClr val="FFFFFF"/>
              </a:solidFill>
            </a:rPr>
            <a:t>Specify ALL features of the Product</a:t>
          </a:r>
          <a:endParaRPr lang="en-GB" sz="2300" dirty="0">
            <a:solidFill>
              <a:srgbClr val="FFFFFF"/>
            </a:solidFill>
          </a:endParaRPr>
        </a:p>
      </dgm:t>
    </dgm:pt>
    <dgm:pt modelId="{229C5CE9-2528-432C-AD10-B4EFD5EDD2D4}" type="parTrans" cxnId="{AC4E3F28-A726-483C-9AB3-D9749FFAB3DC}">
      <dgm:prSet/>
      <dgm:spPr/>
      <dgm:t>
        <a:bodyPr/>
        <a:lstStyle/>
        <a:p>
          <a:endParaRPr lang="en-GB"/>
        </a:p>
      </dgm:t>
    </dgm:pt>
    <dgm:pt modelId="{FFA6B29F-F9A6-4F9F-81E0-D2917C856C13}" type="sibTrans" cxnId="{AC4E3F28-A726-483C-9AB3-D9749FFAB3DC}">
      <dgm:prSet/>
      <dgm:spPr/>
      <dgm:t>
        <a:bodyPr/>
        <a:lstStyle/>
        <a:p>
          <a:endParaRPr lang="en-GB"/>
        </a:p>
      </dgm:t>
    </dgm:pt>
    <dgm:pt modelId="{BD4CC60F-3064-4392-ACE4-BB50E0C48F64}">
      <dgm:prSet custT="1"/>
      <dgm:spPr/>
      <dgm:t>
        <a:bodyPr/>
        <a:lstStyle/>
        <a:p>
          <a:pPr rtl="0"/>
          <a:r>
            <a:rPr lang="en-GB" sz="2300" dirty="0">
              <a:solidFill>
                <a:srgbClr val="FFFFFF"/>
              </a:solidFill>
            </a:rPr>
            <a:t>Build LAUNCH, SELL</a:t>
          </a:r>
        </a:p>
      </dgm:t>
    </dgm:pt>
    <dgm:pt modelId="{1E788C10-3D1F-41BF-91BA-8EC36F2E6869}" type="parTrans" cxnId="{955490E5-3A39-423F-9F94-CC1843A1ED66}">
      <dgm:prSet/>
      <dgm:spPr/>
      <dgm:t>
        <a:bodyPr/>
        <a:lstStyle/>
        <a:p>
          <a:endParaRPr lang="en-GB"/>
        </a:p>
      </dgm:t>
    </dgm:pt>
    <dgm:pt modelId="{9F4DABDD-3B58-400C-9059-2501E6C9C063}" type="sibTrans" cxnId="{955490E5-3A39-423F-9F94-CC1843A1ED66}">
      <dgm:prSet/>
      <dgm:spPr/>
      <dgm:t>
        <a:bodyPr/>
        <a:lstStyle/>
        <a:p>
          <a:endParaRPr lang="en-GB"/>
        </a:p>
      </dgm:t>
    </dgm:pt>
    <dgm:pt modelId="{F86D98FE-6FB2-4659-B730-FCFAE3EA5940}">
      <dgm:prSet custT="1"/>
      <dgm:spPr/>
      <dgm:t>
        <a:bodyPr/>
        <a:lstStyle/>
        <a:p>
          <a:pPr rtl="0"/>
          <a:r>
            <a:rPr lang="en-GB" sz="2300" dirty="0">
              <a:solidFill>
                <a:srgbClr val="FFFFFF"/>
              </a:solidFill>
            </a:rPr>
            <a:t>COMPLETE Product Built</a:t>
          </a:r>
        </a:p>
      </dgm:t>
    </dgm:pt>
    <dgm:pt modelId="{EB0A2240-331C-4106-B892-68967B96F8B8}" type="parTrans" cxnId="{E30384D8-3E33-4733-9F65-5BA9D5769FE9}">
      <dgm:prSet/>
      <dgm:spPr/>
      <dgm:t>
        <a:bodyPr/>
        <a:lstStyle/>
        <a:p>
          <a:endParaRPr lang="en-GB"/>
        </a:p>
      </dgm:t>
    </dgm:pt>
    <dgm:pt modelId="{44069C38-FF97-4883-AB4D-FEA5DAE280AF}" type="sibTrans" cxnId="{E30384D8-3E33-4733-9F65-5BA9D5769FE9}">
      <dgm:prSet/>
      <dgm:spPr/>
      <dgm:t>
        <a:bodyPr/>
        <a:lstStyle/>
        <a:p>
          <a:endParaRPr lang="en-GB"/>
        </a:p>
      </dgm:t>
    </dgm:pt>
    <dgm:pt modelId="{E36CDF58-2D38-4CF6-B7C2-14283DF33E97}">
      <dgm:prSet custT="1"/>
      <dgm:spPr/>
      <dgm:t>
        <a:bodyPr/>
        <a:lstStyle/>
        <a:p>
          <a:pPr rtl="0"/>
          <a:r>
            <a:rPr lang="en-GB" sz="2300" dirty="0">
              <a:solidFill>
                <a:srgbClr val="FFFFFF"/>
              </a:solidFill>
            </a:rPr>
            <a:t>Improvements Identified by MANAGEMENT</a:t>
          </a:r>
        </a:p>
      </dgm:t>
    </dgm:pt>
    <dgm:pt modelId="{85B85896-BFFF-4BFB-A6F3-B85460A9F91A}" type="parTrans" cxnId="{FDF9E672-C6E5-403E-BC79-99AA24565B52}">
      <dgm:prSet/>
      <dgm:spPr/>
      <dgm:t>
        <a:bodyPr/>
        <a:lstStyle/>
        <a:p>
          <a:endParaRPr lang="en-GB"/>
        </a:p>
      </dgm:t>
    </dgm:pt>
    <dgm:pt modelId="{0B65746E-A564-4D3B-B5B1-E3080D808E2E}" type="sibTrans" cxnId="{FDF9E672-C6E5-403E-BC79-99AA24565B52}">
      <dgm:prSet/>
      <dgm:spPr/>
      <dgm:t>
        <a:bodyPr/>
        <a:lstStyle/>
        <a:p>
          <a:endParaRPr lang="en-GB"/>
        </a:p>
      </dgm:t>
    </dgm:pt>
    <dgm:pt modelId="{705981CD-A85D-46D2-9394-21D0F14C41F2}">
      <dgm:prSet custT="1"/>
      <dgm:spPr/>
      <dgm:t>
        <a:bodyPr/>
        <a:lstStyle/>
        <a:p>
          <a:pPr rtl="0"/>
          <a:r>
            <a:rPr lang="en-GB" sz="2300" dirty="0">
              <a:solidFill>
                <a:srgbClr val="FFFFFF"/>
              </a:solidFill>
            </a:rPr>
            <a:t>COMPLEXITY is the Norm</a:t>
          </a:r>
        </a:p>
      </dgm:t>
    </dgm:pt>
    <dgm:pt modelId="{61324748-16D2-4E9E-9ADF-AB41541DB0F1}" type="parTrans" cxnId="{F730D38E-3707-4F50-B0A6-07DA525FEF3A}">
      <dgm:prSet/>
      <dgm:spPr/>
      <dgm:t>
        <a:bodyPr/>
        <a:lstStyle/>
        <a:p>
          <a:endParaRPr lang="en-GB"/>
        </a:p>
      </dgm:t>
    </dgm:pt>
    <dgm:pt modelId="{E02B063C-988F-4F8C-8AA7-952DB0B65561}" type="sibTrans" cxnId="{F730D38E-3707-4F50-B0A6-07DA525FEF3A}">
      <dgm:prSet/>
      <dgm:spPr/>
      <dgm:t>
        <a:bodyPr/>
        <a:lstStyle/>
        <a:p>
          <a:endParaRPr lang="en-GB"/>
        </a:p>
      </dgm:t>
    </dgm:pt>
    <dgm:pt modelId="{82ADE866-CB0B-4189-B1FD-BC8EEEAEDE30}">
      <dgm:prSet custT="1"/>
      <dgm:spPr/>
      <dgm:t>
        <a:bodyPr/>
        <a:lstStyle/>
        <a:p>
          <a:pPr rtl="0"/>
          <a:r>
            <a:rPr lang="en-GB" sz="2300" dirty="0">
              <a:solidFill>
                <a:srgbClr val="FFFFFF"/>
              </a:solidFill>
            </a:rPr>
            <a:t>Product Management (Prepare Offering, Step by Step Plan)</a:t>
          </a:r>
        </a:p>
      </dgm:t>
    </dgm:pt>
    <dgm:pt modelId="{D9F4D1B9-39E5-41B8-89ED-44991AD74554}" type="parTrans" cxnId="{6013B46B-A6FC-4DC1-A29F-C009092F1165}">
      <dgm:prSet/>
      <dgm:spPr/>
      <dgm:t>
        <a:bodyPr/>
        <a:lstStyle/>
        <a:p>
          <a:endParaRPr lang="en-GB"/>
        </a:p>
      </dgm:t>
    </dgm:pt>
    <dgm:pt modelId="{CEC5B596-409E-4B20-B59A-7E7ACE9E22BC}" type="sibTrans" cxnId="{6013B46B-A6FC-4DC1-A29F-C009092F1165}">
      <dgm:prSet/>
      <dgm:spPr/>
      <dgm:t>
        <a:bodyPr/>
        <a:lstStyle/>
        <a:p>
          <a:endParaRPr lang="en-GB"/>
        </a:p>
      </dgm:t>
    </dgm:pt>
    <dgm:pt modelId="{CBBA0C19-8B9F-4C94-92F9-FD66445A2D80}">
      <dgm:prSet custT="1"/>
      <dgm:spPr/>
      <dgm:t>
        <a:bodyPr/>
        <a:lstStyle/>
        <a:p>
          <a:pPr rtl="0"/>
          <a:r>
            <a:rPr lang="en-GB" sz="2300" dirty="0">
              <a:solidFill>
                <a:srgbClr val="FFFFFF"/>
              </a:solidFill>
            </a:rPr>
            <a:t>Failure by EXCEPTION</a:t>
          </a:r>
        </a:p>
      </dgm:t>
    </dgm:pt>
    <dgm:pt modelId="{3D4BF21F-EAB9-49CD-95E3-E3EE0FBB3C21}" type="parTrans" cxnId="{127FDE3D-C0B5-4EC0-99B9-B3DFEBE57B84}">
      <dgm:prSet/>
      <dgm:spPr/>
      <dgm:t>
        <a:bodyPr/>
        <a:lstStyle/>
        <a:p>
          <a:endParaRPr lang="en-GB"/>
        </a:p>
      </dgm:t>
    </dgm:pt>
    <dgm:pt modelId="{5E2C957B-82F2-4B4B-AB1E-629963BE50A4}" type="sibTrans" cxnId="{127FDE3D-C0B5-4EC0-99B9-B3DFEBE57B84}">
      <dgm:prSet/>
      <dgm:spPr/>
      <dgm:t>
        <a:bodyPr/>
        <a:lstStyle/>
        <a:p>
          <a:endParaRPr lang="en-GB"/>
        </a:p>
      </dgm:t>
    </dgm:pt>
    <dgm:pt modelId="{166F980C-AFB6-4C4F-9253-D9FA8689B367}">
      <dgm:prSet custT="1"/>
      <dgm:spPr/>
      <dgm:t>
        <a:bodyPr/>
        <a:lstStyle/>
        <a:p>
          <a:pPr rtl="0"/>
          <a:r>
            <a:rPr lang="en-GB" sz="2300" dirty="0">
              <a:solidFill>
                <a:srgbClr val="FFFFFF"/>
              </a:solidFill>
            </a:rPr>
            <a:t>Innovation Speed: MEASURED (uses Complete data)</a:t>
          </a:r>
        </a:p>
      </dgm:t>
    </dgm:pt>
    <dgm:pt modelId="{68107FA0-3CDF-4338-B945-975A639BA400}" type="parTrans" cxnId="{A0746783-FA90-4419-91AD-BC4ECC650EC8}">
      <dgm:prSet/>
      <dgm:spPr/>
      <dgm:t>
        <a:bodyPr/>
        <a:lstStyle/>
        <a:p>
          <a:endParaRPr lang="en-GB"/>
        </a:p>
      </dgm:t>
    </dgm:pt>
    <dgm:pt modelId="{AC48D1DC-0835-49B9-A8A9-72D9F517D603}" type="sibTrans" cxnId="{A0746783-FA90-4419-91AD-BC4ECC650EC8}">
      <dgm:prSet/>
      <dgm:spPr/>
      <dgm:t>
        <a:bodyPr/>
        <a:lstStyle/>
        <a:p>
          <a:endParaRPr lang="en-GB"/>
        </a:p>
      </dgm:t>
    </dgm:pt>
    <dgm:pt modelId="{DC7B6425-0995-4F3C-994C-40AB3CCF6BBF}">
      <dgm:prSet custT="1"/>
      <dgm:spPr/>
      <dgm:t>
        <a:bodyPr/>
        <a:lstStyle/>
        <a:p>
          <a:pPr rtl="0"/>
          <a:r>
            <a:rPr lang="en-GB" sz="5400" b="1" i="0" baseline="0" dirty="0"/>
            <a:t>LEAN INNOVATION</a:t>
          </a:r>
          <a:endParaRPr lang="en-GB" sz="5400" dirty="0">
            <a:solidFill>
              <a:srgbClr val="FFFFFF"/>
            </a:solidFill>
          </a:endParaRPr>
        </a:p>
      </dgm:t>
    </dgm:pt>
    <dgm:pt modelId="{2A734F39-F813-4CBF-A2EF-1758A7F2C56A}" type="parTrans" cxnId="{7536A3CE-AA94-4E19-B2AD-904BCB66FD1A}">
      <dgm:prSet/>
      <dgm:spPr/>
      <dgm:t>
        <a:bodyPr/>
        <a:lstStyle/>
        <a:p>
          <a:endParaRPr lang="en-GB"/>
        </a:p>
      </dgm:t>
    </dgm:pt>
    <dgm:pt modelId="{966DC63C-CFB0-432C-AE5B-00E62FB9AA90}" type="sibTrans" cxnId="{7536A3CE-AA94-4E19-B2AD-904BCB66FD1A}">
      <dgm:prSet/>
      <dgm:spPr/>
      <dgm:t>
        <a:bodyPr/>
        <a:lstStyle/>
        <a:p>
          <a:endParaRPr lang="en-GB"/>
        </a:p>
      </dgm:t>
    </dgm:pt>
    <dgm:pt modelId="{B10D22D6-250C-4F58-BF6D-8536DB5B755D}">
      <dgm:prSet/>
      <dgm:spPr/>
      <dgm:t>
        <a:bodyPr/>
        <a:lstStyle/>
        <a:p>
          <a:pPr rtl="0"/>
          <a:r>
            <a:rPr lang="en-GB" b="0" i="0" baseline="0" dirty="0">
              <a:solidFill>
                <a:srgbClr val="FFFFFF"/>
              </a:solidFill>
            </a:rPr>
            <a:t>1 Page Lean Canvas (HYPOTHESIS Driven)</a:t>
          </a:r>
          <a:endParaRPr lang="en-GB" dirty="0">
            <a:solidFill>
              <a:srgbClr val="FFFFFF"/>
            </a:solidFill>
          </a:endParaRPr>
        </a:p>
      </dgm:t>
    </dgm:pt>
    <dgm:pt modelId="{C3E605D2-E93E-43C5-98A2-43707AE0C7B9}" type="parTrans" cxnId="{412631C7-4F43-46A8-87B1-F21BBCBA0010}">
      <dgm:prSet/>
      <dgm:spPr/>
      <dgm:t>
        <a:bodyPr/>
        <a:lstStyle/>
        <a:p>
          <a:endParaRPr lang="en-GB"/>
        </a:p>
      </dgm:t>
    </dgm:pt>
    <dgm:pt modelId="{FC57AA4A-F674-403D-A4EA-43D9179B0F5F}" type="sibTrans" cxnId="{412631C7-4F43-46A8-87B1-F21BBCBA0010}">
      <dgm:prSet/>
      <dgm:spPr/>
      <dgm:t>
        <a:bodyPr/>
        <a:lstStyle/>
        <a:p>
          <a:endParaRPr lang="en-GB"/>
        </a:p>
      </dgm:t>
    </dgm:pt>
    <dgm:pt modelId="{FB17BE3F-5FBE-44C0-B530-0CFA5947DB1D}">
      <dgm:prSet/>
      <dgm:spPr/>
      <dgm:t>
        <a:bodyPr/>
        <a:lstStyle/>
        <a:p>
          <a:pPr rtl="0"/>
          <a:r>
            <a:rPr lang="en-GB" b="0" i="0" baseline="0" dirty="0">
              <a:solidFill>
                <a:srgbClr val="FFFFFF"/>
              </a:solidFill>
            </a:rPr>
            <a:t>Focus is on the PROBLEM</a:t>
          </a:r>
          <a:endParaRPr lang="en-GB" dirty="0">
            <a:solidFill>
              <a:srgbClr val="FFFFFF"/>
            </a:solidFill>
          </a:endParaRPr>
        </a:p>
      </dgm:t>
    </dgm:pt>
    <dgm:pt modelId="{E31409E3-3EE2-4EB7-A54E-B5FEFE1A103C}" type="parTrans" cxnId="{7880442E-03A2-4CBA-8A0E-0AFD239673E7}">
      <dgm:prSet/>
      <dgm:spPr/>
      <dgm:t>
        <a:bodyPr/>
        <a:lstStyle/>
        <a:p>
          <a:endParaRPr lang="en-GB"/>
        </a:p>
      </dgm:t>
    </dgm:pt>
    <dgm:pt modelId="{B4478139-48F9-4D76-954F-857F1721BE49}" type="sibTrans" cxnId="{7880442E-03A2-4CBA-8A0E-0AFD239673E7}">
      <dgm:prSet/>
      <dgm:spPr/>
      <dgm:t>
        <a:bodyPr/>
        <a:lstStyle/>
        <a:p>
          <a:endParaRPr lang="en-GB"/>
        </a:p>
      </dgm:t>
    </dgm:pt>
    <dgm:pt modelId="{9D3ABFD9-88C5-40B2-9C18-DD50CE04D6E9}">
      <dgm:prSet/>
      <dgm:spPr/>
      <dgm:t>
        <a:bodyPr/>
        <a:lstStyle/>
        <a:p>
          <a:pPr rtl="0"/>
          <a:r>
            <a:rPr lang="en-GB" b="0" i="0" baseline="0" dirty="0">
              <a:solidFill>
                <a:srgbClr val="FFFFFF"/>
              </a:solidFill>
            </a:rPr>
            <a:t>Get CONTINUOUS CUSTOMER Input</a:t>
          </a:r>
          <a:endParaRPr lang="en-GB" dirty="0">
            <a:solidFill>
              <a:srgbClr val="FFFFFF"/>
            </a:solidFill>
          </a:endParaRPr>
        </a:p>
      </dgm:t>
    </dgm:pt>
    <dgm:pt modelId="{B1DF95C7-A3F4-4496-812E-456F04F195AD}" type="parTrans" cxnId="{A8ABD3BA-902A-4078-802D-B873D9637293}">
      <dgm:prSet/>
      <dgm:spPr/>
      <dgm:t>
        <a:bodyPr/>
        <a:lstStyle/>
        <a:p>
          <a:endParaRPr lang="en-GB"/>
        </a:p>
      </dgm:t>
    </dgm:pt>
    <dgm:pt modelId="{85E66B91-4170-463F-A275-6AAD682D59CB}" type="sibTrans" cxnId="{A8ABD3BA-902A-4078-802D-B873D9637293}">
      <dgm:prSet/>
      <dgm:spPr/>
      <dgm:t>
        <a:bodyPr/>
        <a:lstStyle/>
        <a:p>
          <a:endParaRPr lang="en-GB"/>
        </a:p>
      </dgm:t>
    </dgm:pt>
    <dgm:pt modelId="{635A1601-CE8F-4AA2-ABDA-6E6743A87F9E}">
      <dgm:prSet/>
      <dgm:spPr/>
      <dgm:t>
        <a:bodyPr/>
        <a:lstStyle/>
        <a:p>
          <a:pPr rtl="0"/>
          <a:r>
            <a:rPr lang="en-GB" dirty="0">
              <a:solidFill>
                <a:srgbClr val="FFFFFF"/>
              </a:solidFill>
            </a:rPr>
            <a:t>Build, MEASURE, LEARN</a:t>
          </a:r>
        </a:p>
      </dgm:t>
    </dgm:pt>
    <dgm:pt modelId="{76D15985-FD10-4544-A337-56B3E01B08A9}" type="parTrans" cxnId="{1E8EF2C4-F915-453F-AD70-E322E8F5C1AB}">
      <dgm:prSet/>
      <dgm:spPr/>
      <dgm:t>
        <a:bodyPr/>
        <a:lstStyle/>
        <a:p>
          <a:endParaRPr lang="en-GB"/>
        </a:p>
      </dgm:t>
    </dgm:pt>
    <dgm:pt modelId="{EBFA5561-91C8-4869-862E-A481E3A22CA9}" type="sibTrans" cxnId="{1E8EF2C4-F915-453F-AD70-E322E8F5C1AB}">
      <dgm:prSet/>
      <dgm:spPr/>
      <dgm:t>
        <a:bodyPr/>
        <a:lstStyle/>
        <a:p>
          <a:endParaRPr lang="en-GB"/>
        </a:p>
      </dgm:t>
    </dgm:pt>
    <dgm:pt modelId="{613635DD-4965-405C-921B-1D729F3C4AE7}">
      <dgm:prSet/>
      <dgm:spPr/>
      <dgm:t>
        <a:bodyPr/>
        <a:lstStyle/>
        <a:p>
          <a:pPr rtl="0"/>
          <a:r>
            <a:rPr lang="en-GB" dirty="0">
              <a:solidFill>
                <a:srgbClr val="FFFFFF"/>
              </a:solidFill>
            </a:rPr>
            <a:t>INCREMENTAL Build</a:t>
          </a:r>
        </a:p>
      </dgm:t>
    </dgm:pt>
    <dgm:pt modelId="{C4F074C9-44C1-48AA-89A3-29A8AE7975F8}" type="parTrans" cxnId="{C829FC83-0D1B-41C6-A465-6ECB4E96BF9E}">
      <dgm:prSet/>
      <dgm:spPr/>
      <dgm:t>
        <a:bodyPr/>
        <a:lstStyle/>
        <a:p>
          <a:endParaRPr lang="en-GB"/>
        </a:p>
      </dgm:t>
    </dgm:pt>
    <dgm:pt modelId="{2DA8FC2F-81F3-47AE-8A57-55AEB4A21587}" type="sibTrans" cxnId="{C829FC83-0D1B-41C6-A465-6ECB4E96BF9E}">
      <dgm:prSet/>
      <dgm:spPr/>
      <dgm:t>
        <a:bodyPr/>
        <a:lstStyle/>
        <a:p>
          <a:endParaRPr lang="en-GB"/>
        </a:p>
      </dgm:t>
    </dgm:pt>
    <dgm:pt modelId="{F30CBE34-CAF3-466C-A9C0-A765789126A6}">
      <dgm:prSet/>
      <dgm:spPr/>
      <dgm:t>
        <a:bodyPr/>
        <a:lstStyle/>
        <a:p>
          <a:pPr rtl="0"/>
          <a:r>
            <a:rPr lang="en-GB" dirty="0">
              <a:solidFill>
                <a:srgbClr val="FFFFFF"/>
              </a:solidFill>
            </a:rPr>
            <a:t>Improvement Identified by WORKERS</a:t>
          </a:r>
        </a:p>
      </dgm:t>
    </dgm:pt>
    <dgm:pt modelId="{18AA00F6-CFA7-4482-8941-499E5AB0643D}" type="parTrans" cxnId="{769A60AC-1C61-4D5C-9587-84A77F260C79}">
      <dgm:prSet/>
      <dgm:spPr/>
      <dgm:t>
        <a:bodyPr/>
        <a:lstStyle/>
        <a:p>
          <a:endParaRPr lang="en-GB"/>
        </a:p>
      </dgm:t>
    </dgm:pt>
    <dgm:pt modelId="{1F3E9C6E-D88F-42A9-9E2E-E59A4D539B2B}" type="sibTrans" cxnId="{769A60AC-1C61-4D5C-9587-84A77F260C79}">
      <dgm:prSet/>
      <dgm:spPr/>
      <dgm:t>
        <a:bodyPr/>
        <a:lstStyle/>
        <a:p>
          <a:endParaRPr lang="en-GB"/>
        </a:p>
      </dgm:t>
    </dgm:pt>
    <dgm:pt modelId="{8C062A0C-656F-44CB-BB4F-87AA6DCEE97E}">
      <dgm:prSet/>
      <dgm:spPr/>
      <dgm:t>
        <a:bodyPr/>
        <a:lstStyle/>
        <a:p>
          <a:pPr rtl="0"/>
          <a:r>
            <a:rPr lang="en-GB" dirty="0">
              <a:solidFill>
                <a:srgbClr val="FFFFFF"/>
              </a:solidFill>
            </a:rPr>
            <a:t>SIMPLICITY is the Norm</a:t>
          </a:r>
        </a:p>
      </dgm:t>
    </dgm:pt>
    <dgm:pt modelId="{317AD3BE-1F7E-4729-8387-E9F14D218363}" type="parTrans" cxnId="{130DFBFF-221F-4AAA-B716-09897F3F1A1F}">
      <dgm:prSet/>
      <dgm:spPr/>
      <dgm:t>
        <a:bodyPr/>
        <a:lstStyle/>
        <a:p>
          <a:endParaRPr lang="en-GB"/>
        </a:p>
      </dgm:t>
    </dgm:pt>
    <dgm:pt modelId="{CA77B21F-16AF-47DD-949D-1526B4A581FA}" type="sibTrans" cxnId="{130DFBFF-221F-4AAA-B716-09897F3F1A1F}">
      <dgm:prSet/>
      <dgm:spPr/>
      <dgm:t>
        <a:bodyPr/>
        <a:lstStyle/>
        <a:p>
          <a:endParaRPr lang="en-GB"/>
        </a:p>
      </dgm:t>
    </dgm:pt>
    <dgm:pt modelId="{C1ED4120-CEF7-49F1-A04A-C1DCD9902E02}">
      <dgm:prSet/>
      <dgm:spPr/>
      <dgm:t>
        <a:bodyPr/>
        <a:lstStyle/>
        <a:p>
          <a:pPr rtl="0"/>
          <a:r>
            <a:rPr lang="en-GB" dirty="0">
              <a:solidFill>
                <a:srgbClr val="FFFFFF"/>
              </a:solidFill>
            </a:rPr>
            <a:t>CUSTOMER Development (get out of office and test hypothesis)</a:t>
          </a:r>
        </a:p>
      </dgm:t>
    </dgm:pt>
    <dgm:pt modelId="{94E33A21-944F-4129-BE47-64918A0A0163}" type="parTrans" cxnId="{B0F70F15-D202-425C-B585-DF56F87E0A9D}">
      <dgm:prSet/>
      <dgm:spPr/>
      <dgm:t>
        <a:bodyPr/>
        <a:lstStyle/>
        <a:p>
          <a:endParaRPr lang="en-GB"/>
        </a:p>
      </dgm:t>
    </dgm:pt>
    <dgm:pt modelId="{9A30C59E-C0CE-47D0-AEC1-3E8CD71C1341}" type="sibTrans" cxnId="{B0F70F15-D202-425C-B585-DF56F87E0A9D}">
      <dgm:prSet/>
      <dgm:spPr/>
      <dgm:t>
        <a:bodyPr/>
        <a:lstStyle/>
        <a:p>
          <a:endParaRPr lang="en-GB"/>
        </a:p>
      </dgm:t>
    </dgm:pt>
    <dgm:pt modelId="{93996A60-CACD-45F2-AF32-417D8F4CC759}">
      <dgm:prSet/>
      <dgm:spPr/>
      <dgm:t>
        <a:bodyPr/>
        <a:lstStyle/>
        <a:p>
          <a:pPr rtl="0"/>
          <a:r>
            <a:rPr lang="en-GB" dirty="0">
              <a:solidFill>
                <a:srgbClr val="FFFFFF"/>
              </a:solidFill>
            </a:rPr>
            <a:t>Failure is EXPECTED</a:t>
          </a:r>
        </a:p>
      </dgm:t>
    </dgm:pt>
    <dgm:pt modelId="{779369A5-080B-4F77-8168-E63F7080922A}" type="parTrans" cxnId="{7A8AA44C-1162-47D7-BFFE-465093331BA5}">
      <dgm:prSet/>
      <dgm:spPr/>
      <dgm:t>
        <a:bodyPr/>
        <a:lstStyle/>
        <a:p>
          <a:endParaRPr lang="en-GB"/>
        </a:p>
      </dgm:t>
    </dgm:pt>
    <dgm:pt modelId="{249495FF-1AED-4180-992D-F3970C831A66}" type="sibTrans" cxnId="{7A8AA44C-1162-47D7-BFFE-465093331BA5}">
      <dgm:prSet/>
      <dgm:spPr/>
      <dgm:t>
        <a:bodyPr/>
        <a:lstStyle/>
        <a:p>
          <a:endParaRPr lang="en-GB"/>
        </a:p>
      </dgm:t>
    </dgm:pt>
    <dgm:pt modelId="{16AE00D8-C651-4D63-BE5B-275D0076B425}">
      <dgm:prSet/>
      <dgm:spPr/>
      <dgm:t>
        <a:bodyPr/>
        <a:lstStyle/>
        <a:p>
          <a:pPr rtl="0"/>
          <a:r>
            <a:rPr lang="en-GB" dirty="0">
              <a:solidFill>
                <a:srgbClr val="FFFFFF"/>
              </a:solidFill>
            </a:rPr>
            <a:t>Innovation Speed: RAPID (uses Good Enough data)</a:t>
          </a:r>
        </a:p>
      </dgm:t>
    </dgm:pt>
    <dgm:pt modelId="{B810450A-4E4C-49DB-BAA8-F1930518550F}" type="parTrans" cxnId="{252B99E7-5E5E-4D0D-8777-2D6855AF087D}">
      <dgm:prSet/>
      <dgm:spPr/>
      <dgm:t>
        <a:bodyPr/>
        <a:lstStyle/>
        <a:p>
          <a:endParaRPr lang="en-GB"/>
        </a:p>
      </dgm:t>
    </dgm:pt>
    <dgm:pt modelId="{15A2C3ED-E83F-4D38-8631-DABB8510FB35}" type="sibTrans" cxnId="{252B99E7-5E5E-4D0D-8777-2D6855AF087D}">
      <dgm:prSet/>
      <dgm:spPr/>
      <dgm:t>
        <a:bodyPr/>
        <a:lstStyle/>
        <a:p>
          <a:endParaRPr lang="en-GB"/>
        </a:p>
      </dgm:t>
    </dgm:pt>
    <dgm:pt modelId="{3E5071C3-60AA-4EA2-8F12-4F5725258E82}" type="pres">
      <dgm:prSet presAssocID="{0A962EBD-876A-432B-8F1B-DD396A1DAC5F}" presName="theList" presStyleCnt="0">
        <dgm:presLayoutVars>
          <dgm:dir/>
          <dgm:animLvl val="lvl"/>
          <dgm:resizeHandles val="exact"/>
        </dgm:presLayoutVars>
      </dgm:prSet>
      <dgm:spPr/>
    </dgm:pt>
    <dgm:pt modelId="{A412B023-37CD-44AF-84AA-9969D183F1A0}" type="pres">
      <dgm:prSet presAssocID="{19450567-201B-4B43-82CC-06EF2542A5B0}" presName="compNode" presStyleCnt="0"/>
      <dgm:spPr/>
    </dgm:pt>
    <dgm:pt modelId="{BCED0D38-54E6-48E9-B20F-62173415864A}" type="pres">
      <dgm:prSet presAssocID="{19450567-201B-4B43-82CC-06EF2542A5B0}" presName="aNode" presStyleLbl="bgShp" presStyleIdx="0" presStyleCnt="2"/>
      <dgm:spPr/>
    </dgm:pt>
    <dgm:pt modelId="{83DBB8C7-9A69-4DDC-8880-F8687021B653}" type="pres">
      <dgm:prSet presAssocID="{19450567-201B-4B43-82CC-06EF2542A5B0}" presName="textNode" presStyleLbl="bgShp" presStyleIdx="0" presStyleCnt="2"/>
      <dgm:spPr/>
    </dgm:pt>
    <dgm:pt modelId="{955816A9-DC30-453C-9858-1C393F728C77}" type="pres">
      <dgm:prSet presAssocID="{19450567-201B-4B43-82CC-06EF2542A5B0}" presName="compChildNode" presStyleCnt="0"/>
      <dgm:spPr/>
    </dgm:pt>
    <dgm:pt modelId="{708CE902-FA55-4E53-936D-A74444DD024C}" type="pres">
      <dgm:prSet presAssocID="{19450567-201B-4B43-82CC-06EF2542A5B0}" presName="theInnerList" presStyleCnt="0"/>
      <dgm:spPr/>
    </dgm:pt>
    <dgm:pt modelId="{308A19CE-092A-4D4E-9216-ADA736683ADE}" type="pres">
      <dgm:prSet presAssocID="{CF4E43B8-95EA-4DC5-8547-9C21971C8565}" presName="childNode" presStyleLbl="node1" presStyleIdx="0" presStyleCnt="20">
        <dgm:presLayoutVars>
          <dgm:bulletEnabled val="1"/>
        </dgm:presLayoutVars>
      </dgm:prSet>
      <dgm:spPr/>
    </dgm:pt>
    <dgm:pt modelId="{E2B1F7BB-056B-4FF3-A3E5-B79841E5A45E}" type="pres">
      <dgm:prSet presAssocID="{CF4E43B8-95EA-4DC5-8547-9C21971C8565}" presName="aSpace2" presStyleCnt="0"/>
      <dgm:spPr/>
    </dgm:pt>
    <dgm:pt modelId="{140FA157-369A-49AC-A536-4014CBAA1D60}" type="pres">
      <dgm:prSet presAssocID="{2DCC681F-D38E-4E3F-B86E-CA76E77957A3}" presName="childNode" presStyleLbl="node1" presStyleIdx="1" presStyleCnt="20">
        <dgm:presLayoutVars>
          <dgm:bulletEnabled val="1"/>
        </dgm:presLayoutVars>
      </dgm:prSet>
      <dgm:spPr/>
    </dgm:pt>
    <dgm:pt modelId="{7CD50A46-F067-4C46-AD4D-A60DC830E3FA}" type="pres">
      <dgm:prSet presAssocID="{2DCC681F-D38E-4E3F-B86E-CA76E77957A3}" presName="aSpace2" presStyleCnt="0"/>
      <dgm:spPr/>
    </dgm:pt>
    <dgm:pt modelId="{9872ADE4-B70A-4B72-8B97-58DBD6BB7C07}" type="pres">
      <dgm:prSet presAssocID="{41A5B05D-426C-4E88-80E2-75923868C499}" presName="childNode" presStyleLbl="node1" presStyleIdx="2" presStyleCnt="20">
        <dgm:presLayoutVars>
          <dgm:bulletEnabled val="1"/>
        </dgm:presLayoutVars>
      </dgm:prSet>
      <dgm:spPr/>
    </dgm:pt>
    <dgm:pt modelId="{9C23E6EC-65B0-4981-A716-7F4FB89B71CC}" type="pres">
      <dgm:prSet presAssocID="{41A5B05D-426C-4E88-80E2-75923868C499}" presName="aSpace2" presStyleCnt="0"/>
      <dgm:spPr/>
    </dgm:pt>
    <dgm:pt modelId="{3F508B33-8BC5-4E19-A168-CC9A8A4A5BE8}" type="pres">
      <dgm:prSet presAssocID="{BD4CC60F-3064-4392-ACE4-BB50E0C48F64}" presName="childNode" presStyleLbl="node1" presStyleIdx="3" presStyleCnt="20">
        <dgm:presLayoutVars>
          <dgm:bulletEnabled val="1"/>
        </dgm:presLayoutVars>
      </dgm:prSet>
      <dgm:spPr/>
    </dgm:pt>
    <dgm:pt modelId="{FE8C4B47-0BAE-425A-A06F-6001767ACAE5}" type="pres">
      <dgm:prSet presAssocID="{BD4CC60F-3064-4392-ACE4-BB50E0C48F64}" presName="aSpace2" presStyleCnt="0"/>
      <dgm:spPr/>
    </dgm:pt>
    <dgm:pt modelId="{ADC9E153-E0E9-46A1-BDEC-B0D0A9D1052D}" type="pres">
      <dgm:prSet presAssocID="{F86D98FE-6FB2-4659-B730-FCFAE3EA5940}" presName="childNode" presStyleLbl="node1" presStyleIdx="4" presStyleCnt="20">
        <dgm:presLayoutVars>
          <dgm:bulletEnabled val="1"/>
        </dgm:presLayoutVars>
      </dgm:prSet>
      <dgm:spPr/>
    </dgm:pt>
    <dgm:pt modelId="{BB39E827-9FD3-4B57-BA96-1650A4E8EA6E}" type="pres">
      <dgm:prSet presAssocID="{F86D98FE-6FB2-4659-B730-FCFAE3EA5940}" presName="aSpace2" presStyleCnt="0"/>
      <dgm:spPr/>
    </dgm:pt>
    <dgm:pt modelId="{413E9309-10CB-4988-BB51-82E8E4CDFE1C}" type="pres">
      <dgm:prSet presAssocID="{E36CDF58-2D38-4CF6-B7C2-14283DF33E97}" presName="childNode" presStyleLbl="node1" presStyleIdx="5" presStyleCnt="20">
        <dgm:presLayoutVars>
          <dgm:bulletEnabled val="1"/>
        </dgm:presLayoutVars>
      </dgm:prSet>
      <dgm:spPr/>
    </dgm:pt>
    <dgm:pt modelId="{2006F083-735E-45FF-A2A5-4B94370C195E}" type="pres">
      <dgm:prSet presAssocID="{E36CDF58-2D38-4CF6-B7C2-14283DF33E97}" presName="aSpace2" presStyleCnt="0"/>
      <dgm:spPr/>
    </dgm:pt>
    <dgm:pt modelId="{C30D5D82-E405-4698-8018-C687B3DE689A}" type="pres">
      <dgm:prSet presAssocID="{705981CD-A85D-46D2-9394-21D0F14C41F2}" presName="childNode" presStyleLbl="node1" presStyleIdx="6" presStyleCnt="20">
        <dgm:presLayoutVars>
          <dgm:bulletEnabled val="1"/>
        </dgm:presLayoutVars>
      </dgm:prSet>
      <dgm:spPr/>
    </dgm:pt>
    <dgm:pt modelId="{C8F7820D-395A-40F6-9719-2ED9D781FE5B}" type="pres">
      <dgm:prSet presAssocID="{705981CD-A85D-46D2-9394-21D0F14C41F2}" presName="aSpace2" presStyleCnt="0"/>
      <dgm:spPr/>
    </dgm:pt>
    <dgm:pt modelId="{4A735EA2-6341-4FDE-81D5-079C31A8D823}" type="pres">
      <dgm:prSet presAssocID="{82ADE866-CB0B-4189-B1FD-BC8EEEAEDE30}" presName="childNode" presStyleLbl="node1" presStyleIdx="7" presStyleCnt="20">
        <dgm:presLayoutVars>
          <dgm:bulletEnabled val="1"/>
        </dgm:presLayoutVars>
      </dgm:prSet>
      <dgm:spPr/>
    </dgm:pt>
    <dgm:pt modelId="{AD2E5686-A92A-4881-9303-7AA5B77F7AC2}" type="pres">
      <dgm:prSet presAssocID="{82ADE866-CB0B-4189-B1FD-BC8EEEAEDE30}" presName="aSpace2" presStyleCnt="0"/>
      <dgm:spPr/>
    </dgm:pt>
    <dgm:pt modelId="{9034B204-FD61-4D77-AE6F-B4DC8E79E53E}" type="pres">
      <dgm:prSet presAssocID="{CBBA0C19-8B9F-4C94-92F9-FD66445A2D80}" presName="childNode" presStyleLbl="node1" presStyleIdx="8" presStyleCnt="20">
        <dgm:presLayoutVars>
          <dgm:bulletEnabled val="1"/>
        </dgm:presLayoutVars>
      </dgm:prSet>
      <dgm:spPr/>
    </dgm:pt>
    <dgm:pt modelId="{41915CF2-833E-49C0-958F-10AE9F92D304}" type="pres">
      <dgm:prSet presAssocID="{CBBA0C19-8B9F-4C94-92F9-FD66445A2D80}" presName="aSpace2" presStyleCnt="0"/>
      <dgm:spPr/>
    </dgm:pt>
    <dgm:pt modelId="{1E4FDDBF-F2E2-4400-BA26-4032AD96F733}" type="pres">
      <dgm:prSet presAssocID="{166F980C-AFB6-4C4F-9253-D9FA8689B367}" presName="childNode" presStyleLbl="node1" presStyleIdx="9" presStyleCnt="20">
        <dgm:presLayoutVars>
          <dgm:bulletEnabled val="1"/>
        </dgm:presLayoutVars>
      </dgm:prSet>
      <dgm:spPr/>
    </dgm:pt>
    <dgm:pt modelId="{6F1F6B35-A7C3-4932-83B6-85EEE30CE69C}" type="pres">
      <dgm:prSet presAssocID="{19450567-201B-4B43-82CC-06EF2542A5B0}" presName="aSpace" presStyleCnt="0"/>
      <dgm:spPr/>
    </dgm:pt>
    <dgm:pt modelId="{C50C04E2-3887-4E29-92D2-2CC0E604739A}" type="pres">
      <dgm:prSet presAssocID="{DC7B6425-0995-4F3C-994C-40AB3CCF6BBF}" presName="compNode" presStyleCnt="0"/>
      <dgm:spPr/>
    </dgm:pt>
    <dgm:pt modelId="{30148067-ECF0-4ADF-8B38-8DE14B0C7DF7}" type="pres">
      <dgm:prSet presAssocID="{DC7B6425-0995-4F3C-994C-40AB3CCF6BBF}" presName="aNode" presStyleLbl="bgShp" presStyleIdx="1" presStyleCnt="2" custLinFactX="3752" custLinFactNeighborX="100000"/>
      <dgm:spPr/>
    </dgm:pt>
    <dgm:pt modelId="{A10DB348-032A-494D-9D7E-0E0A7915BF78}" type="pres">
      <dgm:prSet presAssocID="{DC7B6425-0995-4F3C-994C-40AB3CCF6BBF}" presName="textNode" presStyleLbl="bgShp" presStyleIdx="1" presStyleCnt="2"/>
      <dgm:spPr/>
    </dgm:pt>
    <dgm:pt modelId="{D1AC100C-A742-43C0-B770-D19C2CEC8C22}" type="pres">
      <dgm:prSet presAssocID="{DC7B6425-0995-4F3C-994C-40AB3CCF6BBF}" presName="compChildNode" presStyleCnt="0"/>
      <dgm:spPr/>
    </dgm:pt>
    <dgm:pt modelId="{EAAF1B1D-9F22-47DA-B496-174CE1E129F7}" type="pres">
      <dgm:prSet presAssocID="{DC7B6425-0995-4F3C-994C-40AB3CCF6BBF}" presName="theInnerList" presStyleCnt="0"/>
      <dgm:spPr/>
    </dgm:pt>
    <dgm:pt modelId="{6CDB8BDA-4FEF-4693-854B-CE98C1E1A670}" type="pres">
      <dgm:prSet presAssocID="{B10D22D6-250C-4F58-BF6D-8536DB5B755D}" presName="childNode" presStyleLbl="node1" presStyleIdx="10" presStyleCnt="20">
        <dgm:presLayoutVars>
          <dgm:bulletEnabled val="1"/>
        </dgm:presLayoutVars>
      </dgm:prSet>
      <dgm:spPr/>
    </dgm:pt>
    <dgm:pt modelId="{78E28176-667B-4B0F-9350-3D680EB064FA}" type="pres">
      <dgm:prSet presAssocID="{B10D22D6-250C-4F58-BF6D-8536DB5B755D}" presName="aSpace2" presStyleCnt="0"/>
      <dgm:spPr/>
    </dgm:pt>
    <dgm:pt modelId="{162D7476-60C4-4221-90BE-6DE056A03D97}" type="pres">
      <dgm:prSet presAssocID="{FB17BE3F-5FBE-44C0-B530-0CFA5947DB1D}" presName="childNode" presStyleLbl="node1" presStyleIdx="11" presStyleCnt="20">
        <dgm:presLayoutVars>
          <dgm:bulletEnabled val="1"/>
        </dgm:presLayoutVars>
      </dgm:prSet>
      <dgm:spPr/>
    </dgm:pt>
    <dgm:pt modelId="{73BFFF7C-333B-47F4-B2FC-EF320A565936}" type="pres">
      <dgm:prSet presAssocID="{FB17BE3F-5FBE-44C0-B530-0CFA5947DB1D}" presName="aSpace2" presStyleCnt="0"/>
      <dgm:spPr/>
    </dgm:pt>
    <dgm:pt modelId="{4E03B417-4CD0-48F9-9B2C-EF43AF9A8876}" type="pres">
      <dgm:prSet presAssocID="{9D3ABFD9-88C5-40B2-9C18-DD50CE04D6E9}" presName="childNode" presStyleLbl="node1" presStyleIdx="12" presStyleCnt="20">
        <dgm:presLayoutVars>
          <dgm:bulletEnabled val="1"/>
        </dgm:presLayoutVars>
      </dgm:prSet>
      <dgm:spPr/>
    </dgm:pt>
    <dgm:pt modelId="{632DB2B1-0C55-4AE6-BA71-9244E5A7297A}" type="pres">
      <dgm:prSet presAssocID="{9D3ABFD9-88C5-40B2-9C18-DD50CE04D6E9}" presName="aSpace2" presStyleCnt="0"/>
      <dgm:spPr/>
    </dgm:pt>
    <dgm:pt modelId="{15D13B63-CD18-4FA3-BEAC-E6D99D0100C5}" type="pres">
      <dgm:prSet presAssocID="{635A1601-CE8F-4AA2-ABDA-6E6743A87F9E}" presName="childNode" presStyleLbl="node1" presStyleIdx="13" presStyleCnt="20">
        <dgm:presLayoutVars>
          <dgm:bulletEnabled val="1"/>
        </dgm:presLayoutVars>
      </dgm:prSet>
      <dgm:spPr/>
    </dgm:pt>
    <dgm:pt modelId="{6B616421-08A9-4E06-A56A-D55BD81C9D6D}" type="pres">
      <dgm:prSet presAssocID="{635A1601-CE8F-4AA2-ABDA-6E6743A87F9E}" presName="aSpace2" presStyleCnt="0"/>
      <dgm:spPr/>
    </dgm:pt>
    <dgm:pt modelId="{FDF9DEC9-9A3A-4F0B-BD2A-B31295D6D484}" type="pres">
      <dgm:prSet presAssocID="{613635DD-4965-405C-921B-1D729F3C4AE7}" presName="childNode" presStyleLbl="node1" presStyleIdx="14" presStyleCnt="20">
        <dgm:presLayoutVars>
          <dgm:bulletEnabled val="1"/>
        </dgm:presLayoutVars>
      </dgm:prSet>
      <dgm:spPr/>
    </dgm:pt>
    <dgm:pt modelId="{76AF4097-2761-4A0F-9F30-FCA3518210CF}" type="pres">
      <dgm:prSet presAssocID="{613635DD-4965-405C-921B-1D729F3C4AE7}" presName="aSpace2" presStyleCnt="0"/>
      <dgm:spPr/>
    </dgm:pt>
    <dgm:pt modelId="{5794E75B-5F77-477E-936A-1E8D41D6862B}" type="pres">
      <dgm:prSet presAssocID="{F30CBE34-CAF3-466C-A9C0-A765789126A6}" presName="childNode" presStyleLbl="node1" presStyleIdx="15" presStyleCnt="20">
        <dgm:presLayoutVars>
          <dgm:bulletEnabled val="1"/>
        </dgm:presLayoutVars>
      </dgm:prSet>
      <dgm:spPr/>
    </dgm:pt>
    <dgm:pt modelId="{B1EE2D44-11A9-4366-B807-04ECEE64A9EC}" type="pres">
      <dgm:prSet presAssocID="{F30CBE34-CAF3-466C-A9C0-A765789126A6}" presName="aSpace2" presStyleCnt="0"/>
      <dgm:spPr/>
    </dgm:pt>
    <dgm:pt modelId="{6CE246B8-CB27-4DE4-984C-852A435FA212}" type="pres">
      <dgm:prSet presAssocID="{8C062A0C-656F-44CB-BB4F-87AA6DCEE97E}" presName="childNode" presStyleLbl="node1" presStyleIdx="16" presStyleCnt="20">
        <dgm:presLayoutVars>
          <dgm:bulletEnabled val="1"/>
        </dgm:presLayoutVars>
      </dgm:prSet>
      <dgm:spPr/>
    </dgm:pt>
    <dgm:pt modelId="{5316B91D-3CE1-437F-8E55-B3C147A2B821}" type="pres">
      <dgm:prSet presAssocID="{8C062A0C-656F-44CB-BB4F-87AA6DCEE97E}" presName="aSpace2" presStyleCnt="0"/>
      <dgm:spPr/>
    </dgm:pt>
    <dgm:pt modelId="{B87DF962-9A24-4566-92A5-E1A52ECF2F17}" type="pres">
      <dgm:prSet presAssocID="{C1ED4120-CEF7-49F1-A04A-C1DCD9902E02}" presName="childNode" presStyleLbl="node1" presStyleIdx="17" presStyleCnt="20">
        <dgm:presLayoutVars>
          <dgm:bulletEnabled val="1"/>
        </dgm:presLayoutVars>
      </dgm:prSet>
      <dgm:spPr/>
    </dgm:pt>
    <dgm:pt modelId="{11BB5472-3E60-4E13-B811-F33AAC91A806}" type="pres">
      <dgm:prSet presAssocID="{C1ED4120-CEF7-49F1-A04A-C1DCD9902E02}" presName="aSpace2" presStyleCnt="0"/>
      <dgm:spPr/>
    </dgm:pt>
    <dgm:pt modelId="{0738E0F3-A84A-4526-9038-83072B36E912}" type="pres">
      <dgm:prSet presAssocID="{93996A60-CACD-45F2-AF32-417D8F4CC759}" presName="childNode" presStyleLbl="node1" presStyleIdx="18" presStyleCnt="20">
        <dgm:presLayoutVars>
          <dgm:bulletEnabled val="1"/>
        </dgm:presLayoutVars>
      </dgm:prSet>
      <dgm:spPr/>
    </dgm:pt>
    <dgm:pt modelId="{B9A16E61-104C-48CE-897E-ADB4DFD3F0B0}" type="pres">
      <dgm:prSet presAssocID="{93996A60-CACD-45F2-AF32-417D8F4CC759}" presName="aSpace2" presStyleCnt="0"/>
      <dgm:spPr/>
    </dgm:pt>
    <dgm:pt modelId="{39B5BF94-32F5-427A-B87A-BD5D97D469C4}" type="pres">
      <dgm:prSet presAssocID="{16AE00D8-C651-4D63-BE5B-275D0076B425}" presName="childNode" presStyleLbl="node1" presStyleIdx="19" presStyleCnt="20">
        <dgm:presLayoutVars>
          <dgm:bulletEnabled val="1"/>
        </dgm:presLayoutVars>
      </dgm:prSet>
      <dgm:spPr/>
    </dgm:pt>
  </dgm:ptLst>
  <dgm:cxnLst>
    <dgm:cxn modelId="{D1017E04-D4E3-4DB8-BFC5-23E14D5B056F}" type="presOf" srcId="{16AE00D8-C651-4D63-BE5B-275D0076B425}" destId="{39B5BF94-32F5-427A-B87A-BD5D97D469C4}" srcOrd="0" destOrd="0" presId="urn:microsoft.com/office/officeart/2005/8/layout/lProcess2"/>
    <dgm:cxn modelId="{CD58F80B-11CD-4C91-85E2-5ADDAEF6E92B}" type="presOf" srcId="{635A1601-CE8F-4AA2-ABDA-6E6743A87F9E}" destId="{15D13B63-CD18-4FA3-BEAC-E6D99D0100C5}" srcOrd="0" destOrd="0" presId="urn:microsoft.com/office/officeart/2005/8/layout/lProcess2"/>
    <dgm:cxn modelId="{B0F70F15-D202-425C-B585-DF56F87E0A9D}" srcId="{DC7B6425-0995-4F3C-994C-40AB3CCF6BBF}" destId="{C1ED4120-CEF7-49F1-A04A-C1DCD9902E02}" srcOrd="7" destOrd="0" parTransId="{94E33A21-944F-4129-BE47-64918A0A0163}" sibTransId="{9A30C59E-C0CE-47D0-AEC1-3E8CD71C1341}"/>
    <dgm:cxn modelId="{A4C64921-2B6A-4135-8BFB-F3BA6881181C}" type="presOf" srcId="{93996A60-CACD-45F2-AF32-417D8F4CC759}" destId="{0738E0F3-A84A-4526-9038-83072B36E912}" srcOrd="0" destOrd="0" presId="urn:microsoft.com/office/officeart/2005/8/layout/lProcess2"/>
    <dgm:cxn modelId="{CE3DBD21-D07F-407A-827C-9DDF5DB7EA67}" type="presOf" srcId="{F30CBE34-CAF3-466C-A9C0-A765789126A6}" destId="{5794E75B-5F77-477E-936A-1E8D41D6862B}" srcOrd="0" destOrd="0" presId="urn:microsoft.com/office/officeart/2005/8/layout/lProcess2"/>
    <dgm:cxn modelId="{1547B823-54E5-4D5B-AC2A-F570F1BEBB70}" type="presOf" srcId="{DC7B6425-0995-4F3C-994C-40AB3CCF6BBF}" destId="{A10DB348-032A-494D-9D7E-0E0A7915BF78}" srcOrd="1" destOrd="0" presId="urn:microsoft.com/office/officeart/2005/8/layout/lProcess2"/>
    <dgm:cxn modelId="{29570226-66AB-469A-B7FD-CD58D8B9C1AF}" type="presOf" srcId="{FB17BE3F-5FBE-44C0-B530-0CFA5947DB1D}" destId="{162D7476-60C4-4221-90BE-6DE056A03D97}" srcOrd="0" destOrd="0" presId="urn:microsoft.com/office/officeart/2005/8/layout/lProcess2"/>
    <dgm:cxn modelId="{AC4E3F28-A726-483C-9AB3-D9749FFAB3DC}" srcId="{19450567-201B-4B43-82CC-06EF2542A5B0}" destId="{41A5B05D-426C-4E88-80E2-75923868C499}" srcOrd="2" destOrd="0" parTransId="{229C5CE9-2528-432C-AD10-B4EFD5EDD2D4}" sibTransId="{FFA6B29F-F9A6-4F9F-81E0-D2917C856C13}"/>
    <dgm:cxn modelId="{7880442E-03A2-4CBA-8A0E-0AFD239673E7}" srcId="{DC7B6425-0995-4F3C-994C-40AB3CCF6BBF}" destId="{FB17BE3F-5FBE-44C0-B530-0CFA5947DB1D}" srcOrd="1" destOrd="0" parTransId="{E31409E3-3EE2-4EB7-A54E-B5FEFE1A103C}" sibTransId="{B4478139-48F9-4D76-954F-857F1721BE49}"/>
    <dgm:cxn modelId="{D911323B-91FB-4A2C-94C1-EC2655E02B49}" srcId="{0A962EBD-876A-432B-8F1B-DD396A1DAC5F}" destId="{19450567-201B-4B43-82CC-06EF2542A5B0}" srcOrd="0" destOrd="0" parTransId="{D7367742-818F-4564-BE5D-5596F45C3E85}" sibTransId="{9D017415-0CF6-43E9-9C83-7408CADCD1CB}"/>
    <dgm:cxn modelId="{127FDE3D-C0B5-4EC0-99B9-B3DFEBE57B84}" srcId="{19450567-201B-4B43-82CC-06EF2542A5B0}" destId="{CBBA0C19-8B9F-4C94-92F9-FD66445A2D80}" srcOrd="8" destOrd="0" parTransId="{3D4BF21F-EAB9-49CD-95E3-E3EE0FBB3C21}" sibTransId="{5E2C957B-82F2-4B4B-AB1E-629963BE50A4}"/>
    <dgm:cxn modelId="{7A8AA44C-1162-47D7-BFFE-465093331BA5}" srcId="{DC7B6425-0995-4F3C-994C-40AB3CCF6BBF}" destId="{93996A60-CACD-45F2-AF32-417D8F4CC759}" srcOrd="8" destOrd="0" parTransId="{779369A5-080B-4F77-8168-E63F7080922A}" sibTransId="{249495FF-1AED-4180-992D-F3970C831A66}"/>
    <dgm:cxn modelId="{F21D344E-8121-44A3-8163-6D0064A87025}" type="presOf" srcId="{CBBA0C19-8B9F-4C94-92F9-FD66445A2D80}" destId="{9034B204-FD61-4D77-AE6F-B4DC8E79E53E}" srcOrd="0" destOrd="0" presId="urn:microsoft.com/office/officeart/2005/8/layout/lProcess2"/>
    <dgm:cxn modelId="{1E285F55-1776-48E9-8D95-D82CF013D0DA}" type="presOf" srcId="{9D3ABFD9-88C5-40B2-9C18-DD50CE04D6E9}" destId="{4E03B417-4CD0-48F9-9B2C-EF43AF9A8876}" srcOrd="0" destOrd="0" presId="urn:microsoft.com/office/officeart/2005/8/layout/lProcess2"/>
    <dgm:cxn modelId="{2B682A66-00E7-424B-9B1D-79420EC65DC6}" type="presOf" srcId="{19450567-201B-4B43-82CC-06EF2542A5B0}" destId="{BCED0D38-54E6-48E9-B20F-62173415864A}" srcOrd="0" destOrd="0" presId="urn:microsoft.com/office/officeart/2005/8/layout/lProcess2"/>
    <dgm:cxn modelId="{1205C766-0ECD-4612-82C8-89FEE5751C3F}" type="presOf" srcId="{19450567-201B-4B43-82CC-06EF2542A5B0}" destId="{83DBB8C7-9A69-4DDC-8880-F8687021B653}" srcOrd="1" destOrd="0" presId="urn:microsoft.com/office/officeart/2005/8/layout/lProcess2"/>
    <dgm:cxn modelId="{00230A67-266C-407A-8146-E55C0ECFD437}" type="presOf" srcId="{2DCC681F-D38E-4E3F-B86E-CA76E77957A3}" destId="{140FA157-369A-49AC-A536-4014CBAA1D60}" srcOrd="0" destOrd="0" presId="urn:microsoft.com/office/officeart/2005/8/layout/lProcess2"/>
    <dgm:cxn modelId="{6013B46B-A6FC-4DC1-A29F-C009092F1165}" srcId="{19450567-201B-4B43-82CC-06EF2542A5B0}" destId="{82ADE866-CB0B-4189-B1FD-BC8EEEAEDE30}" srcOrd="7" destOrd="0" parTransId="{D9F4D1B9-39E5-41B8-89ED-44991AD74554}" sibTransId="{CEC5B596-409E-4B20-B59A-7E7ACE9E22BC}"/>
    <dgm:cxn modelId="{7B3D4B6F-704A-4207-8EB6-BA83B7B12D28}" type="presOf" srcId="{C1ED4120-CEF7-49F1-A04A-C1DCD9902E02}" destId="{B87DF962-9A24-4566-92A5-E1A52ECF2F17}" srcOrd="0" destOrd="0" presId="urn:microsoft.com/office/officeart/2005/8/layout/lProcess2"/>
    <dgm:cxn modelId="{08635B6F-125F-4B27-845B-3B6EA7109385}" type="presOf" srcId="{F86D98FE-6FB2-4659-B730-FCFAE3EA5940}" destId="{ADC9E153-E0E9-46A1-BDEC-B0D0A9D1052D}" srcOrd="0" destOrd="0" presId="urn:microsoft.com/office/officeart/2005/8/layout/lProcess2"/>
    <dgm:cxn modelId="{FDF9E672-C6E5-403E-BC79-99AA24565B52}" srcId="{19450567-201B-4B43-82CC-06EF2542A5B0}" destId="{E36CDF58-2D38-4CF6-B7C2-14283DF33E97}" srcOrd="5" destOrd="0" parTransId="{85B85896-BFFF-4BFB-A6F3-B85460A9F91A}" sibTransId="{0B65746E-A564-4D3B-B5B1-E3080D808E2E}"/>
    <dgm:cxn modelId="{D20F9678-FC13-4CA9-848D-FEAB7F887182}" srcId="{19450567-201B-4B43-82CC-06EF2542A5B0}" destId="{CF4E43B8-95EA-4DC5-8547-9C21971C8565}" srcOrd="0" destOrd="0" parTransId="{7B1A52A9-35E4-4FAD-8FE9-413246ACDC4C}" sibTransId="{C7887382-69EC-44B3-8096-2A83DE0F19F2}"/>
    <dgm:cxn modelId="{0DA0227B-F95F-4BF9-98E5-4AF33DE3DD02}" type="presOf" srcId="{BD4CC60F-3064-4392-ACE4-BB50E0C48F64}" destId="{3F508B33-8BC5-4E19-A168-CC9A8A4A5BE8}" srcOrd="0" destOrd="0" presId="urn:microsoft.com/office/officeart/2005/8/layout/lProcess2"/>
    <dgm:cxn modelId="{6AED9180-6959-46A3-B0FB-058BBA0ABA0A}" type="presOf" srcId="{705981CD-A85D-46D2-9394-21D0F14C41F2}" destId="{C30D5D82-E405-4698-8018-C687B3DE689A}" srcOrd="0" destOrd="0" presId="urn:microsoft.com/office/officeart/2005/8/layout/lProcess2"/>
    <dgm:cxn modelId="{A0746783-FA90-4419-91AD-BC4ECC650EC8}" srcId="{19450567-201B-4B43-82CC-06EF2542A5B0}" destId="{166F980C-AFB6-4C4F-9253-D9FA8689B367}" srcOrd="9" destOrd="0" parTransId="{68107FA0-3CDF-4338-B945-975A639BA400}" sibTransId="{AC48D1DC-0835-49B9-A8A9-72D9F517D603}"/>
    <dgm:cxn modelId="{C829FC83-0D1B-41C6-A465-6ECB4E96BF9E}" srcId="{DC7B6425-0995-4F3C-994C-40AB3CCF6BBF}" destId="{613635DD-4965-405C-921B-1D729F3C4AE7}" srcOrd="4" destOrd="0" parTransId="{C4F074C9-44C1-48AA-89A3-29A8AE7975F8}" sibTransId="{2DA8FC2F-81F3-47AE-8A57-55AEB4A21587}"/>
    <dgm:cxn modelId="{245BC484-0D80-4F04-A9FD-DEB0E08F8CA0}" type="presOf" srcId="{DC7B6425-0995-4F3C-994C-40AB3CCF6BBF}" destId="{30148067-ECF0-4ADF-8B38-8DE14B0C7DF7}" srcOrd="0" destOrd="0" presId="urn:microsoft.com/office/officeart/2005/8/layout/lProcess2"/>
    <dgm:cxn modelId="{F730D38E-3707-4F50-B0A6-07DA525FEF3A}" srcId="{19450567-201B-4B43-82CC-06EF2542A5B0}" destId="{705981CD-A85D-46D2-9394-21D0F14C41F2}" srcOrd="6" destOrd="0" parTransId="{61324748-16D2-4E9E-9ADF-AB41541DB0F1}" sibTransId="{E02B063C-988F-4F8C-8AA7-952DB0B65561}"/>
    <dgm:cxn modelId="{911382A1-C3E8-4BBF-8863-A60C05AF5A64}" type="presOf" srcId="{0A962EBD-876A-432B-8F1B-DD396A1DAC5F}" destId="{3E5071C3-60AA-4EA2-8F12-4F5725258E82}" srcOrd="0" destOrd="0" presId="urn:microsoft.com/office/officeart/2005/8/layout/lProcess2"/>
    <dgm:cxn modelId="{769A60AC-1C61-4D5C-9587-84A77F260C79}" srcId="{DC7B6425-0995-4F3C-994C-40AB3CCF6BBF}" destId="{F30CBE34-CAF3-466C-A9C0-A765789126A6}" srcOrd="5" destOrd="0" parTransId="{18AA00F6-CFA7-4482-8941-499E5AB0643D}" sibTransId="{1F3E9C6E-D88F-42A9-9E2E-E59A4D539B2B}"/>
    <dgm:cxn modelId="{254ACCAC-B69D-43BB-86D1-EA1DC3F1C12D}" type="presOf" srcId="{166F980C-AFB6-4C4F-9253-D9FA8689B367}" destId="{1E4FDDBF-F2E2-4400-BA26-4032AD96F733}" srcOrd="0" destOrd="0" presId="urn:microsoft.com/office/officeart/2005/8/layout/lProcess2"/>
    <dgm:cxn modelId="{A8ABD3BA-902A-4078-802D-B873D9637293}" srcId="{DC7B6425-0995-4F3C-994C-40AB3CCF6BBF}" destId="{9D3ABFD9-88C5-40B2-9C18-DD50CE04D6E9}" srcOrd="2" destOrd="0" parTransId="{B1DF95C7-A3F4-4496-812E-456F04F195AD}" sibTransId="{85E66B91-4170-463F-A275-6AAD682D59CB}"/>
    <dgm:cxn modelId="{6B9807C2-EE33-44D0-B42C-09DF3BA29FDA}" type="presOf" srcId="{E36CDF58-2D38-4CF6-B7C2-14283DF33E97}" destId="{413E9309-10CB-4988-BB51-82E8E4CDFE1C}" srcOrd="0" destOrd="0" presId="urn:microsoft.com/office/officeart/2005/8/layout/lProcess2"/>
    <dgm:cxn modelId="{193789C2-3C97-4B91-946C-30ED21EA00D7}" type="presOf" srcId="{8C062A0C-656F-44CB-BB4F-87AA6DCEE97E}" destId="{6CE246B8-CB27-4DE4-984C-852A435FA212}" srcOrd="0" destOrd="0" presId="urn:microsoft.com/office/officeart/2005/8/layout/lProcess2"/>
    <dgm:cxn modelId="{1E8EF2C4-F915-453F-AD70-E322E8F5C1AB}" srcId="{DC7B6425-0995-4F3C-994C-40AB3CCF6BBF}" destId="{635A1601-CE8F-4AA2-ABDA-6E6743A87F9E}" srcOrd="3" destOrd="0" parTransId="{76D15985-FD10-4544-A337-56B3E01B08A9}" sibTransId="{EBFA5561-91C8-4869-862E-A481E3A22CA9}"/>
    <dgm:cxn modelId="{412631C7-4F43-46A8-87B1-F21BBCBA0010}" srcId="{DC7B6425-0995-4F3C-994C-40AB3CCF6BBF}" destId="{B10D22D6-250C-4F58-BF6D-8536DB5B755D}" srcOrd="0" destOrd="0" parTransId="{C3E605D2-E93E-43C5-98A2-43707AE0C7B9}" sibTransId="{FC57AA4A-F674-403D-A4EA-43D9179B0F5F}"/>
    <dgm:cxn modelId="{7536A3CE-AA94-4E19-B2AD-904BCB66FD1A}" srcId="{0A962EBD-876A-432B-8F1B-DD396A1DAC5F}" destId="{DC7B6425-0995-4F3C-994C-40AB3CCF6BBF}" srcOrd="1" destOrd="0" parTransId="{2A734F39-F813-4CBF-A2EF-1758A7F2C56A}" sibTransId="{966DC63C-CFB0-432C-AE5B-00E62FB9AA90}"/>
    <dgm:cxn modelId="{E30384D8-3E33-4733-9F65-5BA9D5769FE9}" srcId="{19450567-201B-4B43-82CC-06EF2542A5B0}" destId="{F86D98FE-6FB2-4659-B730-FCFAE3EA5940}" srcOrd="4" destOrd="0" parTransId="{EB0A2240-331C-4106-B892-68967B96F8B8}" sibTransId="{44069C38-FF97-4883-AB4D-FEA5DAE280AF}"/>
    <dgm:cxn modelId="{A36C04DD-6980-49CB-B1F1-3313B3AAB83B}" type="presOf" srcId="{B10D22D6-250C-4F58-BF6D-8536DB5B755D}" destId="{6CDB8BDA-4FEF-4693-854B-CE98C1E1A670}" srcOrd="0" destOrd="0" presId="urn:microsoft.com/office/officeart/2005/8/layout/lProcess2"/>
    <dgm:cxn modelId="{587745E4-0CC9-4DAA-94EF-12E067988286}" type="presOf" srcId="{82ADE866-CB0B-4189-B1FD-BC8EEEAEDE30}" destId="{4A735EA2-6341-4FDE-81D5-079C31A8D823}" srcOrd="0" destOrd="0" presId="urn:microsoft.com/office/officeart/2005/8/layout/lProcess2"/>
    <dgm:cxn modelId="{955490E5-3A39-423F-9F94-CC1843A1ED66}" srcId="{19450567-201B-4B43-82CC-06EF2542A5B0}" destId="{BD4CC60F-3064-4392-ACE4-BB50E0C48F64}" srcOrd="3" destOrd="0" parTransId="{1E788C10-3D1F-41BF-91BA-8EC36F2E6869}" sibTransId="{9F4DABDD-3B58-400C-9059-2501E6C9C063}"/>
    <dgm:cxn modelId="{252B99E7-5E5E-4D0D-8777-2D6855AF087D}" srcId="{DC7B6425-0995-4F3C-994C-40AB3CCF6BBF}" destId="{16AE00D8-C651-4D63-BE5B-275D0076B425}" srcOrd="9" destOrd="0" parTransId="{B810450A-4E4C-49DB-BAA8-F1930518550F}" sibTransId="{15A2C3ED-E83F-4D38-8631-DABB8510FB35}"/>
    <dgm:cxn modelId="{1A30D6F0-10C2-45C8-8584-7AC4C1C35016}" srcId="{19450567-201B-4B43-82CC-06EF2542A5B0}" destId="{2DCC681F-D38E-4E3F-B86E-CA76E77957A3}" srcOrd="1" destOrd="0" parTransId="{3385944C-0C0C-4A51-9195-457F0FE8821B}" sibTransId="{4E7E1DE5-0D24-4653-AD2A-C7F9B0378E0C}"/>
    <dgm:cxn modelId="{5374D7F0-E634-43CF-BEA5-92B25439325E}" type="presOf" srcId="{CF4E43B8-95EA-4DC5-8547-9C21971C8565}" destId="{308A19CE-092A-4D4E-9216-ADA736683ADE}" srcOrd="0" destOrd="0" presId="urn:microsoft.com/office/officeart/2005/8/layout/lProcess2"/>
    <dgm:cxn modelId="{CCA5A2F2-47B8-4309-9F14-0D0FD0D683C3}" type="presOf" srcId="{41A5B05D-426C-4E88-80E2-75923868C499}" destId="{9872ADE4-B70A-4B72-8B97-58DBD6BB7C07}" srcOrd="0" destOrd="0" presId="urn:microsoft.com/office/officeart/2005/8/layout/lProcess2"/>
    <dgm:cxn modelId="{3E311AFE-F361-4252-8311-A4E70B65F5DE}" type="presOf" srcId="{613635DD-4965-405C-921B-1D729F3C4AE7}" destId="{FDF9DEC9-9A3A-4F0B-BD2A-B31295D6D484}" srcOrd="0" destOrd="0" presId="urn:microsoft.com/office/officeart/2005/8/layout/lProcess2"/>
    <dgm:cxn modelId="{130DFBFF-221F-4AAA-B716-09897F3F1A1F}" srcId="{DC7B6425-0995-4F3C-994C-40AB3CCF6BBF}" destId="{8C062A0C-656F-44CB-BB4F-87AA6DCEE97E}" srcOrd="6" destOrd="0" parTransId="{317AD3BE-1F7E-4729-8387-E9F14D218363}" sibTransId="{CA77B21F-16AF-47DD-949D-1526B4A581FA}"/>
    <dgm:cxn modelId="{F9AA1C8C-0CF0-4EFA-90B0-79EE17AA6034}" type="presParOf" srcId="{3E5071C3-60AA-4EA2-8F12-4F5725258E82}" destId="{A412B023-37CD-44AF-84AA-9969D183F1A0}" srcOrd="0" destOrd="0" presId="urn:microsoft.com/office/officeart/2005/8/layout/lProcess2"/>
    <dgm:cxn modelId="{6024A93F-BAC6-4FAA-BFFE-5F91197D4A39}" type="presParOf" srcId="{A412B023-37CD-44AF-84AA-9969D183F1A0}" destId="{BCED0D38-54E6-48E9-B20F-62173415864A}" srcOrd="0" destOrd="0" presId="urn:microsoft.com/office/officeart/2005/8/layout/lProcess2"/>
    <dgm:cxn modelId="{052DB4B1-1704-424D-B627-F9DA95B1C5A0}" type="presParOf" srcId="{A412B023-37CD-44AF-84AA-9969D183F1A0}" destId="{83DBB8C7-9A69-4DDC-8880-F8687021B653}" srcOrd="1" destOrd="0" presId="urn:microsoft.com/office/officeart/2005/8/layout/lProcess2"/>
    <dgm:cxn modelId="{524E6AB3-FFA9-4623-92B7-49D4BA6AE483}" type="presParOf" srcId="{A412B023-37CD-44AF-84AA-9969D183F1A0}" destId="{955816A9-DC30-453C-9858-1C393F728C77}" srcOrd="2" destOrd="0" presId="urn:microsoft.com/office/officeart/2005/8/layout/lProcess2"/>
    <dgm:cxn modelId="{8F03367F-1B33-40A8-A4D6-A4FB11BC80C2}" type="presParOf" srcId="{955816A9-DC30-453C-9858-1C393F728C77}" destId="{708CE902-FA55-4E53-936D-A74444DD024C}" srcOrd="0" destOrd="0" presId="urn:microsoft.com/office/officeart/2005/8/layout/lProcess2"/>
    <dgm:cxn modelId="{68402110-7AC9-4E65-9D29-3299F465FC10}" type="presParOf" srcId="{708CE902-FA55-4E53-936D-A74444DD024C}" destId="{308A19CE-092A-4D4E-9216-ADA736683ADE}" srcOrd="0" destOrd="0" presId="urn:microsoft.com/office/officeart/2005/8/layout/lProcess2"/>
    <dgm:cxn modelId="{D39290D3-52B5-4D80-8AD7-CDE681E762B8}" type="presParOf" srcId="{708CE902-FA55-4E53-936D-A74444DD024C}" destId="{E2B1F7BB-056B-4FF3-A3E5-B79841E5A45E}" srcOrd="1" destOrd="0" presId="urn:microsoft.com/office/officeart/2005/8/layout/lProcess2"/>
    <dgm:cxn modelId="{4508DAAC-F74C-41DF-A3F1-5CF506F71CB0}" type="presParOf" srcId="{708CE902-FA55-4E53-936D-A74444DD024C}" destId="{140FA157-369A-49AC-A536-4014CBAA1D60}" srcOrd="2" destOrd="0" presId="urn:microsoft.com/office/officeart/2005/8/layout/lProcess2"/>
    <dgm:cxn modelId="{57DEA303-245B-42FD-A3FF-8592FBF1EBD5}" type="presParOf" srcId="{708CE902-FA55-4E53-936D-A74444DD024C}" destId="{7CD50A46-F067-4C46-AD4D-A60DC830E3FA}" srcOrd="3" destOrd="0" presId="urn:microsoft.com/office/officeart/2005/8/layout/lProcess2"/>
    <dgm:cxn modelId="{46C064AB-AB4E-4FD5-9ADD-EA0D340F8E74}" type="presParOf" srcId="{708CE902-FA55-4E53-936D-A74444DD024C}" destId="{9872ADE4-B70A-4B72-8B97-58DBD6BB7C07}" srcOrd="4" destOrd="0" presId="urn:microsoft.com/office/officeart/2005/8/layout/lProcess2"/>
    <dgm:cxn modelId="{B1D415BD-FF4D-4BA8-8EBE-CC9F3084A0B1}" type="presParOf" srcId="{708CE902-FA55-4E53-936D-A74444DD024C}" destId="{9C23E6EC-65B0-4981-A716-7F4FB89B71CC}" srcOrd="5" destOrd="0" presId="urn:microsoft.com/office/officeart/2005/8/layout/lProcess2"/>
    <dgm:cxn modelId="{950D45A8-C3A1-4910-B11F-E71E29F44CEB}" type="presParOf" srcId="{708CE902-FA55-4E53-936D-A74444DD024C}" destId="{3F508B33-8BC5-4E19-A168-CC9A8A4A5BE8}" srcOrd="6" destOrd="0" presId="urn:microsoft.com/office/officeart/2005/8/layout/lProcess2"/>
    <dgm:cxn modelId="{977675B3-2736-4305-8979-EBE25518C180}" type="presParOf" srcId="{708CE902-FA55-4E53-936D-A74444DD024C}" destId="{FE8C4B47-0BAE-425A-A06F-6001767ACAE5}" srcOrd="7" destOrd="0" presId="urn:microsoft.com/office/officeart/2005/8/layout/lProcess2"/>
    <dgm:cxn modelId="{30BD572E-892C-4D5C-9929-F89E72A4FC1F}" type="presParOf" srcId="{708CE902-FA55-4E53-936D-A74444DD024C}" destId="{ADC9E153-E0E9-46A1-BDEC-B0D0A9D1052D}" srcOrd="8" destOrd="0" presId="urn:microsoft.com/office/officeart/2005/8/layout/lProcess2"/>
    <dgm:cxn modelId="{4D0A44DD-C468-41F6-999A-64C055CDFDCA}" type="presParOf" srcId="{708CE902-FA55-4E53-936D-A74444DD024C}" destId="{BB39E827-9FD3-4B57-BA96-1650A4E8EA6E}" srcOrd="9" destOrd="0" presId="urn:microsoft.com/office/officeart/2005/8/layout/lProcess2"/>
    <dgm:cxn modelId="{604D68AD-046D-49F2-BD5F-B890C0B7CBA9}" type="presParOf" srcId="{708CE902-FA55-4E53-936D-A74444DD024C}" destId="{413E9309-10CB-4988-BB51-82E8E4CDFE1C}" srcOrd="10" destOrd="0" presId="urn:microsoft.com/office/officeart/2005/8/layout/lProcess2"/>
    <dgm:cxn modelId="{899D9028-8797-4E3F-A939-0B23B770EAD4}" type="presParOf" srcId="{708CE902-FA55-4E53-936D-A74444DD024C}" destId="{2006F083-735E-45FF-A2A5-4B94370C195E}" srcOrd="11" destOrd="0" presId="urn:microsoft.com/office/officeart/2005/8/layout/lProcess2"/>
    <dgm:cxn modelId="{D67AF7C2-B4FA-4EDE-A43E-F06D001F980D}" type="presParOf" srcId="{708CE902-FA55-4E53-936D-A74444DD024C}" destId="{C30D5D82-E405-4698-8018-C687B3DE689A}" srcOrd="12" destOrd="0" presId="urn:microsoft.com/office/officeart/2005/8/layout/lProcess2"/>
    <dgm:cxn modelId="{67EBD24F-FBEC-4A7D-A99F-B56111AA5934}" type="presParOf" srcId="{708CE902-FA55-4E53-936D-A74444DD024C}" destId="{C8F7820D-395A-40F6-9719-2ED9D781FE5B}" srcOrd="13" destOrd="0" presId="urn:microsoft.com/office/officeart/2005/8/layout/lProcess2"/>
    <dgm:cxn modelId="{4B1FDD42-0D2F-4759-9FB2-D97F00E61C3D}" type="presParOf" srcId="{708CE902-FA55-4E53-936D-A74444DD024C}" destId="{4A735EA2-6341-4FDE-81D5-079C31A8D823}" srcOrd="14" destOrd="0" presId="urn:microsoft.com/office/officeart/2005/8/layout/lProcess2"/>
    <dgm:cxn modelId="{8C8658D4-7F8F-4CC8-8C67-5932F1293E36}" type="presParOf" srcId="{708CE902-FA55-4E53-936D-A74444DD024C}" destId="{AD2E5686-A92A-4881-9303-7AA5B77F7AC2}" srcOrd="15" destOrd="0" presId="urn:microsoft.com/office/officeart/2005/8/layout/lProcess2"/>
    <dgm:cxn modelId="{FAC861EE-BB6F-4E24-ADF0-6FB5CCB3042D}" type="presParOf" srcId="{708CE902-FA55-4E53-936D-A74444DD024C}" destId="{9034B204-FD61-4D77-AE6F-B4DC8E79E53E}" srcOrd="16" destOrd="0" presId="urn:microsoft.com/office/officeart/2005/8/layout/lProcess2"/>
    <dgm:cxn modelId="{B0F70FF4-179A-447F-B94E-5ECEF59A1FB4}" type="presParOf" srcId="{708CE902-FA55-4E53-936D-A74444DD024C}" destId="{41915CF2-833E-49C0-958F-10AE9F92D304}" srcOrd="17" destOrd="0" presId="urn:microsoft.com/office/officeart/2005/8/layout/lProcess2"/>
    <dgm:cxn modelId="{64DCFA67-2BCA-4413-9313-B3BCAB37A3A1}" type="presParOf" srcId="{708CE902-FA55-4E53-936D-A74444DD024C}" destId="{1E4FDDBF-F2E2-4400-BA26-4032AD96F733}" srcOrd="18" destOrd="0" presId="urn:microsoft.com/office/officeart/2005/8/layout/lProcess2"/>
    <dgm:cxn modelId="{1EBBD3F9-5C37-4789-9141-100A9C5ECE82}" type="presParOf" srcId="{3E5071C3-60AA-4EA2-8F12-4F5725258E82}" destId="{6F1F6B35-A7C3-4932-83B6-85EEE30CE69C}" srcOrd="1" destOrd="0" presId="urn:microsoft.com/office/officeart/2005/8/layout/lProcess2"/>
    <dgm:cxn modelId="{0B224964-ABB1-4B11-95A1-BDD49B9FA14B}" type="presParOf" srcId="{3E5071C3-60AA-4EA2-8F12-4F5725258E82}" destId="{C50C04E2-3887-4E29-92D2-2CC0E604739A}" srcOrd="2" destOrd="0" presId="urn:microsoft.com/office/officeart/2005/8/layout/lProcess2"/>
    <dgm:cxn modelId="{082867A5-4E9C-42AE-B4FA-6C3F8270BC5F}" type="presParOf" srcId="{C50C04E2-3887-4E29-92D2-2CC0E604739A}" destId="{30148067-ECF0-4ADF-8B38-8DE14B0C7DF7}" srcOrd="0" destOrd="0" presId="urn:microsoft.com/office/officeart/2005/8/layout/lProcess2"/>
    <dgm:cxn modelId="{7AB155D0-9304-4CC5-85CA-848E8205E67C}" type="presParOf" srcId="{C50C04E2-3887-4E29-92D2-2CC0E604739A}" destId="{A10DB348-032A-494D-9D7E-0E0A7915BF78}" srcOrd="1" destOrd="0" presId="urn:microsoft.com/office/officeart/2005/8/layout/lProcess2"/>
    <dgm:cxn modelId="{E4DD6B07-9BA9-41CE-A1A3-378326B30A99}" type="presParOf" srcId="{C50C04E2-3887-4E29-92D2-2CC0E604739A}" destId="{D1AC100C-A742-43C0-B770-D19C2CEC8C22}" srcOrd="2" destOrd="0" presId="urn:microsoft.com/office/officeart/2005/8/layout/lProcess2"/>
    <dgm:cxn modelId="{8D93E7C8-797E-42F6-8237-D788292EBCC1}" type="presParOf" srcId="{D1AC100C-A742-43C0-B770-D19C2CEC8C22}" destId="{EAAF1B1D-9F22-47DA-B496-174CE1E129F7}" srcOrd="0" destOrd="0" presId="urn:microsoft.com/office/officeart/2005/8/layout/lProcess2"/>
    <dgm:cxn modelId="{3E6D1B7A-DC94-4E29-883B-598D23E1044A}" type="presParOf" srcId="{EAAF1B1D-9F22-47DA-B496-174CE1E129F7}" destId="{6CDB8BDA-4FEF-4693-854B-CE98C1E1A670}" srcOrd="0" destOrd="0" presId="urn:microsoft.com/office/officeart/2005/8/layout/lProcess2"/>
    <dgm:cxn modelId="{39E53C43-BB01-401E-9701-8F1CBE359EF4}" type="presParOf" srcId="{EAAF1B1D-9F22-47DA-B496-174CE1E129F7}" destId="{78E28176-667B-4B0F-9350-3D680EB064FA}" srcOrd="1" destOrd="0" presId="urn:microsoft.com/office/officeart/2005/8/layout/lProcess2"/>
    <dgm:cxn modelId="{EBE425B9-B06E-4141-B808-B112A98911C7}" type="presParOf" srcId="{EAAF1B1D-9F22-47DA-B496-174CE1E129F7}" destId="{162D7476-60C4-4221-90BE-6DE056A03D97}" srcOrd="2" destOrd="0" presId="urn:microsoft.com/office/officeart/2005/8/layout/lProcess2"/>
    <dgm:cxn modelId="{59EEDE2B-0E43-49B1-B9C5-DFA24161470C}" type="presParOf" srcId="{EAAF1B1D-9F22-47DA-B496-174CE1E129F7}" destId="{73BFFF7C-333B-47F4-B2FC-EF320A565936}" srcOrd="3" destOrd="0" presId="urn:microsoft.com/office/officeart/2005/8/layout/lProcess2"/>
    <dgm:cxn modelId="{E01A4A1E-D429-4081-8D20-AD048C52EA8C}" type="presParOf" srcId="{EAAF1B1D-9F22-47DA-B496-174CE1E129F7}" destId="{4E03B417-4CD0-48F9-9B2C-EF43AF9A8876}" srcOrd="4" destOrd="0" presId="urn:microsoft.com/office/officeart/2005/8/layout/lProcess2"/>
    <dgm:cxn modelId="{30E76FCA-EA23-4745-B248-48C8B035A93E}" type="presParOf" srcId="{EAAF1B1D-9F22-47DA-B496-174CE1E129F7}" destId="{632DB2B1-0C55-4AE6-BA71-9244E5A7297A}" srcOrd="5" destOrd="0" presId="urn:microsoft.com/office/officeart/2005/8/layout/lProcess2"/>
    <dgm:cxn modelId="{7B8C264F-3EFB-4E45-A934-78589677DB0F}" type="presParOf" srcId="{EAAF1B1D-9F22-47DA-B496-174CE1E129F7}" destId="{15D13B63-CD18-4FA3-BEAC-E6D99D0100C5}" srcOrd="6" destOrd="0" presId="urn:microsoft.com/office/officeart/2005/8/layout/lProcess2"/>
    <dgm:cxn modelId="{FD24798D-0C1B-45A1-B886-4C1D06BC907E}" type="presParOf" srcId="{EAAF1B1D-9F22-47DA-B496-174CE1E129F7}" destId="{6B616421-08A9-4E06-A56A-D55BD81C9D6D}" srcOrd="7" destOrd="0" presId="urn:microsoft.com/office/officeart/2005/8/layout/lProcess2"/>
    <dgm:cxn modelId="{2135723B-66C7-4F54-8C63-E701AFE209FC}" type="presParOf" srcId="{EAAF1B1D-9F22-47DA-B496-174CE1E129F7}" destId="{FDF9DEC9-9A3A-4F0B-BD2A-B31295D6D484}" srcOrd="8" destOrd="0" presId="urn:microsoft.com/office/officeart/2005/8/layout/lProcess2"/>
    <dgm:cxn modelId="{F8906DEA-11AF-41D3-9020-5F86165B3E0B}" type="presParOf" srcId="{EAAF1B1D-9F22-47DA-B496-174CE1E129F7}" destId="{76AF4097-2761-4A0F-9F30-FCA3518210CF}" srcOrd="9" destOrd="0" presId="urn:microsoft.com/office/officeart/2005/8/layout/lProcess2"/>
    <dgm:cxn modelId="{103E2BC2-2851-4D16-8367-3C084EFAD1AF}" type="presParOf" srcId="{EAAF1B1D-9F22-47DA-B496-174CE1E129F7}" destId="{5794E75B-5F77-477E-936A-1E8D41D6862B}" srcOrd="10" destOrd="0" presId="urn:microsoft.com/office/officeart/2005/8/layout/lProcess2"/>
    <dgm:cxn modelId="{355F35D4-24AB-40CE-8C10-C6DCF83F2F7C}" type="presParOf" srcId="{EAAF1B1D-9F22-47DA-B496-174CE1E129F7}" destId="{B1EE2D44-11A9-4366-B807-04ECEE64A9EC}" srcOrd="11" destOrd="0" presId="urn:microsoft.com/office/officeart/2005/8/layout/lProcess2"/>
    <dgm:cxn modelId="{B48A1D17-992A-41A8-8DAC-B71CBF110475}" type="presParOf" srcId="{EAAF1B1D-9F22-47DA-B496-174CE1E129F7}" destId="{6CE246B8-CB27-4DE4-984C-852A435FA212}" srcOrd="12" destOrd="0" presId="urn:microsoft.com/office/officeart/2005/8/layout/lProcess2"/>
    <dgm:cxn modelId="{5F83BC07-8487-4CED-8D0A-3AB4FAC3B763}" type="presParOf" srcId="{EAAF1B1D-9F22-47DA-B496-174CE1E129F7}" destId="{5316B91D-3CE1-437F-8E55-B3C147A2B821}" srcOrd="13" destOrd="0" presId="urn:microsoft.com/office/officeart/2005/8/layout/lProcess2"/>
    <dgm:cxn modelId="{43AA8723-34A9-43B9-BA83-10ADD5C62A03}" type="presParOf" srcId="{EAAF1B1D-9F22-47DA-B496-174CE1E129F7}" destId="{B87DF962-9A24-4566-92A5-E1A52ECF2F17}" srcOrd="14" destOrd="0" presId="urn:microsoft.com/office/officeart/2005/8/layout/lProcess2"/>
    <dgm:cxn modelId="{E7446D68-599F-4C3A-8413-C45DFD452433}" type="presParOf" srcId="{EAAF1B1D-9F22-47DA-B496-174CE1E129F7}" destId="{11BB5472-3E60-4E13-B811-F33AAC91A806}" srcOrd="15" destOrd="0" presId="urn:microsoft.com/office/officeart/2005/8/layout/lProcess2"/>
    <dgm:cxn modelId="{EF10F4C8-B0B4-434D-B1E4-616ABF6E3BD8}" type="presParOf" srcId="{EAAF1B1D-9F22-47DA-B496-174CE1E129F7}" destId="{0738E0F3-A84A-4526-9038-83072B36E912}" srcOrd="16" destOrd="0" presId="urn:microsoft.com/office/officeart/2005/8/layout/lProcess2"/>
    <dgm:cxn modelId="{6D07257B-42FD-46F4-92F3-5C8D30DC7974}" type="presParOf" srcId="{EAAF1B1D-9F22-47DA-B496-174CE1E129F7}" destId="{B9A16E61-104C-48CE-897E-ADB4DFD3F0B0}" srcOrd="17" destOrd="0" presId="urn:microsoft.com/office/officeart/2005/8/layout/lProcess2"/>
    <dgm:cxn modelId="{BC3D0E04-7B2E-4963-8138-257DFA310D15}" type="presParOf" srcId="{EAAF1B1D-9F22-47DA-B496-174CE1E129F7}" destId="{39B5BF94-32F5-427A-B87A-BD5D97D469C4}" srcOrd="1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FD8F1-08A9-4D35-BBFD-6EF90CC0858D}">
      <dsp:nvSpPr>
        <dsp:cNvPr id="0" name=""/>
        <dsp:cNvSpPr/>
      </dsp:nvSpPr>
      <dsp:spPr>
        <a:xfrm>
          <a:off x="6144224" y="7205"/>
          <a:ext cx="3275399" cy="212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b="0" i="0" kern="1200" baseline="0">
              <a:solidFill>
                <a:srgbClr val="FFFFFF"/>
              </a:solidFill>
            </a:rPr>
            <a:t>Identify the Value</a:t>
          </a:r>
          <a:endParaRPr lang="en-GB" sz="4000" kern="1200">
            <a:solidFill>
              <a:srgbClr val="FFFFFF"/>
            </a:solidFill>
          </a:endParaRPr>
        </a:p>
      </dsp:txBody>
      <dsp:txXfrm>
        <a:off x="6248154" y="111135"/>
        <a:ext cx="3067539" cy="1921149"/>
      </dsp:txXfrm>
    </dsp:sp>
    <dsp:sp modelId="{3DE17609-EBEB-467F-8D75-1FDF4993405E}">
      <dsp:nvSpPr>
        <dsp:cNvPr id="0" name=""/>
        <dsp:cNvSpPr/>
      </dsp:nvSpPr>
      <dsp:spPr>
        <a:xfrm>
          <a:off x="3528119" y="1071710"/>
          <a:ext cx="8507610" cy="8507610"/>
        </a:xfrm>
        <a:custGeom>
          <a:avLst/>
          <a:gdLst/>
          <a:ahLst/>
          <a:cxnLst/>
          <a:rect l="0" t="0" r="0" b="0"/>
          <a:pathLst>
            <a:path>
              <a:moveTo>
                <a:pt x="6330364" y="541291"/>
              </a:moveTo>
              <a:arcTo wR="4253805" hR="4253805" stAng="17953203" swAng="1211907"/>
            </a:path>
          </a:pathLst>
        </a:custGeom>
        <a:noFill/>
        <a:ln w="1270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58C31874-617E-41DC-B5BA-1BEFCB75B074}">
      <dsp:nvSpPr>
        <dsp:cNvPr id="0" name=""/>
        <dsp:cNvSpPr/>
      </dsp:nvSpPr>
      <dsp:spPr>
        <a:xfrm>
          <a:off x="10189833" y="2946512"/>
          <a:ext cx="3275399" cy="212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b="0" i="0" kern="1200" baseline="0">
              <a:solidFill>
                <a:srgbClr val="FFFFFF"/>
              </a:solidFill>
            </a:rPr>
            <a:t>Map the Value Stream</a:t>
          </a:r>
          <a:endParaRPr lang="en-GB" sz="4000" kern="1200">
            <a:solidFill>
              <a:srgbClr val="FFFFFF"/>
            </a:solidFill>
          </a:endParaRPr>
        </a:p>
      </dsp:txBody>
      <dsp:txXfrm>
        <a:off x="10293763" y="3050442"/>
        <a:ext cx="3067539" cy="1921149"/>
      </dsp:txXfrm>
    </dsp:sp>
    <dsp:sp modelId="{5C353090-49A0-4554-86F1-5AEFDBD2EC7F}">
      <dsp:nvSpPr>
        <dsp:cNvPr id="0" name=""/>
        <dsp:cNvSpPr/>
      </dsp:nvSpPr>
      <dsp:spPr>
        <a:xfrm>
          <a:off x="3528119" y="1071710"/>
          <a:ext cx="8507610" cy="8507610"/>
        </a:xfrm>
        <a:custGeom>
          <a:avLst/>
          <a:gdLst/>
          <a:ahLst/>
          <a:cxnLst/>
          <a:rect l="0" t="0" r="0" b="0"/>
          <a:pathLst>
            <a:path>
              <a:moveTo>
                <a:pt x="8497416" y="4548117"/>
              </a:moveTo>
              <a:arcTo wR="4253805" hR="4253805" stAng="21838041" swAng="1360011"/>
            </a:path>
          </a:pathLst>
        </a:custGeom>
        <a:noFill/>
        <a:ln w="1270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63A02CA5-7A20-41FC-96DF-B848DA55E8F1}">
      <dsp:nvSpPr>
        <dsp:cNvPr id="0" name=""/>
        <dsp:cNvSpPr/>
      </dsp:nvSpPr>
      <dsp:spPr>
        <a:xfrm>
          <a:off x="8644548" y="7702411"/>
          <a:ext cx="3275399" cy="212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b="0" i="0" kern="1200" baseline="0">
              <a:solidFill>
                <a:srgbClr val="FFFFFF"/>
              </a:solidFill>
            </a:rPr>
            <a:t>Create Flow</a:t>
          </a:r>
          <a:endParaRPr lang="en-GB" sz="4000" kern="1200">
            <a:solidFill>
              <a:srgbClr val="FFFFFF"/>
            </a:solidFill>
          </a:endParaRPr>
        </a:p>
      </dsp:txBody>
      <dsp:txXfrm>
        <a:off x="8748478" y="7806341"/>
        <a:ext cx="3067539" cy="1921149"/>
      </dsp:txXfrm>
    </dsp:sp>
    <dsp:sp modelId="{0D61890B-9850-4240-A23F-1586403B3B60}">
      <dsp:nvSpPr>
        <dsp:cNvPr id="0" name=""/>
        <dsp:cNvSpPr/>
      </dsp:nvSpPr>
      <dsp:spPr>
        <a:xfrm>
          <a:off x="3528119" y="1071710"/>
          <a:ext cx="8507610" cy="8507610"/>
        </a:xfrm>
        <a:custGeom>
          <a:avLst/>
          <a:gdLst/>
          <a:ahLst/>
          <a:cxnLst/>
          <a:rect l="0" t="0" r="0" b="0"/>
          <a:pathLst>
            <a:path>
              <a:moveTo>
                <a:pt x="4776082" y="8475426"/>
              </a:moveTo>
              <a:arcTo wR="4253805" hR="4253805" stAng="4976849" swAng="846301"/>
            </a:path>
          </a:pathLst>
        </a:custGeom>
        <a:noFill/>
        <a:ln w="1270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5AAAECC5-BB68-4685-A83B-C6D0A3262C7F}">
      <dsp:nvSpPr>
        <dsp:cNvPr id="0" name=""/>
        <dsp:cNvSpPr/>
      </dsp:nvSpPr>
      <dsp:spPr>
        <a:xfrm>
          <a:off x="3643900" y="7702411"/>
          <a:ext cx="3275399" cy="212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b="0" i="0" kern="1200" baseline="0">
              <a:solidFill>
                <a:srgbClr val="FFFFFF"/>
              </a:solidFill>
            </a:rPr>
            <a:t>Establish Pull</a:t>
          </a:r>
          <a:endParaRPr lang="en-GB" sz="4000" kern="1200">
            <a:solidFill>
              <a:srgbClr val="FFFFFF"/>
            </a:solidFill>
          </a:endParaRPr>
        </a:p>
      </dsp:txBody>
      <dsp:txXfrm>
        <a:off x="3747830" y="7806341"/>
        <a:ext cx="3067539" cy="1921149"/>
      </dsp:txXfrm>
    </dsp:sp>
    <dsp:sp modelId="{BC2D009D-14B1-4368-869F-B22878A6500A}">
      <dsp:nvSpPr>
        <dsp:cNvPr id="0" name=""/>
        <dsp:cNvSpPr/>
      </dsp:nvSpPr>
      <dsp:spPr>
        <a:xfrm>
          <a:off x="3528119" y="1071710"/>
          <a:ext cx="8507610" cy="8507610"/>
        </a:xfrm>
        <a:custGeom>
          <a:avLst/>
          <a:gdLst/>
          <a:ahLst/>
          <a:cxnLst/>
          <a:rect l="0" t="0" r="0" b="0"/>
          <a:pathLst>
            <a:path>
              <a:moveTo>
                <a:pt x="451385" y="6160755"/>
              </a:moveTo>
              <a:arcTo wR="4253805" hR="4253805" stAng="9201948" swAng="1360011"/>
            </a:path>
          </a:pathLst>
        </a:custGeom>
        <a:noFill/>
        <a:ln w="1270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 modelId="{954E0A9B-EED2-47BB-AFBC-D8F3FF04A947}">
      <dsp:nvSpPr>
        <dsp:cNvPr id="0" name=""/>
        <dsp:cNvSpPr/>
      </dsp:nvSpPr>
      <dsp:spPr>
        <a:xfrm>
          <a:off x="2098615" y="2946512"/>
          <a:ext cx="3275399" cy="212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GB" sz="4000" b="0" i="0" kern="1200" baseline="0" dirty="0">
              <a:solidFill>
                <a:srgbClr val="FFFFFF"/>
              </a:solidFill>
            </a:rPr>
            <a:t>Seek Perfection</a:t>
          </a:r>
          <a:endParaRPr lang="en-GB" sz="4000" kern="1200" dirty="0">
            <a:solidFill>
              <a:srgbClr val="FFFFFF"/>
            </a:solidFill>
          </a:endParaRPr>
        </a:p>
      </dsp:txBody>
      <dsp:txXfrm>
        <a:off x="2202545" y="3050442"/>
        <a:ext cx="3067539" cy="1921149"/>
      </dsp:txXfrm>
    </dsp:sp>
    <dsp:sp modelId="{0ABBF716-9C3D-4055-B992-460A3B8252BD}">
      <dsp:nvSpPr>
        <dsp:cNvPr id="0" name=""/>
        <dsp:cNvSpPr/>
      </dsp:nvSpPr>
      <dsp:spPr>
        <a:xfrm>
          <a:off x="3528119" y="1071710"/>
          <a:ext cx="8507610" cy="8507610"/>
        </a:xfrm>
        <a:custGeom>
          <a:avLst/>
          <a:gdLst/>
          <a:ahLst/>
          <a:cxnLst/>
          <a:rect l="0" t="0" r="0" b="0"/>
          <a:pathLst>
            <a:path>
              <a:moveTo>
                <a:pt x="1023118" y="1486581"/>
              </a:moveTo>
              <a:arcTo wR="4253805" hR="4253805" stAng="13234889" swAng="1211907"/>
            </a:path>
          </a:pathLst>
        </a:custGeom>
        <a:noFill/>
        <a:ln w="127000"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D0D38-54E6-48E9-B20F-62173415864A}">
      <dsp:nvSpPr>
        <dsp:cNvPr id="0" name=""/>
        <dsp:cNvSpPr/>
      </dsp:nvSpPr>
      <dsp:spPr>
        <a:xfrm>
          <a:off x="10963" y="0"/>
          <a:ext cx="10545881" cy="10365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rtl="0">
            <a:lnSpc>
              <a:spcPct val="90000"/>
            </a:lnSpc>
            <a:spcBef>
              <a:spcPct val="0"/>
            </a:spcBef>
            <a:spcAft>
              <a:spcPct val="35000"/>
            </a:spcAft>
            <a:buNone/>
          </a:pPr>
          <a:r>
            <a:rPr lang="en-GB" sz="5400" b="1" i="0" kern="1200" baseline="0" dirty="0"/>
            <a:t>TRADITIONAL INNOVATION</a:t>
          </a:r>
          <a:endParaRPr lang="en-GB" sz="5400" b="1" kern="1200" dirty="0"/>
        </a:p>
      </dsp:txBody>
      <dsp:txXfrm>
        <a:off x="10963" y="0"/>
        <a:ext cx="10545881" cy="3109561"/>
      </dsp:txXfrm>
    </dsp:sp>
    <dsp:sp modelId="{308A19CE-092A-4D4E-9216-ADA736683ADE}">
      <dsp:nvSpPr>
        <dsp:cNvPr id="0" name=""/>
        <dsp:cNvSpPr/>
      </dsp:nvSpPr>
      <dsp:spPr>
        <a:xfrm>
          <a:off x="1065551" y="3112218"/>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b="0" i="0" kern="1200" baseline="0" dirty="0">
              <a:solidFill>
                <a:srgbClr val="FFFFFF"/>
              </a:solidFill>
            </a:rPr>
            <a:t>50 Page Business Plan (IMPLEMENTATION Driven)</a:t>
          </a:r>
          <a:endParaRPr lang="en-GB" sz="2300" kern="1200" dirty="0">
            <a:solidFill>
              <a:srgbClr val="FFFFFF"/>
            </a:solidFill>
          </a:endParaRPr>
        </a:p>
      </dsp:txBody>
      <dsp:txXfrm>
        <a:off x="1082870" y="3129537"/>
        <a:ext cx="8402067" cy="556692"/>
      </dsp:txXfrm>
    </dsp:sp>
    <dsp:sp modelId="{140FA157-369A-49AC-A536-4014CBAA1D60}">
      <dsp:nvSpPr>
        <dsp:cNvPr id="0" name=""/>
        <dsp:cNvSpPr/>
      </dsp:nvSpPr>
      <dsp:spPr>
        <a:xfrm>
          <a:off x="1065551" y="3794522"/>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b="0" i="0" kern="1200" baseline="0" dirty="0">
              <a:solidFill>
                <a:srgbClr val="FFFFFF"/>
              </a:solidFill>
            </a:rPr>
            <a:t>Focus is on the SOLUTION</a:t>
          </a:r>
          <a:endParaRPr lang="en-GB" sz="2300" kern="1200" dirty="0">
            <a:solidFill>
              <a:srgbClr val="FFFFFF"/>
            </a:solidFill>
          </a:endParaRPr>
        </a:p>
      </dsp:txBody>
      <dsp:txXfrm>
        <a:off x="1082870" y="3811841"/>
        <a:ext cx="8402067" cy="556692"/>
      </dsp:txXfrm>
    </dsp:sp>
    <dsp:sp modelId="{9872ADE4-B70A-4B72-8B97-58DBD6BB7C07}">
      <dsp:nvSpPr>
        <dsp:cNvPr id="0" name=""/>
        <dsp:cNvSpPr/>
      </dsp:nvSpPr>
      <dsp:spPr>
        <a:xfrm>
          <a:off x="1065551" y="4476827"/>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b="0" i="0" kern="1200" baseline="0" dirty="0">
              <a:solidFill>
                <a:srgbClr val="FFFFFF"/>
              </a:solidFill>
            </a:rPr>
            <a:t>Specify ALL features of the Product</a:t>
          </a:r>
          <a:endParaRPr lang="en-GB" sz="2300" kern="1200" dirty="0">
            <a:solidFill>
              <a:srgbClr val="FFFFFF"/>
            </a:solidFill>
          </a:endParaRPr>
        </a:p>
      </dsp:txBody>
      <dsp:txXfrm>
        <a:off x="1082870" y="4494146"/>
        <a:ext cx="8402067" cy="556692"/>
      </dsp:txXfrm>
    </dsp:sp>
    <dsp:sp modelId="{3F508B33-8BC5-4E19-A168-CC9A8A4A5BE8}">
      <dsp:nvSpPr>
        <dsp:cNvPr id="0" name=""/>
        <dsp:cNvSpPr/>
      </dsp:nvSpPr>
      <dsp:spPr>
        <a:xfrm>
          <a:off x="1065551" y="5159131"/>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Build LAUNCH, SELL</a:t>
          </a:r>
        </a:p>
      </dsp:txBody>
      <dsp:txXfrm>
        <a:off x="1082870" y="5176450"/>
        <a:ext cx="8402067" cy="556692"/>
      </dsp:txXfrm>
    </dsp:sp>
    <dsp:sp modelId="{ADC9E153-E0E9-46A1-BDEC-B0D0A9D1052D}">
      <dsp:nvSpPr>
        <dsp:cNvPr id="0" name=""/>
        <dsp:cNvSpPr/>
      </dsp:nvSpPr>
      <dsp:spPr>
        <a:xfrm>
          <a:off x="1065551" y="5841435"/>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COMPLETE Product Built</a:t>
          </a:r>
        </a:p>
      </dsp:txBody>
      <dsp:txXfrm>
        <a:off x="1082870" y="5858754"/>
        <a:ext cx="8402067" cy="556692"/>
      </dsp:txXfrm>
    </dsp:sp>
    <dsp:sp modelId="{413E9309-10CB-4988-BB51-82E8E4CDFE1C}">
      <dsp:nvSpPr>
        <dsp:cNvPr id="0" name=""/>
        <dsp:cNvSpPr/>
      </dsp:nvSpPr>
      <dsp:spPr>
        <a:xfrm>
          <a:off x="1065551" y="6523740"/>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Improvements Identified by MANAGEMENT</a:t>
          </a:r>
        </a:p>
      </dsp:txBody>
      <dsp:txXfrm>
        <a:off x="1082870" y="6541059"/>
        <a:ext cx="8402067" cy="556692"/>
      </dsp:txXfrm>
    </dsp:sp>
    <dsp:sp modelId="{C30D5D82-E405-4698-8018-C687B3DE689A}">
      <dsp:nvSpPr>
        <dsp:cNvPr id="0" name=""/>
        <dsp:cNvSpPr/>
      </dsp:nvSpPr>
      <dsp:spPr>
        <a:xfrm>
          <a:off x="1065551" y="7206044"/>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COMPLEXITY is the Norm</a:t>
          </a:r>
        </a:p>
      </dsp:txBody>
      <dsp:txXfrm>
        <a:off x="1082870" y="7223363"/>
        <a:ext cx="8402067" cy="556692"/>
      </dsp:txXfrm>
    </dsp:sp>
    <dsp:sp modelId="{4A735EA2-6341-4FDE-81D5-079C31A8D823}">
      <dsp:nvSpPr>
        <dsp:cNvPr id="0" name=""/>
        <dsp:cNvSpPr/>
      </dsp:nvSpPr>
      <dsp:spPr>
        <a:xfrm>
          <a:off x="1065551" y="7888348"/>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Product Management (Prepare Offering, Step by Step Plan)</a:t>
          </a:r>
        </a:p>
      </dsp:txBody>
      <dsp:txXfrm>
        <a:off x="1082870" y="7905667"/>
        <a:ext cx="8402067" cy="556692"/>
      </dsp:txXfrm>
    </dsp:sp>
    <dsp:sp modelId="{9034B204-FD61-4D77-AE6F-B4DC8E79E53E}">
      <dsp:nvSpPr>
        <dsp:cNvPr id="0" name=""/>
        <dsp:cNvSpPr/>
      </dsp:nvSpPr>
      <dsp:spPr>
        <a:xfrm>
          <a:off x="1065551" y="8570652"/>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Failure by EXCEPTION</a:t>
          </a:r>
        </a:p>
      </dsp:txBody>
      <dsp:txXfrm>
        <a:off x="1082870" y="8587971"/>
        <a:ext cx="8402067" cy="556692"/>
      </dsp:txXfrm>
    </dsp:sp>
    <dsp:sp modelId="{1E4FDDBF-F2E2-4400-BA26-4032AD96F733}">
      <dsp:nvSpPr>
        <dsp:cNvPr id="0" name=""/>
        <dsp:cNvSpPr/>
      </dsp:nvSpPr>
      <dsp:spPr>
        <a:xfrm>
          <a:off x="1065551" y="9252957"/>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GB" sz="2300" kern="1200" dirty="0">
              <a:solidFill>
                <a:srgbClr val="FFFFFF"/>
              </a:solidFill>
            </a:rPr>
            <a:t>Innovation Speed: MEASURED (uses Complete data)</a:t>
          </a:r>
        </a:p>
      </dsp:txBody>
      <dsp:txXfrm>
        <a:off x="1082870" y="9270276"/>
        <a:ext cx="8402067" cy="556692"/>
      </dsp:txXfrm>
    </dsp:sp>
    <dsp:sp modelId="{30148067-ECF0-4ADF-8B38-8DE14B0C7DF7}">
      <dsp:nvSpPr>
        <dsp:cNvPr id="0" name=""/>
        <dsp:cNvSpPr/>
      </dsp:nvSpPr>
      <dsp:spPr>
        <a:xfrm>
          <a:off x="11358748" y="0"/>
          <a:ext cx="10545881" cy="10365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rtl="0">
            <a:lnSpc>
              <a:spcPct val="90000"/>
            </a:lnSpc>
            <a:spcBef>
              <a:spcPct val="0"/>
            </a:spcBef>
            <a:spcAft>
              <a:spcPct val="35000"/>
            </a:spcAft>
            <a:buNone/>
          </a:pPr>
          <a:r>
            <a:rPr lang="en-GB" sz="5400" b="1" i="0" kern="1200" baseline="0" dirty="0"/>
            <a:t>LEAN INNOVATION</a:t>
          </a:r>
          <a:endParaRPr lang="en-GB" sz="5400" kern="1200" dirty="0">
            <a:solidFill>
              <a:srgbClr val="FFFFFF"/>
            </a:solidFill>
          </a:endParaRPr>
        </a:p>
      </dsp:txBody>
      <dsp:txXfrm>
        <a:off x="11358748" y="0"/>
        <a:ext cx="10545881" cy="3109561"/>
      </dsp:txXfrm>
    </dsp:sp>
    <dsp:sp modelId="{6CDB8BDA-4FEF-4693-854B-CE98C1E1A670}">
      <dsp:nvSpPr>
        <dsp:cNvPr id="0" name=""/>
        <dsp:cNvSpPr/>
      </dsp:nvSpPr>
      <dsp:spPr>
        <a:xfrm>
          <a:off x="12402373" y="3112218"/>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b="0" i="0" kern="1200" baseline="0" dirty="0">
              <a:solidFill>
                <a:srgbClr val="FFFFFF"/>
              </a:solidFill>
            </a:rPr>
            <a:t>1 Page Lean Canvas (HYPOTHESIS Driven)</a:t>
          </a:r>
          <a:endParaRPr lang="en-GB" sz="2500" kern="1200" dirty="0">
            <a:solidFill>
              <a:srgbClr val="FFFFFF"/>
            </a:solidFill>
          </a:endParaRPr>
        </a:p>
      </dsp:txBody>
      <dsp:txXfrm>
        <a:off x="12419692" y="3129537"/>
        <a:ext cx="8402067" cy="556692"/>
      </dsp:txXfrm>
    </dsp:sp>
    <dsp:sp modelId="{162D7476-60C4-4221-90BE-6DE056A03D97}">
      <dsp:nvSpPr>
        <dsp:cNvPr id="0" name=""/>
        <dsp:cNvSpPr/>
      </dsp:nvSpPr>
      <dsp:spPr>
        <a:xfrm>
          <a:off x="12402373" y="3794522"/>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b="0" i="0" kern="1200" baseline="0" dirty="0">
              <a:solidFill>
                <a:srgbClr val="FFFFFF"/>
              </a:solidFill>
            </a:rPr>
            <a:t>Focus is on the PROBLEM</a:t>
          </a:r>
          <a:endParaRPr lang="en-GB" sz="2500" kern="1200" dirty="0">
            <a:solidFill>
              <a:srgbClr val="FFFFFF"/>
            </a:solidFill>
          </a:endParaRPr>
        </a:p>
      </dsp:txBody>
      <dsp:txXfrm>
        <a:off x="12419692" y="3811841"/>
        <a:ext cx="8402067" cy="556692"/>
      </dsp:txXfrm>
    </dsp:sp>
    <dsp:sp modelId="{4E03B417-4CD0-48F9-9B2C-EF43AF9A8876}">
      <dsp:nvSpPr>
        <dsp:cNvPr id="0" name=""/>
        <dsp:cNvSpPr/>
      </dsp:nvSpPr>
      <dsp:spPr>
        <a:xfrm>
          <a:off x="12402373" y="4476827"/>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b="0" i="0" kern="1200" baseline="0" dirty="0">
              <a:solidFill>
                <a:srgbClr val="FFFFFF"/>
              </a:solidFill>
            </a:rPr>
            <a:t>Get CONTINUOUS CUSTOMER Input</a:t>
          </a:r>
          <a:endParaRPr lang="en-GB" sz="2500" kern="1200" dirty="0">
            <a:solidFill>
              <a:srgbClr val="FFFFFF"/>
            </a:solidFill>
          </a:endParaRPr>
        </a:p>
      </dsp:txBody>
      <dsp:txXfrm>
        <a:off x="12419692" y="4494146"/>
        <a:ext cx="8402067" cy="556692"/>
      </dsp:txXfrm>
    </dsp:sp>
    <dsp:sp modelId="{15D13B63-CD18-4FA3-BEAC-E6D99D0100C5}">
      <dsp:nvSpPr>
        <dsp:cNvPr id="0" name=""/>
        <dsp:cNvSpPr/>
      </dsp:nvSpPr>
      <dsp:spPr>
        <a:xfrm>
          <a:off x="12402373" y="5159131"/>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Build, MEASURE, LEARN</a:t>
          </a:r>
        </a:p>
      </dsp:txBody>
      <dsp:txXfrm>
        <a:off x="12419692" y="5176450"/>
        <a:ext cx="8402067" cy="556692"/>
      </dsp:txXfrm>
    </dsp:sp>
    <dsp:sp modelId="{FDF9DEC9-9A3A-4F0B-BD2A-B31295D6D484}">
      <dsp:nvSpPr>
        <dsp:cNvPr id="0" name=""/>
        <dsp:cNvSpPr/>
      </dsp:nvSpPr>
      <dsp:spPr>
        <a:xfrm>
          <a:off x="12402373" y="5841435"/>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INCREMENTAL Build</a:t>
          </a:r>
        </a:p>
      </dsp:txBody>
      <dsp:txXfrm>
        <a:off x="12419692" y="5858754"/>
        <a:ext cx="8402067" cy="556692"/>
      </dsp:txXfrm>
    </dsp:sp>
    <dsp:sp modelId="{5794E75B-5F77-477E-936A-1E8D41D6862B}">
      <dsp:nvSpPr>
        <dsp:cNvPr id="0" name=""/>
        <dsp:cNvSpPr/>
      </dsp:nvSpPr>
      <dsp:spPr>
        <a:xfrm>
          <a:off x="12402373" y="6523740"/>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Improvement Identified by WORKERS</a:t>
          </a:r>
        </a:p>
      </dsp:txBody>
      <dsp:txXfrm>
        <a:off x="12419692" y="6541059"/>
        <a:ext cx="8402067" cy="556692"/>
      </dsp:txXfrm>
    </dsp:sp>
    <dsp:sp modelId="{6CE246B8-CB27-4DE4-984C-852A435FA212}">
      <dsp:nvSpPr>
        <dsp:cNvPr id="0" name=""/>
        <dsp:cNvSpPr/>
      </dsp:nvSpPr>
      <dsp:spPr>
        <a:xfrm>
          <a:off x="12402373" y="7206044"/>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SIMPLICITY is the Norm</a:t>
          </a:r>
        </a:p>
      </dsp:txBody>
      <dsp:txXfrm>
        <a:off x="12419692" y="7223363"/>
        <a:ext cx="8402067" cy="556692"/>
      </dsp:txXfrm>
    </dsp:sp>
    <dsp:sp modelId="{B87DF962-9A24-4566-92A5-E1A52ECF2F17}">
      <dsp:nvSpPr>
        <dsp:cNvPr id="0" name=""/>
        <dsp:cNvSpPr/>
      </dsp:nvSpPr>
      <dsp:spPr>
        <a:xfrm>
          <a:off x="12402373" y="7888348"/>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CUSTOMER Development (get out of office and test hypothesis)</a:t>
          </a:r>
        </a:p>
      </dsp:txBody>
      <dsp:txXfrm>
        <a:off x="12419692" y="7905667"/>
        <a:ext cx="8402067" cy="556692"/>
      </dsp:txXfrm>
    </dsp:sp>
    <dsp:sp modelId="{0738E0F3-A84A-4526-9038-83072B36E912}">
      <dsp:nvSpPr>
        <dsp:cNvPr id="0" name=""/>
        <dsp:cNvSpPr/>
      </dsp:nvSpPr>
      <dsp:spPr>
        <a:xfrm>
          <a:off x="12402373" y="8570652"/>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Failure is EXPECTED</a:t>
          </a:r>
        </a:p>
      </dsp:txBody>
      <dsp:txXfrm>
        <a:off x="12419692" y="8587971"/>
        <a:ext cx="8402067" cy="556692"/>
      </dsp:txXfrm>
    </dsp:sp>
    <dsp:sp modelId="{39B5BF94-32F5-427A-B87A-BD5D97D469C4}">
      <dsp:nvSpPr>
        <dsp:cNvPr id="0" name=""/>
        <dsp:cNvSpPr/>
      </dsp:nvSpPr>
      <dsp:spPr>
        <a:xfrm>
          <a:off x="12402373" y="9252957"/>
          <a:ext cx="8436705" cy="5913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GB" sz="2500" kern="1200" dirty="0">
              <a:solidFill>
                <a:srgbClr val="FFFFFF"/>
              </a:solidFill>
            </a:rPr>
            <a:t>Innovation Speed: RAPID (uses Good Enough data)</a:t>
          </a:r>
        </a:p>
      </dsp:txBody>
      <dsp:txXfrm>
        <a:off x="12419692" y="9270276"/>
        <a:ext cx="8402067" cy="55669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556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8704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9305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4314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73403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3805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9622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normAutofit/>
          </a:bodyPr>
          <a:lstStyle/>
          <a:p>
            <a:endParaRPr lang="pl-PL" dirty="0"/>
          </a:p>
        </p:txBody>
      </p:sp>
    </p:spTree>
    <p:extLst>
      <p:ext uri="{BB962C8B-B14F-4D97-AF65-F5344CB8AC3E}">
        <p14:creationId xmlns:p14="http://schemas.microsoft.com/office/powerpoint/2010/main" val="105329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6389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normAutofit/>
          </a:bodyPr>
          <a:lstStyle/>
          <a:p>
            <a:endParaRPr lang="pl-PL" dirty="0"/>
          </a:p>
        </p:txBody>
      </p:sp>
    </p:spTree>
    <p:extLst>
      <p:ext uri="{BB962C8B-B14F-4D97-AF65-F5344CB8AC3E}">
        <p14:creationId xmlns:p14="http://schemas.microsoft.com/office/powerpoint/2010/main" val="34412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347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596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11971114" y="11525250"/>
            <a:ext cx="432247" cy="482601"/>
          </a:xfrm>
          <a:prstGeom prst="rect">
            <a:avLst/>
          </a:prstGeom>
        </p:spPr>
        <p:txBody>
          <a:bodyPr wrap="none"/>
          <a:lstStyle>
            <a:lvl1pPr algn="ctr">
              <a:defRPr sz="2400" cap="none" spc="0">
                <a:solidFill>
                  <a:srgbClr val="FFFFFF"/>
                </a:solidFill>
                <a:latin typeface="Roboto Regular"/>
                <a:ea typeface="Roboto Regular"/>
                <a:cs typeface="Roboto Regular"/>
                <a:sym typeface="Roboto Regular"/>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dark bg">
    <p:bg>
      <p:bgPr>
        <a:solidFill>
          <a:srgbClr val="393941"/>
        </a:solidFill>
        <a:effectLst/>
      </p:bgPr>
    </p:bg>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11971114" y="11525250"/>
            <a:ext cx="432247" cy="482601"/>
          </a:xfrm>
          <a:prstGeom prst="rect">
            <a:avLst/>
          </a:prstGeom>
        </p:spPr>
        <p:txBody>
          <a:bodyPr wrap="none"/>
          <a:lstStyle>
            <a:lvl1pPr algn="ctr">
              <a:defRPr sz="2400" cap="none" spc="0">
                <a:solidFill>
                  <a:srgbClr val="FFFFFF"/>
                </a:solidFill>
                <a:latin typeface="Roboto Regular"/>
                <a:ea typeface="Roboto Regular"/>
                <a:cs typeface="Roboto Regular"/>
                <a:sym typeface="Roboto Regular"/>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r>
              <a:t>Title Text</a:t>
            </a:r>
          </a:p>
        </p:txBody>
      </p:sp>
      <p:sp>
        <p:nvSpPr>
          <p:cNvPr id="31" name="Shape 3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3616325" y="3515043"/>
            <a:ext cx="2906713" cy="2906712"/>
          </a:xfrm>
        </p:spPr>
        <p:txBody>
          <a:bodyPr/>
          <a:lstStyle/>
          <a:p>
            <a:endParaRPr lang="en-US"/>
          </a:p>
        </p:txBody>
      </p:sp>
      <p:sp>
        <p:nvSpPr>
          <p:cNvPr id="7" name="Picture Placeholder 2"/>
          <p:cNvSpPr>
            <a:spLocks noGrp="1"/>
          </p:cNvSpPr>
          <p:nvPr>
            <p:ph type="pic" sz="quarter" idx="11"/>
          </p:nvPr>
        </p:nvSpPr>
        <p:spPr>
          <a:xfrm>
            <a:off x="7162165" y="3515043"/>
            <a:ext cx="2906713" cy="2906712"/>
          </a:xfrm>
        </p:spPr>
        <p:txBody>
          <a:bodyPr/>
          <a:lstStyle/>
          <a:p>
            <a:endParaRPr lang="en-US"/>
          </a:p>
        </p:txBody>
      </p:sp>
      <p:sp>
        <p:nvSpPr>
          <p:cNvPr id="8" name="Picture Placeholder 2"/>
          <p:cNvSpPr>
            <a:spLocks noGrp="1"/>
          </p:cNvSpPr>
          <p:nvPr>
            <p:ph type="pic" sz="quarter" idx="12"/>
          </p:nvPr>
        </p:nvSpPr>
        <p:spPr>
          <a:xfrm>
            <a:off x="10708005" y="3515043"/>
            <a:ext cx="2906713" cy="2906712"/>
          </a:xfrm>
        </p:spPr>
        <p:txBody>
          <a:bodyPr/>
          <a:lstStyle/>
          <a:p>
            <a:endParaRPr lang="en-US"/>
          </a:p>
        </p:txBody>
      </p:sp>
      <p:sp>
        <p:nvSpPr>
          <p:cNvPr id="9" name="Picture Placeholder 2"/>
          <p:cNvSpPr>
            <a:spLocks noGrp="1"/>
          </p:cNvSpPr>
          <p:nvPr>
            <p:ph type="pic" sz="quarter" idx="13"/>
          </p:nvPr>
        </p:nvSpPr>
        <p:spPr>
          <a:xfrm>
            <a:off x="14253845" y="3515043"/>
            <a:ext cx="2906713" cy="2906712"/>
          </a:xfrm>
        </p:spPr>
        <p:txBody>
          <a:bodyPr/>
          <a:lstStyle/>
          <a:p>
            <a:endParaRPr lang="en-US"/>
          </a:p>
        </p:txBody>
      </p:sp>
      <p:sp>
        <p:nvSpPr>
          <p:cNvPr id="10" name="Picture Placeholder 2"/>
          <p:cNvSpPr>
            <a:spLocks noGrp="1"/>
          </p:cNvSpPr>
          <p:nvPr>
            <p:ph type="pic" sz="quarter" idx="14"/>
          </p:nvPr>
        </p:nvSpPr>
        <p:spPr>
          <a:xfrm>
            <a:off x="17799685" y="3515043"/>
            <a:ext cx="2906713" cy="2906712"/>
          </a:xfrm>
        </p:spPr>
        <p:txBody>
          <a:bodyPr/>
          <a:lstStyle/>
          <a:p>
            <a:endParaRPr lang="en-US"/>
          </a:p>
        </p:txBody>
      </p:sp>
      <p:sp>
        <p:nvSpPr>
          <p:cNvPr id="11" name="Picture Placeholder 2"/>
          <p:cNvSpPr>
            <a:spLocks noGrp="1"/>
          </p:cNvSpPr>
          <p:nvPr>
            <p:ph type="pic" sz="quarter" idx="15"/>
          </p:nvPr>
        </p:nvSpPr>
        <p:spPr>
          <a:xfrm>
            <a:off x="3616325" y="7060883"/>
            <a:ext cx="2906713" cy="2906712"/>
          </a:xfrm>
        </p:spPr>
        <p:txBody>
          <a:bodyPr/>
          <a:lstStyle/>
          <a:p>
            <a:endParaRPr lang="en-US"/>
          </a:p>
        </p:txBody>
      </p:sp>
      <p:sp>
        <p:nvSpPr>
          <p:cNvPr id="12" name="Picture Placeholder 2"/>
          <p:cNvSpPr>
            <a:spLocks noGrp="1"/>
          </p:cNvSpPr>
          <p:nvPr>
            <p:ph type="pic" sz="quarter" idx="16"/>
          </p:nvPr>
        </p:nvSpPr>
        <p:spPr>
          <a:xfrm>
            <a:off x="7162165" y="7060883"/>
            <a:ext cx="2906713" cy="2906712"/>
          </a:xfrm>
        </p:spPr>
        <p:txBody>
          <a:bodyPr/>
          <a:lstStyle/>
          <a:p>
            <a:endParaRPr lang="en-US"/>
          </a:p>
        </p:txBody>
      </p:sp>
      <p:sp>
        <p:nvSpPr>
          <p:cNvPr id="13" name="Picture Placeholder 2"/>
          <p:cNvSpPr>
            <a:spLocks noGrp="1"/>
          </p:cNvSpPr>
          <p:nvPr>
            <p:ph type="pic" sz="quarter" idx="17"/>
          </p:nvPr>
        </p:nvSpPr>
        <p:spPr>
          <a:xfrm>
            <a:off x="10708005" y="7060883"/>
            <a:ext cx="2906713" cy="2906712"/>
          </a:xfrm>
        </p:spPr>
        <p:txBody>
          <a:bodyPr/>
          <a:lstStyle/>
          <a:p>
            <a:endParaRPr lang="en-US"/>
          </a:p>
        </p:txBody>
      </p:sp>
      <p:sp>
        <p:nvSpPr>
          <p:cNvPr id="14" name="Picture Placeholder 2"/>
          <p:cNvSpPr>
            <a:spLocks noGrp="1"/>
          </p:cNvSpPr>
          <p:nvPr>
            <p:ph type="pic" sz="quarter" idx="18"/>
          </p:nvPr>
        </p:nvSpPr>
        <p:spPr>
          <a:xfrm>
            <a:off x="14253845" y="7060883"/>
            <a:ext cx="2906713" cy="2906712"/>
          </a:xfrm>
        </p:spPr>
        <p:txBody>
          <a:bodyPr/>
          <a:lstStyle/>
          <a:p>
            <a:endParaRPr lang="en-US"/>
          </a:p>
        </p:txBody>
      </p:sp>
      <p:sp>
        <p:nvSpPr>
          <p:cNvPr id="15" name="Picture Placeholder 2"/>
          <p:cNvSpPr>
            <a:spLocks noGrp="1"/>
          </p:cNvSpPr>
          <p:nvPr>
            <p:ph type="pic" sz="quarter" idx="19"/>
          </p:nvPr>
        </p:nvSpPr>
        <p:spPr>
          <a:xfrm>
            <a:off x="17799685" y="7060883"/>
            <a:ext cx="2906713" cy="2906712"/>
          </a:xfrm>
        </p:spPr>
        <p:txBody>
          <a:bodyPr/>
          <a:lstStyle/>
          <a:p>
            <a:endParaRPr lang="en-US"/>
          </a:p>
        </p:txBody>
      </p:sp>
    </p:spTree>
    <p:extLst>
      <p:ext uri="{BB962C8B-B14F-4D97-AF65-F5344CB8AC3E}">
        <p14:creationId xmlns:p14="http://schemas.microsoft.com/office/powerpoint/2010/main" val="81385590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hoto dark bg">
    <p:bg>
      <p:bgPr>
        <a:solidFill>
          <a:srgbClr val="393941"/>
        </a:solidFill>
        <a:effectLst/>
      </p:bgPr>
    </p:bg>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lvl1pPr>
              <a:defRPr>
                <a:solidFill>
                  <a:srgbClr val="F4F5F7"/>
                </a:solidFill>
              </a:defRPr>
            </a:lvl1pPr>
          </a:lstStyle>
          <a:p>
            <a:fld id="{86CB4B4D-7CA3-9044-876B-883B54F8677D}" type="slidenum">
              <a:rPr/>
              <a:pPr/>
              <a:t>‹#›</a:t>
            </a:fld>
            <a:endParaRPr/>
          </a:p>
        </p:txBody>
      </p:sp>
      <p:sp>
        <p:nvSpPr>
          <p:cNvPr id="46" name="Shape 46"/>
          <p:cNvSpPr/>
          <p:nvPr/>
        </p:nvSpPr>
        <p:spPr>
          <a:xfrm>
            <a:off x="23077405" y="1371248"/>
            <a:ext cx="1636515" cy="1"/>
          </a:xfrm>
          <a:prstGeom prst="line">
            <a:avLst/>
          </a:prstGeom>
          <a:ln w="50800">
            <a:solidFill>
              <a:srgbClr val="71BB9A"/>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
        <p:nvSpPr>
          <p:cNvPr id="3" name="Picture Placeholder 2"/>
          <p:cNvSpPr>
            <a:spLocks noGrp="1"/>
          </p:cNvSpPr>
          <p:nvPr>
            <p:ph type="pic" sz="quarter" idx="10"/>
          </p:nvPr>
        </p:nvSpPr>
        <p:spPr>
          <a:xfrm>
            <a:off x="4125595" y="3881755"/>
            <a:ext cx="2641600" cy="2641600"/>
          </a:xfrm>
        </p:spPr>
        <p:txBody>
          <a:bodyPr/>
          <a:lstStyle/>
          <a:p>
            <a:endParaRPr lang="en-US"/>
          </a:p>
        </p:txBody>
      </p:sp>
      <p:sp>
        <p:nvSpPr>
          <p:cNvPr id="12" name="Picture Placeholder 2"/>
          <p:cNvSpPr>
            <a:spLocks noGrp="1"/>
          </p:cNvSpPr>
          <p:nvPr>
            <p:ph type="pic" sz="quarter" idx="11"/>
          </p:nvPr>
        </p:nvSpPr>
        <p:spPr>
          <a:xfrm>
            <a:off x="7529195" y="3881755"/>
            <a:ext cx="2641600" cy="2641600"/>
          </a:xfrm>
        </p:spPr>
        <p:txBody>
          <a:bodyPr/>
          <a:lstStyle/>
          <a:p>
            <a:endParaRPr lang="en-US"/>
          </a:p>
        </p:txBody>
      </p:sp>
      <p:sp>
        <p:nvSpPr>
          <p:cNvPr id="13" name="Picture Placeholder 2"/>
          <p:cNvSpPr>
            <a:spLocks noGrp="1"/>
          </p:cNvSpPr>
          <p:nvPr>
            <p:ph type="pic" sz="quarter" idx="12"/>
          </p:nvPr>
        </p:nvSpPr>
        <p:spPr>
          <a:xfrm>
            <a:off x="10932795" y="3881755"/>
            <a:ext cx="2641600" cy="2641600"/>
          </a:xfrm>
        </p:spPr>
        <p:txBody>
          <a:bodyPr/>
          <a:lstStyle/>
          <a:p>
            <a:endParaRPr lang="en-US"/>
          </a:p>
        </p:txBody>
      </p:sp>
      <p:sp>
        <p:nvSpPr>
          <p:cNvPr id="14" name="Picture Placeholder 2"/>
          <p:cNvSpPr>
            <a:spLocks noGrp="1"/>
          </p:cNvSpPr>
          <p:nvPr>
            <p:ph type="pic" sz="quarter" idx="13"/>
          </p:nvPr>
        </p:nvSpPr>
        <p:spPr>
          <a:xfrm>
            <a:off x="14336395" y="3881755"/>
            <a:ext cx="2641600" cy="2641600"/>
          </a:xfrm>
        </p:spPr>
        <p:txBody>
          <a:bodyPr/>
          <a:lstStyle/>
          <a:p>
            <a:endParaRPr lang="en-US"/>
          </a:p>
        </p:txBody>
      </p:sp>
      <p:sp>
        <p:nvSpPr>
          <p:cNvPr id="15" name="Picture Placeholder 2"/>
          <p:cNvSpPr>
            <a:spLocks noGrp="1"/>
          </p:cNvSpPr>
          <p:nvPr>
            <p:ph type="pic" sz="quarter" idx="14"/>
          </p:nvPr>
        </p:nvSpPr>
        <p:spPr>
          <a:xfrm>
            <a:off x="17739995" y="3881755"/>
            <a:ext cx="2641600" cy="2641600"/>
          </a:xfrm>
        </p:spPr>
        <p:txBody>
          <a:bodyPr/>
          <a:lstStyle/>
          <a:p>
            <a:endParaRPr lang="en-US"/>
          </a:p>
        </p:txBody>
      </p:sp>
      <p:sp>
        <p:nvSpPr>
          <p:cNvPr id="16" name="Picture Placeholder 2"/>
          <p:cNvSpPr>
            <a:spLocks noGrp="1"/>
          </p:cNvSpPr>
          <p:nvPr>
            <p:ph type="pic" sz="quarter" idx="15"/>
          </p:nvPr>
        </p:nvSpPr>
        <p:spPr>
          <a:xfrm>
            <a:off x="4125595" y="7183755"/>
            <a:ext cx="2641600" cy="2641600"/>
          </a:xfrm>
        </p:spPr>
        <p:txBody>
          <a:bodyPr/>
          <a:lstStyle/>
          <a:p>
            <a:endParaRPr lang="en-US"/>
          </a:p>
        </p:txBody>
      </p:sp>
      <p:sp>
        <p:nvSpPr>
          <p:cNvPr id="17" name="Picture Placeholder 2"/>
          <p:cNvSpPr>
            <a:spLocks noGrp="1"/>
          </p:cNvSpPr>
          <p:nvPr>
            <p:ph type="pic" sz="quarter" idx="16"/>
          </p:nvPr>
        </p:nvSpPr>
        <p:spPr>
          <a:xfrm>
            <a:off x="7529195" y="7183755"/>
            <a:ext cx="2641600" cy="2641600"/>
          </a:xfrm>
        </p:spPr>
        <p:txBody>
          <a:bodyPr/>
          <a:lstStyle/>
          <a:p>
            <a:endParaRPr lang="en-US"/>
          </a:p>
        </p:txBody>
      </p:sp>
      <p:sp>
        <p:nvSpPr>
          <p:cNvPr id="18" name="Picture Placeholder 2"/>
          <p:cNvSpPr>
            <a:spLocks noGrp="1"/>
          </p:cNvSpPr>
          <p:nvPr>
            <p:ph type="pic" sz="quarter" idx="17"/>
          </p:nvPr>
        </p:nvSpPr>
        <p:spPr>
          <a:xfrm>
            <a:off x="10932795" y="7183755"/>
            <a:ext cx="2641600" cy="2641600"/>
          </a:xfrm>
        </p:spPr>
        <p:txBody>
          <a:bodyPr/>
          <a:lstStyle/>
          <a:p>
            <a:endParaRPr lang="en-US"/>
          </a:p>
        </p:txBody>
      </p:sp>
      <p:sp>
        <p:nvSpPr>
          <p:cNvPr id="19" name="Picture Placeholder 2"/>
          <p:cNvSpPr>
            <a:spLocks noGrp="1"/>
          </p:cNvSpPr>
          <p:nvPr>
            <p:ph type="pic" sz="quarter" idx="18"/>
          </p:nvPr>
        </p:nvSpPr>
        <p:spPr>
          <a:xfrm>
            <a:off x="14336395" y="7183755"/>
            <a:ext cx="2641600" cy="2641600"/>
          </a:xfrm>
        </p:spPr>
        <p:txBody>
          <a:bodyPr/>
          <a:lstStyle/>
          <a:p>
            <a:endParaRPr lang="en-US"/>
          </a:p>
        </p:txBody>
      </p:sp>
      <p:sp>
        <p:nvSpPr>
          <p:cNvPr id="20" name="Picture Placeholder 2"/>
          <p:cNvSpPr>
            <a:spLocks noGrp="1"/>
          </p:cNvSpPr>
          <p:nvPr>
            <p:ph type="pic" sz="quarter" idx="19"/>
          </p:nvPr>
        </p:nvSpPr>
        <p:spPr>
          <a:xfrm>
            <a:off x="17739995" y="7183755"/>
            <a:ext cx="2641600" cy="2641600"/>
          </a:xfrm>
        </p:spPr>
        <p:txBody>
          <a:bodyPr/>
          <a:lstStyle/>
          <a:p>
            <a:endParaRPr lang="en-US"/>
          </a:p>
        </p:txBody>
      </p:sp>
    </p:spTree>
    <p:extLst>
      <p:ext uri="{BB962C8B-B14F-4D97-AF65-F5344CB8AC3E}">
        <p14:creationId xmlns:p14="http://schemas.microsoft.com/office/powerpoint/2010/main" val="59445250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121840" y="2279414"/>
            <a:ext cx="16482720" cy="217683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Title Text</a:t>
            </a:r>
          </a:p>
        </p:txBody>
      </p:sp>
      <p:sp>
        <p:nvSpPr>
          <p:cNvPr id="3" name="Shape 3"/>
          <p:cNvSpPr>
            <a:spLocks noGrp="1"/>
          </p:cNvSpPr>
          <p:nvPr>
            <p:ph type="body" idx="1"/>
          </p:nvPr>
        </p:nvSpPr>
        <p:spPr>
          <a:xfrm>
            <a:off x="2167984" y="4630044"/>
            <a:ext cx="20476358" cy="7019293"/>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23036465" y="762695"/>
            <a:ext cx="607907" cy="381001"/>
          </a:xfrm>
          <a:prstGeom prst="rect">
            <a:avLst/>
          </a:prstGeom>
          <a:ln w="3175">
            <a:miter lim="400000"/>
          </a:ln>
        </p:spPr>
        <p:txBody>
          <a:bodyPr lIns="38100" tIns="38100" rIns="38100" bIns="38100">
            <a:spAutoFit/>
          </a:bodyPr>
          <a:lstStyle>
            <a:lvl1pPr algn="l">
              <a:defRPr sz="2000" cap="all" spc="400">
                <a:solidFill>
                  <a:srgbClr val="393941"/>
                </a:solidFill>
                <a:latin typeface="+mn-lt"/>
                <a:ea typeface="+mn-ea"/>
                <a:cs typeface="+mn-cs"/>
                <a:sym typeface="Montserrat-Regular"/>
              </a:defRPr>
            </a:lvl1pPr>
          </a:lstStyle>
          <a:p>
            <a:fld id="{86CB4B4D-7CA3-9044-876B-883B54F8677D}" type="slidenum">
              <a:rPr/>
              <a:pPr/>
              <a:t>‹#›</a:t>
            </a:fld>
            <a:endParaRPr/>
          </a:p>
        </p:txBody>
      </p:sp>
      <p:sp>
        <p:nvSpPr>
          <p:cNvPr id="9" name="Shape 9"/>
          <p:cNvSpPr/>
          <p:nvPr/>
        </p:nvSpPr>
        <p:spPr>
          <a:xfrm>
            <a:off x="23077405" y="1371248"/>
            <a:ext cx="1636515" cy="1"/>
          </a:xfrm>
          <a:prstGeom prst="line">
            <a:avLst/>
          </a:prstGeom>
          <a:ln w="50800">
            <a:solidFill>
              <a:srgbClr val="496F63"/>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hyperlink" Target="https://m.youtube.com/watch?v=pXtN4y3O35M" TargetMode="External"/><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m.youtube.com/watch?v=6m9ZM9YZPXg" TargetMode="External"/><Relationship Id="rId5" Type="http://schemas.openxmlformats.org/officeDocument/2006/relationships/image" Target="../media/image28.jpe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hyperlink" Target="https://m.youtube.com/watch?v=DnsZMAS5V5A" TargetMode="Externa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m.youtube.com/watch?v=lq425cIrv3o" TargetMode="Externa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tiff"/><Relationship Id="rId5" Type="http://schemas.openxmlformats.org/officeDocument/2006/relationships/image" Target="../media/image37.jpeg"/><Relationship Id="rId4" Type="http://schemas.openxmlformats.org/officeDocument/2006/relationships/image" Target="../media/image36.tiff"/><Relationship Id="rId9" Type="http://schemas.openxmlformats.org/officeDocument/2006/relationships/image" Target="../media/image41.tiff"/></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facebook.com/PuddingRowSligo" TargetMode="External"/><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hyperlink" Target="https://puddingrow.ie/" TargetMode="External"/><Relationship Id="rId5" Type="http://schemas.openxmlformats.org/officeDocument/2006/relationships/hyperlink" Target="https://sligofoodtrail.ie/faces-of-the-sligo-food-trail-dervla-james-pudding-row/" TargetMode="Externa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promoshop.pl/" TargetMode="External"/><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https://www.linkedin.com/company/gadzety-reklamowe/?viewAsMember=tru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RSaIOCHbuYw"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BAF96C-29E9-2A41-9A6B-263897271FA2}"/>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6415315" y="486909"/>
            <a:ext cx="11656118" cy="12492681"/>
          </a:xfrm>
          <a:prstGeom prst="rect">
            <a:avLst/>
          </a:prstGeom>
        </p:spPr>
      </p:pic>
      <p:sp>
        <p:nvSpPr>
          <p:cNvPr id="55" name="Shape 55"/>
          <p:cNvSpPr/>
          <p:nvPr/>
        </p:nvSpPr>
        <p:spPr>
          <a:xfrm>
            <a:off x="1719139" y="6858000"/>
            <a:ext cx="20265656" cy="3867149"/>
          </a:xfrm>
          <a:prstGeom prst="rect">
            <a:avLst/>
          </a:prstGeom>
          <a:solidFill>
            <a:srgbClr val="FFFFFF">
              <a:alpha val="0"/>
            </a:srgbClr>
          </a:solidFill>
          <a:ln w="3175">
            <a:miter lim="400000"/>
          </a:ln>
          <a:extLst>
            <a:ext uri="{C572A759-6A51-4108-AA02-DFA0A04FC94B}">
              <ma14:wrappingTextBoxFlag xmlns="" xmlns:ma14="http://schemas.microsoft.com/office/mac/drawingml/2011/main" val="1"/>
            </a:ext>
          </a:extLst>
        </p:spPr>
        <p:txBody>
          <a:bodyPr lIns="38100" tIns="38100" rIns="38100" bIns="38100" anchor="t">
            <a:normAutofit/>
          </a:bodyPr>
          <a:lstStyle>
            <a:lvl1pPr algn="ctr">
              <a:lnSpc>
                <a:spcPct val="80000"/>
              </a:lnSpc>
              <a:defRPr sz="15000" b="1">
                <a:solidFill>
                  <a:srgbClr val="F4F5F7"/>
                </a:solidFill>
                <a:latin typeface="Montserrat-SemiBold"/>
                <a:ea typeface="Montserrat-SemiBold"/>
                <a:cs typeface="Montserrat-SemiBold"/>
                <a:sym typeface="Montserrat-SemiBold"/>
              </a:defRPr>
            </a:lvl1pPr>
          </a:lstStyle>
          <a:p>
            <a:r>
              <a:rPr lang="en-GB" sz="9600" dirty="0">
                <a:solidFill>
                  <a:srgbClr val="496F63"/>
                </a:solidFill>
                <a:latin typeface="Arial"/>
                <a:cs typeface="Arial"/>
              </a:rPr>
              <a:t>Module 1</a:t>
            </a:r>
          </a:p>
          <a:p>
            <a:endParaRPr lang="en-GB" sz="9600" dirty="0">
              <a:solidFill>
                <a:srgbClr val="496F63"/>
              </a:solidFill>
              <a:latin typeface="Arial"/>
              <a:cs typeface="Arial"/>
            </a:endParaRPr>
          </a:p>
          <a:p>
            <a:r>
              <a:rPr lang="en-GB" sz="9600" dirty="0">
                <a:solidFill>
                  <a:srgbClr val="496F63"/>
                </a:solidFill>
                <a:latin typeface="Arial"/>
                <a:cs typeface="Arial"/>
              </a:rPr>
              <a:t>Why does lean innovation matter?</a:t>
            </a:r>
          </a:p>
          <a:p>
            <a:endParaRPr lang="en-GB" sz="6000" dirty="0">
              <a:solidFill>
                <a:srgbClr val="496F63"/>
              </a:solidFill>
              <a:latin typeface="Arial"/>
              <a:cs typeface="Arial"/>
            </a:endParaRPr>
          </a:p>
        </p:txBody>
      </p:sp>
      <p:pic>
        <p:nvPicPr>
          <p:cNvPr id="3" name="Picture 2">
            <a:extLst>
              <a:ext uri="{FF2B5EF4-FFF2-40B4-BE49-F238E27FC236}">
                <a16:creationId xmlns:a16="http://schemas.microsoft.com/office/drawing/2014/main" id="{37DDAFA7-800E-E84A-894B-AAFF39F7EC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62706" y="4088219"/>
            <a:ext cx="5658587" cy="1747269"/>
          </a:xfrm>
          <a:prstGeom prst="rect">
            <a:avLst/>
          </a:prstGeom>
        </p:spPr>
      </p:pic>
      <p:pic>
        <p:nvPicPr>
          <p:cNvPr id="6" name="Picture 5">
            <a:extLst>
              <a:ext uri="{FF2B5EF4-FFF2-40B4-BE49-F238E27FC236}">
                <a16:creationId xmlns:a16="http://schemas.microsoft.com/office/drawing/2014/main" id="{DFA89ED5-A8E5-4C01-9FBD-B4645D9E531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010627" y="12660273"/>
            <a:ext cx="8577780" cy="1055727"/>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326360" y="2141620"/>
            <a:ext cx="10865639" cy="11343635"/>
          </a:xfrm>
          <a:prstGeom prst="rect">
            <a:avLst/>
          </a:prstGeom>
        </p:spPr>
      </p:pic>
      <p:sp>
        <p:nvSpPr>
          <p:cNvPr id="68" name="Shape 68"/>
          <p:cNvSpPr/>
          <p:nvPr/>
        </p:nvSpPr>
        <p:spPr>
          <a:xfrm>
            <a:off x="1531178" y="953195"/>
            <a:ext cx="10660822" cy="138995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r>
              <a:rPr lang="en-GB" i="1" dirty="0">
                <a:solidFill>
                  <a:srgbClr val="496F63"/>
                </a:solidFill>
                <a:latin typeface="Arial" panose="020B0604020202020204" pitchFamily="34" charset="0"/>
                <a:cs typeface="Arial" panose="020B0604020202020204" pitchFamily="34" charset="0"/>
              </a:rPr>
              <a:t>Lean Innovation</a:t>
            </a:r>
          </a:p>
        </p:txBody>
      </p:sp>
      <p:sp>
        <p:nvSpPr>
          <p:cNvPr id="69" name="Shape 69"/>
          <p:cNvSpPr/>
          <p:nvPr/>
        </p:nvSpPr>
        <p:spPr>
          <a:xfrm>
            <a:off x="1531178" y="5362842"/>
            <a:ext cx="10452256" cy="633385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rPr lang="en-US" sz="4800" dirty="0">
                <a:solidFill>
                  <a:schemeClr val="bg2">
                    <a:lumMod val="50000"/>
                  </a:schemeClr>
                </a:solidFill>
                <a:latin typeface="Arial" panose="020B0604020202020204" pitchFamily="34" charset="0"/>
                <a:cs typeface="Arial" panose="020B0604020202020204" pitchFamily="34" charset="0"/>
              </a:rPr>
              <a:t>The </a:t>
            </a:r>
            <a:r>
              <a:rPr lang="en-US" sz="4800" b="1" dirty="0">
                <a:solidFill>
                  <a:schemeClr val="bg2">
                    <a:lumMod val="50000"/>
                  </a:schemeClr>
                </a:solidFill>
                <a:latin typeface="Arial" panose="020B0604020202020204" pitchFamily="34" charset="0"/>
                <a:cs typeface="Arial" panose="020B0604020202020204" pitchFamily="34" charset="0"/>
              </a:rPr>
              <a:t>lean innovatio</a:t>
            </a:r>
            <a:r>
              <a:rPr lang="en-US" sz="4800" dirty="0">
                <a:solidFill>
                  <a:schemeClr val="bg2">
                    <a:lumMod val="50000"/>
                  </a:schemeClr>
                </a:solidFill>
                <a:latin typeface="Arial" panose="020B0604020202020204" pitchFamily="34" charset="0"/>
                <a:cs typeface="Arial" panose="020B0604020202020204" pitchFamily="34" charset="0"/>
              </a:rPr>
              <a:t>n system:</a:t>
            </a:r>
          </a:p>
          <a:p>
            <a:endParaRPr lang="en-US" sz="4800" dirty="0">
              <a:solidFill>
                <a:schemeClr val="bg2">
                  <a:lumMod val="50000"/>
                </a:schemeClr>
              </a:solidFill>
              <a:latin typeface="Arial" panose="020B0604020202020204" pitchFamily="34" charset="0"/>
              <a:cs typeface="Arial" panose="020B0604020202020204" pitchFamily="34" charset="0"/>
            </a:endParaRPr>
          </a:p>
          <a:p>
            <a:r>
              <a:rPr lang="en-US" sz="4800" dirty="0">
                <a:solidFill>
                  <a:schemeClr val="bg2">
                    <a:lumMod val="50000"/>
                  </a:schemeClr>
                </a:solidFill>
                <a:latin typeface="Arial" panose="020B0604020202020204" pitchFamily="34" charset="0"/>
                <a:cs typeface="Arial" panose="020B0604020202020204" pitchFamily="34" charset="0"/>
              </a:rPr>
              <a:t>is the systematic application of </a:t>
            </a:r>
            <a:r>
              <a:rPr lang="en-US" sz="4800" b="1" dirty="0">
                <a:solidFill>
                  <a:schemeClr val="bg2">
                    <a:lumMod val="50000"/>
                  </a:schemeClr>
                </a:solidFill>
                <a:latin typeface="Arial" panose="020B0604020202020204" pitchFamily="34" charset="0"/>
                <a:cs typeface="Arial" panose="020B0604020202020204" pitchFamily="34" charset="0"/>
              </a:rPr>
              <a:t>lean thinking</a:t>
            </a:r>
            <a:r>
              <a:rPr lang="en-US" sz="4800" dirty="0">
                <a:solidFill>
                  <a:schemeClr val="bg2">
                    <a:lumMod val="50000"/>
                  </a:schemeClr>
                </a:solidFill>
                <a:latin typeface="Arial" panose="020B0604020202020204" pitchFamily="34" charset="0"/>
                <a:cs typeface="Arial" panose="020B0604020202020204" pitchFamily="34" charset="0"/>
              </a:rPr>
              <a:t> principles</a:t>
            </a:r>
          </a:p>
          <a:p>
            <a:endParaRPr lang="en-US" sz="4800" dirty="0">
              <a:solidFill>
                <a:schemeClr val="bg2">
                  <a:lumMod val="50000"/>
                </a:schemeClr>
              </a:solidFill>
              <a:latin typeface="Arial" panose="020B0604020202020204" pitchFamily="34" charset="0"/>
              <a:cs typeface="Arial" panose="020B0604020202020204" pitchFamily="34" charset="0"/>
            </a:endParaRPr>
          </a:p>
          <a:p>
            <a:r>
              <a:rPr lang="en-US" sz="4800" dirty="0">
                <a:solidFill>
                  <a:schemeClr val="bg2">
                    <a:lumMod val="50000"/>
                  </a:schemeClr>
                </a:solidFill>
                <a:latin typeface="Arial" panose="020B0604020202020204" pitchFamily="34" charset="0"/>
                <a:cs typeface="Arial" panose="020B0604020202020204" pitchFamily="34" charset="0"/>
              </a:rPr>
              <a:t>to product or process innovation and development</a:t>
            </a:r>
            <a:endParaRPr lang="pl-PL" sz="4800" dirty="0">
              <a:solidFill>
                <a:schemeClr val="bg2">
                  <a:lumMod val="50000"/>
                </a:schemeClr>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10</a:t>
            </a:fld>
            <a:endParaRPr/>
          </a:p>
        </p:txBody>
      </p:sp>
      <p:pic>
        <p:nvPicPr>
          <p:cNvPr id="3" name="Obraz 2">
            <a:extLst>
              <a:ext uri="{FF2B5EF4-FFF2-40B4-BE49-F238E27FC236}">
                <a16:creationId xmlns:a16="http://schemas.microsoft.com/office/drawing/2014/main" id="{D21662FD-CA48-3B42-9732-E76ACC74A75F}"/>
              </a:ext>
            </a:extLst>
          </p:cNvPr>
          <p:cNvPicPr>
            <a:picLocks noChangeAspect="1"/>
          </p:cNvPicPr>
          <p:nvPr/>
        </p:nvPicPr>
        <p:blipFill>
          <a:blip r:embed="rId3" cstate="print"/>
          <a:stretch>
            <a:fillRect/>
          </a:stretch>
        </p:blipFill>
        <p:spPr>
          <a:xfrm>
            <a:off x="12760738" y="5045238"/>
            <a:ext cx="10296901" cy="8185094"/>
          </a:xfrm>
          <a:prstGeom prst="rect">
            <a:avLst/>
          </a:prstGeom>
        </p:spPr>
      </p:pic>
      <p:sp>
        <p:nvSpPr>
          <p:cNvPr id="10" name="Prostokąt 9"/>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a:t>
            </a:r>
          </a:p>
        </p:txBody>
      </p:sp>
      <p:sp>
        <p:nvSpPr>
          <p:cNvPr id="9" name="Shape 68"/>
          <p:cNvSpPr/>
          <p:nvPr/>
        </p:nvSpPr>
        <p:spPr>
          <a:xfrm>
            <a:off x="12919469" y="3366063"/>
            <a:ext cx="9205883" cy="161855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r>
              <a:rPr lang="en-GB" i="1" dirty="0">
                <a:solidFill>
                  <a:srgbClr val="496F63"/>
                </a:solidFill>
                <a:latin typeface="Arial" panose="020B0604020202020204" pitchFamily="34" charset="0"/>
                <a:cs typeface="Arial" panose="020B0604020202020204" pitchFamily="34" charset="0"/>
              </a:rPr>
              <a:t>Lean Thinking</a:t>
            </a:r>
            <a:endParaRPr i="1" dirty="0">
              <a:solidFill>
                <a:srgbClr val="496F63"/>
              </a:solidFill>
              <a:latin typeface="Arial" panose="020B0604020202020204" pitchFamily="34" charset="0"/>
              <a:cs typeface="Arial" panose="020B0604020202020204" pitchFamily="34" charset="0"/>
            </a:endParaRPr>
          </a:p>
        </p:txBody>
      </p:sp>
      <p:sp>
        <p:nvSpPr>
          <p:cNvPr id="11" name="Shape 68"/>
          <p:cNvSpPr/>
          <p:nvPr/>
        </p:nvSpPr>
        <p:spPr>
          <a:xfrm>
            <a:off x="6861588" y="2433380"/>
            <a:ext cx="10660822" cy="601582"/>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en-GB" sz="3600" dirty="0">
                <a:solidFill>
                  <a:srgbClr val="496F63"/>
                </a:solidFill>
                <a:latin typeface="Arial" panose="020B0604020202020204" pitchFamily="34" charset="0"/>
                <a:cs typeface="Arial" panose="020B0604020202020204" pitchFamily="34" charset="0"/>
              </a:rPr>
              <a:t>is based on </a:t>
            </a:r>
          </a:p>
        </p:txBody>
      </p:sp>
    </p:spTree>
    <p:extLst>
      <p:ext uri="{BB962C8B-B14F-4D97-AF65-F5344CB8AC3E}">
        <p14:creationId xmlns:p14="http://schemas.microsoft.com/office/powerpoint/2010/main" val="3626158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up)">
                                      <p:cBhvr>
                                        <p:cTn id="20" dur="10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rot="16200000">
            <a:off x="5680518" y="1711326"/>
            <a:ext cx="11588807" cy="12420540"/>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11</a:t>
            </a:fld>
            <a:endParaRPr/>
          </a:p>
        </p:txBody>
      </p:sp>
      <p:sp>
        <p:nvSpPr>
          <p:cNvPr id="7" name="Shape 68">
            <a:extLst>
              <a:ext uri="{FF2B5EF4-FFF2-40B4-BE49-F238E27FC236}">
                <a16:creationId xmlns:a16="http://schemas.microsoft.com/office/drawing/2014/main" id="{9ACBBB88-9797-4046-869C-A68BE45A8253}"/>
              </a:ext>
            </a:extLst>
          </p:cNvPr>
          <p:cNvSpPr/>
          <p:nvPr/>
        </p:nvSpPr>
        <p:spPr>
          <a:xfrm>
            <a:off x="1161521" y="209550"/>
            <a:ext cx="22482851" cy="2343150"/>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r>
              <a:rPr lang="pl-PL" sz="8800" i="1" dirty="0" err="1">
                <a:solidFill>
                  <a:srgbClr val="496F63"/>
                </a:solidFill>
                <a:latin typeface="Arial" panose="020B0604020202020204" pitchFamily="34" charset="0"/>
                <a:cs typeface="Arial" panose="020B0604020202020204" pitchFamily="34" charset="0"/>
              </a:rPr>
              <a:t>You</a:t>
            </a:r>
            <a:r>
              <a:rPr lang="pl-PL" sz="8800" i="1" dirty="0">
                <a:solidFill>
                  <a:srgbClr val="496F63"/>
                </a:solidFill>
                <a:latin typeface="Arial" panose="020B0604020202020204" pitchFamily="34" charset="0"/>
                <a:cs typeface="Arial" panose="020B0604020202020204" pitchFamily="34" charset="0"/>
              </a:rPr>
              <a:t> </a:t>
            </a:r>
            <a:r>
              <a:rPr lang="pl-PL" sz="8800" i="1" dirty="0" err="1">
                <a:solidFill>
                  <a:srgbClr val="496F63"/>
                </a:solidFill>
                <a:latin typeface="Arial" panose="020B0604020202020204" pitchFamily="34" charset="0"/>
                <a:cs typeface="Arial" panose="020B0604020202020204" pitchFamily="34" charset="0"/>
              </a:rPr>
              <a:t>need</a:t>
            </a:r>
            <a:r>
              <a:rPr lang="pl-PL" sz="8800" i="1" dirty="0">
                <a:solidFill>
                  <a:srgbClr val="496F63"/>
                </a:solidFill>
                <a:latin typeface="Arial" panose="020B0604020202020204" pitchFamily="34" charset="0"/>
                <a:cs typeface="Arial" panose="020B0604020202020204" pitchFamily="34" charset="0"/>
              </a:rPr>
              <a:t> to </a:t>
            </a:r>
            <a:r>
              <a:rPr lang="pl-PL" sz="8800" i="1" dirty="0" err="1">
                <a:solidFill>
                  <a:srgbClr val="496F63"/>
                </a:solidFill>
                <a:latin typeface="Arial" panose="020B0604020202020204" pitchFamily="34" charset="0"/>
                <a:cs typeface="Arial" panose="020B0604020202020204" pitchFamily="34" charset="0"/>
              </a:rPr>
              <a:t>follow</a:t>
            </a:r>
            <a:r>
              <a:rPr lang="pl-PL" sz="8800" i="1" dirty="0">
                <a:solidFill>
                  <a:srgbClr val="496F63"/>
                </a:solidFill>
                <a:latin typeface="Arial" panose="020B0604020202020204" pitchFamily="34" charset="0"/>
                <a:cs typeface="Arial" panose="020B0604020202020204" pitchFamily="34" charset="0"/>
              </a:rPr>
              <a:t> </a:t>
            </a:r>
            <a:r>
              <a:rPr lang="pl-PL" sz="8800" i="1" dirty="0" err="1">
                <a:solidFill>
                  <a:srgbClr val="496F63"/>
                </a:solidFill>
                <a:latin typeface="Arial" panose="020B0604020202020204" pitchFamily="34" charset="0"/>
                <a:cs typeface="Arial" panose="020B0604020202020204" pitchFamily="34" charset="0"/>
              </a:rPr>
              <a:t>only</a:t>
            </a:r>
            <a:r>
              <a:rPr lang="pl-PL" sz="8800" i="1" dirty="0">
                <a:solidFill>
                  <a:srgbClr val="496F63"/>
                </a:solidFill>
                <a:latin typeface="Arial" panose="020B0604020202020204" pitchFamily="34" charset="0"/>
                <a:cs typeface="Arial" panose="020B0604020202020204" pitchFamily="34" charset="0"/>
              </a:rPr>
              <a:t> 5 </a:t>
            </a:r>
            <a:r>
              <a:rPr lang="pl-PL" sz="8800" i="1" dirty="0" err="1">
                <a:solidFill>
                  <a:srgbClr val="496F63"/>
                </a:solidFill>
                <a:latin typeface="Arial" panose="020B0604020202020204" pitchFamily="34" charset="0"/>
                <a:cs typeface="Arial" panose="020B0604020202020204" pitchFamily="34" charset="0"/>
              </a:rPr>
              <a:t>steps</a:t>
            </a:r>
            <a:r>
              <a:rPr lang="pl-PL" sz="8800" i="1" dirty="0">
                <a:solidFill>
                  <a:srgbClr val="496F63"/>
                </a:solidFill>
                <a:latin typeface="Arial" panose="020B0604020202020204" pitchFamily="34" charset="0"/>
                <a:cs typeface="Arial" panose="020B0604020202020204" pitchFamily="34" charset="0"/>
              </a:rPr>
              <a:t> to </a:t>
            </a:r>
            <a:r>
              <a:rPr lang="en-GB" sz="8800" i="1" dirty="0">
                <a:solidFill>
                  <a:srgbClr val="496F63"/>
                </a:solidFill>
                <a:latin typeface="Arial" panose="020B0604020202020204" pitchFamily="34" charset="0"/>
                <a:cs typeface="Arial" panose="020B0604020202020204" pitchFamily="34" charset="0"/>
              </a:rPr>
              <a:t>implement lean innovation</a:t>
            </a:r>
            <a:r>
              <a:rPr lang="pl-PL" sz="8800" i="1" dirty="0">
                <a:solidFill>
                  <a:srgbClr val="496F63"/>
                </a:solidFill>
                <a:latin typeface="Arial" panose="020B0604020202020204" pitchFamily="34" charset="0"/>
                <a:cs typeface="Arial" panose="020B0604020202020204" pitchFamily="34" charset="0"/>
              </a:rPr>
              <a:t>!</a:t>
            </a:r>
          </a:p>
        </p:txBody>
      </p:sp>
      <p:sp>
        <p:nvSpPr>
          <p:cNvPr id="10" name="Prostokąt 9"/>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5 STEPS</a:t>
            </a:r>
          </a:p>
        </p:txBody>
      </p:sp>
      <p:graphicFrame>
        <p:nvGraphicFramePr>
          <p:cNvPr id="2" name="Diagram 1"/>
          <p:cNvGraphicFramePr/>
          <p:nvPr>
            <p:extLst>
              <p:ext uri="{D42A27DB-BD31-4B8C-83A1-F6EECF244321}">
                <p14:modId xmlns:p14="http://schemas.microsoft.com/office/powerpoint/2010/main" val="3139867158"/>
              </p:ext>
            </p:extLst>
          </p:nvPr>
        </p:nvGraphicFramePr>
        <p:xfrm>
          <a:off x="3692996" y="2705100"/>
          <a:ext cx="15563849" cy="9979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8181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D42FD8F1-08A9-4D35-BBFD-6EF90CC0858D}"/>
                                            </p:graphicEl>
                                          </p:spTgt>
                                        </p:tgtEl>
                                        <p:attrNameLst>
                                          <p:attrName>style.visibility</p:attrName>
                                        </p:attrNameLst>
                                      </p:cBhvr>
                                      <p:to>
                                        <p:strVal val="visible"/>
                                      </p:to>
                                    </p:set>
                                    <p:animEffect transition="in" filter="fade">
                                      <p:cBhvr>
                                        <p:cTn id="12" dur="1000"/>
                                        <p:tgtEl>
                                          <p:spTgt spid="2">
                                            <p:graphicEl>
                                              <a:dgm id="{D42FD8F1-08A9-4D35-BBFD-6EF90CC0858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3DE17609-EBEB-467F-8D75-1FDF4993405E}"/>
                                            </p:graphicEl>
                                          </p:spTgt>
                                        </p:tgtEl>
                                        <p:attrNameLst>
                                          <p:attrName>style.visibility</p:attrName>
                                        </p:attrNameLst>
                                      </p:cBhvr>
                                      <p:to>
                                        <p:strVal val="visible"/>
                                      </p:to>
                                    </p:set>
                                    <p:animEffect transition="in" filter="fade">
                                      <p:cBhvr>
                                        <p:cTn id="17" dur="1000"/>
                                        <p:tgtEl>
                                          <p:spTgt spid="2">
                                            <p:graphicEl>
                                              <a:dgm id="{3DE17609-EBEB-467F-8D75-1FDF4993405E}"/>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graphicEl>
                                              <a:dgm id="{58C31874-617E-41DC-B5BA-1BEFCB75B074}"/>
                                            </p:graphicEl>
                                          </p:spTgt>
                                        </p:tgtEl>
                                        <p:attrNameLst>
                                          <p:attrName>style.visibility</p:attrName>
                                        </p:attrNameLst>
                                      </p:cBhvr>
                                      <p:to>
                                        <p:strVal val="visible"/>
                                      </p:to>
                                    </p:set>
                                    <p:animEffect transition="in" filter="fade">
                                      <p:cBhvr>
                                        <p:cTn id="20" dur="1000"/>
                                        <p:tgtEl>
                                          <p:spTgt spid="2">
                                            <p:graphicEl>
                                              <a:dgm id="{58C31874-617E-41DC-B5BA-1BEFCB75B07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dgm id="{5C353090-49A0-4554-86F1-5AEFDBD2EC7F}"/>
                                            </p:graphicEl>
                                          </p:spTgt>
                                        </p:tgtEl>
                                        <p:attrNameLst>
                                          <p:attrName>style.visibility</p:attrName>
                                        </p:attrNameLst>
                                      </p:cBhvr>
                                      <p:to>
                                        <p:strVal val="visible"/>
                                      </p:to>
                                    </p:set>
                                    <p:animEffect transition="in" filter="fade">
                                      <p:cBhvr>
                                        <p:cTn id="25" dur="1000"/>
                                        <p:tgtEl>
                                          <p:spTgt spid="2">
                                            <p:graphicEl>
                                              <a:dgm id="{5C353090-49A0-4554-86F1-5AEFDBD2EC7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graphicEl>
                                              <a:dgm id="{63A02CA5-7A20-41FC-96DF-B848DA55E8F1}"/>
                                            </p:graphicEl>
                                          </p:spTgt>
                                        </p:tgtEl>
                                        <p:attrNameLst>
                                          <p:attrName>style.visibility</p:attrName>
                                        </p:attrNameLst>
                                      </p:cBhvr>
                                      <p:to>
                                        <p:strVal val="visible"/>
                                      </p:to>
                                    </p:set>
                                    <p:animEffect transition="in" filter="fade">
                                      <p:cBhvr>
                                        <p:cTn id="28" dur="1000"/>
                                        <p:tgtEl>
                                          <p:spTgt spid="2">
                                            <p:graphicEl>
                                              <a:dgm id="{63A02CA5-7A20-41FC-96DF-B848DA55E8F1}"/>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graphicEl>
                                              <a:dgm id="{0D61890B-9850-4240-A23F-1586403B3B60}"/>
                                            </p:graphicEl>
                                          </p:spTgt>
                                        </p:tgtEl>
                                        <p:attrNameLst>
                                          <p:attrName>style.visibility</p:attrName>
                                        </p:attrNameLst>
                                      </p:cBhvr>
                                      <p:to>
                                        <p:strVal val="visible"/>
                                      </p:to>
                                    </p:set>
                                    <p:animEffect transition="in" filter="fade">
                                      <p:cBhvr>
                                        <p:cTn id="33" dur="1000"/>
                                        <p:tgtEl>
                                          <p:spTgt spid="2">
                                            <p:graphicEl>
                                              <a:dgm id="{0D61890B-9850-4240-A23F-1586403B3B60}"/>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5AAAECC5-BB68-4685-A83B-C6D0A3262C7F}"/>
                                            </p:graphicEl>
                                          </p:spTgt>
                                        </p:tgtEl>
                                        <p:attrNameLst>
                                          <p:attrName>style.visibility</p:attrName>
                                        </p:attrNameLst>
                                      </p:cBhvr>
                                      <p:to>
                                        <p:strVal val="visible"/>
                                      </p:to>
                                    </p:set>
                                    <p:animEffect transition="in" filter="fade">
                                      <p:cBhvr>
                                        <p:cTn id="36" dur="1000"/>
                                        <p:tgtEl>
                                          <p:spTgt spid="2">
                                            <p:graphicEl>
                                              <a:dgm id="{5AAAECC5-BB68-4685-A83B-C6D0A3262C7F}"/>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graphicEl>
                                              <a:dgm id="{BC2D009D-14B1-4368-869F-B22878A6500A}"/>
                                            </p:graphicEl>
                                          </p:spTgt>
                                        </p:tgtEl>
                                        <p:attrNameLst>
                                          <p:attrName>style.visibility</p:attrName>
                                        </p:attrNameLst>
                                      </p:cBhvr>
                                      <p:to>
                                        <p:strVal val="visible"/>
                                      </p:to>
                                    </p:set>
                                    <p:animEffect transition="in" filter="fade">
                                      <p:cBhvr>
                                        <p:cTn id="41" dur="1000"/>
                                        <p:tgtEl>
                                          <p:spTgt spid="2">
                                            <p:graphicEl>
                                              <a:dgm id="{BC2D009D-14B1-4368-869F-B22878A6500A}"/>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
                                            <p:graphicEl>
                                              <a:dgm id="{954E0A9B-EED2-47BB-AFBC-D8F3FF04A947}"/>
                                            </p:graphicEl>
                                          </p:spTgt>
                                        </p:tgtEl>
                                        <p:attrNameLst>
                                          <p:attrName>style.visibility</p:attrName>
                                        </p:attrNameLst>
                                      </p:cBhvr>
                                      <p:to>
                                        <p:strVal val="visible"/>
                                      </p:to>
                                    </p:set>
                                    <p:animEffect transition="in" filter="fade">
                                      <p:cBhvr>
                                        <p:cTn id="44" dur="1000"/>
                                        <p:tgtEl>
                                          <p:spTgt spid="2">
                                            <p:graphicEl>
                                              <a:dgm id="{954E0A9B-EED2-47BB-AFBC-D8F3FF04A947}"/>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graphicEl>
                                              <a:dgm id="{0ABBF716-9C3D-4055-B992-460A3B8252BD}"/>
                                            </p:graphicEl>
                                          </p:spTgt>
                                        </p:tgtEl>
                                        <p:attrNameLst>
                                          <p:attrName>style.visibility</p:attrName>
                                        </p:attrNameLst>
                                      </p:cBhvr>
                                      <p:to>
                                        <p:strVal val="visible"/>
                                      </p:to>
                                    </p:set>
                                    <p:animEffect transition="in" filter="fade">
                                      <p:cBhvr>
                                        <p:cTn id="47" dur="1000"/>
                                        <p:tgtEl>
                                          <p:spTgt spid="2">
                                            <p:graphicEl>
                                              <a:dgm id="{0ABBF716-9C3D-4055-B992-460A3B8252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463871" y="762695"/>
            <a:ext cx="10452257" cy="1757439"/>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r>
              <a:rPr lang="pl-PL" sz="6000" dirty="0">
                <a:solidFill>
                  <a:srgbClr val="496F63"/>
                </a:solidFill>
                <a:latin typeface="Arial" panose="020B0604020202020204" pitchFamily="34" charset="0"/>
                <a:cs typeface="Arial" panose="020B0604020202020204" pitchFamily="34" charset="0"/>
              </a:rPr>
              <a:t>What can you do to implement lean innovation ?</a:t>
            </a:r>
          </a:p>
        </p:txBody>
      </p:sp>
      <p:sp>
        <p:nvSpPr>
          <p:cNvPr id="69" name="Shape 69"/>
          <p:cNvSpPr/>
          <p:nvPr/>
        </p:nvSpPr>
        <p:spPr>
          <a:xfrm>
            <a:off x="1764951" y="5303460"/>
            <a:ext cx="9889167" cy="746551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p>
            <a:r>
              <a:rPr lang="pl-PL" sz="3600" b="1" dirty="0">
                <a:solidFill>
                  <a:srgbClr val="496F63"/>
                </a:solidFill>
                <a:latin typeface="Arial" panose="020B0604020202020204" pitchFamily="34" charset="0"/>
                <a:ea typeface="Montserrat-SemiBold"/>
                <a:cs typeface="Arial" panose="020B0604020202020204" pitchFamily="34" charset="0"/>
                <a:sym typeface="Montserrat-SemiBold"/>
              </a:rPr>
              <a:t>Design thinking</a:t>
            </a:r>
            <a:endParaRPr lang="en-GB" sz="3600" b="1" dirty="0">
              <a:solidFill>
                <a:srgbClr val="496F63"/>
              </a:solidFill>
              <a:latin typeface="Arial" panose="020B0604020202020204" pitchFamily="34" charset="0"/>
              <a:ea typeface="Montserrat-SemiBold"/>
              <a:cs typeface="Arial" panose="020B0604020202020204" pitchFamily="34" charset="0"/>
              <a:sym typeface="Montserrat-SemiBold"/>
            </a:endParaRPr>
          </a:p>
          <a:p>
            <a:pPr marL="571500" lvl="8" indent="-571500">
              <a:buFont typeface="Arial" panose="020B0604020202020204" pitchFamily="34" charset="0"/>
              <a:buChar char="•"/>
            </a:pP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tools and methodologies to really understand the opportuni</a:t>
            </a:r>
            <a:r>
              <a:rPr lang="en-GB" sz="3600" dirty="0">
                <a:solidFill>
                  <a:srgbClr val="496F63"/>
                </a:solidFill>
                <a:latin typeface="Arial" panose="020B0604020202020204" pitchFamily="34" charset="0"/>
                <a:ea typeface="Montserrat-SemiBold"/>
                <a:cs typeface="Arial" panose="020B0604020202020204" pitchFamily="34" charset="0"/>
                <a:sym typeface="Montserrat-SemiBold"/>
              </a:rPr>
              <a:t>t</a:t>
            </a: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y and how You can accelerate </a:t>
            </a:r>
            <a:r>
              <a:rPr lang="en-GB" sz="3600" dirty="0">
                <a:solidFill>
                  <a:srgbClr val="496F63"/>
                </a:solidFill>
                <a:latin typeface="Arial" panose="020B0604020202020204" pitchFamily="34" charset="0"/>
                <a:ea typeface="Montserrat-SemiBold"/>
                <a:cs typeface="Arial" panose="020B0604020202020204" pitchFamily="34" charset="0"/>
                <a:sym typeface="Montserrat-SemiBold"/>
              </a:rPr>
              <a:t>it </a:t>
            </a: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into something that is truly innovative</a:t>
            </a:r>
            <a:endParaRPr lang="en-GB" sz="3600" b="1" dirty="0">
              <a:solidFill>
                <a:srgbClr val="496F63"/>
              </a:solidFill>
              <a:latin typeface="Arial" panose="020B0604020202020204" pitchFamily="34" charset="0"/>
              <a:ea typeface="Montserrat-SemiBold"/>
              <a:cs typeface="Arial" panose="020B0604020202020204" pitchFamily="34" charset="0"/>
              <a:sym typeface="Montserrat-SemiBold"/>
            </a:endParaRPr>
          </a:p>
          <a:p>
            <a:endParaRPr lang="en-GB" sz="3600" b="1" dirty="0">
              <a:solidFill>
                <a:srgbClr val="496F63"/>
              </a:solidFill>
              <a:latin typeface="Arial" panose="020B0604020202020204" pitchFamily="34" charset="0"/>
              <a:ea typeface="Montserrat-SemiBold"/>
              <a:cs typeface="Arial" panose="020B0604020202020204" pitchFamily="34" charset="0"/>
              <a:sym typeface="Montserrat-SemiBold"/>
            </a:endParaRPr>
          </a:p>
          <a:p>
            <a:r>
              <a:rPr lang="en-GB" sz="3600" b="1" dirty="0">
                <a:solidFill>
                  <a:srgbClr val="496F63"/>
                </a:solidFill>
                <a:latin typeface="Arial" panose="020B0604020202020204" pitchFamily="34" charset="0"/>
                <a:ea typeface="Montserrat-SemiBold"/>
                <a:cs typeface="Arial" panose="020B0604020202020204" pitchFamily="34" charset="0"/>
                <a:sym typeface="Montserrat-SemiBold"/>
              </a:rPr>
              <a:t>Lean Start-up</a:t>
            </a:r>
          </a:p>
          <a:p>
            <a:pPr marL="571500" indent="-571500">
              <a:buFont typeface="Arial" panose="020B0604020202020204" pitchFamily="34" charset="0"/>
              <a:buChar char="•"/>
            </a:pP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methodologies </a:t>
            </a:r>
            <a:r>
              <a:rPr lang="en-GB" sz="36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what can we learn from the best start-up companies that have </a:t>
            </a:r>
            <a:r>
              <a:rPr lang="en-GB" sz="3600" dirty="0">
                <a:solidFill>
                  <a:srgbClr val="496F63"/>
                </a:solidFill>
                <a:latin typeface="Arial" panose="020B0604020202020204" pitchFamily="34" charset="0"/>
                <a:ea typeface="Montserrat-SemiBold"/>
                <a:cs typeface="Arial" panose="020B0604020202020204" pitchFamily="34" charset="0"/>
                <a:sym typeface="Montserrat-SemiBold"/>
              </a:rPr>
              <a:t>few </a:t>
            </a: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resources but still manage to create things like UBER</a:t>
            </a:r>
            <a:endParaRPr lang="en-GB" sz="3600" b="1" dirty="0">
              <a:solidFill>
                <a:srgbClr val="496F63"/>
              </a:solidFill>
              <a:latin typeface="Arial" panose="020B0604020202020204" pitchFamily="34" charset="0"/>
              <a:ea typeface="Montserrat-SemiBold"/>
              <a:cs typeface="Arial" panose="020B0604020202020204" pitchFamily="34" charset="0"/>
              <a:sym typeface="Montserrat-SemiBold"/>
            </a:endParaRPr>
          </a:p>
          <a:p>
            <a:endParaRPr lang="en-GB" sz="3600" b="1" dirty="0">
              <a:solidFill>
                <a:srgbClr val="496F63"/>
              </a:solidFill>
              <a:latin typeface="Arial" panose="020B0604020202020204" pitchFamily="34" charset="0"/>
              <a:ea typeface="Montserrat-SemiBold"/>
              <a:cs typeface="Arial" panose="020B0604020202020204" pitchFamily="34" charset="0"/>
              <a:sym typeface="Montserrat-SemiBold"/>
            </a:endParaRPr>
          </a:p>
          <a:p>
            <a:r>
              <a:rPr lang="en-GB" sz="3600" b="1" dirty="0">
                <a:solidFill>
                  <a:srgbClr val="496F63"/>
                </a:solidFill>
                <a:latin typeface="Arial" panose="020B0604020202020204" pitchFamily="34" charset="0"/>
                <a:ea typeface="Montserrat-SemiBold"/>
                <a:cs typeface="Arial" panose="020B0604020202020204" pitchFamily="34" charset="0"/>
                <a:sym typeface="Montserrat-SemiBold"/>
              </a:rPr>
              <a:t>Lean Methods and Practices</a:t>
            </a:r>
          </a:p>
          <a:p>
            <a:pPr marL="571500" indent="-571500">
              <a:buFont typeface="Arial" panose="020B0604020202020204" pitchFamily="34" charset="0"/>
              <a:buChar char="•"/>
            </a:pPr>
            <a:r>
              <a:rPr lang="en-GB" sz="3600" dirty="0">
                <a:solidFill>
                  <a:srgbClr val="496F63"/>
                </a:solidFill>
                <a:latin typeface="Arial" panose="020B0604020202020204" pitchFamily="34" charset="0"/>
                <a:ea typeface="Montserrat-SemiBold"/>
                <a:cs typeface="Arial" panose="020B0604020202020204" pitchFamily="34" charset="0"/>
                <a:sym typeface="Montserrat-SemiBold"/>
              </a:rPr>
              <a:t>lessons from </a:t>
            </a: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large companies</a:t>
            </a:r>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12</a:t>
            </a:fld>
            <a:endParaRPr/>
          </a:p>
        </p:txBody>
      </p:sp>
      <p:pic>
        <p:nvPicPr>
          <p:cNvPr id="3" name="Obraz 2">
            <a:extLst>
              <a:ext uri="{FF2B5EF4-FFF2-40B4-BE49-F238E27FC236}">
                <a16:creationId xmlns:a16="http://schemas.microsoft.com/office/drawing/2014/main" id="{F47CD292-501F-5046-B4BC-D222961819A5}"/>
              </a:ext>
            </a:extLst>
          </p:cNvPr>
          <p:cNvPicPr>
            <a:picLocks noChangeAspect="1"/>
          </p:cNvPicPr>
          <p:nvPr/>
        </p:nvPicPr>
        <p:blipFill>
          <a:blip r:embed="rId3" cstate="print"/>
          <a:stretch>
            <a:fillRect/>
          </a:stretch>
        </p:blipFill>
        <p:spPr>
          <a:xfrm>
            <a:off x="12192000" y="953195"/>
            <a:ext cx="12020550" cy="11467776"/>
          </a:xfrm>
          <a:prstGeom prst="rect">
            <a:avLst/>
          </a:prstGeom>
        </p:spPr>
      </p:pic>
      <p:sp>
        <p:nvSpPr>
          <p:cNvPr id="5" name="pole tekstowe 4">
            <a:extLst>
              <a:ext uri="{FF2B5EF4-FFF2-40B4-BE49-F238E27FC236}">
                <a16:creationId xmlns:a16="http://schemas.microsoft.com/office/drawing/2014/main" id="{8C5E9D6E-2D8C-574E-B58B-68D7ABFAA329}"/>
              </a:ext>
            </a:extLst>
          </p:cNvPr>
          <p:cNvSpPr txBox="1"/>
          <p:nvPr/>
        </p:nvSpPr>
        <p:spPr>
          <a:xfrm flipH="1">
            <a:off x="13780238" y="7200723"/>
            <a:ext cx="2122341" cy="10618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pl-PL" sz="3200" b="1" i="0" u="none" strike="noStrike" cap="none" spc="0" normalizeH="0" baseline="0" dirty="0">
                <a:ln>
                  <a:noFill/>
                </a:ln>
                <a:solidFill>
                  <a:srgbClr val="FFFFFF"/>
                </a:solidFill>
                <a:effectLst/>
                <a:uFillTx/>
                <a:latin typeface="PT Sans"/>
                <a:ea typeface="PT Sans"/>
                <a:cs typeface="PT Sans"/>
                <a:sym typeface="PT Sans"/>
              </a:rPr>
              <a:t>Design</a:t>
            </a:r>
            <a:r>
              <a:rPr kumimoji="0" lang="pl-PL" sz="3200" b="1" i="0" u="none" strike="noStrike" cap="none" spc="0" normalizeH="0" baseline="0" dirty="0">
                <a:ln>
                  <a:noFill/>
                </a:ln>
                <a:solidFill>
                  <a:schemeClr val="tx2">
                    <a:lumMod val="25000"/>
                  </a:schemeClr>
                </a:solidFill>
                <a:effectLst/>
                <a:uFillTx/>
                <a:latin typeface="PT Sans"/>
                <a:ea typeface="PT Sans"/>
                <a:cs typeface="PT Sans"/>
                <a:sym typeface="PT Sans"/>
              </a:rPr>
              <a:t> </a:t>
            </a:r>
            <a:r>
              <a:rPr kumimoji="0" lang="pl-PL" sz="3200" b="1" i="0" u="none" strike="noStrike" cap="none" spc="0" normalizeH="0" baseline="0" dirty="0" err="1">
                <a:ln>
                  <a:noFill/>
                </a:ln>
                <a:solidFill>
                  <a:srgbClr val="FFFFFF"/>
                </a:solidFill>
                <a:effectLst/>
                <a:uFillTx/>
                <a:latin typeface="PT Sans"/>
                <a:ea typeface="PT Sans"/>
                <a:cs typeface="PT Sans"/>
                <a:sym typeface="PT Sans"/>
              </a:rPr>
              <a:t>thinking</a:t>
            </a:r>
            <a:endParaRPr kumimoji="0" lang="pl-PL" sz="3200" b="1" i="0" u="none" strike="noStrike" cap="none" spc="0" normalizeH="0" baseline="0" dirty="0">
              <a:ln>
                <a:noFill/>
              </a:ln>
              <a:solidFill>
                <a:srgbClr val="FFFFFF"/>
              </a:solidFill>
              <a:effectLst/>
              <a:uFillTx/>
              <a:latin typeface="PT Sans"/>
              <a:ea typeface="PT Sans"/>
              <a:cs typeface="PT Sans"/>
              <a:sym typeface="PT Sans"/>
            </a:endParaRPr>
          </a:p>
        </p:txBody>
      </p:sp>
      <p:sp>
        <p:nvSpPr>
          <p:cNvPr id="10" name="pole tekstowe 9">
            <a:extLst>
              <a:ext uri="{FF2B5EF4-FFF2-40B4-BE49-F238E27FC236}">
                <a16:creationId xmlns:a16="http://schemas.microsoft.com/office/drawing/2014/main" id="{D515B7A3-F27B-8849-B621-B700F640AC75}"/>
              </a:ext>
            </a:extLst>
          </p:cNvPr>
          <p:cNvSpPr txBox="1"/>
          <p:nvPr/>
        </p:nvSpPr>
        <p:spPr>
          <a:xfrm flipH="1">
            <a:off x="17042818" y="7151639"/>
            <a:ext cx="2122341" cy="10618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200" b="1" i="0" u="none" strike="noStrike" cap="none" spc="0" normalizeH="0" baseline="0" dirty="0">
                <a:ln>
                  <a:noFill/>
                </a:ln>
                <a:solidFill>
                  <a:srgbClr val="FFFFFF"/>
                </a:solidFill>
                <a:effectLst/>
                <a:uFillTx/>
                <a:latin typeface="PT Sans"/>
                <a:ea typeface="PT Sans"/>
                <a:cs typeface="PT Sans"/>
                <a:sym typeface="PT Sans"/>
              </a:rPr>
              <a:t>Lean </a:t>
            </a:r>
          </a:p>
          <a:p>
            <a:pPr marL="0" marR="0" indent="0" algn="ctr" defTabSz="825500" rtl="0" fontAlgn="auto" latinLnBrk="0" hangingPunct="0">
              <a:lnSpc>
                <a:spcPct val="100000"/>
              </a:lnSpc>
              <a:spcBef>
                <a:spcPts val="0"/>
              </a:spcBef>
              <a:spcAft>
                <a:spcPts val="0"/>
              </a:spcAft>
              <a:buClrTx/>
              <a:buSzTx/>
              <a:buFontTx/>
              <a:buNone/>
              <a:tabLst/>
            </a:pPr>
            <a:r>
              <a:rPr kumimoji="0" lang="pl-PL" sz="3200" b="1" i="0" u="none" strike="noStrike" cap="none" spc="0" normalizeH="0" baseline="0" dirty="0" err="1">
                <a:ln>
                  <a:noFill/>
                </a:ln>
                <a:solidFill>
                  <a:srgbClr val="FFFFFF"/>
                </a:solidFill>
                <a:effectLst/>
                <a:uFillTx/>
                <a:latin typeface="PT Sans"/>
                <a:ea typeface="PT Sans"/>
                <a:cs typeface="PT Sans"/>
                <a:sym typeface="PT Sans"/>
              </a:rPr>
              <a:t>start-up</a:t>
            </a:r>
            <a:endParaRPr kumimoji="0" lang="pl-PL" sz="3200" b="1" i="0" u="none" strike="noStrike" cap="none" spc="0" normalizeH="0" baseline="0" dirty="0">
              <a:ln>
                <a:noFill/>
              </a:ln>
              <a:solidFill>
                <a:srgbClr val="FFFFFF"/>
              </a:solidFill>
              <a:effectLst/>
              <a:uFillTx/>
              <a:latin typeface="PT Sans"/>
              <a:ea typeface="PT Sans"/>
              <a:cs typeface="PT Sans"/>
              <a:sym typeface="PT Sans"/>
            </a:endParaRPr>
          </a:p>
        </p:txBody>
      </p:sp>
      <p:sp>
        <p:nvSpPr>
          <p:cNvPr id="11" name="pole tekstowe 10">
            <a:extLst>
              <a:ext uri="{FF2B5EF4-FFF2-40B4-BE49-F238E27FC236}">
                <a16:creationId xmlns:a16="http://schemas.microsoft.com/office/drawing/2014/main" id="{8300DC54-BD9A-1749-9CF9-099D1FA4E338}"/>
              </a:ext>
            </a:extLst>
          </p:cNvPr>
          <p:cNvSpPr txBox="1"/>
          <p:nvPr/>
        </p:nvSpPr>
        <p:spPr>
          <a:xfrm flipH="1">
            <a:off x="20728189" y="6517854"/>
            <a:ext cx="2054679" cy="204671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200" b="1" i="0" u="none" strike="noStrike" cap="none" spc="0" normalizeH="0" baseline="0" dirty="0">
                <a:ln>
                  <a:noFill/>
                </a:ln>
                <a:solidFill>
                  <a:srgbClr val="FFFFFF"/>
                </a:solidFill>
                <a:effectLst/>
                <a:uFillTx/>
                <a:latin typeface="PT Sans"/>
                <a:ea typeface="PT Sans"/>
                <a:cs typeface="PT Sans"/>
                <a:sym typeface="PT Sans"/>
              </a:rPr>
              <a:t>Lean </a:t>
            </a:r>
            <a:r>
              <a:rPr kumimoji="0" lang="pl-PL" sz="3200" b="1" i="0" u="none" strike="noStrike" cap="none" spc="0" normalizeH="0" baseline="0" dirty="0" err="1">
                <a:ln>
                  <a:noFill/>
                </a:ln>
                <a:solidFill>
                  <a:srgbClr val="FFFFFF"/>
                </a:solidFill>
                <a:effectLst/>
                <a:uFillTx/>
                <a:latin typeface="PT Sans"/>
                <a:ea typeface="PT Sans"/>
                <a:cs typeface="PT Sans"/>
                <a:sym typeface="PT Sans"/>
              </a:rPr>
              <a:t>methods</a:t>
            </a:r>
            <a:r>
              <a:rPr kumimoji="0" lang="pl-PL" sz="3200" b="1" i="0" u="none" strike="noStrike" cap="none" spc="0" normalizeH="0" baseline="0" dirty="0">
                <a:ln>
                  <a:noFill/>
                </a:ln>
                <a:solidFill>
                  <a:srgbClr val="FFFFFF"/>
                </a:solidFill>
                <a:effectLst/>
                <a:uFillTx/>
                <a:latin typeface="PT Sans"/>
                <a:ea typeface="PT Sans"/>
                <a:cs typeface="PT Sans"/>
                <a:sym typeface="PT Sans"/>
              </a:rPr>
              <a:t> &amp; </a:t>
            </a:r>
            <a:r>
              <a:rPr kumimoji="0" lang="pl-PL" sz="3200" b="1" i="0" u="none" strike="noStrike" cap="none" spc="0" normalizeH="0" baseline="0" dirty="0" err="1">
                <a:ln>
                  <a:noFill/>
                </a:ln>
                <a:solidFill>
                  <a:srgbClr val="FFFFFF"/>
                </a:solidFill>
                <a:effectLst/>
                <a:uFillTx/>
                <a:latin typeface="PT Sans"/>
                <a:ea typeface="PT Sans"/>
                <a:cs typeface="PT Sans"/>
                <a:sym typeface="PT Sans"/>
              </a:rPr>
              <a:t>practices</a:t>
            </a:r>
            <a:endParaRPr kumimoji="0" lang="pl-PL" sz="3200" b="1" i="0" u="none" strike="noStrike" cap="none" spc="0" normalizeH="0" baseline="0" dirty="0">
              <a:ln>
                <a:noFill/>
              </a:ln>
              <a:solidFill>
                <a:srgbClr val="FFFFFF"/>
              </a:solidFill>
              <a:effectLst/>
              <a:uFillTx/>
              <a:latin typeface="PT Sans"/>
              <a:ea typeface="PT Sans"/>
              <a:cs typeface="PT Sans"/>
              <a:sym typeface="PT Sans"/>
            </a:endParaRPr>
          </a:p>
        </p:txBody>
      </p:sp>
      <p:sp>
        <p:nvSpPr>
          <p:cNvPr id="12" name="pole tekstowe 11">
            <a:extLst>
              <a:ext uri="{FF2B5EF4-FFF2-40B4-BE49-F238E27FC236}">
                <a16:creationId xmlns:a16="http://schemas.microsoft.com/office/drawing/2014/main" id="{5AA0D776-44ED-E640-A0F5-00307C0A9A53}"/>
              </a:ext>
            </a:extLst>
          </p:cNvPr>
          <p:cNvSpPr txBox="1"/>
          <p:nvPr/>
        </p:nvSpPr>
        <p:spPr>
          <a:xfrm flipH="1">
            <a:off x="15902579" y="3345146"/>
            <a:ext cx="4714972" cy="6309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3600" b="1" i="0" u="none" strike="noStrike" cap="none" spc="0" normalizeH="0" baseline="0" dirty="0">
                <a:ln>
                  <a:noFill/>
                </a:ln>
                <a:solidFill>
                  <a:srgbClr val="FFFFFF"/>
                </a:solidFill>
                <a:effectLst/>
                <a:uFillTx/>
                <a:latin typeface="PT Sans"/>
                <a:ea typeface="PT Sans"/>
                <a:cs typeface="PT Sans"/>
                <a:sym typeface="PT Sans"/>
              </a:rPr>
              <a:t>LEAN INNOVATION</a:t>
            </a:r>
          </a:p>
        </p:txBody>
      </p:sp>
      <p:sp>
        <p:nvSpPr>
          <p:cNvPr id="13" name="Prostokąt 12"/>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THREE PILLARS</a:t>
            </a:r>
          </a:p>
        </p:txBody>
      </p:sp>
      <p:sp>
        <p:nvSpPr>
          <p:cNvPr id="14" name="Shape 68"/>
          <p:cNvSpPr/>
          <p:nvPr/>
        </p:nvSpPr>
        <p:spPr>
          <a:xfrm>
            <a:off x="1463871" y="3188532"/>
            <a:ext cx="10452257" cy="1757439"/>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r>
              <a:rPr lang="en-GB" sz="6000" dirty="0">
                <a:solidFill>
                  <a:srgbClr val="496F63"/>
                </a:solidFill>
                <a:latin typeface="Arial" panose="020B0604020202020204" pitchFamily="34" charset="0"/>
                <a:cs typeface="Arial" panose="020B0604020202020204" pitchFamily="34" charset="0"/>
              </a:rPr>
              <a:t>The 3 Pillars of</a:t>
            </a:r>
          </a:p>
          <a:p>
            <a:pPr algn="l"/>
            <a:r>
              <a:rPr lang="en-GB" sz="6000" dirty="0">
                <a:solidFill>
                  <a:srgbClr val="496F63"/>
                </a:solidFill>
                <a:latin typeface="Arial" panose="020B0604020202020204" pitchFamily="34" charset="0"/>
                <a:cs typeface="Arial" panose="020B0604020202020204" pitchFamily="34" charset="0"/>
              </a:rPr>
              <a:t>Lean Innovation</a:t>
            </a:r>
            <a:endParaRPr lang="pl-PL" sz="6000" dirty="0">
              <a:solidFill>
                <a:srgbClr val="496F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421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2000"/>
                                        <p:tgtEl>
                                          <p:spTgt spid="3"/>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9">
                                            <p:txEl>
                                              <p:pRg st="0" end="0"/>
                                            </p:txEl>
                                          </p:spTgt>
                                        </p:tgtEl>
                                        <p:attrNameLst>
                                          <p:attrName>style.visibility</p:attrName>
                                        </p:attrNameLst>
                                      </p:cBhvr>
                                      <p:to>
                                        <p:strVal val="visible"/>
                                      </p:to>
                                    </p:set>
                                    <p:animEffect transition="in" filter="fade">
                                      <p:cBhvr>
                                        <p:cTn id="25" dur="500"/>
                                        <p:tgtEl>
                                          <p:spTgt spid="69">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9">
                                            <p:txEl>
                                              <p:pRg st="1" end="1"/>
                                            </p:txEl>
                                          </p:spTgt>
                                        </p:tgtEl>
                                        <p:attrNameLst>
                                          <p:attrName>style.visibility</p:attrName>
                                        </p:attrNameLst>
                                      </p:cBhvr>
                                      <p:to>
                                        <p:strVal val="visible"/>
                                      </p:to>
                                    </p:set>
                                    <p:animEffect transition="in" filter="fade">
                                      <p:cBhvr>
                                        <p:cTn id="32" dur="500"/>
                                        <p:tgtEl>
                                          <p:spTgt spid="6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9">
                                            <p:txEl>
                                              <p:pRg st="3" end="3"/>
                                            </p:txEl>
                                          </p:spTgt>
                                        </p:tgtEl>
                                        <p:attrNameLst>
                                          <p:attrName>style.visibility</p:attrName>
                                        </p:attrNameLst>
                                      </p:cBhvr>
                                      <p:to>
                                        <p:strVal val="visible"/>
                                      </p:to>
                                    </p:set>
                                    <p:animEffect transition="in" filter="fade">
                                      <p:cBhvr>
                                        <p:cTn id="37" dur="500"/>
                                        <p:tgtEl>
                                          <p:spTgt spid="69">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9">
                                            <p:txEl>
                                              <p:pRg st="4" end="4"/>
                                            </p:txEl>
                                          </p:spTgt>
                                        </p:tgtEl>
                                        <p:attrNameLst>
                                          <p:attrName>style.visibility</p:attrName>
                                        </p:attrNameLst>
                                      </p:cBhvr>
                                      <p:to>
                                        <p:strVal val="visible"/>
                                      </p:to>
                                    </p:set>
                                    <p:animEffect transition="in" filter="fade">
                                      <p:cBhvr>
                                        <p:cTn id="44" dur="500"/>
                                        <p:tgtEl>
                                          <p:spTgt spid="69">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9">
                                            <p:txEl>
                                              <p:pRg st="6" end="6"/>
                                            </p:txEl>
                                          </p:spTgt>
                                        </p:tgtEl>
                                        <p:attrNameLst>
                                          <p:attrName>style.visibility</p:attrName>
                                        </p:attrNameLst>
                                      </p:cBhvr>
                                      <p:to>
                                        <p:strVal val="visible"/>
                                      </p:to>
                                    </p:set>
                                    <p:animEffect transition="in" filter="fade">
                                      <p:cBhvr>
                                        <p:cTn id="49" dur="500"/>
                                        <p:tgtEl>
                                          <p:spTgt spid="69">
                                            <p:txEl>
                                              <p:pRg st="6" end="6"/>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9">
                                            <p:txEl>
                                              <p:pRg st="7" end="7"/>
                                            </p:txEl>
                                          </p:spTgt>
                                        </p:tgtEl>
                                        <p:attrNameLst>
                                          <p:attrName>style.visibility</p:attrName>
                                        </p:attrNameLst>
                                      </p:cBhvr>
                                      <p:to>
                                        <p:strVal val="visible"/>
                                      </p:to>
                                    </p:set>
                                    <p:animEffect transition="in" filter="fade">
                                      <p:cBhvr>
                                        <p:cTn id="56" dur="500"/>
                                        <p:tgtEl>
                                          <p:spTgt spid="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uiExpand="1" build="p"/>
      <p:bldP spid="5" grpId="0"/>
      <p:bldP spid="10" grpId="0"/>
      <p:bldP spid="11" grpId="0"/>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739743" y="762695"/>
            <a:ext cx="10452257" cy="1652071"/>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fontScale="47500" lnSpcReduction="2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lnSpc>
                <a:spcPct val="170000"/>
              </a:lnSpc>
            </a:pPr>
            <a:r>
              <a:rPr lang="pl-PL" dirty="0" err="1">
                <a:solidFill>
                  <a:srgbClr val="496F63"/>
                </a:solidFill>
                <a:latin typeface="Arial" panose="020B0604020202020204" pitchFamily="34" charset="0"/>
                <a:cs typeface="Arial" panose="020B0604020202020204" pitchFamily="34" charset="0"/>
              </a:rPr>
              <a:t>Let’s</a:t>
            </a:r>
            <a:r>
              <a:rPr lang="pl-PL" dirty="0">
                <a:solidFill>
                  <a:srgbClr val="496F63"/>
                </a:solidFill>
                <a:latin typeface="Arial" panose="020B0604020202020204" pitchFamily="34" charset="0"/>
                <a:cs typeface="Arial" panose="020B0604020202020204" pitchFamily="34" charset="0"/>
              </a:rPr>
              <a:t> start </a:t>
            </a:r>
            <a:r>
              <a:rPr lang="pl-PL" dirty="0" err="1">
                <a:solidFill>
                  <a:srgbClr val="496F63"/>
                </a:solidFill>
                <a:latin typeface="Arial" panose="020B0604020202020204" pitchFamily="34" charset="0"/>
                <a:cs typeface="Arial" panose="020B0604020202020204" pitchFamily="34" charset="0"/>
              </a:rPr>
              <a:t>with</a:t>
            </a:r>
            <a:r>
              <a:rPr lang="pl-PL" dirty="0">
                <a:solidFill>
                  <a:srgbClr val="496F63"/>
                </a:solidFill>
                <a:latin typeface="Arial" panose="020B0604020202020204" pitchFamily="34" charset="0"/>
                <a:cs typeface="Arial" panose="020B0604020202020204" pitchFamily="34" charset="0"/>
              </a:rPr>
              <a:t> </a:t>
            </a:r>
            <a:r>
              <a:rPr lang="pl-PL" u="sng" dirty="0">
                <a:solidFill>
                  <a:srgbClr val="496F63"/>
                </a:solidFill>
                <a:latin typeface="Arial" panose="020B0604020202020204" pitchFamily="34" charset="0"/>
                <a:cs typeface="Arial" panose="020B0604020202020204" pitchFamily="34" charset="0"/>
              </a:rPr>
              <a:t>DESIGN THINKING.</a:t>
            </a:r>
            <a:endParaRPr lang="en-GB" u="sng" dirty="0">
              <a:solidFill>
                <a:srgbClr val="496F63"/>
              </a:solidFill>
              <a:latin typeface="Arial" panose="020B0604020202020204" pitchFamily="34" charset="0"/>
              <a:cs typeface="Arial" panose="020B0604020202020204" pitchFamily="34" charset="0"/>
            </a:endParaRPr>
          </a:p>
        </p:txBody>
      </p:sp>
      <p:sp>
        <p:nvSpPr>
          <p:cNvPr id="69" name="Shape 69"/>
          <p:cNvSpPr/>
          <p:nvPr/>
        </p:nvSpPr>
        <p:spPr>
          <a:xfrm>
            <a:off x="1798184" y="2231042"/>
            <a:ext cx="10452256" cy="791700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pPr lvl="0"/>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Design thinking is a customer-centric approach to brainstorming new ideas and solving problems.</a:t>
            </a:r>
            <a:r>
              <a:rPr lang="pl-PL" sz="3600" dirty="0">
                <a:solidFill>
                  <a:srgbClr val="496F63"/>
                </a:solidFill>
                <a:latin typeface="Arial" panose="020B0604020202020204" pitchFamily="34" charset="0"/>
                <a:ea typeface="Montserrat-SemiBold"/>
                <a:cs typeface="Arial" panose="020B0604020202020204" pitchFamily="34" charset="0"/>
                <a:sym typeface="Montserrat-SemiBold"/>
              </a:rPr>
              <a:t> </a:t>
            </a:r>
          </a:p>
          <a:p>
            <a:pPr lvl="0"/>
            <a:endParaRPr lang="pl-PL" sz="3600" dirty="0">
              <a:solidFill>
                <a:schemeClr val="bg2">
                  <a:lumMod val="50000"/>
                </a:schemeClr>
              </a:solidFill>
              <a:latin typeface="Arial" panose="020B0604020202020204" pitchFamily="34" charset="0"/>
              <a:cs typeface="Arial" panose="020B0604020202020204" pitchFamily="34" charset="0"/>
            </a:endParaRPr>
          </a:p>
          <a:p>
            <a:pPr lvl="0"/>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It puts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the</a:t>
            </a: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emphasis</a:t>
            </a: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 on the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CUSTOMER.</a:t>
            </a:r>
          </a:p>
          <a:p>
            <a:pPr lvl="0"/>
            <a:endParaRPr lang="en-US" sz="3600" dirty="0">
              <a:solidFill>
                <a:srgbClr val="496F63"/>
              </a:solidFill>
              <a:latin typeface="Arial" panose="020B0604020202020204" pitchFamily="34" charset="0"/>
              <a:ea typeface="Montserrat-SemiBold"/>
              <a:cs typeface="Arial" panose="020B0604020202020204" pitchFamily="34" charset="0"/>
              <a:sym typeface="Montserrat-SemiBold"/>
            </a:endParaRPr>
          </a:p>
          <a:p>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By observing end users in their natural environment, companies can better understand their customers’ needs and, in turn, uncover unique insights that could lead to new business opportunities.</a:t>
            </a:r>
            <a:endParaRPr lang="pl-PL" sz="3600" dirty="0">
              <a:solidFill>
                <a:srgbClr val="496F63"/>
              </a:solidFill>
              <a:latin typeface="Arial" panose="020B0604020202020204" pitchFamily="34" charset="0"/>
              <a:ea typeface="Montserrat-SemiBold"/>
              <a:cs typeface="Arial" panose="020B0604020202020204" pitchFamily="34" charset="0"/>
              <a:sym typeface="Montserrat-SemiBold"/>
            </a:endParaRPr>
          </a:p>
          <a:p>
            <a:endParaRPr lang="pl-PL" sz="4000" dirty="0">
              <a:solidFill>
                <a:srgbClr val="496F63"/>
              </a:solidFill>
              <a:latin typeface="Arial" panose="020B0604020202020204" pitchFamily="34" charset="0"/>
              <a:ea typeface="Montserrat-SemiBold"/>
              <a:cs typeface="Arial" panose="020B0604020202020204" pitchFamily="34" charset="0"/>
              <a:sym typeface="Montserrat-SemiBold"/>
            </a:endParaRPr>
          </a:p>
          <a:p>
            <a:pPr algn="ctr"/>
            <a:r>
              <a:rPr lang="pl-PL" sz="4000" b="1" dirty="0">
                <a:solidFill>
                  <a:srgbClr val="496F63"/>
                </a:solidFill>
                <a:latin typeface="Arial" panose="020B0604020202020204" pitchFamily="34" charset="0"/>
                <a:ea typeface="Montserrat-SemiBold"/>
                <a:cs typeface="Arial" panose="020B0604020202020204" pitchFamily="34" charset="0"/>
                <a:sym typeface="Montserrat-SemiBold"/>
              </a:rPr>
              <a:t>All </a:t>
            </a:r>
            <a:r>
              <a:rPr lang="pl-PL" sz="4000" b="1" dirty="0" err="1">
                <a:solidFill>
                  <a:srgbClr val="496F63"/>
                </a:solidFill>
                <a:latin typeface="Arial" panose="020B0604020202020204" pitchFamily="34" charset="0"/>
                <a:ea typeface="Montserrat-SemiBold"/>
                <a:cs typeface="Arial" panose="020B0604020202020204" pitchFamily="34" charset="0"/>
                <a:sym typeface="Montserrat-SemiBold"/>
              </a:rPr>
              <a:t>steps</a:t>
            </a:r>
            <a:r>
              <a:rPr lang="pl-PL" sz="4000" b="1" dirty="0">
                <a:solidFill>
                  <a:srgbClr val="496F63"/>
                </a:solidFill>
                <a:latin typeface="Arial" panose="020B0604020202020204" pitchFamily="34" charset="0"/>
                <a:ea typeface="Montserrat-SemiBold"/>
                <a:cs typeface="Arial" panose="020B0604020202020204" pitchFamily="34" charset="0"/>
                <a:sym typeface="Montserrat-SemiBold"/>
              </a:rPr>
              <a:t> of DESIGN THINKING </a:t>
            </a:r>
            <a:r>
              <a:rPr lang="pl-PL" sz="4000" b="1" dirty="0" err="1">
                <a:solidFill>
                  <a:srgbClr val="496F63"/>
                </a:solidFill>
                <a:latin typeface="Arial" panose="020B0604020202020204" pitchFamily="34" charset="0"/>
                <a:ea typeface="Montserrat-SemiBold"/>
                <a:cs typeface="Arial" panose="020B0604020202020204" pitchFamily="34" charset="0"/>
                <a:sym typeface="Montserrat-SemiBold"/>
              </a:rPr>
              <a:t>are</a:t>
            </a:r>
            <a:r>
              <a:rPr lang="pl-PL" sz="4000" b="1"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000" b="1" dirty="0" err="1">
                <a:solidFill>
                  <a:srgbClr val="496F63"/>
                </a:solidFill>
                <a:latin typeface="Arial" panose="020B0604020202020204" pitchFamily="34" charset="0"/>
                <a:ea typeface="Montserrat-SemiBold"/>
                <a:cs typeface="Arial" panose="020B0604020202020204" pitchFamily="34" charset="0"/>
                <a:sym typeface="Montserrat-SemiBold"/>
              </a:rPr>
              <a:t>explained</a:t>
            </a:r>
            <a:r>
              <a:rPr lang="pl-PL" sz="4000" b="1"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000" b="1" dirty="0" err="1">
                <a:solidFill>
                  <a:srgbClr val="496F63"/>
                </a:solidFill>
                <a:latin typeface="Arial" panose="020B0604020202020204" pitchFamily="34" charset="0"/>
                <a:ea typeface="Montserrat-SemiBold"/>
                <a:cs typeface="Arial" panose="020B0604020202020204" pitchFamily="34" charset="0"/>
                <a:sym typeface="Montserrat-SemiBold"/>
              </a:rPr>
              <a:t>in</a:t>
            </a:r>
            <a:r>
              <a:rPr lang="pl-PL" sz="4000" b="1" dirty="0">
                <a:solidFill>
                  <a:srgbClr val="496F63"/>
                </a:solidFill>
                <a:latin typeface="Arial" panose="020B0604020202020204" pitchFamily="34" charset="0"/>
                <a:ea typeface="Montserrat-SemiBold"/>
                <a:cs typeface="Arial" panose="020B0604020202020204" pitchFamily="34" charset="0"/>
                <a:sym typeface="Montserrat-SemiBold"/>
              </a:rPr>
              <a:t> Module 4.</a:t>
            </a:r>
            <a:endParaRPr lang="en-US" sz="4000" b="1" dirty="0">
              <a:solidFill>
                <a:srgbClr val="496F63"/>
              </a:solidFill>
              <a:latin typeface="Arial" panose="020B0604020202020204" pitchFamily="34" charset="0"/>
              <a:ea typeface="Montserrat-SemiBold"/>
              <a:cs typeface="Arial" panose="020B0604020202020204" pitchFamily="34" charset="0"/>
              <a:sym typeface="Montserrat-SemiBold"/>
            </a:endParaRPr>
          </a:p>
          <a:p>
            <a:endParaRPr lang="en-US" sz="3000" dirty="0">
              <a:solidFill>
                <a:schemeClr val="bg2">
                  <a:lumMod val="50000"/>
                </a:schemeClr>
              </a:solidFill>
              <a:latin typeface="Arial" panose="020B0604020202020204" pitchFamily="34" charset="0"/>
              <a:cs typeface="Arial" panose="020B0604020202020204" pitchFamily="34" charset="0"/>
            </a:endParaRPr>
          </a:p>
          <a:p>
            <a:pPr lvl="0"/>
            <a:endParaRPr lang="pl-PL" dirty="0"/>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13</a:t>
            </a:fld>
            <a:endParaRPr/>
          </a:p>
        </p:txBody>
      </p:sp>
      <p:pic>
        <p:nvPicPr>
          <p:cNvPr id="2" name="Obraz 1">
            <a:extLst>
              <a:ext uri="{FF2B5EF4-FFF2-40B4-BE49-F238E27FC236}">
                <a16:creationId xmlns:a16="http://schemas.microsoft.com/office/drawing/2014/main" id="{1586353B-710D-9A43-8FC6-160CA0E75E36}"/>
              </a:ext>
            </a:extLst>
          </p:cNvPr>
          <p:cNvPicPr>
            <a:picLocks noChangeAspect="1"/>
          </p:cNvPicPr>
          <p:nvPr/>
        </p:nvPicPr>
        <p:blipFill>
          <a:blip r:embed="rId3" cstate="print"/>
          <a:stretch>
            <a:fillRect/>
          </a:stretch>
        </p:blipFill>
        <p:spPr>
          <a:xfrm>
            <a:off x="13180418" y="1379223"/>
            <a:ext cx="10715902" cy="5001421"/>
          </a:xfrm>
          <a:prstGeom prst="rect">
            <a:avLst/>
          </a:prstGeom>
        </p:spPr>
      </p:pic>
      <p:pic>
        <p:nvPicPr>
          <p:cNvPr id="3" name="Obraz 2">
            <a:extLst>
              <a:ext uri="{FF2B5EF4-FFF2-40B4-BE49-F238E27FC236}">
                <a16:creationId xmlns:a16="http://schemas.microsoft.com/office/drawing/2014/main" id="{D488CA84-AA3C-5D43-A6F5-F751106C4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80419" y="6858000"/>
            <a:ext cx="10715902" cy="5001421"/>
          </a:xfrm>
          <a:prstGeom prst="rect">
            <a:avLst/>
          </a:prstGeom>
        </p:spPr>
      </p:pic>
      <p:sp>
        <p:nvSpPr>
          <p:cNvPr id="9" name="Prostokąt 8"/>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DESIGN THINKING</a:t>
            </a:r>
          </a:p>
        </p:txBody>
      </p:sp>
      <p:sp>
        <p:nvSpPr>
          <p:cNvPr id="8" name="Prostokąt 7">
            <a:extLst>
              <a:ext uri="{FF2B5EF4-FFF2-40B4-BE49-F238E27FC236}">
                <a16:creationId xmlns:a16="http://schemas.microsoft.com/office/drawing/2014/main" id="{F7038FFB-35C4-7E4B-B33E-A3F286931288}"/>
              </a:ext>
            </a:extLst>
          </p:cNvPr>
          <p:cNvSpPr/>
          <p:nvPr/>
        </p:nvSpPr>
        <p:spPr>
          <a:xfrm>
            <a:off x="1533323" y="9965244"/>
            <a:ext cx="4932919" cy="1754326"/>
          </a:xfrm>
          <a:prstGeom prst="rect">
            <a:avLst/>
          </a:prstGeom>
        </p:spPr>
        <p:txBody>
          <a:bodyPr wrap="square">
            <a:spAutoFit/>
          </a:bodyPr>
          <a:lstStyle/>
          <a:p>
            <a:pPr algn="ctr"/>
            <a:r>
              <a:rPr lang="pl-PL" sz="3600" dirty="0">
                <a:solidFill>
                  <a:srgbClr val="304A42"/>
                </a:solidFill>
                <a:latin typeface="Arial" panose="020B0604020202020204" pitchFamily="34" charset="0"/>
                <a:ea typeface="Calibri" panose="020F0502020204030204" pitchFamily="34" charset="0"/>
                <a:cs typeface="Arial" panose="020B0604020202020204" pitchFamily="34" charset="0"/>
              </a:rPr>
              <a:t>Watch </a:t>
            </a:r>
            <a:endParaRPr lang="en-GB" sz="3600" dirty="0">
              <a:solidFill>
                <a:srgbClr val="304A42"/>
              </a:solidFill>
              <a:latin typeface="Arial" panose="020B0604020202020204" pitchFamily="34" charset="0"/>
              <a:ea typeface="Calibri" panose="020F0502020204030204" pitchFamily="34" charset="0"/>
              <a:cs typeface="Arial" panose="020B0604020202020204" pitchFamily="34" charset="0"/>
            </a:endParaRPr>
          </a:p>
          <a:p>
            <a:pPr algn="ctr"/>
            <a:r>
              <a:rPr lang="en-GB" sz="3600" dirty="0">
                <a:solidFill>
                  <a:srgbClr val="304A42"/>
                </a:solidFill>
                <a:latin typeface="Arial" panose="020B0604020202020204" pitchFamily="34" charset="0"/>
                <a:ea typeface="Calibri" panose="020F0502020204030204" pitchFamily="34" charset="0"/>
                <a:cs typeface="Arial" panose="020B0604020202020204" pitchFamily="34" charset="0"/>
              </a:rPr>
              <a:t>“</a:t>
            </a:r>
            <a:r>
              <a:rPr lang="pl-PL" sz="3600" dirty="0">
                <a:solidFill>
                  <a:srgbClr val="304A42"/>
                </a:solidFill>
                <a:latin typeface="Arial" panose="020B0604020202020204" pitchFamily="34" charset="0"/>
                <a:ea typeface="Calibri" panose="020F0502020204030204" pitchFamily="34" charset="0"/>
                <a:cs typeface="Arial" panose="020B0604020202020204" pitchFamily="34" charset="0"/>
              </a:rPr>
              <a:t>How it works: Design thinking”</a:t>
            </a:r>
            <a:r>
              <a:rPr lang="en-GB" sz="3600" dirty="0">
                <a:solidFill>
                  <a:srgbClr val="304A42"/>
                </a:solidFill>
                <a:latin typeface="Arial" panose="020B0604020202020204" pitchFamily="34" charset="0"/>
                <a:ea typeface="Calibri" panose="020F0502020204030204" pitchFamily="34" charset="0"/>
                <a:cs typeface="Arial" panose="020B0604020202020204" pitchFamily="34" charset="0"/>
              </a:rPr>
              <a:t> (6 mins)</a:t>
            </a:r>
            <a:endParaRPr lang="pl-PL" sz="3600" dirty="0">
              <a:solidFill>
                <a:srgbClr val="304A42"/>
              </a:solidFill>
              <a:latin typeface="Arial" panose="020B0604020202020204" pitchFamily="34" charset="0"/>
              <a:cs typeface="Arial" panose="020B0604020202020204" pitchFamily="34" charset="0"/>
            </a:endParaRPr>
          </a:p>
        </p:txBody>
      </p:sp>
      <p:sp>
        <p:nvSpPr>
          <p:cNvPr id="4" name="Prostokąt 3">
            <a:extLst>
              <a:ext uri="{FF2B5EF4-FFF2-40B4-BE49-F238E27FC236}">
                <a16:creationId xmlns:a16="http://schemas.microsoft.com/office/drawing/2014/main" id="{026B884D-EE55-7C40-B056-C0CF178F7A35}"/>
              </a:ext>
            </a:extLst>
          </p:cNvPr>
          <p:cNvSpPr/>
          <p:nvPr/>
        </p:nvSpPr>
        <p:spPr>
          <a:xfrm>
            <a:off x="2096593" y="12240161"/>
            <a:ext cx="6677093" cy="646331"/>
          </a:xfrm>
          <a:prstGeom prst="rect">
            <a:avLst/>
          </a:prstGeom>
        </p:spPr>
        <p:txBody>
          <a:bodyPr wrap="square">
            <a:spAutoFit/>
          </a:bodyPr>
          <a:lstStyle/>
          <a:p>
            <a:r>
              <a:rPr lang="pl-PL" sz="3600" dirty="0">
                <a:solidFill>
                  <a:srgbClr val="304A42"/>
                </a:solidFill>
                <a:latin typeface="Arial" panose="020B0604020202020204" pitchFamily="34" charset="0"/>
                <a:cs typeface="Arial" panose="020B0604020202020204" pitchFamily="34" charset="0"/>
                <a:hlinkClick r:id="rId5"/>
              </a:rPr>
              <a:t>You Tube Link</a:t>
            </a:r>
            <a:endParaRPr lang="pl-PL" sz="3600" dirty="0">
              <a:solidFill>
                <a:srgbClr val="304A42"/>
              </a:solidFill>
              <a:latin typeface="Arial" panose="020B0604020202020204" pitchFamily="34" charset="0"/>
              <a:cs typeface="Arial" panose="020B0604020202020204" pitchFamily="34" charset="0"/>
            </a:endParaRPr>
          </a:p>
        </p:txBody>
      </p:sp>
      <p:pic>
        <p:nvPicPr>
          <p:cNvPr id="6" name="Obraz 5">
            <a:extLst>
              <a:ext uri="{FF2B5EF4-FFF2-40B4-BE49-F238E27FC236}">
                <a16:creationId xmlns:a16="http://schemas.microsoft.com/office/drawing/2014/main" id="{9EA6588E-A17E-3B41-9DF0-CD30B9E8F9E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11565" y="10316941"/>
            <a:ext cx="6047736" cy="2805258"/>
          </a:xfrm>
          <a:prstGeom prst="rect">
            <a:avLst/>
          </a:prstGeom>
        </p:spPr>
      </p:pic>
    </p:spTree>
    <p:extLst>
      <p:ext uri="{BB962C8B-B14F-4D97-AF65-F5344CB8AC3E}">
        <p14:creationId xmlns:p14="http://schemas.microsoft.com/office/powerpoint/2010/main" val="19195106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9">
                                            <p:txEl>
                                              <p:pRg st="0" end="0"/>
                                            </p:txEl>
                                          </p:spTgt>
                                        </p:tgtEl>
                                        <p:attrNameLst>
                                          <p:attrName>style.visibility</p:attrName>
                                        </p:attrNameLst>
                                      </p:cBhvr>
                                      <p:to>
                                        <p:strVal val="visible"/>
                                      </p:to>
                                    </p:set>
                                    <p:animEffect transition="in" filter="fade">
                                      <p:cBhvr>
                                        <p:cTn id="16" dur="500"/>
                                        <p:tgtEl>
                                          <p:spTgt spid="6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9">
                                            <p:txEl>
                                              <p:pRg st="2" end="2"/>
                                            </p:txEl>
                                          </p:spTgt>
                                        </p:tgtEl>
                                        <p:attrNameLst>
                                          <p:attrName>style.visibility</p:attrName>
                                        </p:attrNameLst>
                                      </p:cBhvr>
                                      <p:to>
                                        <p:strVal val="visible"/>
                                      </p:to>
                                    </p:set>
                                    <p:animEffect transition="in" filter="fade">
                                      <p:cBhvr>
                                        <p:cTn id="21" dur="500"/>
                                        <p:tgtEl>
                                          <p:spTgt spid="6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9">
                                            <p:txEl>
                                              <p:pRg st="4" end="4"/>
                                            </p:txEl>
                                          </p:spTgt>
                                        </p:tgtEl>
                                        <p:attrNameLst>
                                          <p:attrName>style.visibility</p:attrName>
                                        </p:attrNameLst>
                                      </p:cBhvr>
                                      <p:to>
                                        <p:strVal val="visible"/>
                                      </p:to>
                                    </p:set>
                                    <p:animEffect transition="in" filter="fade">
                                      <p:cBhvr>
                                        <p:cTn id="26" dur="500"/>
                                        <p:tgtEl>
                                          <p:spTgt spid="6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9">
                                            <p:txEl>
                                              <p:pRg st="6" end="6"/>
                                            </p:txEl>
                                          </p:spTgt>
                                        </p:tgtEl>
                                        <p:attrNameLst>
                                          <p:attrName>style.visibility</p:attrName>
                                        </p:attrNameLst>
                                      </p:cBhvr>
                                      <p:to>
                                        <p:strVal val="visible"/>
                                      </p:to>
                                    </p:set>
                                    <p:animEffect transition="in" filter="fade">
                                      <p:cBhvr>
                                        <p:cTn id="35" dur="3000"/>
                                        <p:tgtEl>
                                          <p:spTgt spid="69">
                                            <p:txEl>
                                              <p:pRg st="6" end="6"/>
                                            </p:txEl>
                                          </p:spTgt>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30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uiExpand="1" build="allAtOnce"/>
      <p:bldP spid="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14</a:t>
            </a:fld>
            <a:endParaRPr/>
          </a:p>
        </p:txBody>
      </p:sp>
      <p:sp>
        <p:nvSpPr>
          <p:cNvPr id="2" name="Prostokąt 1">
            <a:extLst>
              <a:ext uri="{FF2B5EF4-FFF2-40B4-BE49-F238E27FC236}">
                <a16:creationId xmlns:a16="http://schemas.microsoft.com/office/drawing/2014/main" id="{70A8B9E4-FD31-514A-86FF-C7C1499321FF}"/>
              </a:ext>
            </a:extLst>
          </p:cNvPr>
          <p:cNvSpPr/>
          <p:nvPr/>
        </p:nvSpPr>
        <p:spPr>
          <a:xfrm>
            <a:off x="1633407" y="4496820"/>
            <a:ext cx="10452257" cy="8003794"/>
          </a:xfrm>
          <a:prstGeom prst="rect">
            <a:avLst/>
          </a:prstGeom>
        </p:spPr>
        <p:txBody>
          <a:bodyPr wrap="square">
            <a:spAutoFit/>
          </a:bodyPr>
          <a:lstStyle/>
          <a:p>
            <a:pPr>
              <a:lnSpc>
                <a:spcPct val="107000"/>
              </a:lnSpc>
              <a:spcAft>
                <a:spcPts val="800"/>
              </a:spcAft>
            </a:pP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The Lean Startup approach is centered on a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build, measure, learn</a:t>
            </a: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 feedback loop. The goal is for companies to build a minimum viable product (MVP), or the most stripped down version of a product or website that early users can test.</a:t>
            </a:r>
          </a:p>
          <a:p>
            <a:pPr>
              <a:lnSpc>
                <a:spcPct val="107000"/>
              </a:lnSpc>
              <a:spcAft>
                <a:spcPts val="800"/>
              </a:spcAft>
            </a:pPr>
            <a:endParaRPr lang="en-US" sz="3600" dirty="0">
              <a:latin typeface="Arial" panose="020B0604020202020204" pitchFamily="34" charset="0"/>
              <a:cs typeface="Arial" panose="020B0604020202020204" pitchFamily="34" charset="0"/>
            </a:endParaRPr>
          </a:p>
          <a:p>
            <a:pPr>
              <a:lnSpc>
                <a:spcPct val="107000"/>
              </a:lnSpc>
              <a:spcAft>
                <a:spcPts val="800"/>
              </a:spcAft>
            </a:pP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An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MVP</a:t>
            </a: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 should have the core features that make the product work, but serve as more of a guide for future development. By placing an MVP in users’ hands, companies can quickly discover what’s working and what’s not and iterate based off that feedback. They then eliminate waste and build a product they know customers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actually</a:t>
            </a: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 </a:t>
            </a:r>
            <a:r>
              <a:rPr lang="en-US" sz="3600" b="1" dirty="0">
                <a:solidFill>
                  <a:srgbClr val="496F63"/>
                </a:solidFill>
                <a:latin typeface="Arial" panose="020B0604020202020204" pitchFamily="34" charset="0"/>
                <a:ea typeface="Montserrat-SemiBold"/>
                <a:cs typeface="Arial" panose="020B0604020202020204" pitchFamily="34" charset="0"/>
                <a:sym typeface="Montserrat-SemiBold"/>
              </a:rPr>
              <a:t>want</a:t>
            </a:r>
            <a:r>
              <a:rPr lang="en-US" sz="3600" dirty="0">
                <a:solidFill>
                  <a:srgbClr val="496F63"/>
                </a:solidFill>
                <a:latin typeface="Arial" panose="020B0604020202020204" pitchFamily="34" charset="0"/>
                <a:ea typeface="Montserrat-SemiBold"/>
                <a:cs typeface="Arial" panose="020B0604020202020204" pitchFamily="34" charset="0"/>
                <a:sym typeface="Montserrat-SemiBold"/>
              </a:rPr>
              <a:t>.</a:t>
            </a:r>
            <a:endParaRPr lang="pl-PL" sz="3600" dirty="0">
              <a:solidFill>
                <a:srgbClr val="496F63"/>
              </a:solidFill>
              <a:latin typeface="Arial" panose="020B0604020202020204" pitchFamily="34" charset="0"/>
              <a:ea typeface="Montserrat-SemiBold"/>
              <a:cs typeface="Arial" panose="020B0604020202020204" pitchFamily="34" charset="0"/>
              <a:sym typeface="Montserrat-SemiBold"/>
            </a:endParaRPr>
          </a:p>
        </p:txBody>
      </p:sp>
      <p:sp>
        <p:nvSpPr>
          <p:cNvPr id="7" name="Shape 68">
            <a:extLst>
              <a:ext uri="{FF2B5EF4-FFF2-40B4-BE49-F238E27FC236}">
                <a16:creationId xmlns:a16="http://schemas.microsoft.com/office/drawing/2014/main" id="{E02CC89C-D356-EC4E-8D37-EE144FA4E695}"/>
              </a:ext>
            </a:extLst>
          </p:cNvPr>
          <p:cNvSpPr/>
          <p:nvPr/>
        </p:nvSpPr>
        <p:spPr>
          <a:xfrm>
            <a:off x="1764951" y="656422"/>
            <a:ext cx="10452257" cy="330597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fontScale="47500" lnSpcReduction="2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lnSpc>
                <a:spcPct val="120000"/>
              </a:lnSpc>
            </a:pPr>
            <a:r>
              <a:rPr lang="en-GB" dirty="0">
                <a:solidFill>
                  <a:srgbClr val="496F63"/>
                </a:solidFill>
                <a:latin typeface="Arial" panose="020B0604020202020204" pitchFamily="34" charset="0"/>
                <a:cs typeface="Arial" panose="020B0604020202020204" pitchFamily="34" charset="0"/>
              </a:rPr>
              <a:t>Lean </a:t>
            </a:r>
            <a:r>
              <a:rPr lang="en-GB" dirty="0" err="1">
                <a:solidFill>
                  <a:srgbClr val="496F63"/>
                </a:solidFill>
                <a:latin typeface="Arial" panose="020B0604020202020204" pitchFamily="34" charset="0"/>
                <a:cs typeface="Arial" panose="020B0604020202020204" pitchFamily="34" charset="0"/>
              </a:rPr>
              <a:t>Startup</a:t>
            </a:r>
            <a:r>
              <a:rPr lang="en-GB" dirty="0">
                <a:solidFill>
                  <a:srgbClr val="496F63"/>
                </a:solidFill>
                <a:latin typeface="Arial" panose="020B0604020202020204" pitchFamily="34" charset="0"/>
                <a:cs typeface="Arial" panose="020B0604020202020204" pitchFamily="34" charset="0"/>
              </a:rPr>
              <a:t> Method</a:t>
            </a:r>
          </a:p>
          <a:p>
            <a:pPr algn="ctr">
              <a:lnSpc>
                <a:spcPct val="120000"/>
              </a:lnSpc>
            </a:pPr>
            <a:endParaRPr lang="pl-PL" dirty="0">
              <a:solidFill>
                <a:srgbClr val="496F63"/>
              </a:solidFill>
              <a:latin typeface="Arial" panose="020B0604020202020204" pitchFamily="34" charset="0"/>
              <a:cs typeface="Arial" panose="020B0604020202020204" pitchFamily="34" charset="0"/>
            </a:endParaRPr>
          </a:p>
          <a:p>
            <a:pPr algn="ctr">
              <a:lnSpc>
                <a:spcPct val="120000"/>
              </a:lnSpc>
            </a:pPr>
            <a:r>
              <a:rPr lang="pl-PL" dirty="0">
                <a:solidFill>
                  <a:srgbClr val="496F63"/>
                </a:solidFill>
                <a:latin typeface="Arial" panose="020B0604020202020204" pitchFamily="34" charset="0"/>
                <a:cs typeface="Arial" panose="020B0604020202020204" pitchFamily="34" charset="0"/>
              </a:rPr>
              <a:t>(</a:t>
            </a:r>
            <a:r>
              <a:rPr lang="pl-PL" dirty="0" err="1">
                <a:solidFill>
                  <a:srgbClr val="496F63"/>
                </a:solidFill>
                <a:latin typeface="Arial" panose="020B0604020202020204" pitchFamily="34" charset="0"/>
                <a:cs typeface="Arial" panose="020B0604020202020204" pitchFamily="34" charset="0"/>
              </a:rPr>
              <a:t>you</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might</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have</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heard</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about</a:t>
            </a:r>
            <a:endParaRPr lang="pl-PL" dirty="0">
              <a:solidFill>
                <a:srgbClr val="496F63"/>
              </a:solidFill>
              <a:latin typeface="Arial" panose="020B0604020202020204" pitchFamily="34" charset="0"/>
              <a:cs typeface="Arial" panose="020B0604020202020204" pitchFamily="34" charset="0"/>
            </a:endParaRPr>
          </a:p>
          <a:p>
            <a:pPr algn="ctr">
              <a:lnSpc>
                <a:spcPct val="120000"/>
              </a:lnSpc>
            </a:pPr>
            <a:r>
              <a:rPr lang="pl-PL" dirty="0">
                <a:solidFill>
                  <a:srgbClr val="496F63"/>
                </a:solidFill>
                <a:latin typeface="Arial" panose="020B0604020202020204" pitchFamily="34" charset="0"/>
                <a:cs typeface="Arial" panose="020B0604020202020204" pitchFamily="34" charset="0"/>
              </a:rPr>
              <a:t>MVP - Minimum Viable Product)</a:t>
            </a:r>
            <a:endParaRPr lang="en-GB" dirty="0">
              <a:solidFill>
                <a:srgbClr val="496F63"/>
              </a:solidFill>
              <a:latin typeface="Arial" panose="020B0604020202020204" pitchFamily="34" charset="0"/>
              <a:cs typeface="Arial" panose="020B0604020202020204" pitchFamily="34" charset="0"/>
            </a:endParaRPr>
          </a:p>
        </p:txBody>
      </p:sp>
      <p:pic>
        <p:nvPicPr>
          <p:cNvPr id="6" name="Obraz 5">
            <a:extLst>
              <a:ext uri="{FF2B5EF4-FFF2-40B4-BE49-F238E27FC236}">
                <a16:creationId xmlns:a16="http://schemas.microsoft.com/office/drawing/2014/main" id="{84DDB773-9FA1-E445-A828-2071965E1B0A}"/>
              </a:ext>
            </a:extLst>
          </p:cNvPr>
          <p:cNvPicPr>
            <a:picLocks noChangeAspect="1"/>
          </p:cNvPicPr>
          <p:nvPr/>
        </p:nvPicPr>
        <p:blipFill>
          <a:blip r:embed="rId3" cstate="print"/>
          <a:stretch>
            <a:fillRect/>
          </a:stretch>
        </p:blipFill>
        <p:spPr>
          <a:xfrm>
            <a:off x="14007664" y="523420"/>
            <a:ext cx="8413208" cy="6334580"/>
          </a:xfrm>
          <a:prstGeom prst="rect">
            <a:avLst/>
          </a:prstGeom>
        </p:spPr>
      </p:pic>
      <p:sp>
        <p:nvSpPr>
          <p:cNvPr id="9" name="Shape 69"/>
          <p:cNvSpPr/>
          <p:nvPr/>
        </p:nvSpPr>
        <p:spPr>
          <a:xfrm>
            <a:off x="12888162" y="7446081"/>
            <a:ext cx="10452256" cy="161560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rPr lang="en-US" sz="2400" dirty="0">
                <a:solidFill>
                  <a:schemeClr val="bg2"/>
                </a:solidFill>
                <a:latin typeface="Arial" panose="020B0604020202020204" pitchFamily="34" charset="0"/>
                <a:cs typeface="Arial" panose="020B0604020202020204" pitchFamily="34" charset="0"/>
              </a:rPr>
              <a:t>The Lean Startup method, popularized by Silicon Valley entrepreneur Steve Blank, builds off concepts introduced in design thinking and enables companies to “quickly, and with fewer resources, develop, prototype, learn, validate, and improve business solutions”</a:t>
            </a:r>
            <a:endParaRPr lang="pl-PL" sz="2400" dirty="0">
              <a:solidFill>
                <a:schemeClr val="bg2"/>
              </a:solidFill>
              <a:latin typeface="Arial" panose="020B0604020202020204" pitchFamily="34" charset="0"/>
              <a:cs typeface="Arial" panose="020B0604020202020204" pitchFamily="34" charset="0"/>
            </a:endParaRPr>
          </a:p>
        </p:txBody>
      </p:sp>
      <p:sp>
        <p:nvSpPr>
          <p:cNvPr id="10" name="Prostokąt 9"/>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400" b="1" dirty="0">
                <a:solidFill>
                  <a:srgbClr val="496F63"/>
                </a:solidFill>
                <a:latin typeface="Arial"/>
                <a:ea typeface="Montserrat-SemiBold"/>
                <a:cs typeface="Arial"/>
                <a:sym typeface="Helvetica Light"/>
              </a:rPr>
              <a:t>LEAN INNOVATION – LEAN STARTUP METHOD</a:t>
            </a:r>
          </a:p>
        </p:txBody>
      </p:sp>
      <p:pic>
        <p:nvPicPr>
          <p:cNvPr id="11" name="Picture 7">
            <a:extLst>
              <a:ext uri="{FF2B5EF4-FFF2-40B4-BE49-F238E27FC236}">
                <a16:creationId xmlns:a16="http://schemas.microsoft.com/office/drawing/2014/main" id="{1D57F5AC-88E4-324E-81CA-E4297F19EC8E}"/>
              </a:ext>
            </a:extLst>
          </p:cNvPr>
          <p:cNvPicPr>
            <a:picLocks noChangeAspect="1"/>
          </p:cNvPicPr>
          <p:nvPr/>
        </p:nvPicPr>
        <p:blipFill>
          <a:blip r:embed="rId4" cstate="print">
            <a:alphaModFix amt="28000"/>
            <a:extLst>
              <a:ext uri="{28A0092B-C50C-407E-A947-70E740481C1C}">
                <a14:useLocalDpi xmlns:a14="http://schemas.microsoft.com/office/drawing/2010/main"/>
              </a:ext>
            </a:extLst>
          </a:blip>
          <a:stretch>
            <a:fillRect/>
          </a:stretch>
        </p:blipFill>
        <p:spPr>
          <a:xfrm>
            <a:off x="3824750" y="4860757"/>
            <a:ext cx="7129499" cy="7641185"/>
          </a:xfrm>
          <a:prstGeom prst="rect">
            <a:avLst/>
          </a:prstGeom>
        </p:spPr>
      </p:pic>
      <p:sp>
        <p:nvSpPr>
          <p:cNvPr id="3" name="Prostokąt 2">
            <a:extLst>
              <a:ext uri="{FF2B5EF4-FFF2-40B4-BE49-F238E27FC236}">
                <a16:creationId xmlns:a16="http://schemas.microsoft.com/office/drawing/2014/main" id="{986DF86D-26F2-BC4C-B855-A2F6DE2D999B}"/>
              </a:ext>
            </a:extLst>
          </p:cNvPr>
          <p:cNvSpPr/>
          <p:nvPr/>
        </p:nvSpPr>
        <p:spPr>
          <a:xfrm>
            <a:off x="12553795" y="9649767"/>
            <a:ext cx="5041250" cy="2062103"/>
          </a:xfrm>
          <a:prstGeom prst="rect">
            <a:avLst/>
          </a:prstGeom>
        </p:spPr>
        <p:txBody>
          <a:bodyPr wrap="square">
            <a:spAutoFit/>
          </a:bodyPr>
          <a:lstStyle/>
          <a:p>
            <a:pPr algn="ctr"/>
            <a:r>
              <a:rPr lang="pl-PL" sz="3200" dirty="0">
                <a:solidFill>
                  <a:srgbClr val="304A42"/>
                </a:solidFill>
                <a:latin typeface="Arial" panose="020B0604020202020204" pitchFamily="34" charset="0"/>
                <a:ea typeface="Calibri" panose="020F0502020204030204" pitchFamily="34" charset="0"/>
                <a:cs typeface="Arial" panose="020B0604020202020204" pitchFamily="34" charset="0"/>
              </a:rPr>
              <a:t>Watch </a:t>
            </a:r>
            <a:endParaRPr lang="en-GB" sz="3200" dirty="0">
              <a:solidFill>
                <a:srgbClr val="304A42"/>
              </a:solidFill>
              <a:latin typeface="Arial" panose="020B0604020202020204" pitchFamily="34" charset="0"/>
              <a:ea typeface="Calibri" panose="020F0502020204030204" pitchFamily="34" charset="0"/>
              <a:cs typeface="Arial" panose="020B0604020202020204" pitchFamily="34" charset="0"/>
            </a:endParaRPr>
          </a:p>
          <a:p>
            <a:pPr algn="ctr"/>
            <a:r>
              <a:rPr lang="en-GB" sz="3200" dirty="0">
                <a:solidFill>
                  <a:srgbClr val="304A42"/>
                </a:solidFill>
                <a:latin typeface="Arial" panose="020B0604020202020204" pitchFamily="34" charset="0"/>
                <a:ea typeface="Calibri" panose="020F0502020204030204" pitchFamily="34" charset="0"/>
                <a:cs typeface="Arial" panose="020B0604020202020204" pitchFamily="34" charset="0"/>
              </a:rPr>
              <a:t>“</a:t>
            </a:r>
            <a:r>
              <a:rPr lang="pl-PL" sz="3200" dirty="0">
                <a:solidFill>
                  <a:srgbClr val="304A42"/>
                </a:solidFill>
                <a:latin typeface="Arial" panose="020B0604020202020204" pitchFamily="34" charset="0"/>
                <a:ea typeface="Calibri" panose="020F0502020204030204" pitchFamily="34" charset="0"/>
                <a:cs typeface="Arial" panose="020B0604020202020204" pitchFamily="34" charset="0"/>
              </a:rPr>
              <a:t>The Built-Measure-Learn Feedback Loop/ </a:t>
            </a:r>
            <a:r>
              <a:rPr lang="en-GB" sz="3200" dirty="0">
                <a:solidFill>
                  <a:srgbClr val="304A42"/>
                </a:solidFill>
                <a:latin typeface="Arial" panose="020B0604020202020204" pitchFamily="34" charset="0"/>
                <a:ea typeface="Calibri" panose="020F0502020204030204" pitchFamily="34" charset="0"/>
                <a:cs typeface="Arial" panose="020B0604020202020204" pitchFamily="34" charset="0"/>
              </a:rPr>
              <a:t> </a:t>
            </a:r>
            <a:r>
              <a:rPr lang="pl-PL" sz="3200" dirty="0">
                <a:solidFill>
                  <a:srgbClr val="304A42"/>
                </a:solidFill>
                <a:latin typeface="Arial" panose="020B0604020202020204" pitchFamily="34" charset="0"/>
                <a:ea typeface="Calibri" panose="020F0502020204030204" pitchFamily="34" charset="0"/>
                <a:cs typeface="Arial" panose="020B0604020202020204" pitchFamily="34" charset="0"/>
              </a:rPr>
              <a:t>New venture launch”</a:t>
            </a:r>
            <a:endParaRPr lang="pl-PL" sz="3200" dirty="0">
              <a:solidFill>
                <a:srgbClr val="304A42"/>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C9F37ABF-111D-4A47-8D36-C17B93B63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08700" y="9808224"/>
            <a:ext cx="6076331" cy="3135638"/>
          </a:xfrm>
          <a:prstGeom prst="rect">
            <a:avLst/>
          </a:prstGeom>
        </p:spPr>
      </p:pic>
      <p:sp>
        <p:nvSpPr>
          <p:cNvPr id="8" name="Prostokąt 7">
            <a:extLst>
              <a:ext uri="{FF2B5EF4-FFF2-40B4-BE49-F238E27FC236}">
                <a16:creationId xmlns:a16="http://schemas.microsoft.com/office/drawing/2014/main" id="{67626BE0-2DAD-604D-9226-065A14830BA7}"/>
              </a:ext>
            </a:extLst>
          </p:cNvPr>
          <p:cNvSpPr/>
          <p:nvPr/>
        </p:nvSpPr>
        <p:spPr>
          <a:xfrm>
            <a:off x="13583974" y="11915839"/>
            <a:ext cx="2826415" cy="584775"/>
          </a:xfrm>
          <a:prstGeom prst="rect">
            <a:avLst/>
          </a:prstGeom>
        </p:spPr>
        <p:txBody>
          <a:bodyPr wrap="none">
            <a:spAutoFit/>
          </a:bodyPr>
          <a:lstStyle/>
          <a:p>
            <a:r>
              <a:rPr lang="pl-PL" sz="3200" dirty="0">
                <a:solidFill>
                  <a:srgbClr val="E4AF0A"/>
                </a:solidFill>
                <a:latin typeface="Arial" panose="020B0604020202020204" pitchFamily="34" charset="0"/>
                <a:cs typeface="Arial" panose="020B0604020202020204" pitchFamily="34" charset="0"/>
                <a:hlinkClick r:id="rId6"/>
              </a:rPr>
              <a:t>You Tube Link</a:t>
            </a:r>
            <a:endParaRPr lang="pl-PL" sz="3200" dirty="0">
              <a:solidFill>
                <a:srgbClr val="E4A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6649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0"/>
                                        <p:tgtEl>
                                          <p:spTgt spid="9"/>
                                        </p:tgtEl>
                                      </p:cBhvr>
                                    </p:animEffect>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uiExpand="1" build="allAtOnce"/>
      <p:bldP spid="9" grpId="0" animBg="1"/>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1957456" y="4461250"/>
            <a:ext cx="10452256" cy="443336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15</a:t>
            </a:fld>
            <a:endParaRPr/>
          </a:p>
        </p:txBody>
      </p:sp>
      <p:sp>
        <p:nvSpPr>
          <p:cNvPr id="6" name="Shape 68">
            <a:extLst>
              <a:ext uri="{FF2B5EF4-FFF2-40B4-BE49-F238E27FC236}">
                <a16:creationId xmlns:a16="http://schemas.microsoft.com/office/drawing/2014/main" id="{9FA10D96-6C38-9E4B-B8A0-7BE78D6B3D73}"/>
              </a:ext>
            </a:extLst>
          </p:cNvPr>
          <p:cNvSpPr/>
          <p:nvPr/>
        </p:nvSpPr>
        <p:spPr>
          <a:xfrm>
            <a:off x="1957455" y="762695"/>
            <a:ext cx="10452257" cy="1411385"/>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fontScale="92500" lnSpcReduction="1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lnSpc>
                <a:spcPct val="100000"/>
              </a:lnSpc>
            </a:pPr>
            <a:r>
              <a:rPr lang="en-GB" dirty="0">
                <a:solidFill>
                  <a:srgbClr val="496F63"/>
                </a:solidFill>
                <a:latin typeface="Arial" panose="020B0604020202020204" pitchFamily="34" charset="0"/>
                <a:cs typeface="Arial" panose="020B0604020202020204" pitchFamily="34" charset="0"/>
              </a:rPr>
              <a:t>Lean Processes</a:t>
            </a:r>
          </a:p>
        </p:txBody>
      </p:sp>
      <p:sp>
        <p:nvSpPr>
          <p:cNvPr id="2" name="Prostokąt 1">
            <a:extLst>
              <a:ext uri="{FF2B5EF4-FFF2-40B4-BE49-F238E27FC236}">
                <a16:creationId xmlns:a16="http://schemas.microsoft.com/office/drawing/2014/main" id="{D381222D-DE9B-A04E-A324-A0A5C6DD6886}"/>
              </a:ext>
            </a:extLst>
          </p:cNvPr>
          <p:cNvSpPr/>
          <p:nvPr/>
        </p:nvSpPr>
        <p:spPr>
          <a:xfrm>
            <a:off x="1957455" y="2174080"/>
            <a:ext cx="12192000" cy="2009909"/>
          </a:xfrm>
          <a:prstGeom prst="rect">
            <a:avLst/>
          </a:prstGeom>
        </p:spPr>
        <p:txBody>
          <a:bodyPr>
            <a:spAutoFit/>
          </a:bodyPr>
          <a:lstStyle/>
          <a:p>
            <a:pPr marL="342900" indent="-342900">
              <a:lnSpc>
                <a:spcPct val="107000"/>
              </a:lnSpc>
              <a:spcAft>
                <a:spcPts val="800"/>
              </a:spcAft>
              <a:buFont typeface="Arial" panose="020B0604020202020204" pitchFamily="34" charset="0"/>
              <a:buChar char="•"/>
            </a:pP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the reduction of waste</a:t>
            </a:r>
          </a:p>
          <a:p>
            <a:pPr marL="342900" indent="-342900">
              <a:lnSpc>
                <a:spcPct val="107000"/>
              </a:lnSpc>
              <a:spcAft>
                <a:spcPts val="800"/>
              </a:spcAft>
              <a:buFont typeface="Arial" panose="020B0604020202020204" pitchFamily="34" charset="0"/>
              <a:buChar char="•"/>
            </a:pP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continuous improvement</a:t>
            </a:r>
          </a:p>
          <a:p>
            <a:pPr>
              <a:lnSpc>
                <a:spcPct val="107000"/>
              </a:lnSpc>
              <a:spcAft>
                <a:spcPts val="800"/>
              </a:spcAft>
            </a:pPr>
            <a:r>
              <a:rPr lang="en-US" sz="2400" dirty="0">
                <a:solidFill>
                  <a:srgbClr val="496F63"/>
                </a:solidFill>
                <a:latin typeface="Arial" panose="020B0604020202020204" pitchFamily="34" charset="0"/>
                <a:ea typeface="Montserrat-SemiBold"/>
                <a:cs typeface="Arial" panose="020B0604020202020204" pitchFamily="34" charset="0"/>
                <a:sym typeface="Montserrat-SemiBold"/>
              </a:rPr>
              <a:t>allow innovation teams to tear down some of the bureaucracies and processes that inhibit innovation</a:t>
            </a:r>
            <a:endParaRPr lang="pl-PL" sz="2400" dirty="0">
              <a:solidFill>
                <a:srgbClr val="496F63"/>
              </a:solidFill>
              <a:latin typeface="Arial" panose="020B0604020202020204" pitchFamily="34" charset="0"/>
              <a:ea typeface="Montserrat-SemiBold"/>
              <a:cs typeface="Arial" panose="020B0604020202020204" pitchFamily="34" charset="0"/>
              <a:sym typeface="Montserrat-SemiBold"/>
            </a:endParaRPr>
          </a:p>
        </p:txBody>
      </p:sp>
      <p:sp>
        <p:nvSpPr>
          <p:cNvPr id="3" name="Prostokąt 2">
            <a:extLst>
              <a:ext uri="{FF2B5EF4-FFF2-40B4-BE49-F238E27FC236}">
                <a16:creationId xmlns:a16="http://schemas.microsoft.com/office/drawing/2014/main" id="{7350B4C9-25DE-914B-8E23-B3913750601F}"/>
              </a:ext>
            </a:extLst>
          </p:cNvPr>
          <p:cNvSpPr/>
          <p:nvPr/>
        </p:nvSpPr>
        <p:spPr>
          <a:xfrm>
            <a:off x="1854015" y="4420251"/>
            <a:ext cx="12192000" cy="3739485"/>
          </a:xfrm>
          <a:prstGeom prst="rect">
            <a:avLst/>
          </a:prstGeom>
        </p:spPr>
        <p:txBody>
          <a:bodyPr>
            <a:spAutoFit/>
          </a:bodyPr>
          <a:lstStyle/>
          <a:p>
            <a:pPr>
              <a:spcAft>
                <a:spcPts val="1800"/>
              </a:spcAft>
            </a:pPr>
            <a:r>
              <a:rPr lang="en-US" sz="2400" dirty="0">
                <a:solidFill>
                  <a:srgbClr val="496F63"/>
                </a:solidFill>
                <a:latin typeface="Arial" panose="020B0604020202020204" pitchFamily="34" charset="0"/>
                <a:ea typeface="Montserrat-SemiBold"/>
                <a:cs typeface="Arial" panose="020B0604020202020204" pitchFamily="34" charset="0"/>
                <a:sym typeface="Montserrat-SemiBold"/>
              </a:rPr>
              <a:t>This could include minimizing the number of meetings employees are in, to simplifying the steps projects need to go through for approval, to employing lean methods such as </a:t>
            </a:r>
            <a:r>
              <a:rPr lang="en-US" sz="2400" b="1" dirty="0">
                <a:solidFill>
                  <a:srgbClr val="496F63"/>
                </a:solidFill>
                <a:latin typeface="Arial" panose="020B0604020202020204" pitchFamily="34" charset="0"/>
                <a:ea typeface="Montserrat-SemiBold"/>
                <a:cs typeface="Arial" panose="020B0604020202020204" pitchFamily="34" charset="0"/>
                <a:sym typeface="Montserrat-SemiBold"/>
              </a:rPr>
              <a:t>Six Sigma</a:t>
            </a:r>
            <a:r>
              <a:rPr lang="en-US" sz="2400" dirty="0">
                <a:solidFill>
                  <a:srgbClr val="496F63"/>
                </a:solidFill>
                <a:latin typeface="Arial" panose="020B0604020202020204" pitchFamily="34" charset="0"/>
                <a:ea typeface="Montserrat-SemiBold"/>
                <a:cs typeface="Arial" panose="020B0604020202020204" pitchFamily="34" charset="0"/>
                <a:sym typeface="Montserrat-SemiBold"/>
              </a:rPr>
              <a:t>.</a:t>
            </a:r>
          </a:p>
          <a:p>
            <a:pPr>
              <a:spcAft>
                <a:spcPts val="1800"/>
              </a:spcAft>
            </a:pPr>
            <a:r>
              <a:rPr lang="en-US" sz="2400" b="1" dirty="0">
                <a:solidFill>
                  <a:srgbClr val="496F63"/>
                </a:solidFill>
                <a:latin typeface="Arial" panose="020B0604020202020204" pitchFamily="34" charset="0"/>
                <a:ea typeface="Montserrat-SemiBold"/>
                <a:cs typeface="Arial" panose="020B0604020202020204" pitchFamily="34" charset="0"/>
                <a:sym typeface="Montserrat-SemiBold"/>
              </a:rPr>
              <a:t>Six Sigma </a:t>
            </a:r>
            <a:r>
              <a:rPr lang="en-US" sz="2400" dirty="0">
                <a:solidFill>
                  <a:srgbClr val="496F63"/>
                </a:solidFill>
                <a:latin typeface="Arial" panose="020B0604020202020204" pitchFamily="34" charset="0"/>
                <a:ea typeface="Montserrat-SemiBold"/>
                <a:cs typeface="Arial" panose="020B0604020202020204" pitchFamily="34" charset="0"/>
                <a:sym typeface="Montserrat-SemiBold"/>
              </a:rPr>
              <a:t>is a method focused on improving business processes and performance by eliminating the causes of errors that lead to defects in a product or service. </a:t>
            </a:r>
            <a:endParaRPr lang="en-US" sz="2400" b="1" dirty="0">
              <a:solidFill>
                <a:srgbClr val="496F63"/>
              </a:solidFill>
              <a:latin typeface="Arial" panose="020B0604020202020204" pitchFamily="34" charset="0"/>
              <a:ea typeface="Montserrat-SemiBold"/>
              <a:cs typeface="Arial" panose="020B0604020202020204" pitchFamily="34" charset="0"/>
              <a:sym typeface="Montserrat-SemiBold"/>
            </a:endParaRPr>
          </a:p>
          <a:p>
            <a:pPr>
              <a:spcAft>
                <a:spcPts val="1800"/>
              </a:spcAft>
            </a:pPr>
            <a:r>
              <a:rPr lang="en-US" sz="2400" b="1" dirty="0">
                <a:solidFill>
                  <a:srgbClr val="496F63"/>
                </a:solidFill>
                <a:latin typeface="Arial" panose="020B0604020202020204" pitchFamily="34" charset="0"/>
                <a:ea typeface="Montserrat-SemiBold"/>
                <a:cs typeface="Arial" panose="020B0604020202020204" pitchFamily="34" charset="0"/>
                <a:sym typeface="Montserrat-SemiBold"/>
              </a:rPr>
              <a:t>First adoption of Six sigma methodology -  Motorola </a:t>
            </a:r>
          </a:p>
          <a:p>
            <a:pPr>
              <a:spcAft>
                <a:spcPts val="1800"/>
              </a:spcAft>
            </a:pPr>
            <a:r>
              <a:rPr lang="en-US" sz="2400" dirty="0">
                <a:solidFill>
                  <a:srgbClr val="496F63"/>
                </a:solidFill>
                <a:latin typeface="Arial" panose="020B0604020202020204" pitchFamily="34" charset="0"/>
                <a:ea typeface="Montserrat-SemiBold"/>
                <a:cs typeface="Arial" panose="020B0604020202020204" pitchFamily="34" charset="0"/>
                <a:sym typeface="Montserrat-SemiBold"/>
              </a:rPr>
              <a:t>Motorola first adopted the methodology in the mid-1980s as a way of standardizing defect measurement to drive improvements in manufacturing.</a:t>
            </a:r>
            <a:r>
              <a:rPr lang="pl-PL" sz="2400" dirty="0">
                <a:solidFill>
                  <a:srgbClr val="496F63"/>
                </a:solidFill>
                <a:latin typeface="Arial" panose="020B0604020202020204" pitchFamily="34" charset="0"/>
                <a:ea typeface="Montserrat-SemiBold"/>
                <a:cs typeface="Arial" panose="020B0604020202020204" pitchFamily="34" charset="0"/>
                <a:sym typeface="Montserrat-SemiBold"/>
              </a:rPr>
              <a:t> </a:t>
            </a:r>
          </a:p>
        </p:txBody>
      </p:sp>
      <p:pic>
        <p:nvPicPr>
          <p:cNvPr id="4" name="Obraz 3">
            <a:extLst>
              <a:ext uri="{FF2B5EF4-FFF2-40B4-BE49-F238E27FC236}">
                <a16:creationId xmlns:a16="http://schemas.microsoft.com/office/drawing/2014/main" id="{2007A6C0-BCFD-C044-A428-8020975590FE}"/>
              </a:ext>
            </a:extLst>
          </p:cNvPr>
          <p:cNvPicPr>
            <a:picLocks noChangeAspect="1"/>
          </p:cNvPicPr>
          <p:nvPr/>
        </p:nvPicPr>
        <p:blipFill>
          <a:blip r:embed="rId3" cstate="print"/>
          <a:stretch>
            <a:fillRect/>
          </a:stretch>
        </p:blipFill>
        <p:spPr>
          <a:xfrm>
            <a:off x="16186866" y="762695"/>
            <a:ext cx="5832976" cy="5910362"/>
          </a:xfrm>
          <a:prstGeom prst="rect">
            <a:avLst/>
          </a:prstGeom>
        </p:spPr>
      </p:pic>
      <p:pic>
        <p:nvPicPr>
          <p:cNvPr id="7" name="Obraz 6">
            <a:extLst>
              <a:ext uri="{FF2B5EF4-FFF2-40B4-BE49-F238E27FC236}">
                <a16:creationId xmlns:a16="http://schemas.microsoft.com/office/drawing/2014/main" id="{74379FD0-4494-F743-920E-0B97939E5D49}"/>
              </a:ext>
            </a:extLst>
          </p:cNvPr>
          <p:cNvPicPr>
            <a:picLocks noChangeAspect="1"/>
          </p:cNvPicPr>
          <p:nvPr/>
        </p:nvPicPr>
        <p:blipFill>
          <a:blip r:embed="rId4" cstate="print"/>
          <a:stretch>
            <a:fillRect/>
          </a:stretch>
        </p:blipFill>
        <p:spPr>
          <a:xfrm>
            <a:off x="1600595" y="8361046"/>
            <a:ext cx="12905720" cy="4753607"/>
          </a:xfrm>
          <a:prstGeom prst="rect">
            <a:avLst/>
          </a:prstGeom>
        </p:spPr>
      </p:pic>
      <p:sp>
        <p:nvSpPr>
          <p:cNvPr id="10" name="Prostokąt 9"/>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LEAN PROCESSES</a:t>
            </a:r>
          </a:p>
        </p:txBody>
      </p:sp>
      <p:sp>
        <p:nvSpPr>
          <p:cNvPr id="12" name="Prostokąt 11">
            <a:extLst>
              <a:ext uri="{FF2B5EF4-FFF2-40B4-BE49-F238E27FC236}">
                <a16:creationId xmlns:a16="http://schemas.microsoft.com/office/drawing/2014/main" id="{94CCAE3C-5CF0-3A4B-A0D5-C811AEB5EBC3}"/>
              </a:ext>
            </a:extLst>
          </p:cNvPr>
          <p:cNvSpPr/>
          <p:nvPr/>
        </p:nvSpPr>
        <p:spPr>
          <a:xfrm>
            <a:off x="15670591" y="7498016"/>
            <a:ext cx="7611075" cy="1323439"/>
          </a:xfrm>
          <a:prstGeom prst="rect">
            <a:avLst/>
          </a:prstGeom>
        </p:spPr>
        <p:txBody>
          <a:bodyPr wrap="square">
            <a:spAutoFit/>
          </a:bodyPr>
          <a:lstStyle/>
          <a:p>
            <a:pPr algn="ctr"/>
            <a:r>
              <a:rPr lang="pl-PL" sz="4000" dirty="0">
                <a:solidFill>
                  <a:srgbClr val="304A42"/>
                </a:solidFill>
                <a:latin typeface="Arial" panose="020B0604020202020204" pitchFamily="34" charset="0"/>
                <a:ea typeface="Calibri" panose="020F0502020204030204" pitchFamily="34" charset="0"/>
                <a:cs typeface="Arial" panose="020B0604020202020204" pitchFamily="34" charset="0"/>
              </a:rPr>
              <a:t>Watch </a:t>
            </a:r>
            <a:r>
              <a:rPr lang="en-GB" sz="4000" dirty="0">
                <a:solidFill>
                  <a:srgbClr val="304A42"/>
                </a:solidFill>
                <a:latin typeface="Arial" panose="020B0604020202020204" pitchFamily="34" charset="0"/>
                <a:ea typeface="Calibri" panose="020F0502020204030204" pitchFamily="34" charset="0"/>
                <a:cs typeface="Arial" panose="020B0604020202020204" pitchFamily="34" charset="0"/>
              </a:rPr>
              <a:t>“</a:t>
            </a:r>
            <a:r>
              <a:rPr lang="pl-PL" sz="4000" dirty="0">
                <a:solidFill>
                  <a:srgbClr val="304A42"/>
                </a:solidFill>
                <a:latin typeface="Arial" panose="020B0604020202020204" pitchFamily="34" charset="0"/>
                <a:ea typeface="Calibri" panose="020F0502020204030204" pitchFamily="34" charset="0"/>
                <a:cs typeface="Arial" panose="020B0604020202020204" pitchFamily="34" charset="0"/>
              </a:rPr>
              <a:t>Lean Six Sigma Explained</a:t>
            </a:r>
            <a:r>
              <a:rPr lang="en-GB" sz="4000" dirty="0">
                <a:solidFill>
                  <a:srgbClr val="304A42"/>
                </a:solidFill>
                <a:latin typeface="Arial" panose="020B0604020202020204" pitchFamily="34" charset="0"/>
                <a:ea typeface="Calibri" panose="020F0502020204030204" pitchFamily="34" charset="0"/>
                <a:cs typeface="Arial" panose="020B0604020202020204" pitchFamily="34" charset="0"/>
              </a:rPr>
              <a:t>”</a:t>
            </a:r>
            <a:r>
              <a:rPr lang="pl-PL" sz="4000" dirty="0">
                <a:solidFill>
                  <a:srgbClr val="304A42"/>
                </a:solidFill>
                <a:latin typeface="Arial" panose="020B0604020202020204" pitchFamily="34" charset="0"/>
                <a:ea typeface="Calibri" panose="020F0502020204030204" pitchFamily="34" charset="0"/>
                <a:cs typeface="Arial" panose="020B0604020202020204" pitchFamily="34" charset="0"/>
              </a:rPr>
              <a:t> </a:t>
            </a:r>
            <a:r>
              <a:rPr lang="en-GB" sz="4000" dirty="0">
                <a:solidFill>
                  <a:srgbClr val="304A42"/>
                </a:solidFill>
                <a:latin typeface="Arial" panose="020B0604020202020204" pitchFamily="34" charset="0"/>
                <a:ea typeface="Calibri" panose="020F0502020204030204" pitchFamily="34" charset="0"/>
                <a:cs typeface="Arial" panose="020B0604020202020204" pitchFamily="34" charset="0"/>
              </a:rPr>
              <a:t>(2 mins)</a:t>
            </a:r>
            <a:endParaRPr lang="pl-PL" dirty="0"/>
          </a:p>
        </p:txBody>
      </p:sp>
      <p:sp>
        <p:nvSpPr>
          <p:cNvPr id="5" name="Prostokąt 4">
            <a:extLst>
              <a:ext uri="{FF2B5EF4-FFF2-40B4-BE49-F238E27FC236}">
                <a16:creationId xmlns:a16="http://schemas.microsoft.com/office/drawing/2014/main" id="{04C18C58-B162-744A-A7AA-869EB9BF7F44}"/>
              </a:ext>
            </a:extLst>
          </p:cNvPr>
          <p:cNvSpPr/>
          <p:nvPr/>
        </p:nvSpPr>
        <p:spPr>
          <a:xfrm>
            <a:off x="17906519" y="9354026"/>
            <a:ext cx="2826415" cy="584775"/>
          </a:xfrm>
          <a:prstGeom prst="rect">
            <a:avLst/>
          </a:prstGeom>
        </p:spPr>
        <p:txBody>
          <a:bodyPr wrap="none">
            <a:spAutoFit/>
          </a:bodyPr>
          <a:lstStyle/>
          <a:p>
            <a:r>
              <a:rPr lang="pl-PL" sz="3200" dirty="0">
                <a:solidFill>
                  <a:srgbClr val="E4AF0A"/>
                </a:solidFill>
                <a:latin typeface="Arial" panose="020B0604020202020204" pitchFamily="34" charset="0"/>
                <a:cs typeface="Arial" panose="020B0604020202020204" pitchFamily="34" charset="0"/>
                <a:hlinkClick r:id="rId5"/>
              </a:rPr>
              <a:t>You Tube Link</a:t>
            </a:r>
            <a:endParaRPr lang="pl-PL" sz="3200" dirty="0">
              <a:solidFill>
                <a:srgbClr val="E4AF0A"/>
              </a:solidFill>
              <a:latin typeface="Arial" panose="020B0604020202020204" pitchFamily="34" charset="0"/>
              <a:cs typeface="Arial" panose="020B0604020202020204" pitchFamily="34" charset="0"/>
            </a:endParaRPr>
          </a:p>
        </p:txBody>
      </p:sp>
      <p:pic>
        <p:nvPicPr>
          <p:cNvPr id="9" name="Obraz 8">
            <a:extLst>
              <a:ext uri="{FF2B5EF4-FFF2-40B4-BE49-F238E27FC236}">
                <a16:creationId xmlns:a16="http://schemas.microsoft.com/office/drawing/2014/main" id="{55437595-E806-454C-8008-F92A73A669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33936" y="10287522"/>
            <a:ext cx="5171580" cy="2827131"/>
          </a:xfrm>
          <a:prstGeom prst="rect">
            <a:avLst/>
          </a:prstGeom>
        </p:spPr>
      </p:pic>
    </p:spTree>
    <p:extLst>
      <p:ext uri="{BB962C8B-B14F-4D97-AF65-F5344CB8AC3E}">
        <p14:creationId xmlns:p14="http://schemas.microsoft.com/office/powerpoint/2010/main" val="1942780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3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uiExpand="1" build="allAtOnce"/>
      <p:bldP spid="1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1957456" y="4461250"/>
            <a:ext cx="10452256" cy="443336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16</a:t>
            </a:fld>
            <a:endParaRPr/>
          </a:p>
        </p:txBody>
      </p:sp>
      <p:sp>
        <p:nvSpPr>
          <p:cNvPr id="6" name="Shape 68">
            <a:extLst>
              <a:ext uri="{FF2B5EF4-FFF2-40B4-BE49-F238E27FC236}">
                <a16:creationId xmlns:a16="http://schemas.microsoft.com/office/drawing/2014/main" id="{9FA10D96-6C38-9E4B-B8A0-7BE78D6B3D73}"/>
              </a:ext>
            </a:extLst>
          </p:cNvPr>
          <p:cNvSpPr/>
          <p:nvPr/>
        </p:nvSpPr>
        <p:spPr>
          <a:xfrm>
            <a:off x="1561050" y="553182"/>
            <a:ext cx="12129752" cy="296288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just">
              <a:lnSpc>
                <a:spcPct val="150000"/>
              </a:lnSpc>
            </a:pPr>
            <a:r>
              <a:rPr lang="en-GB" sz="4800" dirty="0">
                <a:solidFill>
                  <a:srgbClr val="496F63"/>
                </a:solidFill>
                <a:latin typeface="Arial" panose="020B0604020202020204" pitchFamily="34" charset="0"/>
                <a:cs typeface="Arial" panose="020B0604020202020204" pitchFamily="34" charset="0"/>
              </a:rPr>
              <a:t>The </a:t>
            </a:r>
            <a:r>
              <a:rPr lang="pl-PL" sz="4800" dirty="0">
                <a:solidFill>
                  <a:srgbClr val="496F63"/>
                </a:solidFill>
                <a:latin typeface="Arial" panose="020B0604020202020204" pitchFamily="34" charset="0"/>
                <a:cs typeface="Arial" panose="020B0604020202020204" pitchFamily="34" charset="0"/>
              </a:rPr>
              <a:t>three E’s </a:t>
            </a:r>
            <a:r>
              <a:rPr lang="en-GB" sz="4800" dirty="0">
                <a:solidFill>
                  <a:srgbClr val="496F63"/>
                </a:solidFill>
                <a:latin typeface="Arial" panose="020B0604020202020204" pitchFamily="34" charset="0"/>
                <a:cs typeface="Arial" panose="020B0604020202020204" pitchFamily="34" charset="0"/>
              </a:rPr>
              <a:t>are a good way to start thinking about Lean Innovation</a:t>
            </a:r>
            <a:endParaRPr lang="en-GB" sz="4800" b="0" dirty="0">
              <a:solidFill>
                <a:srgbClr val="496F63"/>
              </a:solidFill>
              <a:latin typeface="Arial" panose="020B06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D381222D-DE9B-A04E-A324-A0A5C6DD6886}"/>
              </a:ext>
            </a:extLst>
          </p:cNvPr>
          <p:cNvSpPr/>
          <p:nvPr/>
        </p:nvSpPr>
        <p:spPr>
          <a:xfrm>
            <a:off x="1373380" y="3889024"/>
            <a:ext cx="7352318" cy="3877985"/>
          </a:xfrm>
          <a:prstGeom prst="rect">
            <a:avLst/>
          </a:prstGeom>
        </p:spPr>
        <p:txBody>
          <a:bodyPr wrap="square">
            <a:spAutoFit/>
          </a:bodyPr>
          <a:lstStyle/>
          <a:p>
            <a:pPr>
              <a:lnSpc>
                <a:spcPct val="150000"/>
              </a:lnSpc>
            </a:pPr>
            <a:r>
              <a:rPr lang="pl-PL" sz="4400" b="1" i="1" dirty="0">
                <a:solidFill>
                  <a:srgbClr val="496F63"/>
                </a:solidFill>
                <a:latin typeface="Arial" panose="020B0604020202020204" pitchFamily="34" charset="0"/>
                <a:ea typeface="Montserrat-SemiBold"/>
                <a:cs typeface="Arial" panose="020B0604020202020204" pitchFamily="34" charset="0"/>
                <a:sym typeface="Montserrat-SemiBold"/>
              </a:rPr>
              <a:t>”</a:t>
            </a:r>
            <a:r>
              <a:rPr lang="en-US" sz="4400" b="1" i="1" dirty="0">
                <a:solidFill>
                  <a:srgbClr val="496F63"/>
                </a:solidFill>
                <a:latin typeface="Arial" panose="020B0604020202020204" pitchFamily="34" charset="0"/>
                <a:ea typeface="Montserrat-SemiBold"/>
                <a:cs typeface="Arial" panose="020B0604020202020204" pitchFamily="34" charset="0"/>
                <a:sym typeface="Montserrat-SemiBold"/>
              </a:rPr>
              <a:t>3</a:t>
            </a:r>
            <a:r>
              <a:rPr lang="pl-PL" sz="4400" b="1" i="1" dirty="0">
                <a:solidFill>
                  <a:srgbClr val="496F63"/>
                </a:solidFill>
                <a:latin typeface="Arial" panose="020B0604020202020204" pitchFamily="34" charset="0"/>
                <a:ea typeface="Montserrat-SemiBold"/>
                <a:cs typeface="Arial" panose="020B0604020202020204" pitchFamily="34" charset="0"/>
                <a:sym typeface="Montserrat-SemiBold"/>
              </a:rPr>
              <a:t>x</a:t>
            </a:r>
            <a:r>
              <a:rPr lang="en-US" sz="4400" b="1" i="1" dirty="0">
                <a:solidFill>
                  <a:srgbClr val="496F63"/>
                </a:solidFill>
                <a:latin typeface="Arial" panose="020B0604020202020204" pitchFamily="34" charset="0"/>
                <a:ea typeface="Montserrat-SemiBold"/>
                <a:cs typeface="Arial" panose="020B0604020202020204" pitchFamily="34" charset="0"/>
                <a:sym typeface="Montserrat-SemiBold"/>
              </a:rPr>
              <a:t>E</a:t>
            </a:r>
            <a:r>
              <a:rPr lang="pl-PL" sz="4400" b="1" i="1" dirty="0">
                <a:solidFill>
                  <a:srgbClr val="496F63"/>
                </a:solidFill>
                <a:latin typeface="Arial" panose="020B0604020202020204" pitchFamily="34" charset="0"/>
                <a:ea typeface="Montserrat-SemiBold"/>
                <a:cs typeface="Arial" panose="020B0604020202020204" pitchFamily="34" charset="0"/>
                <a:sym typeface="Montserrat-SemiBold"/>
              </a:rPr>
              <a:t>”</a:t>
            </a:r>
            <a:r>
              <a:rPr lang="en-US" sz="4400" b="1" i="1" dirty="0">
                <a:solidFill>
                  <a:srgbClr val="496F63"/>
                </a:solidFill>
                <a:latin typeface="Arial" panose="020B0604020202020204" pitchFamily="34" charset="0"/>
                <a:ea typeface="Montserrat-SemiBold"/>
                <a:cs typeface="Arial" panose="020B0604020202020204" pitchFamily="34" charset="0"/>
                <a:sym typeface="Montserrat-SemiBold"/>
              </a:rPr>
              <a:t> of Lean Innovation: </a:t>
            </a:r>
          </a:p>
          <a:p>
            <a:pPr marL="457200" indent="-457200">
              <a:lnSpc>
                <a:spcPct val="150000"/>
              </a:lnSpc>
              <a:buFont typeface="+mj-lt"/>
              <a:buAutoNum type="arabicPeriod"/>
            </a:pPr>
            <a:r>
              <a:rPr lang="en-US" sz="4000" dirty="0">
                <a:solidFill>
                  <a:srgbClr val="496F63"/>
                </a:solidFill>
                <a:latin typeface="Arial" panose="020B0604020202020204" pitchFamily="34" charset="0"/>
                <a:ea typeface="Montserrat-SemiBold"/>
                <a:cs typeface="Arial" panose="020B0604020202020204" pitchFamily="34" charset="0"/>
                <a:sym typeface="Montserrat-SemiBold"/>
              </a:rPr>
              <a:t> Empathy </a:t>
            </a:r>
          </a:p>
          <a:p>
            <a:pPr marL="457200" indent="-457200">
              <a:lnSpc>
                <a:spcPct val="150000"/>
              </a:lnSpc>
              <a:buFont typeface="+mj-lt"/>
              <a:buAutoNum type="arabicPeriod"/>
            </a:pPr>
            <a:r>
              <a:rPr lang="en-US" sz="4000" dirty="0">
                <a:solidFill>
                  <a:srgbClr val="496F63"/>
                </a:solidFill>
                <a:latin typeface="Arial" panose="020B0604020202020204" pitchFamily="34" charset="0"/>
                <a:ea typeface="Montserrat-SemiBold"/>
                <a:cs typeface="Arial" panose="020B0604020202020204" pitchFamily="34" charset="0"/>
                <a:sym typeface="Montserrat-SemiBold"/>
              </a:rPr>
              <a:t> Experiments</a:t>
            </a:r>
          </a:p>
          <a:p>
            <a:pPr marL="457200" indent="-457200">
              <a:lnSpc>
                <a:spcPct val="150000"/>
              </a:lnSpc>
              <a:buFont typeface="+mj-lt"/>
              <a:buAutoNum type="arabicPeriod"/>
            </a:pPr>
            <a:r>
              <a:rPr lang="en-US" sz="4000" dirty="0">
                <a:solidFill>
                  <a:srgbClr val="496F63"/>
                </a:solidFill>
                <a:latin typeface="Arial" panose="020B0604020202020204" pitchFamily="34" charset="0"/>
                <a:ea typeface="Montserrat-SemiBold"/>
                <a:cs typeface="Arial" panose="020B0604020202020204" pitchFamily="34" charset="0"/>
                <a:sym typeface="Montserrat-SemiBold"/>
              </a:rPr>
              <a:t> Evidence</a:t>
            </a:r>
            <a:endParaRPr lang="pl-PL" sz="4000" dirty="0">
              <a:solidFill>
                <a:srgbClr val="496F63"/>
              </a:solidFill>
              <a:latin typeface="Arial" panose="020B0604020202020204" pitchFamily="34" charset="0"/>
              <a:ea typeface="Montserrat-SemiBold"/>
              <a:cs typeface="Arial" panose="020B0604020202020204" pitchFamily="34" charset="0"/>
              <a:sym typeface="Montserrat-SemiBold"/>
            </a:endParaRPr>
          </a:p>
        </p:txBody>
      </p:sp>
      <p:sp>
        <p:nvSpPr>
          <p:cNvPr id="4" name="Prostokąt 3">
            <a:extLst>
              <a:ext uri="{FF2B5EF4-FFF2-40B4-BE49-F238E27FC236}">
                <a16:creationId xmlns:a16="http://schemas.microsoft.com/office/drawing/2014/main" id="{4902C559-2EDF-304D-AD3B-BB1DED35F845}"/>
              </a:ext>
            </a:extLst>
          </p:cNvPr>
          <p:cNvSpPr/>
          <p:nvPr/>
        </p:nvSpPr>
        <p:spPr>
          <a:xfrm>
            <a:off x="1347535" y="8041927"/>
            <a:ext cx="22691559" cy="5468164"/>
          </a:xfrm>
          <a:prstGeom prst="rect">
            <a:avLst/>
          </a:prstGeom>
        </p:spPr>
        <p:txBody>
          <a:bodyPr wrap="square">
            <a:spAutoFit/>
          </a:bodyPr>
          <a:lstStyle/>
          <a:p>
            <a:pPr marL="457200" indent="-457200">
              <a:lnSpc>
                <a:spcPct val="150000"/>
              </a:lnSpc>
              <a:spcAft>
                <a:spcPts val="800"/>
              </a:spcAft>
              <a:buFontTx/>
              <a:buAutoNum type="arabicPeriod"/>
            </a:pPr>
            <a:r>
              <a:rPr lang="en-US" sz="3200" b="1" dirty="0">
                <a:solidFill>
                  <a:srgbClr val="496F63"/>
                </a:solidFill>
                <a:latin typeface="Arial" panose="020B0604020202020204" pitchFamily="34" charset="0"/>
                <a:ea typeface="Montserrat-SemiBold"/>
                <a:cs typeface="Arial" panose="020B0604020202020204" pitchFamily="34" charset="0"/>
                <a:sym typeface="Montserrat-SemiBold"/>
              </a:rPr>
              <a:t>Empathy</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 - </a:t>
            </a:r>
            <a:r>
              <a:rPr lang="en-US" sz="3200" b="1" i="1" dirty="0">
                <a:solidFill>
                  <a:srgbClr val="496F63"/>
                </a:solidFill>
                <a:latin typeface="Arial" panose="020B0604020202020204" pitchFamily="34" charset="0"/>
                <a:ea typeface="Montserrat-SemiBold"/>
                <a:cs typeface="Arial" panose="020B0604020202020204" pitchFamily="34" charset="0"/>
                <a:sym typeface="Montserrat-SemiBold"/>
              </a:rPr>
              <a:t>design thinking </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holds the empathy portion – this allows organizations to truly pull back the curtain on their customers and understand their desires and needs. Where design thinking ends, Lean Startup begins</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a:t>
            </a:r>
            <a:endParaRPr lang="en-US" sz="3200" dirty="0">
              <a:solidFill>
                <a:srgbClr val="496F63"/>
              </a:solidFill>
              <a:latin typeface="Arial" panose="020B0604020202020204" pitchFamily="34" charset="0"/>
              <a:ea typeface="Montserrat-SemiBold"/>
              <a:cs typeface="Arial" panose="020B0604020202020204" pitchFamily="34" charset="0"/>
              <a:sym typeface="Montserrat-SemiBold"/>
            </a:endParaRPr>
          </a:p>
          <a:p>
            <a:pPr marL="457200" indent="-457200">
              <a:lnSpc>
                <a:spcPct val="150000"/>
              </a:lnSpc>
              <a:spcAft>
                <a:spcPts val="800"/>
              </a:spcAft>
              <a:buFontTx/>
              <a:buAutoNum type="arabicPeriod"/>
            </a:pPr>
            <a:r>
              <a:rPr lang="en-US" sz="3200" b="1" dirty="0">
                <a:solidFill>
                  <a:srgbClr val="496F63"/>
                </a:solidFill>
                <a:latin typeface="Arial" panose="020B0604020202020204" pitchFamily="34" charset="0"/>
                <a:ea typeface="Montserrat-SemiBold"/>
                <a:cs typeface="Arial" panose="020B0604020202020204" pitchFamily="34" charset="0"/>
                <a:sym typeface="Montserrat-SemiBold"/>
              </a:rPr>
              <a:t>Experiments</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 - While design thinking focuses on empathy, </a:t>
            </a:r>
            <a:r>
              <a:rPr lang="en-US" sz="3200" b="1" i="1" dirty="0">
                <a:solidFill>
                  <a:srgbClr val="496F63"/>
                </a:solidFill>
                <a:latin typeface="Arial" panose="020B0604020202020204" pitchFamily="34" charset="0"/>
                <a:ea typeface="Montserrat-SemiBold"/>
                <a:cs typeface="Arial" panose="020B0604020202020204" pitchFamily="34" charset="0"/>
                <a:sym typeface="Montserrat-SemiBold"/>
              </a:rPr>
              <a:t>Lean Startup </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takes it a step further into the realm of testing assumptions through rapid experimentation</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This involves brainstorming, creating a hypothesis, defining a key metric and running a specific experiment to validate the product or service. </a:t>
            </a:r>
            <a:endParaRPr lang="pl-PL" sz="3200" dirty="0">
              <a:solidFill>
                <a:srgbClr val="496F63"/>
              </a:solidFill>
              <a:latin typeface="Arial" panose="020B0604020202020204" pitchFamily="34" charset="0"/>
              <a:ea typeface="Montserrat-SemiBold"/>
              <a:cs typeface="Arial" panose="020B0604020202020204" pitchFamily="34" charset="0"/>
              <a:sym typeface="Montserrat-SemiBold"/>
            </a:endParaRPr>
          </a:p>
          <a:p>
            <a:pPr marL="457200" indent="-457200">
              <a:lnSpc>
                <a:spcPct val="150000"/>
              </a:lnSpc>
              <a:buFont typeface="+mj-lt"/>
              <a:buAutoNum type="arabicPeriod"/>
            </a:pPr>
            <a:r>
              <a:rPr lang="en-US" sz="3200" b="1" dirty="0">
                <a:solidFill>
                  <a:srgbClr val="496F63"/>
                </a:solidFill>
                <a:latin typeface="Arial" panose="020B0604020202020204" pitchFamily="34" charset="0"/>
                <a:ea typeface="Montserrat-SemiBold"/>
                <a:cs typeface="Arial" panose="020B0604020202020204" pitchFamily="34" charset="0"/>
                <a:sym typeface="Montserrat-SemiBold"/>
              </a:rPr>
              <a:t>Evidence</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 - The data derived from above tests, plus the insights gleaned from ongoing empathy work form the </a:t>
            </a:r>
            <a:r>
              <a:rPr lang="en-US" sz="3200" b="1" i="1" dirty="0">
                <a:solidFill>
                  <a:srgbClr val="496F63"/>
                </a:solidFill>
                <a:latin typeface="Arial" panose="020B0604020202020204" pitchFamily="34" charset="0"/>
                <a:ea typeface="Montserrat-SemiBold"/>
                <a:cs typeface="Arial" panose="020B0604020202020204" pitchFamily="34" charset="0"/>
                <a:sym typeface="Montserrat-SemiBold"/>
              </a:rPr>
              <a:t>evidence</a:t>
            </a:r>
            <a:r>
              <a:rPr lang="en-US" sz="3200" b="1" dirty="0">
                <a:solidFill>
                  <a:srgbClr val="496F63"/>
                </a:solidFill>
                <a:latin typeface="Arial" panose="020B0604020202020204" pitchFamily="34" charset="0"/>
                <a:ea typeface="Montserrat-SemiBold"/>
                <a:cs typeface="Arial" panose="020B0604020202020204" pitchFamily="34" charset="0"/>
                <a:sym typeface="Montserrat-SemiBold"/>
              </a:rPr>
              <a:t>.</a:t>
            </a: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 Evidence informs and helps guide the entire decision making process.</a:t>
            </a:r>
            <a:endParaRPr lang="pl-PL" sz="3200" dirty="0">
              <a:solidFill>
                <a:srgbClr val="496F63"/>
              </a:solidFill>
              <a:latin typeface="Arial" panose="020B0604020202020204" pitchFamily="34" charset="0"/>
              <a:ea typeface="Montserrat-SemiBold"/>
              <a:cs typeface="Arial" panose="020B0604020202020204" pitchFamily="34" charset="0"/>
              <a:sym typeface="Montserrat-SemiBold"/>
            </a:endParaRPr>
          </a:p>
        </p:txBody>
      </p:sp>
      <p:pic>
        <p:nvPicPr>
          <p:cNvPr id="5" name="Obraz 4">
            <a:extLst>
              <a:ext uri="{FF2B5EF4-FFF2-40B4-BE49-F238E27FC236}">
                <a16:creationId xmlns:a16="http://schemas.microsoft.com/office/drawing/2014/main" id="{42AA7765-F7E0-9948-8B41-6F607E78C591}"/>
              </a:ext>
            </a:extLst>
          </p:cNvPr>
          <p:cNvPicPr>
            <a:picLocks noChangeAspect="1"/>
          </p:cNvPicPr>
          <p:nvPr/>
        </p:nvPicPr>
        <p:blipFill>
          <a:blip r:embed="rId3" cstate="print"/>
          <a:stretch>
            <a:fillRect/>
          </a:stretch>
        </p:blipFill>
        <p:spPr>
          <a:xfrm>
            <a:off x="8611966" y="2817757"/>
            <a:ext cx="8763643" cy="5086711"/>
          </a:xfrm>
          <a:prstGeom prst="rect">
            <a:avLst/>
          </a:prstGeom>
        </p:spPr>
      </p:pic>
      <p:sp>
        <p:nvSpPr>
          <p:cNvPr id="9" name="Prostokąt 8"/>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THREE PRINCIPLES</a:t>
            </a:r>
          </a:p>
        </p:txBody>
      </p:sp>
      <p:sp>
        <p:nvSpPr>
          <p:cNvPr id="10" name="Prostokąt 9">
            <a:extLst>
              <a:ext uri="{FF2B5EF4-FFF2-40B4-BE49-F238E27FC236}">
                <a16:creationId xmlns:a16="http://schemas.microsoft.com/office/drawing/2014/main" id="{ED7080BA-3F81-934F-8031-5060B7974F2D}"/>
              </a:ext>
            </a:extLst>
          </p:cNvPr>
          <p:cNvSpPr/>
          <p:nvPr/>
        </p:nvSpPr>
        <p:spPr>
          <a:xfrm>
            <a:off x="18522695" y="1684235"/>
            <a:ext cx="4513770" cy="1200329"/>
          </a:xfrm>
          <a:prstGeom prst="rect">
            <a:avLst/>
          </a:prstGeom>
        </p:spPr>
        <p:txBody>
          <a:bodyPr wrap="square">
            <a:spAutoFit/>
          </a:bodyPr>
          <a:lstStyle/>
          <a:p>
            <a:r>
              <a:rPr lang="pl-PL" sz="3600" dirty="0">
                <a:solidFill>
                  <a:srgbClr val="304A42"/>
                </a:solidFill>
                <a:latin typeface="Arial" panose="020B0604020202020204" pitchFamily="34" charset="0"/>
                <a:ea typeface="Calibri" panose="020F0502020204030204" pitchFamily="34" charset="0"/>
                <a:cs typeface="Arial" panose="020B0604020202020204" pitchFamily="34" charset="0"/>
              </a:rPr>
              <a:t>Watch 3 E’s of Lean Innovation”</a:t>
            </a:r>
            <a:r>
              <a:rPr lang="en-GB" sz="3600" dirty="0">
                <a:solidFill>
                  <a:srgbClr val="304A42"/>
                </a:solidFill>
                <a:latin typeface="Arial" panose="020B0604020202020204" pitchFamily="34" charset="0"/>
                <a:ea typeface="Calibri" panose="020F0502020204030204" pitchFamily="34" charset="0"/>
                <a:cs typeface="Arial" panose="020B0604020202020204" pitchFamily="34" charset="0"/>
              </a:rPr>
              <a:t> (1 min</a:t>
            </a:r>
            <a:r>
              <a:rPr lang="en-GB" sz="3600" dirty="0">
                <a:solidFill>
                  <a:srgbClr val="304A42"/>
                </a:solidFill>
                <a:latin typeface="Times New Roman" panose="02020603050405020304" pitchFamily="18" charset="0"/>
                <a:ea typeface="Calibri" panose="020F0502020204030204" pitchFamily="34" charset="0"/>
              </a:rPr>
              <a:t>)</a:t>
            </a:r>
            <a:endParaRPr lang="pl-PL" sz="3600" dirty="0">
              <a:solidFill>
                <a:srgbClr val="304A42"/>
              </a:solidFill>
            </a:endParaRPr>
          </a:p>
        </p:txBody>
      </p:sp>
      <p:pic>
        <p:nvPicPr>
          <p:cNvPr id="7" name="Obraz 6" descr="Obraz zawierający osoba, mężczyzna, pozujący, stojące&#10;&#10;Opis wygenerowany automatycznie">
            <a:extLst>
              <a:ext uri="{FF2B5EF4-FFF2-40B4-BE49-F238E27FC236}">
                <a16:creationId xmlns:a16="http://schemas.microsoft.com/office/drawing/2014/main" id="{BEBEE740-7D24-5A46-A5A6-2BE9DBBEEC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91291" y="4066426"/>
            <a:ext cx="5853081" cy="3215293"/>
          </a:xfrm>
          <a:prstGeom prst="rect">
            <a:avLst/>
          </a:prstGeom>
        </p:spPr>
      </p:pic>
      <p:sp>
        <p:nvSpPr>
          <p:cNvPr id="8" name="Prostokąt 7">
            <a:extLst>
              <a:ext uri="{FF2B5EF4-FFF2-40B4-BE49-F238E27FC236}">
                <a16:creationId xmlns:a16="http://schemas.microsoft.com/office/drawing/2014/main" id="{E10A0920-AD54-9A42-97E9-A47992B0C4F5}"/>
              </a:ext>
            </a:extLst>
          </p:cNvPr>
          <p:cNvSpPr/>
          <p:nvPr/>
        </p:nvSpPr>
        <p:spPr>
          <a:xfrm>
            <a:off x="19476490" y="3044608"/>
            <a:ext cx="5787768" cy="523220"/>
          </a:xfrm>
          <a:prstGeom prst="rect">
            <a:avLst/>
          </a:prstGeom>
        </p:spPr>
        <p:txBody>
          <a:bodyPr wrap="square">
            <a:spAutoFit/>
          </a:bodyPr>
          <a:lstStyle/>
          <a:p>
            <a:r>
              <a:rPr lang="pl-PL" sz="2800" dirty="0">
                <a:solidFill>
                  <a:srgbClr val="E4AF0A"/>
                </a:solidFill>
                <a:latin typeface="Arial" panose="020B0604020202020204" pitchFamily="34" charset="0"/>
                <a:cs typeface="Arial" panose="020B0604020202020204" pitchFamily="34" charset="0"/>
                <a:hlinkClick r:id="rId5"/>
              </a:rPr>
              <a:t>You Tube Link</a:t>
            </a:r>
            <a:endParaRPr lang="pl-PL" sz="2800" dirty="0">
              <a:solidFill>
                <a:srgbClr val="E4A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5220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2000"/>
                                        <p:tgtEl>
                                          <p:spTgt spid="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uiExpand="1" build="allAtOnce"/>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739742" y="762695"/>
            <a:ext cx="21296723" cy="2245200"/>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lnSpc>
                <a:spcPct val="120000"/>
              </a:lnSpc>
            </a:pPr>
            <a:r>
              <a:rPr lang="pl-PL" sz="6000" dirty="0">
                <a:solidFill>
                  <a:srgbClr val="496F63"/>
                </a:solidFill>
                <a:latin typeface="Arial" panose="020B0604020202020204" pitchFamily="34" charset="0"/>
                <a:cs typeface="Arial" panose="020B0604020202020204" pitchFamily="34" charset="0"/>
              </a:rPr>
              <a:t>Lean innovation </a:t>
            </a:r>
            <a:r>
              <a:rPr lang="pl-PL" sz="6000" b="0" dirty="0">
                <a:solidFill>
                  <a:srgbClr val="496F63"/>
                </a:solidFill>
                <a:latin typeface="Arial" panose="020B0604020202020204" pitchFamily="34" charset="0"/>
                <a:cs typeface="Arial" panose="020B0604020202020204" pitchFamily="34" charset="0"/>
              </a:rPr>
              <a:t>is </a:t>
            </a:r>
            <a:r>
              <a:rPr lang="pl-PL" sz="6000" u="sng" dirty="0">
                <a:solidFill>
                  <a:srgbClr val="496F63"/>
                </a:solidFill>
                <a:latin typeface="Arial" panose="020B0604020202020204" pitchFamily="34" charset="0"/>
                <a:cs typeface="Arial" panose="020B0604020202020204" pitchFamily="34" charset="0"/>
              </a:rPr>
              <a:t>faster</a:t>
            </a:r>
            <a:r>
              <a:rPr lang="pl-PL" sz="6000" dirty="0">
                <a:solidFill>
                  <a:srgbClr val="496F63"/>
                </a:solidFill>
                <a:latin typeface="Arial" panose="020B0604020202020204" pitchFamily="34" charset="0"/>
                <a:cs typeface="Arial" panose="020B0604020202020204" pitchFamily="34" charset="0"/>
              </a:rPr>
              <a:t> </a:t>
            </a:r>
            <a:r>
              <a:rPr lang="pl-PL" sz="6000" b="0" dirty="0">
                <a:solidFill>
                  <a:srgbClr val="496F63"/>
                </a:solidFill>
                <a:latin typeface="Arial" panose="020B0604020202020204" pitchFamily="34" charset="0"/>
                <a:cs typeface="Arial" panose="020B0604020202020204" pitchFamily="34" charset="0"/>
              </a:rPr>
              <a:t>compar</a:t>
            </a:r>
            <a:r>
              <a:rPr lang="en-GB" sz="6000" b="0" dirty="0">
                <a:solidFill>
                  <a:srgbClr val="496F63"/>
                </a:solidFill>
                <a:latin typeface="Arial" panose="020B0604020202020204" pitchFamily="34" charset="0"/>
                <a:cs typeface="Arial" panose="020B0604020202020204" pitchFamily="34" charset="0"/>
              </a:rPr>
              <a:t>ed</a:t>
            </a:r>
            <a:r>
              <a:rPr lang="pl-PL" sz="6000" b="0" dirty="0">
                <a:solidFill>
                  <a:srgbClr val="496F63"/>
                </a:solidFill>
                <a:latin typeface="Arial" panose="020B0604020202020204" pitchFamily="34" charset="0"/>
                <a:cs typeface="Arial" panose="020B0604020202020204" pitchFamily="34" charset="0"/>
              </a:rPr>
              <a:t> to traditional innovation and here is why:</a:t>
            </a:r>
            <a:endParaRPr sz="2400" b="0"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17</a:t>
            </a:fld>
            <a:endParaRPr/>
          </a:p>
        </p:txBody>
      </p:sp>
      <p:sp>
        <p:nvSpPr>
          <p:cNvPr id="6" name="Prostokąt 5"/>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000" b="1" dirty="0">
                <a:solidFill>
                  <a:srgbClr val="496F63"/>
                </a:solidFill>
                <a:latin typeface="Arial"/>
                <a:ea typeface="Montserrat-SemiBold"/>
                <a:cs typeface="Arial"/>
                <a:sym typeface="Helvetica Light"/>
              </a:rPr>
              <a:t>LEAN INNOVATION </a:t>
            </a:r>
            <a:r>
              <a:rPr lang="pl-PL" sz="4000" b="1" dirty="0" err="1">
                <a:solidFill>
                  <a:srgbClr val="496F63"/>
                </a:solidFill>
                <a:latin typeface="Arial"/>
                <a:ea typeface="Montserrat-SemiBold"/>
                <a:cs typeface="Arial"/>
                <a:sym typeface="Helvetica Light"/>
              </a:rPr>
              <a:t>vs</a:t>
            </a:r>
            <a:r>
              <a:rPr lang="pl-PL" sz="4000" b="1" dirty="0">
                <a:solidFill>
                  <a:srgbClr val="496F63"/>
                </a:solidFill>
                <a:latin typeface="Arial"/>
                <a:ea typeface="Montserrat-SemiBold"/>
                <a:cs typeface="Arial"/>
                <a:sym typeface="Helvetica Light"/>
              </a:rPr>
              <a:t>. TRADITIONAL INNOVATION</a:t>
            </a:r>
          </a:p>
        </p:txBody>
      </p:sp>
      <p:graphicFrame>
        <p:nvGraphicFramePr>
          <p:cNvPr id="2" name="Diagram 1"/>
          <p:cNvGraphicFramePr/>
          <p:nvPr>
            <p:extLst>
              <p:ext uri="{D42A27DB-BD31-4B8C-83A1-F6EECF244321}">
                <p14:modId xmlns:p14="http://schemas.microsoft.com/office/powerpoint/2010/main" val="2613177105"/>
              </p:ext>
            </p:extLst>
          </p:nvPr>
        </p:nvGraphicFramePr>
        <p:xfrm>
          <a:off x="1739742" y="3007895"/>
          <a:ext cx="21904630" cy="10365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488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BCED0D38-54E6-48E9-B20F-62173415864A}"/>
                                            </p:graphicEl>
                                          </p:spTgt>
                                        </p:tgtEl>
                                        <p:attrNameLst>
                                          <p:attrName>style.visibility</p:attrName>
                                        </p:attrNameLst>
                                      </p:cBhvr>
                                      <p:to>
                                        <p:strVal val="visible"/>
                                      </p:to>
                                    </p:set>
                                    <p:animEffect transition="in" filter="wipe(up)">
                                      <p:cBhvr>
                                        <p:cTn id="12" dur="500"/>
                                        <p:tgtEl>
                                          <p:spTgt spid="2">
                                            <p:graphicEl>
                                              <a:dgm id="{BCED0D38-54E6-48E9-B20F-62173415864A}"/>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
                                            <p:graphicEl>
                                              <a:dgm id="{30148067-ECF0-4ADF-8B38-8DE14B0C7DF7}"/>
                                            </p:graphicEl>
                                          </p:spTgt>
                                        </p:tgtEl>
                                        <p:attrNameLst>
                                          <p:attrName>style.visibility</p:attrName>
                                        </p:attrNameLst>
                                      </p:cBhvr>
                                      <p:to>
                                        <p:strVal val="visible"/>
                                      </p:to>
                                    </p:set>
                                    <p:animEffect transition="in" filter="wipe(up)">
                                      <p:cBhvr>
                                        <p:cTn id="16" dur="500"/>
                                        <p:tgtEl>
                                          <p:spTgt spid="2">
                                            <p:graphicEl>
                                              <a:dgm id="{30148067-ECF0-4ADF-8B38-8DE14B0C7DF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graphicEl>
                                              <a:dgm id="{308A19CE-092A-4D4E-9216-ADA736683ADE}"/>
                                            </p:graphicEl>
                                          </p:spTgt>
                                        </p:tgtEl>
                                        <p:attrNameLst>
                                          <p:attrName>style.visibility</p:attrName>
                                        </p:attrNameLst>
                                      </p:cBhvr>
                                      <p:to>
                                        <p:strVal val="visible"/>
                                      </p:to>
                                    </p:set>
                                    <p:animEffect transition="in" filter="wipe(up)">
                                      <p:cBhvr>
                                        <p:cTn id="21" dur="500"/>
                                        <p:tgtEl>
                                          <p:spTgt spid="2">
                                            <p:graphicEl>
                                              <a:dgm id="{308A19CE-092A-4D4E-9216-ADA736683ADE}"/>
                                            </p:graphic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
                                            <p:graphicEl>
                                              <a:dgm id="{140FA157-369A-49AC-A536-4014CBAA1D60}"/>
                                            </p:graphicEl>
                                          </p:spTgt>
                                        </p:tgtEl>
                                        <p:attrNameLst>
                                          <p:attrName>style.visibility</p:attrName>
                                        </p:attrNameLst>
                                      </p:cBhvr>
                                      <p:to>
                                        <p:strVal val="visible"/>
                                      </p:to>
                                    </p:set>
                                    <p:animEffect transition="in" filter="wipe(up)">
                                      <p:cBhvr>
                                        <p:cTn id="25" dur="500"/>
                                        <p:tgtEl>
                                          <p:spTgt spid="2">
                                            <p:graphicEl>
                                              <a:dgm id="{140FA157-369A-49AC-A536-4014CBAA1D60}"/>
                                            </p:graphic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2">
                                            <p:graphicEl>
                                              <a:dgm id="{9872ADE4-B70A-4B72-8B97-58DBD6BB7C07}"/>
                                            </p:graphicEl>
                                          </p:spTgt>
                                        </p:tgtEl>
                                        <p:attrNameLst>
                                          <p:attrName>style.visibility</p:attrName>
                                        </p:attrNameLst>
                                      </p:cBhvr>
                                      <p:to>
                                        <p:strVal val="visible"/>
                                      </p:to>
                                    </p:set>
                                    <p:animEffect transition="in" filter="wipe(up)">
                                      <p:cBhvr>
                                        <p:cTn id="29" dur="500"/>
                                        <p:tgtEl>
                                          <p:spTgt spid="2">
                                            <p:graphicEl>
                                              <a:dgm id="{9872ADE4-B70A-4B72-8B97-58DBD6BB7C07}"/>
                                            </p:graphicEl>
                                          </p:spTgt>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2">
                                            <p:graphicEl>
                                              <a:dgm id="{3F508B33-8BC5-4E19-A168-CC9A8A4A5BE8}"/>
                                            </p:graphicEl>
                                          </p:spTgt>
                                        </p:tgtEl>
                                        <p:attrNameLst>
                                          <p:attrName>style.visibility</p:attrName>
                                        </p:attrNameLst>
                                      </p:cBhvr>
                                      <p:to>
                                        <p:strVal val="visible"/>
                                      </p:to>
                                    </p:set>
                                    <p:animEffect transition="in" filter="wipe(up)">
                                      <p:cBhvr>
                                        <p:cTn id="33" dur="500"/>
                                        <p:tgtEl>
                                          <p:spTgt spid="2">
                                            <p:graphicEl>
                                              <a:dgm id="{3F508B33-8BC5-4E19-A168-CC9A8A4A5BE8}"/>
                                            </p:graphicEl>
                                          </p:spTgt>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
                                            <p:graphicEl>
                                              <a:dgm id="{ADC9E153-E0E9-46A1-BDEC-B0D0A9D1052D}"/>
                                            </p:graphicEl>
                                          </p:spTgt>
                                        </p:tgtEl>
                                        <p:attrNameLst>
                                          <p:attrName>style.visibility</p:attrName>
                                        </p:attrNameLst>
                                      </p:cBhvr>
                                      <p:to>
                                        <p:strVal val="visible"/>
                                      </p:to>
                                    </p:set>
                                    <p:animEffect transition="in" filter="wipe(up)">
                                      <p:cBhvr>
                                        <p:cTn id="37" dur="500"/>
                                        <p:tgtEl>
                                          <p:spTgt spid="2">
                                            <p:graphicEl>
                                              <a:dgm id="{ADC9E153-E0E9-46A1-BDEC-B0D0A9D1052D}"/>
                                            </p:graphicEl>
                                          </p:spTgt>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2">
                                            <p:graphicEl>
                                              <a:dgm id="{413E9309-10CB-4988-BB51-82E8E4CDFE1C}"/>
                                            </p:graphicEl>
                                          </p:spTgt>
                                        </p:tgtEl>
                                        <p:attrNameLst>
                                          <p:attrName>style.visibility</p:attrName>
                                        </p:attrNameLst>
                                      </p:cBhvr>
                                      <p:to>
                                        <p:strVal val="visible"/>
                                      </p:to>
                                    </p:set>
                                    <p:animEffect transition="in" filter="wipe(up)">
                                      <p:cBhvr>
                                        <p:cTn id="41" dur="500"/>
                                        <p:tgtEl>
                                          <p:spTgt spid="2">
                                            <p:graphicEl>
                                              <a:dgm id="{413E9309-10CB-4988-BB51-82E8E4CDFE1C}"/>
                                            </p:graphicEl>
                                          </p:spTgt>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2">
                                            <p:graphicEl>
                                              <a:dgm id="{C30D5D82-E405-4698-8018-C687B3DE689A}"/>
                                            </p:graphicEl>
                                          </p:spTgt>
                                        </p:tgtEl>
                                        <p:attrNameLst>
                                          <p:attrName>style.visibility</p:attrName>
                                        </p:attrNameLst>
                                      </p:cBhvr>
                                      <p:to>
                                        <p:strVal val="visible"/>
                                      </p:to>
                                    </p:set>
                                    <p:animEffect transition="in" filter="wipe(up)">
                                      <p:cBhvr>
                                        <p:cTn id="45" dur="500"/>
                                        <p:tgtEl>
                                          <p:spTgt spid="2">
                                            <p:graphicEl>
                                              <a:dgm id="{C30D5D82-E405-4698-8018-C687B3DE689A}"/>
                                            </p:graphicEl>
                                          </p:spTgt>
                                        </p:tgtEl>
                                      </p:cBhvr>
                                    </p:animEffect>
                                  </p:childTnLst>
                                </p:cTn>
                              </p:par>
                            </p:childTnLst>
                          </p:cTn>
                        </p:par>
                        <p:par>
                          <p:cTn id="46" fill="hold">
                            <p:stCondLst>
                              <p:cond delay="3500"/>
                            </p:stCondLst>
                            <p:childTnLst>
                              <p:par>
                                <p:cTn id="47" presetID="22" presetClass="entr" presetSubtype="1" fill="hold" grpId="0" nodeType="afterEffect">
                                  <p:stCondLst>
                                    <p:cond delay="0"/>
                                  </p:stCondLst>
                                  <p:childTnLst>
                                    <p:set>
                                      <p:cBhvr>
                                        <p:cTn id="48" dur="1" fill="hold">
                                          <p:stCondLst>
                                            <p:cond delay="0"/>
                                          </p:stCondLst>
                                        </p:cTn>
                                        <p:tgtEl>
                                          <p:spTgt spid="2">
                                            <p:graphicEl>
                                              <a:dgm id="{4A735EA2-6341-4FDE-81D5-079C31A8D823}"/>
                                            </p:graphicEl>
                                          </p:spTgt>
                                        </p:tgtEl>
                                        <p:attrNameLst>
                                          <p:attrName>style.visibility</p:attrName>
                                        </p:attrNameLst>
                                      </p:cBhvr>
                                      <p:to>
                                        <p:strVal val="visible"/>
                                      </p:to>
                                    </p:set>
                                    <p:animEffect transition="in" filter="wipe(up)">
                                      <p:cBhvr>
                                        <p:cTn id="49" dur="500"/>
                                        <p:tgtEl>
                                          <p:spTgt spid="2">
                                            <p:graphicEl>
                                              <a:dgm id="{4A735EA2-6341-4FDE-81D5-079C31A8D823}"/>
                                            </p:graphicEl>
                                          </p:spTgt>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2">
                                            <p:graphicEl>
                                              <a:dgm id="{9034B204-FD61-4D77-AE6F-B4DC8E79E53E}"/>
                                            </p:graphicEl>
                                          </p:spTgt>
                                        </p:tgtEl>
                                        <p:attrNameLst>
                                          <p:attrName>style.visibility</p:attrName>
                                        </p:attrNameLst>
                                      </p:cBhvr>
                                      <p:to>
                                        <p:strVal val="visible"/>
                                      </p:to>
                                    </p:set>
                                    <p:animEffect transition="in" filter="wipe(up)">
                                      <p:cBhvr>
                                        <p:cTn id="53" dur="500"/>
                                        <p:tgtEl>
                                          <p:spTgt spid="2">
                                            <p:graphicEl>
                                              <a:dgm id="{9034B204-FD61-4D77-AE6F-B4DC8E79E53E}"/>
                                            </p:graphicEl>
                                          </p:spTgt>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2">
                                            <p:graphicEl>
                                              <a:dgm id="{1E4FDDBF-F2E2-4400-BA26-4032AD96F733}"/>
                                            </p:graphicEl>
                                          </p:spTgt>
                                        </p:tgtEl>
                                        <p:attrNameLst>
                                          <p:attrName>style.visibility</p:attrName>
                                        </p:attrNameLst>
                                      </p:cBhvr>
                                      <p:to>
                                        <p:strVal val="visible"/>
                                      </p:to>
                                    </p:set>
                                    <p:animEffect transition="in" filter="wipe(up)">
                                      <p:cBhvr>
                                        <p:cTn id="57" dur="500"/>
                                        <p:tgtEl>
                                          <p:spTgt spid="2">
                                            <p:graphicEl>
                                              <a:dgm id="{1E4FDDBF-F2E2-4400-BA26-4032AD96F733}"/>
                                            </p:graphicEl>
                                          </p:spTgt>
                                        </p:tgtEl>
                                      </p:cBhvr>
                                    </p:animEffect>
                                  </p:childTnLst>
                                </p:cTn>
                              </p:par>
                            </p:childTnLst>
                          </p:cTn>
                        </p:par>
                        <p:par>
                          <p:cTn id="58" fill="hold">
                            <p:stCondLst>
                              <p:cond delay="5000"/>
                            </p:stCondLst>
                            <p:childTnLst>
                              <p:par>
                                <p:cTn id="59" presetID="22" presetClass="entr" presetSubtype="1" fill="hold" grpId="0" nodeType="afterEffect">
                                  <p:stCondLst>
                                    <p:cond delay="0"/>
                                  </p:stCondLst>
                                  <p:childTnLst>
                                    <p:set>
                                      <p:cBhvr>
                                        <p:cTn id="60" dur="1" fill="hold">
                                          <p:stCondLst>
                                            <p:cond delay="0"/>
                                          </p:stCondLst>
                                        </p:cTn>
                                        <p:tgtEl>
                                          <p:spTgt spid="2">
                                            <p:graphicEl>
                                              <a:dgm id="{6CDB8BDA-4FEF-4693-854B-CE98C1E1A670}"/>
                                            </p:graphicEl>
                                          </p:spTgt>
                                        </p:tgtEl>
                                        <p:attrNameLst>
                                          <p:attrName>style.visibility</p:attrName>
                                        </p:attrNameLst>
                                      </p:cBhvr>
                                      <p:to>
                                        <p:strVal val="visible"/>
                                      </p:to>
                                    </p:set>
                                    <p:animEffect transition="in" filter="wipe(up)">
                                      <p:cBhvr>
                                        <p:cTn id="61" dur="500"/>
                                        <p:tgtEl>
                                          <p:spTgt spid="2">
                                            <p:graphicEl>
                                              <a:dgm id="{6CDB8BDA-4FEF-4693-854B-CE98C1E1A670}"/>
                                            </p:graphicEl>
                                          </p:spTgt>
                                        </p:tgtEl>
                                      </p:cBhvr>
                                    </p:animEffect>
                                  </p:childTnLst>
                                </p:cTn>
                              </p:par>
                            </p:childTnLst>
                          </p:cTn>
                        </p:par>
                        <p:par>
                          <p:cTn id="62" fill="hold">
                            <p:stCondLst>
                              <p:cond delay="5500"/>
                            </p:stCondLst>
                            <p:childTnLst>
                              <p:par>
                                <p:cTn id="63" presetID="22" presetClass="entr" presetSubtype="1" fill="hold" grpId="0" nodeType="afterEffect">
                                  <p:stCondLst>
                                    <p:cond delay="0"/>
                                  </p:stCondLst>
                                  <p:childTnLst>
                                    <p:set>
                                      <p:cBhvr>
                                        <p:cTn id="64" dur="1" fill="hold">
                                          <p:stCondLst>
                                            <p:cond delay="0"/>
                                          </p:stCondLst>
                                        </p:cTn>
                                        <p:tgtEl>
                                          <p:spTgt spid="2">
                                            <p:graphicEl>
                                              <a:dgm id="{162D7476-60C4-4221-90BE-6DE056A03D97}"/>
                                            </p:graphicEl>
                                          </p:spTgt>
                                        </p:tgtEl>
                                        <p:attrNameLst>
                                          <p:attrName>style.visibility</p:attrName>
                                        </p:attrNameLst>
                                      </p:cBhvr>
                                      <p:to>
                                        <p:strVal val="visible"/>
                                      </p:to>
                                    </p:set>
                                    <p:animEffect transition="in" filter="wipe(up)">
                                      <p:cBhvr>
                                        <p:cTn id="65" dur="500"/>
                                        <p:tgtEl>
                                          <p:spTgt spid="2">
                                            <p:graphicEl>
                                              <a:dgm id="{162D7476-60C4-4221-90BE-6DE056A03D97}"/>
                                            </p:graphicEl>
                                          </p:spTgt>
                                        </p:tgtEl>
                                      </p:cBhvr>
                                    </p:animEffect>
                                  </p:childTnLst>
                                </p:cTn>
                              </p:par>
                            </p:childTnLst>
                          </p:cTn>
                        </p:par>
                        <p:par>
                          <p:cTn id="66" fill="hold">
                            <p:stCondLst>
                              <p:cond delay="6000"/>
                            </p:stCondLst>
                            <p:childTnLst>
                              <p:par>
                                <p:cTn id="67" presetID="22" presetClass="entr" presetSubtype="1" fill="hold" grpId="0" nodeType="afterEffect">
                                  <p:stCondLst>
                                    <p:cond delay="0"/>
                                  </p:stCondLst>
                                  <p:childTnLst>
                                    <p:set>
                                      <p:cBhvr>
                                        <p:cTn id="68" dur="1" fill="hold">
                                          <p:stCondLst>
                                            <p:cond delay="0"/>
                                          </p:stCondLst>
                                        </p:cTn>
                                        <p:tgtEl>
                                          <p:spTgt spid="2">
                                            <p:graphicEl>
                                              <a:dgm id="{4E03B417-4CD0-48F9-9B2C-EF43AF9A8876}"/>
                                            </p:graphicEl>
                                          </p:spTgt>
                                        </p:tgtEl>
                                        <p:attrNameLst>
                                          <p:attrName>style.visibility</p:attrName>
                                        </p:attrNameLst>
                                      </p:cBhvr>
                                      <p:to>
                                        <p:strVal val="visible"/>
                                      </p:to>
                                    </p:set>
                                    <p:animEffect transition="in" filter="wipe(up)">
                                      <p:cBhvr>
                                        <p:cTn id="69" dur="500"/>
                                        <p:tgtEl>
                                          <p:spTgt spid="2">
                                            <p:graphicEl>
                                              <a:dgm id="{4E03B417-4CD0-48F9-9B2C-EF43AF9A8876}"/>
                                            </p:graphicEl>
                                          </p:spTgt>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
                                            <p:graphicEl>
                                              <a:dgm id="{15D13B63-CD18-4FA3-BEAC-E6D99D0100C5}"/>
                                            </p:graphicEl>
                                          </p:spTgt>
                                        </p:tgtEl>
                                        <p:attrNameLst>
                                          <p:attrName>style.visibility</p:attrName>
                                        </p:attrNameLst>
                                      </p:cBhvr>
                                      <p:to>
                                        <p:strVal val="visible"/>
                                      </p:to>
                                    </p:set>
                                    <p:animEffect transition="in" filter="wipe(up)">
                                      <p:cBhvr>
                                        <p:cTn id="73" dur="500"/>
                                        <p:tgtEl>
                                          <p:spTgt spid="2">
                                            <p:graphicEl>
                                              <a:dgm id="{15D13B63-CD18-4FA3-BEAC-E6D99D0100C5}"/>
                                            </p:graphicEl>
                                          </p:spTgt>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
                                            <p:graphicEl>
                                              <a:dgm id="{FDF9DEC9-9A3A-4F0B-BD2A-B31295D6D484}"/>
                                            </p:graphicEl>
                                          </p:spTgt>
                                        </p:tgtEl>
                                        <p:attrNameLst>
                                          <p:attrName>style.visibility</p:attrName>
                                        </p:attrNameLst>
                                      </p:cBhvr>
                                      <p:to>
                                        <p:strVal val="visible"/>
                                      </p:to>
                                    </p:set>
                                    <p:animEffect transition="in" filter="wipe(up)">
                                      <p:cBhvr>
                                        <p:cTn id="77" dur="500"/>
                                        <p:tgtEl>
                                          <p:spTgt spid="2">
                                            <p:graphicEl>
                                              <a:dgm id="{FDF9DEC9-9A3A-4F0B-BD2A-B31295D6D484}"/>
                                            </p:graphicEl>
                                          </p:spTgt>
                                        </p:tgtEl>
                                      </p:cBhvr>
                                    </p:animEffect>
                                  </p:childTnLst>
                                </p:cTn>
                              </p:par>
                            </p:childTnLst>
                          </p:cTn>
                        </p:par>
                        <p:par>
                          <p:cTn id="78" fill="hold">
                            <p:stCondLst>
                              <p:cond delay="7500"/>
                            </p:stCondLst>
                            <p:childTnLst>
                              <p:par>
                                <p:cTn id="79" presetID="22" presetClass="entr" presetSubtype="1" fill="hold" grpId="0" nodeType="afterEffect">
                                  <p:stCondLst>
                                    <p:cond delay="0"/>
                                  </p:stCondLst>
                                  <p:childTnLst>
                                    <p:set>
                                      <p:cBhvr>
                                        <p:cTn id="80" dur="1" fill="hold">
                                          <p:stCondLst>
                                            <p:cond delay="0"/>
                                          </p:stCondLst>
                                        </p:cTn>
                                        <p:tgtEl>
                                          <p:spTgt spid="2">
                                            <p:graphicEl>
                                              <a:dgm id="{5794E75B-5F77-477E-936A-1E8D41D6862B}"/>
                                            </p:graphicEl>
                                          </p:spTgt>
                                        </p:tgtEl>
                                        <p:attrNameLst>
                                          <p:attrName>style.visibility</p:attrName>
                                        </p:attrNameLst>
                                      </p:cBhvr>
                                      <p:to>
                                        <p:strVal val="visible"/>
                                      </p:to>
                                    </p:set>
                                    <p:animEffect transition="in" filter="wipe(up)">
                                      <p:cBhvr>
                                        <p:cTn id="81" dur="500"/>
                                        <p:tgtEl>
                                          <p:spTgt spid="2">
                                            <p:graphicEl>
                                              <a:dgm id="{5794E75B-5F77-477E-936A-1E8D41D6862B}"/>
                                            </p:graphicEl>
                                          </p:spTgt>
                                        </p:tgtEl>
                                      </p:cBhvr>
                                    </p:animEffect>
                                  </p:childTnLst>
                                </p:cTn>
                              </p:par>
                            </p:childTnLst>
                          </p:cTn>
                        </p:par>
                        <p:par>
                          <p:cTn id="82" fill="hold">
                            <p:stCondLst>
                              <p:cond delay="8000"/>
                            </p:stCondLst>
                            <p:childTnLst>
                              <p:par>
                                <p:cTn id="83" presetID="22" presetClass="entr" presetSubtype="1" fill="hold" grpId="0" nodeType="afterEffect">
                                  <p:stCondLst>
                                    <p:cond delay="0"/>
                                  </p:stCondLst>
                                  <p:childTnLst>
                                    <p:set>
                                      <p:cBhvr>
                                        <p:cTn id="84" dur="1" fill="hold">
                                          <p:stCondLst>
                                            <p:cond delay="0"/>
                                          </p:stCondLst>
                                        </p:cTn>
                                        <p:tgtEl>
                                          <p:spTgt spid="2">
                                            <p:graphicEl>
                                              <a:dgm id="{6CE246B8-CB27-4DE4-984C-852A435FA212}"/>
                                            </p:graphicEl>
                                          </p:spTgt>
                                        </p:tgtEl>
                                        <p:attrNameLst>
                                          <p:attrName>style.visibility</p:attrName>
                                        </p:attrNameLst>
                                      </p:cBhvr>
                                      <p:to>
                                        <p:strVal val="visible"/>
                                      </p:to>
                                    </p:set>
                                    <p:animEffect transition="in" filter="wipe(up)">
                                      <p:cBhvr>
                                        <p:cTn id="85" dur="500"/>
                                        <p:tgtEl>
                                          <p:spTgt spid="2">
                                            <p:graphicEl>
                                              <a:dgm id="{6CE246B8-CB27-4DE4-984C-852A435FA212}"/>
                                            </p:graphicEl>
                                          </p:spTgt>
                                        </p:tgtEl>
                                      </p:cBhvr>
                                    </p:animEffect>
                                  </p:childTnLst>
                                </p:cTn>
                              </p:par>
                            </p:childTnLst>
                          </p:cTn>
                        </p:par>
                        <p:par>
                          <p:cTn id="86" fill="hold">
                            <p:stCondLst>
                              <p:cond delay="8500"/>
                            </p:stCondLst>
                            <p:childTnLst>
                              <p:par>
                                <p:cTn id="87" presetID="22" presetClass="entr" presetSubtype="1" fill="hold" grpId="0" nodeType="afterEffect">
                                  <p:stCondLst>
                                    <p:cond delay="0"/>
                                  </p:stCondLst>
                                  <p:childTnLst>
                                    <p:set>
                                      <p:cBhvr>
                                        <p:cTn id="88" dur="1" fill="hold">
                                          <p:stCondLst>
                                            <p:cond delay="0"/>
                                          </p:stCondLst>
                                        </p:cTn>
                                        <p:tgtEl>
                                          <p:spTgt spid="2">
                                            <p:graphicEl>
                                              <a:dgm id="{B87DF962-9A24-4566-92A5-E1A52ECF2F17}"/>
                                            </p:graphicEl>
                                          </p:spTgt>
                                        </p:tgtEl>
                                        <p:attrNameLst>
                                          <p:attrName>style.visibility</p:attrName>
                                        </p:attrNameLst>
                                      </p:cBhvr>
                                      <p:to>
                                        <p:strVal val="visible"/>
                                      </p:to>
                                    </p:set>
                                    <p:animEffect transition="in" filter="wipe(up)">
                                      <p:cBhvr>
                                        <p:cTn id="89" dur="500"/>
                                        <p:tgtEl>
                                          <p:spTgt spid="2">
                                            <p:graphicEl>
                                              <a:dgm id="{B87DF962-9A24-4566-92A5-E1A52ECF2F17}"/>
                                            </p:graphicEl>
                                          </p:spTgt>
                                        </p:tgtEl>
                                      </p:cBhvr>
                                    </p:animEffect>
                                  </p:childTnLst>
                                </p:cTn>
                              </p:par>
                            </p:childTnLst>
                          </p:cTn>
                        </p:par>
                        <p:par>
                          <p:cTn id="90" fill="hold">
                            <p:stCondLst>
                              <p:cond delay="9000"/>
                            </p:stCondLst>
                            <p:childTnLst>
                              <p:par>
                                <p:cTn id="91" presetID="22" presetClass="entr" presetSubtype="1" fill="hold" grpId="0" nodeType="afterEffect">
                                  <p:stCondLst>
                                    <p:cond delay="0"/>
                                  </p:stCondLst>
                                  <p:childTnLst>
                                    <p:set>
                                      <p:cBhvr>
                                        <p:cTn id="92" dur="1" fill="hold">
                                          <p:stCondLst>
                                            <p:cond delay="0"/>
                                          </p:stCondLst>
                                        </p:cTn>
                                        <p:tgtEl>
                                          <p:spTgt spid="2">
                                            <p:graphicEl>
                                              <a:dgm id="{0738E0F3-A84A-4526-9038-83072B36E912}"/>
                                            </p:graphicEl>
                                          </p:spTgt>
                                        </p:tgtEl>
                                        <p:attrNameLst>
                                          <p:attrName>style.visibility</p:attrName>
                                        </p:attrNameLst>
                                      </p:cBhvr>
                                      <p:to>
                                        <p:strVal val="visible"/>
                                      </p:to>
                                    </p:set>
                                    <p:animEffect transition="in" filter="wipe(up)">
                                      <p:cBhvr>
                                        <p:cTn id="93" dur="500"/>
                                        <p:tgtEl>
                                          <p:spTgt spid="2">
                                            <p:graphicEl>
                                              <a:dgm id="{0738E0F3-A84A-4526-9038-83072B36E912}"/>
                                            </p:graphicEl>
                                          </p:spTgt>
                                        </p:tgtEl>
                                      </p:cBhvr>
                                    </p:animEffect>
                                  </p:childTnLst>
                                </p:cTn>
                              </p:par>
                            </p:childTnLst>
                          </p:cTn>
                        </p:par>
                        <p:par>
                          <p:cTn id="94" fill="hold">
                            <p:stCondLst>
                              <p:cond delay="9500"/>
                            </p:stCondLst>
                            <p:childTnLst>
                              <p:par>
                                <p:cTn id="95" presetID="22" presetClass="entr" presetSubtype="1" fill="hold" grpId="0" nodeType="afterEffect">
                                  <p:stCondLst>
                                    <p:cond delay="0"/>
                                  </p:stCondLst>
                                  <p:childTnLst>
                                    <p:set>
                                      <p:cBhvr>
                                        <p:cTn id="96" dur="1" fill="hold">
                                          <p:stCondLst>
                                            <p:cond delay="0"/>
                                          </p:stCondLst>
                                        </p:cTn>
                                        <p:tgtEl>
                                          <p:spTgt spid="2">
                                            <p:graphicEl>
                                              <a:dgm id="{39B5BF94-32F5-427A-B87A-BD5D97D469C4}"/>
                                            </p:graphicEl>
                                          </p:spTgt>
                                        </p:tgtEl>
                                        <p:attrNameLst>
                                          <p:attrName>style.visibility</p:attrName>
                                        </p:attrNameLst>
                                      </p:cBhvr>
                                      <p:to>
                                        <p:strVal val="visible"/>
                                      </p:to>
                                    </p:set>
                                    <p:animEffect transition="in" filter="wipe(up)">
                                      <p:cBhvr>
                                        <p:cTn id="97" dur="500"/>
                                        <p:tgtEl>
                                          <p:spTgt spid="2">
                                            <p:graphicEl>
                                              <a:dgm id="{39B5BF94-32F5-427A-B87A-BD5D97D469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Graphic spid="2" grpId="0" uiExpand="1">
        <p:bldSub>
          <a:bldDgm bld="lvlAtOnc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2198088" y="4428593"/>
            <a:ext cx="10452256" cy="443336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endParaRPr lang="pl-PL"/>
          </a:p>
        </p:txBody>
      </p:sp>
      <p:sp>
        <p:nvSpPr>
          <p:cNvPr id="70" name="Shape 70"/>
          <p:cNvSpPr>
            <a:spLocks noGrp="1"/>
          </p:cNvSpPr>
          <p:nvPr>
            <p:ph type="sldNum" sz="quarter" idx="2"/>
          </p:nvPr>
        </p:nvSpPr>
        <p:spPr>
          <a:xfrm>
            <a:off x="23277097" y="762695"/>
            <a:ext cx="607907" cy="3810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18</a:t>
            </a:fld>
            <a:endParaRPr/>
          </a:p>
        </p:txBody>
      </p:sp>
      <p:sp>
        <p:nvSpPr>
          <p:cNvPr id="2" name="Prostokąt 1">
            <a:extLst>
              <a:ext uri="{FF2B5EF4-FFF2-40B4-BE49-F238E27FC236}">
                <a16:creationId xmlns:a16="http://schemas.microsoft.com/office/drawing/2014/main" id="{D381222D-DE9B-A04E-A324-A0A5C6DD6886}"/>
              </a:ext>
            </a:extLst>
          </p:cNvPr>
          <p:cNvSpPr/>
          <p:nvPr/>
        </p:nvSpPr>
        <p:spPr>
          <a:xfrm>
            <a:off x="1579755" y="4919847"/>
            <a:ext cx="12859719" cy="3539430"/>
          </a:xfrm>
          <a:prstGeom prst="rect">
            <a:avLst/>
          </a:prstGeom>
        </p:spPr>
        <p:txBody>
          <a:bodyPr wrap="square">
            <a:spAutoFit/>
          </a:bodyPr>
          <a:lstStyle/>
          <a:p>
            <a:r>
              <a:rPr lang="en-US" sz="3600" b="1" dirty="0">
                <a:solidFill>
                  <a:srgbClr val="496F63"/>
                </a:solidFill>
                <a:latin typeface="Arial" panose="020B0604020202020204" pitchFamily="34" charset="0"/>
                <a:cs typeface="Arial" panose="020B0604020202020204" pitchFamily="34" charset="0"/>
              </a:rPr>
              <a:t>Main </a:t>
            </a:r>
            <a:r>
              <a:rPr lang="pl-PL" sz="3600" b="1" dirty="0" err="1">
                <a:solidFill>
                  <a:srgbClr val="496F63"/>
                </a:solidFill>
                <a:latin typeface="Arial" panose="020B0604020202020204" pitchFamily="34" charset="0"/>
                <a:cs typeface="Arial" panose="020B0604020202020204" pitchFamily="34" charset="0"/>
              </a:rPr>
              <a:t>advantages</a:t>
            </a:r>
            <a:r>
              <a:rPr lang="pl-PL" sz="3600" b="1" dirty="0">
                <a:solidFill>
                  <a:srgbClr val="496F63"/>
                </a:solidFill>
                <a:latin typeface="Arial" panose="020B0604020202020204" pitchFamily="34" charset="0"/>
                <a:cs typeface="Arial" panose="020B0604020202020204" pitchFamily="34" charset="0"/>
              </a:rPr>
              <a:t> </a:t>
            </a:r>
            <a:r>
              <a:rPr lang="en-US" sz="3600" b="1" dirty="0">
                <a:solidFill>
                  <a:srgbClr val="496F63"/>
                </a:solidFill>
                <a:latin typeface="Arial" panose="020B0604020202020204" pitchFamily="34" charset="0"/>
                <a:cs typeface="Arial" panose="020B0604020202020204" pitchFamily="34" charset="0"/>
              </a:rPr>
              <a:t>of Lean innovation management:</a:t>
            </a:r>
          </a:p>
          <a:p>
            <a:pPr marL="342900" indent="-342900">
              <a:buFont typeface="Arial" panose="020B0604020202020204" pitchFamily="34" charset="0"/>
              <a:buChar char="•"/>
            </a:pPr>
            <a:endParaRPr lang="en-US" sz="2800" dirty="0">
              <a:solidFill>
                <a:srgbClr val="496F63"/>
              </a:solidFill>
              <a:latin typeface="Arial" panose="020B0604020202020204" pitchFamily="34" charset="0"/>
              <a:ea typeface="Montserrat-SemiBold"/>
              <a:cs typeface="Arial" panose="020B0604020202020204" pitchFamily="34" charset="0"/>
              <a:sym typeface="Montserrat-SemiBold"/>
            </a:endParaRPr>
          </a:p>
          <a:p>
            <a:pPr marL="342900" indent="-342900">
              <a:buFont typeface="Arial" panose="020B0604020202020204" pitchFamily="34" charset="0"/>
              <a:buChar char="•"/>
            </a:pP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less paperwork</a:t>
            </a:r>
          </a:p>
          <a:p>
            <a:pPr marL="342900" indent="-342900">
              <a:buFont typeface="Arial" panose="020B0604020202020204" pitchFamily="34" charset="0"/>
              <a:buChar char="•"/>
            </a:pP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targeted and effective meetings</a:t>
            </a:r>
          </a:p>
          <a:p>
            <a:pPr marL="342900" indent="-342900">
              <a:buFont typeface="Arial" panose="020B0604020202020204" pitchFamily="34" charset="0"/>
              <a:buChar char="•"/>
            </a:pP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fewer decision points and gates </a:t>
            </a:r>
          </a:p>
          <a:p>
            <a:pPr marL="342900" indent="-342900">
              <a:buFont typeface="Arial" panose="020B0604020202020204" pitchFamily="34" charset="0"/>
              <a:buChar char="•"/>
            </a:pPr>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abandonment of milestone management</a:t>
            </a:r>
          </a:p>
          <a:p>
            <a:r>
              <a:rPr lang="en-US" sz="3200" dirty="0">
                <a:solidFill>
                  <a:srgbClr val="496F63"/>
                </a:solidFill>
                <a:latin typeface="Arial" panose="020B0604020202020204" pitchFamily="34" charset="0"/>
                <a:ea typeface="Montserrat-SemiBold"/>
                <a:cs typeface="Arial" panose="020B0604020202020204" pitchFamily="34" charset="0"/>
                <a:sym typeface="Montserrat-SemiBold"/>
              </a:rPr>
              <a:t>	(historically a common trait regardless of industry</a:t>
            </a:r>
            <a:r>
              <a:rPr lang="en-US" sz="3200" dirty="0">
                <a:latin typeface="Arial" panose="020B0604020202020204" pitchFamily="34" charset="0"/>
                <a:ea typeface="Montserrat-SemiBold"/>
                <a:cs typeface="Arial" panose="020B0604020202020204" pitchFamily="34" charset="0"/>
              </a:rPr>
              <a:t>)</a:t>
            </a:r>
            <a:endParaRPr lang="pl-PL" sz="3200" dirty="0">
              <a:latin typeface="Arial" panose="020B0604020202020204" pitchFamily="34" charset="0"/>
              <a:cs typeface="Arial" panose="020B0604020202020204" pitchFamily="34" charset="0"/>
            </a:endParaRPr>
          </a:p>
        </p:txBody>
      </p:sp>
      <p:sp>
        <p:nvSpPr>
          <p:cNvPr id="4" name="Prostokąt 3">
            <a:extLst>
              <a:ext uri="{FF2B5EF4-FFF2-40B4-BE49-F238E27FC236}">
                <a16:creationId xmlns:a16="http://schemas.microsoft.com/office/drawing/2014/main" id="{EA144586-E7E7-FA4B-A925-CD419325ED6A}"/>
              </a:ext>
            </a:extLst>
          </p:cNvPr>
          <p:cNvSpPr/>
          <p:nvPr/>
        </p:nvSpPr>
        <p:spPr>
          <a:xfrm>
            <a:off x="1397380" y="2003106"/>
            <a:ext cx="8064105" cy="2363980"/>
          </a:xfrm>
          <a:prstGeom prst="rect">
            <a:avLst/>
          </a:prstGeom>
        </p:spPr>
        <p:txBody>
          <a:bodyPr wrap="square">
            <a:spAutoFit/>
          </a:bodyPr>
          <a:lstStyle/>
          <a:p>
            <a:pPr>
              <a:lnSpc>
                <a:spcPct val="107000"/>
              </a:lnSpc>
              <a:spcAft>
                <a:spcPts val="800"/>
              </a:spcAft>
            </a:pP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Applying the principles or methodologies of Lean innovation throughout your business helps reduce the risk of producing products or services no one wants, and allows you to focus capital and resources to ideas that really create value.</a:t>
            </a:r>
            <a:endParaRPr lang="pl-PL" sz="2800" dirty="0">
              <a:solidFill>
                <a:srgbClr val="496F63"/>
              </a:solidFill>
              <a:latin typeface="Arial" panose="020B0604020202020204" pitchFamily="34" charset="0"/>
              <a:ea typeface="Montserrat-SemiBold"/>
              <a:cs typeface="Arial" panose="020B0604020202020204" pitchFamily="34" charset="0"/>
              <a:sym typeface="Montserrat-SemiBold"/>
            </a:endParaRPr>
          </a:p>
        </p:txBody>
      </p:sp>
      <p:pic>
        <p:nvPicPr>
          <p:cNvPr id="7" name="Obraz 6">
            <a:extLst>
              <a:ext uri="{FF2B5EF4-FFF2-40B4-BE49-F238E27FC236}">
                <a16:creationId xmlns:a16="http://schemas.microsoft.com/office/drawing/2014/main" id="{26F68716-122E-DD4F-A9B0-B20F212AAA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67229" y="4983367"/>
            <a:ext cx="5353479" cy="3011332"/>
          </a:xfrm>
          <a:prstGeom prst="rect">
            <a:avLst/>
          </a:prstGeom>
        </p:spPr>
      </p:pic>
      <p:pic>
        <p:nvPicPr>
          <p:cNvPr id="12" name="Obraz 11">
            <a:extLst>
              <a:ext uri="{FF2B5EF4-FFF2-40B4-BE49-F238E27FC236}">
                <a16:creationId xmlns:a16="http://schemas.microsoft.com/office/drawing/2014/main" id="{5D1A03AE-2CF3-6C48-8CAE-372EB8CF50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79955" y="221961"/>
            <a:ext cx="4660827" cy="3542228"/>
          </a:xfrm>
          <a:prstGeom prst="rect">
            <a:avLst/>
          </a:prstGeom>
        </p:spPr>
      </p:pic>
      <p:pic>
        <p:nvPicPr>
          <p:cNvPr id="13" name="Obraz 12">
            <a:extLst>
              <a:ext uri="{FF2B5EF4-FFF2-40B4-BE49-F238E27FC236}">
                <a16:creationId xmlns:a16="http://schemas.microsoft.com/office/drawing/2014/main" id="{7FFD4A85-E9F6-1E46-8FA1-614BCF45CCC8}"/>
              </a:ext>
            </a:extLst>
          </p:cNvPr>
          <p:cNvPicPr>
            <a:picLocks noChangeAspect="1"/>
          </p:cNvPicPr>
          <p:nvPr/>
        </p:nvPicPr>
        <p:blipFill>
          <a:blip r:embed="rId4" cstate="print"/>
          <a:stretch>
            <a:fillRect/>
          </a:stretch>
        </p:blipFill>
        <p:spPr>
          <a:xfrm>
            <a:off x="19857779" y="300374"/>
            <a:ext cx="4467374" cy="3463816"/>
          </a:xfrm>
          <a:prstGeom prst="rect">
            <a:avLst/>
          </a:prstGeom>
        </p:spPr>
      </p:pic>
      <p:grpSp>
        <p:nvGrpSpPr>
          <p:cNvPr id="8" name="Group 7"/>
          <p:cNvGrpSpPr/>
          <p:nvPr/>
        </p:nvGrpSpPr>
        <p:grpSpPr>
          <a:xfrm>
            <a:off x="13633470" y="4454767"/>
            <a:ext cx="4393802" cy="4176000"/>
            <a:chOff x="1020716" y="5828487"/>
            <a:chExt cx="4393802" cy="4176000"/>
          </a:xfrm>
        </p:grpSpPr>
        <p:pic>
          <p:nvPicPr>
            <p:cNvPr id="3" name="Obraz 2">
              <a:extLst>
                <a:ext uri="{FF2B5EF4-FFF2-40B4-BE49-F238E27FC236}">
                  <a16:creationId xmlns:a16="http://schemas.microsoft.com/office/drawing/2014/main" id="{FFD1E133-CC05-CB41-8F9A-11E732A455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3580" y="6269646"/>
              <a:ext cx="2948031" cy="3412667"/>
            </a:xfrm>
            <a:prstGeom prst="rect">
              <a:avLst/>
            </a:prstGeom>
          </p:spPr>
        </p:pic>
        <p:cxnSp>
          <p:nvCxnSpPr>
            <p:cNvPr id="16" name="Łącznik prosty 15">
              <a:extLst>
                <a:ext uri="{FF2B5EF4-FFF2-40B4-BE49-F238E27FC236}">
                  <a16:creationId xmlns:a16="http://schemas.microsoft.com/office/drawing/2014/main" id="{05009213-390C-0049-A4E3-4CC59EA0D872}"/>
                </a:ext>
              </a:extLst>
            </p:cNvPr>
            <p:cNvCxnSpPr>
              <a:cxnSpLocks/>
            </p:cNvCxnSpPr>
            <p:nvPr/>
          </p:nvCxnSpPr>
          <p:spPr>
            <a:xfrm flipV="1">
              <a:off x="1020716" y="5828487"/>
              <a:ext cx="3864915" cy="417600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9" name="Łącznik prosty 18">
              <a:extLst>
                <a:ext uri="{FF2B5EF4-FFF2-40B4-BE49-F238E27FC236}">
                  <a16:creationId xmlns:a16="http://schemas.microsoft.com/office/drawing/2014/main" id="{295E356E-1D15-7243-B3BD-24B1FEB9B8AA}"/>
                </a:ext>
              </a:extLst>
            </p:cNvPr>
            <p:cNvCxnSpPr>
              <a:cxnSpLocks/>
            </p:cNvCxnSpPr>
            <p:nvPr/>
          </p:nvCxnSpPr>
          <p:spPr>
            <a:xfrm>
              <a:off x="1190598" y="6519673"/>
              <a:ext cx="4223920" cy="3039365"/>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5" name="Group 14"/>
          <p:cNvGrpSpPr/>
          <p:nvPr/>
        </p:nvGrpSpPr>
        <p:grpSpPr>
          <a:xfrm>
            <a:off x="764557" y="9348915"/>
            <a:ext cx="5939607" cy="3271945"/>
            <a:chOff x="436354" y="10250224"/>
            <a:chExt cx="5939607" cy="3271945"/>
          </a:xfrm>
        </p:grpSpPr>
        <p:pic>
          <p:nvPicPr>
            <p:cNvPr id="9" name="Obraz 8">
              <a:extLst>
                <a:ext uri="{FF2B5EF4-FFF2-40B4-BE49-F238E27FC236}">
                  <a16:creationId xmlns:a16="http://schemas.microsoft.com/office/drawing/2014/main" id="{12C66914-2548-FD43-BA31-6A2808235C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0114" y="10250224"/>
              <a:ext cx="4461347" cy="3271945"/>
            </a:xfrm>
            <a:prstGeom prst="rect">
              <a:avLst/>
            </a:prstGeom>
          </p:spPr>
        </p:pic>
        <p:cxnSp>
          <p:nvCxnSpPr>
            <p:cNvPr id="22" name="Łącznik prosty 21">
              <a:extLst>
                <a:ext uri="{FF2B5EF4-FFF2-40B4-BE49-F238E27FC236}">
                  <a16:creationId xmlns:a16="http://schemas.microsoft.com/office/drawing/2014/main" id="{B67DC95B-9499-8F46-AE8E-DEE6A8E763D7}"/>
                </a:ext>
              </a:extLst>
            </p:cNvPr>
            <p:cNvCxnSpPr/>
            <p:nvPr/>
          </p:nvCxnSpPr>
          <p:spPr>
            <a:xfrm>
              <a:off x="735223" y="10299704"/>
              <a:ext cx="5356025" cy="2653601"/>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 name="Łącznik prosty 23">
              <a:extLst>
                <a:ext uri="{FF2B5EF4-FFF2-40B4-BE49-F238E27FC236}">
                  <a16:creationId xmlns:a16="http://schemas.microsoft.com/office/drawing/2014/main" id="{09F1C7B7-6216-9A43-81AE-5914F4E3DB7A}"/>
                </a:ext>
              </a:extLst>
            </p:cNvPr>
            <p:cNvCxnSpPr/>
            <p:nvPr/>
          </p:nvCxnSpPr>
          <p:spPr>
            <a:xfrm flipV="1">
              <a:off x="436354" y="10475092"/>
              <a:ext cx="5939607" cy="2478213"/>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7" name="Group 16"/>
          <p:cNvGrpSpPr/>
          <p:nvPr/>
        </p:nvGrpSpPr>
        <p:grpSpPr>
          <a:xfrm>
            <a:off x="6887383" y="9348915"/>
            <a:ext cx="6061830" cy="3620065"/>
            <a:chOff x="6674829" y="9813959"/>
            <a:chExt cx="6873059" cy="3741976"/>
          </a:xfrm>
        </p:grpSpPr>
        <p:pic>
          <p:nvPicPr>
            <p:cNvPr id="10" name="Obraz 9">
              <a:extLst>
                <a:ext uri="{FF2B5EF4-FFF2-40B4-BE49-F238E27FC236}">
                  <a16:creationId xmlns:a16="http://schemas.microsoft.com/office/drawing/2014/main" id="{056C5F11-DBCB-6A4B-B27F-7C7D7528469E}"/>
                </a:ext>
              </a:extLst>
            </p:cNvPr>
            <p:cNvPicPr>
              <a:picLocks noChangeAspect="1"/>
            </p:cNvPicPr>
            <p:nvPr/>
          </p:nvPicPr>
          <p:blipFill>
            <a:blip r:embed="rId7" cstate="print"/>
            <a:stretch>
              <a:fillRect/>
            </a:stretch>
          </p:blipFill>
          <p:spPr>
            <a:xfrm>
              <a:off x="6674829" y="9813959"/>
              <a:ext cx="6805299" cy="3741976"/>
            </a:xfrm>
            <a:prstGeom prst="rect">
              <a:avLst/>
            </a:prstGeom>
          </p:spPr>
        </p:pic>
        <p:sp>
          <p:nvSpPr>
            <p:cNvPr id="33" name="Prostokąt 32">
              <a:extLst>
                <a:ext uri="{FF2B5EF4-FFF2-40B4-BE49-F238E27FC236}">
                  <a16:creationId xmlns:a16="http://schemas.microsoft.com/office/drawing/2014/main" id="{F91E56F2-0CB5-0D45-A2E2-2288988EE3CD}"/>
                </a:ext>
              </a:extLst>
            </p:cNvPr>
            <p:cNvSpPr/>
            <p:nvPr/>
          </p:nvSpPr>
          <p:spPr>
            <a:xfrm>
              <a:off x="11719004" y="11226394"/>
              <a:ext cx="1828884" cy="800219"/>
            </a:xfrm>
            <a:prstGeom prst="rect">
              <a:avLst/>
            </a:prstGeom>
          </p:spPr>
          <p:txBody>
            <a:bodyPr wrap="square">
              <a:spAutoFit/>
            </a:bodyPr>
            <a:lstStyle/>
            <a:p>
              <a:r>
                <a:rPr lang="en-US" b="1" dirty="0">
                  <a:solidFill>
                    <a:srgbClr val="000000"/>
                  </a:solidFill>
                </a:rPr>
                <a:t>EFFECTIVE </a:t>
              </a:r>
            </a:p>
            <a:p>
              <a:r>
                <a:rPr lang="en-US" b="1" dirty="0">
                  <a:solidFill>
                    <a:srgbClr val="000000"/>
                  </a:solidFill>
                </a:rPr>
                <a:t>MEETINGS</a:t>
              </a:r>
              <a:endParaRPr lang="pl-PL" b="1" dirty="0">
                <a:solidFill>
                  <a:srgbClr val="000000"/>
                </a:solidFill>
              </a:endParaRPr>
            </a:p>
          </p:txBody>
        </p:sp>
      </p:grpSp>
      <p:grpSp>
        <p:nvGrpSpPr>
          <p:cNvPr id="18" name="Group 17"/>
          <p:cNvGrpSpPr/>
          <p:nvPr/>
        </p:nvGrpSpPr>
        <p:grpSpPr>
          <a:xfrm>
            <a:off x="13560536" y="9261233"/>
            <a:ext cx="9848338" cy="3795428"/>
            <a:chOff x="13859916" y="9391351"/>
            <a:chExt cx="10160000" cy="4176000"/>
          </a:xfrm>
        </p:grpSpPr>
        <p:pic>
          <p:nvPicPr>
            <p:cNvPr id="14" name="Obraz 13">
              <a:extLst>
                <a:ext uri="{FF2B5EF4-FFF2-40B4-BE49-F238E27FC236}">
                  <a16:creationId xmlns:a16="http://schemas.microsoft.com/office/drawing/2014/main" id="{717DC882-3340-814E-83FA-CEB0202A4D38}"/>
                </a:ext>
              </a:extLst>
            </p:cNvPr>
            <p:cNvPicPr>
              <a:picLocks noChangeAspect="1"/>
            </p:cNvPicPr>
            <p:nvPr/>
          </p:nvPicPr>
          <p:blipFill>
            <a:blip r:embed="rId8" cstate="print"/>
            <a:stretch>
              <a:fillRect/>
            </a:stretch>
          </p:blipFill>
          <p:spPr>
            <a:xfrm>
              <a:off x="13859916" y="9391351"/>
              <a:ext cx="10160000" cy="4176000"/>
            </a:xfrm>
            <a:prstGeom prst="rect">
              <a:avLst/>
            </a:prstGeom>
          </p:spPr>
        </p:pic>
        <p:sp>
          <p:nvSpPr>
            <p:cNvPr id="34" name="Prostokąt 33">
              <a:extLst>
                <a:ext uri="{FF2B5EF4-FFF2-40B4-BE49-F238E27FC236}">
                  <a16:creationId xmlns:a16="http://schemas.microsoft.com/office/drawing/2014/main" id="{1CE222E3-BC17-8F4B-8C0E-F665807FCA77}"/>
                </a:ext>
              </a:extLst>
            </p:cNvPr>
            <p:cNvSpPr/>
            <p:nvPr/>
          </p:nvSpPr>
          <p:spPr>
            <a:xfrm>
              <a:off x="15350246" y="10074982"/>
              <a:ext cx="2462143" cy="800219"/>
            </a:xfrm>
            <a:prstGeom prst="rect">
              <a:avLst/>
            </a:prstGeom>
          </p:spPr>
          <p:txBody>
            <a:bodyPr wrap="square">
              <a:spAutoFit/>
            </a:bodyPr>
            <a:lstStyle/>
            <a:p>
              <a:pPr algn="ctr"/>
              <a:r>
                <a:rPr lang="en-US" b="1" dirty="0">
                  <a:solidFill>
                    <a:srgbClr val="000000"/>
                  </a:solidFill>
                </a:rPr>
                <a:t>MILESTONE</a:t>
              </a:r>
            </a:p>
            <a:p>
              <a:pPr algn="ctr"/>
              <a:r>
                <a:rPr lang="en-US" b="1" dirty="0">
                  <a:solidFill>
                    <a:srgbClr val="000000"/>
                  </a:solidFill>
                </a:rPr>
                <a:t>MANAGEMENT</a:t>
              </a:r>
            </a:p>
          </p:txBody>
        </p:sp>
      </p:grpSp>
      <p:grpSp>
        <p:nvGrpSpPr>
          <p:cNvPr id="20" name="Group 19"/>
          <p:cNvGrpSpPr/>
          <p:nvPr/>
        </p:nvGrpSpPr>
        <p:grpSpPr>
          <a:xfrm>
            <a:off x="9608457" y="200550"/>
            <a:ext cx="5624398" cy="3563639"/>
            <a:chOff x="9608457" y="200550"/>
            <a:chExt cx="5624398" cy="3563639"/>
          </a:xfrm>
        </p:grpSpPr>
        <p:grpSp>
          <p:nvGrpSpPr>
            <p:cNvPr id="6" name="Group 5"/>
            <p:cNvGrpSpPr/>
            <p:nvPr/>
          </p:nvGrpSpPr>
          <p:grpSpPr>
            <a:xfrm>
              <a:off x="9608457" y="200550"/>
              <a:ext cx="5624398" cy="3563639"/>
              <a:chOff x="9608457" y="200550"/>
              <a:chExt cx="5624398" cy="3563639"/>
            </a:xfrm>
          </p:grpSpPr>
          <p:pic>
            <p:nvPicPr>
              <p:cNvPr id="11" name="Obraz 10">
                <a:extLst>
                  <a:ext uri="{FF2B5EF4-FFF2-40B4-BE49-F238E27FC236}">
                    <a16:creationId xmlns:a16="http://schemas.microsoft.com/office/drawing/2014/main" id="{D442A260-976E-DE47-8E72-837352E0AC93}"/>
                  </a:ext>
                </a:extLst>
              </p:cNvPr>
              <p:cNvPicPr>
                <a:picLocks noChangeAspect="1"/>
              </p:cNvPicPr>
              <p:nvPr/>
            </p:nvPicPr>
            <p:blipFill>
              <a:blip r:embed="rId9" cstate="print"/>
              <a:stretch>
                <a:fillRect/>
              </a:stretch>
            </p:blipFill>
            <p:spPr>
              <a:xfrm>
                <a:off x="9929354" y="200550"/>
                <a:ext cx="4751518" cy="3563639"/>
              </a:xfrm>
              <a:prstGeom prst="rect">
                <a:avLst/>
              </a:prstGeom>
            </p:spPr>
          </p:pic>
          <p:cxnSp>
            <p:nvCxnSpPr>
              <p:cNvPr id="26" name="Łącznik prosty 25">
                <a:extLst>
                  <a:ext uri="{FF2B5EF4-FFF2-40B4-BE49-F238E27FC236}">
                    <a16:creationId xmlns:a16="http://schemas.microsoft.com/office/drawing/2014/main" id="{090892D6-D53E-5646-9E12-05221BEC46C0}"/>
                  </a:ext>
                </a:extLst>
              </p:cNvPr>
              <p:cNvCxnSpPr/>
              <p:nvPr/>
            </p:nvCxnSpPr>
            <p:spPr>
              <a:xfrm flipV="1">
                <a:off x="9608457" y="300373"/>
                <a:ext cx="5517604" cy="295512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 name="Łącznik prosty 27">
                <a:extLst>
                  <a:ext uri="{FF2B5EF4-FFF2-40B4-BE49-F238E27FC236}">
                    <a16:creationId xmlns:a16="http://schemas.microsoft.com/office/drawing/2014/main" id="{54953687-78EB-9E4C-BE83-B9E2843A62AB}"/>
                  </a:ext>
                </a:extLst>
              </p:cNvPr>
              <p:cNvCxnSpPr/>
              <p:nvPr/>
            </p:nvCxnSpPr>
            <p:spPr>
              <a:xfrm>
                <a:off x="9760568" y="514236"/>
                <a:ext cx="5472287" cy="3037532"/>
              </a:xfrm>
              <a:prstGeom prst="line">
                <a:avLst/>
              </a:prstGeom>
              <a:ln/>
            </p:spPr>
            <p:style>
              <a:lnRef idx="1">
                <a:schemeClr val="accent5"/>
              </a:lnRef>
              <a:fillRef idx="0">
                <a:schemeClr val="accent5"/>
              </a:fillRef>
              <a:effectRef idx="0">
                <a:schemeClr val="accent5"/>
              </a:effectRef>
              <a:fontRef idx="minor">
                <a:schemeClr val="tx1"/>
              </a:fontRef>
            </p:style>
          </p:cxnSp>
        </p:grpSp>
        <p:sp>
          <p:nvSpPr>
            <p:cNvPr id="35" name="Prostokąt 34">
              <a:extLst>
                <a:ext uri="{FF2B5EF4-FFF2-40B4-BE49-F238E27FC236}">
                  <a16:creationId xmlns:a16="http://schemas.microsoft.com/office/drawing/2014/main" id="{11E1B128-7BE1-CA41-B7F8-EF14A35FBDAF}"/>
                </a:ext>
              </a:extLst>
            </p:cNvPr>
            <p:cNvSpPr/>
            <p:nvPr/>
          </p:nvSpPr>
          <p:spPr>
            <a:xfrm>
              <a:off x="10295043" y="350075"/>
              <a:ext cx="4144431" cy="446276"/>
            </a:xfrm>
            <a:prstGeom prst="rect">
              <a:avLst/>
            </a:prstGeom>
          </p:spPr>
          <p:txBody>
            <a:bodyPr wrap="square">
              <a:spAutoFit/>
            </a:bodyPr>
            <a:lstStyle/>
            <a:p>
              <a:r>
                <a:rPr lang="en-US" b="1" dirty="0">
                  <a:solidFill>
                    <a:srgbClr val="000000"/>
                  </a:solidFill>
                </a:rPr>
                <a:t>FEWER DECISION POINTS</a:t>
              </a:r>
              <a:endParaRPr lang="pl-PL" b="1" dirty="0">
                <a:solidFill>
                  <a:srgbClr val="000000"/>
                </a:solidFill>
              </a:endParaRPr>
            </a:p>
          </p:txBody>
        </p:sp>
      </p:grpSp>
      <p:sp>
        <p:nvSpPr>
          <p:cNvPr id="30" name="Prostokąt 29"/>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000" b="1" dirty="0">
                <a:solidFill>
                  <a:srgbClr val="496F63"/>
                </a:solidFill>
                <a:latin typeface="Arial"/>
                <a:ea typeface="Montserrat-SemiBold"/>
                <a:cs typeface="Arial"/>
                <a:sym typeface="Helvetica Light"/>
              </a:rPr>
              <a:t>LEAN INNOVATION - BENEFITS</a:t>
            </a:r>
          </a:p>
        </p:txBody>
      </p:sp>
      <p:sp>
        <p:nvSpPr>
          <p:cNvPr id="29" name="pole tekstowe 28"/>
          <p:cNvSpPr txBox="1"/>
          <p:nvPr/>
        </p:nvSpPr>
        <p:spPr>
          <a:xfrm>
            <a:off x="1421102" y="295074"/>
            <a:ext cx="8011656" cy="14311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lang="pl-PL" sz="4400" b="1" dirty="0" err="1">
                <a:solidFill>
                  <a:srgbClr val="496F63"/>
                </a:solidFill>
                <a:latin typeface="Arial" panose="020B0604020202020204" pitchFamily="34" charset="0"/>
                <a:cs typeface="Arial" panose="020B0604020202020204" pitchFamily="34" charset="0"/>
              </a:rPr>
              <a:t>How</a:t>
            </a:r>
            <a:r>
              <a:rPr lang="pl-PL" sz="4400" b="1" dirty="0">
                <a:solidFill>
                  <a:srgbClr val="496F63"/>
                </a:solidFill>
                <a:latin typeface="Arial" panose="020B0604020202020204" pitchFamily="34" charset="0"/>
                <a:cs typeface="Arial" panose="020B0604020202020204" pitchFamily="34" charset="0"/>
              </a:rPr>
              <a:t> </a:t>
            </a:r>
            <a:r>
              <a:rPr lang="pl-PL" sz="4400" b="1" dirty="0" err="1">
                <a:solidFill>
                  <a:srgbClr val="496F63"/>
                </a:solidFill>
                <a:latin typeface="Arial" panose="020B0604020202020204" pitchFamily="34" charset="0"/>
                <a:cs typeface="Arial" panose="020B0604020202020204" pitchFamily="34" charset="0"/>
              </a:rPr>
              <a:t>can</a:t>
            </a:r>
            <a:r>
              <a:rPr lang="pl-PL" sz="4400" b="1" dirty="0">
                <a:solidFill>
                  <a:srgbClr val="496F63"/>
                </a:solidFill>
                <a:latin typeface="Arial" panose="020B0604020202020204" pitchFamily="34" charset="0"/>
                <a:cs typeface="Arial" panose="020B0604020202020204" pitchFamily="34" charset="0"/>
              </a:rPr>
              <a:t> </a:t>
            </a:r>
            <a:r>
              <a:rPr lang="pl-PL" sz="4400" b="1" dirty="0" err="1">
                <a:solidFill>
                  <a:srgbClr val="496F63"/>
                </a:solidFill>
                <a:latin typeface="Arial" panose="020B0604020202020204" pitchFamily="34" charset="0"/>
                <a:cs typeface="Arial" panose="020B0604020202020204" pitchFamily="34" charset="0"/>
              </a:rPr>
              <a:t>you</a:t>
            </a:r>
            <a:r>
              <a:rPr lang="pl-PL" sz="4400" b="1" dirty="0">
                <a:solidFill>
                  <a:srgbClr val="496F63"/>
                </a:solidFill>
                <a:latin typeface="Arial" panose="020B0604020202020204" pitchFamily="34" charset="0"/>
                <a:cs typeface="Arial" panose="020B0604020202020204" pitchFamily="34" charset="0"/>
              </a:rPr>
              <a:t> benefit </a:t>
            </a:r>
            <a:r>
              <a:rPr lang="pl-PL" sz="4400" b="1" dirty="0" err="1">
                <a:solidFill>
                  <a:srgbClr val="496F63"/>
                </a:solidFill>
                <a:latin typeface="Arial" panose="020B0604020202020204" pitchFamily="34" charset="0"/>
                <a:cs typeface="Arial" panose="020B0604020202020204" pitchFamily="34" charset="0"/>
              </a:rPr>
              <a:t>from</a:t>
            </a:r>
            <a:r>
              <a:rPr lang="pl-PL" sz="4400" b="1" dirty="0">
                <a:solidFill>
                  <a:srgbClr val="496F63"/>
                </a:solidFill>
                <a:latin typeface="Arial" panose="020B0604020202020204" pitchFamily="34" charset="0"/>
                <a:cs typeface="Arial" panose="020B0604020202020204" pitchFamily="34" charset="0"/>
              </a:rPr>
              <a:t> Lean </a:t>
            </a:r>
            <a:r>
              <a:rPr lang="pl-PL" sz="4400" b="1" dirty="0" err="1">
                <a:solidFill>
                  <a:srgbClr val="496F63"/>
                </a:solidFill>
                <a:latin typeface="Arial" panose="020B0604020202020204" pitchFamily="34" charset="0"/>
                <a:cs typeface="Arial" panose="020B0604020202020204" pitchFamily="34" charset="0"/>
              </a:rPr>
              <a:t>Innovation</a:t>
            </a:r>
            <a:r>
              <a:rPr lang="pl-PL" sz="4400" b="1" dirty="0">
                <a:solidFill>
                  <a:srgbClr val="496F63"/>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713587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500"/>
                                        <p:tgtEl>
                                          <p:spTgt spid="2">
                                            <p:txEl>
                                              <p:pRg st="3" end="3"/>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
                                            <p:txEl>
                                              <p:pRg st="5" end="5"/>
                                            </p:txEl>
                                          </p:spTgt>
                                        </p:tgtEl>
                                        <p:attrNameLst>
                                          <p:attrName>style.visibility</p:attrName>
                                        </p:attrNameLst>
                                      </p:cBhvr>
                                      <p:to>
                                        <p:strVal val="visible"/>
                                      </p:to>
                                    </p:set>
                                    <p:animEffect transition="in" filter="fade">
                                      <p:cBhvr>
                                        <p:cTn id="61" dur="500"/>
                                        <p:tgtEl>
                                          <p:spTgt spid="2">
                                            <p:txEl>
                                              <p:pRg st="5" end="5"/>
                                            </p:txEl>
                                          </p:spTgt>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animEffect transition="in" filter="fade">
                                      <p:cBhvr>
                                        <p:cTn id="69" dur="500"/>
                                        <p:tgtEl>
                                          <p:spTgt spid="2">
                                            <p:txEl>
                                              <p:pRg st="6" end="6"/>
                                            </p:txEl>
                                          </p:spTgt>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490624" y="2502568"/>
            <a:ext cx="7129499" cy="7641185"/>
          </a:xfrm>
          <a:prstGeom prst="rect">
            <a:avLst/>
          </a:prstGeom>
        </p:spPr>
      </p:pic>
      <p:pic>
        <p:nvPicPr>
          <p:cNvPr id="20"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8356645" y="2630905"/>
            <a:ext cx="7129499" cy="7641185"/>
          </a:xfrm>
          <a:prstGeom prst="rect">
            <a:avLst/>
          </a:prstGeom>
        </p:spPr>
      </p:pic>
      <p:pic>
        <p:nvPicPr>
          <p:cNvPr id="24"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5359024" y="2510589"/>
            <a:ext cx="7129499" cy="7641185"/>
          </a:xfrm>
          <a:prstGeom prst="rect">
            <a:avLst/>
          </a:prstGeom>
        </p:spPr>
      </p:pic>
      <p:sp>
        <p:nvSpPr>
          <p:cNvPr id="160" name="Shape 16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19</a:t>
            </a:fld>
            <a:endParaRPr/>
          </a:p>
        </p:txBody>
      </p:sp>
      <p:grpSp>
        <p:nvGrpSpPr>
          <p:cNvPr id="165" name="Group 165"/>
          <p:cNvGrpSpPr/>
          <p:nvPr/>
        </p:nvGrpSpPr>
        <p:grpSpPr>
          <a:xfrm>
            <a:off x="2269537" y="2796297"/>
            <a:ext cx="4575468" cy="6856977"/>
            <a:chOff x="0" y="4920260"/>
            <a:chExt cx="4575467" cy="6402626"/>
          </a:xfrm>
        </p:grpSpPr>
        <p:sp>
          <p:nvSpPr>
            <p:cNvPr id="162" name="Shape 162"/>
            <p:cNvSpPr/>
            <p:nvPr/>
          </p:nvSpPr>
          <p:spPr>
            <a:xfrm>
              <a:off x="0" y="6408891"/>
              <a:ext cx="4575467" cy="491399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a:lstStyle>
            <a:p>
              <a:pPr>
                <a:lnSpc>
                  <a:spcPct val="150000"/>
                </a:lnSpc>
              </a:pP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Lean </a:t>
              </a:r>
              <a:r>
                <a:rPr lang="pl-PL" sz="3200" dirty="0" err="1">
                  <a:solidFill>
                    <a:srgbClr val="496F63"/>
                  </a:solidFill>
                  <a:latin typeface="Arial" panose="020B0604020202020204" pitchFamily="34" charset="0"/>
                  <a:ea typeface="Montserrat-SemiBold"/>
                  <a:cs typeface="Arial" panose="020B0604020202020204" pitchFamily="34" charset="0"/>
                  <a:sym typeface="Montserrat-SemiBold"/>
                </a:rPr>
                <a:t>innovation</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3200" dirty="0" err="1">
                  <a:solidFill>
                    <a:srgbClr val="496F63"/>
                  </a:solidFill>
                  <a:latin typeface="Arial" panose="020B0604020202020204" pitchFamily="34" charset="0"/>
                  <a:ea typeface="Montserrat-SemiBold"/>
                  <a:cs typeface="Arial" panose="020B0604020202020204" pitchFamily="34" charset="0"/>
                  <a:sym typeface="Montserrat-SemiBold"/>
                </a:rPr>
                <a:t>is</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the </a:t>
              </a:r>
              <a:r>
                <a:rPr lang="pl-PL" sz="3200" dirty="0" err="1">
                  <a:solidFill>
                    <a:srgbClr val="496F63"/>
                  </a:solidFill>
                  <a:latin typeface="Arial" panose="020B0604020202020204" pitchFamily="34" charset="0"/>
                  <a:ea typeface="Montserrat-SemiBold"/>
                  <a:cs typeface="Arial" panose="020B0604020202020204" pitchFamily="34" charset="0"/>
                  <a:sym typeface="Montserrat-SemiBold"/>
                </a:rPr>
                <a:t>ability</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to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quickly</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and with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fewer</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 resources</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develop</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prototype</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learn</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validate</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and </a:t>
              </a:r>
              <a:r>
                <a:rPr lang="pl-PL" sz="3200" b="1" i="1" dirty="0" err="1">
                  <a:solidFill>
                    <a:srgbClr val="496F63"/>
                  </a:solidFill>
                  <a:latin typeface="Arial" panose="020B0604020202020204" pitchFamily="34" charset="0"/>
                  <a:ea typeface="Montserrat-SemiBold"/>
                  <a:cs typeface="Arial" panose="020B0604020202020204" pitchFamily="34" charset="0"/>
                  <a:sym typeface="Montserrat-SemiBold"/>
                </a:rPr>
                <a:t>improve</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business </a:t>
              </a:r>
              <a:r>
                <a:rPr lang="pl-PL" sz="3200" dirty="0" err="1">
                  <a:solidFill>
                    <a:srgbClr val="496F63"/>
                  </a:solidFill>
                  <a:latin typeface="Arial" panose="020B0604020202020204" pitchFamily="34" charset="0"/>
                  <a:ea typeface="Montserrat-SemiBold"/>
                  <a:cs typeface="Arial" panose="020B0604020202020204" pitchFamily="34" charset="0"/>
                  <a:sym typeface="Montserrat-SemiBold"/>
                </a:rPr>
                <a:t>solutions</a:t>
              </a:r>
              <a:endParaRPr lang="en-US" sz="3200" dirty="0">
                <a:solidFill>
                  <a:srgbClr val="496F63"/>
                </a:solidFill>
                <a:latin typeface="Arial" panose="020B0604020202020204" pitchFamily="34" charset="0"/>
                <a:ea typeface="Montserrat-SemiBold"/>
                <a:cs typeface="Arial" panose="020B0604020202020204" pitchFamily="34" charset="0"/>
                <a:sym typeface="Montserrat-SemiBold"/>
              </a:endParaRPr>
            </a:p>
          </p:txBody>
        </p:sp>
        <p:sp>
          <p:nvSpPr>
            <p:cNvPr id="163" name="Shape 163"/>
            <p:cNvSpPr/>
            <p:nvPr/>
          </p:nvSpPr>
          <p:spPr>
            <a:xfrm>
              <a:off x="8609" y="4920260"/>
              <a:ext cx="4558248" cy="44627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lnSpc>
                  <a:spcPct val="80000"/>
                </a:lnSpc>
                <a:defRPr sz="3000" b="1">
                  <a:solidFill>
                    <a:srgbClr val="393941"/>
                  </a:solidFill>
                  <a:latin typeface="Montserrat-SemiBold"/>
                  <a:ea typeface="Montserrat-SemiBold"/>
                  <a:cs typeface="Montserrat-SemiBold"/>
                  <a:sym typeface="Montserrat-SemiBold"/>
                </a:defRPr>
              </a:lvl1pPr>
            </a:lstStyle>
            <a:p>
              <a:r>
                <a:rPr lang="pl-PL" dirty="0">
                  <a:solidFill>
                    <a:srgbClr val="496F63"/>
                  </a:solidFill>
                  <a:latin typeface="Arial" panose="020B0604020202020204" pitchFamily="34" charset="0"/>
                  <a:cs typeface="Arial" panose="020B0604020202020204" pitchFamily="34" charset="0"/>
                </a:rPr>
                <a:t>ING</a:t>
              </a:r>
              <a:endParaRPr dirty="0">
                <a:solidFill>
                  <a:srgbClr val="496F63"/>
                </a:solidFill>
                <a:latin typeface="Arial" panose="020B0604020202020204" pitchFamily="34" charset="0"/>
                <a:cs typeface="Arial" panose="020B0604020202020204" pitchFamily="34" charset="0"/>
              </a:endParaRPr>
            </a:p>
          </p:txBody>
        </p:sp>
        <p:sp>
          <p:nvSpPr>
            <p:cNvPr id="164" name="Shape 164"/>
            <p:cNvSpPr/>
            <p:nvPr/>
          </p:nvSpPr>
          <p:spPr>
            <a:xfrm>
              <a:off x="348271" y="5493570"/>
              <a:ext cx="3878924" cy="3556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defRPr sz="1800" cap="all" spc="360">
                  <a:latin typeface="+mn-lt"/>
                  <a:ea typeface="+mn-ea"/>
                  <a:cs typeface="+mn-cs"/>
                  <a:sym typeface="Montserrat-Regular"/>
                </a:defRPr>
              </a:lvl1pPr>
            </a:lstStyle>
            <a:p>
              <a:r>
                <a:rPr lang="pl-PL" dirty="0" err="1">
                  <a:latin typeface="Arial" panose="020B0604020202020204" pitchFamily="34" charset="0"/>
                  <a:cs typeface="Arial" panose="020B0604020202020204" pitchFamily="34" charset="0"/>
                </a:rPr>
                <a:t>Key</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takeaway</a:t>
              </a:r>
              <a:endParaRPr dirty="0">
                <a:latin typeface="Arial" panose="020B0604020202020204" pitchFamily="34" charset="0"/>
                <a:cs typeface="Arial" panose="020B0604020202020204" pitchFamily="34" charset="0"/>
              </a:endParaRPr>
            </a:p>
          </p:txBody>
        </p:sp>
      </p:grpSp>
      <p:grpSp>
        <p:nvGrpSpPr>
          <p:cNvPr id="170" name="Group 170"/>
          <p:cNvGrpSpPr/>
          <p:nvPr/>
        </p:nvGrpSpPr>
        <p:grpSpPr>
          <a:xfrm>
            <a:off x="9570101" y="2796297"/>
            <a:ext cx="4575468" cy="5516004"/>
            <a:chOff x="0" y="4920260"/>
            <a:chExt cx="4575467" cy="5516004"/>
          </a:xfrm>
        </p:grpSpPr>
        <p:sp>
          <p:nvSpPr>
            <p:cNvPr id="167" name="Shape 167"/>
            <p:cNvSpPr/>
            <p:nvPr/>
          </p:nvSpPr>
          <p:spPr>
            <a:xfrm>
              <a:off x="0" y="6408891"/>
              <a:ext cx="4575467" cy="402737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a:lstStyle>
            <a:p>
              <a:pPr>
                <a:lnSpc>
                  <a:spcPct val="150000"/>
                </a:lnSpc>
              </a:pP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Aggressive </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sprints</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and high levels of </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experimentation</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 and </a:t>
              </a:r>
              <a:r>
                <a:rPr lang="pl-PL" sz="3200" b="1" i="1" dirty="0">
                  <a:solidFill>
                    <a:srgbClr val="496F63"/>
                  </a:solidFill>
                  <a:latin typeface="Arial" panose="020B0604020202020204" pitchFamily="34" charset="0"/>
                  <a:ea typeface="Montserrat-SemiBold"/>
                  <a:cs typeface="Arial" panose="020B0604020202020204" pitchFamily="34" charset="0"/>
                  <a:sym typeface="Montserrat-SemiBold"/>
                </a:rPr>
                <a:t>customer interaction </a:t>
              </a:r>
              <a:r>
                <a:rPr lang="pl-PL" sz="3200" dirty="0">
                  <a:solidFill>
                    <a:srgbClr val="496F63"/>
                  </a:solidFill>
                  <a:latin typeface="Arial" panose="020B0604020202020204" pitchFamily="34" charset="0"/>
                  <a:ea typeface="Montserrat-SemiBold"/>
                  <a:cs typeface="Arial" panose="020B0604020202020204" pitchFamily="34" charset="0"/>
                  <a:sym typeface="Montserrat-SemiBold"/>
                </a:rPr>
                <a:t>can drive impact quickly</a:t>
              </a:r>
            </a:p>
          </p:txBody>
        </p:sp>
        <p:sp>
          <p:nvSpPr>
            <p:cNvPr id="168" name="Shape 168"/>
            <p:cNvSpPr/>
            <p:nvPr/>
          </p:nvSpPr>
          <p:spPr>
            <a:xfrm>
              <a:off x="8609" y="4920260"/>
              <a:ext cx="4558248" cy="44627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lnSpc>
                  <a:spcPct val="80000"/>
                </a:lnSpc>
                <a:defRPr sz="3000" b="1">
                  <a:solidFill>
                    <a:srgbClr val="393941"/>
                  </a:solidFill>
                  <a:latin typeface="Montserrat-SemiBold"/>
                  <a:ea typeface="Montserrat-SemiBold"/>
                  <a:cs typeface="Montserrat-SemiBold"/>
                  <a:sym typeface="Montserrat-SemiBold"/>
                </a:defRPr>
              </a:lvl1pPr>
            </a:lstStyle>
            <a:p>
              <a:r>
                <a:rPr lang="pl-PL">
                  <a:solidFill>
                    <a:srgbClr val="496F63"/>
                  </a:solidFill>
                  <a:latin typeface="Arial" panose="020B0604020202020204" pitchFamily="34" charset="0"/>
                  <a:cs typeface="Arial" panose="020B0604020202020204" pitchFamily="34" charset="0"/>
                </a:rPr>
                <a:t>AIA</a:t>
              </a:r>
              <a:endParaRPr>
                <a:solidFill>
                  <a:srgbClr val="496F63"/>
                </a:solidFill>
                <a:latin typeface="Arial" panose="020B0604020202020204" pitchFamily="34" charset="0"/>
                <a:cs typeface="Arial" panose="020B0604020202020204" pitchFamily="34" charset="0"/>
              </a:endParaRPr>
            </a:p>
          </p:txBody>
        </p:sp>
      </p:grpSp>
      <p:grpSp>
        <p:nvGrpSpPr>
          <p:cNvPr id="175" name="Group 175"/>
          <p:cNvGrpSpPr/>
          <p:nvPr/>
        </p:nvGrpSpPr>
        <p:grpSpPr>
          <a:xfrm>
            <a:off x="15788769" y="2828303"/>
            <a:ext cx="6082551" cy="7464868"/>
            <a:chOff x="0" y="4920260"/>
            <a:chExt cx="5296215" cy="7464868"/>
          </a:xfrm>
        </p:grpSpPr>
        <p:sp>
          <p:nvSpPr>
            <p:cNvPr id="172" name="Shape 172"/>
            <p:cNvSpPr/>
            <p:nvPr/>
          </p:nvSpPr>
          <p:spPr>
            <a:xfrm>
              <a:off x="0" y="6408891"/>
              <a:ext cx="5296215" cy="597623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a:lstStyle>
            <a:p>
              <a:pPr>
                <a:lnSpc>
                  <a:spcPct val="150000"/>
                </a:lnSpc>
              </a:pP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Realizing that it’s not just about building new products, but about </a:t>
              </a:r>
              <a:r>
                <a:rPr lang="en-US" sz="2800" b="1" i="1" dirty="0">
                  <a:solidFill>
                    <a:srgbClr val="496F63"/>
                  </a:solidFill>
                  <a:latin typeface="Arial" panose="020B0604020202020204" pitchFamily="34" charset="0"/>
                  <a:ea typeface="Montserrat-SemiBold"/>
                  <a:cs typeface="Arial" panose="020B0604020202020204" pitchFamily="34" charset="0"/>
                  <a:sym typeface="Montserrat-SemiBold"/>
                </a:rPr>
                <a:t>tying innovation to growth</a:t>
              </a: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 allows organizations to answer the question:</a:t>
              </a:r>
            </a:p>
            <a:p>
              <a:pPr>
                <a:lnSpc>
                  <a:spcPct val="150000"/>
                </a:lnSpc>
              </a:pP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“How do we apply lean innovation to what we already have in order to </a:t>
              </a:r>
              <a:r>
                <a:rPr lang="en-US" sz="2800" b="1" i="1" dirty="0">
                  <a:solidFill>
                    <a:srgbClr val="496F63"/>
                  </a:solidFill>
                  <a:latin typeface="Arial" panose="020B0604020202020204" pitchFamily="34" charset="0"/>
                  <a:ea typeface="Montserrat-SemiBold"/>
                  <a:cs typeface="Arial" panose="020B0604020202020204" pitchFamily="34" charset="0"/>
                  <a:sym typeface="Montserrat-SemiBold"/>
                </a:rPr>
                <a:t>discover new opportunities </a:t>
              </a: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and </a:t>
              </a:r>
              <a:r>
                <a:rPr lang="en-US" sz="2800" b="1" i="1" dirty="0">
                  <a:solidFill>
                    <a:srgbClr val="496F63"/>
                  </a:solidFill>
                  <a:latin typeface="Arial" panose="020B0604020202020204" pitchFamily="34" charset="0"/>
                  <a:ea typeface="Montserrat-SemiBold"/>
                  <a:cs typeface="Arial" panose="020B0604020202020204" pitchFamily="34" charset="0"/>
                  <a:sym typeface="Montserrat-SemiBold"/>
                </a:rPr>
                <a:t>reduce waste </a:t>
              </a:r>
              <a:r>
                <a:rPr lang="en-US" sz="2800" dirty="0">
                  <a:solidFill>
                    <a:srgbClr val="496F63"/>
                  </a:solidFill>
                  <a:latin typeface="Arial" panose="020B0604020202020204" pitchFamily="34" charset="0"/>
                  <a:ea typeface="Montserrat-SemiBold"/>
                  <a:cs typeface="Arial" panose="020B0604020202020204" pitchFamily="34" charset="0"/>
                  <a:sym typeface="Montserrat-SemiBold"/>
                </a:rPr>
                <a:t>in the commercialization of our products”</a:t>
              </a:r>
              <a:r>
                <a:rPr lang="pl-PL" sz="2800" dirty="0">
                  <a:solidFill>
                    <a:srgbClr val="496F63"/>
                  </a:solidFill>
                  <a:latin typeface="Arial" panose="020B0604020202020204" pitchFamily="34" charset="0"/>
                  <a:ea typeface="Montserrat-SemiBold"/>
                  <a:cs typeface="Arial" panose="020B0604020202020204" pitchFamily="34" charset="0"/>
                  <a:sym typeface="Montserrat-SemiBold"/>
                </a:rPr>
                <a:t> </a:t>
              </a:r>
            </a:p>
          </p:txBody>
        </p:sp>
        <p:sp>
          <p:nvSpPr>
            <p:cNvPr id="173" name="Shape 173"/>
            <p:cNvSpPr/>
            <p:nvPr/>
          </p:nvSpPr>
          <p:spPr>
            <a:xfrm>
              <a:off x="8609" y="4920260"/>
              <a:ext cx="4558248" cy="44627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lnSpc>
                  <a:spcPct val="80000"/>
                </a:lnSpc>
                <a:defRPr sz="3000" b="1">
                  <a:solidFill>
                    <a:srgbClr val="393941"/>
                  </a:solidFill>
                  <a:latin typeface="Montserrat-SemiBold"/>
                  <a:ea typeface="Montserrat-SemiBold"/>
                  <a:cs typeface="Montserrat-SemiBold"/>
                  <a:sym typeface="Montserrat-SemiBold"/>
                </a:defRPr>
              </a:lvl1pPr>
            </a:lstStyle>
            <a:p>
              <a:r>
                <a:rPr lang="pl-PL" dirty="0">
                  <a:solidFill>
                    <a:srgbClr val="496F63"/>
                  </a:solidFill>
                  <a:latin typeface="Arial" panose="020B0604020202020204" pitchFamily="34" charset="0"/>
                  <a:cs typeface="Arial" panose="020B0604020202020204" pitchFamily="34" charset="0"/>
                </a:rPr>
                <a:t>Medical device company</a:t>
              </a:r>
              <a:endParaRPr dirty="0">
                <a:solidFill>
                  <a:srgbClr val="496F63">
                    <a:alpha val="99000"/>
                  </a:srgbClr>
                </a:solidFill>
                <a:latin typeface="Arial" panose="020B0604020202020204" pitchFamily="34" charset="0"/>
                <a:cs typeface="Arial" panose="020B0604020202020204" pitchFamily="34" charset="0"/>
              </a:endParaRPr>
            </a:p>
          </p:txBody>
        </p:sp>
      </p:grpSp>
      <p:sp>
        <p:nvSpPr>
          <p:cNvPr id="21" name="Shape 164">
            <a:extLst>
              <a:ext uri="{FF2B5EF4-FFF2-40B4-BE49-F238E27FC236}">
                <a16:creationId xmlns:a16="http://schemas.microsoft.com/office/drawing/2014/main" id="{AF5D0576-3544-1E42-B8C4-E971EDAE2B19}"/>
              </a:ext>
            </a:extLst>
          </p:cNvPr>
          <p:cNvSpPr/>
          <p:nvPr/>
        </p:nvSpPr>
        <p:spPr>
          <a:xfrm>
            <a:off x="9981931" y="3388830"/>
            <a:ext cx="3878925" cy="3556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defRPr sz="1800" cap="all" spc="360">
                <a:latin typeface="+mn-lt"/>
                <a:ea typeface="+mn-ea"/>
                <a:cs typeface="+mn-cs"/>
                <a:sym typeface="Montserrat-Regular"/>
              </a:defRPr>
            </a:lvl1pPr>
          </a:lstStyle>
          <a:p>
            <a:r>
              <a:rPr lang="pl-PL" dirty="0">
                <a:latin typeface="Arial" panose="020B0604020202020204" pitchFamily="34" charset="0"/>
                <a:cs typeface="Arial" panose="020B0604020202020204" pitchFamily="34" charset="0"/>
              </a:rPr>
              <a:t>Key takeaway</a:t>
            </a:r>
            <a:endParaRPr dirty="0">
              <a:latin typeface="Arial" panose="020B0604020202020204" pitchFamily="34" charset="0"/>
              <a:cs typeface="Arial" panose="020B0604020202020204" pitchFamily="34" charset="0"/>
            </a:endParaRPr>
          </a:p>
        </p:txBody>
      </p:sp>
      <p:sp>
        <p:nvSpPr>
          <p:cNvPr id="22" name="Shape 164">
            <a:extLst>
              <a:ext uri="{FF2B5EF4-FFF2-40B4-BE49-F238E27FC236}">
                <a16:creationId xmlns:a16="http://schemas.microsoft.com/office/drawing/2014/main" id="{5D67058B-A7C3-4444-918B-D82FDF5872B6}"/>
              </a:ext>
            </a:extLst>
          </p:cNvPr>
          <p:cNvSpPr/>
          <p:nvPr/>
        </p:nvSpPr>
        <p:spPr>
          <a:xfrm>
            <a:off x="16476701" y="3435526"/>
            <a:ext cx="3878925" cy="3556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defRPr sz="1800" cap="all" spc="360">
                <a:latin typeface="+mn-lt"/>
                <a:ea typeface="+mn-ea"/>
                <a:cs typeface="+mn-cs"/>
                <a:sym typeface="Montserrat-Regular"/>
              </a:defRPr>
            </a:lvl1pPr>
          </a:lstStyle>
          <a:p>
            <a:r>
              <a:rPr lang="pl-PL" dirty="0" err="1">
                <a:latin typeface="Arial" panose="020B0604020202020204" pitchFamily="34" charset="0"/>
                <a:cs typeface="Arial" panose="020B0604020202020204" pitchFamily="34" charset="0"/>
              </a:rPr>
              <a:t>Key</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takeaway</a:t>
            </a:r>
            <a:endParaRPr dirty="0">
              <a:latin typeface="Arial" panose="020B0604020202020204" pitchFamily="34" charset="0"/>
              <a:cs typeface="Arial" panose="020B0604020202020204" pitchFamily="34" charset="0"/>
            </a:endParaRPr>
          </a:p>
        </p:txBody>
      </p:sp>
      <p:sp>
        <p:nvSpPr>
          <p:cNvPr id="23" name="Shape 68">
            <a:extLst>
              <a:ext uri="{FF2B5EF4-FFF2-40B4-BE49-F238E27FC236}">
                <a16:creationId xmlns:a16="http://schemas.microsoft.com/office/drawing/2014/main" id="{8D504FD1-5833-D741-8BED-68F5EB624484}"/>
              </a:ext>
            </a:extLst>
          </p:cNvPr>
          <p:cNvSpPr/>
          <p:nvPr/>
        </p:nvSpPr>
        <p:spPr>
          <a:xfrm>
            <a:off x="5688219" y="894660"/>
            <a:ext cx="13007561" cy="1466042"/>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ctr">
              <a:lnSpc>
                <a:spcPct val="100000"/>
              </a:lnSpc>
            </a:pPr>
            <a:r>
              <a:rPr lang="pl-PL" sz="6000" dirty="0">
                <a:solidFill>
                  <a:srgbClr val="496F63"/>
                </a:solidFill>
                <a:latin typeface="Arial" panose="020B0604020202020204" pitchFamily="34" charset="0"/>
                <a:cs typeface="Arial" panose="020B0604020202020204" pitchFamily="34" charset="0"/>
              </a:rPr>
              <a:t>L</a:t>
            </a:r>
            <a:r>
              <a:rPr lang="en-GB" sz="6000" dirty="0" err="1">
                <a:solidFill>
                  <a:srgbClr val="496F63"/>
                </a:solidFill>
                <a:latin typeface="Arial" panose="020B0604020202020204" pitchFamily="34" charset="0"/>
                <a:cs typeface="Arial" panose="020B0604020202020204" pitchFamily="34" charset="0"/>
              </a:rPr>
              <a:t>ean</a:t>
            </a:r>
            <a:r>
              <a:rPr lang="en-GB" sz="6000" dirty="0">
                <a:solidFill>
                  <a:srgbClr val="496F63"/>
                </a:solidFill>
                <a:latin typeface="Arial" panose="020B0604020202020204" pitchFamily="34" charset="0"/>
                <a:cs typeface="Arial" panose="020B0604020202020204" pitchFamily="34" charset="0"/>
              </a:rPr>
              <a:t> innovation </a:t>
            </a:r>
            <a:r>
              <a:rPr lang="en-GB" sz="6000" dirty="0" err="1">
                <a:solidFill>
                  <a:srgbClr val="496F63"/>
                </a:solidFill>
                <a:latin typeface="Arial" panose="020B0604020202020204" pitchFamily="34" charset="0"/>
                <a:cs typeface="Arial" panose="020B0604020202020204" pitchFamily="34" charset="0"/>
              </a:rPr>
              <a:t>examp</a:t>
            </a:r>
            <a:r>
              <a:rPr lang="pl-PL" sz="6000" dirty="0">
                <a:solidFill>
                  <a:srgbClr val="496F63"/>
                </a:solidFill>
                <a:latin typeface="Arial" panose="020B0604020202020204" pitchFamily="34" charset="0"/>
                <a:cs typeface="Arial" panose="020B0604020202020204" pitchFamily="34" charset="0"/>
              </a:rPr>
              <a:t>l</a:t>
            </a:r>
            <a:r>
              <a:rPr lang="en-GB" sz="6000" dirty="0" err="1">
                <a:solidFill>
                  <a:srgbClr val="496F63"/>
                </a:solidFill>
                <a:latin typeface="Arial" panose="020B0604020202020204" pitchFamily="34" charset="0"/>
                <a:cs typeface="Arial" panose="020B0604020202020204" pitchFamily="34" charset="0"/>
              </a:rPr>
              <a:t>es</a:t>
            </a:r>
            <a:r>
              <a:rPr lang="en-GB" sz="6000" dirty="0">
                <a:solidFill>
                  <a:srgbClr val="496F63"/>
                </a:solidFill>
                <a:latin typeface="Arial" panose="020B0604020202020204" pitchFamily="34" charset="0"/>
                <a:cs typeface="Arial" panose="020B0604020202020204" pitchFamily="34" charset="0"/>
              </a:rPr>
              <a:t> </a:t>
            </a:r>
          </a:p>
          <a:p>
            <a:pPr algn="ctr"/>
            <a:endParaRPr lang="en-GB" sz="2000" dirty="0">
              <a:solidFill>
                <a:srgbClr val="496F63"/>
              </a:solidFill>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C7D3DE87-4B73-3A40-B9FA-8766F4DB28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812" y="10304700"/>
            <a:ext cx="16100612" cy="3033706"/>
          </a:xfrm>
          <a:prstGeom prst="rect">
            <a:avLst/>
          </a:prstGeom>
        </p:spPr>
      </p:pic>
      <p:sp>
        <p:nvSpPr>
          <p:cNvPr id="18" name="Prostokąt 17"/>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000" b="1" dirty="0">
                <a:solidFill>
                  <a:srgbClr val="496F63"/>
                </a:solidFill>
                <a:latin typeface="Arial"/>
                <a:ea typeface="Montserrat-SemiBold"/>
                <a:cs typeface="Arial"/>
                <a:sym typeface="Helvetica Light"/>
              </a:rPr>
              <a:t>LEAN INNOVATION - EXAMPLES</a:t>
            </a:r>
          </a:p>
        </p:txBody>
      </p:sp>
    </p:spTree>
    <p:extLst>
      <p:ext uri="{BB962C8B-B14F-4D97-AF65-F5344CB8AC3E}">
        <p14:creationId xmlns:p14="http://schemas.microsoft.com/office/powerpoint/2010/main" val="1030092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wipe(up)">
                                      <p:cBhvr>
                                        <p:cTn id="16" dur="20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0"/>
                                        </p:tgtEl>
                                        <p:attrNameLst>
                                          <p:attrName>style.visibility</p:attrName>
                                        </p:attrNameLst>
                                      </p:cBhvr>
                                      <p:to>
                                        <p:strVal val="visible"/>
                                      </p:to>
                                    </p:set>
                                    <p:animEffect transition="in" filter="wipe(up)">
                                      <p:cBhvr>
                                        <p:cTn id="21" dur="2000"/>
                                        <p:tgtEl>
                                          <p:spTgt spid="1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animEffect transition="in" filter="wipe(up)">
                                      <p:cBhvr>
                                        <p:cTn id="29" dur="2000"/>
                                        <p:tgtEl>
                                          <p:spTgt spid="17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3" cstate="print">
            <a:alphaModFix amt="28000"/>
            <a:extLst>
              <a:ext uri="{28A0092B-C50C-407E-A947-70E740481C1C}">
                <a14:useLocalDpi xmlns:a14="http://schemas.microsoft.com/office/drawing/2010/main"/>
              </a:ext>
            </a:extLst>
          </a:blip>
          <a:stretch>
            <a:fillRect/>
          </a:stretch>
        </p:blipFill>
        <p:spPr>
          <a:xfrm rot="16200000">
            <a:off x="3898222" y="1058778"/>
            <a:ext cx="8319773" cy="10692000"/>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a:t>
            </a:fld>
            <a:endParaRPr/>
          </a:p>
        </p:txBody>
      </p:sp>
      <p:sp>
        <p:nvSpPr>
          <p:cNvPr id="274" name="pole tekstowe 273">
            <a:extLst>
              <a:ext uri="{FF2B5EF4-FFF2-40B4-BE49-F238E27FC236}">
                <a16:creationId xmlns:a16="http://schemas.microsoft.com/office/drawing/2014/main" id="{86EB1049-8303-46B1-B02B-C60BC5BDE5FE}"/>
              </a:ext>
            </a:extLst>
          </p:cNvPr>
          <p:cNvSpPr txBox="1"/>
          <p:nvPr/>
        </p:nvSpPr>
        <p:spPr>
          <a:xfrm>
            <a:off x="1756610" y="659886"/>
            <a:ext cx="15029502" cy="14465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l"/>
            <a:r>
              <a:rPr lang="pl-PL" sz="8900" b="1" dirty="0">
                <a:solidFill>
                  <a:srgbClr val="496F63"/>
                </a:solidFill>
                <a:latin typeface="Arial"/>
                <a:ea typeface="Montserrat-SemiBold"/>
                <a:cs typeface="Arial"/>
                <a:sym typeface="Montserrat-SemiBold"/>
              </a:rPr>
              <a:t>ARE YOU INTERESTED IN:</a:t>
            </a:r>
          </a:p>
        </p:txBody>
      </p:sp>
      <p:pic>
        <p:nvPicPr>
          <p:cNvPr id="1027" name="Picture 3"/>
          <p:cNvPicPr>
            <a:picLocks noChangeAspect="1" noChangeArrowheads="1"/>
          </p:cNvPicPr>
          <p:nvPr/>
        </p:nvPicPr>
        <p:blipFill>
          <a:blip r:embed="rId4" cstate="print"/>
          <a:srcRect/>
          <a:stretch>
            <a:fillRect/>
          </a:stretch>
        </p:blipFill>
        <p:spPr bwMode="auto">
          <a:xfrm>
            <a:off x="17522241" y="2884322"/>
            <a:ext cx="5991225" cy="6696075"/>
          </a:xfrm>
          <a:prstGeom prst="rect">
            <a:avLst/>
          </a:prstGeom>
          <a:noFill/>
          <a:ln w="9525">
            <a:noFill/>
            <a:miter lim="800000"/>
            <a:headEnd/>
            <a:tailEnd/>
          </a:ln>
        </p:spPr>
      </p:pic>
      <p:sp>
        <p:nvSpPr>
          <p:cNvPr id="9" name="Prostokąt 8"/>
          <p:cNvSpPr/>
          <p:nvPr/>
        </p:nvSpPr>
        <p:spPr>
          <a:xfrm>
            <a:off x="6817895" y="10622846"/>
            <a:ext cx="12192000" cy="3093154"/>
          </a:xfrm>
          <a:prstGeom prst="rect">
            <a:avLst/>
          </a:prstGeom>
        </p:spPr>
        <p:txBody>
          <a:bodyPr>
            <a:spAutoFit/>
          </a:bodyPr>
          <a:lstStyle/>
          <a:p>
            <a:pPr algn="ctr"/>
            <a:r>
              <a:rPr lang="pl-PL" sz="11500" b="1" dirty="0">
                <a:solidFill>
                  <a:srgbClr val="71BB9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ontserrat-SemiBold"/>
              </a:rPr>
              <a:t>Lean </a:t>
            </a:r>
            <a:r>
              <a:rPr lang="pl-PL" sz="11500" b="1" dirty="0" err="1">
                <a:solidFill>
                  <a:srgbClr val="71BB9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ontserrat-SemiBold"/>
              </a:rPr>
              <a:t>innovation</a:t>
            </a:r>
            <a:r>
              <a:rPr lang="pl-PL" sz="11500" b="1" dirty="0">
                <a:solidFill>
                  <a:srgbClr val="71BB9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ontserrat-SemiBold"/>
              </a:rPr>
              <a:t> </a:t>
            </a:r>
          </a:p>
          <a:p>
            <a:pPr algn="ctr"/>
            <a:r>
              <a:rPr lang="pl-PL" sz="8000" b="1" dirty="0" err="1">
                <a:solidFill>
                  <a:schemeClr val="tx2">
                    <a:lumMod val="25000"/>
                  </a:schemeClr>
                </a:solidFill>
                <a:latin typeface="Arial"/>
                <a:ea typeface="Montserrat-SemiBold"/>
                <a:cs typeface="Arial"/>
                <a:sym typeface="Montserrat-SemiBold"/>
              </a:rPr>
              <a:t>is</a:t>
            </a:r>
            <a:r>
              <a:rPr lang="pl-PL" sz="8000" b="1" dirty="0">
                <a:solidFill>
                  <a:schemeClr val="tx2">
                    <a:lumMod val="25000"/>
                  </a:schemeClr>
                </a:solidFill>
                <a:latin typeface="Arial"/>
                <a:ea typeface="Montserrat-SemiBold"/>
                <a:cs typeface="Arial"/>
                <a:sym typeface="Montserrat-SemiBold"/>
              </a:rPr>
              <a:t> </a:t>
            </a:r>
            <a:r>
              <a:rPr lang="pl-PL" sz="8000" b="1" dirty="0" err="1">
                <a:solidFill>
                  <a:schemeClr val="tx2">
                    <a:lumMod val="25000"/>
                  </a:schemeClr>
                </a:solidFill>
                <a:latin typeface="Arial"/>
                <a:ea typeface="Montserrat-SemiBold"/>
                <a:cs typeface="Arial"/>
                <a:sym typeface="Montserrat-SemiBold"/>
              </a:rPr>
              <a:t>the</a:t>
            </a:r>
            <a:r>
              <a:rPr lang="pl-PL" sz="8000" b="1" dirty="0">
                <a:solidFill>
                  <a:schemeClr val="tx2">
                    <a:lumMod val="25000"/>
                  </a:schemeClr>
                </a:solidFill>
                <a:latin typeface="Arial"/>
                <a:ea typeface="Montserrat-SemiBold"/>
                <a:cs typeface="Arial"/>
                <a:sym typeface="Montserrat-SemiBold"/>
              </a:rPr>
              <a:t> </a:t>
            </a:r>
            <a:r>
              <a:rPr lang="pl-PL" sz="8000" b="1" dirty="0" err="1">
                <a:solidFill>
                  <a:schemeClr val="tx2">
                    <a:lumMod val="25000"/>
                  </a:schemeClr>
                </a:solidFill>
                <a:latin typeface="Arial"/>
                <a:ea typeface="Montserrat-SemiBold"/>
                <a:cs typeface="Arial"/>
                <a:sym typeface="Montserrat-SemiBold"/>
              </a:rPr>
              <a:t>answer</a:t>
            </a:r>
            <a:r>
              <a:rPr lang="pl-PL" sz="8000" b="1" dirty="0">
                <a:solidFill>
                  <a:schemeClr val="tx2">
                    <a:lumMod val="25000"/>
                  </a:schemeClr>
                </a:solidFill>
                <a:latin typeface="Arial"/>
                <a:ea typeface="Montserrat-SemiBold"/>
                <a:cs typeface="Arial"/>
                <a:sym typeface="Montserrat-SemiBold"/>
              </a:rPr>
              <a:t>!</a:t>
            </a:r>
          </a:p>
        </p:txBody>
      </p:sp>
      <p:sp>
        <p:nvSpPr>
          <p:cNvPr id="10" name="Prostokąt 9"/>
          <p:cNvSpPr/>
          <p:nvPr/>
        </p:nvSpPr>
        <p:spPr>
          <a:xfrm>
            <a:off x="5919537" y="3064986"/>
            <a:ext cx="4620125" cy="1569660"/>
          </a:xfrm>
          <a:prstGeom prst="rect">
            <a:avLst/>
          </a:prstGeom>
        </p:spPr>
        <p:txBody>
          <a:bodyPr wrap="square">
            <a:spAutoFit/>
          </a:bodyPr>
          <a:lstStyle/>
          <a:p>
            <a:pPr algn="ctr"/>
            <a:r>
              <a:rPr lang="pl-PL" sz="4800" b="1" dirty="0" err="1">
                <a:solidFill>
                  <a:srgbClr val="496F63"/>
                </a:solidFill>
                <a:latin typeface="Arial"/>
                <a:ea typeface="Montserrat-SemiBold"/>
                <a:cs typeface="Arial"/>
                <a:sym typeface="Montserrat-SemiBold"/>
              </a:rPr>
              <a:t>Efficiency improvement</a:t>
            </a:r>
            <a:r>
              <a:rPr lang="pl-PL" sz="4800" b="1" dirty="0">
                <a:solidFill>
                  <a:srgbClr val="496F63"/>
                </a:solidFill>
                <a:latin typeface="Arial"/>
                <a:ea typeface="Montserrat-SemiBold"/>
                <a:cs typeface="Arial"/>
                <a:sym typeface="Montserrat-SemiBold"/>
              </a:rPr>
              <a:t>?</a:t>
            </a:r>
          </a:p>
        </p:txBody>
      </p:sp>
      <p:sp>
        <p:nvSpPr>
          <p:cNvPr id="11" name="Prostokąt 10"/>
          <p:cNvSpPr/>
          <p:nvPr/>
        </p:nvSpPr>
        <p:spPr>
          <a:xfrm>
            <a:off x="2896979" y="7549263"/>
            <a:ext cx="4273843" cy="2308324"/>
          </a:xfrm>
          <a:prstGeom prst="rect">
            <a:avLst/>
          </a:prstGeom>
        </p:spPr>
        <p:txBody>
          <a:bodyPr wrap="square">
            <a:spAutoFit/>
          </a:bodyPr>
          <a:lstStyle/>
          <a:p>
            <a:pPr algn="ctr"/>
            <a:r>
              <a:rPr lang="pl-PL" sz="4800" b="1" dirty="0" err="1">
                <a:solidFill>
                  <a:srgbClr val="496F63"/>
                </a:solidFill>
                <a:latin typeface="Arial"/>
                <a:ea typeface="Montserrat-SemiBold"/>
                <a:cs typeface="Arial"/>
                <a:sym typeface="Montserrat-SemiBold"/>
              </a:rPr>
              <a:t>Increased</a:t>
            </a:r>
            <a:r>
              <a:rPr lang="pl-PL" sz="4800" b="1" dirty="0">
                <a:solidFill>
                  <a:srgbClr val="496F63"/>
                </a:solidFill>
                <a:latin typeface="Arial"/>
                <a:ea typeface="Montserrat-SemiBold"/>
                <a:cs typeface="Arial"/>
                <a:sym typeface="Montserrat-SemiBold"/>
              </a:rPr>
              <a:t> </a:t>
            </a:r>
            <a:r>
              <a:rPr lang="pl-PL" sz="4800" b="1" dirty="0" err="1">
                <a:solidFill>
                  <a:srgbClr val="496F63"/>
                </a:solidFill>
                <a:latin typeface="Arial"/>
                <a:ea typeface="Montserrat-SemiBold"/>
                <a:cs typeface="Arial"/>
                <a:sym typeface="Montserrat-SemiBold"/>
              </a:rPr>
              <a:t>customer</a:t>
            </a:r>
            <a:r>
              <a:rPr lang="pl-PL" sz="4800" b="1" dirty="0">
                <a:solidFill>
                  <a:srgbClr val="496F63"/>
                </a:solidFill>
                <a:latin typeface="Arial"/>
                <a:ea typeface="Montserrat-SemiBold"/>
                <a:cs typeface="Arial"/>
                <a:sym typeface="Montserrat-SemiBold"/>
              </a:rPr>
              <a:t> </a:t>
            </a:r>
            <a:r>
              <a:rPr lang="pl-PL" sz="4800" b="1" dirty="0" err="1">
                <a:solidFill>
                  <a:srgbClr val="496F63"/>
                </a:solidFill>
                <a:latin typeface="Arial"/>
                <a:ea typeface="Montserrat-SemiBold"/>
                <a:cs typeface="Arial"/>
                <a:sym typeface="Montserrat-SemiBold"/>
              </a:rPr>
              <a:t>satisfaction</a:t>
            </a:r>
            <a:r>
              <a:rPr lang="pl-PL" sz="4800" b="1" dirty="0">
                <a:solidFill>
                  <a:srgbClr val="496F63"/>
                </a:solidFill>
                <a:latin typeface="Arial"/>
                <a:ea typeface="Montserrat-SemiBold"/>
                <a:cs typeface="Arial"/>
                <a:sym typeface="Montserrat-SemiBold"/>
              </a:rPr>
              <a:t>?</a:t>
            </a:r>
          </a:p>
        </p:txBody>
      </p:sp>
      <p:sp>
        <p:nvSpPr>
          <p:cNvPr id="12" name="Prostokąt 11"/>
          <p:cNvSpPr/>
          <p:nvPr/>
        </p:nvSpPr>
        <p:spPr>
          <a:xfrm>
            <a:off x="9525900" y="7789894"/>
            <a:ext cx="3540395" cy="1754326"/>
          </a:xfrm>
          <a:prstGeom prst="rect">
            <a:avLst/>
          </a:prstGeom>
        </p:spPr>
        <p:txBody>
          <a:bodyPr wrap="square">
            <a:spAutoFit/>
          </a:bodyPr>
          <a:lstStyle/>
          <a:p>
            <a:pPr algn="ctr"/>
            <a:r>
              <a:rPr lang="pl-PL" sz="5400" b="1" dirty="0">
                <a:solidFill>
                  <a:srgbClr val="496F63"/>
                </a:solidFill>
                <a:latin typeface="Arial"/>
                <a:ea typeface="Montserrat-SemiBold"/>
                <a:cs typeface="Arial"/>
                <a:sym typeface="Montserrat-SemiBold"/>
              </a:rPr>
              <a:t>Financial </a:t>
            </a:r>
            <a:r>
              <a:rPr lang="pl-PL" sz="5400" b="1" dirty="0" err="1">
                <a:solidFill>
                  <a:srgbClr val="496F63"/>
                </a:solidFill>
                <a:latin typeface="Arial"/>
                <a:ea typeface="Montserrat-SemiBold"/>
                <a:cs typeface="Arial"/>
                <a:sym typeface="Montserrat-SemiBold"/>
              </a:rPr>
              <a:t>savings</a:t>
            </a:r>
            <a:r>
              <a:rPr lang="pl-PL" sz="5400" b="1" dirty="0">
                <a:solidFill>
                  <a:srgbClr val="496F63"/>
                </a:solidFill>
                <a:latin typeface="Arial"/>
                <a:ea typeface="Montserrat-SemiBold"/>
                <a:cs typeface="Arial"/>
                <a:sym typeface="Montserrat-SemiBold"/>
              </a:rPr>
              <a:t>?</a:t>
            </a:r>
          </a:p>
        </p:txBody>
      </p:sp>
      <p:sp>
        <p:nvSpPr>
          <p:cNvPr id="14" name="Prostokąt 13"/>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a:t>
            </a:r>
          </a:p>
        </p:txBody>
      </p:sp>
    </p:spTree>
    <p:extLst>
      <p:ext uri="{BB962C8B-B14F-4D97-AF65-F5344CB8AC3E}">
        <p14:creationId xmlns:p14="http://schemas.microsoft.com/office/powerpoint/2010/main" val="37534980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500" fill="hold"/>
                                        <p:tgtEl>
                                          <p:spTgt spid="1027"/>
                                        </p:tgtEl>
                                        <p:attrNameLst>
                                          <p:attrName>ppt_x</p:attrName>
                                        </p:attrNameLst>
                                      </p:cBhvr>
                                      <p:tavLst>
                                        <p:tav tm="0">
                                          <p:val>
                                            <p:strVal val="#ppt_x"/>
                                          </p:val>
                                        </p:tav>
                                        <p:tav tm="100000">
                                          <p:val>
                                            <p:strVal val="#ppt_x"/>
                                          </p:val>
                                        </p:tav>
                                      </p:tavLst>
                                    </p:anim>
                                    <p:anim calcmode="lin" valueType="num">
                                      <p:cBhvr additive="base">
                                        <p:cTn id="3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9910663" y="1827909"/>
            <a:ext cx="9250481" cy="11888091"/>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20</a:t>
            </a:fld>
            <a:endParaRPr/>
          </a:p>
        </p:txBody>
      </p:sp>
      <p:sp>
        <p:nvSpPr>
          <p:cNvPr id="10" name="pole tekstowe 9">
            <a:extLst>
              <a:ext uri="{FF2B5EF4-FFF2-40B4-BE49-F238E27FC236}">
                <a16:creationId xmlns:a16="http://schemas.microsoft.com/office/drawing/2014/main" id="{D9AB1CE7-A8E0-4F2D-BD53-298442273386}"/>
              </a:ext>
            </a:extLst>
          </p:cNvPr>
          <p:cNvSpPr txBox="1"/>
          <p:nvPr/>
        </p:nvSpPr>
        <p:spPr>
          <a:xfrm>
            <a:off x="4837581" y="485108"/>
            <a:ext cx="10815635" cy="14311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pl-PL" sz="8800" b="1" dirty="0">
                <a:solidFill>
                  <a:srgbClr val="496F63"/>
                </a:solidFill>
                <a:latin typeface="Arial"/>
                <a:ea typeface="Montserrat-SemiBold"/>
                <a:cs typeface="Arial"/>
                <a:sym typeface="Helvetica Light"/>
              </a:rPr>
              <a:t>EXAMPLE</a:t>
            </a:r>
            <a:endParaRPr lang="en-US" sz="8800" b="1" dirty="0">
              <a:solidFill>
                <a:srgbClr val="496F63"/>
              </a:solidFill>
              <a:latin typeface="Arial"/>
              <a:ea typeface="Montserrat-SemiBold"/>
              <a:cs typeface="Arial"/>
              <a:sym typeface="Helvetica Light"/>
            </a:endParaRPr>
          </a:p>
        </p:txBody>
      </p:sp>
      <p:pic>
        <p:nvPicPr>
          <p:cNvPr id="1028" name="Picture 4" descr="Doodle finger indicating direction Free Vect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76596" y="228244"/>
            <a:ext cx="3651440" cy="2885690"/>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2778162" y="4339742"/>
            <a:ext cx="9159541" cy="346248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r>
              <a:rPr lang="en-US" sz="4400" b="1" dirty="0">
                <a:solidFill>
                  <a:srgbClr val="304A42"/>
                </a:solidFill>
                <a:cs typeface="Arial"/>
                <a:sym typeface="Helvetica Light"/>
              </a:rPr>
              <a:t>Pudding</a:t>
            </a:r>
            <a:r>
              <a:rPr lang="en-US" sz="4400" b="1" dirty="0">
                <a:solidFill>
                  <a:srgbClr val="304A42"/>
                </a:solidFill>
                <a:cs typeface="Arial"/>
              </a:rPr>
              <a:t> Row – a shift of business model </a:t>
            </a:r>
            <a:endParaRPr lang="en-US" b="1" dirty="0">
              <a:solidFill>
                <a:srgbClr val="304A42"/>
              </a:solidFill>
              <a:cs typeface="Arial"/>
            </a:endParaRPr>
          </a:p>
          <a:p>
            <a:pPr algn="l"/>
            <a:r>
              <a:rPr lang="en-US" sz="4400" b="1" dirty="0">
                <a:solidFill>
                  <a:srgbClr val="304A42"/>
                </a:solidFill>
                <a:cs typeface="Arial"/>
              </a:rPr>
              <a:t>in response to COVID19</a:t>
            </a:r>
            <a:r>
              <a:rPr lang="pl-PL" sz="4400" b="1" dirty="0">
                <a:solidFill>
                  <a:srgbClr val="304A42"/>
                </a:solidFill>
                <a:cs typeface="Arial"/>
              </a:rPr>
              <a:t> </a:t>
            </a:r>
            <a:endParaRPr lang="en-US" b="1" dirty="0">
              <a:solidFill>
                <a:srgbClr val="304A42"/>
              </a:solidFill>
            </a:endParaRPr>
          </a:p>
          <a:p>
            <a:pPr algn="l"/>
            <a:endParaRPr lang="pl-PL" sz="4400" b="1" dirty="0">
              <a:solidFill>
                <a:srgbClr val="304A42"/>
              </a:solidFill>
              <a:cs typeface="Arial"/>
            </a:endParaRPr>
          </a:p>
          <a:p>
            <a:r>
              <a:rPr lang="en-US" sz="4400" b="1" dirty="0">
                <a:solidFill>
                  <a:srgbClr val="304A42"/>
                </a:solidFill>
                <a:cs typeface="Arial"/>
              </a:rPr>
              <a:t>IRELAND</a:t>
            </a:r>
            <a:r>
              <a:rPr lang="pl-PL" sz="4400" b="1" dirty="0">
                <a:solidFill>
                  <a:srgbClr val="304A42"/>
                </a:solidFill>
                <a:cs typeface="Arial"/>
              </a:rPr>
              <a:t> </a:t>
            </a:r>
            <a:r>
              <a:rPr lang="pl-PL" sz="4400" b="1" i="1" dirty="0">
                <a:solidFill>
                  <a:srgbClr val="304A42"/>
                </a:solidFill>
                <a:latin typeface="Arial"/>
                <a:cs typeface="Arial"/>
              </a:rPr>
              <a:t> </a:t>
            </a:r>
            <a:endParaRPr lang="pl-PL" b="1" dirty="0">
              <a:solidFill>
                <a:srgbClr val="304A42"/>
              </a:solidFill>
            </a:endParaRPr>
          </a:p>
        </p:txBody>
      </p:sp>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EXAMPLES</a:t>
            </a:r>
          </a:p>
        </p:txBody>
      </p:sp>
      <p:pic>
        <p:nvPicPr>
          <p:cNvPr id="3" name="Picture 3">
            <a:extLst>
              <a:ext uri="{FF2B5EF4-FFF2-40B4-BE49-F238E27FC236}">
                <a16:creationId xmlns:a16="http://schemas.microsoft.com/office/drawing/2014/main" id="{ADF08CE3-DF78-4339-AC00-2F0E052A9F46}"/>
              </a:ext>
            </a:extLst>
          </p:cNvPr>
          <p:cNvPicPr>
            <a:picLocks noChangeAspect="1"/>
          </p:cNvPicPr>
          <p:nvPr/>
        </p:nvPicPr>
        <p:blipFill>
          <a:blip r:embed="rId4" cstate="print"/>
          <a:stretch>
            <a:fillRect/>
          </a:stretch>
        </p:blipFill>
        <p:spPr>
          <a:xfrm>
            <a:off x="11387138" y="3418288"/>
            <a:ext cx="11506199" cy="7403296"/>
          </a:xfrm>
          <a:prstGeom prst="rect">
            <a:avLst/>
          </a:prstGeom>
        </p:spPr>
      </p:pic>
      <p:sp>
        <p:nvSpPr>
          <p:cNvPr id="4" name="TextBox 3">
            <a:extLst>
              <a:ext uri="{FF2B5EF4-FFF2-40B4-BE49-F238E27FC236}">
                <a16:creationId xmlns:a16="http://schemas.microsoft.com/office/drawing/2014/main" id="{110209D0-DF91-4422-937C-0E2457418368}"/>
              </a:ext>
            </a:extLst>
          </p:cNvPr>
          <p:cNvSpPr txBox="1"/>
          <p:nvPr/>
        </p:nvSpPr>
        <p:spPr>
          <a:xfrm>
            <a:off x="19964400" y="11109023"/>
            <a:ext cx="2743200" cy="78483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r"/>
            <a:r>
              <a:rPr lang="en-US" dirty="0"/>
              <a:t>Image - </a:t>
            </a:r>
            <a:r>
              <a:rPr lang="en-US" dirty="0" err="1">
                <a:hlinkClick r:id="rId5"/>
              </a:rPr>
              <a:t>Sligo</a:t>
            </a:r>
            <a:r>
              <a:rPr lang="en-US" dirty="0">
                <a:hlinkClick r:id="rId5"/>
              </a:rPr>
              <a:t> Food Trail</a:t>
            </a:r>
          </a:p>
        </p:txBody>
      </p:sp>
      <p:sp>
        <p:nvSpPr>
          <p:cNvPr id="5" name="TextBox 4">
            <a:extLst>
              <a:ext uri="{FF2B5EF4-FFF2-40B4-BE49-F238E27FC236}">
                <a16:creationId xmlns:a16="http://schemas.microsoft.com/office/drawing/2014/main" id="{7E913C3D-D0AB-4D82-89D3-E5F201F8FB89}"/>
              </a:ext>
            </a:extLst>
          </p:cNvPr>
          <p:cNvSpPr txBox="1"/>
          <p:nvPr/>
        </p:nvSpPr>
        <p:spPr>
          <a:xfrm>
            <a:off x="1509713" y="9441998"/>
            <a:ext cx="11982447" cy="27853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r>
              <a:rPr lang="en-IE" sz="4400" b="1" dirty="0">
                <a:solidFill>
                  <a:srgbClr val="385623"/>
                </a:solidFill>
                <a:latin typeface="Arial"/>
              </a:rPr>
              <a:t>Pudding</a:t>
            </a:r>
            <a:r>
              <a:rPr lang="en-IE" sz="4400" b="1" i="0" dirty="0">
                <a:solidFill>
                  <a:srgbClr val="385623"/>
                </a:solidFill>
                <a:latin typeface="Arial"/>
              </a:rPr>
              <a:t> Row Sligo</a:t>
            </a:r>
          </a:p>
          <a:p>
            <a:r>
              <a:rPr lang="en-IE" sz="4400" i="0" dirty="0">
                <a:solidFill>
                  <a:srgbClr val="385623"/>
                </a:solidFill>
                <a:latin typeface="Arial"/>
              </a:rPr>
              <a:t>Website: </a:t>
            </a:r>
            <a:r>
              <a:rPr lang="en-IE" sz="4400" i="0" dirty="0">
                <a:ea typeface="Calibri"/>
                <a:hlinkClick r:id="rId6"/>
              </a:rPr>
              <a:t>https://puddingrow.ie/</a:t>
            </a:r>
            <a:endParaRPr lang="en-IE" sz="4400" i="0" dirty="0">
              <a:ea typeface="Calibri"/>
            </a:endParaRPr>
          </a:p>
          <a:p>
            <a:r>
              <a:rPr lang="en-IE" sz="4400" i="0" dirty="0">
                <a:solidFill>
                  <a:srgbClr val="385623"/>
                </a:solidFill>
                <a:latin typeface="Arial"/>
              </a:rPr>
              <a:t>Facebook: </a:t>
            </a:r>
            <a:r>
              <a:rPr lang="en-IE" sz="4400" i="0" dirty="0">
                <a:ea typeface="Calibri"/>
                <a:hlinkClick r:id="rId7"/>
              </a:rPr>
              <a:t>https://www.facebook.com/PuddingRowSligo</a:t>
            </a:r>
            <a:endParaRPr lang="en-US" sz="4400" b="0" i="0" u="none" strike="noStrike" cap="none" spc="0" normalizeH="0" baseline="0" dirty="0">
              <a:ln>
                <a:noFill/>
              </a:ln>
              <a:solidFill>
                <a:srgbClr val="A6A7AC"/>
              </a:solidFill>
              <a:effectLst/>
              <a:uFillTx/>
              <a:latin typeface="PT Sans"/>
              <a:ea typeface="PT Sans"/>
              <a:cs typeface="PT Sans"/>
            </a:endParaRPr>
          </a:p>
        </p:txBody>
      </p:sp>
    </p:spTree>
    <p:extLst>
      <p:ext uri="{BB962C8B-B14F-4D97-AF65-F5344CB8AC3E}">
        <p14:creationId xmlns:p14="http://schemas.microsoft.com/office/powerpoint/2010/main" val="2826663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21</a:t>
            </a:fld>
            <a:endParaRPr/>
          </a:p>
        </p:txBody>
      </p:sp>
      <p:sp>
        <p:nvSpPr>
          <p:cNvPr id="9" name="pole tekstowe 8"/>
          <p:cNvSpPr txBox="1"/>
          <p:nvPr/>
        </p:nvSpPr>
        <p:spPr>
          <a:xfrm>
            <a:off x="2754349" y="389721"/>
            <a:ext cx="17493915" cy="69095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nSpc>
                <a:spcPct val="150000"/>
              </a:lnSpc>
            </a:pPr>
            <a:r>
              <a:rPr lang="en-IE" sz="3600" b="1" i="1" dirty="0">
                <a:solidFill>
                  <a:schemeClr val="bg2">
                    <a:lumMod val="50000"/>
                  </a:schemeClr>
                </a:solidFill>
                <a:cs typeface="Arial"/>
                <a:sym typeface="Helvetica Light"/>
              </a:rPr>
              <a:t>Company profile </a:t>
            </a:r>
            <a:endParaRPr lang="pl-PL" sz="3600" b="1" dirty="0">
              <a:solidFill>
                <a:schemeClr val="bg2">
                  <a:lumMod val="50000"/>
                </a:schemeClr>
              </a:solidFill>
              <a:cs typeface="Arial"/>
            </a:endParaRPr>
          </a:p>
          <a:p>
            <a:pPr>
              <a:lnSpc>
                <a:spcPct val="150000"/>
              </a:lnSpc>
            </a:pPr>
            <a:r>
              <a:rPr lang="en-IE" sz="3600" dirty="0">
                <a:solidFill>
                  <a:srgbClr val="304A42"/>
                </a:solidFill>
                <a:cs typeface="Arial"/>
                <a:sym typeface="Helvetica Light"/>
              </a:rPr>
              <a:t>Founded by Dervla James, </a:t>
            </a:r>
            <a:r>
              <a:rPr lang="en-IE" sz="3600" b="1" dirty="0">
                <a:solidFill>
                  <a:srgbClr val="304A42"/>
                </a:solidFill>
                <a:cs typeface="Arial"/>
                <a:sym typeface="Helvetica Light"/>
              </a:rPr>
              <a:t>Pudding</a:t>
            </a:r>
            <a:r>
              <a:rPr lang="en-IE" sz="3600" b="1" dirty="0">
                <a:solidFill>
                  <a:srgbClr val="304A42"/>
                </a:solidFill>
                <a:cs typeface="Arial"/>
              </a:rPr>
              <a:t> Row</a:t>
            </a:r>
            <a:r>
              <a:rPr lang="en-IE" sz="3600" dirty="0">
                <a:solidFill>
                  <a:srgbClr val="304A42"/>
                </a:solidFill>
                <a:cs typeface="Arial"/>
              </a:rPr>
              <a:t> café is a breath of fresh air to West Sligo, serving up freshly baked goods, all-day breakfast, salads and delicious lunches. Pudding Row specialise in artisanal breads and pastries, bagels, treacle and seeded soda bread, focaccia and other yeasted breads, baked fresh by Dervla each day in the café. Ingredients are sourced locally, and organic where possible.</a:t>
            </a:r>
            <a:r>
              <a:rPr lang="pl-PL" sz="3600" dirty="0">
                <a:solidFill>
                  <a:srgbClr val="304A42"/>
                </a:solidFill>
                <a:cs typeface="Arial"/>
              </a:rPr>
              <a:t> </a:t>
            </a:r>
            <a:endParaRPr lang="en-US" sz="1800" dirty="0">
              <a:solidFill>
                <a:srgbClr val="304A42"/>
              </a:solidFill>
            </a:endParaRPr>
          </a:p>
          <a:p>
            <a:pPr>
              <a:lnSpc>
                <a:spcPct val="150000"/>
              </a:lnSpc>
            </a:pPr>
            <a:r>
              <a:rPr lang="en-IE" sz="3600" dirty="0">
                <a:cs typeface="Arial"/>
              </a:rPr>
              <a:t> </a:t>
            </a:r>
            <a:r>
              <a:rPr lang="pl-PL" sz="3600" dirty="0">
                <a:cs typeface="Arial"/>
              </a:rPr>
              <a:t> </a:t>
            </a:r>
            <a:endParaRPr lang="en-US" sz="1800" dirty="0"/>
          </a:p>
          <a:p>
            <a:pPr>
              <a:lnSpc>
                <a:spcPct val="150000"/>
              </a:lnSpc>
            </a:pPr>
            <a:r>
              <a:rPr lang="pl-PL" sz="3600" dirty="0">
                <a:cs typeface="Arial"/>
              </a:rPr>
              <a:t> </a:t>
            </a:r>
            <a:r>
              <a:rPr lang="pl-PL" sz="3600" b="1" i="1" dirty="0">
                <a:solidFill>
                  <a:schemeClr val="bg2">
                    <a:lumMod val="50000"/>
                  </a:schemeClr>
                </a:solidFill>
                <a:latin typeface="Arial"/>
                <a:cs typeface="Arial"/>
              </a:rPr>
              <a:t> </a:t>
            </a:r>
            <a:endParaRPr lang="pl-PL" sz="1800" b="1" dirty="0">
              <a:solidFill>
                <a:schemeClr val="bg2">
                  <a:lumMod val="50000"/>
                </a:schemeClr>
              </a:solidFill>
            </a:endParaRPr>
          </a:p>
        </p:txBody>
      </p:sp>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EXAMPLES</a:t>
            </a:r>
          </a:p>
        </p:txBody>
      </p:sp>
      <p:pic>
        <p:nvPicPr>
          <p:cNvPr id="2" name="Picture 2">
            <a:extLst>
              <a:ext uri="{FF2B5EF4-FFF2-40B4-BE49-F238E27FC236}">
                <a16:creationId xmlns:a16="http://schemas.microsoft.com/office/drawing/2014/main" id="{C1B33456-60C7-4C59-A6FA-7AF01993706A}"/>
              </a:ext>
            </a:extLst>
          </p:cNvPr>
          <p:cNvPicPr>
            <a:picLocks noChangeAspect="1"/>
          </p:cNvPicPr>
          <p:nvPr/>
        </p:nvPicPr>
        <p:blipFill>
          <a:blip r:embed="rId2" cstate="print"/>
          <a:stretch>
            <a:fillRect/>
          </a:stretch>
        </p:blipFill>
        <p:spPr>
          <a:xfrm>
            <a:off x="5338762" y="6235662"/>
            <a:ext cx="12982574" cy="7030108"/>
          </a:xfrm>
          <a:prstGeom prst="rect">
            <a:avLst/>
          </a:prstGeom>
        </p:spPr>
      </p:pic>
    </p:spTree>
    <p:extLst>
      <p:ext uri="{BB962C8B-B14F-4D97-AF65-F5344CB8AC3E}">
        <p14:creationId xmlns:p14="http://schemas.microsoft.com/office/powerpoint/2010/main" val="12903377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4015189" y="1033825"/>
            <a:ext cx="9250481" cy="11888091"/>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22</a:t>
            </a:fld>
            <a:endParaRPr/>
          </a:p>
        </p:txBody>
      </p:sp>
      <p:sp>
        <p:nvSpPr>
          <p:cNvPr id="9" name="pole tekstowe 8"/>
          <p:cNvSpPr txBox="1"/>
          <p:nvPr/>
        </p:nvSpPr>
        <p:spPr>
          <a:xfrm>
            <a:off x="1611572" y="632469"/>
            <a:ext cx="13755353" cy="125418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nSpc>
                <a:spcPct val="150000"/>
              </a:lnSpc>
            </a:pPr>
            <a:r>
              <a:rPr lang="en-IE" sz="3600" b="1" i="1" dirty="0">
                <a:solidFill>
                  <a:schemeClr val="bg2">
                    <a:lumMod val="50000"/>
                  </a:schemeClr>
                </a:solidFill>
                <a:cs typeface="Arial"/>
              </a:rPr>
              <a:t>Lean innovation</a:t>
            </a:r>
            <a:endParaRPr lang="pl-PL" sz="3600" b="1" dirty="0">
              <a:solidFill>
                <a:schemeClr val="bg2">
                  <a:lumMod val="50000"/>
                </a:schemeClr>
              </a:solidFill>
              <a:cs typeface="Arial"/>
            </a:endParaRPr>
          </a:p>
          <a:p>
            <a:pPr>
              <a:lnSpc>
                <a:spcPct val="150000"/>
              </a:lnSpc>
            </a:pPr>
            <a:r>
              <a:rPr lang="en-IE" sz="3600" b="1" dirty="0">
                <a:solidFill>
                  <a:srgbClr val="304A42"/>
                </a:solidFill>
                <a:cs typeface="Arial"/>
              </a:rPr>
              <a:t>Pudding Row</a:t>
            </a:r>
            <a:r>
              <a:rPr lang="en-IE" sz="3600" dirty="0">
                <a:solidFill>
                  <a:srgbClr val="304A42"/>
                </a:solidFill>
                <a:cs typeface="Arial"/>
              </a:rPr>
              <a:t> opened its doors in July 2015 to a warm reception and has become a flourishing business but when COVID19 hit Ireland in March 2020, the business like so many others was forced into lock down. After several weeks though the business bounced back and launched a thriving online shop and a special new product called the “Comfort Kit” which that has helped the business not only stay alive but thrive in unprecedented times. </a:t>
            </a:r>
            <a:endParaRPr lang="en-US" sz="1800" dirty="0">
              <a:solidFill>
                <a:srgbClr val="304A42"/>
              </a:solidFill>
            </a:endParaRPr>
          </a:p>
          <a:p>
            <a:pPr>
              <a:lnSpc>
                <a:spcPct val="150000"/>
              </a:lnSpc>
            </a:pPr>
            <a:r>
              <a:rPr lang="en-IE" sz="3600" dirty="0">
                <a:solidFill>
                  <a:srgbClr val="304A42"/>
                </a:solidFill>
                <a:cs typeface="Arial"/>
              </a:rPr>
              <a:t> </a:t>
            </a:r>
            <a:r>
              <a:rPr lang="pl-PL" sz="3600" dirty="0">
                <a:solidFill>
                  <a:srgbClr val="304A42"/>
                </a:solidFill>
                <a:cs typeface="Arial"/>
              </a:rPr>
              <a:t> </a:t>
            </a:r>
            <a:endParaRPr lang="pl-PL" sz="1800" dirty="0">
              <a:solidFill>
                <a:srgbClr val="304A42"/>
              </a:solidFill>
            </a:endParaRPr>
          </a:p>
          <a:p>
            <a:pPr>
              <a:lnSpc>
                <a:spcPct val="150000"/>
              </a:lnSpc>
            </a:pPr>
            <a:r>
              <a:rPr lang="en-IE" sz="3600" i="1" dirty="0">
                <a:solidFill>
                  <a:srgbClr val="304A42"/>
                </a:solidFill>
                <a:cs typeface="Arial"/>
              </a:rPr>
              <a:t>What is the Comfort Kit? </a:t>
            </a:r>
            <a:endParaRPr lang="pl-PL" sz="1800" b="1" i="1" dirty="0">
              <a:solidFill>
                <a:srgbClr val="304A42"/>
              </a:solidFill>
              <a:cs typeface="Arial"/>
            </a:endParaRPr>
          </a:p>
          <a:p>
            <a:pPr>
              <a:lnSpc>
                <a:spcPct val="150000"/>
              </a:lnSpc>
            </a:pPr>
            <a:r>
              <a:rPr lang="en-IE" sz="3600" dirty="0">
                <a:solidFill>
                  <a:srgbClr val="304A42"/>
                </a:solidFill>
                <a:cs typeface="Arial"/>
              </a:rPr>
              <a:t>“Comfort Kits special package to help bridge the gap between friends and family, delivering a delicious slice of connection straight to your door. Each kit includes: bagels x 8, a selection box, homemade raspberry jam, tomato and apple chutney, homemade granola and a delicious tea.”</a:t>
            </a:r>
            <a:r>
              <a:rPr lang="pl-PL" sz="3600" dirty="0">
                <a:solidFill>
                  <a:srgbClr val="304A42"/>
                </a:solidFill>
                <a:cs typeface="Arial"/>
              </a:rPr>
              <a:t> </a:t>
            </a:r>
            <a:r>
              <a:rPr lang="pl-PL" sz="3600" b="1" i="1" dirty="0">
                <a:solidFill>
                  <a:srgbClr val="304A42"/>
                </a:solidFill>
                <a:latin typeface="Arial"/>
                <a:cs typeface="Arial"/>
              </a:rPr>
              <a:t> </a:t>
            </a:r>
            <a:endParaRPr lang="pl-PL" sz="1800" b="1" dirty="0">
              <a:solidFill>
                <a:srgbClr val="304A42"/>
              </a:solidFill>
            </a:endParaRPr>
          </a:p>
        </p:txBody>
      </p:sp>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EXAMPLES</a:t>
            </a:r>
          </a:p>
        </p:txBody>
      </p:sp>
      <p:pic>
        <p:nvPicPr>
          <p:cNvPr id="2" name="Picture 5">
            <a:extLst>
              <a:ext uri="{FF2B5EF4-FFF2-40B4-BE49-F238E27FC236}">
                <a16:creationId xmlns:a16="http://schemas.microsoft.com/office/drawing/2014/main" id="{E7E41AA7-7983-46C2-A8C6-AE97BDCCA528}"/>
              </a:ext>
            </a:extLst>
          </p:cNvPr>
          <p:cNvPicPr>
            <a:picLocks noChangeAspect="1"/>
          </p:cNvPicPr>
          <p:nvPr/>
        </p:nvPicPr>
        <p:blipFill>
          <a:blip r:embed="rId3" cstate="print"/>
          <a:stretch>
            <a:fillRect/>
          </a:stretch>
        </p:blipFill>
        <p:spPr>
          <a:xfrm>
            <a:off x="15720233" y="5065668"/>
            <a:ext cx="7648574" cy="4672351"/>
          </a:xfrm>
          <a:prstGeom prst="rect">
            <a:avLst/>
          </a:prstGeom>
        </p:spPr>
      </p:pic>
    </p:spTree>
    <p:extLst>
      <p:ext uri="{BB962C8B-B14F-4D97-AF65-F5344CB8AC3E}">
        <p14:creationId xmlns:p14="http://schemas.microsoft.com/office/powerpoint/2010/main" val="111612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1741530" y="83088"/>
            <a:ext cx="12642470" cy="13549824"/>
          </a:xfrm>
          <a:prstGeom prst="rect">
            <a:avLst/>
          </a:prstGeom>
        </p:spPr>
      </p:pic>
      <p:sp>
        <p:nvSpPr>
          <p:cNvPr id="69" name="Shape 69"/>
          <p:cNvSpPr/>
          <p:nvPr/>
        </p:nvSpPr>
        <p:spPr>
          <a:xfrm>
            <a:off x="1957456" y="6939756"/>
            <a:ext cx="10452256" cy="4793500"/>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endParaRPr lang="pl-PL"/>
          </a:p>
          <a:p>
            <a:endParaRPr lang="pl-PL"/>
          </a:p>
          <a:p>
            <a:endParaRPr lang="pl-PL"/>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23</a:t>
            </a:fld>
            <a:endParaRPr/>
          </a:p>
        </p:txBody>
      </p:sp>
      <p:sp>
        <p:nvSpPr>
          <p:cNvPr id="26" name="Prostokąt 25">
            <a:extLst>
              <a:ext uri="{FF2B5EF4-FFF2-40B4-BE49-F238E27FC236}">
                <a16:creationId xmlns:a16="http://schemas.microsoft.com/office/drawing/2014/main" id="{0350B674-A13D-2042-A3AD-5027A514B725}"/>
              </a:ext>
            </a:extLst>
          </p:cNvPr>
          <p:cNvSpPr/>
          <p:nvPr/>
        </p:nvSpPr>
        <p:spPr>
          <a:xfrm>
            <a:off x="3381152" y="83088"/>
            <a:ext cx="19959265" cy="13511391"/>
          </a:xfrm>
          <a:prstGeom prst="rect">
            <a:avLst/>
          </a:prstGeom>
        </p:spPr>
        <p:txBody>
          <a:bodyPr wrap="square">
            <a:spAutoFit/>
          </a:bodyPr>
          <a:lstStyle/>
          <a:p>
            <a:pPr algn="l"/>
            <a:r>
              <a:rPr lang="pl-PL" sz="8000" b="1" dirty="0" err="1">
                <a:solidFill>
                  <a:srgbClr val="496F63"/>
                </a:solidFill>
                <a:latin typeface="Arial" panose="020B0604020202020204" pitchFamily="34" charset="0"/>
                <a:cs typeface="Arial" panose="020B0604020202020204" pitchFamily="34" charset="0"/>
              </a:rPr>
              <a:t>Applying</a:t>
            </a:r>
            <a:r>
              <a:rPr lang="pl-PL" sz="8000" b="1" dirty="0">
                <a:solidFill>
                  <a:srgbClr val="496F63"/>
                </a:solidFill>
                <a:latin typeface="Arial" panose="020B0604020202020204" pitchFamily="34" charset="0"/>
                <a:cs typeface="Arial" panose="020B0604020202020204" pitchFamily="34" charset="0"/>
              </a:rPr>
              <a:t> Lean </a:t>
            </a:r>
            <a:r>
              <a:rPr lang="pl-PL" sz="8000" b="1" dirty="0" err="1">
                <a:solidFill>
                  <a:srgbClr val="496F63"/>
                </a:solidFill>
                <a:latin typeface="Arial" panose="020B0604020202020204" pitchFamily="34" charset="0"/>
                <a:cs typeface="Arial" panose="020B0604020202020204" pitchFamily="34" charset="0"/>
              </a:rPr>
              <a:t>Innovation</a:t>
            </a:r>
            <a:r>
              <a:rPr lang="pl-PL" sz="8000" b="1" dirty="0">
                <a:solidFill>
                  <a:srgbClr val="496F63"/>
                </a:solidFill>
                <a:latin typeface="Arial" panose="020B0604020202020204" pitchFamily="34" charset="0"/>
                <a:cs typeface="Arial" panose="020B0604020202020204" pitchFamily="34" charset="0"/>
              </a:rPr>
              <a:t> in micro enterprises </a:t>
            </a:r>
            <a:r>
              <a:rPr lang="pl-PL" sz="8000" b="1" dirty="0" err="1">
                <a:solidFill>
                  <a:srgbClr val="496F63"/>
                </a:solidFill>
                <a:latin typeface="Arial" panose="020B0604020202020204" pitchFamily="34" charset="0"/>
                <a:cs typeface="Arial" panose="020B0604020202020204" pitchFamily="34" charset="0"/>
              </a:rPr>
              <a:t>can</a:t>
            </a:r>
            <a:r>
              <a:rPr lang="pl-PL" sz="8000" b="1" dirty="0">
                <a:solidFill>
                  <a:srgbClr val="496F63"/>
                </a:solidFill>
                <a:latin typeface="Arial" panose="020B0604020202020204" pitchFamily="34" charset="0"/>
                <a:cs typeface="Arial" panose="020B0604020202020204" pitchFamily="34" charset="0"/>
              </a:rPr>
              <a:t>:</a:t>
            </a:r>
          </a:p>
          <a:p>
            <a:pPr algn="l"/>
            <a:endParaRPr lang="pl-PL" sz="8000" b="1" dirty="0">
              <a:solidFill>
                <a:srgbClr val="496F63"/>
              </a:solidFill>
              <a:latin typeface="Arial" panose="020B0604020202020204" pitchFamily="34" charset="0"/>
              <a:cs typeface="Arial" panose="020B0604020202020204" pitchFamily="34" charset="0"/>
            </a:endParaRPr>
          </a:p>
          <a:p>
            <a:pPr marL="742950" indent="-742950" algn="l">
              <a:buFont typeface="+mj-lt"/>
              <a:buAutoNum type="arabicPeriod"/>
            </a:pPr>
            <a:r>
              <a:rPr lang="pl-PL" sz="4800" b="1" dirty="0">
                <a:solidFill>
                  <a:srgbClr val="496F63"/>
                </a:solidFill>
                <a:latin typeface="Arial" panose="020B0604020202020204" pitchFamily="34" charset="0"/>
                <a:cs typeface="Arial" panose="020B0604020202020204" pitchFamily="34" charset="0"/>
              </a:rPr>
              <a:t>Reduce operating costs</a:t>
            </a:r>
            <a:r>
              <a:rPr lang="pl-PL" sz="3200" b="1" dirty="0">
                <a:solidFill>
                  <a:srgbClr val="496F63"/>
                </a:solidFill>
                <a:latin typeface="Arial" panose="020B0604020202020204" pitchFamily="34" charset="0"/>
                <a:cs typeface="Arial" panose="020B0604020202020204" pitchFamily="34" charset="0"/>
              </a:rPr>
              <a:t> </a:t>
            </a:r>
            <a:r>
              <a:rPr lang="pl-PL" sz="3200" dirty="0">
                <a:solidFill>
                  <a:srgbClr val="496F63"/>
                </a:solidFill>
                <a:latin typeface="Arial" panose="020B0604020202020204" pitchFamily="34" charset="0"/>
                <a:cs typeface="Arial" panose="020B0604020202020204" pitchFamily="34" charset="0"/>
              </a:rPr>
              <a:t>(management and production costs) </a:t>
            </a:r>
            <a:r>
              <a:rPr lang="pl-PL" sz="4800" b="1" dirty="0">
                <a:solidFill>
                  <a:srgbClr val="496F63"/>
                </a:solidFill>
                <a:latin typeface="Arial" panose="020B0604020202020204" pitchFamily="34" charset="0"/>
                <a:cs typeface="Arial" panose="020B0604020202020204" pitchFamily="34" charset="0"/>
              </a:rPr>
              <a:t>and increase economic efficiency</a:t>
            </a:r>
            <a:r>
              <a:rPr lang="pl-PL" sz="3200" b="1" dirty="0">
                <a:solidFill>
                  <a:srgbClr val="496F63"/>
                </a:solidFill>
                <a:latin typeface="Arial" panose="020B0604020202020204" pitchFamily="34" charset="0"/>
                <a:cs typeface="Arial" panose="020B0604020202020204" pitchFamily="34" charset="0"/>
              </a:rPr>
              <a:t>.</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Innovation</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is</a:t>
            </a:r>
            <a:r>
              <a:rPr lang="pl-PL" sz="3200" dirty="0">
                <a:solidFill>
                  <a:srgbClr val="496F63"/>
                </a:solidFill>
                <a:latin typeface="Arial" panose="020B0604020202020204" pitchFamily="34" charset="0"/>
                <a:cs typeface="Arial" panose="020B0604020202020204" pitchFamily="34" charset="0"/>
              </a:rPr>
              <a:t> to </a:t>
            </a:r>
            <a:r>
              <a:rPr lang="pl-PL" sz="3200" dirty="0" err="1">
                <a:solidFill>
                  <a:srgbClr val="496F63"/>
                </a:solidFill>
                <a:latin typeface="Arial" panose="020B0604020202020204" pitchFamily="34" charset="0"/>
                <a:cs typeface="Arial" panose="020B0604020202020204" pitchFamily="34" charset="0"/>
              </a:rPr>
              <a:t>enhance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enterprice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content</a:t>
            </a:r>
            <a:r>
              <a:rPr lang="pl-PL" sz="3200" dirty="0">
                <a:solidFill>
                  <a:srgbClr val="496F63"/>
                </a:solidFill>
                <a:latin typeface="Arial" panose="020B0604020202020204" pitchFamily="34" charset="0"/>
                <a:cs typeface="Arial" panose="020B0604020202020204" pitchFamily="34" charset="0"/>
              </a:rPr>
              <a:t> management, </a:t>
            </a:r>
            <a:r>
              <a:rPr lang="pl-PL" sz="3200" dirty="0" err="1">
                <a:solidFill>
                  <a:srgbClr val="496F63"/>
                </a:solidFill>
                <a:latin typeface="Arial" panose="020B0604020202020204" pitchFamily="34" charset="0"/>
                <a:cs typeface="Arial" panose="020B0604020202020204" pitchFamily="34" charset="0"/>
              </a:rPr>
              <a:t>long</a:t>
            </a:r>
            <a:r>
              <a:rPr lang="pl-PL" sz="3200" dirty="0">
                <a:solidFill>
                  <a:srgbClr val="496F63"/>
                </a:solidFill>
                <a:latin typeface="Arial" panose="020B0604020202020204" pitchFamily="34" charset="0"/>
                <a:cs typeface="Arial" panose="020B0604020202020204" pitchFamily="34" charset="0"/>
              </a:rPr>
              <a:t>-term and </a:t>
            </a:r>
            <a:r>
              <a:rPr lang="pl-PL" sz="3200" dirty="0" err="1">
                <a:solidFill>
                  <a:srgbClr val="496F63"/>
                </a:solidFill>
                <a:latin typeface="Arial" panose="020B0604020202020204" pitchFamily="34" charset="0"/>
                <a:cs typeface="Arial" panose="020B0604020202020204" pitchFamily="34" charset="0"/>
              </a:rPr>
              <a:t>healthy</a:t>
            </a:r>
            <a:r>
              <a:rPr lang="pl-PL" sz="3200" dirty="0">
                <a:solidFill>
                  <a:srgbClr val="496F63"/>
                </a:solidFill>
                <a:latin typeface="Arial" panose="020B0604020202020204" pitchFamily="34" charset="0"/>
                <a:cs typeface="Arial" panose="020B0604020202020204" pitchFamily="34" charset="0"/>
              </a:rPr>
              <a:t> development of </a:t>
            </a:r>
            <a:r>
              <a:rPr lang="pl-PL" sz="3200" dirty="0" err="1">
                <a:solidFill>
                  <a:srgbClr val="496F63"/>
                </a:solidFill>
                <a:latin typeface="Arial" panose="020B0604020202020204" pitchFamily="34" charset="0"/>
                <a:cs typeface="Arial" panose="020B0604020202020204" pitchFamily="34" charset="0"/>
              </a:rPr>
              <a:t>an</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effective</a:t>
            </a:r>
            <a:r>
              <a:rPr lang="pl-PL" sz="3200" dirty="0">
                <a:solidFill>
                  <a:srgbClr val="496F63"/>
                </a:solidFill>
                <a:latin typeface="Arial" panose="020B0604020202020204" pitchFamily="34" charset="0"/>
                <a:cs typeface="Arial" panose="020B0604020202020204" pitchFamily="34" charset="0"/>
              </a:rPr>
              <a:t> and </a:t>
            </a:r>
            <a:r>
              <a:rPr lang="pl-PL" sz="3200" dirty="0" err="1">
                <a:solidFill>
                  <a:srgbClr val="496F63"/>
                </a:solidFill>
                <a:latin typeface="Arial" panose="020B0604020202020204" pitchFamily="34" charset="0"/>
                <a:cs typeface="Arial" panose="020B0604020202020204" pitchFamily="34" charset="0"/>
              </a:rPr>
              <a:t>sustaiable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path</a:t>
            </a:r>
            <a:r>
              <a:rPr lang="pl-PL" sz="3200" dirty="0">
                <a:solidFill>
                  <a:srgbClr val="496F63"/>
                </a:solidFill>
                <a:latin typeface="Arial" panose="020B0604020202020204" pitchFamily="34" charset="0"/>
                <a:cs typeface="Arial" panose="020B0604020202020204" pitchFamily="34" charset="0"/>
              </a:rPr>
              <a:t>.</a:t>
            </a:r>
          </a:p>
          <a:p>
            <a:pPr algn="l"/>
            <a:endParaRPr lang="pl-PL" sz="3200" dirty="0">
              <a:solidFill>
                <a:srgbClr val="496F63"/>
              </a:solidFill>
              <a:latin typeface="Arial" panose="020B0604020202020204" pitchFamily="34" charset="0"/>
              <a:cs typeface="Arial" panose="020B0604020202020204" pitchFamily="34" charset="0"/>
            </a:endParaRPr>
          </a:p>
          <a:p>
            <a:pPr marL="742950" indent="-742950" algn="l">
              <a:buFont typeface="+mj-lt"/>
              <a:buAutoNum type="arabicPeriod" startAt="2"/>
            </a:pPr>
            <a:r>
              <a:rPr lang="pl-PL" sz="4800" b="1" dirty="0" err="1">
                <a:solidFill>
                  <a:srgbClr val="496F63"/>
                </a:solidFill>
                <a:latin typeface="Arial" panose="020B0604020202020204" pitchFamily="34" charset="0"/>
                <a:cs typeface="Arial" panose="020B0604020202020204" pitchFamily="34" charset="0"/>
              </a:rPr>
              <a:t>Develop</a:t>
            </a:r>
            <a:r>
              <a:rPr lang="pl-PL" sz="4800" b="1" dirty="0">
                <a:solidFill>
                  <a:srgbClr val="496F63"/>
                </a:solidFill>
                <a:latin typeface="Arial" panose="020B0604020202020204" pitchFamily="34" charset="0"/>
                <a:cs typeface="Arial" panose="020B0604020202020204" pitchFamily="34" charset="0"/>
              </a:rPr>
              <a:t> and </a:t>
            </a:r>
            <a:r>
              <a:rPr lang="pl-PL" sz="4800" b="1" dirty="0" err="1">
                <a:solidFill>
                  <a:srgbClr val="496F63"/>
                </a:solidFill>
                <a:latin typeface="Arial" panose="020B0604020202020204" pitchFamily="34" charset="0"/>
                <a:cs typeface="Arial" panose="020B0604020202020204" pitchFamily="34" charset="0"/>
              </a:rPr>
              <a:t>embody</a:t>
            </a:r>
            <a:r>
              <a:rPr lang="pl-PL" sz="4800" b="1" dirty="0">
                <a:solidFill>
                  <a:srgbClr val="496F63"/>
                </a:solidFill>
                <a:latin typeface="Arial" panose="020B0604020202020204" pitchFamily="34" charset="0"/>
                <a:cs typeface="Arial" panose="020B0604020202020204" pitchFamily="34" charset="0"/>
              </a:rPr>
              <a:t> the </a:t>
            </a:r>
            <a:r>
              <a:rPr lang="pl-PL" sz="4800" b="1" dirty="0" err="1">
                <a:solidFill>
                  <a:srgbClr val="496F63"/>
                </a:solidFill>
                <a:latin typeface="Arial" panose="020B0604020202020204" pitchFamily="34" charset="0"/>
                <a:cs typeface="Arial" panose="020B0604020202020204" pitchFamily="34" charset="0"/>
              </a:rPr>
              <a:t>enterpreneurial</a:t>
            </a:r>
            <a:r>
              <a:rPr lang="pl-PL" sz="4800" b="1" dirty="0">
                <a:solidFill>
                  <a:srgbClr val="496F63"/>
                </a:solidFill>
                <a:latin typeface="Arial" panose="020B0604020202020204" pitchFamily="34" charset="0"/>
                <a:cs typeface="Arial" panose="020B0604020202020204" pitchFamily="34" charset="0"/>
              </a:rPr>
              <a:t> </a:t>
            </a:r>
            <a:r>
              <a:rPr lang="pl-PL" sz="4800" b="1" dirty="0" err="1">
                <a:solidFill>
                  <a:srgbClr val="496F63"/>
                </a:solidFill>
                <a:latin typeface="Arial" panose="020B0604020202020204" pitchFamily="34" charset="0"/>
                <a:cs typeface="Arial" panose="020B0604020202020204" pitchFamily="34" charset="0"/>
              </a:rPr>
              <a:t>spirit</a:t>
            </a:r>
            <a:r>
              <a:rPr lang="pl-PL" sz="4800" b="1" dirty="0">
                <a:solidFill>
                  <a:srgbClr val="496F63"/>
                </a:solidFill>
                <a:latin typeface="Arial" panose="020B0604020202020204" pitchFamily="34" charset="0"/>
                <a:cs typeface="Arial" panose="020B0604020202020204" pitchFamily="34" charset="0"/>
              </a:rPr>
              <a:t> </a:t>
            </a:r>
            <a:r>
              <a:rPr lang="pl-PL" sz="3200" dirty="0">
                <a:solidFill>
                  <a:srgbClr val="496F63"/>
                </a:solidFill>
                <a:latin typeface="Arial" panose="020B0604020202020204" pitchFamily="34" charset="0"/>
                <a:cs typeface="Arial" panose="020B0604020202020204" pitchFamily="34" charset="0"/>
              </a:rPr>
              <a:t>(management </a:t>
            </a:r>
            <a:r>
              <a:rPr lang="pl-PL" sz="3200" dirty="0" err="1">
                <a:solidFill>
                  <a:srgbClr val="496F63"/>
                </a:solidFill>
                <a:latin typeface="Arial" panose="020B0604020202020204" pitchFamily="34" charset="0"/>
                <a:cs typeface="Arial" panose="020B0604020202020204" pitchFamily="34" charset="0"/>
              </a:rPr>
              <a:t>skills</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ability</a:t>
            </a:r>
            <a:r>
              <a:rPr lang="pl-PL" sz="3200" dirty="0">
                <a:solidFill>
                  <a:srgbClr val="496F63"/>
                </a:solidFill>
                <a:latin typeface="Arial" panose="020B0604020202020204" pitchFamily="34" charset="0"/>
                <a:cs typeface="Arial" panose="020B0604020202020204" pitchFamily="34" charset="0"/>
              </a:rPr>
              <a:t> and </a:t>
            </a:r>
            <a:r>
              <a:rPr lang="pl-PL" sz="3200" dirty="0" err="1">
                <a:solidFill>
                  <a:srgbClr val="496F63"/>
                </a:solidFill>
                <a:latin typeface="Arial" panose="020B0604020202020204" pitchFamily="34" charset="0"/>
                <a:cs typeface="Arial" panose="020B0604020202020204" pitchFamily="34" charset="0"/>
              </a:rPr>
              <a:t>innovative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collaboration</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capabilities</a:t>
            </a:r>
            <a:r>
              <a:rPr lang="pl-PL" sz="3200" dirty="0">
                <a:solidFill>
                  <a:srgbClr val="496F63"/>
                </a:solidFill>
                <a:latin typeface="Arial" panose="020B0604020202020204" pitchFamily="34" charset="0"/>
                <a:cs typeface="Arial" panose="020B0604020202020204" pitchFamily="34" charset="0"/>
              </a:rPr>
              <a:t>).</a:t>
            </a:r>
          </a:p>
          <a:p>
            <a:pPr marL="457200" indent="-457200" algn="l">
              <a:buFont typeface="+mj-lt"/>
              <a:buAutoNum type="arabicPeriod" startAt="2"/>
            </a:pPr>
            <a:endParaRPr lang="pl-PL" sz="3200" dirty="0">
              <a:solidFill>
                <a:srgbClr val="496F63"/>
              </a:solidFill>
              <a:latin typeface="Arial" panose="020B0604020202020204" pitchFamily="34" charset="0"/>
              <a:cs typeface="Arial" panose="020B0604020202020204" pitchFamily="34" charset="0"/>
            </a:endParaRPr>
          </a:p>
          <a:p>
            <a:pPr marL="742950" indent="-742950" algn="l">
              <a:buFont typeface="+mj-lt"/>
              <a:buAutoNum type="arabicPeriod" startAt="2"/>
            </a:pPr>
            <a:r>
              <a:rPr lang="pl-PL" sz="4800" b="1" dirty="0" err="1">
                <a:solidFill>
                  <a:srgbClr val="496F63"/>
                </a:solidFill>
                <a:latin typeface="Arial" panose="020B0604020202020204" pitchFamily="34" charset="0"/>
                <a:cs typeface="Arial" panose="020B0604020202020204" pitchFamily="34" charset="0"/>
              </a:rPr>
              <a:t>Mobilize</a:t>
            </a:r>
            <a:r>
              <a:rPr lang="pl-PL" sz="4800" b="1" dirty="0">
                <a:solidFill>
                  <a:srgbClr val="496F63"/>
                </a:solidFill>
                <a:latin typeface="Arial" panose="020B0604020202020204" pitchFamily="34" charset="0"/>
                <a:cs typeface="Arial" panose="020B0604020202020204" pitchFamily="34" charset="0"/>
              </a:rPr>
              <a:t> the </a:t>
            </a:r>
            <a:r>
              <a:rPr lang="pl-PL" sz="4800" b="1" dirty="0" err="1">
                <a:solidFill>
                  <a:srgbClr val="496F63"/>
                </a:solidFill>
                <a:latin typeface="Arial" panose="020B0604020202020204" pitchFamily="34" charset="0"/>
                <a:cs typeface="Arial" panose="020B0604020202020204" pitchFamily="34" charset="0"/>
              </a:rPr>
              <a:t>creativity</a:t>
            </a:r>
            <a:r>
              <a:rPr lang="pl-PL" sz="4800" b="1" dirty="0">
                <a:solidFill>
                  <a:srgbClr val="496F63"/>
                </a:solidFill>
                <a:latin typeface="Arial" panose="020B0604020202020204" pitchFamily="34" charset="0"/>
                <a:cs typeface="Arial" panose="020B0604020202020204" pitchFamily="34" charset="0"/>
              </a:rPr>
              <a:t> of the Staff</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Employees</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need</a:t>
            </a:r>
            <a:r>
              <a:rPr lang="pl-PL" sz="3200" dirty="0">
                <a:solidFill>
                  <a:srgbClr val="496F63"/>
                </a:solidFill>
                <a:latin typeface="Arial" panose="020B0604020202020204" pitchFamily="34" charset="0"/>
                <a:cs typeface="Arial" panose="020B0604020202020204" pitchFamily="34" charset="0"/>
              </a:rPr>
              <a:t> to </a:t>
            </a:r>
            <a:r>
              <a:rPr lang="pl-PL" sz="3200" dirty="0" err="1">
                <a:solidFill>
                  <a:srgbClr val="496F63"/>
                </a:solidFill>
                <a:latin typeface="Arial" panose="020B0604020202020204" pitchFamily="34" charset="0"/>
                <a:cs typeface="Arial" panose="020B0604020202020204" pitchFamily="34" charset="0"/>
              </a:rPr>
              <a:t>see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enterprise</a:t>
            </a:r>
            <a:r>
              <a:rPr lang="pl-PL" sz="3200" dirty="0">
                <a:solidFill>
                  <a:srgbClr val="496F63"/>
                </a:solidFill>
                <a:latin typeface="Arial" panose="020B0604020202020204" pitchFamily="34" charset="0"/>
                <a:cs typeface="Arial" panose="020B0604020202020204" pitchFamily="34" charset="0"/>
              </a:rPr>
              <a:t> development </a:t>
            </a:r>
            <a:r>
              <a:rPr lang="pl-PL" sz="3200" dirty="0" err="1">
                <a:solidFill>
                  <a:srgbClr val="496F63"/>
                </a:solidFill>
                <a:latin typeface="Arial" panose="020B0604020202020204" pitchFamily="34" charset="0"/>
                <a:cs typeface="Arial" panose="020B0604020202020204" pitchFamily="34" charset="0"/>
              </a:rPr>
              <a:t>vision</a:t>
            </a:r>
            <a:r>
              <a:rPr lang="pl-PL" sz="3200" dirty="0">
                <a:solidFill>
                  <a:srgbClr val="496F63"/>
                </a:solidFill>
                <a:latin typeface="Arial" panose="020B0604020202020204" pitchFamily="34" charset="0"/>
                <a:cs typeface="Arial" panose="020B0604020202020204" pitchFamily="34" charset="0"/>
              </a:rPr>
              <a:t> and </a:t>
            </a:r>
            <a:r>
              <a:rPr lang="pl-PL" sz="3200" dirty="0" err="1">
                <a:solidFill>
                  <a:srgbClr val="496F63"/>
                </a:solidFill>
                <a:latin typeface="Arial" panose="020B0604020202020204" pitchFamily="34" charset="0"/>
                <a:cs typeface="Arial" panose="020B0604020202020204" pitchFamily="34" charset="0"/>
              </a:rPr>
              <a:t>personal</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goal</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so</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that</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they</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play</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their</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own</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advantages</a:t>
            </a:r>
            <a:r>
              <a:rPr lang="pl-PL" sz="3200" dirty="0">
                <a:solidFill>
                  <a:srgbClr val="496F63"/>
                </a:solidFill>
                <a:latin typeface="Arial" panose="020B0604020202020204" pitchFamily="34" charset="0"/>
                <a:cs typeface="Arial" panose="020B0604020202020204" pitchFamily="34" charset="0"/>
              </a:rPr>
              <a:t> to </a:t>
            </a:r>
            <a:r>
              <a:rPr lang="pl-PL" sz="3200" dirty="0" err="1">
                <a:solidFill>
                  <a:srgbClr val="496F63"/>
                </a:solidFill>
                <a:latin typeface="Arial" panose="020B0604020202020204" pitchFamily="34" charset="0"/>
                <a:cs typeface="Arial" panose="020B0604020202020204" pitchFamily="34" charset="0"/>
              </a:rPr>
              <a:t>realize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their</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own</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value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This</a:t>
            </a:r>
            <a:r>
              <a:rPr lang="pl-PL" sz="3200" dirty="0">
                <a:solidFill>
                  <a:srgbClr val="496F63"/>
                </a:solidFill>
                <a:latin typeface="Arial" panose="020B0604020202020204" pitchFamily="34" charset="0"/>
                <a:cs typeface="Arial" panose="020B0604020202020204" pitchFamily="34" charset="0"/>
              </a:rPr>
              <a:t> will </a:t>
            </a:r>
            <a:r>
              <a:rPr lang="pl-PL" sz="3200" dirty="0" err="1">
                <a:solidFill>
                  <a:srgbClr val="496F63"/>
                </a:solidFill>
                <a:latin typeface="Arial" panose="020B0604020202020204" pitchFamily="34" charset="0"/>
                <a:cs typeface="Arial" panose="020B0604020202020204" pitchFamily="34" charset="0"/>
              </a:rPr>
              <a:t>improve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employee</a:t>
            </a:r>
            <a:r>
              <a:rPr lang="pl-PL" sz="3200" dirty="0">
                <a:solidFill>
                  <a:srgbClr val="496F63"/>
                </a:solidFill>
                <a:latin typeface="Arial" panose="020B0604020202020204" pitchFamily="34" charset="0"/>
                <a:cs typeface="Arial" panose="020B0604020202020204" pitchFamily="34" charset="0"/>
              </a:rPr>
              <a:t> </a:t>
            </a:r>
            <a:r>
              <a:rPr lang="pl-PL" sz="3200" dirty="0" err="1">
                <a:solidFill>
                  <a:srgbClr val="496F63"/>
                </a:solidFill>
                <a:latin typeface="Arial" panose="020B0604020202020204" pitchFamily="34" charset="0"/>
                <a:cs typeface="Arial" panose="020B0604020202020204" pitchFamily="34" charset="0"/>
              </a:rPr>
              <a:t>enthusiasm</a:t>
            </a:r>
            <a:r>
              <a:rPr lang="pl-PL" sz="3200" dirty="0">
                <a:solidFill>
                  <a:srgbClr val="496F63"/>
                </a:solidFill>
                <a:latin typeface="Arial" panose="020B0604020202020204" pitchFamily="34" charset="0"/>
                <a:cs typeface="Arial" panose="020B0604020202020204" pitchFamily="34" charset="0"/>
              </a:rPr>
              <a:t> and </a:t>
            </a:r>
            <a:r>
              <a:rPr lang="pl-PL" sz="3200" dirty="0" err="1">
                <a:solidFill>
                  <a:srgbClr val="496F63"/>
                </a:solidFill>
                <a:latin typeface="Arial" panose="020B0604020202020204" pitchFamily="34" charset="0"/>
                <a:cs typeface="Arial" panose="020B0604020202020204" pitchFamily="34" charset="0"/>
              </a:rPr>
              <a:t>creativity</a:t>
            </a:r>
            <a:r>
              <a:rPr lang="pl-PL" sz="3200" dirty="0">
                <a:solidFill>
                  <a:srgbClr val="496F63"/>
                </a:solidFill>
                <a:latin typeface="Arial" panose="020B0604020202020204" pitchFamily="34" charset="0"/>
                <a:cs typeface="Arial" panose="020B0604020202020204" pitchFamily="34" charset="0"/>
              </a:rPr>
              <a:t>.</a:t>
            </a:r>
          </a:p>
          <a:p>
            <a:pPr marL="457200" indent="-457200" algn="l">
              <a:buFont typeface="+mj-lt"/>
              <a:buAutoNum type="arabicPeriod" startAt="2"/>
            </a:pPr>
            <a:endParaRPr lang="pl-PL" sz="3200" dirty="0">
              <a:solidFill>
                <a:srgbClr val="496F63"/>
              </a:solidFill>
              <a:latin typeface="Arial" panose="020B0604020202020204" pitchFamily="34" charset="0"/>
              <a:cs typeface="Arial" panose="020B0604020202020204" pitchFamily="34" charset="0"/>
            </a:endParaRPr>
          </a:p>
          <a:p>
            <a:pPr marL="742950" indent="-742950" algn="l">
              <a:buFont typeface="+mj-lt"/>
              <a:buAutoNum type="arabicPeriod" startAt="2"/>
            </a:pPr>
            <a:r>
              <a:rPr lang="pl-PL" sz="4800" b="1" dirty="0">
                <a:solidFill>
                  <a:srgbClr val="496F63"/>
                </a:solidFill>
                <a:latin typeface="Arial" panose="020B0604020202020204" pitchFamily="34" charset="0"/>
                <a:cs typeface="Arial" panose="020B0604020202020204" pitchFamily="34" charset="0"/>
              </a:rPr>
              <a:t>Help in </a:t>
            </a:r>
            <a:r>
              <a:rPr lang="pl-PL" sz="4800" b="1" dirty="0" err="1">
                <a:solidFill>
                  <a:srgbClr val="496F63"/>
                </a:solidFill>
                <a:latin typeface="Arial" panose="020B0604020202020204" pitchFamily="34" charset="0"/>
                <a:cs typeface="Arial" panose="020B0604020202020204" pitchFamily="34" charset="0"/>
              </a:rPr>
              <a:t>implementation</a:t>
            </a:r>
            <a:r>
              <a:rPr lang="pl-PL" sz="4800" b="1" dirty="0">
                <a:solidFill>
                  <a:srgbClr val="496F63"/>
                </a:solidFill>
                <a:latin typeface="Arial" panose="020B0604020202020204" pitchFamily="34" charset="0"/>
                <a:cs typeface="Arial" panose="020B0604020202020204" pitchFamily="34" charset="0"/>
              </a:rPr>
              <a:t> of the „</a:t>
            </a:r>
            <a:r>
              <a:rPr lang="pl-PL" sz="4800" b="1" dirty="0" err="1">
                <a:solidFill>
                  <a:srgbClr val="496F63"/>
                </a:solidFill>
                <a:latin typeface="Arial" panose="020B0604020202020204" pitchFamily="34" charset="0"/>
                <a:cs typeface="Arial" panose="020B0604020202020204" pitchFamily="34" charset="0"/>
              </a:rPr>
              <a:t>homeopathic</a:t>
            </a:r>
            <a:r>
              <a:rPr lang="pl-PL" sz="4800" b="1" dirty="0">
                <a:solidFill>
                  <a:srgbClr val="496F63"/>
                </a:solidFill>
                <a:latin typeface="Arial" panose="020B0604020202020204" pitchFamily="34" charset="0"/>
                <a:cs typeface="Arial" panose="020B0604020202020204" pitchFamily="34" charset="0"/>
              </a:rPr>
              <a:t>” development</a:t>
            </a:r>
            <a:r>
              <a:rPr lang="pl-PL" sz="3200" dirty="0">
                <a:solidFill>
                  <a:srgbClr val="496F63"/>
                </a:solidFill>
                <a:latin typeface="Arial" panose="020B0604020202020204" pitchFamily="34" charset="0"/>
                <a:cs typeface="Arial" panose="020B0604020202020204" pitchFamily="34" charset="0"/>
              </a:rPr>
              <a:t>. Micro enterprises must adapt to the development of the market, to enhance market competitiveness and the end</a:t>
            </a:r>
            <a:r>
              <a:rPr lang="en-GB" sz="3200" dirty="0" err="1">
                <a:solidFill>
                  <a:srgbClr val="496F63"/>
                </a:solidFill>
                <a:latin typeface="Arial" panose="020B0604020202020204" pitchFamily="34" charset="0"/>
                <a:cs typeface="Arial" panose="020B0604020202020204" pitchFamily="34" charset="0"/>
              </a:rPr>
              <a:t>i</a:t>
            </a:r>
            <a:r>
              <a:rPr lang="pl-PL" sz="3200" dirty="0">
                <a:solidFill>
                  <a:srgbClr val="496F63"/>
                </a:solidFill>
                <a:latin typeface="Arial" panose="020B0604020202020204" pitchFamily="34" charset="0"/>
                <a:cs typeface="Arial" panose="020B0604020202020204" pitchFamily="34" charset="0"/>
              </a:rPr>
              <a:t>genous power to innovate </a:t>
            </a:r>
            <a:r>
              <a:rPr lang="en-GB" sz="3200" dirty="0">
                <a:solidFill>
                  <a:srgbClr val="496F63"/>
                </a:solidFill>
                <a:latin typeface="Arial" panose="020B0604020202020204" pitchFamily="34" charset="0"/>
                <a:cs typeface="Arial" panose="020B0604020202020204" pitchFamily="34" charset="0"/>
              </a:rPr>
              <a:t>together </a:t>
            </a:r>
            <a:r>
              <a:rPr lang="pl-PL" sz="3200" dirty="0">
                <a:solidFill>
                  <a:srgbClr val="496F63"/>
                </a:solidFill>
                <a:latin typeface="Arial" panose="020B0604020202020204" pitchFamily="34" charset="0"/>
                <a:cs typeface="Arial" panose="020B0604020202020204" pitchFamily="34" charset="0"/>
              </a:rPr>
              <a:t>with handling legal and environmental issues.</a:t>
            </a:r>
          </a:p>
          <a:p>
            <a:pPr marL="742950" indent="-742950" algn="ctr">
              <a:buFont typeface="+mj-lt"/>
              <a:buAutoNum type="arabicPeriod" startAt="2"/>
            </a:pPr>
            <a:endParaRPr lang="pl-PL" sz="3600" dirty="0">
              <a:solidFill>
                <a:schemeClr val="bg2">
                  <a:lumMod val="60000"/>
                  <a:lumOff val="40000"/>
                </a:schemeClr>
              </a:solidFill>
              <a:latin typeface="Arial" panose="020B0604020202020204" pitchFamily="34" charset="0"/>
              <a:cs typeface="Arial" panose="020B0604020202020204" pitchFamily="34" charset="0"/>
            </a:endParaRPr>
          </a:p>
          <a:p>
            <a:pPr algn="ctr"/>
            <a:r>
              <a:rPr lang="en-GB" sz="3600" dirty="0">
                <a:solidFill>
                  <a:srgbClr val="496F63"/>
                </a:solidFill>
                <a:latin typeface="Arial" panose="020B0604020202020204" pitchFamily="34" charset="0"/>
                <a:cs typeface="Arial" panose="020B0604020202020204" pitchFamily="34" charset="0"/>
              </a:rPr>
              <a:t>Lean innovation in micro enterprises is all about levelling the playing field.</a:t>
            </a:r>
            <a:endParaRPr lang="pl-PL" sz="3600" b="1" dirty="0">
              <a:solidFill>
                <a:srgbClr val="496F63"/>
              </a:solidFill>
              <a:latin typeface="Arial" panose="020B0604020202020204" pitchFamily="34" charset="0"/>
              <a:cs typeface="Arial" panose="020B0604020202020204" pitchFamily="34" charset="0"/>
            </a:endParaRPr>
          </a:p>
        </p:txBody>
      </p:sp>
      <p:sp>
        <p:nvSpPr>
          <p:cNvPr id="7" name="Prostokąt 6"/>
          <p:cNvSpPr/>
          <p:nvPr/>
        </p:nvSpPr>
        <p:spPr>
          <a:xfrm>
            <a:off x="-1"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000" b="1" dirty="0">
                <a:solidFill>
                  <a:srgbClr val="496F63"/>
                </a:solidFill>
                <a:latin typeface="Arial"/>
                <a:ea typeface="Montserrat-SemiBold"/>
                <a:cs typeface="Arial"/>
                <a:sym typeface="Helvetica Light"/>
              </a:rPr>
              <a:t>LEAN INNOVATION - SUMMARY</a:t>
            </a:r>
          </a:p>
        </p:txBody>
      </p:sp>
    </p:spTree>
    <p:extLst>
      <p:ext uri="{BB962C8B-B14F-4D97-AF65-F5344CB8AC3E}">
        <p14:creationId xmlns:p14="http://schemas.microsoft.com/office/powerpoint/2010/main" val="1772498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up)">
                                      <p:cBhvr>
                                        <p:cTn id="7" dur="10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wipe(up)">
                                      <p:cBhvr>
                                        <p:cTn id="12" dur="2000"/>
                                        <p:tgtEl>
                                          <p:spTgt spid="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
                                            <p:txEl>
                                              <p:pRg st="4" end="4"/>
                                            </p:txEl>
                                          </p:spTgt>
                                        </p:tgtEl>
                                        <p:attrNameLst>
                                          <p:attrName>style.visibility</p:attrName>
                                        </p:attrNameLst>
                                      </p:cBhvr>
                                      <p:to>
                                        <p:strVal val="visible"/>
                                      </p:to>
                                    </p:set>
                                    <p:animEffect transition="in" filter="wipe(up)">
                                      <p:cBhvr>
                                        <p:cTn id="17" dur="2000"/>
                                        <p:tgtEl>
                                          <p:spTgt spid="2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xEl>
                                              <p:pRg st="6" end="6"/>
                                            </p:txEl>
                                          </p:spTgt>
                                        </p:tgtEl>
                                        <p:attrNameLst>
                                          <p:attrName>style.visibility</p:attrName>
                                        </p:attrNameLst>
                                      </p:cBhvr>
                                      <p:to>
                                        <p:strVal val="visible"/>
                                      </p:to>
                                    </p:set>
                                    <p:animEffect transition="in" filter="wipe(up)">
                                      <p:cBhvr>
                                        <p:cTn id="22" dur="2000"/>
                                        <p:tgtEl>
                                          <p:spTgt spid="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
                                            <p:txEl>
                                              <p:pRg st="8" end="8"/>
                                            </p:txEl>
                                          </p:spTgt>
                                        </p:tgtEl>
                                        <p:attrNameLst>
                                          <p:attrName>style.visibility</p:attrName>
                                        </p:attrNameLst>
                                      </p:cBhvr>
                                      <p:to>
                                        <p:strVal val="visible"/>
                                      </p:to>
                                    </p:set>
                                    <p:animEffect transition="in" filter="wipe(up)">
                                      <p:cBhvr>
                                        <p:cTn id="27" dur="2000"/>
                                        <p:tgtEl>
                                          <p:spTgt spid="2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xEl>
                                              <p:pRg st="10" end="10"/>
                                            </p:txEl>
                                          </p:spTgt>
                                        </p:tgtEl>
                                        <p:attrNameLst>
                                          <p:attrName>style.visibility</p:attrName>
                                        </p:attrNameLst>
                                      </p:cBhvr>
                                      <p:to>
                                        <p:strVal val="visible"/>
                                      </p:to>
                                    </p:set>
                                    <p:animEffect transition="in" filter="wipe(up)">
                                      <p:cBhvr>
                                        <p:cTn id="32" dur="2000"/>
                                        <p:tgtEl>
                                          <p:spTgt spid="2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3</a:t>
            </a:fld>
            <a:endParaRPr/>
          </a:p>
        </p:txBody>
      </p:sp>
      <p:sp>
        <p:nvSpPr>
          <p:cNvPr id="274" name="pole tekstowe 273">
            <a:extLst>
              <a:ext uri="{FF2B5EF4-FFF2-40B4-BE49-F238E27FC236}">
                <a16:creationId xmlns:a16="http://schemas.microsoft.com/office/drawing/2014/main" id="{86EB1049-8303-46B1-B02B-C60BC5BDE5FE}"/>
              </a:ext>
            </a:extLst>
          </p:cNvPr>
          <p:cNvSpPr txBox="1"/>
          <p:nvPr/>
        </p:nvSpPr>
        <p:spPr>
          <a:xfrm>
            <a:off x="1845746" y="3457069"/>
            <a:ext cx="11506197" cy="34009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pl-PL" sz="5400" b="1" dirty="0">
                <a:solidFill>
                  <a:schemeClr val="tx2">
                    <a:lumMod val="25000"/>
                  </a:schemeClr>
                </a:solidFill>
                <a:latin typeface="Arial"/>
                <a:ea typeface="Montserrat-SemiBold"/>
                <a:cs typeface="Arial"/>
                <a:sym typeface="Helvetica Light"/>
              </a:rPr>
              <a:t>You probably think that implementing innovations is an expensive and complicate</a:t>
            </a:r>
            <a:r>
              <a:rPr lang="en-GB" sz="5400" b="1" dirty="0">
                <a:solidFill>
                  <a:schemeClr val="tx2">
                    <a:lumMod val="25000"/>
                  </a:schemeClr>
                </a:solidFill>
                <a:latin typeface="Arial"/>
                <a:ea typeface="Montserrat-SemiBold"/>
                <a:cs typeface="Arial"/>
                <a:sym typeface="Helvetica Light"/>
              </a:rPr>
              <a:t>d</a:t>
            </a:r>
            <a:r>
              <a:rPr lang="pl-PL" sz="5400" b="1" dirty="0">
                <a:solidFill>
                  <a:schemeClr val="tx2">
                    <a:lumMod val="25000"/>
                  </a:schemeClr>
                </a:solidFill>
                <a:latin typeface="Arial"/>
                <a:ea typeface="Montserrat-SemiBold"/>
                <a:cs typeface="Arial"/>
                <a:sym typeface="Helvetica Light"/>
              </a:rPr>
              <a:t> process.</a:t>
            </a:r>
          </a:p>
        </p:txBody>
      </p:sp>
      <p:sp>
        <p:nvSpPr>
          <p:cNvPr id="14" name="pole tekstowe 13">
            <a:extLst>
              <a:ext uri="{FF2B5EF4-FFF2-40B4-BE49-F238E27FC236}">
                <a16:creationId xmlns:a16="http://schemas.microsoft.com/office/drawing/2014/main" id="{71097499-CAEC-484E-9061-857807F7BA93}"/>
              </a:ext>
            </a:extLst>
          </p:cNvPr>
          <p:cNvSpPr txBox="1"/>
          <p:nvPr/>
        </p:nvSpPr>
        <p:spPr>
          <a:xfrm>
            <a:off x="1728538" y="9050701"/>
            <a:ext cx="11506197" cy="13080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en-AU" sz="8000" b="1" dirty="0">
                <a:solidFill>
                  <a:srgbClr val="496F63"/>
                </a:solidFill>
                <a:latin typeface="Arial"/>
                <a:ea typeface="Montserrat-SemiBold"/>
                <a:cs typeface="Arial"/>
                <a:sym typeface="Helvetica Light"/>
              </a:rPr>
              <a:t>LEAN INNOVATION</a:t>
            </a:r>
            <a:endParaRPr lang="pl-PL" sz="8000" b="1" dirty="0">
              <a:solidFill>
                <a:srgbClr val="496F63"/>
              </a:solidFill>
              <a:latin typeface="Arial"/>
              <a:ea typeface="Montserrat-SemiBold"/>
              <a:cs typeface="Arial"/>
              <a:sym typeface="Helvetica Light"/>
            </a:endParaRPr>
          </a:p>
        </p:txBody>
      </p:sp>
      <p:sp>
        <p:nvSpPr>
          <p:cNvPr id="12" name="Prostokąt 11"/>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FOR EVERYONE</a:t>
            </a:r>
          </a:p>
        </p:txBody>
      </p:sp>
      <p:pic>
        <p:nvPicPr>
          <p:cNvPr id="2050" name="Picture 2"/>
          <p:cNvPicPr>
            <a:picLocks noChangeAspect="1" noChangeArrowheads="1"/>
          </p:cNvPicPr>
          <p:nvPr/>
        </p:nvPicPr>
        <p:blipFill>
          <a:blip r:embed="rId3" cstate="print"/>
          <a:srcRect/>
          <a:stretch>
            <a:fillRect/>
          </a:stretch>
        </p:blipFill>
        <p:spPr bwMode="auto">
          <a:xfrm>
            <a:off x="13877925" y="953195"/>
            <a:ext cx="8515350" cy="11887200"/>
          </a:xfrm>
          <a:prstGeom prst="rect">
            <a:avLst/>
          </a:prstGeom>
          <a:noFill/>
          <a:ln w="9525">
            <a:noFill/>
            <a:miter lim="800000"/>
            <a:headEnd/>
            <a:tailEnd/>
          </a:ln>
        </p:spPr>
      </p:pic>
      <p:pic>
        <p:nvPicPr>
          <p:cNvPr id="15" name="Picture 7">
            <a:extLst>
              <a:ext uri="{FF2B5EF4-FFF2-40B4-BE49-F238E27FC236}">
                <a16:creationId xmlns:a16="http://schemas.microsoft.com/office/drawing/2014/main" id="{1D57F5AC-88E4-324E-81CA-E4297F19EC8E}"/>
              </a:ext>
            </a:extLst>
          </p:cNvPr>
          <p:cNvPicPr>
            <a:picLocks noChangeAspect="1"/>
          </p:cNvPicPr>
          <p:nvPr/>
        </p:nvPicPr>
        <p:blipFill>
          <a:blip r:embed="rId4" cstate="print">
            <a:alphaModFix amt="28000"/>
            <a:extLst>
              <a:ext uri="{28A0092B-C50C-407E-A947-70E740481C1C}">
                <a14:useLocalDpi xmlns:a14="http://schemas.microsoft.com/office/drawing/2010/main"/>
              </a:ext>
            </a:extLst>
          </a:blip>
          <a:stretch>
            <a:fillRect/>
          </a:stretch>
        </p:blipFill>
        <p:spPr>
          <a:xfrm>
            <a:off x="3247235" y="2550694"/>
            <a:ext cx="8980716" cy="9625264"/>
          </a:xfrm>
          <a:prstGeom prst="rect">
            <a:avLst/>
          </a:prstGeom>
        </p:spPr>
      </p:pic>
      <p:sp>
        <p:nvSpPr>
          <p:cNvPr id="8" name="pole tekstowe 273">
            <a:extLst>
              <a:ext uri="{FF2B5EF4-FFF2-40B4-BE49-F238E27FC236}">
                <a16:creationId xmlns:a16="http://schemas.microsoft.com/office/drawing/2014/main" id="{86EB1049-8303-46B1-B02B-C60BC5BDE5FE}"/>
              </a:ext>
            </a:extLst>
          </p:cNvPr>
          <p:cNvSpPr txBox="1"/>
          <p:nvPr/>
        </p:nvSpPr>
        <p:spPr>
          <a:xfrm>
            <a:off x="2050133" y="1133357"/>
            <a:ext cx="11506197" cy="13080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pl-PL" sz="8000" b="1" dirty="0">
                <a:solidFill>
                  <a:srgbClr val="496F63"/>
                </a:solidFill>
                <a:latin typeface="Arial"/>
                <a:ea typeface="Montserrat-SemiBold"/>
                <a:cs typeface="Arial"/>
                <a:sym typeface="Helvetica Light"/>
              </a:rPr>
              <a:t>STILL HESITATING?</a:t>
            </a:r>
          </a:p>
        </p:txBody>
      </p:sp>
      <p:sp>
        <p:nvSpPr>
          <p:cNvPr id="9" name="pole tekstowe 13">
            <a:extLst>
              <a:ext uri="{FF2B5EF4-FFF2-40B4-BE49-F238E27FC236}">
                <a16:creationId xmlns:a16="http://schemas.microsoft.com/office/drawing/2014/main" id="{71097499-CAEC-484E-9061-857807F7BA93}"/>
              </a:ext>
            </a:extLst>
          </p:cNvPr>
          <p:cNvSpPr txBox="1"/>
          <p:nvPr/>
        </p:nvSpPr>
        <p:spPr>
          <a:xfrm>
            <a:off x="1509596" y="10715334"/>
            <a:ext cx="12207532" cy="9079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pl-PL" sz="5400" b="1" dirty="0">
                <a:solidFill>
                  <a:schemeClr val="tx2">
                    <a:lumMod val="25000"/>
                  </a:schemeClr>
                </a:solidFill>
                <a:latin typeface="Arial"/>
                <a:ea typeface="Montserrat-SemiBold"/>
                <a:cs typeface="Arial"/>
                <a:sym typeface="Helvetica Light"/>
              </a:rPr>
              <a:t>means </a:t>
            </a:r>
            <a:r>
              <a:rPr lang="en-GB" sz="5400" b="1" dirty="0">
                <a:solidFill>
                  <a:schemeClr val="tx2">
                    <a:lumMod val="25000"/>
                  </a:schemeClr>
                </a:solidFill>
                <a:latin typeface="Arial"/>
                <a:ea typeface="Montserrat-SemiBold"/>
                <a:cs typeface="Arial"/>
                <a:sym typeface="Helvetica Light"/>
              </a:rPr>
              <a:t>a </a:t>
            </a:r>
            <a:r>
              <a:rPr lang="pl-PL" sz="5400" b="1" dirty="0">
                <a:solidFill>
                  <a:schemeClr val="tx2">
                    <a:lumMod val="25000"/>
                  </a:schemeClr>
                </a:solidFill>
                <a:latin typeface="Arial"/>
                <a:ea typeface="Montserrat-SemiBold"/>
                <a:cs typeface="Arial"/>
                <a:sym typeface="Helvetica Light"/>
              </a:rPr>
              <a:t>quick and cheap  process!</a:t>
            </a:r>
          </a:p>
        </p:txBody>
      </p:sp>
      <p:sp>
        <p:nvSpPr>
          <p:cNvPr id="10" name="pole tekstowe 13">
            <a:extLst>
              <a:ext uri="{FF2B5EF4-FFF2-40B4-BE49-F238E27FC236}">
                <a16:creationId xmlns:a16="http://schemas.microsoft.com/office/drawing/2014/main" id="{71097499-CAEC-484E-9061-857807F7BA93}"/>
              </a:ext>
            </a:extLst>
          </p:cNvPr>
          <p:cNvSpPr txBox="1"/>
          <p:nvPr/>
        </p:nvSpPr>
        <p:spPr>
          <a:xfrm>
            <a:off x="1779864" y="7564360"/>
            <a:ext cx="11506197" cy="13080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pl-PL" sz="8000" b="1" dirty="0">
                <a:solidFill>
                  <a:srgbClr val="496F63"/>
                </a:solidFill>
                <a:latin typeface="Arial"/>
                <a:ea typeface="Montserrat-SemiBold"/>
                <a:cs typeface="Arial"/>
                <a:sym typeface="Helvetica Light"/>
              </a:rPr>
              <a:t>GUESS WHAT…</a:t>
            </a:r>
          </a:p>
        </p:txBody>
      </p:sp>
    </p:spTree>
    <p:extLst>
      <p:ext uri="{BB962C8B-B14F-4D97-AF65-F5344CB8AC3E}">
        <p14:creationId xmlns:p14="http://schemas.microsoft.com/office/powerpoint/2010/main" val="8653854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wipe(up)">
                                      <p:cBhvr>
                                        <p:cTn id="12" dur="5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wipe(left)">
                                      <p:cBhvr>
                                        <p:cTn id="30" dur="5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P spid="14"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4</a:t>
            </a:fld>
            <a:endParaRPr/>
          </a:p>
        </p:txBody>
      </p:sp>
      <p:sp>
        <p:nvSpPr>
          <p:cNvPr id="274" name="pole tekstowe 273">
            <a:extLst>
              <a:ext uri="{FF2B5EF4-FFF2-40B4-BE49-F238E27FC236}">
                <a16:creationId xmlns:a16="http://schemas.microsoft.com/office/drawing/2014/main" id="{86EB1049-8303-46B1-B02B-C60BC5BDE5FE}"/>
              </a:ext>
            </a:extLst>
          </p:cNvPr>
          <p:cNvSpPr txBox="1"/>
          <p:nvPr/>
        </p:nvSpPr>
        <p:spPr>
          <a:xfrm>
            <a:off x="1648237" y="675027"/>
            <a:ext cx="21123531" cy="26622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en-AU" sz="6000" b="1" dirty="0">
                <a:solidFill>
                  <a:schemeClr val="tx2">
                    <a:lumMod val="25000"/>
                  </a:schemeClr>
                </a:solidFill>
                <a:latin typeface="Arial"/>
                <a:ea typeface="Montserrat-SemiBold"/>
                <a:cs typeface="Arial"/>
                <a:sym typeface="Helvetica Light"/>
              </a:rPr>
              <a:t>Micro and large businesses implement lean innovations, especially in such hard times like the Covid-19 pandemic.</a:t>
            </a:r>
          </a:p>
          <a:p>
            <a:pPr algn="ctr"/>
            <a:endParaRPr lang="pl-PL" sz="4800" dirty="0">
              <a:solidFill>
                <a:schemeClr val="tx2">
                  <a:lumMod val="25000"/>
                </a:schemeClr>
              </a:solidFill>
              <a:latin typeface="Arial"/>
              <a:cs typeface="Arial"/>
            </a:endParaRPr>
          </a:p>
        </p:txBody>
      </p:sp>
      <p:sp>
        <p:nvSpPr>
          <p:cNvPr id="10" name="pole tekstowe 9">
            <a:extLst>
              <a:ext uri="{FF2B5EF4-FFF2-40B4-BE49-F238E27FC236}">
                <a16:creationId xmlns:a16="http://schemas.microsoft.com/office/drawing/2014/main" id="{D9AB1CE7-A8E0-4F2D-BD53-298442273386}"/>
              </a:ext>
            </a:extLst>
          </p:cNvPr>
          <p:cNvSpPr txBox="1"/>
          <p:nvPr/>
        </p:nvSpPr>
        <p:spPr>
          <a:xfrm>
            <a:off x="1624174" y="9334355"/>
            <a:ext cx="21644900" cy="2292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en-AU" sz="7200" b="1" dirty="0">
                <a:solidFill>
                  <a:srgbClr val="496F63"/>
                </a:solidFill>
                <a:latin typeface="Arial"/>
                <a:ea typeface="Montserrat-SemiBold"/>
                <a:cs typeface="Arial"/>
                <a:sym typeface="Helvetica Light"/>
              </a:rPr>
              <a:t>Every business can</a:t>
            </a:r>
            <a:r>
              <a:rPr lang="pl-PL" sz="7200" b="1" dirty="0">
                <a:solidFill>
                  <a:srgbClr val="496F63"/>
                </a:solidFill>
                <a:latin typeface="Arial"/>
                <a:ea typeface="Montserrat-SemiBold"/>
                <a:cs typeface="Arial"/>
                <a:sym typeface="Helvetica Light"/>
              </a:rPr>
              <a:t> </a:t>
            </a:r>
            <a:r>
              <a:rPr lang="en-AU" sz="7200" b="1" dirty="0">
                <a:solidFill>
                  <a:srgbClr val="496F63"/>
                </a:solidFill>
                <a:latin typeface="Arial"/>
                <a:ea typeface="Montserrat-SemiBold"/>
                <a:cs typeface="Arial"/>
                <a:sym typeface="Helvetica Light"/>
              </a:rPr>
              <a:t>implement lean innovations</a:t>
            </a:r>
            <a:r>
              <a:rPr lang="pl-PL" sz="7200" b="1" dirty="0">
                <a:solidFill>
                  <a:srgbClr val="496F63"/>
                </a:solidFill>
                <a:latin typeface="Arial"/>
                <a:ea typeface="Montserrat-SemiBold"/>
                <a:cs typeface="Arial"/>
                <a:sym typeface="Helvetica Light"/>
              </a:rPr>
              <a:t>, </a:t>
            </a:r>
            <a:r>
              <a:rPr lang="en-US" sz="7200" b="1" dirty="0">
                <a:solidFill>
                  <a:srgbClr val="496F63"/>
                </a:solidFill>
                <a:latin typeface="Arial"/>
                <a:ea typeface="Montserrat-SemiBold"/>
                <a:cs typeface="Arial"/>
                <a:sym typeface="Helvetica Light"/>
              </a:rPr>
              <a:t>regardless of their size</a:t>
            </a:r>
            <a:r>
              <a:rPr lang="pl-PL" sz="7200" b="1" dirty="0">
                <a:solidFill>
                  <a:srgbClr val="496F63"/>
                </a:solidFill>
                <a:latin typeface="Arial"/>
                <a:ea typeface="Montserrat-SemiBold"/>
                <a:cs typeface="Arial"/>
                <a:sym typeface="Helvetica Light"/>
              </a:rPr>
              <a:t>!</a:t>
            </a:r>
            <a:endParaRPr lang="en-US" sz="7200" b="1" dirty="0">
              <a:solidFill>
                <a:srgbClr val="496F63"/>
              </a:solidFill>
              <a:latin typeface="Arial"/>
              <a:ea typeface="Montserrat-SemiBold"/>
              <a:cs typeface="Arial"/>
              <a:sym typeface="Helvetica Light"/>
            </a:endParaRPr>
          </a:p>
        </p:txBody>
      </p:sp>
      <p:sp>
        <p:nvSpPr>
          <p:cNvPr id="7" name="Prostokąt 6"/>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FOR EVERYONE</a:t>
            </a:r>
          </a:p>
        </p:txBody>
      </p:sp>
      <p:pic>
        <p:nvPicPr>
          <p:cNvPr id="3074" name="Picture 2" descr="C:\Users\BZ\Desktop\OneDrive Beniamin Zawilla\OneDrive - Uniwersytet Szczeciński\LIME - kurs szkoleniowy\Moduły zmienione\Nowe grafiki do modułów użyte przez BZ\2.png"/>
          <p:cNvPicPr>
            <a:picLocks noChangeAspect="1" noChangeArrowheads="1"/>
          </p:cNvPicPr>
          <p:nvPr/>
        </p:nvPicPr>
        <p:blipFill>
          <a:blip r:embed="rId3" cstate="print"/>
          <a:srcRect/>
          <a:stretch>
            <a:fillRect/>
          </a:stretch>
        </p:blipFill>
        <p:spPr bwMode="auto">
          <a:xfrm>
            <a:off x="8685213" y="4138863"/>
            <a:ext cx="7214331" cy="3256874"/>
          </a:xfrm>
          <a:prstGeom prst="rect">
            <a:avLst/>
          </a:prstGeom>
          <a:noFill/>
        </p:spPr>
      </p:pic>
      <p:pic>
        <p:nvPicPr>
          <p:cNvPr id="3075" name="Picture 3" descr="C:\Users\BZ\Desktop\OneDrive Beniamin Zawilla\OneDrive - Uniwersytet Szczeciński\LIME - kurs szkoleniowy\Moduły zmienione\Nowe grafiki do modułów użyte przez BZ\3.jpg"/>
          <p:cNvPicPr>
            <a:picLocks noChangeAspect="1" noChangeArrowheads="1"/>
          </p:cNvPicPr>
          <p:nvPr/>
        </p:nvPicPr>
        <p:blipFill>
          <a:blip r:embed="rId4" cstate="print"/>
          <a:srcRect/>
          <a:stretch>
            <a:fillRect/>
          </a:stretch>
        </p:blipFill>
        <p:spPr bwMode="auto">
          <a:xfrm>
            <a:off x="17229223" y="3814009"/>
            <a:ext cx="5727030" cy="4295273"/>
          </a:xfrm>
          <a:prstGeom prst="rect">
            <a:avLst/>
          </a:prstGeom>
          <a:noFill/>
        </p:spPr>
      </p:pic>
      <p:pic>
        <p:nvPicPr>
          <p:cNvPr id="3077" name="Picture 5" descr="C:\Users\BZ\Desktop\OneDrive Beniamin Zawilla\OneDrive - Uniwersytet Szczeciński\LIME - kurs szkoleniowy\Moduły zmienione\Nowe grafiki do modułów użyte przez BZ\4.jpg"/>
          <p:cNvPicPr>
            <a:picLocks noChangeAspect="1" noChangeArrowheads="1"/>
          </p:cNvPicPr>
          <p:nvPr/>
        </p:nvPicPr>
        <p:blipFill>
          <a:blip r:embed="rId5" cstate="print"/>
          <a:srcRect/>
          <a:stretch>
            <a:fillRect/>
          </a:stretch>
        </p:blipFill>
        <p:spPr bwMode="auto">
          <a:xfrm>
            <a:off x="1612232" y="3743158"/>
            <a:ext cx="6096000" cy="4064000"/>
          </a:xfrm>
          <a:prstGeom prst="rect">
            <a:avLst/>
          </a:prstGeom>
          <a:noFill/>
        </p:spPr>
      </p:pic>
    </p:spTree>
    <p:extLst>
      <p:ext uri="{BB962C8B-B14F-4D97-AF65-F5344CB8AC3E}">
        <p14:creationId xmlns:p14="http://schemas.microsoft.com/office/powerpoint/2010/main" val="8120310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fade">
                                      <p:cBhvr>
                                        <p:cTn id="11" dur="500"/>
                                        <p:tgtEl>
                                          <p:spTgt spid="307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500"/>
                                        <p:tgtEl>
                                          <p:spTgt spid="3075"/>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3" cstate="print">
            <a:alphaModFix amt="28000"/>
            <a:extLst>
              <a:ext uri="{28A0092B-C50C-407E-A947-70E740481C1C}">
                <a14:useLocalDpi xmlns:a14="http://schemas.microsoft.com/office/drawing/2010/main"/>
              </a:ext>
            </a:extLst>
          </a:blip>
          <a:stretch>
            <a:fillRect/>
          </a:stretch>
        </p:blipFill>
        <p:spPr>
          <a:xfrm>
            <a:off x="9910663" y="1827909"/>
            <a:ext cx="9250481" cy="11888091"/>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5</a:t>
            </a:fld>
            <a:endParaRPr/>
          </a:p>
        </p:txBody>
      </p:sp>
      <p:sp>
        <p:nvSpPr>
          <p:cNvPr id="10" name="pole tekstowe 9">
            <a:extLst>
              <a:ext uri="{FF2B5EF4-FFF2-40B4-BE49-F238E27FC236}">
                <a16:creationId xmlns:a16="http://schemas.microsoft.com/office/drawing/2014/main" id="{D9AB1CE7-A8E0-4F2D-BD53-298442273386}"/>
              </a:ext>
            </a:extLst>
          </p:cNvPr>
          <p:cNvSpPr txBox="1"/>
          <p:nvPr/>
        </p:nvSpPr>
        <p:spPr>
          <a:xfrm>
            <a:off x="4837581" y="485108"/>
            <a:ext cx="10815635" cy="14311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pl-PL" sz="8800" b="1" dirty="0">
                <a:solidFill>
                  <a:srgbClr val="496F63"/>
                </a:solidFill>
                <a:latin typeface="Arial"/>
                <a:ea typeface="Montserrat-SemiBold"/>
                <a:cs typeface="Arial"/>
                <a:sym typeface="Helvetica Light"/>
              </a:rPr>
              <a:t>EXAMPLES</a:t>
            </a:r>
            <a:endParaRPr lang="en-US" sz="8800" b="1" dirty="0">
              <a:solidFill>
                <a:srgbClr val="496F63"/>
              </a:solidFill>
              <a:latin typeface="Arial"/>
              <a:ea typeface="Montserrat-SemiBold"/>
              <a:cs typeface="Arial"/>
              <a:sym typeface="Helvetica Light"/>
            </a:endParaRPr>
          </a:p>
        </p:txBody>
      </p:sp>
      <p:pic>
        <p:nvPicPr>
          <p:cNvPr id="1028" name="Picture 4" descr="Doodle finger indicating direction Free Vecto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71846" y="4347806"/>
            <a:ext cx="3651440" cy="2885690"/>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7421597" y="9601595"/>
            <a:ext cx="15374603" cy="27853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sz="4400" i="1" dirty="0">
                <a:solidFill>
                  <a:schemeClr val="bg2">
                    <a:lumMod val="50000"/>
                  </a:schemeClr>
                </a:solidFill>
                <a:latin typeface="Arial" panose="020B0604020202020204" pitchFamily="34" charset="0"/>
                <a:cs typeface="Arial" panose="020B0604020202020204" pitchFamily="34" charset="0"/>
              </a:rPr>
              <a:t>In March 2020, </a:t>
            </a:r>
            <a:r>
              <a:rPr lang="en-US" sz="4400" b="1" i="1" dirty="0">
                <a:solidFill>
                  <a:schemeClr val="bg2">
                    <a:lumMod val="50000"/>
                  </a:schemeClr>
                </a:solidFill>
                <a:latin typeface="Arial" panose="020B0604020202020204" pitchFamily="34" charset="0"/>
                <a:cs typeface="Arial" panose="020B0604020202020204" pitchFamily="34" charset="0"/>
              </a:rPr>
              <a:t>PKN </a:t>
            </a:r>
            <a:r>
              <a:rPr lang="en-US" sz="4400" b="1" i="1" dirty="0" err="1">
                <a:solidFill>
                  <a:schemeClr val="bg2">
                    <a:lumMod val="50000"/>
                  </a:schemeClr>
                </a:solidFill>
                <a:latin typeface="Arial" panose="020B0604020202020204" pitchFamily="34" charset="0"/>
                <a:cs typeface="Arial" panose="020B0604020202020204" pitchFamily="34" charset="0"/>
              </a:rPr>
              <a:t>Orlen</a:t>
            </a:r>
            <a:r>
              <a:rPr lang="en-US" sz="4400" b="1" i="1" dirty="0">
                <a:solidFill>
                  <a:schemeClr val="bg2">
                    <a:lumMod val="50000"/>
                  </a:schemeClr>
                </a:solidFill>
                <a:latin typeface="Arial" panose="020B0604020202020204" pitchFamily="34" charset="0"/>
                <a:cs typeface="Arial" panose="020B0604020202020204" pitchFamily="34" charset="0"/>
              </a:rPr>
              <a:t>,</a:t>
            </a:r>
            <a:r>
              <a:rPr lang="pl-PL" sz="4400" i="1" dirty="0">
                <a:solidFill>
                  <a:schemeClr val="bg2">
                    <a:lumMod val="50000"/>
                  </a:schemeClr>
                </a:solidFill>
                <a:latin typeface="Arial" panose="020B0604020202020204" pitchFamily="34" charset="0"/>
                <a:cs typeface="Arial" panose="020B0604020202020204" pitchFamily="34" charset="0"/>
              </a:rPr>
              <a:t> t</a:t>
            </a:r>
            <a:r>
              <a:rPr lang="en-US" sz="4400" i="1" dirty="0">
                <a:solidFill>
                  <a:schemeClr val="bg2">
                    <a:lumMod val="50000"/>
                  </a:schemeClr>
                </a:solidFill>
                <a:latin typeface="Arial" panose="020B0604020202020204" pitchFamily="34" charset="0"/>
                <a:cs typeface="Arial" panose="020B0604020202020204" pitchFamily="34" charset="0"/>
              </a:rPr>
              <a:t>he</a:t>
            </a:r>
            <a:r>
              <a:rPr lang="pl-PL" sz="4400" i="1" dirty="0">
                <a:solidFill>
                  <a:schemeClr val="bg2">
                    <a:lumMod val="50000"/>
                  </a:schemeClr>
                </a:solidFill>
                <a:latin typeface="Arial" panose="020B0604020202020204" pitchFamily="34" charset="0"/>
                <a:cs typeface="Arial" panose="020B0604020202020204" pitchFamily="34" charset="0"/>
              </a:rPr>
              <a:t> </a:t>
            </a:r>
            <a:r>
              <a:rPr lang="en-GB" sz="4400" i="1" dirty="0">
                <a:solidFill>
                  <a:schemeClr val="bg2">
                    <a:lumMod val="50000"/>
                  </a:schemeClr>
                </a:solidFill>
                <a:latin typeface="Arial" panose="020B0604020202020204" pitchFamily="34" charset="0"/>
                <a:cs typeface="Arial" panose="020B0604020202020204" pitchFamily="34" charset="0"/>
              </a:rPr>
              <a:t>largest </a:t>
            </a:r>
            <a:r>
              <a:rPr lang="en-US" sz="4400" i="1" dirty="0">
                <a:solidFill>
                  <a:schemeClr val="bg2">
                    <a:lumMod val="50000"/>
                  </a:schemeClr>
                </a:solidFill>
                <a:latin typeface="Arial" panose="020B0604020202020204" pitchFamily="34" charset="0"/>
                <a:cs typeface="Arial" panose="020B0604020202020204" pitchFamily="34" charset="0"/>
              </a:rPr>
              <a:t>Polish  oil refiner and petrol retailer, started large-scale production of hand sanitizers to meet the increasing demand in the country due to C</a:t>
            </a:r>
            <a:r>
              <a:rPr lang="pl-PL" sz="4400" i="1" dirty="0">
                <a:solidFill>
                  <a:schemeClr val="bg2">
                    <a:lumMod val="50000"/>
                  </a:schemeClr>
                </a:solidFill>
                <a:latin typeface="Arial" panose="020B0604020202020204" pitchFamily="34" charset="0"/>
                <a:cs typeface="Arial" panose="020B0604020202020204" pitchFamily="34" charset="0"/>
              </a:rPr>
              <a:t>o</a:t>
            </a:r>
            <a:r>
              <a:rPr lang="en-US" sz="4400" i="1" dirty="0" err="1">
                <a:solidFill>
                  <a:schemeClr val="bg2">
                    <a:lumMod val="50000"/>
                  </a:schemeClr>
                </a:solidFill>
                <a:latin typeface="Arial" panose="020B0604020202020204" pitchFamily="34" charset="0"/>
                <a:cs typeface="Arial" panose="020B0604020202020204" pitchFamily="34" charset="0"/>
              </a:rPr>
              <a:t>ro</a:t>
            </a:r>
            <a:r>
              <a:rPr lang="pl-PL" sz="4400" i="1" dirty="0">
                <a:solidFill>
                  <a:schemeClr val="bg2">
                    <a:lumMod val="50000"/>
                  </a:schemeClr>
                </a:solidFill>
                <a:latin typeface="Arial" panose="020B0604020202020204" pitchFamily="34" charset="0"/>
                <a:cs typeface="Arial" panose="020B0604020202020204" pitchFamily="34" charset="0"/>
              </a:rPr>
              <a:t>na</a:t>
            </a:r>
            <a:r>
              <a:rPr lang="en-US" sz="4400" i="1" dirty="0">
                <a:solidFill>
                  <a:schemeClr val="bg2">
                    <a:lumMod val="50000"/>
                  </a:schemeClr>
                </a:solidFill>
                <a:latin typeface="Arial" panose="020B0604020202020204" pitchFamily="34" charset="0"/>
                <a:cs typeface="Arial" panose="020B0604020202020204" pitchFamily="34" charset="0"/>
              </a:rPr>
              <a:t>virus outbreak.</a:t>
            </a:r>
          </a:p>
        </p:txBody>
      </p:sp>
      <p:sp>
        <p:nvSpPr>
          <p:cNvPr id="9" name="pole tekstowe 8"/>
          <p:cNvSpPr txBox="1"/>
          <p:nvPr/>
        </p:nvSpPr>
        <p:spPr>
          <a:xfrm>
            <a:off x="7421599" y="4105409"/>
            <a:ext cx="15374603" cy="346248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pl-PL" sz="4400" b="1" i="1" dirty="0">
                <a:solidFill>
                  <a:schemeClr val="bg2">
                    <a:lumMod val="50000"/>
                  </a:schemeClr>
                </a:solidFill>
                <a:latin typeface="Arial" panose="020B0604020202020204" pitchFamily="34" charset="0"/>
                <a:cs typeface="Arial" panose="020B0604020202020204" pitchFamily="34" charset="0"/>
              </a:rPr>
              <a:t>Promoshop</a:t>
            </a:r>
            <a:r>
              <a:rPr lang="pl-PL" sz="4400" i="1" dirty="0">
                <a:solidFill>
                  <a:schemeClr val="bg2">
                    <a:lumMod val="50000"/>
                  </a:schemeClr>
                </a:solidFill>
                <a:latin typeface="Arial" panose="020B0604020202020204" pitchFamily="34" charset="0"/>
                <a:cs typeface="Arial" panose="020B0604020202020204" pitchFamily="34" charset="0"/>
              </a:rPr>
              <a:t> i</a:t>
            </a:r>
            <a:r>
              <a:rPr lang="en-US" sz="4400" i="1" dirty="0">
                <a:solidFill>
                  <a:schemeClr val="bg2">
                    <a:lumMod val="50000"/>
                  </a:schemeClr>
                </a:solidFill>
                <a:latin typeface="Arial" panose="020B0604020202020204" pitchFamily="34" charset="0"/>
                <a:cs typeface="Arial" panose="020B0604020202020204" pitchFamily="34" charset="0"/>
              </a:rPr>
              <a:t>s a</a:t>
            </a:r>
            <a:r>
              <a:rPr lang="pl-PL" sz="4400" i="1" dirty="0">
                <a:solidFill>
                  <a:schemeClr val="bg2">
                    <a:lumMod val="50000"/>
                  </a:schemeClr>
                </a:solidFill>
                <a:latin typeface="Arial" panose="020B0604020202020204" pitchFamily="34" charset="0"/>
                <a:cs typeface="Arial" panose="020B0604020202020204" pitchFamily="34" charset="0"/>
              </a:rPr>
              <a:t> small</a:t>
            </a:r>
            <a:r>
              <a:rPr lang="en-US" sz="4400" i="1" dirty="0">
                <a:solidFill>
                  <a:schemeClr val="bg2">
                    <a:lumMod val="50000"/>
                  </a:schemeClr>
                </a:solidFill>
                <a:latin typeface="Arial" panose="020B0604020202020204" pitchFamily="34" charset="0"/>
                <a:cs typeface="Arial" panose="020B0604020202020204" pitchFamily="34" charset="0"/>
              </a:rPr>
              <a:t> promotional merchandise company</a:t>
            </a:r>
            <a:r>
              <a:rPr lang="pl-PL" sz="4400" i="1" dirty="0">
                <a:solidFill>
                  <a:schemeClr val="bg2">
                    <a:lumMod val="50000"/>
                  </a:schemeClr>
                </a:solidFill>
                <a:latin typeface="Arial" panose="020B0604020202020204" pitchFamily="34" charset="0"/>
                <a:cs typeface="Arial" panose="020B0604020202020204" pitchFamily="34" charset="0"/>
              </a:rPr>
              <a:t> </a:t>
            </a:r>
            <a:r>
              <a:rPr lang="pl-PL" sz="4400" i="1" dirty="0" err="1">
                <a:solidFill>
                  <a:schemeClr val="bg2">
                    <a:lumMod val="50000"/>
                  </a:schemeClr>
                </a:solidFill>
                <a:latin typeface="Arial" panose="020B0604020202020204" pitchFamily="34" charset="0"/>
                <a:cs typeface="Arial" panose="020B0604020202020204" pitchFamily="34" charset="0"/>
              </a:rPr>
              <a:t>operating</a:t>
            </a:r>
            <a:r>
              <a:rPr lang="pl-PL" sz="4400" i="1" dirty="0">
                <a:solidFill>
                  <a:schemeClr val="bg2">
                    <a:lumMod val="50000"/>
                  </a:schemeClr>
                </a:solidFill>
                <a:latin typeface="Arial" panose="020B0604020202020204" pitchFamily="34" charset="0"/>
                <a:cs typeface="Arial" panose="020B0604020202020204" pitchFamily="34" charset="0"/>
              </a:rPr>
              <a:t> in Poland, </a:t>
            </a:r>
            <a:r>
              <a:rPr lang="pl-PL" sz="4400" i="1" dirty="0" err="1">
                <a:solidFill>
                  <a:schemeClr val="bg2">
                    <a:lumMod val="50000"/>
                  </a:schemeClr>
                </a:solidFill>
                <a:latin typeface="Arial" panose="020B0604020202020204" pitchFamily="34" charset="0"/>
                <a:cs typeface="Arial" panose="020B0604020202020204" pitchFamily="34" charset="0"/>
              </a:rPr>
              <a:t>which</a:t>
            </a:r>
            <a:r>
              <a:rPr lang="pl-PL" sz="4400" i="1" dirty="0">
                <a:solidFill>
                  <a:schemeClr val="bg2">
                    <a:lumMod val="50000"/>
                  </a:schemeClr>
                </a:solidFill>
                <a:latin typeface="Arial" panose="020B0604020202020204" pitchFamily="34" charset="0"/>
                <a:cs typeface="Arial" panose="020B0604020202020204" pitchFamily="34" charset="0"/>
              </a:rPr>
              <a:t> </a:t>
            </a:r>
            <a:r>
              <a:rPr lang="pl-PL" sz="4400" i="1" dirty="0" err="1">
                <a:solidFill>
                  <a:schemeClr val="bg2">
                    <a:lumMod val="50000"/>
                  </a:schemeClr>
                </a:solidFill>
                <a:latin typeface="Arial" panose="020B0604020202020204" pitchFamily="34" charset="0"/>
                <a:cs typeface="Arial" panose="020B0604020202020204" pitchFamily="34" charset="0"/>
              </a:rPr>
              <a:t>started</a:t>
            </a:r>
            <a:r>
              <a:rPr lang="pl-PL" sz="4400" i="1" dirty="0">
                <a:solidFill>
                  <a:schemeClr val="bg2">
                    <a:lumMod val="50000"/>
                  </a:schemeClr>
                </a:solidFill>
                <a:latin typeface="Arial" panose="020B0604020202020204" pitchFamily="34" charset="0"/>
                <a:cs typeface="Arial" panose="020B0604020202020204" pitchFamily="34" charset="0"/>
              </a:rPr>
              <a:t> to </a:t>
            </a:r>
            <a:r>
              <a:rPr lang="pl-PL" sz="4400" i="1" dirty="0" err="1">
                <a:solidFill>
                  <a:schemeClr val="bg2">
                    <a:lumMod val="50000"/>
                  </a:schemeClr>
                </a:solidFill>
                <a:latin typeface="Arial" panose="020B0604020202020204" pitchFamily="34" charset="0"/>
                <a:cs typeface="Arial" panose="020B0604020202020204" pitchFamily="34" charset="0"/>
              </a:rPr>
              <a:t>sell</a:t>
            </a:r>
            <a:r>
              <a:rPr lang="pl-PL" sz="4400" i="1" dirty="0">
                <a:solidFill>
                  <a:schemeClr val="bg2">
                    <a:lumMod val="50000"/>
                  </a:schemeClr>
                </a:solidFill>
                <a:latin typeface="Arial" panose="020B0604020202020204" pitchFamily="34" charset="0"/>
                <a:cs typeface="Arial" panose="020B0604020202020204" pitchFamily="34" charset="0"/>
              </a:rPr>
              <a:t> </a:t>
            </a:r>
            <a:r>
              <a:rPr lang="en-US" sz="4400" i="1" dirty="0">
                <a:solidFill>
                  <a:schemeClr val="bg2">
                    <a:lumMod val="50000"/>
                  </a:schemeClr>
                </a:solidFill>
                <a:latin typeface="Arial" panose="020B0604020202020204" pitchFamily="34" charset="0"/>
                <a:cs typeface="Arial" panose="020B0604020202020204" pitchFamily="34" charset="0"/>
              </a:rPr>
              <a:t>personal protective equipment, such as masks and helmets, on which </a:t>
            </a:r>
            <a:r>
              <a:rPr lang="pl-PL" sz="4400" i="1" dirty="0">
                <a:solidFill>
                  <a:schemeClr val="bg2">
                    <a:lumMod val="50000"/>
                  </a:schemeClr>
                </a:solidFill>
                <a:latin typeface="Arial" panose="020B0604020202020204" pitchFamily="34" charset="0"/>
                <a:cs typeface="Arial" panose="020B0604020202020204" pitchFamily="34" charset="0"/>
              </a:rPr>
              <a:t>one </a:t>
            </a:r>
            <a:r>
              <a:rPr lang="pl-PL" sz="4400" i="1" dirty="0" err="1">
                <a:solidFill>
                  <a:schemeClr val="bg2">
                    <a:lumMod val="50000"/>
                  </a:schemeClr>
                </a:solidFill>
                <a:latin typeface="Arial" panose="020B0604020202020204" pitchFamily="34" charset="0"/>
                <a:cs typeface="Arial" panose="020B0604020202020204" pitchFamily="34" charset="0"/>
              </a:rPr>
              <a:t>can</a:t>
            </a:r>
            <a:r>
              <a:rPr lang="pl-PL" sz="4400" i="1" dirty="0">
                <a:solidFill>
                  <a:schemeClr val="bg2">
                    <a:lumMod val="50000"/>
                  </a:schemeClr>
                </a:solidFill>
                <a:latin typeface="Arial" panose="020B0604020202020204" pitchFamily="34" charset="0"/>
                <a:cs typeface="Arial" panose="020B0604020202020204" pitchFamily="34" charset="0"/>
              </a:rPr>
              <a:t> </a:t>
            </a:r>
            <a:r>
              <a:rPr lang="en-US" sz="4400" i="1" dirty="0">
                <a:solidFill>
                  <a:schemeClr val="bg2">
                    <a:lumMod val="50000"/>
                  </a:schemeClr>
                </a:solidFill>
                <a:latin typeface="Arial" panose="020B0604020202020204" pitchFamily="34" charset="0"/>
                <a:cs typeface="Arial" panose="020B0604020202020204" pitchFamily="34" charset="0"/>
              </a:rPr>
              <a:t>also promote the company.</a:t>
            </a:r>
            <a:r>
              <a:rPr lang="pl-PL" sz="4400" i="1" dirty="0">
                <a:solidFill>
                  <a:schemeClr val="bg2">
                    <a:lumMod val="50000"/>
                  </a:schemeClr>
                </a:solidFill>
                <a:latin typeface="Arial" panose="020B0604020202020204" pitchFamily="34" charset="0"/>
                <a:cs typeface="Arial" panose="020B0604020202020204" pitchFamily="34" charset="0"/>
              </a:rPr>
              <a:t> </a:t>
            </a:r>
            <a:r>
              <a:rPr lang="pl-PL" sz="4400" i="1" dirty="0" err="1">
                <a:solidFill>
                  <a:schemeClr val="bg2">
                    <a:lumMod val="50000"/>
                  </a:schemeClr>
                </a:solidFill>
                <a:latin typeface="Arial" panose="020B0604020202020204" pitchFamily="34" charset="0"/>
                <a:cs typeface="Arial" panose="020B0604020202020204" pitchFamily="34" charset="0"/>
              </a:rPr>
              <a:t>This</a:t>
            </a:r>
            <a:r>
              <a:rPr lang="pl-PL" sz="4400" i="1" dirty="0">
                <a:solidFill>
                  <a:schemeClr val="bg2">
                    <a:lumMod val="50000"/>
                  </a:schemeClr>
                </a:solidFill>
                <a:latin typeface="Arial" panose="020B0604020202020204" pitchFamily="34" charset="0"/>
                <a:cs typeface="Arial" panose="020B0604020202020204" pitchFamily="34" charset="0"/>
              </a:rPr>
              <a:t> </a:t>
            </a:r>
            <a:r>
              <a:rPr lang="pl-PL" sz="4400" i="1" dirty="0" err="1">
                <a:solidFill>
                  <a:schemeClr val="bg2">
                    <a:lumMod val="50000"/>
                  </a:schemeClr>
                </a:solidFill>
                <a:latin typeface="Arial" panose="020B0604020202020204" pitchFamily="34" charset="0"/>
                <a:cs typeface="Arial" panose="020B0604020202020204" pitchFamily="34" charset="0"/>
              </a:rPr>
              <a:t>way</a:t>
            </a:r>
            <a:r>
              <a:rPr lang="pl-PL" sz="4400" i="1" dirty="0">
                <a:solidFill>
                  <a:schemeClr val="bg2">
                    <a:lumMod val="50000"/>
                  </a:schemeClr>
                </a:solidFill>
                <a:latin typeface="Arial" panose="020B0604020202020204" pitchFamily="34" charset="0"/>
                <a:cs typeface="Arial" panose="020B0604020202020204" pitchFamily="34" charset="0"/>
              </a:rPr>
              <a:t> the </a:t>
            </a:r>
            <a:r>
              <a:rPr lang="pl-PL" sz="4400" i="1" dirty="0" err="1">
                <a:solidFill>
                  <a:schemeClr val="bg2">
                    <a:lumMod val="50000"/>
                  </a:schemeClr>
                </a:solidFill>
                <a:latin typeface="Arial" panose="020B0604020202020204" pitchFamily="34" charset="0"/>
                <a:cs typeface="Arial" panose="020B0604020202020204" pitchFamily="34" charset="0"/>
              </a:rPr>
              <a:t>company</a:t>
            </a:r>
            <a:r>
              <a:rPr lang="pl-PL" sz="4400" i="1" dirty="0">
                <a:solidFill>
                  <a:schemeClr val="bg2">
                    <a:lumMod val="50000"/>
                  </a:schemeClr>
                </a:solidFill>
                <a:latin typeface="Arial" panose="020B0604020202020204" pitchFamily="34" charset="0"/>
                <a:cs typeface="Arial" panose="020B0604020202020204" pitchFamily="34" charset="0"/>
              </a:rPr>
              <a:t> was </a:t>
            </a:r>
            <a:r>
              <a:rPr lang="pl-PL" sz="4400" i="1" dirty="0" err="1">
                <a:solidFill>
                  <a:schemeClr val="bg2">
                    <a:lumMod val="50000"/>
                  </a:schemeClr>
                </a:solidFill>
                <a:latin typeface="Arial" panose="020B0604020202020204" pitchFamily="34" charset="0"/>
                <a:cs typeface="Arial" panose="020B0604020202020204" pitchFamily="34" charset="0"/>
              </a:rPr>
              <a:t>able</a:t>
            </a:r>
            <a:r>
              <a:rPr lang="pl-PL" sz="4400" i="1" dirty="0">
                <a:solidFill>
                  <a:schemeClr val="bg2">
                    <a:lumMod val="50000"/>
                  </a:schemeClr>
                </a:solidFill>
                <a:latin typeface="Arial" panose="020B0604020202020204" pitchFamily="34" charset="0"/>
                <a:cs typeface="Arial" panose="020B0604020202020204" pitchFamily="34" charset="0"/>
              </a:rPr>
              <a:t> to </a:t>
            </a:r>
            <a:r>
              <a:rPr lang="pl-PL" sz="4400" i="1" dirty="0" err="1">
                <a:solidFill>
                  <a:schemeClr val="bg2">
                    <a:lumMod val="50000"/>
                  </a:schemeClr>
                </a:solidFill>
                <a:latin typeface="Arial" panose="020B0604020202020204" pitchFamily="34" charset="0"/>
                <a:cs typeface="Arial" panose="020B0604020202020204" pitchFamily="34" charset="0"/>
              </a:rPr>
              <a:t>survive</a:t>
            </a:r>
            <a:r>
              <a:rPr lang="pl-PL" sz="4400" i="1" dirty="0">
                <a:solidFill>
                  <a:schemeClr val="bg2">
                    <a:lumMod val="50000"/>
                  </a:schemeClr>
                </a:solidFill>
                <a:latin typeface="Arial" panose="020B0604020202020204" pitchFamily="34" charset="0"/>
                <a:cs typeface="Arial" panose="020B0604020202020204" pitchFamily="34" charset="0"/>
              </a:rPr>
              <a:t> the Covid-19 </a:t>
            </a:r>
            <a:r>
              <a:rPr lang="pl-PL" sz="4400" i="1" dirty="0" err="1">
                <a:solidFill>
                  <a:schemeClr val="bg2">
                    <a:lumMod val="50000"/>
                  </a:schemeClr>
                </a:solidFill>
                <a:latin typeface="Arial" panose="020B0604020202020204" pitchFamily="34" charset="0"/>
                <a:cs typeface="Arial" panose="020B0604020202020204" pitchFamily="34" charset="0"/>
              </a:rPr>
              <a:t>lockdown</a:t>
            </a:r>
            <a:r>
              <a:rPr lang="pl-PL" sz="4400" i="1" dirty="0">
                <a:solidFill>
                  <a:schemeClr val="bg2">
                    <a:lumMod val="50000"/>
                  </a:schemeClr>
                </a:solidFill>
                <a:latin typeface="Arial" panose="020B0604020202020204" pitchFamily="34" charset="0"/>
                <a:cs typeface="Arial" panose="020B0604020202020204" pitchFamily="34" charset="0"/>
              </a:rPr>
              <a:t> </a:t>
            </a:r>
          </a:p>
        </p:txBody>
      </p:sp>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EXAMPLES</a:t>
            </a:r>
          </a:p>
        </p:txBody>
      </p:sp>
      <p:pic>
        <p:nvPicPr>
          <p:cNvPr id="12" name="Picture 4" descr="Doodle finger indicating direction Free Vecto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72371" y="9601595"/>
            <a:ext cx="3651440" cy="2885690"/>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8"/>
          <p:cNvSpPr txBox="1"/>
          <p:nvPr/>
        </p:nvSpPr>
        <p:spPr>
          <a:xfrm>
            <a:off x="7421598" y="2850286"/>
            <a:ext cx="15374603"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pl-PL" sz="4800" b="1" i="1" dirty="0">
                <a:solidFill>
                  <a:schemeClr val="tx2">
                    <a:lumMod val="25000"/>
                  </a:schemeClr>
                </a:solidFill>
                <a:latin typeface="Arial"/>
                <a:ea typeface="Montserrat-SemiBold"/>
                <a:cs typeface="Arial"/>
                <a:sym typeface="Helvetica Light"/>
              </a:rPr>
              <a:t>MICRO COMPANY</a:t>
            </a:r>
          </a:p>
        </p:txBody>
      </p:sp>
      <p:sp>
        <p:nvSpPr>
          <p:cNvPr id="14" name="pole tekstowe 1"/>
          <p:cNvSpPr txBox="1"/>
          <p:nvPr/>
        </p:nvSpPr>
        <p:spPr>
          <a:xfrm>
            <a:off x="7421597" y="8536495"/>
            <a:ext cx="15374603"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GB" sz="4800" b="1" i="1" dirty="0">
                <a:solidFill>
                  <a:schemeClr val="tx2">
                    <a:lumMod val="25000"/>
                  </a:schemeClr>
                </a:solidFill>
                <a:latin typeface="Arial"/>
                <a:ea typeface="Montserrat-SemiBold"/>
                <a:cs typeface="Arial"/>
                <a:sym typeface="Helvetica Light"/>
              </a:rPr>
              <a:t>LARGE</a:t>
            </a:r>
            <a:r>
              <a:rPr lang="pl-PL" sz="4800" b="1" i="1" dirty="0">
                <a:solidFill>
                  <a:schemeClr val="tx2">
                    <a:lumMod val="25000"/>
                  </a:schemeClr>
                </a:solidFill>
                <a:latin typeface="Arial"/>
                <a:ea typeface="Montserrat-SemiBold"/>
                <a:cs typeface="Arial"/>
                <a:sym typeface="Helvetica Light"/>
              </a:rPr>
              <a:t> COMPANY</a:t>
            </a:r>
          </a:p>
        </p:txBody>
      </p:sp>
    </p:spTree>
    <p:extLst>
      <p:ext uri="{BB962C8B-B14F-4D97-AF65-F5344CB8AC3E}">
        <p14:creationId xmlns:p14="http://schemas.microsoft.com/office/powerpoint/2010/main" val="24123813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left)">
                                      <p:cBhvr>
                                        <p:cTn id="17" dur="500"/>
                                        <p:tgtEl>
                                          <p:spTgt spid="102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9"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2" cstate="print">
            <a:alphaModFix amt="28000"/>
            <a:extLst>
              <a:ext uri="{28A0092B-C50C-407E-A947-70E740481C1C}">
                <a14:useLocalDpi xmlns:a14="http://schemas.microsoft.com/office/drawing/2010/main"/>
              </a:ext>
            </a:extLst>
          </a:blip>
          <a:stretch>
            <a:fillRect/>
          </a:stretch>
        </p:blipFill>
        <p:spPr>
          <a:xfrm>
            <a:off x="10757330" y="-13591"/>
            <a:ext cx="5376981" cy="6871591"/>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6</a:t>
            </a:fld>
            <a:endParaRPr/>
          </a:p>
        </p:txBody>
      </p:sp>
      <p:sp>
        <p:nvSpPr>
          <p:cNvPr id="9" name="pole tekstowe 8"/>
          <p:cNvSpPr txBox="1"/>
          <p:nvPr/>
        </p:nvSpPr>
        <p:spPr>
          <a:xfrm>
            <a:off x="2227872" y="3484643"/>
            <a:ext cx="14146936" cy="92640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lnSpc>
                <a:spcPct val="150000"/>
              </a:lnSpc>
            </a:pPr>
            <a:r>
              <a:rPr lang="pl-PL" sz="3200" b="1" dirty="0">
                <a:solidFill>
                  <a:srgbClr val="496F63"/>
                </a:solidFill>
                <a:cs typeface="Arial"/>
                <a:sym typeface="Helvetica Light"/>
              </a:rPr>
              <a:t>Website</a:t>
            </a:r>
            <a:r>
              <a:rPr lang="pl-PL" sz="3200" dirty="0">
                <a:solidFill>
                  <a:srgbClr val="496F63"/>
                </a:solidFill>
                <a:cs typeface="Arial"/>
                <a:sym typeface="Helvetica Light"/>
              </a:rPr>
              <a:t>: </a:t>
            </a:r>
            <a:r>
              <a:rPr lang="pl-PL" sz="3200" dirty="0">
                <a:solidFill>
                  <a:srgbClr val="496F63"/>
                </a:solidFill>
                <a:cs typeface="Arial"/>
                <a:sym typeface="Helvetica Light"/>
                <a:hlinkClick r:id="rId3">
                  <a:extLst>
                    <a:ext uri="{A12FA001-AC4F-418D-AE19-62706E023703}">
                      <ahyp:hlinkClr xmlns:ahyp="http://schemas.microsoft.com/office/drawing/2018/hyperlinkcolor" val="tx"/>
                    </a:ext>
                  </a:extLst>
                </a:hlinkClick>
              </a:rPr>
              <a:t>https://promoshop.pl/</a:t>
            </a:r>
            <a:endParaRPr lang="pl-PL" sz="3200" dirty="0">
              <a:solidFill>
                <a:srgbClr val="496F63"/>
              </a:solidFill>
            </a:endParaRPr>
          </a:p>
          <a:p>
            <a:pPr algn="l">
              <a:lnSpc>
                <a:spcPct val="150000"/>
              </a:lnSpc>
            </a:pPr>
            <a:r>
              <a:rPr lang="pl-PL" sz="3200" b="1" dirty="0">
                <a:solidFill>
                  <a:srgbClr val="496F63"/>
                </a:solidFill>
                <a:cs typeface="Arial"/>
                <a:sym typeface="Helvetica Light"/>
              </a:rPr>
              <a:t>LinkedIn</a:t>
            </a:r>
            <a:r>
              <a:rPr lang="pl-PL" sz="3200" dirty="0">
                <a:solidFill>
                  <a:srgbClr val="496F63"/>
                </a:solidFill>
                <a:cs typeface="Arial"/>
                <a:sym typeface="Helvetica Light"/>
              </a:rPr>
              <a:t>: </a:t>
            </a:r>
            <a:r>
              <a:rPr lang="pl-PL" sz="3200" dirty="0">
                <a:solidFill>
                  <a:srgbClr val="496F63"/>
                </a:solidFill>
                <a:cs typeface="Arial"/>
                <a:sym typeface="Helvetica Light"/>
                <a:hlinkClick r:id="rId4">
                  <a:extLst>
                    <a:ext uri="{A12FA001-AC4F-418D-AE19-62706E023703}">
                      <ahyp:hlinkClr xmlns:ahyp="http://schemas.microsoft.com/office/drawing/2018/hyperlinkcolor" val="tx"/>
                    </a:ext>
                  </a:extLst>
                </a:hlinkClick>
              </a:rPr>
              <a:t>https://www.linkedin.com/company/gadzety-reklamowe</a:t>
            </a:r>
            <a:endParaRPr lang="pl-PL" sz="1400" dirty="0">
              <a:solidFill>
                <a:srgbClr val="496F63"/>
              </a:solidFill>
            </a:endParaRPr>
          </a:p>
          <a:p>
            <a:pPr algn="l">
              <a:lnSpc>
                <a:spcPct val="150000"/>
              </a:lnSpc>
            </a:pPr>
            <a:endParaRPr lang="pl-PL" sz="1400" dirty="0">
              <a:solidFill>
                <a:srgbClr val="496F63"/>
              </a:solidFill>
            </a:endParaRPr>
          </a:p>
          <a:p>
            <a:pPr algn="l">
              <a:lnSpc>
                <a:spcPct val="150000"/>
              </a:lnSpc>
            </a:pPr>
            <a:r>
              <a:rPr lang="pl-PL" sz="3200" b="1" dirty="0" err="1">
                <a:solidFill>
                  <a:srgbClr val="496F63"/>
                </a:solidFill>
                <a:cs typeface="Arial"/>
              </a:rPr>
              <a:t>Size</a:t>
            </a:r>
            <a:r>
              <a:rPr lang="pl-PL" sz="3200" b="1" dirty="0">
                <a:solidFill>
                  <a:srgbClr val="496F63"/>
                </a:solidFill>
                <a:cs typeface="Arial"/>
              </a:rPr>
              <a:t> of </a:t>
            </a:r>
            <a:r>
              <a:rPr lang="pl-PL" sz="3200" b="1" dirty="0" err="1">
                <a:solidFill>
                  <a:srgbClr val="496F63"/>
                </a:solidFill>
                <a:cs typeface="Arial"/>
              </a:rPr>
              <a:t>the</a:t>
            </a:r>
            <a:r>
              <a:rPr lang="pl-PL" sz="3200" b="1" dirty="0">
                <a:solidFill>
                  <a:srgbClr val="496F63"/>
                </a:solidFill>
                <a:cs typeface="Arial"/>
              </a:rPr>
              <a:t> company:</a:t>
            </a:r>
          </a:p>
          <a:p>
            <a:pPr algn="l">
              <a:lnSpc>
                <a:spcPct val="150000"/>
              </a:lnSpc>
            </a:pPr>
            <a:r>
              <a:rPr lang="pl-PL" sz="3200" dirty="0">
                <a:solidFill>
                  <a:srgbClr val="496F63"/>
                </a:solidFill>
                <a:cs typeface="Arial"/>
              </a:rPr>
              <a:t>Micro company - 7 </a:t>
            </a:r>
            <a:r>
              <a:rPr lang="pl-PL" sz="3200" dirty="0" err="1">
                <a:solidFill>
                  <a:srgbClr val="496F63"/>
                </a:solidFill>
                <a:cs typeface="Arial"/>
              </a:rPr>
              <a:t>employees</a:t>
            </a:r>
            <a:endParaRPr lang="pl-PL" sz="3200" dirty="0">
              <a:solidFill>
                <a:srgbClr val="496F63"/>
              </a:solidFill>
              <a:cs typeface="Arial"/>
            </a:endParaRPr>
          </a:p>
          <a:p>
            <a:pPr algn="l">
              <a:lnSpc>
                <a:spcPct val="150000"/>
              </a:lnSpc>
            </a:pPr>
            <a:endParaRPr lang="pl-PL" sz="3200" dirty="0">
              <a:solidFill>
                <a:srgbClr val="496F63"/>
              </a:solidFill>
              <a:cs typeface="Arial"/>
            </a:endParaRPr>
          </a:p>
          <a:p>
            <a:pPr algn="l">
              <a:lnSpc>
                <a:spcPct val="150000"/>
              </a:lnSpc>
            </a:pPr>
            <a:r>
              <a:rPr lang="pl-PL" sz="3200" b="1" dirty="0">
                <a:solidFill>
                  <a:srgbClr val="496F63"/>
                </a:solidFill>
                <a:cs typeface="Arial"/>
              </a:rPr>
              <a:t>Company profile (</a:t>
            </a:r>
            <a:r>
              <a:rPr lang="pl-PL" sz="3200" b="1" dirty="0" err="1">
                <a:solidFill>
                  <a:srgbClr val="496F63"/>
                </a:solidFill>
                <a:cs typeface="Arial"/>
              </a:rPr>
              <a:t>range</a:t>
            </a:r>
            <a:r>
              <a:rPr lang="pl-PL" sz="3200" b="1" dirty="0">
                <a:solidFill>
                  <a:srgbClr val="496F63"/>
                </a:solidFill>
                <a:cs typeface="Arial"/>
              </a:rPr>
              <a:t> of </a:t>
            </a:r>
            <a:r>
              <a:rPr lang="pl-PL" sz="3200" b="1" dirty="0" err="1">
                <a:solidFill>
                  <a:srgbClr val="496F63"/>
                </a:solidFill>
                <a:cs typeface="Arial"/>
              </a:rPr>
              <a:t>activities</a:t>
            </a:r>
            <a:r>
              <a:rPr lang="pl-PL" sz="3200" b="1" dirty="0">
                <a:solidFill>
                  <a:srgbClr val="496F63"/>
                </a:solidFill>
                <a:cs typeface="Arial"/>
              </a:rPr>
              <a:t>/products/services):</a:t>
            </a:r>
          </a:p>
          <a:p>
            <a:pPr algn="l">
              <a:lnSpc>
                <a:spcPct val="150000"/>
              </a:lnSpc>
            </a:pPr>
            <a:r>
              <a:rPr lang="en-GB" sz="3200" dirty="0">
                <a:solidFill>
                  <a:srgbClr val="496F63"/>
                </a:solidFill>
                <a:cs typeface="Arial"/>
              </a:rPr>
              <a:t>The c</a:t>
            </a:r>
            <a:r>
              <a:rPr lang="pl-PL" sz="3200" dirty="0">
                <a:solidFill>
                  <a:srgbClr val="496F63"/>
                </a:solidFill>
                <a:cs typeface="Arial"/>
              </a:rPr>
              <a:t>ompany provides advertising services, with focus on </a:t>
            </a:r>
            <a:r>
              <a:rPr lang="en-GB" sz="3200" dirty="0">
                <a:solidFill>
                  <a:srgbClr val="496F63"/>
                </a:solidFill>
                <a:cs typeface="Arial"/>
              </a:rPr>
              <a:t>a </a:t>
            </a:r>
            <a:r>
              <a:rPr lang="pl-PL" sz="3200" dirty="0">
                <a:solidFill>
                  <a:srgbClr val="496F63"/>
                </a:solidFill>
                <a:cs typeface="Arial"/>
              </a:rPr>
              <a:t>wide range of premium business gifts.</a:t>
            </a:r>
            <a:endParaRPr lang="en-GB" sz="3200" dirty="0">
              <a:solidFill>
                <a:srgbClr val="496F63"/>
              </a:solidFill>
              <a:cs typeface="Arial"/>
            </a:endParaRPr>
          </a:p>
          <a:p>
            <a:pPr algn="l">
              <a:lnSpc>
                <a:spcPct val="150000"/>
              </a:lnSpc>
            </a:pPr>
            <a:r>
              <a:rPr lang="en-GB" sz="3200" dirty="0">
                <a:solidFill>
                  <a:srgbClr val="496F63"/>
                </a:solidFill>
                <a:cs typeface="Arial"/>
              </a:rPr>
              <a:t>The a</a:t>
            </a:r>
            <a:r>
              <a:rPr lang="pl-PL" sz="3200" dirty="0">
                <a:solidFill>
                  <a:srgbClr val="496F63"/>
                </a:solidFill>
                <a:cs typeface="Arial"/>
              </a:rPr>
              <a:t>gency designs, </a:t>
            </a:r>
            <a:r>
              <a:rPr lang="en-GB" sz="3200" dirty="0">
                <a:solidFill>
                  <a:srgbClr val="496F63"/>
                </a:solidFill>
                <a:cs typeface="Arial"/>
              </a:rPr>
              <a:t>manufactures and sells </a:t>
            </a:r>
            <a:r>
              <a:rPr lang="pl-PL" sz="3200" dirty="0">
                <a:solidFill>
                  <a:srgbClr val="496F63"/>
                </a:solidFill>
                <a:cs typeface="Arial"/>
              </a:rPr>
              <a:t>gift</a:t>
            </a:r>
            <a:r>
              <a:rPr lang="en-GB" sz="3200" dirty="0">
                <a:solidFill>
                  <a:srgbClr val="496F63"/>
                </a:solidFill>
                <a:cs typeface="Arial"/>
              </a:rPr>
              <a:t>s</a:t>
            </a:r>
            <a:r>
              <a:rPr lang="pl-PL" sz="3200" dirty="0">
                <a:solidFill>
                  <a:srgbClr val="496F63"/>
                </a:solidFill>
                <a:cs typeface="Arial"/>
              </a:rPr>
              <a:t> with imprints to B2B sector (companies, schools, public sector) in Poland</a:t>
            </a:r>
            <a:r>
              <a:rPr lang="en-GB" sz="3200" dirty="0">
                <a:solidFill>
                  <a:srgbClr val="496F63"/>
                </a:solidFill>
                <a:cs typeface="Arial"/>
              </a:rPr>
              <a:t>.</a:t>
            </a:r>
          </a:p>
          <a:p>
            <a:pPr algn="l">
              <a:lnSpc>
                <a:spcPct val="150000"/>
              </a:lnSpc>
            </a:pPr>
            <a:r>
              <a:rPr lang="en-GB" sz="3200" dirty="0">
                <a:solidFill>
                  <a:srgbClr val="496F63"/>
                </a:solidFill>
                <a:cs typeface="Arial"/>
              </a:rPr>
              <a:t>It</a:t>
            </a:r>
            <a:r>
              <a:rPr lang="pl-PL" sz="3200" dirty="0">
                <a:solidFill>
                  <a:srgbClr val="496F63"/>
                </a:solidFill>
                <a:cs typeface="Arial"/>
              </a:rPr>
              <a:t> is one of </a:t>
            </a:r>
            <a:r>
              <a:rPr lang="en-GB" sz="3200" dirty="0">
                <a:solidFill>
                  <a:srgbClr val="496F63"/>
                </a:solidFill>
                <a:cs typeface="Arial"/>
              </a:rPr>
              <a:t>the </a:t>
            </a:r>
            <a:r>
              <a:rPr lang="pl-PL" sz="3200" dirty="0">
                <a:solidFill>
                  <a:srgbClr val="496F63"/>
                </a:solidFill>
                <a:cs typeface="Arial"/>
              </a:rPr>
              <a:t>leading companies in this </a:t>
            </a:r>
            <a:r>
              <a:rPr lang="en-GB" sz="3200" dirty="0">
                <a:solidFill>
                  <a:srgbClr val="496F63"/>
                </a:solidFill>
                <a:cs typeface="Arial"/>
              </a:rPr>
              <a:t>sector </a:t>
            </a:r>
            <a:r>
              <a:rPr lang="pl-PL" sz="3200" dirty="0">
                <a:solidFill>
                  <a:srgbClr val="496F63"/>
                </a:solidFill>
                <a:cs typeface="Arial"/>
              </a:rPr>
              <a:t>with 19.000 customers on-line in </a:t>
            </a:r>
            <a:r>
              <a:rPr lang="en-GB" sz="3200" dirty="0" err="1">
                <a:solidFill>
                  <a:srgbClr val="496F63"/>
                </a:solidFill>
                <a:cs typeface="Arial"/>
              </a:rPr>
              <a:t>p</a:t>
            </a:r>
            <a:r>
              <a:rPr lang="pl-PL" sz="3200" dirty="0">
                <a:solidFill>
                  <a:srgbClr val="496F63"/>
                </a:solidFill>
                <a:cs typeface="Arial"/>
              </a:rPr>
              <a:t>ast 22 years. </a:t>
            </a:r>
          </a:p>
        </p:txBody>
      </p:sp>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EXAMPLES</a:t>
            </a:r>
          </a:p>
        </p:txBody>
      </p:sp>
      <p:pic>
        <p:nvPicPr>
          <p:cNvPr id="3" name="Picture 3">
            <a:extLst>
              <a:ext uri="{FF2B5EF4-FFF2-40B4-BE49-F238E27FC236}">
                <a16:creationId xmlns:a16="http://schemas.microsoft.com/office/drawing/2014/main" id="{B0AB8DD5-4EE9-4CA1-A124-F847B85D839F}"/>
              </a:ext>
            </a:extLst>
          </p:cNvPr>
          <p:cNvPicPr>
            <a:picLocks noChangeAspect="1"/>
          </p:cNvPicPr>
          <p:nvPr/>
        </p:nvPicPr>
        <p:blipFill>
          <a:blip r:embed="rId5" cstate="print"/>
          <a:stretch>
            <a:fillRect/>
          </a:stretch>
        </p:blipFill>
        <p:spPr>
          <a:xfrm>
            <a:off x="16615304" y="1456267"/>
            <a:ext cx="6405033" cy="9618133"/>
          </a:xfrm>
          <a:prstGeom prst="rect">
            <a:avLst/>
          </a:prstGeom>
        </p:spPr>
      </p:pic>
      <p:sp>
        <p:nvSpPr>
          <p:cNvPr id="2" name="TextBox 1">
            <a:extLst>
              <a:ext uri="{FF2B5EF4-FFF2-40B4-BE49-F238E27FC236}">
                <a16:creationId xmlns:a16="http://schemas.microsoft.com/office/drawing/2014/main" id="{B4EC2BC4-3561-4BC6-ABA9-3FC17848F73E}"/>
              </a:ext>
            </a:extLst>
          </p:cNvPr>
          <p:cNvSpPr txBox="1"/>
          <p:nvPr/>
        </p:nvSpPr>
        <p:spPr>
          <a:xfrm>
            <a:off x="16514234" y="11379112"/>
            <a:ext cx="6722532" cy="6309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spAutoFit/>
          </a:bodyPr>
          <a:lstStyle/>
          <a:p>
            <a:pPr algn="ctr"/>
            <a:r>
              <a:rPr lang="en-US" sz="3600" b="1" dirty="0" err="1">
                <a:solidFill>
                  <a:srgbClr val="84CAC5"/>
                </a:solidFill>
              </a:rPr>
              <a:t>Maciej</a:t>
            </a:r>
            <a:r>
              <a:rPr lang="en-US" sz="3600" b="1" dirty="0">
                <a:solidFill>
                  <a:srgbClr val="84CAC5"/>
                </a:solidFill>
              </a:rPr>
              <a:t> </a:t>
            </a:r>
            <a:r>
              <a:rPr lang="en-US" sz="3600" b="1" dirty="0" err="1">
                <a:solidFill>
                  <a:srgbClr val="84CAC5"/>
                </a:solidFill>
              </a:rPr>
              <a:t>Borowy</a:t>
            </a:r>
            <a:r>
              <a:rPr lang="pl-PL" sz="3600" b="1" dirty="0">
                <a:solidFill>
                  <a:srgbClr val="84CAC5"/>
                </a:solidFill>
              </a:rPr>
              <a:t> </a:t>
            </a:r>
            <a:r>
              <a:rPr lang="en-US" sz="3600" b="1" dirty="0">
                <a:solidFill>
                  <a:srgbClr val="84CAC5"/>
                </a:solidFill>
              </a:rPr>
              <a:t>- the owner</a:t>
            </a:r>
            <a:endParaRPr lang="en-US" dirty="0">
              <a:solidFill>
                <a:srgbClr val="84CAC5"/>
              </a:solidFill>
            </a:endParaRPr>
          </a:p>
        </p:txBody>
      </p:sp>
      <p:sp>
        <p:nvSpPr>
          <p:cNvPr id="10" name="pole tekstowe 8"/>
          <p:cNvSpPr txBox="1"/>
          <p:nvPr/>
        </p:nvSpPr>
        <p:spPr>
          <a:xfrm>
            <a:off x="2172696" y="1683266"/>
            <a:ext cx="14146936" cy="17389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lnSpc>
                <a:spcPct val="150000"/>
              </a:lnSpc>
            </a:pPr>
            <a:r>
              <a:rPr lang="pl-PL" sz="7200" b="1" dirty="0">
                <a:solidFill>
                  <a:srgbClr val="496F63"/>
                </a:solidFill>
                <a:latin typeface="Arial"/>
                <a:ea typeface="Montserrat-SemiBold"/>
                <a:cs typeface="Arial"/>
                <a:sym typeface="Helvetica Light"/>
              </a:rPr>
              <a:t>Butterfly Advertising Agency</a:t>
            </a:r>
            <a:r>
              <a:rPr lang="pl-PL" sz="3200" dirty="0">
                <a:solidFill>
                  <a:schemeClr val="bg2">
                    <a:lumMod val="50000"/>
                  </a:schemeClr>
                </a:solidFill>
                <a:cs typeface="Arial"/>
                <a:sym typeface="Helvetica Light"/>
              </a:rPr>
              <a:t> </a:t>
            </a:r>
            <a:r>
              <a:rPr lang="pl-PL" sz="3200" dirty="0">
                <a:solidFill>
                  <a:srgbClr val="496F63"/>
                </a:solidFill>
                <a:cs typeface="Arial"/>
              </a:rPr>
              <a:t>. </a:t>
            </a:r>
          </a:p>
        </p:txBody>
      </p:sp>
    </p:spTree>
    <p:extLst>
      <p:ext uri="{BB962C8B-B14F-4D97-AF65-F5344CB8AC3E}">
        <p14:creationId xmlns:p14="http://schemas.microsoft.com/office/powerpoint/2010/main" val="2877496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7F5AC-88E4-324E-81CA-E4297F19EC8E}"/>
              </a:ext>
            </a:extLst>
          </p:cNvPr>
          <p:cNvPicPr>
            <a:picLocks noChangeAspect="1"/>
          </p:cNvPicPr>
          <p:nvPr/>
        </p:nvPicPr>
        <p:blipFill>
          <a:blip r:embed="rId3" cstate="print">
            <a:alphaModFix amt="28000"/>
            <a:extLst>
              <a:ext uri="{28A0092B-C50C-407E-A947-70E740481C1C}">
                <a14:useLocalDpi xmlns:a14="http://schemas.microsoft.com/office/drawing/2010/main"/>
              </a:ext>
            </a:extLst>
          </a:blip>
          <a:stretch>
            <a:fillRect/>
          </a:stretch>
        </p:blipFill>
        <p:spPr>
          <a:xfrm>
            <a:off x="10757330" y="-13591"/>
            <a:ext cx="5376981" cy="6871591"/>
          </a:xfrm>
          <a:prstGeom prst="rect">
            <a:avLst/>
          </a:prstGeom>
        </p:spPr>
      </p:pic>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7</a:t>
            </a:fld>
            <a:endParaRPr/>
          </a:p>
        </p:txBody>
      </p:sp>
      <p:sp>
        <p:nvSpPr>
          <p:cNvPr id="9" name="pole tekstowe 8"/>
          <p:cNvSpPr txBox="1"/>
          <p:nvPr/>
        </p:nvSpPr>
        <p:spPr>
          <a:xfrm>
            <a:off x="2147397" y="3602421"/>
            <a:ext cx="14146936" cy="97411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nSpc>
                <a:spcPct val="150000"/>
              </a:lnSpc>
              <a:spcAft>
                <a:spcPts val="2400"/>
              </a:spcAft>
            </a:pPr>
            <a:r>
              <a:rPr lang="pl-PL" sz="3200" dirty="0">
                <a:solidFill>
                  <a:srgbClr val="304A42"/>
                </a:solidFill>
                <a:cs typeface="Arial"/>
                <a:sym typeface="Helvetica Light"/>
              </a:rPr>
              <a:t>In March 2020, </a:t>
            </a:r>
            <a:r>
              <a:rPr lang="en-GB" sz="3200" dirty="0">
                <a:solidFill>
                  <a:srgbClr val="304A42"/>
                </a:solidFill>
                <a:cs typeface="Arial"/>
                <a:sym typeface="Helvetica Light"/>
              </a:rPr>
              <a:t>the </a:t>
            </a:r>
            <a:r>
              <a:rPr lang="pl-PL" sz="3200" dirty="0">
                <a:solidFill>
                  <a:srgbClr val="304A42"/>
                </a:solidFill>
                <a:cs typeface="Arial"/>
                <a:sym typeface="Helvetica Light"/>
              </a:rPr>
              <a:t>company faced </a:t>
            </a:r>
            <a:r>
              <a:rPr lang="en-GB" sz="3200" dirty="0">
                <a:solidFill>
                  <a:srgbClr val="304A42"/>
                </a:solidFill>
                <a:cs typeface="Arial"/>
                <a:sym typeface="Helvetica Light"/>
              </a:rPr>
              <a:t>a </a:t>
            </a:r>
            <a:r>
              <a:rPr lang="pl-PL" sz="3200" dirty="0">
                <a:solidFill>
                  <a:srgbClr val="304A42"/>
                </a:solidFill>
                <a:cs typeface="Arial"/>
                <a:sym typeface="Helvetica Light"/>
              </a:rPr>
              <a:t>critical period because of COVID-19 lock down</a:t>
            </a:r>
            <a:r>
              <a:rPr lang="pl-PL" sz="3200" dirty="0">
                <a:solidFill>
                  <a:srgbClr val="304A42"/>
                </a:solidFill>
                <a:cs typeface="Arial"/>
              </a:rPr>
              <a:t>.</a:t>
            </a:r>
            <a:endParaRPr lang="en-GB" sz="3200" dirty="0">
              <a:solidFill>
                <a:srgbClr val="304A42"/>
              </a:solidFill>
              <a:cs typeface="Arial"/>
            </a:endParaRPr>
          </a:p>
          <a:p>
            <a:pPr>
              <a:lnSpc>
                <a:spcPct val="150000"/>
              </a:lnSpc>
              <a:spcAft>
                <a:spcPts val="2400"/>
              </a:spcAft>
            </a:pPr>
            <a:r>
              <a:rPr lang="pl-PL" sz="3200" dirty="0">
                <a:solidFill>
                  <a:srgbClr val="304A42"/>
                </a:solidFill>
                <a:cs typeface="Arial"/>
              </a:rPr>
              <a:t>Customers immediately </a:t>
            </a:r>
            <a:r>
              <a:rPr lang="pl-PL" sz="3200" b="1" dirty="0">
                <a:solidFill>
                  <a:srgbClr val="304A42"/>
                </a:solidFill>
                <a:cs typeface="Arial"/>
              </a:rPr>
              <a:t>stopped</a:t>
            </a:r>
            <a:r>
              <a:rPr lang="pl-PL" sz="3200" dirty="0">
                <a:solidFill>
                  <a:srgbClr val="304A42"/>
                </a:solidFill>
                <a:cs typeface="Arial"/>
              </a:rPr>
              <a:t> orders and </a:t>
            </a:r>
            <a:r>
              <a:rPr lang="en-GB" sz="3200" dirty="0">
                <a:solidFill>
                  <a:srgbClr val="304A42"/>
                </a:solidFill>
                <a:cs typeface="Arial"/>
              </a:rPr>
              <a:t>e</a:t>
            </a:r>
            <a:r>
              <a:rPr lang="pl-PL" sz="3200" dirty="0">
                <a:solidFill>
                  <a:srgbClr val="304A42"/>
                </a:solidFill>
                <a:cs typeface="Arial"/>
              </a:rPr>
              <a:t>nquir</a:t>
            </a:r>
            <a:r>
              <a:rPr lang="en-GB" sz="3200" dirty="0" err="1">
                <a:solidFill>
                  <a:srgbClr val="304A42"/>
                </a:solidFill>
                <a:cs typeface="Arial"/>
              </a:rPr>
              <a:t>ies</a:t>
            </a:r>
            <a:r>
              <a:rPr lang="pl-PL" sz="3200" dirty="0">
                <a:solidFill>
                  <a:srgbClr val="304A42"/>
                </a:solidFill>
                <a:cs typeface="Arial"/>
              </a:rPr>
              <a:t> for advertising gifts, as all the events were cancel</a:t>
            </a:r>
            <a:r>
              <a:rPr lang="en-GB" sz="3200" dirty="0">
                <a:solidFill>
                  <a:srgbClr val="304A42"/>
                </a:solidFill>
                <a:cs typeface="Arial"/>
              </a:rPr>
              <a:t>l</a:t>
            </a:r>
            <a:r>
              <a:rPr lang="pl-PL" sz="3200" dirty="0">
                <a:solidFill>
                  <a:srgbClr val="304A42"/>
                </a:solidFill>
                <a:cs typeface="Arial"/>
              </a:rPr>
              <a:t>ed.</a:t>
            </a:r>
            <a:endParaRPr lang="en-GB" sz="3200" dirty="0">
              <a:solidFill>
                <a:srgbClr val="304A42"/>
              </a:solidFill>
              <a:cs typeface="Arial"/>
            </a:endParaRPr>
          </a:p>
          <a:p>
            <a:pPr>
              <a:lnSpc>
                <a:spcPct val="150000"/>
              </a:lnSpc>
              <a:spcAft>
                <a:spcPts val="2400"/>
              </a:spcAft>
            </a:pPr>
            <a:r>
              <a:rPr lang="en-GB" sz="3200" dirty="0">
                <a:solidFill>
                  <a:srgbClr val="304A42"/>
                </a:solidFill>
                <a:cs typeface="Arial"/>
              </a:rPr>
              <a:t>The c</a:t>
            </a:r>
            <a:r>
              <a:rPr lang="pl-PL" sz="3200" dirty="0">
                <a:solidFill>
                  <a:srgbClr val="304A42"/>
                </a:solidFill>
                <a:cs typeface="Arial"/>
              </a:rPr>
              <a:t>ompany </a:t>
            </a:r>
            <a:r>
              <a:rPr lang="en-GB" sz="3200" dirty="0">
                <a:solidFill>
                  <a:srgbClr val="304A42"/>
                </a:solidFill>
                <a:cs typeface="Arial"/>
              </a:rPr>
              <a:t>undertook </a:t>
            </a:r>
            <a:r>
              <a:rPr lang="pl-PL" sz="3200" dirty="0">
                <a:solidFill>
                  <a:srgbClr val="304A42"/>
                </a:solidFill>
                <a:cs typeface="Arial"/>
              </a:rPr>
              <a:t>market research about its customer needs in this unexpected situation.</a:t>
            </a:r>
            <a:endParaRPr lang="en-GB" sz="3200" dirty="0">
              <a:solidFill>
                <a:srgbClr val="304A42"/>
              </a:solidFill>
              <a:cs typeface="Arial"/>
            </a:endParaRPr>
          </a:p>
          <a:p>
            <a:pPr>
              <a:lnSpc>
                <a:spcPct val="150000"/>
              </a:lnSpc>
              <a:spcAft>
                <a:spcPts val="2400"/>
              </a:spcAft>
            </a:pPr>
            <a:r>
              <a:rPr lang="pl-PL" sz="3200" dirty="0">
                <a:solidFill>
                  <a:srgbClr val="304A42"/>
                </a:solidFill>
                <a:cs typeface="Arial"/>
              </a:rPr>
              <a:t>A</a:t>
            </a:r>
            <a:r>
              <a:rPr lang="en-GB" sz="3200" dirty="0">
                <a:solidFill>
                  <a:srgbClr val="304A42"/>
                </a:solidFill>
                <a:cs typeface="Arial"/>
              </a:rPr>
              <a:t>s</a:t>
            </a:r>
            <a:r>
              <a:rPr lang="pl-PL" sz="3200" dirty="0">
                <a:solidFill>
                  <a:srgbClr val="304A42"/>
                </a:solidFill>
                <a:cs typeface="Arial"/>
              </a:rPr>
              <a:t> a result, </a:t>
            </a:r>
            <a:r>
              <a:rPr lang="en-GB" sz="3200" dirty="0">
                <a:solidFill>
                  <a:srgbClr val="304A42"/>
                </a:solidFill>
                <a:cs typeface="Arial"/>
              </a:rPr>
              <a:t>the </a:t>
            </a:r>
            <a:r>
              <a:rPr lang="pl-PL" sz="3200" dirty="0">
                <a:solidFill>
                  <a:srgbClr val="304A42"/>
                </a:solidFill>
                <a:cs typeface="Arial"/>
              </a:rPr>
              <a:t>agency quickly decided to </a:t>
            </a:r>
            <a:r>
              <a:rPr lang="pl-PL" sz="3200" b="1" dirty="0">
                <a:solidFill>
                  <a:srgbClr val="304A42"/>
                </a:solidFill>
                <a:cs typeface="Arial"/>
              </a:rPr>
              <a:t>implement</a:t>
            </a:r>
            <a:r>
              <a:rPr lang="pl-PL" sz="3200" dirty="0">
                <a:solidFill>
                  <a:srgbClr val="304A42"/>
                </a:solidFill>
                <a:cs typeface="Arial"/>
              </a:rPr>
              <a:t> </a:t>
            </a:r>
            <a:r>
              <a:rPr lang="en-GB" sz="3200" dirty="0">
                <a:solidFill>
                  <a:srgbClr val="304A42"/>
                </a:solidFill>
                <a:cs typeface="Arial"/>
              </a:rPr>
              <a:t>a </a:t>
            </a:r>
            <a:r>
              <a:rPr lang="pl-PL" sz="3200" b="1" dirty="0">
                <a:solidFill>
                  <a:srgbClr val="304A42"/>
                </a:solidFill>
                <a:cs typeface="Arial"/>
              </a:rPr>
              <a:t>new offer </a:t>
            </a:r>
            <a:r>
              <a:rPr lang="pl-PL" sz="3200" dirty="0">
                <a:solidFill>
                  <a:srgbClr val="304A42"/>
                </a:solidFill>
                <a:cs typeface="Arial"/>
              </a:rPr>
              <a:t>to on-line shop</a:t>
            </a:r>
            <a:r>
              <a:rPr lang="en-GB" sz="3200" dirty="0" err="1">
                <a:solidFill>
                  <a:srgbClr val="304A42"/>
                </a:solidFill>
                <a:cs typeface="Arial"/>
              </a:rPr>
              <a:t>pers</a:t>
            </a:r>
            <a:r>
              <a:rPr lang="pl-PL" sz="3200" dirty="0">
                <a:solidFill>
                  <a:srgbClr val="304A42"/>
                </a:solidFill>
                <a:cs typeface="Arial"/>
              </a:rPr>
              <a:t>: personal Protective Equipment (printed face masks, gloves and disinfectant liquids for business customers and its employees).</a:t>
            </a:r>
            <a:endParaRPr lang="en-GB" sz="3200" dirty="0">
              <a:solidFill>
                <a:srgbClr val="304A42"/>
              </a:solidFill>
              <a:cs typeface="Arial"/>
            </a:endParaRPr>
          </a:p>
          <a:p>
            <a:pPr>
              <a:lnSpc>
                <a:spcPct val="150000"/>
              </a:lnSpc>
              <a:spcAft>
                <a:spcPts val="2400"/>
              </a:spcAft>
            </a:pPr>
            <a:r>
              <a:rPr lang="en-GB" sz="3200" dirty="0">
                <a:solidFill>
                  <a:srgbClr val="304A42"/>
                </a:solidFill>
                <a:cs typeface="Arial"/>
              </a:rPr>
              <a:t>This was </a:t>
            </a:r>
            <a:r>
              <a:rPr lang="pl-PL" sz="3200" dirty="0">
                <a:solidFill>
                  <a:srgbClr val="304A42"/>
                </a:solidFill>
                <a:cs typeface="Arial"/>
              </a:rPr>
              <a:t>crucial for keeping </a:t>
            </a:r>
            <a:r>
              <a:rPr lang="en-GB" sz="3200" dirty="0">
                <a:solidFill>
                  <a:srgbClr val="304A42"/>
                </a:solidFill>
                <a:cs typeface="Arial"/>
              </a:rPr>
              <a:t>both </a:t>
            </a:r>
            <a:r>
              <a:rPr lang="pl-PL" sz="3200" dirty="0">
                <a:solidFill>
                  <a:srgbClr val="304A42"/>
                </a:solidFill>
                <a:cs typeface="Arial"/>
              </a:rPr>
              <a:t>employment and turnover unchanged during lock down time.  </a:t>
            </a:r>
            <a:endParaRPr lang="en-US" sz="3200" dirty="0">
              <a:solidFill>
                <a:srgbClr val="304A42"/>
              </a:solidFill>
            </a:endParaRPr>
          </a:p>
        </p:txBody>
      </p:sp>
      <p:sp>
        <p:nvSpPr>
          <p:cNvPr id="11" name="Prostokąt 10"/>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EXAMPLES</a:t>
            </a:r>
          </a:p>
        </p:txBody>
      </p:sp>
      <p:pic>
        <p:nvPicPr>
          <p:cNvPr id="2" name="Picture 3">
            <a:extLst>
              <a:ext uri="{FF2B5EF4-FFF2-40B4-BE49-F238E27FC236}">
                <a16:creationId xmlns:a16="http://schemas.microsoft.com/office/drawing/2014/main" id="{8A6B37A7-D7D8-4247-965A-722ACEF4A335}"/>
              </a:ext>
            </a:extLst>
          </p:cNvPr>
          <p:cNvPicPr>
            <a:picLocks noChangeAspect="1"/>
          </p:cNvPicPr>
          <p:nvPr/>
        </p:nvPicPr>
        <p:blipFill>
          <a:blip r:embed="rId4" cstate="print"/>
          <a:stretch>
            <a:fillRect/>
          </a:stretch>
        </p:blipFill>
        <p:spPr>
          <a:xfrm>
            <a:off x="16914229" y="1402124"/>
            <a:ext cx="6129866" cy="6129866"/>
          </a:xfrm>
          <a:prstGeom prst="rect">
            <a:avLst/>
          </a:prstGeom>
        </p:spPr>
      </p:pic>
      <p:pic>
        <p:nvPicPr>
          <p:cNvPr id="4" name="Picture 4">
            <a:extLst>
              <a:ext uri="{FF2B5EF4-FFF2-40B4-BE49-F238E27FC236}">
                <a16:creationId xmlns:a16="http://schemas.microsoft.com/office/drawing/2014/main" id="{DD7E95AE-3CB8-410E-8280-4FD8DAF468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53730" y="7933350"/>
            <a:ext cx="5457824" cy="5410199"/>
          </a:xfrm>
          <a:prstGeom prst="rect">
            <a:avLst/>
          </a:prstGeom>
        </p:spPr>
      </p:pic>
      <p:sp>
        <p:nvSpPr>
          <p:cNvPr id="10" name="pole tekstowe 8"/>
          <p:cNvSpPr txBox="1"/>
          <p:nvPr/>
        </p:nvSpPr>
        <p:spPr>
          <a:xfrm>
            <a:off x="1967918" y="1402124"/>
            <a:ext cx="14146936" cy="14619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50000"/>
              </a:lnSpc>
            </a:pPr>
            <a:r>
              <a:rPr lang="pl-PL" sz="6000" b="1" dirty="0">
                <a:solidFill>
                  <a:srgbClr val="496F63"/>
                </a:solidFill>
                <a:latin typeface="Arial"/>
                <a:ea typeface="Montserrat-SemiBold"/>
                <a:cs typeface="Arial"/>
                <a:sym typeface="Helvetica Light"/>
              </a:rPr>
              <a:t>Butterfly Advertising Agency</a:t>
            </a:r>
            <a:endParaRPr lang="en-US" sz="6000" b="1" dirty="0" err="1">
              <a:solidFill>
                <a:srgbClr val="496F63"/>
              </a:solidFill>
              <a:latin typeface="Arial"/>
              <a:ea typeface="Montserrat-SemiBold"/>
              <a:cs typeface="Arial"/>
              <a:sym typeface="Helvetica Light"/>
            </a:endParaRPr>
          </a:p>
        </p:txBody>
      </p:sp>
    </p:spTree>
    <p:extLst>
      <p:ext uri="{BB962C8B-B14F-4D97-AF65-F5344CB8AC3E}">
        <p14:creationId xmlns:p14="http://schemas.microsoft.com/office/powerpoint/2010/main" val="15606356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up)">
                                      <p:cBhvr>
                                        <p:cTn id="11" dur="1000"/>
                                        <p:tgtEl>
                                          <p:spTgt spid="9">
                                            <p:txEl>
                                              <p:pRg st="0" end="0"/>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1000"/>
                                        <p:tgtEl>
                                          <p:spTgt spid="9">
                                            <p:txEl>
                                              <p:pRg st="1" end="1"/>
                                            </p:txEl>
                                          </p:spTgt>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wipe(up)">
                                      <p:cBhvr>
                                        <p:cTn id="19" dur="1000"/>
                                        <p:tgtEl>
                                          <p:spTgt spid="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wipe(up)">
                                      <p:cBhvr>
                                        <p:cTn id="24" dur="1000"/>
                                        <p:tgtEl>
                                          <p:spTgt spid="9">
                                            <p:txEl>
                                              <p:pRg st="3" end="3"/>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up)">
                                      <p:cBhvr>
                                        <p:cTn id="3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8</a:t>
            </a:fld>
            <a:endParaRPr/>
          </a:p>
        </p:txBody>
      </p:sp>
      <p:sp>
        <p:nvSpPr>
          <p:cNvPr id="162" name="Shape 162"/>
          <p:cNvSpPr/>
          <p:nvPr/>
        </p:nvSpPr>
        <p:spPr>
          <a:xfrm>
            <a:off x="12740820" y="5565622"/>
            <a:ext cx="10226842" cy="105994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a:lstStyle>
          <a:p>
            <a:pPr>
              <a:lnSpc>
                <a:spcPct val="80000"/>
              </a:lnSpc>
            </a:pPr>
            <a:r>
              <a:rPr lang="pl-PL" sz="4800" b="1" dirty="0" err="1">
                <a:solidFill>
                  <a:srgbClr val="496F63"/>
                </a:solidFill>
                <a:latin typeface="Arial" panose="020B0604020202020204" pitchFamily="34" charset="0"/>
                <a:ea typeface="Montserrat-SemiBold"/>
                <a:cs typeface="Arial" panose="020B0604020202020204" pitchFamily="34" charset="0"/>
                <a:sym typeface="Montserrat-SemiBold"/>
              </a:rPr>
              <a:t>quickly</a:t>
            </a:r>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 and with </a:t>
            </a:r>
            <a:r>
              <a:rPr lang="pl-PL" sz="4800" b="1" dirty="0" err="1">
                <a:solidFill>
                  <a:srgbClr val="496F63"/>
                </a:solidFill>
                <a:latin typeface="Arial" panose="020B0604020202020204" pitchFamily="34" charset="0"/>
                <a:ea typeface="Montserrat-SemiBold"/>
                <a:cs typeface="Arial" panose="020B0604020202020204" pitchFamily="34" charset="0"/>
                <a:sym typeface="Montserrat-SemiBold"/>
              </a:rPr>
              <a:t>fewer</a:t>
            </a:r>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 resources</a:t>
            </a:r>
          </a:p>
        </p:txBody>
      </p:sp>
      <p:sp>
        <p:nvSpPr>
          <p:cNvPr id="163" name="Shape 163"/>
          <p:cNvSpPr/>
          <p:nvPr/>
        </p:nvSpPr>
        <p:spPr>
          <a:xfrm>
            <a:off x="12740820" y="3074468"/>
            <a:ext cx="10082463" cy="155427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lvl1pPr algn="ctr">
              <a:lnSpc>
                <a:spcPct val="80000"/>
              </a:lnSpc>
              <a:defRPr sz="3000" b="1">
                <a:solidFill>
                  <a:srgbClr val="393941"/>
                </a:solidFill>
                <a:latin typeface="Montserrat-SemiBold"/>
                <a:ea typeface="Montserrat-SemiBold"/>
                <a:cs typeface="Montserrat-SemiBold"/>
                <a:sym typeface="Montserrat-SemiBold"/>
              </a:defRPr>
            </a:lvl1pPr>
          </a:lstStyle>
          <a:p>
            <a:r>
              <a:rPr lang="pl-PL" sz="6000" dirty="0">
                <a:solidFill>
                  <a:srgbClr val="496F63"/>
                </a:solidFill>
                <a:latin typeface="Arial" panose="020B0604020202020204" pitchFamily="34" charset="0"/>
                <a:cs typeface="Arial" panose="020B0604020202020204" pitchFamily="34" charset="0"/>
              </a:rPr>
              <a:t>Lean </a:t>
            </a:r>
            <a:r>
              <a:rPr lang="pl-PL" sz="6000" dirty="0" err="1">
                <a:solidFill>
                  <a:srgbClr val="496F63"/>
                </a:solidFill>
                <a:latin typeface="Arial" panose="020B0604020202020204" pitchFamily="34" charset="0"/>
                <a:cs typeface="Arial" panose="020B0604020202020204" pitchFamily="34" charset="0"/>
              </a:rPr>
              <a:t>Innovation</a:t>
            </a:r>
            <a:r>
              <a:rPr lang="pl-PL" sz="6000" dirty="0">
                <a:solidFill>
                  <a:srgbClr val="496F63"/>
                </a:solidFill>
                <a:latin typeface="Arial" panose="020B0604020202020204" pitchFamily="34" charset="0"/>
                <a:cs typeface="Arial" panose="020B0604020202020204" pitchFamily="34" charset="0"/>
              </a:rPr>
              <a:t> </a:t>
            </a:r>
            <a:r>
              <a:rPr lang="pl-PL" sz="6000" dirty="0" err="1">
                <a:solidFill>
                  <a:srgbClr val="496F63"/>
                </a:solidFill>
                <a:latin typeface="Arial" panose="020B0604020202020204" pitchFamily="34" charset="0"/>
                <a:cs typeface="Arial" panose="020B0604020202020204" pitchFamily="34" charset="0"/>
              </a:rPr>
              <a:t>is</a:t>
            </a:r>
            <a:r>
              <a:rPr lang="pl-PL" sz="6000" dirty="0">
                <a:solidFill>
                  <a:srgbClr val="496F63"/>
                </a:solidFill>
                <a:latin typeface="Arial" panose="020B0604020202020204" pitchFamily="34" charset="0"/>
                <a:cs typeface="Arial" panose="020B0604020202020204" pitchFamily="34" charset="0"/>
              </a:rPr>
              <a:t> </a:t>
            </a:r>
            <a:r>
              <a:rPr lang="pl-PL" sz="6000" dirty="0" err="1">
                <a:solidFill>
                  <a:srgbClr val="496F63"/>
                </a:solidFill>
                <a:latin typeface="Arial" panose="020B0604020202020204" pitchFamily="34" charset="0"/>
                <a:cs typeface="Arial" panose="020B0604020202020204" pitchFamily="34" charset="0"/>
              </a:rPr>
              <a:t>the</a:t>
            </a:r>
            <a:r>
              <a:rPr lang="pl-PL" sz="6000" dirty="0">
                <a:solidFill>
                  <a:srgbClr val="496F63"/>
                </a:solidFill>
                <a:latin typeface="Arial" panose="020B0604020202020204" pitchFamily="34" charset="0"/>
                <a:cs typeface="Arial" panose="020B0604020202020204" pitchFamily="34" charset="0"/>
              </a:rPr>
              <a:t> </a:t>
            </a:r>
            <a:r>
              <a:rPr lang="pl-PL" sz="6000" dirty="0" err="1">
                <a:solidFill>
                  <a:srgbClr val="496F63"/>
                </a:solidFill>
                <a:latin typeface="Arial" panose="020B0604020202020204" pitchFamily="34" charset="0"/>
                <a:cs typeface="Arial" panose="020B0604020202020204" pitchFamily="34" charset="0"/>
              </a:rPr>
              <a:t>ability</a:t>
            </a:r>
            <a:r>
              <a:rPr lang="pl-PL" sz="6000" dirty="0">
                <a:solidFill>
                  <a:srgbClr val="496F63"/>
                </a:solidFill>
                <a:latin typeface="Arial" panose="020B0604020202020204" pitchFamily="34" charset="0"/>
                <a:cs typeface="Arial" panose="020B0604020202020204" pitchFamily="34" charset="0"/>
              </a:rPr>
              <a:t> to:</a:t>
            </a:r>
          </a:p>
        </p:txBody>
      </p:sp>
      <p:sp>
        <p:nvSpPr>
          <p:cNvPr id="20" name="Shape 68">
            <a:extLst>
              <a:ext uri="{FF2B5EF4-FFF2-40B4-BE49-F238E27FC236}">
                <a16:creationId xmlns:a16="http://schemas.microsoft.com/office/drawing/2014/main" id="{6AD2E647-8D50-AD49-8411-43F423AF13FE}"/>
              </a:ext>
            </a:extLst>
          </p:cNvPr>
          <p:cNvSpPr/>
          <p:nvPr/>
        </p:nvSpPr>
        <p:spPr>
          <a:xfrm>
            <a:off x="4857228" y="886872"/>
            <a:ext cx="15018939" cy="1447254"/>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fontScale="62500" lnSpcReduction="2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lnSpc>
                <a:spcPct val="170000"/>
              </a:lnSpc>
            </a:pPr>
            <a:r>
              <a:rPr lang="pl-PL" dirty="0">
                <a:solidFill>
                  <a:srgbClr val="496F63"/>
                </a:solidFill>
                <a:latin typeface="Arial" panose="020B0604020202020204" pitchFamily="34" charset="0"/>
                <a:cs typeface="Arial" panose="020B0604020202020204" pitchFamily="34" charset="0"/>
              </a:rPr>
              <a:t>But </a:t>
            </a:r>
            <a:r>
              <a:rPr lang="pl-PL" dirty="0" err="1">
                <a:solidFill>
                  <a:srgbClr val="496F63"/>
                </a:solidFill>
                <a:latin typeface="Arial" panose="020B0604020202020204" pitchFamily="34" charset="0"/>
                <a:cs typeface="Arial" panose="020B0604020202020204" pitchFamily="34" charset="0"/>
              </a:rPr>
              <a:t>hey</a:t>
            </a:r>
            <a:r>
              <a:rPr lang="pl-PL" dirty="0">
                <a:solidFill>
                  <a:srgbClr val="496F63"/>
                </a:solidFill>
                <a:latin typeface="Arial" panose="020B0604020202020204" pitchFamily="34" charset="0"/>
                <a:cs typeface="Arial" panose="020B0604020202020204" pitchFamily="34" charset="0"/>
              </a:rPr>
              <a:t>… w</a:t>
            </a:r>
            <a:r>
              <a:rPr lang="en-GB" dirty="0">
                <a:solidFill>
                  <a:srgbClr val="496F63"/>
                </a:solidFill>
                <a:latin typeface="Arial" panose="020B0604020202020204" pitchFamily="34" charset="0"/>
                <a:cs typeface="Arial" panose="020B0604020202020204" pitchFamily="34" charset="0"/>
              </a:rPr>
              <a:t>hat </a:t>
            </a:r>
            <a:r>
              <a:rPr lang="pl-PL" dirty="0" err="1">
                <a:solidFill>
                  <a:srgbClr val="496F63"/>
                </a:solidFill>
                <a:latin typeface="Arial" panose="020B0604020202020204" pitchFamily="34" charset="0"/>
                <a:cs typeface="Arial" panose="020B0604020202020204" pitchFamily="34" charset="0"/>
              </a:rPr>
              <a:t>is</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this</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exactly</a:t>
            </a:r>
            <a:r>
              <a:rPr lang="en-GB" dirty="0">
                <a:solidFill>
                  <a:srgbClr val="496F63"/>
                </a:solidFill>
                <a:latin typeface="Arial" panose="020B0604020202020204" pitchFamily="34" charset="0"/>
                <a:cs typeface="Arial" panose="020B0604020202020204" pitchFamily="34" charset="0"/>
              </a:rPr>
              <a:t>?</a:t>
            </a:r>
            <a:endParaRPr dirty="0">
              <a:solidFill>
                <a:srgbClr val="496F63"/>
              </a:solidFill>
              <a:latin typeface="Arial" panose="020B0604020202020204" pitchFamily="34" charset="0"/>
              <a:cs typeface="Arial" panose="020B0604020202020204" pitchFamily="34" charset="0"/>
            </a:endParaRPr>
          </a:p>
        </p:txBody>
      </p:sp>
      <p:sp>
        <p:nvSpPr>
          <p:cNvPr id="17" name="Shape 162">
            <a:extLst>
              <a:ext uri="{FF2B5EF4-FFF2-40B4-BE49-F238E27FC236}">
                <a16:creationId xmlns:a16="http://schemas.microsoft.com/office/drawing/2014/main" id="{A3829D76-B794-DB45-9142-2B53FBD9306F}"/>
              </a:ext>
            </a:extLst>
          </p:cNvPr>
          <p:cNvSpPr/>
          <p:nvPr/>
        </p:nvSpPr>
        <p:spPr>
          <a:xfrm>
            <a:off x="12861135" y="7123389"/>
            <a:ext cx="9841831" cy="140422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a:lstStyle>
          <a:p>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develop, prototype, learn, validate,</a:t>
            </a:r>
            <a:r>
              <a:rPr lang="en-GB" sz="4800" b="1" dirty="0">
                <a:solidFill>
                  <a:srgbClr val="496F63"/>
                </a:solidFill>
                <a:latin typeface="Arial" panose="020B0604020202020204" pitchFamily="34" charset="0"/>
                <a:ea typeface="Montserrat-SemiBold"/>
                <a:cs typeface="Arial" panose="020B0604020202020204" pitchFamily="34" charset="0"/>
                <a:sym typeface="Montserrat-SemiBold"/>
              </a:rPr>
              <a:t> </a:t>
            </a:r>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improve</a:t>
            </a:r>
            <a:endParaRPr lang="en-GB" sz="4800" b="1" dirty="0">
              <a:solidFill>
                <a:srgbClr val="496F63"/>
              </a:solidFill>
              <a:latin typeface="Arial" panose="020B0604020202020204" pitchFamily="34" charset="0"/>
              <a:ea typeface="Montserrat-SemiBold"/>
              <a:cs typeface="Arial" panose="020B0604020202020204" pitchFamily="34" charset="0"/>
              <a:sym typeface="Montserrat-SemiBold"/>
            </a:endParaRPr>
          </a:p>
          <a:p>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business solutions</a:t>
            </a:r>
            <a:endParaRPr lang="en-GB" sz="4800" b="1" dirty="0">
              <a:solidFill>
                <a:srgbClr val="496F63"/>
              </a:solidFill>
              <a:latin typeface="Arial" panose="020B0604020202020204" pitchFamily="34" charset="0"/>
              <a:ea typeface="Montserrat-SemiBold"/>
              <a:cs typeface="Arial" panose="020B0604020202020204" pitchFamily="34" charset="0"/>
              <a:sym typeface="Montserrat-SemiBold"/>
            </a:endParaRPr>
          </a:p>
          <a:p>
            <a:endParaRPr lang="en-GB" sz="4800" b="1" dirty="0">
              <a:solidFill>
                <a:srgbClr val="496F63"/>
              </a:solidFill>
              <a:latin typeface="Arial" panose="020B0604020202020204" pitchFamily="34" charset="0"/>
              <a:ea typeface="Montserrat-SemiBold"/>
              <a:cs typeface="Arial" panose="020B0604020202020204" pitchFamily="34" charset="0"/>
              <a:sym typeface="Montserrat-SemiBold"/>
            </a:endParaRPr>
          </a:p>
          <a:p>
            <a:endParaRPr lang="pl-PL" sz="4800" b="1" dirty="0">
              <a:solidFill>
                <a:srgbClr val="496F63"/>
              </a:solidFill>
              <a:latin typeface="Arial" panose="020B0604020202020204" pitchFamily="34" charset="0"/>
              <a:ea typeface="Montserrat-SemiBold"/>
              <a:cs typeface="Arial" panose="020B0604020202020204" pitchFamily="34" charset="0"/>
              <a:sym typeface="Montserrat-SemiBold"/>
            </a:endParaRPr>
          </a:p>
        </p:txBody>
      </p:sp>
      <p:sp>
        <p:nvSpPr>
          <p:cNvPr id="18" name="Shape 162">
            <a:extLst>
              <a:ext uri="{FF2B5EF4-FFF2-40B4-BE49-F238E27FC236}">
                <a16:creationId xmlns:a16="http://schemas.microsoft.com/office/drawing/2014/main" id="{7804A72F-664E-D743-AA92-E782640DE53A}"/>
              </a:ext>
            </a:extLst>
          </p:cNvPr>
          <p:cNvSpPr/>
          <p:nvPr/>
        </p:nvSpPr>
        <p:spPr>
          <a:xfrm>
            <a:off x="12968432" y="10081969"/>
            <a:ext cx="9627236" cy="202285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algn="ctr"/>
          </a:lstStyle>
          <a:p>
            <a:r>
              <a:rPr lang="en-GB" sz="4800" b="1" dirty="0">
                <a:solidFill>
                  <a:srgbClr val="496F63"/>
                </a:solidFill>
                <a:latin typeface="Arial" panose="020B0604020202020204" pitchFamily="34" charset="0"/>
                <a:ea typeface="Montserrat-SemiBold"/>
                <a:cs typeface="Arial" panose="020B0604020202020204" pitchFamily="34" charset="0"/>
                <a:sym typeface="Montserrat-SemiBold"/>
              </a:rPr>
              <a:t>a</a:t>
            </a:r>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nd</a:t>
            </a:r>
            <a:endParaRPr lang="en-GB" sz="4800" b="1" dirty="0">
              <a:solidFill>
                <a:srgbClr val="496F63"/>
              </a:solidFill>
              <a:latin typeface="Arial" panose="020B0604020202020204" pitchFamily="34" charset="0"/>
              <a:ea typeface="Montserrat-SemiBold"/>
              <a:cs typeface="Arial" panose="020B0604020202020204" pitchFamily="34" charset="0"/>
              <a:sym typeface="Montserrat-SemiBold"/>
            </a:endParaRPr>
          </a:p>
          <a:p>
            <a:r>
              <a:rPr lang="pl-PL" sz="4800" b="1" dirty="0">
                <a:solidFill>
                  <a:srgbClr val="496F63"/>
                </a:solidFill>
                <a:latin typeface="Arial" panose="020B0604020202020204" pitchFamily="34" charset="0"/>
                <a:ea typeface="Montserrat-SemiBold"/>
                <a:cs typeface="Arial" panose="020B0604020202020204" pitchFamily="34" charset="0"/>
                <a:sym typeface="Montserrat-SemiBold"/>
              </a:rPr>
              <a:t>create innovations</a:t>
            </a:r>
          </a:p>
        </p:txBody>
      </p:sp>
      <p:sp>
        <p:nvSpPr>
          <p:cNvPr id="3" name="Prostokąt 2">
            <a:extLst>
              <a:ext uri="{FF2B5EF4-FFF2-40B4-BE49-F238E27FC236}">
                <a16:creationId xmlns:a16="http://schemas.microsoft.com/office/drawing/2014/main" id="{20F5FCC3-682F-7242-910B-C59F9578A10D}"/>
              </a:ext>
            </a:extLst>
          </p:cNvPr>
          <p:cNvSpPr/>
          <p:nvPr/>
        </p:nvSpPr>
        <p:spPr>
          <a:xfrm>
            <a:off x="2303405" y="9939232"/>
            <a:ext cx="9262472" cy="2308324"/>
          </a:xfrm>
          <a:prstGeom prst="rect">
            <a:avLst/>
          </a:prstGeom>
        </p:spPr>
        <p:txBody>
          <a:bodyPr wrap="none">
            <a:spAutoFit/>
          </a:bodyPr>
          <a:lstStyle/>
          <a:p>
            <a:pPr algn="ctr"/>
            <a:r>
              <a:rPr lang="pl-PL" sz="3600" dirty="0">
                <a:solidFill>
                  <a:srgbClr val="304A42"/>
                </a:solidFill>
                <a:latin typeface="Arial" panose="020B0604020202020204" pitchFamily="34" charset="0"/>
                <a:ea typeface="Calibri" panose="020F0502020204030204" pitchFamily="34" charset="0"/>
                <a:cs typeface="Arial" panose="020B0604020202020204" pitchFamily="34" charset="0"/>
              </a:rPr>
              <a:t>Watch </a:t>
            </a:r>
            <a:endParaRPr lang="en-GB" sz="3600" dirty="0">
              <a:solidFill>
                <a:srgbClr val="304A42"/>
              </a:solidFill>
              <a:latin typeface="Arial" panose="020B0604020202020204" pitchFamily="34" charset="0"/>
              <a:ea typeface="Calibri" panose="020F0502020204030204" pitchFamily="34" charset="0"/>
              <a:cs typeface="Arial" panose="020B0604020202020204" pitchFamily="34" charset="0"/>
            </a:endParaRPr>
          </a:p>
          <a:p>
            <a:pPr algn="ctr"/>
            <a:r>
              <a:rPr lang="en-GB" sz="3600" dirty="0">
                <a:solidFill>
                  <a:srgbClr val="304A42"/>
                </a:solidFill>
                <a:latin typeface="Arial" panose="020B0604020202020204" pitchFamily="34" charset="0"/>
                <a:ea typeface="Calibri" panose="020F0502020204030204" pitchFamily="34" charset="0"/>
                <a:cs typeface="Arial" panose="020B0604020202020204" pitchFamily="34" charset="0"/>
              </a:rPr>
              <a:t>“</a:t>
            </a:r>
            <a:r>
              <a:rPr lang="pl-PL" sz="3600" dirty="0">
                <a:solidFill>
                  <a:srgbClr val="304A42"/>
                </a:solidFill>
                <a:latin typeface="Arial" panose="020B0604020202020204" pitchFamily="34" charset="0"/>
                <a:ea typeface="Calibri" panose="020F0502020204030204" pitchFamily="34" charset="0"/>
                <a:cs typeface="Arial" panose="020B0604020202020204" pitchFamily="34" charset="0"/>
              </a:rPr>
              <a:t>The lean start-up</a:t>
            </a:r>
            <a:r>
              <a:rPr lang="en-GB" sz="3600" dirty="0">
                <a:solidFill>
                  <a:srgbClr val="304A42"/>
                </a:solidFill>
                <a:latin typeface="Arial" panose="020B0604020202020204" pitchFamily="34" charset="0"/>
                <a:ea typeface="Calibri" panose="020F0502020204030204" pitchFamily="34" charset="0"/>
                <a:cs typeface="Arial" panose="020B0604020202020204" pitchFamily="34" charset="0"/>
              </a:rPr>
              <a:t>”</a:t>
            </a:r>
            <a:r>
              <a:rPr lang="pl-PL" sz="3600" dirty="0">
                <a:solidFill>
                  <a:srgbClr val="304A42"/>
                </a:solidFill>
                <a:latin typeface="Arial" panose="020B0604020202020204" pitchFamily="34" charset="0"/>
                <a:ea typeface="Calibri" panose="020F0502020204030204" pitchFamily="34" charset="0"/>
                <a:cs typeface="Arial" panose="020B0604020202020204" pitchFamily="34" charset="0"/>
              </a:rPr>
              <a:t> by Eric Ries</a:t>
            </a:r>
            <a:r>
              <a:rPr lang="en-GB" sz="3600" dirty="0">
                <a:solidFill>
                  <a:srgbClr val="304A42"/>
                </a:solidFill>
                <a:latin typeface="Arial" panose="020B0604020202020204" pitchFamily="34" charset="0"/>
                <a:ea typeface="Calibri" panose="020F0502020204030204" pitchFamily="34" charset="0"/>
                <a:cs typeface="Arial" panose="020B0604020202020204" pitchFamily="34" charset="0"/>
              </a:rPr>
              <a:t> (13mins)</a:t>
            </a:r>
          </a:p>
          <a:p>
            <a:endParaRPr lang="pl-PL" sz="3600" dirty="0">
              <a:solidFill>
                <a:srgbClr val="304A42"/>
              </a:solidFill>
              <a:latin typeface="Arial" panose="020B0604020202020204" pitchFamily="34" charset="0"/>
              <a:ea typeface="Calibri" panose="020F0502020204030204" pitchFamily="34" charset="0"/>
              <a:cs typeface="Arial" panose="020B0604020202020204" pitchFamily="34" charset="0"/>
            </a:endParaRPr>
          </a:p>
          <a:p>
            <a:pPr algn="ctr"/>
            <a:r>
              <a:rPr lang="pl-PL" sz="3600" dirty="0">
                <a:latin typeface="Arial" panose="020B0604020202020204" pitchFamily="34" charset="0"/>
                <a:ea typeface="Calibri" panose="020F0502020204030204" pitchFamily="34" charset="0"/>
                <a:cs typeface="Arial" panose="020B0604020202020204" pitchFamily="34" charset="0"/>
                <a:hlinkClick r:id="rId3"/>
              </a:rPr>
              <a:t>You Tube Link</a:t>
            </a:r>
            <a:endParaRPr lang="pl-PL" sz="3600" dirty="0">
              <a:latin typeface="Arial" panose="020B0604020202020204" pitchFamily="34" charset="0"/>
              <a:ea typeface="Calibri" panose="020F0502020204030204" pitchFamily="34" charset="0"/>
              <a:cs typeface="Arial" panose="020B0604020202020204" pitchFamily="34" charset="0"/>
            </a:endParaRPr>
          </a:p>
        </p:txBody>
      </p:sp>
      <p:pic>
        <p:nvPicPr>
          <p:cNvPr id="4" name="Obraz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93524" y="3864074"/>
            <a:ext cx="9878317" cy="5475933"/>
          </a:xfrm>
          <a:prstGeom prst="rect">
            <a:avLst/>
          </a:prstGeom>
        </p:spPr>
      </p:pic>
      <p:sp>
        <p:nvSpPr>
          <p:cNvPr id="15" name="Prostokąt 14"/>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WHAT IS IT?</a:t>
            </a:r>
          </a:p>
        </p:txBody>
      </p:sp>
      <p:pic>
        <p:nvPicPr>
          <p:cNvPr id="4098" name="Picture 2"/>
          <p:cNvPicPr>
            <a:picLocks noChangeAspect="1" noChangeArrowheads="1"/>
          </p:cNvPicPr>
          <p:nvPr/>
        </p:nvPicPr>
        <p:blipFill>
          <a:blip r:embed="rId5" cstate="print"/>
          <a:srcRect/>
          <a:stretch>
            <a:fillRect/>
          </a:stretch>
        </p:blipFill>
        <p:spPr bwMode="auto">
          <a:xfrm>
            <a:off x="1531771" y="327611"/>
            <a:ext cx="2695575" cy="2809875"/>
          </a:xfrm>
          <a:prstGeom prst="rect">
            <a:avLst/>
          </a:prstGeom>
          <a:noFill/>
          <a:ln w="9525">
            <a:noFill/>
            <a:miter lim="800000"/>
            <a:headEnd/>
            <a:tailEnd/>
          </a:ln>
        </p:spPr>
      </p:pic>
    </p:spTree>
    <p:extLst>
      <p:ext uri="{BB962C8B-B14F-4D97-AF65-F5344CB8AC3E}">
        <p14:creationId xmlns:p14="http://schemas.microsoft.com/office/powerpoint/2010/main" val="3203670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wipe(up)">
                                      <p:cBhvr>
                                        <p:cTn id="16" dur="1000"/>
                                        <p:tgtEl>
                                          <p:spTgt spid="16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1000"/>
                                        <p:tgtEl>
                                          <p:spTgt spid="16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1000"/>
                                        <p:tgtEl>
                                          <p:spTgt spid="1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3" grpId="0"/>
      <p:bldP spid="20" grpId="0" animBg="1"/>
      <p:bldP spid="17" grpId="0"/>
      <p:bldP spid="1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480261" y="729183"/>
            <a:ext cx="20859786" cy="357659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lnSpcReduction="10000"/>
          </a:bodyPr>
          <a:lstStyle>
            <a:lvl1pPr algn="r">
              <a:lnSpc>
                <a:spcPct val="80000"/>
              </a:lnSpc>
              <a:defRPr sz="10000" b="1">
                <a:solidFill>
                  <a:srgbClr val="393941"/>
                </a:solidFill>
                <a:latin typeface="Montserrat-SemiBold"/>
                <a:ea typeface="Montserrat-SemiBold"/>
                <a:cs typeface="Montserrat-SemiBold"/>
                <a:sym typeface="Montserrat-SemiBold"/>
              </a:defRPr>
            </a:lvl1pPr>
          </a:lstStyle>
          <a:p>
            <a:pPr algn="l">
              <a:lnSpc>
                <a:spcPct val="120000"/>
              </a:lnSpc>
            </a:pPr>
            <a:r>
              <a:rPr lang="pl-PL" dirty="0" err="1">
                <a:solidFill>
                  <a:srgbClr val="496F63"/>
                </a:solidFill>
                <a:latin typeface="Arial" panose="020B0604020202020204" pitchFamily="34" charset="0"/>
                <a:cs typeface="Arial" panose="020B0604020202020204" pitchFamily="34" charset="0"/>
              </a:rPr>
              <a:t>Check</a:t>
            </a:r>
            <a:r>
              <a:rPr lang="pl-PL" dirty="0">
                <a:solidFill>
                  <a:srgbClr val="496F63"/>
                </a:solidFill>
                <a:latin typeface="Arial" panose="020B0604020202020204" pitchFamily="34" charset="0"/>
                <a:cs typeface="Arial" panose="020B0604020202020204" pitchFamily="34" charset="0"/>
              </a:rPr>
              <a:t> </a:t>
            </a:r>
            <a:r>
              <a:rPr lang="pl-PL" dirty="0" err="1">
                <a:solidFill>
                  <a:srgbClr val="496F63"/>
                </a:solidFill>
                <a:latin typeface="Arial" panose="020B0604020202020204" pitchFamily="34" charset="0"/>
                <a:cs typeface="Arial" panose="020B0604020202020204" pitchFamily="34" charset="0"/>
              </a:rPr>
              <a:t>the</a:t>
            </a:r>
            <a:r>
              <a:rPr lang="pl-PL" dirty="0">
                <a:solidFill>
                  <a:srgbClr val="496F63"/>
                </a:solidFill>
                <a:latin typeface="Arial" panose="020B0604020202020204" pitchFamily="34" charset="0"/>
                <a:cs typeface="Arial" panose="020B0604020202020204" pitchFamily="34" charset="0"/>
              </a:rPr>
              <a:t> </a:t>
            </a:r>
            <a:r>
              <a:rPr lang="en-GB" dirty="0">
                <a:solidFill>
                  <a:srgbClr val="496F63"/>
                </a:solidFill>
                <a:latin typeface="Arial" panose="020B0604020202020204" pitchFamily="34" charset="0"/>
                <a:cs typeface="Arial" panose="020B0604020202020204" pitchFamily="34" charset="0"/>
              </a:rPr>
              <a:t>Lean </a:t>
            </a:r>
            <a:r>
              <a:rPr lang="pl-PL" dirty="0">
                <a:solidFill>
                  <a:srgbClr val="496F63"/>
                </a:solidFill>
                <a:latin typeface="Arial" panose="020B0604020202020204" pitchFamily="34" charset="0"/>
                <a:cs typeface="Arial" panose="020B0604020202020204" pitchFamily="34" charset="0"/>
              </a:rPr>
              <a:t>I</a:t>
            </a:r>
            <a:r>
              <a:rPr lang="en-GB" dirty="0" err="1">
                <a:solidFill>
                  <a:srgbClr val="496F63"/>
                </a:solidFill>
                <a:latin typeface="Arial" panose="020B0604020202020204" pitchFamily="34" charset="0"/>
                <a:cs typeface="Arial" panose="020B0604020202020204" pitchFamily="34" charset="0"/>
              </a:rPr>
              <a:t>nnovation</a:t>
            </a:r>
            <a:r>
              <a:rPr lang="en-GB" dirty="0">
                <a:solidFill>
                  <a:srgbClr val="496F63"/>
                </a:solidFill>
                <a:latin typeface="Arial" panose="020B0604020202020204" pitchFamily="34" charset="0"/>
                <a:cs typeface="Arial" panose="020B0604020202020204" pitchFamily="34" charset="0"/>
              </a:rPr>
              <a:t>- basic principles</a:t>
            </a:r>
          </a:p>
          <a:p>
            <a:pPr algn="l"/>
            <a:endParaRPr lang="en-GB" dirty="0">
              <a:solidFill>
                <a:srgbClr val="496F63"/>
              </a:solidFill>
              <a:latin typeface="Arial" panose="020B0604020202020204" pitchFamily="34" charset="0"/>
              <a:cs typeface="Arial" panose="020B0604020202020204" pitchFamily="34" charset="0"/>
            </a:endParaRPr>
          </a:p>
        </p:txBody>
      </p:sp>
      <p:sp>
        <p:nvSpPr>
          <p:cNvPr id="69" name="Shape 69"/>
          <p:cNvSpPr/>
          <p:nvPr/>
        </p:nvSpPr>
        <p:spPr>
          <a:xfrm>
            <a:off x="3512206" y="4735225"/>
            <a:ext cx="6129646" cy="2005296"/>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p>
            <a:pPr marL="342900" indent="-342900">
              <a:buFont typeface="Arial" panose="020B0604020202020204" pitchFamily="34" charset="0"/>
              <a:buChar char="•"/>
            </a:pPr>
            <a:r>
              <a:rPr lang="en-US" sz="4400" dirty="0">
                <a:solidFill>
                  <a:srgbClr val="496F63"/>
                </a:solidFill>
                <a:latin typeface="Arial" panose="020B0604020202020204" pitchFamily="34" charset="0"/>
                <a:cs typeface="Arial" panose="020B0604020202020204" pitchFamily="34" charset="0"/>
              </a:rPr>
              <a:t>experiment</a:t>
            </a:r>
          </a:p>
          <a:p>
            <a:pPr marL="342900" indent="-342900">
              <a:buFont typeface="Arial" panose="020B0604020202020204" pitchFamily="34" charset="0"/>
              <a:buChar char="•"/>
            </a:pPr>
            <a:r>
              <a:rPr lang="en-US" sz="4400" dirty="0">
                <a:solidFill>
                  <a:srgbClr val="496F63"/>
                </a:solidFill>
                <a:latin typeface="Arial" panose="020B0604020202020204" pitchFamily="34" charset="0"/>
                <a:cs typeface="Arial" panose="020B0604020202020204" pitchFamily="34" charset="0"/>
              </a:rPr>
              <a:t>get customer feedback </a:t>
            </a:r>
          </a:p>
          <a:p>
            <a:pPr marL="342900" indent="-342900">
              <a:buFont typeface="Arial" panose="020B0604020202020204" pitchFamily="34" charset="0"/>
              <a:buChar char="•"/>
            </a:pPr>
            <a:r>
              <a:rPr lang="en-US" sz="4400" dirty="0">
                <a:solidFill>
                  <a:srgbClr val="496F63"/>
                </a:solidFill>
                <a:latin typeface="Arial" panose="020B0604020202020204" pitchFamily="34" charset="0"/>
                <a:cs typeface="Arial" panose="020B0604020202020204" pitchFamily="34" charset="0"/>
              </a:rPr>
              <a:t>minimize waste </a:t>
            </a:r>
          </a:p>
          <a:p>
            <a:pPr marL="342900" indent="-342900">
              <a:buFont typeface="Arial" panose="020B0604020202020204" pitchFamily="34" charset="0"/>
              <a:buChar char="•"/>
            </a:pPr>
            <a:r>
              <a:rPr lang="en-US" sz="4400" dirty="0">
                <a:solidFill>
                  <a:srgbClr val="496F63"/>
                </a:solidFill>
                <a:latin typeface="Arial" panose="020B0604020202020204" pitchFamily="34" charset="0"/>
                <a:cs typeface="Arial" panose="020B0604020202020204" pitchFamily="34" charset="0"/>
              </a:rPr>
              <a:t>continuous improvement</a:t>
            </a:r>
            <a:endParaRPr lang="pl-PL" sz="4400" dirty="0">
              <a:solidFill>
                <a:srgbClr val="496F63"/>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pl-PL" sz="3600" dirty="0">
              <a:solidFill>
                <a:srgbClr val="496F63"/>
              </a:solidFill>
              <a:latin typeface="Arial" panose="020B0604020202020204" pitchFamily="34" charset="0"/>
              <a:cs typeface="Arial" panose="020B0604020202020204" pitchFamily="34" charset="0"/>
            </a:endParaRPr>
          </a:p>
        </p:txBody>
      </p:sp>
      <p:sp>
        <p:nvSpPr>
          <p:cNvPr id="70" name="Shape 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9</a:t>
            </a:fld>
            <a:endParaRPr/>
          </a:p>
        </p:txBody>
      </p:sp>
      <p:pic>
        <p:nvPicPr>
          <p:cNvPr id="2" name="Obraz 1">
            <a:extLst>
              <a:ext uri="{FF2B5EF4-FFF2-40B4-BE49-F238E27FC236}">
                <a16:creationId xmlns:a16="http://schemas.microsoft.com/office/drawing/2014/main" id="{EC684AC4-5D5A-D844-AB23-A0D115F89DE1}"/>
              </a:ext>
            </a:extLst>
          </p:cNvPr>
          <p:cNvPicPr>
            <a:picLocks noChangeAspect="1"/>
          </p:cNvPicPr>
          <p:nvPr/>
        </p:nvPicPr>
        <p:blipFill>
          <a:blip r:embed="rId2" cstate="print"/>
          <a:stretch>
            <a:fillRect/>
          </a:stretch>
        </p:blipFill>
        <p:spPr>
          <a:xfrm>
            <a:off x="13374633" y="2570626"/>
            <a:ext cx="4244781" cy="3098852"/>
          </a:xfrm>
          <a:prstGeom prst="rect">
            <a:avLst/>
          </a:prstGeom>
        </p:spPr>
      </p:pic>
      <p:pic>
        <p:nvPicPr>
          <p:cNvPr id="3" name="Obraz 2">
            <a:extLst>
              <a:ext uri="{FF2B5EF4-FFF2-40B4-BE49-F238E27FC236}">
                <a16:creationId xmlns:a16="http://schemas.microsoft.com/office/drawing/2014/main" id="{3D406EC1-8B58-7E4C-BE77-CE5D4D44509F}"/>
              </a:ext>
            </a:extLst>
          </p:cNvPr>
          <p:cNvPicPr>
            <a:picLocks noChangeAspect="1"/>
          </p:cNvPicPr>
          <p:nvPr/>
        </p:nvPicPr>
        <p:blipFill>
          <a:blip r:embed="rId3" cstate="print"/>
          <a:stretch>
            <a:fillRect/>
          </a:stretch>
        </p:blipFill>
        <p:spPr>
          <a:xfrm>
            <a:off x="13532627" y="8848520"/>
            <a:ext cx="6237199" cy="3508424"/>
          </a:xfrm>
          <a:prstGeom prst="rect">
            <a:avLst/>
          </a:prstGeom>
        </p:spPr>
      </p:pic>
      <p:pic>
        <p:nvPicPr>
          <p:cNvPr id="4" name="Obraz 3">
            <a:extLst>
              <a:ext uri="{FF2B5EF4-FFF2-40B4-BE49-F238E27FC236}">
                <a16:creationId xmlns:a16="http://schemas.microsoft.com/office/drawing/2014/main" id="{C970B086-B98F-124A-A972-8510A44E01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83316" y="2602912"/>
            <a:ext cx="4374778" cy="4034118"/>
          </a:xfrm>
          <a:prstGeom prst="rect">
            <a:avLst/>
          </a:prstGeom>
        </p:spPr>
      </p:pic>
      <p:pic>
        <p:nvPicPr>
          <p:cNvPr id="5" name="Obraz 4">
            <a:extLst>
              <a:ext uri="{FF2B5EF4-FFF2-40B4-BE49-F238E27FC236}">
                <a16:creationId xmlns:a16="http://schemas.microsoft.com/office/drawing/2014/main" id="{168E5CD4-63C4-F54F-8C87-2103245B3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5610" y="8980775"/>
            <a:ext cx="5757128" cy="3189449"/>
          </a:xfrm>
          <a:prstGeom prst="rect">
            <a:avLst/>
          </a:prstGeom>
        </p:spPr>
      </p:pic>
      <p:pic>
        <p:nvPicPr>
          <p:cNvPr id="6" name="Obraz 5">
            <a:extLst>
              <a:ext uri="{FF2B5EF4-FFF2-40B4-BE49-F238E27FC236}">
                <a16:creationId xmlns:a16="http://schemas.microsoft.com/office/drawing/2014/main" id="{DADCB25C-ADFE-8749-A5DC-BD51F9199E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754" r="8196"/>
          <a:stretch/>
        </p:blipFill>
        <p:spPr>
          <a:xfrm>
            <a:off x="7959928" y="8751339"/>
            <a:ext cx="5105508" cy="3702785"/>
          </a:xfrm>
          <a:prstGeom prst="rect">
            <a:avLst/>
          </a:prstGeom>
        </p:spPr>
      </p:pic>
      <p:pic>
        <p:nvPicPr>
          <p:cNvPr id="7" name="Obraz 6">
            <a:extLst>
              <a:ext uri="{FF2B5EF4-FFF2-40B4-BE49-F238E27FC236}">
                <a16:creationId xmlns:a16="http://schemas.microsoft.com/office/drawing/2014/main" id="{17754EDF-F5B3-8543-A467-13D4C916FB0A}"/>
              </a:ext>
            </a:extLst>
          </p:cNvPr>
          <p:cNvPicPr>
            <a:picLocks noChangeAspect="1"/>
          </p:cNvPicPr>
          <p:nvPr/>
        </p:nvPicPr>
        <p:blipFill>
          <a:blip r:embed="rId7" cstate="print"/>
          <a:stretch>
            <a:fillRect/>
          </a:stretch>
        </p:blipFill>
        <p:spPr>
          <a:xfrm>
            <a:off x="20181059" y="8893631"/>
            <a:ext cx="3463313" cy="3463313"/>
          </a:xfrm>
          <a:prstGeom prst="rect">
            <a:avLst/>
          </a:prstGeom>
        </p:spPr>
      </p:pic>
      <p:sp>
        <p:nvSpPr>
          <p:cNvPr id="12" name="Shape 69">
            <a:extLst>
              <a:ext uri="{FF2B5EF4-FFF2-40B4-BE49-F238E27FC236}">
                <a16:creationId xmlns:a16="http://schemas.microsoft.com/office/drawing/2014/main" id="{88D87CFB-0691-7F40-B42A-D3D71CCE35B2}"/>
              </a:ext>
            </a:extLst>
          </p:cNvPr>
          <p:cNvSpPr/>
          <p:nvPr/>
        </p:nvSpPr>
        <p:spPr>
          <a:xfrm>
            <a:off x="1187258" y="12670590"/>
            <a:ext cx="12750799" cy="545044"/>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Autofit/>
          </a:bodyPr>
          <a:lstStyle/>
          <a:p>
            <a:pPr marL="342900" indent="-342900">
              <a:buFont typeface="Arial" panose="020B0604020202020204" pitchFamily="34" charset="0"/>
              <a:buChar char="•"/>
            </a:pPr>
            <a:endParaRPr lang="en-US" sz="3600" dirty="0">
              <a:solidFill>
                <a:srgbClr val="496F63"/>
              </a:solidFill>
              <a:latin typeface="Arial" panose="020B0604020202020204" pitchFamily="34" charset="0"/>
              <a:cs typeface="Arial" panose="020B0604020202020204" pitchFamily="34" charset="0"/>
            </a:endParaRPr>
          </a:p>
          <a:p>
            <a:r>
              <a:rPr lang="pl-PL" sz="2400" dirty="0">
                <a:solidFill>
                  <a:srgbClr val="496F63"/>
                </a:solidFill>
                <a:latin typeface="Arial" panose="020B0604020202020204" pitchFamily="34" charset="0"/>
                <a:cs typeface="Arial" panose="020B0604020202020204" pitchFamily="34" charset="0"/>
              </a:rPr>
              <a:t>*</a:t>
            </a:r>
            <a:r>
              <a:rPr lang="pl-PL" sz="2400" dirty="0" err="1">
                <a:solidFill>
                  <a:srgbClr val="496F63"/>
                </a:solidFill>
                <a:latin typeface="Arial" panose="020B0604020202020204" pitchFamily="34" charset="0"/>
                <a:cs typeface="Arial" panose="020B0604020202020204" pitchFamily="34" charset="0"/>
              </a:rPr>
              <a:t>The</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lean</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innovation</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process</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including</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these</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principles</a:t>
            </a:r>
            <a:r>
              <a:rPr lang="pl-PL" sz="2400" dirty="0">
                <a:solidFill>
                  <a:srgbClr val="496F63"/>
                </a:solidFill>
                <a:latin typeface="Arial" panose="020B0604020202020204" pitchFamily="34" charset="0"/>
                <a:cs typeface="Arial" panose="020B0604020202020204" pitchFamily="34" charset="0"/>
              </a:rPr>
              <a:t> will be </a:t>
            </a:r>
            <a:r>
              <a:rPr lang="pl-PL" sz="2400" dirty="0" err="1">
                <a:solidFill>
                  <a:srgbClr val="496F63"/>
                </a:solidFill>
                <a:latin typeface="Arial" panose="020B0604020202020204" pitchFamily="34" charset="0"/>
                <a:cs typeface="Arial" panose="020B0604020202020204" pitchFamily="34" charset="0"/>
              </a:rPr>
              <a:t>discussed</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in</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later</a:t>
            </a:r>
            <a:r>
              <a:rPr lang="pl-PL" sz="2400" dirty="0">
                <a:solidFill>
                  <a:srgbClr val="496F63"/>
                </a:solidFill>
                <a:latin typeface="Arial" panose="020B0604020202020204" pitchFamily="34" charset="0"/>
                <a:cs typeface="Arial" panose="020B0604020202020204" pitchFamily="34" charset="0"/>
              </a:rPr>
              <a:t> </a:t>
            </a:r>
            <a:r>
              <a:rPr lang="pl-PL" sz="2400" dirty="0" err="1">
                <a:solidFill>
                  <a:srgbClr val="496F63"/>
                </a:solidFill>
                <a:latin typeface="Arial" panose="020B0604020202020204" pitchFamily="34" charset="0"/>
                <a:cs typeface="Arial" panose="020B0604020202020204" pitchFamily="34" charset="0"/>
              </a:rPr>
              <a:t>modules</a:t>
            </a:r>
            <a:r>
              <a:rPr lang="pl-PL" sz="2400" dirty="0">
                <a:solidFill>
                  <a:srgbClr val="496F63"/>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pl-PL" sz="3600" dirty="0">
              <a:solidFill>
                <a:srgbClr val="496F63"/>
              </a:solidFill>
              <a:latin typeface="Arial" panose="020B0604020202020204" pitchFamily="34" charset="0"/>
              <a:cs typeface="Arial" panose="020B0604020202020204" pitchFamily="34" charset="0"/>
            </a:endParaRPr>
          </a:p>
        </p:txBody>
      </p:sp>
      <p:sp>
        <p:nvSpPr>
          <p:cNvPr id="14" name="Prostokąt 13"/>
          <p:cNvSpPr/>
          <p:nvPr/>
        </p:nvSpPr>
        <p:spPr>
          <a:xfrm>
            <a:off x="0" y="0"/>
            <a:ext cx="1188000" cy="13716000"/>
          </a:xfrm>
          <a:prstGeom prst="rect">
            <a:avLst/>
          </a:prstGeom>
          <a:solidFill>
            <a:srgbClr val="84CAC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l-PL" sz="4800" b="1" dirty="0">
                <a:solidFill>
                  <a:srgbClr val="496F63"/>
                </a:solidFill>
                <a:latin typeface="Arial"/>
                <a:ea typeface="Montserrat-SemiBold"/>
                <a:cs typeface="Arial"/>
                <a:sym typeface="Helvetica Light"/>
              </a:rPr>
              <a:t>LEAN INNOVATION – BASIC PRINCIPLES</a:t>
            </a:r>
          </a:p>
        </p:txBody>
      </p:sp>
      <p:sp>
        <p:nvSpPr>
          <p:cNvPr id="8" name="Prostokąt 7">
            <a:extLst>
              <a:ext uri="{FF2B5EF4-FFF2-40B4-BE49-F238E27FC236}">
                <a16:creationId xmlns:a16="http://schemas.microsoft.com/office/drawing/2014/main" id="{0CED84CF-93AC-CC48-A112-ADA0014CEC52}"/>
              </a:ext>
            </a:extLst>
          </p:cNvPr>
          <p:cNvSpPr/>
          <p:nvPr/>
        </p:nvSpPr>
        <p:spPr>
          <a:xfrm>
            <a:off x="13374633" y="6245764"/>
            <a:ext cx="8245392" cy="1877437"/>
          </a:xfrm>
          <a:prstGeom prst="rect">
            <a:avLst/>
          </a:prstGeom>
        </p:spPr>
        <p:txBody>
          <a:bodyPr wrap="square">
            <a:spAutoFit/>
          </a:bodyPr>
          <a:lstStyle/>
          <a:p>
            <a:r>
              <a:rPr lang="pl-PL" sz="3600" dirty="0">
                <a:solidFill>
                  <a:srgbClr val="496F63"/>
                </a:solidFill>
                <a:latin typeface="Arial" panose="020B0604020202020204" pitchFamily="34" charset="0"/>
                <a:cs typeface="Arial" panose="020B0604020202020204" pitchFamily="34" charset="0"/>
              </a:rPr>
              <a:t>Remember!</a:t>
            </a:r>
            <a:r>
              <a:rPr lang="en-GB" sz="3600" dirty="0">
                <a:solidFill>
                  <a:srgbClr val="496F63"/>
                </a:solidFill>
                <a:latin typeface="Arial" panose="020B0604020202020204" pitchFamily="34" charset="0"/>
                <a:cs typeface="Arial" panose="020B0604020202020204" pitchFamily="34" charset="0"/>
              </a:rPr>
              <a:t> </a:t>
            </a:r>
          </a:p>
          <a:p>
            <a:endParaRPr lang="pl-PL" sz="800" dirty="0">
              <a:solidFill>
                <a:srgbClr val="496F63"/>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pl-PL" sz="3600" dirty="0">
                <a:solidFill>
                  <a:srgbClr val="496F63"/>
                </a:solidFill>
                <a:latin typeface="Arial" panose="020B0604020202020204" pitchFamily="34" charset="0"/>
                <a:cs typeface="Arial" panose="020B0604020202020204" pitchFamily="34" charset="0"/>
              </a:rPr>
              <a:t>- </a:t>
            </a:r>
            <a:r>
              <a:rPr lang="pl-PL" sz="3600" dirty="0" err="1">
                <a:solidFill>
                  <a:srgbClr val="496F63"/>
                </a:solidFill>
                <a:latin typeface="Arial" panose="020B0604020202020204" pitchFamily="34" charset="0"/>
                <a:cs typeface="Arial" panose="020B0604020202020204" pitchFamily="34" charset="0"/>
              </a:rPr>
              <a:t>Entrepreneurs</a:t>
            </a:r>
            <a:r>
              <a:rPr lang="pl-PL" sz="3600" dirty="0">
                <a:solidFill>
                  <a:srgbClr val="496F63"/>
                </a:solidFill>
                <a:latin typeface="Arial" panose="020B0604020202020204" pitchFamily="34" charset="0"/>
                <a:cs typeface="Arial" panose="020B0604020202020204" pitchFamily="34" charset="0"/>
              </a:rPr>
              <a:t> </a:t>
            </a:r>
            <a:r>
              <a:rPr lang="pl-PL" sz="3600" dirty="0" err="1">
                <a:solidFill>
                  <a:srgbClr val="496F63"/>
                </a:solidFill>
                <a:latin typeface="Arial" panose="020B0604020202020204" pitchFamily="34" charset="0"/>
                <a:cs typeface="Arial" panose="020B0604020202020204" pitchFamily="34" charset="0"/>
              </a:rPr>
              <a:t>are</a:t>
            </a:r>
            <a:r>
              <a:rPr lang="pl-PL" sz="3600" dirty="0">
                <a:solidFill>
                  <a:srgbClr val="496F63"/>
                </a:solidFill>
                <a:latin typeface="Arial" panose="020B0604020202020204" pitchFamily="34" charset="0"/>
                <a:cs typeface="Arial" panose="020B0604020202020204" pitchFamily="34" charset="0"/>
              </a:rPr>
              <a:t> </a:t>
            </a:r>
            <a:r>
              <a:rPr lang="pl-PL" sz="3600" dirty="0" err="1">
                <a:solidFill>
                  <a:srgbClr val="496F63"/>
                </a:solidFill>
                <a:latin typeface="Arial" panose="020B0604020202020204" pitchFamily="34" charset="0"/>
                <a:cs typeface="Arial" panose="020B0604020202020204" pitchFamily="34" charset="0"/>
              </a:rPr>
              <a:t>everywhere</a:t>
            </a:r>
            <a:endParaRPr lang="pl-PL" sz="3600" dirty="0">
              <a:solidFill>
                <a:srgbClr val="496F63"/>
              </a:solidFill>
              <a:latin typeface="Arial" panose="020B0604020202020204" pitchFamily="34" charset="0"/>
              <a:cs typeface="Arial" panose="020B0604020202020204" pitchFamily="34" charset="0"/>
            </a:endParaRPr>
          </a:p>
          <a:p>
            <a:pPr marL="571500" indent="-571500">
              <a:buFont typeface="Wingdings" panose="05000000000000000000" pitchFamily="2" charset="2"/>
              <a:buChar char="Ø"/>
            </a:pPr>
            <a:r>
              <a:rPr lang="pl-PL" sz="3600" dirty="0">
                <a:solidFill>
                  <a:srgbClr val="496F63"/>
                </a:solidFill>
                <a:latin typeface="Arial" panose="020B0604020202020204" pitchFamily="34" charset="0"/>
                <a:cs typeface="Arial" panose="020B0604020202020204" pitchFamily="34" charset="0"/>
              </a:rPr>
              <a:t>- </a:t>
            </a:r>
            <a:r>
              <a:rPr lang="pl-PL" sz="3600" dirty="0" err="1">
                <a:solidFill>
                  <a:srgbClr val="496F63"/>
                </a:solidFill>
                <a:latin typeface="Arial" panose="020B0604020202020204" pitchFamily="34" charset="0"/>
                <a:cs typeface="Arial" panose="020B0604020202020204" pitchFamily="34" charset="0"/>
              </a:rPr>
              <a:t>Entrepreneurship</a:t>
            </a:r>
            <a:r>
              <a:rPr lang="pl-PL" sz="3600" dirty="0">
                <a:solidFill>
                  <a:srgbClr val="496F63"/>
                </a:solidFill>
                <a:latin typeface="Arial" panose="020B0604020202020204" pitchFamily="34" charset="0"/>
                <a:cs typeface="Arial" panose="020B0604020202020204" pitchFamily="34" charset="0"/>
              </a:rPr>
              <a:t> </a:t>
            </a:r>
            <a:r>
              <a:rPr lang="pl-PL" sz="3600" dirty="0" err="1">
                <a:solidFill>
                  <a:srgbClr val="496F63"/>
                </a:solidFill>
                <a:latin typeface="Arial" panose="020B0604020202020204" pitchFamily="34" charset="0"/>
                <a:cs typeface="Arial" panose="020B0604020202020204" pitchFamily="34" charset="0"/>
              </a:rPr>
              <a:t>is</a:t>
            </a:r>
            <a:r>
              <a:rPr lang="pl-PL" sz="3600" dirty="0">
                <a:solidFill>
                  <a:srgbClr val="496F63"/>
                </a:solidFill>
                <a:latin typeface="Arial" panose="020B0604020202020204" pitchFamily="34" charset="0"/>
                <a:cs typeface="Arial" panose="020B0604020202020204" pitchFamily="34" charset="0"/>
              </a:rPr>
              <a:t> management</a:t>
            </a:r>
          </a:p>
        </p:txBody>
      </p:sp>
    </p:spTree>
    <p:extLst>
      <p:ext uri="{BB962C8B-B14F-4D97-AF65-F5344CB8AC3E}">
        <p14:creationId xmlns:p14="http://schemas.microsoft.com/office/powerpoint/2010/main" val="2968906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69">
                                            <p:bg/>
                                          </p:spTgt>
                                        </p:tgtEl>
                                        <p:attrNameLst>
                                          <p:attrName>style.visibility</p:attrName>
                                        </p:attrNameLst>
                                      </p:cBhvr>
                                      <p:to>
                                        <p:strVal val="visible"/>
                                      </p:to>
                                    </p:set>
                                    <p:anim calcmode="lin" valueType="num">
                                      <p:cBhvr>
                                        <p:cTn id="16" dur="500" fill="hold"/>
                                        <p:tgtEl>
                                          <p:spTgt spid="69">
                                            <p:bg/>
                                          </p:spTgt>
                                        </p:tgtEl>
                                        <p:attrNameLst>
                                          <p:attrName>ppt_w</p:attrName>
                                        </p:attrNameLst>
                                      </p:cBhvr>
                                      <p:tavLst>
                                        <p:tav tm="0">
                                          <p:val>
                                            <p:fltVal val="0"/>
                                          </p:val>
                                        </p:tav>
                                        <p:tav tm="100000">
                                          <p:val>
                                            <p:strVal val="#ppt_w"/>
                                          </p:val>
                                        </p:tav>
                                      </p:tavLst>
                                    </p:anim>
                                    <p:anim calcmode="lin" valueType="num">
                                      <p:cBhvr>
                                        <p:cTn id="17" dur="500" fill="hold"/>
                                        <p:tgtEl>
                                          <p:spTgt spid="69">
                                            <p:bg/>
                                          </p:spTgt>
                                        </p:tgtEl>
                                        <p:attrNameLst>
                                          <p:attrName>ppt_h</p:attrName>
                                        </p:attrNameLst>
                                      </p:cBhvr>
                                      <p:tavLst>
                                        <p:tav tm="0">
                                          <p:val>
                                            <p:fltVal val="0"/>
                                          </p:val>
                                        </p:tav>
                                        <p:tav tm="100000">
                                          <p:val>
                                            <p:strVal val="#ppt_h"/>
                                          </p:val>
                                        </p:tav>
                                      </p:tavLst>
                                    </p:anim>
                                    <p:animEffect transition="in" filter="fade">
                                      <p:cBhvr>
                                        <p:cTn id="18" dur="500"/>
                                        <p:tgtEl>
                                          <p:spTgt spid="69">
                                            <p:bg/>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9">
                                            <p:txEl>
                                              <p:pRg st="0" end="0"/>
                                            </p:txEl>
                                          </p:spTgt>
                                        </p:tgtEl>
                                        <p:attrNameLst>
                                          <p:attrName>style.visibility</p:attrName>
                                        </p:attrNameLst>
                                      </p:cBhvr>
                                      <p:to>
                                        <p:strVal val="visible"/>
                                      </p:to>
                                    </p:set>
                                    <p:anim calcmode="lin" valueType="num">
                                      <p:cBhvr>
                                        <p:cTn id="23"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69">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9">
                                            <p:txEl>
                                              <p:pRg st="1" end="1"/>
                                            </p:txEl>
                                          </p:spTgt>
                                        </p:tgtEl>
                                        <p:attrNameLst>
                                          <p:attrName>style.visibility</p:attrName>
                                        </p:attrNameLst>
                                      </p:cBhvr>
                                      <p:to>
                                        <p:strVal val="visible"/>
                                      </p:to>
                                    </p:set>
                                    <p:anim calcmode="lin" valueType="num">
                                      <p:cBhvr>
                                        <p:cTn id="34" dur="500" fill="hold"/>
                                        <p:tgtEl>
                                          <p:spTgt spid="69">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69">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69">
                                            <p:txEl>
                                              <p:pRg st="1" end="1"/>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9">
                                            <p:txEl>
                                              <p:pRg st="2" end="2"/>
                                            </p:txEl>
                                          </p:spTgt>
                                        </p:tgtEl>
                                        <p:attrNameLst>
                                          <p:attrName>style.visibility</p:attrName>
                                        </p:attrNameLst>
                                      </p:cBhvr>
                                      <p:to>
                                        <p:strVal val="visible"/>
                                      </p:to>
                                    </p:set>
                                    <p:anim calcmode="lin" valueType="num">
                                      <p:cBhvr>
                                        <p:cTn id="45" dur="500" fill="hold"/>
                                        <p:tgtEl>
                                          <p:spTgt spid="69">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69">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69">
                                            <p:txEl>
                                              <p:pRg st="2" end="2"/>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9">
                                            <p:txEl>
                                              <p:pRg st="3" end="3"/>
                                            </p:txEl>
                                          </p:spTgt>
                                        </p:tgtEl>
                                        <p:attrNameLst>
                                          <p:attrName>style.visibility</p:attrName>
                                        </p:attrNameLst>
                                      </p:cBhvr>
                                      <p:to>
                                        <p:strVal val="visible"/>
                                      </p:to>
                                    </p:set>
                                    <p:anim calcmode="lin" valueType="num">
                                      <p:cBhvr>
                                        <p:cTn id="56" dur="500" fill="hold"/>
                                        <p:tgtEl>
                                          <p:spTgt spid="69">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69">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69">
                                            <p:txEl>
                                              <p:pRg st="3" end="3"/>
                                            </p:txEl>
                                          </p:spTgt>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1000" fill="hold"/>
                                        <p:tgtEl>
                                          <p:spTgt spid="8"/>
                                        </p:tgtEl>
                                        <p:attrNameLst>
                                          <p:attrName>ppt_w</p:attrName>
                                        </p:attrNameLst>
                                      </p:cBhvr>
                                      <p:tavLst>
                                        <p:tav tm="0">
                                          <p:val>
                                            <p:fltVal val="0"/>
                                          </p:val>
                                        </p:tav>
                                        <p:tav tm="100000">
                                          <p:val>
                                            <p:strVal val="#ppt_w"/>
                                          </p:val>
                                        </p:tav>
                                      </p:tavLst>
                                    </p:anim>
                                    <p:anim calcmode="lin" valueType="num">
                                      <p:cBhvr>
                                        <p:cTn id="72" dur="1000" fill="hold"/>
                                        <p:tgtEl>
                                          <p:spTgt spid="8"/>
                                        </p:tgtEl>
                                        <p:attrNameLst>
                                          <p:attrName>ppt_h</p:attrName>
                                        </p:attrNameLst>
                                      </p:cBhvr>
                                      <p:tavLst>
                                        <p:tav tm="0">
                                          <p:val>
                                            <p:fltVal val="0"/>
                                          </p:val>
                                        </p:tav>
                                        <p:tav tm="100000">
                                          <p:val>
                                            <p:strVal val="#ppt_h"/>
                                          </p:val>
                                        </p:tav>
                                      </p:tavLst>
                                    </p:anim>
                                    <p:anim calcmode="lin" valueType="num">
                                      <p:cBhvr>
                                        <p:cTn id="73" dur="1000" fill="hold"/>
                                        <p:tgtEl>
                                          <p:spTgt spid="8"/>
                                        </p:tgtEl>
                                        <p:attrNameLst>
                                          <p:attrName>style.rotation</p:attrName>
                                        </p:attrNameLst>
                                      </p:cBhvr>
                                      <p:tavLst>
                                        <p:tav tm="0">
                                          <p:val>
                                            <p:fltVal val="90"/>
                                          </p:val>
                                        </p:tav>
                                        <p:tav tm="100000">
                                          <p:val>
                                            <p:fltVal val="0"/>
                                          </p:val>
                                        </p:tav>
                                      </p:tavLst>
                                    </p:anim>
                                    <p:animEffect transition="in" filter="fade">
                                      <p:cBhvr>
                                        <p:cTn id="7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uiExpand="1" build="allAtOnce" animBg="1"/>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AC9006"/>
      </a:dk1>
      <a:lt1>
        <a:srgbClr val="A6A7A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E2B2E9F57E254297E8C520F6AB90CA" ma:contentTypeVersion="12" ma:contentTypeDescription="Create a new document." ma:contentTypeScope="" ma:versionID="3f009222ecc1b50588429d0ef9412405">
  <xsd:schema xmlns:xsd="http://www.w3.org/2001/XMLSchema" xmlns:xs="http://www.w3.org/2001/XMLSchema" xmlns:p="http://schemas.microsoft.com/office/2006/metadata/properties" xmlns:ns2="ab4fe050-19d9-48c3-b326-e65a64e40524" xmlns:ns3="6b3bd29d-add5-404f-a16a-9650d8295be1" targetNamespace="http://schemas.microsoft.com/office/2006/metadata/properties" ma:root="true" ma:fieldsID="fbf852c0455c59998d6fcd484772ef4d" ns2:_="" ns3:_="">
    <xsd:import namespace="ab4fe050-19d9-48c3-b326-e65a64e40524"/>
    <xsd:import namespace="6b3bd29d-add5-404f-a16a-9650d8295b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fe050-19d9-48c3-b326-e65a64e405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3bd29d-add5-404f-a16a-9650d8295be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37B9F3-EB35-44B6-92EF-A13C67EA1A54}">
  <ds:schemaRefs>
    <ds:schemaRef ds:uri="http://schemas.microsoft.com/office/infopath/2007/PartnerControls"/>
    <ds:schemaRef ds:uri="http://purl.org/dc/terms/"/>
    <ds:schemaRef ds:uri="ab4fe050-19d9-48c3-b326-e65a64e40524"/>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6b3bd29d-add5-404f-a16a-9650d8295be1"/>
    <ds:schemaRef ds:uri="http://www.w3.org/XML/1998/namespace"/>
    <ds:schemaRef ds:uri="http://purl.org/dc/dcmitype/"/>
  </ds:schemaRefs>
</ds:datastoreItem>
</file>

<file path=customXml/itemProps2.xml><?xml version="1.0" encoding="utf-8"?>
<ds:datastoreItem xmlns:ds="http://schemas.openxmlformats.org/officeDocument/2006/customXml" ds:itemID="{4C203424-B03D-4776-859E-72662B0A7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fe050-19d9-48c3-b326-e65a64e40524"/>
    <ds:schemaRef ds:uri="6b3bd29d-add5-404f-a16a-9650d8295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B7EC2D-7A32-49FB-B37E-6D8A0B3CC2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1624</TotalTime>
  <Words>2043</Words>
  <Application>Microsoft Macintosh PowerPoint</Application>
  <PresentationFormat>Custom</PresentationFormat>
  <Paragraphs>255</Paragraphs>
  <Slides>23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Helvetica Light</vt:lpstr>
      <vt:lpstr>Helvetica Neue</vt:lpstr>
      <vt:lpstr>Montserrat-Regular</vt:lpstr>
      <vt:lpstr>Montserrat-SemiBold</vt:lpstr>
      <vt:lpstr>PT Sans</vt:lpstr>
      <vt:lpstr>Roboto Regular</vt:lpstr>
      <vt:lpstr>Times New Roman</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c:creator>
  <cp:lastModifiedBy>Ian Sayers</cp:lastModifiedBy>
  <cp:revision>265</cp:revision>
  <dcterms:modified xsi:type="dcterms:W3CDTF">2022-04-07T19:26:40Z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0x01010082E2B2E9F57E254297E8C520F6AB90CA</vt:lpwstr>
  </property>
</Properties>
</file>