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74" r:id="rId6"/>
    <p:sldId id="275" r:id="rId7"/>
    <p:sldId id="258" r:id="rId8"/>
    <p:sldId id="262" r:id="rId9"/>
    <p:sldId id="257" r:id="rId10"/>
    <p:sldId id="277" r:id="rId11"/>
    <p:sldId id="263" r:id="rId12"/>
    <p:sldId id="279" r:id="rId13"/>
    <p:sldId id="281" r:id="rId14"/>
    <p:sldId id="280" r:id="rId15"/>
    <p:sldId id="282" r:id="rId16"/>
    <p:sldId id="283" r:id="rId17"/>
    <p:sldId id="284" r:id="rId18"/>
    <p:sldId id="285" r:id="rId19"/>
    <p:sldId id="286" r:id="rId20"/>
    <p:sldId id="264" r:id="rId21"/>
    <p:sldId id="269" r:id="rId22"/>
    <p:sldId id="267" r:id="rId23"/>
    <p:sldId id="287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F63"/>
    <a:srgbClr val="94E6E4"/>
    <a:srgbClr val="99CCFF"/>
    <a:srgbClr val="000000"/>
    <a:srgbClr val="33CCCC"/>
    <a:srgbClr val="71BB9A"/>
    <a:srgbClr val="84CA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F80F3-42CD-213E-6CC3-A5B3684876AA}" v="26" dt="2020-09-14T07:33:59.861"/>
    <p1510:client id="{5B17D073-F522-356A-D8F9-6F36F4CD627C}" v="27" dt="2020-09-14T07:19:20.331"/>
    <p1510:client id="{CFD539E9-EDF1-5E16-E2F3-4BD0BDE6D069}" v="6" dt="2020-09-14T08:04:43.93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/>
    <p:restoredTop sz="96433" autoAdjust="0"/>
  </p:normalViewPr>
  <p:slideViewPr>
    <p:cSldViewPr snapToGrid="0" snapToObjects="1">
      <p:cViewPr varScale="1">
        <p:scale>
          <a:sx n="55" d="100"/>
          <a:sy n="55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Tylżanowski" userId="S::roman.tylzanowski@usz.edu.pl::f783908e-515d-43cd-b5e3-de52c94bc53d" providerId="AD" clId="Web-{CFD539E9-EDF1-5E16-E2F3-4BD0BDE6D069}"/>
    <pc:docChg chg="modSld">
      <pc:chgData name="Roman Tylżanowski" userId="S::roman.tylzanowski@usz.edu.pl::f783908e-515d-43cd-b5e3-de52c94bc53d" providerId="AD" clId="Web-{CFD539E9-EDF1-5E16-E2F3-4BD0BDE6D069}" dt="2020-09-14T08:04:43.916" v="3" actId="1076"/>
      <pc:docMkLst>
        <pc:docMk/>
      </pc:docMkLst>
      <pc:sldChg chg="addSp modSp">
        <pc:chgData name="Roman Tylżanowski" userId="S::roman.tylzanowski@usz.edu.pl::f783908e-515d-43cd-b5e3-de52c94bc53d" providerId="AD" clId="Web-{CFD539E9-EDF1-5E16-E2F3-4BD0BDE6D069}" dt="2020-09-14T08:04:43.916" v="3" actId="1076"/>
        <pc:sldMkLst>
          <pc:docMk/>
          <pc:sldMk cId="0" sldId="261"/>
        </pc:sldMkLst>
        <pc:picChg chg="add mod">
          <ac:chgData name="Roman Tylżanowski" userId="S::roman.tylzanowski@usz.edu.pl::f783908e-515d-43cd-b5e3-de52c94bc53d" providerId="AD" clId="Web-{CFD539E9-EDF1-5E16-E2F3-4BD0BDE6D069}" dt="2020-09-14T08:04:43.916" v="3" actId="1076"/>
          <ac:picMkLst>
            <pc:docMk/>
            <pc:sldMk cId="0" sldId="261"/>
            <ac:picMk id="2" creationId="{0157077D-272A-4966-909C-F48EEFDF96AD}"/>
          </ac:picMkLst>
        </pc:picChg>
      </pc:sldChg>
      <pc:sldChg chg="addSp modSp">
        <pc:chgData name="Roman Tylżanowski" userId="S::roman.tylzanowski@usz.edu.pl::f783908e-515d-43cd-b5e3-de52c94bc53d" providerId="AD" clId="Web-{CFD539E9-EDF1-5E16-E2F3-4BD0BDE6D069}" dt="2020-09-14T08:04:22.135" v="1" actId="1076"/>
        <pc:sldMkLst>
          <pc:docMk/>
          <pc:sldMk cId="0" sldId="262"/>
        </pc:sldMkLst>
        <pc:picChg chg="add mod">
          <ac:chgData name="Roman Tylżanowski" userId="S::roman.tylzanowski@usz.edu.pl::f783908e-515d-43cd-b5e3-de52c94bc53d" providerId="AD" clId="Web-{CFD539E9-EDF1-5E16-E2F3-4BD0BDE6D069}" dt="2020-09-14T08:04:22.135" v="1" actId="1076"/>
          <ac:picMkLst>
            <pc:docMk/>
            <pc:sldMk cId="0" sldId="262"/>
            <ac:picMk id="4" creationId="{CA7429D9-521D-4F10-8256-1150AF2997E8}"/>
          </ac:picMkLst>
        </pc:picChg>
      </pc:sldChg>
    </pc:docChg>
  </pc:docChgLst>
  <pc:docChgLst>
    <pc:chgData name="Roman Tylżanowski" userId="S::roman.tylzanowski@usz.edu.pl::f783908e-515d-43cd-b5e3-de52c94bc53d" providerId="AD" clId="Web-{5B17D073-F522-356A-D8F9-6F36F4CD627C}"/>
    <pc:docChg chg="modSld">
      <pc:chgData name="Roman Tylżanowski" userId="S::roman.tylzanowski@usz.edu.pl::f783908e-515d-43cd-b5e3-de52c94bc53d" providerId="AD" clId="Web-{5B17D073-F522-356A-D8F9-6F36F4CD627C}" dt="2020-09-14T07:19:20.331" v="26" actId="20577"/>
      <pc:docMkLst>
        <pc:docMk/>
      </pc:docMkLst>
      <pc:sldChg chg="modSp">
        <pc:chgData name="Roman Tylżanowski" userId="S::roman.tylzanowski@usz.edu.pl::f783908e-515d-43cd-b5e3-de52c94bc53d" providerId="AD" clId="Web-{5B17D073-F522-356A-D8F9-6F36F4CD627C}" dt="2020-09-14T07:19:19.503" v="24" actId="20577"/>
        <pc:sldMkLst>
          <pc:docMk/>
          <pc:sldMk cId="0" sldId="261"/>
        </pc:sldMkLst>
        <pc:spChg chg="mod">
          <ac:chgData name="Roman Tylżanowski" userId="S::roman.tylzanowski@usz.edu.pl::f783908e-515d-43cd-b5e3-de52c94bc53d" providerId="AD" clId="Web-{5B17D073-F522-356A-D8F9-6F36F4CD627C}" dt="2020-09-14T07:19:02.799" v="18" actId="20577"/>
          <ac:spMkLst>
            <pc:docMk/>
            <pc:sldMk cId="0" sldId="261"/>
            <ac:spMk id="16" creationId="{F0577DCD-D21D-4E77-AED6-C2707B1D21C7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9:14.893" v="21" actId="20577"/>
          <ac:spMkLst>
            <pc:docMk/>
            <pc:sldMk cId="0" sldId="261"/>
            <ac:spMk id="17" creationId="{0D181F0C-572C-4E1A-911B-45A7C23F8155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8:42.297" v="4" actId="20577"/>
          <ac:spMkLst>
            <pc:docMk/>
            <pc:sldMk cId="0" sldId="261"/>
            <ac:spMk id="18" creationId="{F2170193-5350-4093-95E9-002912C3AE78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8:50.157" v="12" actId="20577"/>
          <ac:spMkLst>
            <pc:docMk/>
            <pc:sldMk cId="0" sldId="261"/>
            <ac:spMk id="19" creationId="{EC150FAC-D877-4456-A15D-0082B7332BE0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8:57.095" v="15" actId="20577"/>
          <ac:spMkLst>
            <pc:docMk/>
            <pc:sldMk cId="0" sldId="261"/>
            <ac:spMk id="20" creationId="{C448920F-E6B4-4EFD-9456-6E2A0CD29A28}"/>
          </ac:spMkLst>
        </pc:spChg>
        <pc:spChg chg="mod">
          <ac:chgData name="Roman Tylżanowski" userId="S::roman.tylzanowski@usz.edu.pl::f783908e-515d-43cd-b5e3-de52c94bc53d" providerId="AD" clId="Web-{5B17D073-F522-356A-D8F9-6F36F4CD627C}" dt="2020-09-14T07:19:19.503" v="24" actId="20577"/>
          <ac:spMkLst>
            <pc:docMk/>
            <pc:sldMk cId="0" sldId="261"/>
            <ac:spMk id="22" creationId="{8F326F6B-418A-4985-90E3-C7EA262EFB9E}"/>
          </ac:spMkLst>
        </pc:spChg>
      </pc:sldChg>
      <pc:sldChg chg="modSp">
        <pc:chgData name="Roman Tylżanowski" userId="S::roman.tylzanowski@usz.edu.pl::f783908e-515d-43cd-b5e3-de52c94bc53d" providerId="AD" clId="Web-{5B17D073-F522-356A-D8F9-6F36F4CD627C}" dt="2020-09-14T07:18:14.014" v="2" actId="20577"/>
        <pc:sldMkLst>
          <pc:docMk/>
          <pc:sldMk cId="0" sldId="262"/>
        </pc:sldMkLst>
        <pc:spChg chg="mod">
          <ac:chgData name="Roman Tylżanowski" userId="S::roman.tylzanowski@usz.edu.pl::f783908e-515d-43cd-b5e3-de52c94bc53d" providerId="AD" clId="Web-{5B17D073-F522-356A-D8F9-6F36F4CD627C}" dt="2020-09-14T07:18:14.014" v="2" actId="20577"/>
          <ac:spMkLst>
            <pc:docMk/>
            <pc:sldMk cId="0" sldId="262"/>
            <ac:spMk id="16" creationId="{34E4DD38-FF4C-4EC2-9797-B77343AB54FE}"/>
          </ac:spMkLst>
        </pc:spChg>
      </pc:sldChg>
    </pc:docChg>
  </pc:docChgLst>
  <pc:docChgLst>
    <pc:chgData name="Roman Tylżanowski" userId="S::roman.tylzanowski@usz.edu.pl::f783908e-515d-43cd-b5e3-de52c94bc53d" providerId="AD" clId="Web-{16EF80F3-42CD-213E-6CC3-A5B3684876AA}"/>
    <pc:docChg chg="modSld">
      <pc:chgData name="Roman Tylżanowski" userId="S::roman.tylzanowski@usz.edu.pl::f783908e-515d-43cd-b5e3-de52c94bc53d" providerId="AD" clId="Web-{16EF80F3-42CD-213E-6CC3-A5B3684876AA}" dt="2020-09-14T07:33:59.861" v="25" actId="1076"/>
      <pc:docMkLst>
        <pc:docMk/>
      </pc:docMkLst>
      <pc:sldChg chg="modSp">
        <pc:chgData name="Roman Tylżanowski" userId="S::roman.tylzanowski@usz.edu.pl::f783908e-515d-43cd-b5e3-de52c94bc53d" providerId="AD" clId="Web-{16EF80F3-42CD-213E-6CC3-A5B3684876AA}" dt="2020-09-14T07:32:04.175" v="5" actId="1076"/>
        <pc:sldMkLst>
          <pc:docMk/>
          <pc:sldMk cId="0" sldId="257"/>
        </pc:sldMkLst>
        <pc:spChg chg="mod">
          <ac:chgData name="Roman Tylżanowski" userId="S::roman.tylzanowski@usz.edu.pl::f783908e-515d-43cd-b5e3-de52c94bc53d" providerId="AD" clId="Web-{16EF80F3-42CD-213E-6CC3-A5B3684876AA}" dt="2020-09-14T07:32:04.175" v="5" actId="1076"/>
          <ac:spMkLst>
            <pc:docMk/>
            <pc:sldMk cId="0" sldId="257"/>
            <ac:spMk id="6" creationId="{72BCB222-C67E-4B20-A7DC-ED6A4566CC83}"/>
          </ac:spMkLst>
        </pc:spChg>
        <pc:graphicFrameChg chg="mod">
          <ac:chgData name="Roman Tylżanowski" userId="S::roman.tylzanowski@usz.edu.pl::f783908e-515d-43cd-b5e3-de52c94bc53d" providerId="AD" clId="Web-{16EF80F3-42CD-213E-6CC3-A5B3684876AA}" dt="2020-09-14T07:31:58.659" v="4" actId="1076"/>
          <ac:graphicFrameMkLst>
            <pc:docMk/>
            <pc:sldMk cId="0" sldId="257"/>
            <ac:graphicFrameMk id="3" creationId="{8D68FECF-EB41-42D1-857A-A9EAB54F1453}"/>
          </ac:graphicFrameMkLst>
        </pc:graphicFrameChg>
      </pc:sldChg>
      <pc:sldChg chg="modSp">
        <pc:chgData name="Roman Tylżanowski" userId="S::roman.tylzanowski@usz.edu.pl::f783908e-515d-43cd-b5e3-de52c94bc53d" providerId="AD" clId="Web-{16EF80F3-42CD-213E-6CC3-A5B3684876AA}" dt="2020-09-14T07:31:36.956" v="2" actId="1076"/>
        <pc:sldMkLst>
          <pc:docMk/>
          <pc:sldMk cId="0" sldId="258"/>
        </pc:sldMkLst>
        <pc:spChg chg="mod">
          <ac:chgData name="Roman Tylżanowski" userId="S::roman.tylzanowski@usz.edu.pl::f783908e-515d-43cd-b5e3-de52c94bc53d" providerId="AD" clId="Web-{16EF80F3-42CD-213E-6CC3-A5B3684876AA}" dt="2020-09-14T07:31:36.956" v="2" actId="1076"/>
          <ac:spMkLst>
            <pc:docMk/>
            <pc:sldMk cId="0" sldId="258"/>
            <ac:spMk id="24" creationId="{F0865906-1E44-43A6-B80C-D3FBFD7E07C1}"/>
          </ac:spMkLst>
        </pc:spChg>
      </pc:sldChg>
      <pc:sldChg chg="modSp">
        <pc:chgData name="Roman Tylżanowski" userId="S::roman.tylzanowski@usz.edu.pl::f783908e-515d-43cd-b5e3-de52c94bc53d" providerId="AD" clId="Web-{16EF80F3-42CD-213E-6CC3-A5B3684876AA}" dt="2020-09-14T07:31:44.690" v="3" actId="1076"/>
        <pc:sldMkLst>
          <pc:docMk/>
          <pc:sldMk cId="0" sldId="262"/>
        </pc:sldMkLst>
        <pc:spChg chg="mod">
          <ac:chgData name="Roman Tylżanowski" userId="S::roman.tylzanowski@usz.edu.pl::f783908e-515d-43cd-b5e3-de52c94bc53d" providerId="AD" clId="Web-{16EF80F3-42CD-213E-6CC3-A5B3684876AA}" dt="2020-09-14T07:31:44.690" v="3" actId="1076"/>
          <ac:spMkLst>
            <pc:docMk/>
            <pc:sldMk cId="0" sldId="262"/>
            <ac:spMk id="16" creationId="{34E4DD38-FF4C-4EC2-9797-B77343AB54FE}"/>
          </ac:spMkLst>
        </pc:spChg>
      </pc:sldChg>
      <pc:sldChg chg="modSp">
        <pc:chgData name="Roman Tylżanowski" userId="S::roman.tylzanowski@usz.edu.pl::f783908e-515d-43cd-b5e3-de52c94bc53d" providerId="AD" clId="Web-{16EF80F3-42CD-213E-6CC3-A5B3684876AA}" dt="2020-09-14T07:31:13.394" v="0" actId="1076"/>
        <pc:sldMkLst>
          <pc:docMk/>
          <pc:sldMk cId="1964311492" sldId="275"/>
        </pc:sldMkLst>
        <pc:spChg chg="mod">
          <ac:chgData name="Roman Tylżanowski" userId="S::roman.tylzanowski@usz.edu.pl::f783908e-515d-43cd-b5e3-de52c94bc53d" providerId="AD" clId="Web-{16EF80F3-42CD-213E-6CC3-A5B3684876AA}" dt="2020-09-14T07:31:13.394" v="0" actId="1076"/>
          <ac:spMkLst>
            <pc:docMk/>
            <pc:sldMk cId="1964311492" sldId="275"/>
            <ac:spMk id="9" creationId="{C44DBB15-D910-42CD-BB4B-EC0B9FC5E673}"/>
          </ac:spMkLst>
        </pc:spChg>
      </pc:sldChg>
      <pc:sldChg chg="modSp">
        <pc:chgData name="Roman Tylżanowski" userId="S::roman.tylzanowski@usz.edu.pl::f783908e-515d-43cd-b5e3-de52c94bc53d" providerId="AD" clId="Web-{16EF80F3-42CD-213E-6CC3-A5B3684876AA}" dt="2020-09-14T07:32:28.456" v="10" actId="1076"/>
        <pc:sldMkLst>
          <pc:docMk/>
          <pc:sldMk cId="516871149" sldId="277"/>
        </pc:sldMkLst>
        <pc:spChg chg="mod">
          <ac:chgData name="Roman Tylżanowski" userId="S::roman.tylzanowski@usz.edu.pl::f783908e-515d-43cd-b5e3-de52c94bc53d" providerId="AD" clId="Web-{16EF80F3-42CD-213E-6CC3-A5B3684876AA}" dt="2020-09-14T07:32:23.940" v="9" actId="1076"/>
          <ac:spMkLst>
            <pc:docMk/>
            <pc:sldMk cId="516871149" sldId="277"/>
            <ac:spMk id="22" creationId="{756C5A92-AA59-49B9-8B66-AFE3AE32D2FF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28.456" v="10" actId="1076"/>
          <ac:spMkLst>
            <pc:docMk/>
            <pc:sldMk cId="516871149" sldId="277"/>
            <ac:spMk id="24" creationId="{BCAAD6C4-4866-4EF6-B767-066099CC15D5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15.440" v="7" actId="1076"/>
          <ac:spMkLst>
            <pc:docMk/>
            <pc:sldMk cId="516871149" sldId="277"/>
            <ac:spMk id="26" creationId="{047AC9A2-7929-426C-BC24-493CF5612507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20.159" v="8" actId="1076"/>
          <ac:spMkLst>
            <pc:docMk/>
            <pc:sldMk cId="516871149" sldId="277"/>
            <ac:spMk id="28" creationId="{8A09E15C-7BF7-4E12-ACC3-707C591FA439}"/>
          </ac:spMkLst>
        </pc:spChg>
        <pc:graphicFrameChg chg="mod">
          <ac:chgData name="Roman Tylżanowski" userId="S::roman.tylzanowski@usz.edu.pl::f783908e-515d-43cd-b5e3-de52c94bc53d" providerId="AD" clId="Web-{16EF80F3-42CD-213E-6CC3-A5B3684876AA}" dt="2020-09-14T07:32:10.346" v="6" actId="1076"/>
          <ac:graphicFrameMkLst>
            <pc:docMk/>
            <pc:sldMk cId="516871149" sldId="277"/>
            <ac:graphicFrameMk id="3" creationId="{8D68FECF-EB41-42D1-857A-A9EAB54F1453}"/>
          </ac:graphicFrameMkLst>
        </pc:graphicFrameChg>
      </pc:sldChg>
      <pc:sldChg chg="modSp">
        <pc:chgData name="Roman Tylżanowski" userId="S::roman.tylzanowski@usz.edu.pl::f783908e-515d-43cd-b5e3-de52c94bc53d" providerId="AD" clId="Web-{16EF80F3-42CD-213E-6CC3-A5B3684876AA}" dt="2020-09-14T07:33:00.565" v="14" actId="1076"/>
        <pc:sldMkLst>
          <pc:docMk/>
          <pc:sldMk cId="1943344856" sldId="280"/>
        </pc:sldMkLst>
        <pc:spChg chg="mod">
          <ac:chgData name="Roman Tylżanowski" userId="S::roman.tylzanowski@usz.edu.pl::f783908e-515d-43cd-b5e3-de52c94bc53d" providerId="AD" clId="Web-{16EF80F3-42CD-213E-6CC3-A5B3684876AA}" dt="2020-09-14T07:33:00.565" v="14" actId="1076"/>
          <ac:spMkLst>
            <pc:docMk/>
            <pc:sldMk cId="1943344856" sldId="280"/>
            <ac:spMk id="5" creationId="{4A56C58A-C12B-4EC5-B558-67B931887ABC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48.221" v="11" actId="1076"/>
          <ac:spMkLst>
            <pc:docMk/>
            <pc:sldMk cId="1943344856" sldId="280"/>
            <ac:spMk id="13" creationId="{33C50C13-6AFF-41FD-B314-1DFAA9F1690A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2:48.268" v="12" actId="1076"/>
          <ac:spMkLst>
            <pc:docMk/>
            <pc:sldMk cId="1943344856" sldId="280"/>
            <ac:spMk id="16" creationId="{73C0AF9F-C94E-4A05-A944-052F931A8BA0}"/>
          </ac:spMkLst>
        </pc:spChg>
      </pc:sldChg>
      <pc:sldChg chg="modSp">
        <pc:chgData name="Roman Tylżanowski" userId="S::roman.tylzanowski@usz.edu.pl::f783908e-515d-43cd-b5e3-de52c94bc53d" providerId="AD" clId="Web-{16EF80F3-42CD-213E-6CC3-A5B3684876AA}" dt="2020-09-14T07:33:14.361" v="17" actId="14100"/>
        <pc:sldMkLst>
          <pc:docMk/>
          <pc:sldMk cId="2329491641" sldId="281"/>
        </pc:sldMkLst>
        <pc:spChg chg="mod">
          <ac:chgData name="Roman Tylżanowski" userId="S::roman.tylzanowski@usz.edu.pl::f783908e-515d-43cd-b5e3-de52c94bc53d" providerId="AD" clId="Web-{16EF80F3-42CD-213E-6CC3-A5B3684876AA}" dt="2020-09-14T07:33:09.690" v="15" actId="1076"/>
          <ac:spMkLst>
            <pc:docMk/>
            <pc:sldMk cId="2329491641" sldId="281"/>
            <ac:spMk id="12" creationId="{13DC5340-C7AD-408D-A399-2C54FC7ADA6B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3:09.705" v="16" actId="1076"/>
          <ac:spMkLst>
            <pc:docMk/>
            <pc:sldMk cId="2329491641" sldId="281"/>
            <ac:spMk id="13" creationId="{A2885178-983A-4ABD-9699-19C4F0F423AB}"/>
          </ac:spMkLst>
        </pc:spChg>
        <pc:cxnChg chg="mod">
          <ac:chgData name="Roman Tylżanowski" userId="S::roman.tylzanowski@usz.edu.pl::f783908e-515d-43cd-b5e3-de52c94bc53d" providerId="AD" clId="Web-{16EF80F3-42CD-213E-6CC3-A5B3684876AA}" dt="2020-09-14T07:33:14.361" v="17" actId="14100"/>
          <ac:cxnSpMkLst>
            <pc:docMk/>
            <pc:sldMk cId="2329491641" sldId="281"/>
            <ac:cxnSpMk id="6" creationId="{C6850B6F-52DF-4D97-A78A-97CF8DCDD5BA}"/>
          </ac:cxnSpMkLst>
        </pc:cxnChg>
      </pc:sldChg>
      <pc:sldChg chg="modSp">
        <pc:chgData name="Roman Tylżanowski" userId="S::roman.tylzanowski@usz.edu.pl::f783908e-515d-43cd-b5e3-de52c94bc53d" providerId="AD" clId="Web-{16EF80F3-42CD-213E-6CC3-A5B3684876AA}" dt="2020-09-14T07:33:43.314" v="22" actId="1076"/>
        <pc:sldMkLst>
          <pc:docMk/>
          <pc:sldMk cId="3890001084" sldId="284"/>
        </pc:sldMkLst>
        <pc:spChg chg="mod">
          <ac:chgData name="Roman Tylżanowski" userId="S::roman.tylzanowski@usz.edu.pl::f783908e-515d-43cd-b5e3-de52c94bc53d" providerId="AD" clId="Web-{16EF80F3-42CD-213E-6CC3-A5B3684876AA}" dt="2020-09-14T07:33:39.658" v="21" actId="1076"/>
          <ac:spMkLst>
            <pc:docMk/>
            <pc:sldMk cId="3890001084" sldId="284"/>
            <ac:spMk id="21" creationId="{7F6BB201-D9F4-4783-891F-A4AA526BA764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3:43.314" v="22" actId="1076"/>
          <ac:spMkLst>
            <pc:docMk/>
            <pc:sldMk cId="3890001084" sldId="284"/>
            <ac:spMk id="22" creationId="{8A3D7D8A-05AF-4523-BA9C-EFB87853AE39}"/>
          </ac:spMkLst>
        </pc:spChg>
        <pc:cxnChg chg="mod">
          <ac:chgData name="Roman Tylżanowski" userId="S::roman.tylzanowski@usz.edu.pl::f783908e-515d-43cd-b5e3-de52c94bc53d" providerId="AD" clId="Web-{16EF80F3-42CD-213E-6CC3-A5B3684876AA}" dt="2020-09-14T07:33:34.314" v="19" actId="1076"/>
          <ac:cxnSpMkLst>
            <pc:docMk/>
            <pc:sldMk cId="3890001084" sldId="284"/>
            <ac:cxnSpMk id="9" creationId="{C57F323E-1FD9-455C-A837-13C172E56213}"/>
          </ac:cxnSpMkLst>
        </pc:cxnChg>
        <pc:cxnChg chg="mod">
          <ac:chgData name="Roman Tylżanowski" userId="S::roman.tylzanowski@usz.edu.pl::f783908e-515d-43cd-b5e3-de52c94bc53d" providerId="AD" clId="Web-{16EF80F3-42CD-213E-6CC3-A5B3684876AA}" dt="2020-09-14T07:33:31.142" v="18" actId="14100"/>
          <ac:cxnSpMkLst>
            <pc:docMk/>
            <pc:sldMk cId="3890001084" sldId="284"/>
            <ac:cxnSpMk id="17" creationId="{8263A0DB-128E-48FA-8C50-B0270A26FD8A}"/>
          </ac:cxnSpMkLst>
        </pc:cxnChg>
      </pc:sldChg>
      <pc:sldChg chg="modSp">
        <pc:chgData name="Roman Tylżanowski" userId="S::roman.tylzanowski@usz.edu.pl::f783908e-515d-43cd-b5e3-de52c94bc53d" providerId="AD" clId="Web-{16EF80F3-42CD-213E-6CC3-A5B3684876AA}" dt="2020-09-14T07:33:59.861" v="25" actId="1076"/>
        <pc:sldMkLst>
          <pc:docMk/>
          <pc:sldMk cId="3163121661" sldId="286"/>
        </pc:sldMkLst>
        <pc:spChg chg="mod">
          <ac:chgData name="Roman Tylżanowski" userId="S::roman.tylzanowski@usz.edu.pl::f783908e-515d-43cd-b5e3-de52c94bc53d" providerId="AD" clId="Web-{16EF80F3-42CD-213E-6CC3-A5B3684876AA}" dt="2020-09-14T07:33:52.845" v="23" actId="1076"/>
          <ac:spMkLst>
            <pc:docMk/>
            <pc:sldMk cId="3163121661" sldId="286"/>
            <ac:spMk id="12" creationId="{BCDB776B-F1D8-4667-81F3-D7B3DA734832}"/>
          </ac:spMkLst>
        </pc:spChg>
        <pc:spChg chg="mod">
          <ac:chgData name="Roman Tylżanowski" userId="S::roman.tylzanowski@usz.edu.pl::f783908e-515d-43cd-b5e3-de52c94bc53d" providerId="AD" clId="Web-{16EF80F3-42CD-213E-6CC3-A5B3684876AA}" dt="2020-09-14T07:33:59.861" v="25" actId="1076"/>
          <ac:spMkLst>
            <pc:docMk/>
            <pc:sldMk cId="3163121661" sldId="286"/>
            <ac:spMk id="16" creationId="{5BF3881E-B11A-44F0-B2C8-D5AC2A6735CD}"/>
          </ac:spMkLst>
        </pc:spChg>
        <pc:picChg chg="mod">
          <ac:chgData name="Roman Tylżanowski" userId="S::roman.tylzanowski@usz.edu.pl::f783908e-515d-43cd-b5e3-de52c94bc53d" providerId="AD" clId="Web-{16EF80F3-42CD-213E-6CC3-A5B3684876AA}" dt="2020-09-14T07:33:56.611" v="24" actId="1076"/>
          <ac:picMkLst>
            <pc:docMk/>
            <pc:sldMk cId="3163121661" sldId="286"/>
            <ac:picMk id="10" creationId="{99B6FE8D-237A-4D2F-B615-060909B7BFE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8D81D-F7F8-48F7-9E4C-1D093E32132E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81464627-85BB-41D9-A3B2-F8A2EEA23379}">
      <dgm:prSet phldrT="[Tekst]" custT="1"/>
      <dgm:spPr/>
      <dgm:t>
        <a:bodyPr/>
        <a:lstStyle/>
        <a:p>
          <a:pPr marL="0" algn="ctr">
            <a:lnSpc>
              <a:spcPct val="90000"/>
            </a:lnSpc>
            <a:spcAft>
              <a:spcPct val="35000"/>
            </a:spcAft>
            <a:buNone/>
          </a:pPr>
          <a:r>
            <a:rPr lang="pl-PL" sz="3400" b="1" dirty="0" err="1">
              <a:solidFill>
                <a:srgbClr val="FFFFFF"/>
              </a:solidFill>
            </a:rPr>
            <a:t>Acquisition</a:t>
          </a:r>
          <a:endParaRPr lang="pl-PL" sz="3400" b="1" dirty="0">
            <a:solidFill>
              <a:srgbClr val="FFFFFF"/>
            </a:solidFill>
          </a:endParaRPr>
        </a:p>
      </dgm:t>
    </dgm:pt>
    <dgm:pt modelId="{74E33131-65DA-48E3-B714-8C681C67AFA5}" type="parTrans" cxnId="{9C864663-8775-4495-B4D3-B3A1B0F64FC0}">
      <dgm:prSet/>
      <dgm:spPr/>
      <dgm:t>
        <a:bodyPr/>
        <a:lstStyle/>
        <a:p>
          <a:endParaRPr lang="pl-PL"/>
        </a:p>
      </dgm:t>
    </dgm:pt>
    <dgm:pt modelId="{4CC4B260-194E-49A2-A989-0C98B1A25E1E}" type="sibTrans" cxnId="{9C864663-8775-4495-B4D3-B3A1B0F64FC0}">
      <dgm:prSet/>
      <dgm:spPr/>
      <dgm:t>
        <a:bodyPr/>
        <a:lstStyle/>
        <a:p>
          <a:endParaRPr lang="pl-PL"/>
        </a:p>
      </dgm:t>
    </dgm:pt>
    <dgm:pt modelId="{5347B72E-620C-4136-AEF1-63E402A1847C}">
      <dgm:prSet phldrT="[Tekst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pl-PL" sz="2800" b="1" dirty="0">
              <a:solidFill>
                <a:srgbClr val="FFFFFF"/>
              </a:solidFill>
            </a:rPr>
            <a:t>How do </a:t>
          </a:r>
          <a:r>
            <a:rPr lang="pl-PL" sz="2800" b="1" dirty="0" err="1">
              <a:solidFill>
                <a:srgbClr val="FFFFFF"/>
              </a:solidFill>
            </a:rPr>
            <a:t>consumers</a:t>
          </a:r>
          <a:r>
            <a:rPr lang="pl-PL" sz="2800" b="1" dirty="0">
              <a:solidFill>
                <a:srgbClr val="FFFFFF"/>
              </a:solidFill>
            </a:rPr>
            <a:t> </a:t>
          </a:r>
          <a:r>
            <a:rPr lang="pl-PL" sz="2800" b="1" dirty="0" err="1">
              <a:solidFill>
                <a:srgbClr val="FFFFFF"/>
              </a:solidFill>
            </a:rPr>
            <a:t>find</a:t>
          </a:r>
          <a:r>
            <a:rPr lang="pl-PL" sz="2800" b="1" dirty="0">
              <a:solidFill>
                <a:srgbClr val="FFFFFF"/>
              </a:solidFill>
            </a:rPr>
            <a:t> </a:t>
          </a:r>
          <a:r>
            <a:rPr lang="pl-PL" sz="2800" b="1" dirty="0" err="1">
              <a:solidFill>
                <a:srgbClr val="FFFFFF"/>
              </a:solidFill>
            </a:rPr>
            <a:t>you</a:t>
          </a:r>
          <a:r>
            <a:rPr lang="pl-PL" sz="2800" b="1" dirty="0">
              <a:solidFill>
                <a:srgbClr val="FFFFFF"/>
              </a:solidFill>
            </a:rPr>
            <a:t>?</a:t>
          </a:r>
        </a:p>
      </dgm:t>
    </dgm:pt>
    <dgm:pt modelId="{03DC952D-1409-451C-8FF9-5E680C3BD8F7}" type="parTrans" cxnId="{17105275-8281-4BF9-8B5D-0964F5AFA7D1}">
      <dgm:prSet/>
      <dgm:spPr/>
      <dgm:t>
        <a:bodyPr/>
        <a:lstStyle/>
        <a:p>
          <a:endParaRPr lang="pl-PL"/>
        </a:p>
      </dgm:t>
    </dgm:pt>
    <dgm:pt modelId="{EF90DEAF-DF03-4CA5-8316-C0B9DE4F95C2}" type="sibTrans" cxnId="{17105275-8281-4BF9-8B5D-0964F5AFA7D1}">
      <dgm:prSet/>
      <dgm:spPr/>
      <dgm:t>
        <a:bodyPr/>
        <a:lstStyle/>
        <a:p>
          <a:endParaRPr lang="pl-PL"/>
        </a:p>
      </dgm:t>
    </dgm:pt>
    <dgm:pt modelId="{D3B6805F-AE68-4CC3-89B4-4C28AC4D345C}">
      <dgm:prSet phldrT="[Tekst]" custT="1"/>
      <dgm:spPr/>
      <dgm:t>
        <a:bodyPr/>
        <a:lstStyle/>
        <a:p>
          <a:pPr algn="ctr"/>
          <a:r>
            <a:rPr lang="pl-PL" sz="3400" b="1" dirty="0" err="1">
              <a:solidFill>
                <a:srgbClr val="FFFFFF"/>
              </a:solidFill>
            </a:rPr>
            <a:t>Activation</a:t>
          </a:r>
          <a:endParaRPr lang="pl-PL" sz="3400" b="1" dirty="0">
            <a:solidFill>
              <a:srgbClr val="FFFFFF"/>
            </a:solidFill>
          </a:endParaRPr>
        </a:p>
        <a:p>
          <a:pPr algn="l">
            <a:buFont typeface="Arial" panose="020B0604020202020204" pitchFamily="34" charset="0"/>
            <a:buNone/>
          </a:pPr>
          <a:r>
            <a:rPr lang="en-US" sz="2800" b="1" dirty="0">
              <a:solidFill>
                <a:srgbClr val="FFFFFF"/>
              </a:solidFill>
            </a:rPr>
            <a:t>Do customers get a good first impression?</a:t>
          </a:r>
          <a:endParaRPr lang="pl-PL" sz="2800" b="1" dirty="0">
            <a:solidFill>
              <a:srgbClr val="FFFFFF"/>
            </a:solidFill>
          </a:endParaRPr>
        </a:p>
      </dgm:t>
    </dgm:pt>
    <dgm:pt modelId="{7F0B63DB-AF16-4A8E-BFB7-B0EC987D8B5B}" type="parTrans" cxnId="{ABDD4B2B-0653-41BA-A51D-CF636BDBC84C}">
      <dgm:prSet/>
      <dgm:spPr/>
      <dgm:t>
        <a:bodyPr/>
        <a:lstStyle/>
        <a:p>
          <a:endParaRPr lang="pl-PL"/>
        </a:p>
      </dgm:t>
    </dgm:pt>
    <dgm:pt modelId="{B1A42DB3-E247-4FD1-85AB-5B1C32271551}" type="sibTrans" cxnId="{ABDD4B2B-0653-41BA-A51D-CF636BDBC84C}">
      <dgm:prSet/>
      <dgm:spPr/>
      <dgm:t>
        <a:bodyPr/>
        <a:lstStyle/>
        <a:p>
          <a:endParaRPr lang="pl-PL"/>
        </a:p>
      </dgm:t>
    </dgm:pt>
    <dgm:pt modelId="{D4BFC0F6-8DD7-44E6-BE9D-19193A393812}">
      <dgm:prSet phldrT="[Teks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pl-PL" sz="3400" b="1" dirty="0" err="1">
              <a:solidFill>
                <a:srgbClr val="FFFFFF"/>
              </a:solidFill>
            </a:rPr>
            <a:t>Retention</a:t>
          </a:r>
          <a:endParaRPr lang="pl-PL" sz="3400" b="1" dirty="0">
            <a:solidFill>
              <a:srgbClr val="FFFFFF"/>
            </a:solidFill>
          </a:endParaRPr>
        </a:p>
        <a:p>
          <a:pPr algn="l">
            <a:buFont typeface="Arial" panose="020B0604020202020204" pitchFamily="34" charset="0"/>
            <a:buNone/>
          </a:pPr>
          <a:r>
            <a:rPr lang="pl-PL" sz="2800" b="1" dirty="0" err="1">
              <a:solidFill>
                <a:srgbClr val="FFFFFF"/>
              </a:solidFill>
            </a:rPr>
            <a:t>Are</a:t>
          </a:r>
          <a:r>
            <a:rPr lang="pl-PL" sz="2800" b="1" dirty="0">
              <a:solidFill>
                <a:srgbClr val="FFFFFF"/>
              </a:solidFill>
            </a:rPr>
            <a:t> </a:t>
          </a:r>
          <a:r>
            <a:rPr lang="pl-PL" sz="2800" b="1" dirty="0" err="1">
              <a:solidFill>
                <a:srgbClr val="FFFFFF"/>
              </a:solidFill>
            </a:rPr>
            <a:t>customers</a:t>
          </a:r>
          <a:r>
            <a:rPr lang="pl-PL" sz="2800" b="1" dirty="0">
              <a:solidFill>
                <a:srgbClr val="FFFFFF"/>
              </a:solidFill>
            </a:rPr>
            <a:t> </a:t>
          </a:r>
          <a:r>
            <a:rPr lang="pl-PL" sz="2800" b="1" dirty="0" err="1">
              <a:solidFill>
                <a:srgbClr val="FFFFFF"/>
              </a:solidFill>
            </a:rPr>
            <a:t>returning</a:t>
          </a:r>
          <a:r>
            <a:rPr lang="pl-PL" sz="2800" b="1" dirty="0">
              <a:solidFill>
                <a:srgbClr val="FFFFFF"/>
              </a:solidFill>
            </a:rPr>
            <a:t>?</a:t>
          </a:r>
        </a:p>
      </dgm:t>
    </dgm:pt>
    <dgm:pt modelId="{F721F1A7-3386-4576-9786-B20AEEFBFFC1}" type="parTrans" cxnId="{3013122E-5C1F-4C16-AF35-C84895F7C0CC}">
      <dgm:prSet/>
      <dgm:spPr/>
      <dgm:t>
        <a:bodyPr/>
        <a:lstStyle/>
        <a:p>
          <a:endParaRPr lang="pl-PL"/>
        </a:p>
      </dgm:t>
    </dgm:pt>
    <dgm:pt modelId="{858F776D-8BF3-42B6-86B0-5B585628A027}" type="sibTrans" cxnId="{3013122E-5C1F-4C16-AF35-C84895F7C0CC}">
      <dgm:prSet/>
      <dgm:spPr/>
      <dgm:t>
        <a:bodyPr/>
        <a:lstStyle/>
        <a:p>
          <a:endParaRPr lang="pl-PL"/>
        </a:p>
      </dgm:t>
    </dgm:pt>
    <dgm:pt modelId="{5CDDBF9A-C41D-42BD-86D5-96803C040E70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pl-PL" sz="3400" b="1" dirty="0" err="1">
              <a:solidFill>
                <a:srgbClr val="FFFFFF"/>
              </a:solidFill>
            </a:rPr>
            <a:t>Referral</a:t>
          </a:r>
          <a:endParaRPr lang="pl-PL" sz="3400" b="1" dirty="0">
            <a:solidFill>
              <a:srgbClr val="FFFFFF"/>
            </a:solidFill>
          </a:endParaRPr>
        </a:p>
        <a:p>
          <a:pPr algn="l">
            <a:buFont typeface="Arial" panose="020B0604020202020204" pitchFamily="34" charset="0"/>
            <a:buNone/>
          </a:pPr>
          <a:r>
            <a:rPr lang="en-US" sz="2800" b="1" dirty="0">
              <a:solidFill>
                <a:srgbClr val="FFFFFF"/>
              </a:solidFill>
            </a:rPr>
            <a:t>Do your customers talk about you?</a:t>
          </a:r>
          <a:endParaRPr lang="pl-PL" sz="2800" b="1" dirty="0">
            <a:solidFill>
              <a:srgbClr val="FFFFFF"/>
            </a:solidFill>
          </a:endParaRPr>
        </a:p>
      </dgm:t>
    </dgm:pt>
    <dgm:pt modelId="{A1CF4873-5A48-4A4E-8D13-44FAED204FFD}" type="parTrans" cxnId="{E68025A4-D3A5-4DCA-9656-DC9875974FAC}">
      <dgm:prSet/>
      <dgm:spPr/>
      <dgm:t>
        <a:bodyPr/>
        <a:lstStyle/>
        <a:p>
          <a:endParaRPr lang="pl-PL"/>
        </a:p>
      </dgm:t>
    </dgm:pt>
    <dgm:pt modelId="{F4A18B43-1F67-4A09-97C5-666E636BF098}" type="sibTrans" cxnId="{E68025A4-D3A5-4DCA-9656-DC9875974FAC}">
      <dgm:prSet/>
      <dgm:spPr/>
      <dgm:t>
        <a:bodyPr/>
        <a:lstStyle/>
        <a:p>
          <a:endParaRPr lang="pl-PL"/>
        </a:p>
      </dgm:t>
    </dgm:pt>
    <dgm:pt modelId="{70255D6F-1287-43C1-94EE-503D6AB3270D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pl-PL" sz="3400" b="1" dirty="0" err="1">
              <a:solidFill>
                <a:srgbClr val="FFFFFF"/>
              </a:solidFill>
            </a:rPr>
            <a:t>Revenue</a:t>
          </a:r>
          <a:endParaRPr lang="pl-PL" sz="3400" b="1" dirty="0">
            <a:solidFill>
              <a:srgbClr val="FFFFFF"/>
            </a:solidFill>
          </a:endParaRPr>
        </a:p>
        <a:p>
          <a:pPr algn="l">
            <a:buFont typeface="Arial" panose="020B0604020202020204" pitchFamily="34" charset="0"/>
            <a:buNone/>
          </a:pPr>
          <a:r>
            <a:rPr lang="pl-PL" sz="2800" b="1" dirty="0">
              <a:solidFill>
                <a:srgbClr val="FFFFFF"/>
              </a:solidFill>
            </a:rPr>
            <a:t>How </a:t>
          </a:r>
          <a:r>
            <a:rPr lang="pl-PL" sz="2800" b="1" dirty="0" err="1">
              <a:solidFill>
                <a:srgbClr val="FFFFFF"/>
              </a:solidFill>
            </a:rPr>
            <a:t>can</a:t>
          </a:r>
          <a:r>
            <a:rPr lang="pl-PL" sz="2800" b="1" dirty="0">
              <a:solidFill>
                <a:srgbClr val="FFFFFF"/>
              </a:solidFill>
            </a:rPr>
            <a:t> </a:t>
          </a:r>
          <a:r>
            <a:rPr lang="pl-PL" sz="2800" b="1" dirty="0" err="1">
              <a:solidFill>
                <a:srgbClr val="FFFFFF"/>
              </a:solidFill>
            </a:rPr>
            <a:t>you</a:t>
          </a:r>
          <a:r>
            <a:rPr lang="pl-PL" sz="2800" b="1" dirty="0">
              <a:solidFill>
                <a:srgbClr val="FFFFFF"/>
              </a:solidFill>
            </a:rPr>
            <a:t> </a:t>
          </a:r>
          <a:r>
            <a:rPr lang="pl-PL" sz="2800" b="1" dirty="0" err="1">
              <a:solidFill>
                <a:srgbClr val="FFFFFF"/>
              </a:solidFill>
            </a:rPr>
            <a:t>increase</a:t>
          </a:r>
          <a:r>
            <a:rPr lang="pl-PL" sz="2800" b="1" dirty="0">
              <a:solidFill>
                <a:srgbClr val="FFFFFF"/>
              </a:solidFill>
            </a:rPr>
            <a:t> </a:t>
          </a:r>
          <a:r>
            <a:rPr lang="pl-PL" sz="2800" b="1" dirty="0" err="1">
              <a:solidFill>
                <a:srgbClr val="FFFFFF"/>
              </a:solidFill>
            </a:rPr>
            <a:t>revenue</a:t>
          </a:r>
          <a:r>
            <a:rPr lang="pl-PL" sz="2800" b="1" dirty="0">
              <a:solidFill>
                <a:srgbClr val="FFFFFF"/>
              </a:solidFill>
            </a:rPr>
            <a:t>?</a:t>
          </a:r>
        </a:p>
      </dgm:t>
    </dgm:pt>
    <dgm:pt modelId="{BD3483C7-5A82-4E41-ACDF-3DF5E703394A}" type="parTrans" cxnId="{B91E352E-0F51-4FD5-8861-2F2D02980399}">
      <dgm:prSet/>
      <dgm:spPr/>
      <dgm:t>
        <a:bodyPr/>
        <a:lstStyle/>
        <a:p>
          <a:endParaRPr lang="pl-PL"/>
        </a:p>
      </dgm:t>
    </dgm:pt>
    <dgm:pt modelId="{B2B54F0B-7C3C-4170-98D2-B7D146E562DD}" type="sibTrans" cxnId="{B91E352E-0F51-4FD5-8861-2F2D02980399}">
      <dgm:prSet/>
      <dgm:spPr/>
      <dgm:t>
        <a:bodyPr/>
        <a:lstStyle/>
        <a:p>
          <a:endParaRPr lang="pl-PL"/>
        </a:p>
      </dgm:t>
    </dgm:pt>
    <dgm:pt modelId="{4B857F8E-031B-4D92-BE9C-D1BF2B8E2CC0}" type="pres">
      <dgm:prSet presAssocID="{0578D81D-F7F8-48F7-9E4C-1D093E32132E}" presName="Name0" presStyleCnt="0">
        <dgm:presLayoutVars>
          <dgm:dir/>
          <dgm:resizeHandles val="exact"/>
        </dgm:presLayoutVars>
      </dgm:prSet>
      <dgm:spPr/>
    </dgm:pt>
    <dgm:pt modelId="{210C74B5-FE4E-45A3-889B-19EF4E462BE5}" type="pres">
      <dgm:prSet presAssocID="{81464627-85BB-41D9-A3B2-F8A2EEA23379}" presName="node" presStyleLbl="node1" presStyleIdx="0" presStyleCnt="5">
        <dgm:presLayoutVars>
          <dgm:bulletEnabled val="1"/>
        </dgm:presLayoutVars>
      </dgm:prSet>
      <dgm:spPr/>
    </dgm:pt>
    <dgm:pt modelId="{42B91BEB-6B7E-4073-86FF-E62853533A37}" type="pres">
      <dgm:prSet presAssocID="{4CC4B260-194E-49A2-A989-0C98B1A25E1E}" presName="sibTrans" presStyleCnt="0"/>
      <dgm:spPr/>
    </dgm:pt>
    <dgm:pt modelId="{D62709D0-569D-4AA1-9745-94F1CC1DD0C4}" type="pres">
      <dgm:prSet presAssocID="{D3B6805F-AE68-4CC3-89B4-4C28AC4D345C}" presName="node" presStyleLbl="node1" presStyleIdx="1" presStyleCnt="5">
        <dgm:presLayoutVars>
          <dgm:bulletEnabled val="1"/>
        </dgm:presLayoutVars>
      </dgm:prSet>
      <dgm:spPr/>
    </dgm:pt>
    <dgm:pt modelId="{43881B62-D032-45CF-A7B9-420B197977A6}" type="pres">
      <dgm:prSet presAssocID="{B1A42DB3-E247-4FD1-85AB-5B1C32271551}" presName="sibTrans" presStyleCnt="0"/>
      <dgm:spPr/>
    </dgm:pt>
    <dgm:pt modelId="{AAC93B4F-44FD-40A5-8233-1AE26D4BF84D}" type="pres">
      <dgm:prSet presAssocID="{D4BFC0F6-8DD7-44E6-BE9D-19193A393812}" presName="node" presStyleLbl="node1" presStyleIdx="2" presStyleCnt="5">
        <dgm:presLayoutVars>
          <dgm:bulletEnabled val="1"/>
        </dgm:presLayoutVars>
      </dgm:prSet>
      <dgm:spPr/>
    </dgm:pt>
    <dgm:pt modelId="{353A4B57-8575-4BFD-941B-131C194769D1}" type="pres">
      <dgm:prSet presAssocID="{858F776D-8BF3-42B6-86B0-5B585628A027}" presName="sibTrans" presStyleCnt="0"/>
      <dgm:spPr/>
    </dgm:pt>
    <dgm:pt modelId="{5BB30290-C9BA-41AC-9CAF-2F47974DB4E1}" type="pres">
      <dgm:prSet presAssocID="{5CDDBF9A-C41D-42BD-86D5-96803C040E70}" presName="node" presStyleLbl="node1" presStyleIdx="3" presStyleCnt="5">
        <dgm:presLayoutVars>
          <dgm:bulletEnabled val="1"/>
        </dgm:presLayoutVars>
      </dgm:prSet>
      <dgm:spPr/>
    </dgm:pt>
    <dgm:pt modelId="{2090AE57-EF06-4AB0-9B3E-32231314B38D}" type="pres">
      <dgm:prSet presAssocID="{F4A18B43-1F67-4A09-97C5-666E636BF098}" presName="sibTrans" presStyleCnt="0"/>
      <dgm:spPr/>
    </dgm:pt>
    <dgm:pt modelId="{A1B750AA-E138-433C-AE8D-08BAD2D86434}" type="pres">
      <dgm:prSet presAssocID="{70255D6F-1287-43C1-94EE-503D6AB3270D}" presName="node" presStyleLbl="node1" presStyleIdx="4" presStyleCnt="5">
        <dgm:presLayoutVars>
          <dgm:bulletEnabled val="1"/>
        </dgm:presLayoutVars>
      </dgm:prSet>
      <dgm:spPr/>
    </dgm:pt>
  </dgm:ptLst>
  <dgm:cxnLst>
    <dgm:cxn modelId="{6753A401-B135-4224-B877-4CB35AC6CF0D}" type="presOf" srcId="{70255D6F-1287-43C1-94EE-503D6AB3270D}" destId="{A1B750AA-E138-433C-AE8D-08BAD2D86434}" srcOrd="0" destOrd="0" presId="urn:microsoft.com/office/officeart/2005/8/layout/hList6"/>
    <dgm:cxn modelId="{1EA3FD0E-C094-44E0-9B7D-BDBED86FF87B}" type="presOf" srcId="{D4BFC0F6-8DD7-44E6-BE9D-19193A393812}" destId="{AAC93B4F-44FD-40A5-8233-1AE26D4BF84D}" srcOrd="0" destOrd="0" presId="urn:microsoft.com/office/officeart/2005/8/layout/hList6"/>
    <dgm:cxn modelId="{ABDD4B2B-0653-41BA-A51D-CF636BDBC84C}" srcId="{0578D81D-F7F8-48F7-9E4C-1D093E32132E}" destId="{D3B6805F-AE68-4CC3-89B4-4C28AC4D345C}" srcOrd="1" destOrd="0" parTransId="{7F0B63DB-AF16-4A8E-BFB7-B0EC987D8B5B}" sibTransId="{B1A42DB3-E247-4FD1-85AB-5B1C32271551}"/>
    <dgm:cxn modelId="{3013122E-5C1F-4C16-AF35-C84895F7C0CC}" srcId="{0578D81D-F7F8-48F7-9E4C-1D093E32132E}" destId="{D4BFC0F6-8DD7-44E6-BE9D-19193A393812}" srcOrd="2" destOrd="0" parTransId="{F721F1A7-3386-4576-9786-B20AEEFBFFC1}" sibTransId="{858F776D-8BF3-42B6-86B0-5B585628A027}"/>
    <dgm:cxn modelId="{B91E352E-0F51-4FD5-8861-2F2D02980399}" srcId="{0578D81D-F7F8-48F7-9E4C-1D093E32132E}" destId="{70255D6F-1287-43C1-94EE-503D6AB3270D}" srcOrd="4" destOrd="0" parTransId="{BD3483C7-5A82-4E41-ACDF-3DF5E703394A}" sibTransId="{B2B54F0B-7C3C-4170-98D2-B7D146E562DD}"/>
    <dgm:cxn modelId="{7B730B42-6DA1-4411-9271-BB0764043D8D}" type="presOf" srcId="{81464627-85BB-41D9-A3B2-F8A2EEA23379}" destId="{210C74B5-FE4E-45A3-889B-19EF4E462BE5}" srcOrd="0" destOrd="0" presId="urn:microsoft.com/office/officeart/2005/8/layout/hList6"/>
    <dgm:cxn modelId="{9C864663-8775-4495-B4D3-B3A1B0F64FC0}" srcId="{0578D81D-F7F8-48F7-9E4C-1D093E32132E}" destId="{81464627-85BB-41D9-A3B2-F8A2EEA23379}" srcOrd="0" destOrd="0" parTransId="{74E33131-65DA-48E3-B714-8C681C67AFA5}" sibTransId="{4CC4B260-194E-49A2-A989-0C98B1A25E1E}"/>
    <dgm:cxn modelId="{17105275-8281-4BF9-8B5D-0964F5AFA7D1}" srcId="{81464627-85BB-41D9-A3B2-F8A2EEA23379}" destId="{5347B72E-620C-4136-AEF1-63E402A1847C}" srcOrd="0" destOrd="0" parTransId="{03DC952D-1409-451C-8FF9-5E680C3BD8F7}" sibTransId="{EF90DEAF-DF03-4CA5-8316-C0B9DE4F95C2}"/>
    <dgm:cxn modelId="{501BE675-6C47-4190-B4D2-FF90711FD3DF}" type="presOf" srcId="{0578D81D-F7F8-48F7-9E4C-1D093E32132E}" destId="{4B857F8E-031B-4D92-BE9C-D1BF2B8E2CC0}" srcOrd="0" destOrd="0" presId="urn:microsoft.com/office/officeart/2005/8/layout/hList6"/>
    <dgm:cxn modelId="{E68025A4-D3A5-4DCA-9656-DC9875974FAC}" srcId="{0578D81D-F7F8-48F7-9E4C-1D093E32132E}" destId="{5CDDBF9A-C41D-42BD-86D5-96803C040E70}" srcOrd="3" destOrd="0" parTransId="{A1CF4873-5A48-4A4E-8D13-44FAED204FFD}" sibTransId="{F4A18B43-1F67-4A09-97C5-666E636BF098}"/>
    <dgm:cxn modelId="{ABE231AB-05D5-46AD-94B3-C4CDD4751DDE}" type="presOf" srcId="{D3B6805F-AE68-4CC3-89B4-4C28AC4D345C}" destId="{D62709D0-569D-4AA1-9745-94F1CC1DD0C4}" srcOrd="0" destOrd="0" presId="urn:microsoft.com/office/officeart/2005/8/layout/hList6"/>
    <dgm:cxn modelId="{CEA864D9-989C-46A3-91BC-57E4039BCDB5}" type="presOf" srcId="{5CDDBF9A-C41D-42BD-86D5-96803C040E70}" destId="{5BB30290-C9BA-41AC-9CAF-2F47974DB4E1}" srcOrd="0" destOrd="0" presId="urn:microsoft.com/office/officeart/2005/8/layout/hList6"/>
    <dgm:cxn modelId="{9AB6EDEC-58FB-4546-9713-B830D3F0FB9C}" type="presOf" srcId="{5347B72E-620C-4136-AEF1-63E402A1847C}" destId="{210C74B5-FE4E-45A3-889B-19EF4E462BE5}" srcOrd="0" destOrd="1" presId="urn:microsoft.com/office/officeart/2005/8/layout/hList6"/>
    <dgm:cxn modelId="{D4527468-4F9E-44B8-A3A6-7A8C7A811589}" type="presParOf" srcId="{4B857F8E-031B-4D92-BE9C-D1BF2B8E2CC0}" destId="{210C74B5-FE4E-45A3-889B-19EF4E462BE5}" srcOrd="0" destOrd="0" presId="urn:microsoft.com/office/officeart/2005/8/layout/hList6"/>
    <dgm:cxn modelId="{D4AB7500-D007-4C7E-9C03-5E5E310F20A1}" type="presParOf" srcId="{4B857F8E-031B-4D92-BE9C-D1BF2B8E2CC0}" destId="{42B91BEB-6B7E-4073-86FF-E62853533A37}" srcOrd="1" destOrd="0" presId="urn:microsoft.com/office/officeart/2005/8/layout/hList6"/>
    <dgm:cxn modelId="{8A12998E-43C2-41CF-BCDC-6A1B5263BAAF}" type="presParOf" srcId="{4B857F8E-031B-4D92-BE9C-D1BF2B8E2CC0}" destId="{D62709D0-569D-4AA1-9745-94F1CC1DD0C4}" srcOrd="2" destOrd="0" presId="urn:microsoft.com/office/officeart/2005/8/layout/hList6"/>
    <dgm:cxn modelId="{55913E59-28A8-4546-9614-D55FB744F18F}" type="presParOf" srcId="{4B857F8E-031B-4D92-BE9C-D1BF2B8E2CC0}" destId="{43881B62-D032-45CF-A7B9-420B197977A6}" srcOrd="3" destOrd="0" presId="urn:microsoft.com/office/officeart/2005/8/layout/hList6"/>
    <dgm:cxn modelId="{854D1590-848C-45C4-9E64-65FB31F16368}" type="presParOf" srcId="{4B857F8E-031B-4D92-BE9C-D1BF2B8E2CC0}" destId="{AAC93B4F-44FD-40A5-8233-1AE26D4BF84D}" srcOrd="4" destOrd="0" presId="urn:microsoft.com/office/officeart/2005/8/layout/hList6"/>
    <dgm:cxn modelId="{543F7BB5-C8B2-4FF7-903B-B8BF86F86AB3}" type="presParOf" srcId="{4B857F8E-031B-4D92-BE9C-D1BF2B8E2CC0}" destId="{353A4B57-8575-4BFD-941B-131C194769D1}" srcOrd="5" destOrd="0" presId="urn:microsoft.com/office/officeart/2005/8/layout/hList6"/>
    <dgm:cxn modelId="{67CB881E-FE54-4C0F-8C4A-8D91E475001F}" type="presParOf" srcId="{4B857F8E-031B-4D92-BE9C-D1BF2B8E2CC0}" destId="{5BB30290-C9BA-41AC-9CAF-2F47974DB4E1}" srcOrd="6" destOrd="0" presId="urn:microsoft.com/office/officeart/2005/8/layout/hList6"/>
    <dgm:cxn modelId="{7FDA41DB-E813-4850-B0E3-C469AC338167}" type="presParOf" srcId="{4B857F8E-031B-4D92-BE9C-D1BF2B8E2CC0}" destId="{2090AE57-EF06-4AB0-9B3E-32231314B38D}" srcOrd="7" destOrd="0" presId="urn:microsoft.com/office/officeart/2005/8/layout/hList6"/>
    <dgm:cxn modelId="{ABB93FDB-CB49-4D7E-BE5F-BA8D9C7B3AAC}" type="presParOf" srcId="{4B857F8E-031B-4D92-BE9C-D1BF2B8E2CC0}" destId="{A1B750AA-E138-433C-AE8D-08BAD2D8643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C74B5-FE4E-45A3-889B-19EF4E462BE5}">
      <dsp:nvSpPr>
        <dsp:cNvPr id="0" name=""/>
        <dsp:cNvSpPr/>
      </dsp:nvSpPr>
      <dsp:spPr>
        <a:xfrm rot="16200000">
          <a:off x="2268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 err="1">
              <a:solidFill>
                <a:srgbClr val="FFFFFF"/>
              </a:solidFill>
            </a:rPr>
            <a:t>Acquisition</a:t>
          </a:r>
          <a:endParaRPr lang="pl-PL" sz="3400" b="1" kern="1200" dirty="0">
            <a:solidFill>
              <a:srgbClr val="FFFFFF"/>
            </a:solidFill>
          </a:endParaRPr>
        </a:p>
        <a:p>
          <a:pPr marL="0" lvl="1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pl-PL" sz="2800" b="1" kern="1200" dirty="0">
              <a:solidFill>
                <a:srgbClr val="FFFFFF"/>
              </a:solidFill>
            </a:rPr>
            <a:t>How do </a:t>
          </a:r>
          <a:r>
            <a:rPr lang="pl-PL" sz="2800" b="1" kern="1200" dirty="0" err="1">
              <a:solidFill>
                <a:srgbClr val="FFFFFF"/>
              </a:solidFill>
            </a:rPr>
            <a:t>consumers</a:t>
          </a:r>
          <a:r>
            <a:rPr lang="pl-PL" sz="2800" b="1" kern="1200" dirty="0">
              <a:solidFill>
                <a:srgbClr val="FFFFFF"/>
              </a:solidFill>
            </a:rPr>
            <a:t> </a:t>
          </a:r>
          <a:r>
            <a:rPr lang="pl-PL" sz="2800" b="1" kern="1200" dirty="0" err="1">
              <a:solidFill>
                <a:srgbClr val="FFFFFF"/>
              </a:solidFill>
            </a:rPr>
            <a:t>find</a:t>
          </a:r>
          <a:r>
            <a:rPr lang="pl-PL" sz="2800" b="1" kern="1200" dirty="0">
              <a:solidFill>
                <a:srgbClr val="FFFFFF"/>
              </a:solidFill>
            </a:rPr>
            <a:t> </a:t>
          </a:r>
          <a:r>
            <a:rPr lang="pl-PL" sz="2800" b="1" kern="1200" dirty="0" err="1">
              <a:solidFill>
                <a:srgbClr val="FFFFFF"/>
              </a:solidFill>
            </a:rPr>
            <a:t>you</a:t>
          </a:r>
          <a:r>
            <a:rPr lang="pl-PL" sz="2800" b="1" kern="1200" dirty="0">
              <a:solidFill>
                <a:srgbClr val="FFFFFF"/>
              </a:solidFill>
            </a:rPr>
            <a:t>?</a:t>
          </a:r>
        </a:p>
      </dsp:txBody>
      <dsp:txXfrm rot="5400000">
        <a:off x="8040" y="566571"/>
        <a:ext cx="2821318" cy="1699717"/>
      </dsp:txXfrm>
    </dsp:sp>
    <dsp:sp modelId="{D62709D0-569D-4AA1-9745-94F1CC1DD0C4}">
      <dsp:nvSpPr>
        <dsp:cNvPr id="0" name=""/>
        <dsp:cNvSpPr/>
      </dsp:nvSpPr>
      <dsp:spPr>
        <a:xfrm rot="16200000">
          <a:off x="3035185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-178442"/>
            <a:satOff val="-20245"/>
            <a:lumOff val="10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 err="1">
              <a:solidFill>
                <a:srgbClr val="FFFFFF"/>
              </a:solidFill>
            </a:rPr>
            <a:t>Activation</a:t>
          </a:r>
          <a:endParaRPr lang="pl-PL" sz="3400" b="1" kern="1200" dirty="0">
            <a:solidFill>
              <a:srgbClr val="FFFFFF"/>
            </a:solidFill>
          </a:endParaRP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b="1" kern="1200" dirty="0">
              <a:solidFill>
                <a:srgbClr val="FFFFFF"/>
              </a:solidFill>
            </a:rPr>
            <a:t>Do customers get a good first impression?</a:t>
          </a:r>
          <a:endParaRPr lang="pl-PL" sz="2800" b="1" kern="1200" dirty="0">
            <a:solidFill>
              <a:srgbClr val="FFFFFF"/>
            </a:solidFill>
          </a:endParaRPr>
        </a:p>
      </dsp:txBody>
      <dsp:txXfrm rot="5400000">
        <a:off x="3040957" y="566571"/>
        <a:ext cx="2821318" cy="1699717"/>
      </dsp:txXfrm>
    </dsp:sp>
    <dsp:sp modelId="{AAC93B4F-44FD-40A5-8233-1AE26D4BF84D}">
      <dsp:nvSpPr>
        <dsp:cNvPr id="0" name=""/>
        <dsp:cNvSpPr/>
      </dsp:nvSpPr>
      <dsp:spPr>
        <a:xfrm rot="16200000">
          <a:off x="6068103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-356883"/>
            <a:satOff val="-40490"/>
            <a:lumOff val="20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3400" b="1" kern="1200" dirty="0" err="1">
              <a:solidFill>
                <a:srgbClr val="FFFFFF"/>
              </a:solidFill>
            </a:rPr>
            <a:t>Retention</a:t>
          </a:r>
          <a:endParaRPr lang="pl-PL" sz="3400" b="1" kern="1200" dirty="0">
            <a:solidFill>
              <a:srgbClr val="FFFFFF"/>
            </a:solidFill>
          </a:endParaRP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800" b="1" kern="1200" dirty="0" err="1">
              <a:solidFill>
                <a:srgbClr val="FFFFFF"/>
              </a:solidFill>
            </a:rPr>
            <a:t>Are</a:t>
          </a:r>
          <a:r>
            <a:rPr lang="pl-PL" sz="2800" b="1" kern="1200" dirty="0">
              <a:solidFill>
                <a:srgbClr val="FFFFFF"/>
              </a:solidFill>
            </a:rPr>
            <a:t> </a:t>
          </a:r>
          <a:r>
            <a:rPr lang="pl-PL" sz="2800" b="1" kern="1200" dirty="0" err="1">
              <a:solidFill>
                <a:srgbClr val="FFFFFF"/>
              </a:solidFill>
            </a:rPr>
            <a:t>customers</a:t>
          </a:r>
          <a:r>
            <a:rPr lang="pl-PL" sz="2800" b="1" kern="1200" dirty="0">
              <a:solidFill>
                <a:srgbClr val="FFFFFF"/>
              </a:solidFill>
            </a:rPr>
            <a:t> </a:t>
          </a:r>
          <a:r>
            <a:rPr lang="pl-PL" sz="2800" b="1" kern="1200" dirty="0" err="1">
              <a:solidFill>
                <a:srgbClr val="FFFFFF"/>
              </a:solidFill>
            </a:rPr>
            <a:t>returning</a:t>
          </a:r>
          <a:r>
            <a:rPr lang="pl-PL" sz="2800" b="1" kern="1200" dirty="0">
              <a:solidFill>
                <a:srgbClr val="FFFFFF"/>
              </a:solidFill>
            </a:rPr>
            <a:t>?</a:t>
          </a:r>
        </a:p>
      </dsp:txBody>
      <dsp:txXfrm rot="5400000">
        <a:off x="6073875" y="566571"/>
        <a:ext cx="2821318" cy="1699717"/>
      </dsp:txXfrm>
    </dsp:sp>
    <dsp:sp modelId="{5BB30290-C9BA-41AC-9CAF-2F47974DB4E1}">
      <dsp:nvSpPr>
        <dsp:cNvPr id="0" name=""/>
        <dsp:cNvSpPr/>
      </dsp:nvSpPr>
      <dsp:spPr>
        <a:xfrm rot="16200000">
          <a:off x="9101020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-535325"/>
            <a:satOff val="-60736"/>
            <a:lumOff val="307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3400" b="1" kern="1200" dirty="0" err="1">
              <a:solidFill>
                <a:srgbClr val="FFFFFF"/>
              </a:solidFill>
            </a:rPr>
            <a:t>Referral</a:t>
          </a:r>
          <a:endParaRPr lang="pl-PL" sz="3400" b="1" kern="1200" dirty="0">
            <a:solidFill>
              <a:srgbClr val="FFFFFF"/>
            </a:solidFill>
          </a:endParaRP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b="1" kern="1200" dirty="0">
              <a:solidFill>
                <a:srgbClr val="FFFFFF"/>
              </a:solidFill>
            </a:rPr>
            <a:t>Do your customers talk about you?</a:t>
          </a:r>
          <a:endParaRPr lang="pl-PL" sz="2800" b="1" kern="1200" dirty="0">
            <a:solidFill>
              <a:srgbClr val="FFFFFF"/>
            </a:solidFill>
          </a:endParaRPr>
        </a:p>
      </dsp:txBody>
      <dsp:txXfrm rot="5400000">
        <a:off x="9106792" y="566571"/>
        <a:ext cx="2821318" cy="1699717"/>
      </dsp:txXfrm>
    </dsp:sp>
    <dsp:sp modelId="{A1B750AA-E138-433C-AE8D-08BAD2D86434}">
      <dsp:nvSpPr>
        <dsp:cNvPr id="0" name=""/>
        <dsp:cNvSpPr/>
      </dsp:nvSpPr>
      <dsp:spPr>
        <a:xfrm rot="16200000">
          <a:off x="12133937" y="5771"/>
          <a:ext cx="2832861" cy="2821318"/>
        </a:xfrm>
        <a:prstGeom prst="flowChartManualOperation">
          <a:avLst/>
        </a:prstGeom>
        <a:solidFill>
          <a:schemeClr val="accent2">
            <a:shade val="80000"/>
            <a:hueOff val="-713766"/>
            <a:satOff val="-80981"/>
            <a:lumOff val="40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590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3400" b="1" kern="1200" dirty="0" err="1">
              <a:solidFill>
                <a:srgbClr val="FFFFFF"/>
              </a:solidFill>
            </a:rPr>
            <a:t>Revenue</a:t>
          </a:r>
          <a:endParaRPr lang="pl-PL" sz="3400" b="1" kern="1200" dirty="0">
            <a:solidFill>
              <a:srgbClr val="FFFFFF"/>
            </a:solidFill>
          </a:endParaRP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800" b="1" kern="1200" dirty="0">
              <a:solidFill>
                <a:srgbClr val="FFFFFF"/>
              </a:solidFill>
            </a:rPr>
            <a:t>How </a:t>
          </a:r>
          <a:r>
            <a:rPr lang="pl-PL" sz="2800" b="1" kern="1200" dirty="0" err="1">
              <a:solidFill>
                <a:srgbClr val="FFFFFF"/>
              </a:solidFill>
            </a:rPr>
            <a:t>can</a:t>
          </a:r>
          <a:r>
            <a:rPr lang="pl-PL" sz="2800" b="1" kern="1200" dirty="0">
              <a:solidFill>
                <a:srgbClr val="FFFFFF"/>
              </a:solidFill>
            </a:rPr>
            <a:t> </a:t>
          </a:r>
          <a:r>
            <a:rPr lang="pl-PL" sz="2800" b="1" kern="1200" dirty="0" err="1">
              <a:solidFill>
                <a:srgbClr val="FFFFFF"/>
              </a:solidFill>
            </a:rPr>
            <a:t>you</a:t>
          </a:r>
          <a:r>
            <a:rPr lang="pl-PL" sz="2800" b="1" kern="1200" dirty="0">
              <a:solidFill>
                <a:srgbClr val="FFFFFF"/>
              </a:solidFill>
            </a:rPr>
            <a:t> </a:t>
          </a:r>
          <a:r>
            <a:rPr lang="pl-PL" sz="2800" b="1" kern="1200" dirty="0" err="1">
              <a:solidFill>
                <a:srgbClr val="FFFFFF"/>
              </a:solidFill>
            </a:rPr>
            <a:t>increase</a:t>
          </a:r>
          <a:r>
            <a:rPr lang="pl-PL" sz="2800" b="1" kern="1200" dirty="0">
              <a:solidFill>
                <a:srgbClr val="FFFFFF"/>
              </a:solidFill>
            </a:rPr>
            <a:t> </a:t>
          </a:r>
          <a:r>
            <a:rPr lang="pl-PL" sz="2800" b="1" kern="1200" dirty="0" err="1">
              <a:solidFill>
                <a:srgbClr val="FFFFFF"/>
              </a:solidFill>
            </a:rPr>
            <a:t>revenue</a:t>
          </a:r>
          <a:r>
            <a:rPr lang="pl-PL" sz="2800" b="1" kern="1200" dirty="0">
              <a:solidFill>
                <a:srgbClr val="FFFFFF"/>
              </a:solidFill>
            </a:rPr>
            <a:t>?</a:t>
          </a:r>
        </a:p>
      </dsp:txBody>
      <dsp:txXfrm rot="5400000">
        <a:off x="12139709" y="566571"/>
        <a:ext cx="2821318" cy="1699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542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7458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47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71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0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5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937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113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7159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88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056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18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56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96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402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834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823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947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5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496F6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emf"/><Relationship Id="rId7" Type="http://schemas.openxmlformats.org/officeDocument/2006/relationships/hyperlink" Target="https://youtu.be/7o8uYdUaFR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eadflowmethod.com/message/introduction-lean-canvas/&#8203;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em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DAFA7-800E-E84A-894B-AAFF39F7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4088219"/>
            <a:ext cx="5658587" cy="174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5" name="Shape 55"/>
          <p:cNvSpPr/>
          <p:nvPr/>
        </p:nvSpPr>
        <p:spPr>
          <a:xfrm>
            <a:off x="1701210" y="6547757"/>
            <a:ext cx="20265656" cy="5568043"/>
          </a:xfrm>
          <a:prstGeom prst="rect">
            <a:avLst/>
          </a:prstGeom>
          <a:solidFill>
            <a:srgbClr val="FFFFFF">
              <a:alpha val="0"/>
            </a:srgb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t">
            <a:normAutofit/>
          </a:bodyPr>
          <a:lstStyle>
            <a:lvl1pPr algn="ctr">
              <a:lnSpc>
                <a:spcPct val="80000"/>
              </a:lnSpc>
              <a:defRPr sz="15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8600" dirty="0">
                <a:solidFill>
                  <a:srgbClr val="496F63"/>
                </a:solidFill>
                <a:latin typeface="Arial"/>
                <a:cs typeface="Arial"/>
              </a:rPr>
              <a:t>Module 2:</a:t>
            </a:r>
          </a:p>
          <a:p>
            <a:pPr>
              <a:lnSpc>
                <a:spcPct val="110000"/>
              </a:lnSpc>
            </a:pPr>
            <a:r>
              <a:rPr lang="en-GB" sz="10400" dirty="0">
                <a:solidFill>
                  <a:srgbClr val="496F63"/>
                </a:solidFill>
                <a:latin typeface="Arial"/>
                <a:cs typeface="Arial"/>
              </a:rPr>
              <a:t>Lean </a:t>
            </a:r>
            <a:r>
              <a:rPr lang="en-GB" sz="10400" dirty="0" err="1">
                <a:solidFill>
                  <a:srgbClr val="496F63"/>
                </a:solidFill>
                <a:latin typeface="Arial"/>
                <a:cs typeface="Arial"/>
              </a:rPr>
              <a:t>Innvoation</a:t>
            </a:r>
            <a:r>
              <a:rPr lang="en-GB" sz="10400" dirty="0">
                <a:solidFill>
                  <a:srgbClr val="496F63"/>
                </a:solidFill>
                <a:latin typeface="Arial"/>
                <a:cs typeface="Arial"/>
              </a:rPr>
              <a:t> Model Canvas</a:t>
            </a:r>
          </a:p>
          <a:p>
            <a:endParaRPr lang="en-GB" sz="10400" dirty="0">
              <a:solidFill>
                <a:srgbClr val="496F63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6B412-C810-439E-BAB9-8D32CC98A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9360" y="12660273"/>
            <a:ext cx="8577780" cy="1055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5" y="7683577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03649"/>
              </p:ext>
            </p:extLst>
          </p:nvPr>
        </p:nvGraphicFramePr>
        <p:xfrm>
          <a:off x="299175" y="1021662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9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9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DFFD8CA5-3991-4114-93C5-6A5788BC1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" y="2588810"/>
            <a:ext cx="4046483" cy="404648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4C978CB-1ED4-4B12-BAB3-005D7412AEC5}"/>
              </a:ext>
            </a:extLst>
          </p:cNvPr>
          <p:cNvSpPr/>
          <p:nvPr/>
        </p:nvSpPr>
        <p:spPr>
          <a:xfrm>
            <a:off x="8599309" y="5491835"/>
            <a:ext cx="150450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496F63"/>
                </a:solidFill>
              </a:rPr>
              <a:t>Once you understand the problem, you are then in the best position to define a possible </a:t>
            </a:r>
            <a:r>
              <a:rPr lang="en-US" sz="5000" b="1" dirty="0">
                <a:solidFill>
                  <a:srgbClr val="496F63"/>
                </a:solidFill>
              </a:rPr>
              <a:t>solution</a:t>
            </a:r>
            <a:r>
              <a:rPr lang="en-US" sz="5000" dirty="0">
                <a:solidFill>
                  <a:srgbClr val="496F63"/>
                </a:solidFill>
              </a:rPr>
              <a:t>.</a:t>
            </a:r>
            <a:endParaRPr lang="pl-PL" sz="5000" dirty="0">
              <a:solidFill>
                <a:srgbClr val="496F63"/>
              </a:solidFill>
            </a:endParaRPr>
          </a:p>
          <a:p>
            <a:r>
              <a:rPr lang="pl-PL" sz="5000" dirty="0">
                <a:solidFill>
                  <a:srgbClr val="496F63"/>
                </a:solidFill>
              </a:rPr>
              <a:t>T</a:t>
            </a:r>
            <a:r>
              <a:rPr lang="en-US" sz="5000" dirty="0">
                <a:solidFill>
                  <a:srgbClr val="496F63"/>
                </a:solidFill>
              </a:rPr>
              <a:t>his solution </a:t>
            </a:r>
            <a:r>
              <a:rPr lang="pl-PL" sz="5000" dirty="0" err="1">
                <a:solidFill>
                  <a:srgbClr val="496F63"/>
                </a:solidFill>
              </a:rPr>
              <a:t>should</a:t>
            </a:r>
            <a:r>
              <a:rPr lang="pl-PL" sz="5000" dirty="0">
                <a:solidFill>
                  <a:srgbClr val="496F63"/>
                </a:solidFill>
              </a:rPr>
              <a:t> be</a:t>
            </a:r>
            <a:r>
              <a:rPr lang="en-US" sz="5000" dirty="0">
                <a:solidFill>
                  <a:srgbClr val="496F63"/>
                </a:solidFill>
              </a:rPr>
              <a:t> based on </a:t>
            </a:r>
            <a:r>
              <a:rPr lang="pl-PL" sz="5000" dirty="0">
                <a:solidFill>
                  <a:srgbClr val="496F63"/>
                </a:solidFill>
              </a:rPr>
              <a:t>MVP</a:t>
            </a:r>
            <a:r>
              <a:rPr lang="pl-PL" sz="5000" dirty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496674" y="9444748"/>
            <a:ext cx="11147698" cy="3883543"/>
            <a:chOff x="12612414" y="9678988"/>
            <a:chExt cx="11147698" cy="3883543"/>
          </a:xfrm>
        </p:grpSpPr>
        <p:sp>
          <p:nvSpPr>
            <p:cNvPr id="12" name="Shape 72">
              <a:extLst>
                <a:ext uri="{FF2B5EF4-FFF2-40B4-BE49-F238E27FC236}">
                  <a16:creationId xmlns:a16="http://schemas.microsoft.com/office/drawing/2014/main" id="{13DC5340-C7AD-408D-A399-2C54FC7ADA6B}"/>
                </a:ext>
              </a:extLst>
            </p:cNvPr>
            <p:cNvSpPr/>
            <p:nvPr/>
          </p:nvSpPr>
          <p:spPr>
            <a:xfrm>
              <a:off x="12612414" y="9678988"/>
              <a:ext cx="11147698" cy="3883543"/>
            </a:xfrm>
            <a:prstGeom prst="rect">
              <a:avLst/>
            </a:prstGeom>
            <a:solidFill>
              <a:srgbClr val="84CAC5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3" name="Shape 69">
              <a:extLst>
                <a:ext uri="{FF2B5EF4-FFF2-40B4-BE49-F238E27FC236}">
                  <a16:creationId xmlns:a16="http://schemas.microsoft.com/office/drawing/2014/main" id="{A2885178-983A-4ABD-9699-19C4F0F423AB}"/>
                </a:ext>
              </a:extLst>
            </p:cNvPr>
            <p:cNvSpPr/>
            <p:nvPr/>
          </p:nvSpPr>
          <p:spPr>
            <a:xfrm>
              <a:off x="13150393" y="10057338"/>
              <a:ext cx="10275213" cy="156342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/>
            <a:p>
              <a:pPr algn="ctr"/>
              <a:r>
                <a:rPr lang="pl-PL" sz="4000" dirty="0">
                  <a:solidFill>
                    <a:srgbClr val="496F63"/>
                  </a:solidFill>
                </a:rPr>
                <a:t>MVP (Minimum </a:t>
              </a:r>
              <a:r>
                <a:rPr lang="pl-PL" sz="4000" dirty="0" err="1">
                  <a:solidFill>
                    <a:srgbClr val="496F63"/>
                  </a:solidFill>
                </a:rPr>
                <a:t>Viable</a:t>
              </a:r>
              <a:r>
                <a:rPr lang="pl-PL" sz="4000" dirty="0">
                  <a:solidFill>
                    <a:srgbClr val="496F63"/>
                  </a:solidFill>
                </a:rPr>
                <a:t> Product) - </a:t>
              </a:r>
              <a:r>
                <a:rPr lang="en-US" sz="4000" dirty="0">
                  <a:solidFill>
                    <a:srgbClr val="496F63"/>
                  </a:solidFill>
                </a:rPr>
                <a:t>version of a new product which allows a team to collect the maximum amount of validated learning about customers with the least effort</a:t>
              </a:r>
              <a:r>
                <a:rPr lang="pl-PL" sz="4000" dirty="0">
                  <a:solidFill>
                    <a:srgbClr val="496F63"/>
                  </a:solidFill>
                </a:rPr>
                <a:t>.</a:t>
              </a:r>
            </a:p>
            <a:p>
              <a:pPr algn="l"/>
              <a:endPara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pl-PL" sz="2400" dirty="0">
                  <a:solidFill>
                    <a:srgbClr val="496F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Source: https://www.agilealliance.org</a:t>
              </a:r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5F50B487-660D-4C56-9B8E-DBBB1B5028E8}"/>
              </a:ext>
            </a:extLst>
          </p:cNvPr>
          <p:cNvSpPr/>
          <p:nvPr/>
        </p:nvSpPr>
        <p:spPr>
          <a:xfrm>
            <a:off x="6820538" y="287751"/>
            <a:ext cx="126597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I</a:t>
            </a:r>
            <a:r>
              <a:rPr lang="en-US" sz="6000" b="1" dirty="0" err="1">
                <a:solidFill>
                  <a:srgbClr val="496F63"/>
                </a:solidFill>
              </a:rPr>
              <a:t>ndicate</a:t>
            </a:r>
            <a:r>
              <a:rPr lang="en-US" sz="6000" b="1" dirty="0">
                <a:solidFill>
                  <a:srgbClr val="496F63"/>
                </a:solidFill>
              </a:rPr>
              <a:t> product features that will help solve the problems defined.</a:t>
            </a:r>
            <a:endParaRPr lang="pl-PL" sz="6000" b="1" dirty="0">
              <a:solidFill>
                <a:srgbClr val="496F63"/>
              </a:solidFill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pl-PL" sz="6000" b="1" dirty="0" err="1">
                <a:solidFill>
                  <a:srgbClr val="FF0000"/>
                </a:solidFill>
              </a:rPr>
              <a:t>So</a:t>
            </a:r>
            <a:r>
              <a:rPr lang="en-US" sz="6000" b="1" dirty="0" err="1">
                <a:solidFill>
                  <a:srgbClr val="FF0000"/>
                </a:solidFill>
              </a:rPr>
              <a:t>lutions</a:t>
            </a:r>
            <a:r>
              <a:rPr lang="en-US" sz="6000" b="1" dirty="0">
                <a:solidFill>
                  <a:srgbClr val="496F63"/>
                </a:solidFill>
              </a:rPr>
              <a:t> should be assigned to problems.</a:t>
            </a:r>
            <a:endParaRPr lang="pl-PL" sz="6000" b="1" dirty="0">
              <a:solidFill>
                <a:srgbClr val="496F63"/>
              </a:solidFill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C6850B6F-52DF-4D97-A78A-97CF8DCDD5BA}"/>
              </a:ext>
            </a:extLst>
          </p:cNvPr>
          <p:cNvCxnSpPr/>
          <p:nvPr/>
        </p:nvCxnSpPr>
        <p:spPr>
          <a:xfrm>
            <a:off x="18871987" y="7899914"/>
            <a:ext cx="0" cy="1406254"/>
          </a:xfrm>
          <a:prstGeom prst="straightConnector1">
            <a:avLst/>
          </a:prstGeom>
          <a:noFill/>
          <a:ln w="190500" cap="flat">
            <a:solidFill>
              <a:srgbClr val="496F6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294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299175" y="6257228"/>
            <a:ext cx="9099673" cy="36433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809061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9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9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A7B4E10-6303-49AA-950B-0321A9FA3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9" y="2058251"/>
            <a:ext cx="3962400" cy="39624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B6FCB31-2D33-43DD-A08C-8385CFEAD398}"/>
              </a:ext>
            </a:extLst>
          </p:cNvPr>
          <p:cNvSpPr/>
          <p:nvPr/>
        </p:nvSpPr>
        <p:spPr>
          <a:xfrm>
            <a:off x="6638785" y="508389"/>
            <a:ext cx="142455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496F63"/>
                </a:solidFill>
              </a:rPr>
              <a:t>Formulate </a:t>
            </a:r>
            <a:r>
              <a:rPr lang="en-GB" sz="5000" b="1" dirty="0">
                <a:solidFill>
                  <a:srgbClr val="496F63"/>
                </a:solidFill>
              </a:rPr>
              <a:t>a </a:t>
            </a:r>
            <a:r>
              <a:rPr lang="pl-PL" sz="5000" b="1" dirty="0">
                <a:solidFill>
                  <a:srgbClr val="496F63"/>
                </a:solidFill>
              </a:rPr>
              <a:t>clear, attractive message, which shows why we are different and why it is worth buying our product.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5000" b="1" dirty="0">
                <a:solidFill>
                  <a:srgbClr val="496F63"/>
                </a:solidFill>
              </a:rPr>
              <a:t>In </a:t>
            </a:r>
            <a:r>
              <a:rPr lang="pl-PL" sz="5000" b="1" dirty="0" err="1">
                <a:solidFill>
                  <a:srgbClr val="496F63"/>
                </a:solidFill>
              </a:rPr>
              <a:t>this</a:t>
            </a:r>
            <a:r>
              <a:rPr lang="pl-PL" sz="5000" b="1" dirty="0">
                <a:solidFill>
                  <a:srgbClr val="496F63"/>
                </a:solidFill>
              </a:rPr>
              <a:t> </a:t>
            </a:r>
            <a:r>
              <a:rPr lang="pl-PL" sz="5000" b="1" dirty="0" err="1">
                <a:solidFill>
                  <a:srgbClr val="496F63"/>
                </a:solidFill>
              </a:rPr>
              <a:t>message</a:t>
            </a:r>
            <a:r>
              <a:rPr lang="pl-PL" sz="5000" b="1" dirty="0">
                <a:solidFill>
                  <a:srgbClr val="496F63"/>
                </a:solidFill>
              </a:rPr>
              <a:t> we </a:t>
            </a:r>
            <a:r>
              <a:rPr lang="pl-PL" sz="5000" b="1" dirty="0" err="1">
                <a:solidFill>
                  <a:srgbClr val="496F63"/>
                </a:solidFill>
              </a:rPr>
              <a:t>should</a:t>
            </a:r>
            <a:r>
              <a:rPr lang="pl-PL" sz="5000" b="1" dirty="0">
                <a:solidFill>
                  <a:srgbClr val="496F63"/>
                </a:solidFill>
              </a:rPr>
              <a:t> </a:t>
            </a:r>
            <a:r>
              <a:rPr lang="pl-PL" sz="5000" b="1" dirty="0" err="1">
                <a:solidFill>
                  <a:srgbClr val="496F63"/>
                </a:solidFill>
              </a:rPr>
              <a:t>include</a:t>
            </a:r>
            <a:r>
              <a:rPr lang="pl-PL" sz="5000" b="1" dirty="0">
                <a:solidFill>
                  <a:srgbClr val="496F63"/>
                </a:solidFill>
              </a:rPr>
              <a:t> a </a:t>
            </a:r>
            <a:r>
              <a:rPr lang="pl-PL" sz="5000" b="1" dirty="0" err="1">
                <a:solidFill>
                  <a:srgbClr val="496F63"/>
                </a:solidFill>
              </a:rPr>
              <a:t>short</a:t>
            </a:r>
            <a:r>
              <a:rPr lang="pl-PL" sz="5000" b="1" dirty="0">
                <a:solidFill>
                  <a:srgbClr val="496F63"/>
                </a:solidFill>
              </a:rPr>
              <a:t> </a:t>
            </a:r>
            <a:r>
              <a:rPr lang="pl-PL" sz="5000" b="1" dirty="0" err="1">
                <a:solidFill>
                  <a:srgbClr val="496F63"/>
                </a:solidFill>
              </a:rPr>
              <a:t>sentence</a:t>
            </a:r>
            <a:r>
              <a:rPr lang="pl-PL" sz="5000" b="1" dirty="0">
                <a:solidFill>
                  <a:srgbClr val="496F63"/>
                </a:solidFill>
              </a:rPr>
              <a:t> </a:t>
            </a:r>
            <a:r>
              <a:rPr lang="pl-PL" sz="5000" b="1" dirty="0" err="1">
                <a:solidFill>
                  <a:srgbClr val="496F63"/>
                </a:solidFill>
              </a:rPr>
              <a:t>that</a:t>
            </a:r>
            <a:r>
              <a:rPr lang="pl-PL" sz="5000" b="1" dirty="0">
                <a:solidFill>
                  <a:srgbClr val="496F63"/>
                </a:solidFill>
              </a:rPr>
              <a:t> </a:t>
            </a:r>
            <a:r>
              <a:rPr lang="pl-PL" sz="5000" b="1" dirty="0" err="1">
                <a:solidFill>
                  <a:srgbClr val="496F63"/>
                </a:solidFill>
              </a:rPr>
              <a:t>serves</a:t>
            </a:r>
            <a:r>
              <a:rPr lang="pl-PL" sz="5000" b="1" dirty="0">
                <a:solidFill>
                  <a:srgbClr val="496F63"/>
                </a:solidFill>
              </a:rPr>
              <a:t> as </a:t>
            </a:r>
            <a:r>
              <a:rPr lang="pl-PL" sz="5000" b="1" dirty="0" err="1">
                <a:solidFill>
                  <a:srgbClr val="496F63"/>
                </a:solidFill>
              </a:rPr>
              <a:t>an</a:t>
            </a:r>
            <a:r>
              <a:rPr lang="pl-PL" sz="5000" b="1" dirty="0">
                <a:solidFill>
                  <a:srgbClr val="496F63"/>
                </a:solidFill>
              </a:rPr>
              <a:t> </a:t>
            </a:r>
            <a:r>
              <a:rPr lang="pl-PL" sz="5000" b="1" dirty="0" err="1">
                <a:solidFill>
                  <a:srgbClr val="496F63"/>
                </a:solidFill>
              </a:rPr>
              <a:t>advertising</a:t>
            </a:r>
            <a:r>
              <a:rPr lang="pl-PL" sz="5000" b="1" dirty="0">
                <a:solidFill>
                  <a:srgbClr val="496F63"/>
                </a:solidFill>
              </a:rPr>
              <a:t> slogan.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5000" b="1" dirty="0" err="1">
                <a:solidFill>
                  <a:srgbClr val="496F63"/>
                </a:solidFill>
              </a:rPr>
              <a:t>Goal</a:t>
            </a:r>
            <a:r>
              <a:rPr lang="pl-PL" sz="5000" b="1" dirty="0">
                <a:solidFill>
                  <a:srgbClr val="496F63"/>
                </a:solidFill>
              </a:rPr>
              <a:t> - </a:t>
            </a:r>
            <a:r>
              <a:rPr lang="pl-PL" sz="5000" b="1" dirty="0">
                <a:solidFill>
                  <a:srgbClr val="FF0000"/>
                </a:solidFill>
              </a:rPr>
              <a:t>show </a:t>
            </a:r>
            <a:r>
              <a:rPr lang="pl-PL" sz="5000" b="1" dirty="0" err="1">
                <a:solidFill>
                  <a:srgbClr val="FF0000"/>
                </a:solidFill>
              </a:rPr>
              <a:t>uniqueness</a:t>
            </a:r>
            <a:r>
              <a:rPr lang="pl-PL" sz="5000" b="1" dirty="0">
                <a:solidFill>
                  <a:srgbClr val="FF0000"/>
                </a:solidFill>
              </a:rPr>
              <a:t> </a:t>
            </a:r>
            <a:r>
              <a:rPr lang="pl-PL" sz="5000" b="1" dirty="0">
                <a:solidFill>
                  <a:srgbClr val="496F63"/>
                </a:solidFill>
              </a:rPr>
              <a:t>and </a:t>
            </a:r>
            <a:r>
              <a:rPr lang="pl-PL" sz="5000" b="1" dirty="0" err="1">
                <a:solidFill>
                  <a:srgbClr val="496F63"/>
                </a:solidFill>
              </a:rPr>
              <a:t>attract</a:t>
            </a:r>
            <a:r>
              <a:rPr lang="pl-PL" sz="5000" b="1" dirty="0">
                <a:solidFill>
                  <a:srgbClr val="496F63"/>
                </a:solidFill>
              </a:rPr>
              <a:t> the </a:t>
            </a:r>
            <a:r>
              <a:rPr lang="pl-PL" sz="5000" b="1" dirty="0" err="1">
                <a:solidFill>
                  <a:srgbClr val="496F63"/>
                </a:solidFill>
              </a:rPr>
              <a:t>attention</a:t>
            </a:r>
            <a:r>
              <a:rPr lang="pl-PL" sz="5000" b="1" dirty="0">
                <a:solidFill>
                  <a:srgbClr val="496F63"/>
                </a:solidFill>
              </a:rPr>
              <a:t> of </a:t>
            </a:r>
            <a:r>
              <a:rPr lang="pl-PL" sz="5000" b="1" dirty="0" err="1">
                <a:solidFill>
                  <a:srgbClr val="496F63"/>
                </a:solidFill>
              </a:rPr>
              <a:t>early</a:t>
            </a:r>
            <a:r>
              <a:rPr lang="pl-PL" sz="5000" b="1" dirty="0">
                <a:solidFill>
                  <a:srgbClr val="496F63"/>
                </a:solidFill>
              </a:rPr>
              <a:t> </a:t>
            </a:r>
            <a:r>
              <a:rPr lang="pl-PL" sz="5000" b="1" dirty="0" err="1">
                <a:solidFill>
                  <a:srgbClr val="496F63"/>
                </a:solidFill>
              </a:rPr>
              <a:t>adopters</a:t>
            </a:r>
            <a:r>
              <a:rPr lang="pl-PL" sz="5000" b="1" dirty="0">
                <a:solidFill>
                  <a:srgbClr val="496F63"/>
                </a:solidFill>
              </a:rPr>
              <a:t>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A56C58A-C12B-4EC5-B558-67B931887ABC}"/>
              </a:ext>
            </a:extLst>
          </p:cNvPr>
          <p:cNvSpPr/>
          <p:nvPr/>
        </p:nvSpPr>
        <p:spPr>
          <a:xfrm>
            <a:off x="9681372" y="7285183"/>
            <a:ext cx="14331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based on a new or innovative element</a:t>
            </a:r>
          </a:p>
          <a:p>
            <a:pPr algn="l"/>
            <a:r>
              <a:rPr lang="en-US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develop the same products in improved versions</a:t>
            </a:r>
          </a:p>
          <a:p>
            <a:pPr algn="l"/>
            <a:r>
              <a:rPr lang="en-US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to the customer 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modern consumers believe in individuality</a:t>
            </a:r>
          </a:p>
          <a:p>
            <a:pPr algn="l"/>
            <a:r>
              <a:rPr lang="pl-PL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pl-PL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pays a higher price for a specific brand (design)</a:t>
            </a:r>
          </a:p>
          <a:p>
            <a:pPr algn="l"/>
            <a:r>
              <a:rPr lang="en-US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/ Status 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people show loyalty to a brand due to its status in society</a:t>
            </a:r>
          </a:p>
          <a:p>
            <a:pPr algn="l"/>
            <a:r>
              <a:rPr lang="en-US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most common element on which the value proposition is based</a:t>
            </a:r>
          </a:p>
          <a:p>
            <a:pPr algn="l"/>
            <a:r>
              <a:rPr lang="en-US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reduction 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products have been created to increase customer satisfaction by reducing costs</a:t>
            </a:r>
          </a:p>
          <a:p>
            <a:pPr algn="l"/>
            <a:r>
              <a:rPr lang="en-US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reduction 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lower the risk associated with the purchase of a product or service, the more value the customer derives from it</a:t>
            </a:r>
          </a:p>
          <a:p>
            <a:pPr algn="l"/>
            <a:r>
              <a:rPr lang="en-US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making the previously unavailable product available to the consumer segment</a:t>
            </a:r>
          </a:p>
          <a:p>
            <a:pPr algn="l"/>
            <a:r>
              <a:rPr lang="en-US" sz="27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Convenience / usability </a:t>
            </a:r>
            <a:r>
              <a:rPr lang="en-US" sz="27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providing consumers with a product that increases their convenience and usability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40C1AC2-0112-4209-94AE-222184E15F7F}"/>
              </a:ext>
            </a:extLst>
          </p:cNvPr>
          <p:cNvSpPr/>
          <p:nvPr/>
        </p:nvSpPr>
        <p:spPr>
          <a:xfrm>
            <a:off x="13137645" y="12983148"/>
            <a:ext cx="8074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http://www.itee.radom.pl/images/kompendium.pdf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761200" y="3924737"/>
            <a:ext cx="4663374" cy="3847663"/>
            <a:chOff x="19761200" y="3924737"/>
            <a:chExt cx="4663374" cy="3847663"/>
          </a:xfrm>
        </p:grpSpPr>
        <p:sp>
          <p:nvSpPr>
            <p:cNvPr id="13" name="Shape 72">
              <a:extLst>
                <a:ext uri="{FF2B5EF4-FFF2-40B4-BE49-F238E27FC236}">
                  <a16:creationId xmlns:a16="http://schemas.microsoft.com/office/drawing/2014/main" id="{33C50C13-6AFF-41FD-B314-1DFAA9F1690A}"/>
                </a:ext>
              </a:extLst>
            </p:cNvPr>
            <p:cNvSpPr/>
            <p:nvPr/>
          </p:nvSpPr>
          <p:spPr>
            <a:xfrm>
              <a:off x="19761200" y="3924737"/>
              <a:ext cx="4622800" cy="3644464"/>
            </a:xfrm>
            <a:prstGeom prst="rect">
              <a:avLst/>
            </a:prstGeom>
            <a:solidFill>
              <a:srgbClr val="84CAC5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6" name="Shape 69">
              <a:extLst>
                <a:ext uri="{FF2B5EF4-FFF2-40B4-BE49-F238E27FC236}">
                  <a16:creationId xmlns:a16="http://schemas.microsoft.com/office/drawing/2014/main" id="{73C0AF9F-C94E-4A05-A944-052F931A8BA0}"/>
                </a:ext>
              </a:extLst>
            </p:cNvPr>
            <p:cNvSpPr/>
            <p:nvPr/>
          </p:nvSpPr>
          <p:spPr>
            <a:xfrm>
              <a:off x="19761200" y="4085696"/>
              <a:ext cx="4663374" cy="368670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/>
            <a:p>
              <a:pPr algn="ctr"/>
              <a:r>
                <a:rPr lang="pl-PL" sz="3200" dirty="0">
                  <a:solidFill>
                    <a:srgbClr val="496F63"/>
                  </a:solidFill>
                </a:rPr>
                <a:t>V</a:t>
              </a:r>
              <a:r>
                <a:rPr lang="en-GB" sz="3200" dirty="0">
                  <a:solidFill>
                    <a:srgbClr val="496F63"/>
                  </a:solidFill>
                </a:rPr>
                <a:t>ALUE</a:t>
              </a:r>
              <a:r>
                <a:rPr lang="pl-PL" sz="3200" dirty="0">
                  <a:solidFill>
                    <a:srgbClr val="496F63"/>
                  </a:solidFill>
                </a:rPr>
                <a:t> may be </a:t>
              </a:r>
              <a:r>
                <a:rPr lang="en-GB" sz="3200" dirty="0">
                  <a:solidFill>
                    <a:srgbClr val="FF0000"/>
                  </a:solidFill>
                </a:rPr>
                <a:t>Q</a:t>
              </a:r>
              <a:r>
                <a:rPr lang="pl-PL" sz="3200" dirty="0">
                  <a:solidFill>
                    <a:srgbClr val="FF0000"/>
                  </a:solidFill>
                </a:rPr>
                <a:t>uantitative</a:t>
              </a:r>
              <a:endParaRPr lang="en-GB" sz="3200" dirty="0">
                <a:solidFill>
                  <a:srgbClr val="496F63"/>
                </a:solidFill>
              </a:endParaRPr>
            </a:p>
            <a:p>
              <a:pPr algn="ctr"/>
              <a:r>
                <a:rPr lang="pl-PL" sz="2800" dirty="0">
                  <a:solidFill>
                    <a:srgbClr val="496F63"/>
                  </a:solidFill>
                </a:rPr>
                <a:t>(e.g. price, speed of service)</a:t>
              </a:r>
              <a:endParaRPr lang="en-GB" sz="2800" dirty="0">
                <a:solidFill>
                  <a:srgbClr val="496F63"/>
                </a:solidFill>
              </a:endParaRPr>
            </a:p>
            <a:p>
              <a:pPr algn="ctr"/>
              <a:r>
                <a:rPr lang="en-GB" sz="3200" dirty="0">
                  <a:solidFill>
                    <a:srgbClr val="496F63"/>
                  </a:solidFill>
                </a:rPr>
                <a:t>o</a:t>
              </a:r>
              <a:r>
                <a:rPr lang="pl-PL" sz="3200" dirty="0">
                  <a:solidFill>
                    <a:srgbClr val="496F63"/>
                  </a:solidFill>
                </a:rPr>
                <a:t>r</a:t>
              </a:r>
              <a:endParaRPr lang="en-GB" sz="3200" dirty="0">
                <a:solidFill>
                  <a:srgbClr val="496F63"/>
                </a:solidFill>
              </a:endParaRPr>
            </a:p>
            <a:p>
              <a:pPr algn="ctr"/>
              <a:r>
                <a:rPr lang="pl-PL" sz="3200" dirty="0">
                  <a:solidFill>
                    <a:srgbClr val="FF0000"/>
                  </a:solidFill>
                </a:rPr>
                <a:t>Qualitative</a:t>
              </a:r>
              <a:endParaRPr lang="en-GB" sz="3200" dirty="0">
                <a:solidFill>
                  <a:srgbClr val="496F63"/>
                </a:solidFill>
              </a:endParaRPr>
            </a:p>
            <a:p>
              <a:pPr algn="ctr"/>
              <a:r>
                <a:rPr lang="pl-PL" sz="2800" dirty="0">
                  <a:solidFill>
                    <a:srgbClr val="496F63"/>
                  </a:solidFill>
                </a:rPr>
                <a:t>(e.g. design, customer experience)</a:t>
              </a:r>
              <a:endParaRPr lang="pl-PL" sz="3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3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 bldLvl="2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5" y="7683577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97797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9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9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D2557C47-AC98-4678-A232-551B5B6F1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5" y="2319182"/>
            <a:ext cx="5071980" cy="507198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4A37A12-261F-4452-94EA-DA95EFCA6DEC}"/>
              </a:ext>
            </a:extLst>
          </p:cNvPr>
          <p:cNvSpPr/>
          <p:nvPr/>
        </p:nvSpPr>
        <p:spPr>
          <a:xfrm>
            <a:off x="5298626" y="271755"/>
            <a:ext cx="15354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0" b="1" dirty="0">
                <a:solidFill>
                  <a:srgbClr val="496F63"/>
                </a:solidFill>
              </a:rPr>
              <a:t>The next step is to isolate paths to reach people who will verify our product.</a:t>
            </a:r>
            <a:endParaRPr lang="pl-PL" sz="6000" b="1" dirty="0">
              <a:solidFill>
                <a:srgbClr val="496F63"/>
              </a:solidFill>
            </a:endParaRP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0A72C492-C5E7-4950-AE3A-3FD7EAABD20F}"/>
              </a:ext>
            </a:extLst>
          </p:cNvPr>
          <p:cNvCxnSpPr>
            <a:cxnSpLocks/>
          </p:cNvCxnSpPr>
          <p:nvPr/>
        </p:nvCxnSpPr>
        <p:spPr>
          <a:xfrm flipV="1">
            <a:off x="6716110" y="6714425"/>
            <a:ext cx="4154943" cy="1494576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87752B8F-A94A-47D1-9A85-0B7F05C46F37}"/>
              </a:ext>
            </a:extLst>
          </p:cNvPr>
          <p:cNvCxnSpPr>
            <a:cxnSpLocks/>
          </p:cNvCxnSpPr>
          <p:nvPr/>
        </p:nvCxnSpPr>
        <p:spPr>
          <a:xfrm>
            <a:off x="7402872" y="8861851"/>
            <a:ext cx="3726998" cy="407684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FB4D7FCE-A75E-491A-8402-AA09737918D4}"/>
              </a:ext>
            </a:extLst>
          </p:cNvPr>
          <p:cNvSpPr/>
          <p:nvPr/>
        </p:nvSpPr>
        <p:spPr>
          <a:xfrm>
            <a:off x="10871053" y="6391260"/>
            <a:ext cx="131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96F63"/>
                </a:solidFill>
              </a:rPr>
              <a:t>self</a:t>
            </a:r>
            <a:endParaRPr lang="pl-PL" sz="3600" b="1" dirty="0">
              <a:solidFill>
                <a:srgbClr val="71BB9A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6479221-0772-4D99-ADF4-1A49EFAE7EB5}"/>
              </a:ext>
            </a:extLst>
          </p:cNvPr>
          <p:cNvSpPr/>
          <p:nvPr/>
        </p:nvSpPr>
        <p:spPr>
          <a:xfrm>
            <a:off x="11116258" y="8946832"/>
            <a:ext cx="5086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>
                <a:solidFill>
                  <a:srgbClr val="496F63"/>
                </a:solidFill>
              </a:rPr>
              <a:t>in </a:t>
            </a:r>
            <a:r>
              <a:rPr lang="pl-PL" sz="3600" b="1" dirty="0" err="1">
                <a:solidFill>
                  <a:srgbClr val="496F63"/>
                </a:solidFill>
              </a:rPr>
              <a:t>partnership</a:t>
            </a:r>
            <a:endParaRPr lang="pl-PL" sz="3600" b="1" dirty="0">
              <a:solidFill>
                <a:srgbClr val="71BB9A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1750603-5707-42EB-BF5A-A34EAC1B883C}"/>
              </a:ext>
            </a:extLst>
          </p:cNvPr>
          <p:cNvSpPr/>
          <p:nvPr/>
        </p:nvSpPr>
        <p:spPr>
          <a:xfrm>
            <a:off x="16289136" y="6391259"/>
            <a:ext cx="1626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>
                <a:solidFill>
                  <a:srgbClr val="496F63"/>
                </a:solidFill>
              </a:rPr>
              <a:t>direct</a:t>
            </a:r>
            <a:endParaRPr lang="pl-PL" sz="3000" b="1" dirty="0">
              <a:solidFill>
                <a:srgbClr val="71BB9A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31CB0C1-1CF7-424A-B996-057F74B75A45}"/>
              </a:ext>
            </a:extLst>
          </p:cNvPr>
          <p:cNvSpPr/>
          <p:nvPr/>
        </p:nvSpPr>
        <p:spPr>
          <a:xfrm>
            <a:off x="16502546" y="8946832"/>
            <a:ext cx="1954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>
                <a:solidFill>
                  <a:srgbClr val="496F63"/>
                </a:solidFill>
              </a:rPr>
              <a:t>indirect</a:t>
            </a:r>
            <a:endParaRPr lang="pl-PL" sz="3000" dirty="0">
              <a:solidFill>
                <a:srgbClr val="71BB9A"/>
              </a:solidFill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D822E78C-5324-4979-A392-F34C5133131F}"/>
              </a:ext>
            </a:extLst>
          </p:cNvPr>
          <p:cNvCxnSpPr>
            <a:cxnSpLocks/>
          </p:cNvCxnSpPr>
          <p:nvPr/>
        </p:nvCxnSpPr>
        <p:spPr>
          <a:xfrm>
            <a:off x="12190716" y="6714425"/>
            <a:ext cx="4128871" cy="0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012F9CBF-FAF3-40A7-A855-D3009356F9DE}"/>
              </a:ext>
            </a:extLst>
          </p:cNvPr>
          <p:cNvCxnSpPr>
            <a:cxnSpLocks/>
          </p:cNvCxnSpPr>
          <p:nvPr/>
        </p:nvCxnSpPr>
        <p:spPr>
          <a:xfrm>
            <a:off x="14350390" y="9276516"/>
            <a:ext cx="2152155" cy="0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0491DB1B-C855-45BE-8A0F-35A140BDE7D8}"/>
              </a:ext>
            </a:extLst>
          </p:cNvPr>
          <p:cNvCxnSpPr>
            <a:cxnSpLocks/>
          </p:cNvCxnSpPr>
          <p:nvPr/>
        </p:nvCxnSpPr>
        <p:spPr>
          <a:xfrm>
            <a:off x="12190716" y="6876008"/>
            <a:ext cx="4171050" cy="2189685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Prostokąt 23">
            <a:extLst>
              <a:ext uri="{FF2B5EF4-FFF2-40B4-BE49-F238E27FC236}">
                <a16:creationId xmlns:a16="http://schemas.microsoft.com/office/drawing/2014/main" id="{737BEBC0-F7F2-4504-900D-24161DD06759}"/>
              </a:ext>
            </a:extLst>
          </p:cNvPr>
          <p:cNvSpPr/>
          <p:nvPr/>
        </p:nvSpPr>
        <p:spPr>
          <a:xfrm>
            <a:off x="8705883" y="7367275"/>
            <a:ext cx="58093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margin</a:t>
            </a:r>
            <a:endParaRPr lang="pl-PL" sz="25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 to set up and maintain</a:t>
            </a:r>
            <a:endParaRPr lang="pl-PL" sz="25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DAD0A463-E07A-4249-A9EE-5487DE0719E9}"/>
              </a:ext>
            </a:extLst>
          </p:cNvPr>
          <p:cNvSpPr/>
          <p:nvPr/>
        </p:nvSpPr>
        <p:spPr>
          <a:xfrm>
            <a:off x="10223534" y="9879282"/>
            <a:ext cx="580932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opportunity to expand the company's reach, benefits from the partner's strengths</a:t>
            </a:r>
            <a:endParaRPr lang="pl-PL" sz="25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84CA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profit margin</a:t>
            </a:r>
            <a:endParaRPr lang="pl-PL" sz="2500" b="1" dirty="0">
              <a:solidFill>
                <a:srgbClr val="84CA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31C68D1E-354C-4DE7-9D30-ADD855336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86" y="7189111"/>
            <a:ext cx="740600" cy="910574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5C670174-D6E5-4B8E-A5DD-2E69A4DD3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13" y="11232285"/>
            <a:ext cx="799008" cy="964321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26C4F7D2-FEA2-42B6-82F3-218B1A68F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00" y="9970977"/>
            <a:ext cx="740600" cy="91057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FC2CD334-25E2-4D23-9F22-EC5196378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72" y="7917654"/>
            <a:ext cx="799008" cy="964321"/>
          </a:xfrm>
          <a:prstGeom prst="rect">
            <a:avLst/>
          </a:prstGeom>
        </p:spPr>
      </p:pic>
      <p:sp>
        <p:nvSpPr>
          <p:cNvPr id="37" name="Prostokąt 36">
            <a:extLst>
              <a:ext uri="{FF2B5EF4-FFF2-40B4-BE49-F238E27FC236}">
                <a16:creationId xmlns:a16="http://schemas.microsoft.com/office/drawing/2014/main" id="{DB21A0FF-D11B-4094-9B9E-7BF07E6A4DF1}"/>
              </a:ext>
            </a:extLst>
          </p:cNvPr>
          <p:cNvSpPr/>
          <p:nvPr/>
        </p:nvSpPr>
        <p:spPr>
          <a:xfrm>
            <a:off x="12975727" y="12501894"/>
            <a:ext cx="9739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</a:rPr>
              <a:t>Source: A. </a:t>
            </a:r>
            <a:r>
              <a:rPr lang="pl-PL" sz="2400" dirty="0" err="1">
                <a:solidFill>
                  <a:srgbClr val="496F63"/>
                </a:solidFill>
              </a:rPr>
              <a:t>Osterwalder</a:t>
            </a:r>
            <a:r>
              <a:rPr lang="pl-PL" sz="2400" dirty="0">
                <a:solidFill>
                  <a:srgbClr val="496F63"/>
                </a:solidFill>
              </a:rPr>
              <a:t>,  Y. </a:t>
            </a:r>
            <a:r>
              <a:rPr lang="pl-PL" sz="2400" dirty="0" err="1">
                <a:solidFill>
                  <a:srgbClr val="496F63"/>
                </a:solidFill>
              </a:rPr>
              <a:t>Pigneur</a:t>
            </a:r>
            <a:r>
              <a:rPr lang="pl-PL" sz="2400" dirty="0">
                <a:solidFill>
                  <a:srgbClr val="496F63"/>
                </a:solidFill>
              </a:rPr>
              <a:t>, Business  Model </a:t>
            </a:r>
            <a:r>
              <a:rPr lang="pl-PL" sz="2400" dirty="0" err="1">
                <a:solidFill>
                  <a:srgbClr val="496F63"/>
                </a:solidFill>
              </a:rPr>
              <a:t>Generation</a:t>
            </a:r>
            <a:r>
              <a:rPr lang="pl-PL" sz="2400" dirty="0">
                <a:solidFill>
                  <a:srgbClr val="496F63"/>
                </a:solidFill>
              </a:rPr>
              <a:t>: A </a:t>
            </a:r>
            <a:r>
              <a:rPr lang="pl-PL" sz="2400" dirty="0" err="1">
                <a:solidFill>
                  <a:srgbClr val="496F63"/>
                </a:solidFill>
              </a:rPr>
              <a:t>Handbook</a:t>
            </a:r>
            <a:r>
              <a:rPr lang="pl-PL" sz="2400" dirty="0">
                <a:solidFill>
                  <a:srgbClr val="496F63"/>
                </a:solidFill>
              </a:rPr>
              <a:t> for </a:t>
            </a:r>
            <a:r>
              <a:rPr lang="pl-PL" sz="2400" dirty="0" err="1">
                <a:solidFill>
                  <a:srgbClr val="496F63"/>
                </a:solidFill>
              </a:rPr>
              <a:t>Visionaries</a:t>
            </a:r>
            <a:r>
              <a:rPr lang="pl-PL" sz="2400" dirty="0">
                <a:solidFill>
                  <a:srgbClr val="496F63"/>
                </a:solidFill>
              </a:rPr>
              <a:t>, Game </a:t>
            </a:r>
            <a:r>
              <a:rPr lang="pl-PL" sz="2400" dirty="0" err="1">
                <a:solidFill>
                  <a:srgbClr val="496F63"/>
                </a:solidFill>
              </a:rPr>
              <a:t>Changers</a:t>
            </a:r>
            <a:r>
              <a:rPr lang="pl-PL" sz="2400" dirty="0">
                <a:solidFill>
                  <a:srgbClr val="496F63"/>
                </a:solidFill>
              </a:rPr>
              <a:t>, and </a:t>
            </a:r>
            <a:r>
              <a:rPr lang="pl-PL" sz="2400" dirty="0" err="1">
                <a:solidFill>
                  <a:srgbClr val="496F63"/>
                </a:solidFill>
              </a:rPr>
              <a:t>Challengers</a:t>
            </a:r>
            <a:r>
              <a:rPr lang="pl-PL" sz="2400" dirty="0">
                <a:solidFill>
                  <a:srgbClr val="496F63"/>
                </a:solidFill>
              </a:rPr>
              <a:t>.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408F32AD-0427-4CE3-A140-E71FD197BC24}"/>
              </a:ext>
            </a:extLst>
          </p:cNvPr>
          <p:cNvSpPr/>
          <p:nvPr/>
        </p:nvSpPr>
        <p:spPr>
          <a:xfrm>
            <a:off x="8875979" y="2296253"/>
            <a:ext cx="14160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pl-PL" sz="4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pl-PL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customer awareness about the company's products,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clients evaluate the company's value proposition,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customers to purchase products,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value offers to customers,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customer service after purchase.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rostokąt 15">
            <a:extLst>
              <a:ext uri="{FF2B5EF4-FFF2-40B4-BE49-F238E27FC236}">
                <a16:creationId xmlns:a16="http://schemas.microsoft.com/office/drawing/2014/main" id="{21750603-5707-42EB-BF5A-A34EAC1B883C}"/>
              </a:ext>
            </a:extLst>
          </p:cNvPr>
          <p:cNvSpPr/>
          <p:nvPr/>
        </p:nvSpPr>
        <p:spPr>
          <a:xfrm>
            <a:off x="17681430" y="6437426"/>
            <a:ext cx="6307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000" dirty="0">
                <a:solidFill>
                  <a:srgbClr val="71BB9A"/>
                </a:solidFill>
              </a:rPr>
              <a:t>(</a:t>
            </a:r>
            <a:r>
              <a:rPr lang="en-US" sz="3000" dirty="0">
                <a:solidFill>
                  <a:srgbClr val="71BB9A"/>
                </a:solidFill>
              </a:rPr>
              <a:t>own </a:t>
            </a:r>
            <a:r>
              <a:rPr lang="en-US" sz="3000" dirty="0" err="1">
                <a:solidFill>
                  <a:srgbClr val="71BB9A"/>
                </a:solidFill>
              </a:rPr>
              <a:t>PoS</a:t>
            </a:r>
            <a:r>
              <a:rPr lang="en-US" sz="3000" dirty="0">
                <a:solidFill>
                  <a:srgbClr val="71BB9A"/>
                </a:solidFill>
              </a:rPr>
              <a:t>, partner </a:t>
            </a:r>
            <a:r>
              <a:rPr lang="en-US" sz="3000" dirty="0" err="1">
                <a:solidFill>
                  <a:srgbClr val="71BB9A"/>
                </a:solidFill>
              </a:rPr>
              <a:t>PoS</a:t>
            </a:r>
            <a:r>
              <a:rPr lang="en-US" sz="3000" dirty="0">
                <a:solidFill>
                  <a:srgbClr val="71BB9A"/>
                </a:solidFill>
              </a:rPr>
              <a:t>, wholesale</a:t>
            </a:r>
            <a:r>
              <a:rPr lang="pl-PL" sz="3000" dirty="0">
                <a:solidFill>
                  <a:srgbClr val="71BB9A"/>
                </a:solidFill>
              </a:rPr>
              <a:t>)</a:t>
            </a:r>
            <a:endParaRPr lang="pl-PL" sz="3000" b="1" dirty="0">
              <a:solidFill>
                <a:srgbClr val="71BB9A"/>
              </a:solidFill>
            </a:endParaRPr>
          </a:p>
        </p:txBody>
      </p:sp>
      <p:sp>
        <p:nvSpPr>
          <p:cNvPr id="29" name="Prostokąt 16">
            <a:extLst>
              <a:ext uri="{FF2B5EF4-FFF2-40B4-BE49-F238E27FC236}">
                <a16:creationId xmlns:a16="http://schemas.microsoft.com/office/drawing/2014/main" id="{031CB0C1-1CF7-424A-B996-057F74B75A45}"/>
              </a:ext>
            </a:extLst>
          </p:cNvPr>
          <p:cNvSpPr/>
          <p:nvPr/>
        </p:nvSpPr>
        <p:spPr>
          <a:xfrm>
            <a:off x="18350529" y="8990636"/>
            <a:ext cx="49689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000" dirty="0">
                <a:solidFill>
                  <a:srgbClr val="71BB9A"/>
                </a:solidFill>
              </a:rPr>
              <a:t>(sales department, internet)</a:t>
            </a:r>
          </a:p>
        </p:txBody>
      </p:sp>
    </p:spTree>
    <p:extLst>
      <p:ext uri="{BB962C8B-B14F-4D97-AF65-F5344CB8AC3E}">
        <p14:creationId xmlns:p14="http://schemas.microsoft.com/office/powerpoint/2010/main" val="41394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24" grpId="0" uiExpand="1" build="p"/>
      <p:bldP spid="30" grpId="0" uiExpand="1" build="p"/>
      <p:bldP spid="37" grpId="0"/>
      <p:bldP spid="31" grpId="0" uiExpand="1" build="p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5" y="7285338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79398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9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9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B88A061-2EE5-42C2-BC70-BE94EB0ED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" y="1974978"/>
            <a:ext cx="4891657" cy="489165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7083465-BF0A-4C22-A9F6-776A7E593EBC}"/>
              </a:ext>
            </a:extLst>
          </p:cNvPr>
          <p:cNvSpPr/>
          <p:nvPr/>
        </p:nvSpPr>
        <p:spPr>
          <a:xfrm>
            <a:off x="5591597" y="608744"/>
            <a:ext cx="16389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6000" b="1" dirty="0">
                <a:solidFill>
                  <a:srgbClr val="496F63"/>
                </a:solidFill>
              </a:rPr>
              <a:t>Let's specify how we want to earn on the product (charging fees, margin</a:t>
            </a:r>
            <a:r>
              <a:rPr lang="en-GB" sz="6000" b="1" dirty="0">
                <a:solidFill>
                  <a:srgbClr val="496F63"/>
                </a:solidFill>
              </a:rPr>
              <a:t> etc.</a:t>
            </a:r>
            <a:r>
              <a:rPr lang="pl-PL" sz="6000" b="1" dirty="0">
                <a:solidFill>
                  <a:srgbClr val="496F63"/>
                </a:solidFill>
              </a:rPr>
              <a:t>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97BE178-263D-4D21-A8F8-88A98FDD31AC}"/>
              </a:ext>
            </a:extLst>
          </p:cNvPr>
          <p:cNvSpPr/>
          <p:nvPr/>
        </p:nvSpPr>
        <p:spPr>
          <a:xfrm>
            <a:off x="9770613" y="3012122"/>
            <a:ext cx="14314211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that allow you to assess the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stream</a:t>
            </a:r>
            <a:r>
              <a:rPr lang="en-US" sz="4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4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fee </a:t>
            </a: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usually charged by service providers to customers for using the service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Subscription fees </a:t>
            </a: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when the user requires long-term or permanent access to the company's products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Borrowing / renting / leasing </a:t>
            </a: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some organizations provide their clients with exclusive rights to their products for a limited time for a fixed fee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usually used for products or ideas that fall under the intellectual property criterion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Brokerage fee </a:t>
            </a: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when a company acts as an intermediary to facilitate communication and transactions between two or more parties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fee is charged for promoting another organization, product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of assets </a:t>
            </a:r>
            <a:r>
              <a:rPr lang="en-US" sz="4000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refers to the transfer of ownership</a:t>
            </a:r>
            <a:endParaRPr lang="pl-PL" sz="40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6A554C6-D72F-4FC1-87EA-F7848E589C4C}"/>
              </a:ext>
            </a:extLst>
          </p:cNvPr>
          <p:cNvSpPr/>
          <p:nvPr/>
        </p:nvSpPr>
        <p:spPr>
          <a:xfrm>
            <a:off x="15882471" y="12785889"/>
            <a:ext cx="7761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496F63"/>
                </a:solidFill>
              </a:rPr>
              <a:t>Source: A. </a:t>
            </a:r>
            <a:r>
              <a:rPr lang="pl-PL" sz="1800" dirty="0" err="1">
                <a:solidFill>
                  <a:srgbClr val="496F63"/>
                </a:solidFill>
              </a:rPr>
              <a:t>Osterwalder</a:t>
            </a:r>
            <a:r>
              <a:rPr lang="pl-PL" sz="1800" dirty="0">
                <a:solidFill>
                  <a:srgbClr val="496F63"/>
                </a:solidFill>
              </a:rPr>
              <a:t>,  Y. </a:t>
            </a:r>
            <a:r>
              <a:rPr lang="pl-PL" sz="1800" dirty="0" err="1">
                <a:solidFill>
                  <a:srgbClr val="496F63"/>
                </a:solidFill>
              </a:rPr>
              <a:t>Pigneur</a:t>
            </a:r>
            <a:r>
              <a:rPr lang="pl-PL" sz="1800" dirty="0">
                <a:solidFill>
                  <a:srgbClr val="496F63"/>
                </a:solidFill>
              </a:rPr>
              <a:t>, Business  Model </a:t>
            </a:r>
            <a:r>
              <a:rPr lang="pl-PL" sz="1800" dirty="0" err="1">
                <a:solidFill>
                  <a:srgbClr val="496F63"/>
                </a:solidFill>
              </a:rPr>
              <a:t>Generation</a:t>
            </a:r>
            <a:r>
              <a:rPr lang="pl-PL" sz="1800" dirty="0">
                <a:solidFill>
                  <a:srgbClr val="496F63"/>
                </a:solidFill>
              </a:rPr>
              <a:t>: A </a:t>
            </a:r>
            <a:r>
              <a:rPr lang="pl-PL" sz="1800" dirty="0" err="1">
                <a:solidFill>
                  <a:srgbClr val="496F63"/>
                </a:solidFill>
              </a:rPr>
              <a:t>Handbook</a:t>
            </a:r>
            <a:r>
              <a:rPr lang="pl-PL" sz="1800" dirty="0">
                <a:solidFill>
                  <a:srgbClr val="496F63"/>
                </a:solidFill>
              </a:rPr>
              <a:t> for </a:t>
            </a:r>
            <a:r>
              <a:rPr lang="pl-PL" sz="1800" dirty="0" err="1">
                <a:solidFill>
                  <a:srgbClr val="496F63"/>
                </a:solidFill>
              </a:rPr>
              <a:t>Visionaries</a:t>
            </a:r>
            <a:r>
              <a:rPr lang="pl-PL" sz="1800" dirty="0">
                <a:solidFill>
                  <a:srgbClr val="496F63"/>
                </a:solidFill>
              </a:rPr>
              <a:t>, Game </a:t>
            </a:r>
            <a:r>
              <a:rPr lang="pl-PL" sz="1800" dirty="0" err="1">
                <a:solidFill>
                  <a:srgbClr val="496F63"/>
                </a:solidFill>
              </a:rPr>
              <a:t>Changers</a:t>
            </a:r>
            <a:r>
              <a:rPr lang="pl-PL" sz="1800" dirty="0">
                <a:solidFill>
                  <a:srgbClr val="496F63"/>
                </a:solidFill>
              </a:rPr>
              <a:t>, and </a:t>
            </a:r>
            <a:r>
              <a:rPr lang="pl-PL" sz="1800" dirty="0" err="1">
                <a:solidFill>
                  <a:srgbClr val="496F63"/>
                </a:solidFill>
              </a:rPr>
              <a:t>Challengers</a:t>
            </a:r>
            <a:r>
              <a:rPr lang="pl-PL" sz="1800" dirty="0">
                <a:solidFill>
                  <a:srgbClr val="496F6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6" y="7200740"/>
            <a:ext cx="796195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86562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9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9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3D48A57D-0107-4508-AB4C-3FD306C14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6" y="1639070"/>
            <a:ext cx="4876190" cy="487619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D19093C-24AD-40EB-AF72-33C041DDD007}"/>
              </a:ext>
            </a:extLst>
          </p:cNvPr>
          <p:cNvSpPr/>
          <p:nvPr/>
        </p:nvSpPr>
        <p:spPr>
          <a:xfrm>
            <a:off x="6602062" y="793908"/>
            <a:ext cx="14429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496F63"/>
                </a:solidFill>
              </a:rPr>
              <a:t>Specify the most important project </a:t>
            </a:r>
            <a:r>
              <a:rPr lang="en-US" sz="6000" b="1" dirty="0">
                <a:solidFill>
                  <a:srgbClr val="FF0000"/>
                </a:solidFill>
              </a:rPr>
              <a:t>costs</a:t>
            </a:r>
            <a:r>
              <a:rPr lang="en-US" sz="6000" b="1" dirty="0">
                <a:solidFill>
                  <a:srgbClr val="496F63"/>
                </a:solidFill>
              </a:rPr>
              <a:t>.</a:t>
            </a:r>
            <a:endParaRPr lang="pl-PL" sz="6000" b="1" dirty="0">
              <a:solidFill>
                <a:srgbClr val="496F63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496F63"/>
                </a:solidFill>
              </a:rPr>
              <a:t>The purpose of comparing revenues with costs is to estimate the point of profitability of the product.</a:t>
            </a:r>
            <a:endParaRPr lang="pl-PL" sz="6000" b="1" dirty="0">
              <a:solidFill>
                <a:srgbClr val="496F63"/>
              </a:solidFill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C57F323E-1FD9-455C-A837-13C172E56213}"/>
              </a:ext>
            </a:extLst>
          </p:cNvPr>
          <p:cNvCxnSpPr>
            <a:cxnSpLocks/>
          </p:cNvCxnSpPr>
          <p:nvPr/>
        </p:nvCxnSpPr>
        <p:spPr>
          <a:xfrm flipV="1">
            <a:off x="6793278" y="6446213"/>
            <a:ext cx="3929303" cy="1347706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8263A0DB-128E-48FA-8C50-B0270A26FD8A}"/>
              </a:ext>
            </a:extLst>
          </p:cNvPr>
          <p:cNvCxnSpPr>
            <a:cxnSpLocks/>
          </p:cNvCxnSpPr>
          <p:nvPr/>
        </p:nvCxnSpPr>
        <p:spPr>
          <a:xfrm flipV="1">
            <a:off x="7201152" y="7620873"/>
            <a:ext cx="3518745" cy="738065"/>
          </a:xfrm>
          <a:prstGeom prst="straightConnector1">
            <a:avLst/>
          </a:prstGeom>
          <a:ln w="57150" cap="flat" cmpd="sng" algn="ctr">
            <a:solidFill>
              <a:srgbClr val="496F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7F6BB201-D9F4-4783-891F-A4AA526BA764}"/>
              </a:ext>
            </a:extLst>
          </p:cNvPr>
          <p:cNvSpPr/>
          <p:nvPr/>
        </p:nvSpPr>
        <p:spPr>
          <a:xfrm>
            <a:off x="10738991" y="6138508"/>
            <a:ext cx="13886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 err="1">
                <a:solidFill>
                  <a:srgbClr val="496F63"/>
                </a:solidFill>
              </a:rPr>
              <a:t>focused</a:t>
            </a:r>
            <a:r>
              <a:rPr lang="pl-PL" sz="3600" b="1" dirty="0">
                <a:solidFill>
                  <a:srgbClr val="496F63"/>
                </a:solidFill>
              </a:rPr>
              <a:t> on </a:t>
            </a:r>
            <a:r>
              <a:rPr lang="pl-PL" sz="3600" b="1" dirty="0" err="1">
                <a:solidFill>
                  <a:srgbClr val="496F63"/>
                </a:solidFill>
              </a:rPr>
              <a:t>costs</a:t>
            </a:r>
            <a:r>
              <a:rPr lang="pl-PL" sz="3600" b="1" dirty="0">
                <a:solidFill>
                  <a:srgbClr val="496F63"/>
                </a:solidFill>
              </a:rPr>
              <a:t> – </a:t>
            </a:r>
            <a:r>
              <a:rPr lang="pl-PL" sz="3600" b="1" dirty="0" err="1">
                <a:solidFill>
                  <a:srgbClr val="71BB9A"/>
                </a:solidFill>
              </a:rPr>
              <a:t>cost</a:t>
            </a:r>
            <a:r>
              <a:rPr lang="pl-PL" sz="3600" b="1" dirty="0">
                <a:solidFill>
                  <a:srgbClr val="71BB9A"/>
                </a:solidFill>
              </a:rPr>
              <a:t> </a:t>
            </a:r>
            <a:r>
              <a:rPr lang="pl-PL" sz="3600" b="1" dirty="0" err="1">
                <a:solidFill>
                  <a:srgbClr val="71BB9A"/>
                </a:solidFill>
              </a:rPr>
              <a:t>reduction</a:t>
            </a:r>
            <a:r>
              <a:rPr lang="pl-PL" sz="3600" b="1" dirty="0">
                <a:solidFill>
                  <a:srgbClr val="71BB9A"/>
                </a:solidFill>
              </a:rPr>
              <a:t> </a:t>
            </a:r>
            <a:r>
              <a:rPr lang="pl-PL" sz="3600" b="1" dirty="0" err="1">
                <a:solidFill>
                  <a:srgbClr val="71BB9A"/>
                </a:solidFill>
              </a:rPr>
              <a:t>whenever</a:t>
            </a:r>
            <a:r>
              <a:rPr lang="pl-PL" sz="3600" b="1" dirty="0">
                <a:solidFill>
                  <a:srgbClr val="71BB9A"/>
                </a:solidFill>
              </a:rPr>
              <a:t> </a:t>
            </a:r>
            <a:r>
              <a:rPr lang="pl-PL" sz="3600" b="1" dirty="0" err="1">
                <a:solidFill>
                  <a:srgbClr val="71BB9A"/>
                </a:solidFill>
              </a:rPr>
              <a:t>it’s</a:t>
            </a:r>
            <a:r>
              <a:rPr lang="pl-PL" sz="3600" b="1" dirty="0">
                <a:solidFill>
                  <a:srgbClr val="71BB9A"/>
                </a:solidFill>
              </a:rPr>
              <a:t> </a:t>
            </a:r>
            <a:r>
              <a:rPr lang="pl-PL" sz="3600" b="1" dirty="0" err="1">
                <a:solidFill>
                  <a:srgbClr val="71BB9A"/>
                </a:solidFill>
              </a:rPr>
              <a:t>possible</a:t>
            </a:r>
            <a:r>
              <a:rPr lang="pl-PL" sz="3600" b="1" dirty="0">
                <a:solidFill>
                  <a:srgbClr val="71BB9A"/>
                </a:solidFill>
              </a:rPr>
              <a:t>  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A3D7D8A-05AF-4523-BA9C-EFB87853AE39}"/>
              </a:ext>
            </a:extLst>
          </p:cNvPr>
          <p:cNvSpPr/>
          <p:nvPr/>
        </p:nvSpPr>
        <p:spPr>
          <a:xfrm>
            <a:off x="10845891" y="7292100"/>
            <a:ext cx="13886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600" b="1" dirty="0" err="1">
                <a:solidFill>
                  <a:srgbClr val="496F63"/>
                </a:solidFill>
              </a:rPr>
              <a:t>focused</a:t>
            </a:r>
            <a:r>
              <a:rPr lang="pl-PL" sz="3600" b="1" dirty="0">
                <a:solidFill>
                  <a:srgbClr val="496F63"/>
                </a:solidFill>
              </a:rPr>
              <a:t> on </a:t>
            </a:r>
            <a:r>
              <a:rPr lang="pl-PL" sz="3600" b="1" dirty="0" err="1">
                <a:solidFill>
                  <a:srgbClr val="496F63"/>
                </a:solidFill>
              </a:rPr>
              <a:t>value</a:t>
            </a:r>
            <a:r>
              <a:rPr lang="pl-PL" sz="3600" b="1" dirty="0">
                <a:solidFill>
                  <a:srgbClr val="496F63"/>
                </a:solidFill>
              </a:rPr>
              <a:t> – </a:t>
            </a:r>
            <a:r>
              <a:rPr lang="en-US" sz="3600" b="1" dirty="0">
                <a:solidFill>
                  <a:srgbClr val="71BB9A"/>
                </a:solidFill>
              </a:rPr>
              <a:t>paying more attention to product quality</a:t>
            </a:r>
            <a:endParaRPr lang="pl-PL" sz="3600" b="1" dirty="0">
              <a:solidFill>
                <a:srgbClr val="71BB9A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ADEB910-71EB-434F-A82A-B305E14A9F80}"/>
              </a:ext>
            </a:extLst>
          </p:cNvPr>
          <p:cNvSpPr/>
          <p:nvPr/>
        </p:nvSpPr>
        <p:spPr>
          <a:xfrm>
            <a:off x="11452372" y="8685506"/>
            <a:ext cx="1219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496F63"/>
                </a:solidFill>
              </a:rPr>
              <a:t>Types of costs</a:t>
            </a:r>
            <a:r>
              <a:rPr lang="en-US" sz="4000" dirty="0">
                <a:solidFill>
                  <a:srgbClr val="496F63"/>
                </a:solidFill>
              </a:rPr>
              <a:t>:</a:t>
            </a:r>
            <a:endParaRPr lang="pl-PL" sz="4000" dirty="0">
              <a:solidFill>
                <a:srgbClr val="496F6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96F63"/>
                </a:solidFill>
              </a:rPr>
              <a:t>Fixed costs </a:t>
            </a:r>
            <a:r>
              <a:rPr lang="en-US" sz="4000" dirty="0">
                <a:solidFill>
                  <a:srgbClr val="496F63"/>
                </a:solidFill>
              </a:rPr>
              <a:t>- the main cost component of many companies, in particular service providers: media, accounting. Includes </a:t>
            </a:r>
            <a:r>
              <a:rPr lang="en-US" sz="4000" dirty="0" err="1">
                <a:solidFill>
                  <a:srgbClr val="496F63"/>
                </a:solidFill>
              </a:rPr>
              <a:t>labour</a:t>
            </a:r>
            <a:r>
              <a:rPr lang="en-US" sz="4000" dirty="0">
                <a:solidFill>
                  <a:srgbClr val="496F63"/>
                </a:solidFill>
              </a:rPr>
              <a:t>, office, marketing </a:t>
            </a:r>
            <a:r>
              <a:rPr lang="en-US" sz="4000" dirty="0" err="1">
                <a:solidFill>
                  <a:srgbClr val="496F63"/>
                </a:solidFill>
              </a:rPr>
              <a:t>etc</a:t>
            </a:r>
            <a:endParaRPr lang="pl-PL" sz="4000" dirty="0">
              <a:solidFill>
                <a:srgbClr val="496F6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496F63"/>
                </a:solidFill>
              </a:rPr>
              <a:t>Variable costs </a:t>
            </a:r>
            <a:r>
              <a:rPr lang="en-US" sz="4000" dirty="0">
                <a:solidFill>
                  <a:srgbClr val="496F63"/>
                </a:solidFill>
              </a:rPr>
              <a:t>- costs associated with volume related production factors, e.g. raw materials, manufacturing </a:t>
            </a:r>
            <a:r>
              <a:rPr lang="en-US" sz="4000" dirty="0" err="1">
                <a:solidFill>
                  <a:srgbClr val="496F63"/>
                </a:solidFill>
              </a:rPr>
              <a:t>labour</a:t>
            </a:r>
            <a:endParaRPr lang="pl-PL" sz="4000" dirty="0">
              <a:solidFill>
                <a:srgbClr val="496F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/>
      <p:bldP spid="22" grpId="0"/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6" y="7200740"/>
            <a:ext cx="796195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58866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9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9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3086D6E0-0A63-4DA4-8484-73C54F581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84" y="1498403"/>
            <a:ext cx="6241788" cy="624178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DCFEEAE-69EA-453A-A54C-80ACAF9704A4}"/>
              </a:ext>
            </a:extLst>
          </p:cNvPr>
          <p:cNvSpPr/>
          <p:nvPr/>
        </p:nvSpPr>
        <p:spPr>
          <a:xfrm>
            <a:off x="5382367" y="431466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496F63"/>
                </a:solidFill>
              </a:rPr>
              <a:t>“A startup can only focus on one metric. So you have to decide what that is and ignore everything else.”</a:t>
            </a:r>
            <a:br>
              <a:rPr lang="en-US" sz="3200" dirty="0">
                <a:solidFill>
                  <a:srgbClr val="496F63"/>
                </a:solidFill>
              </a:rPr>
            </a:br>
            <a:r>
              <a:rPr lang="en-US" sz="3200" dirty="0">
                <a:solidFill>
                  <a:srgbClr val="496F63"/>
                </a:solidFill>
              </a:rPr>
              <a:t>- Noah Kagan</a:t>
            </a:r>
            <a:endParaRPr lang="pl-PL" sz="3200" dirty="0">
              <a:solidFill>
                <a:srgbClr val="496F6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F95C523-ED1D-4CBF-88D5-63DA213AA861}"/>
              </a:ext>
            </a:extLst>
          </p:cNvPr>
          <p:cNvSpPr/>
          <p:nvPr/>
        </p:nvSpPr>
        <p:spPr>
          <a:xfrm>
            <a:off x="9680929" y="4471896"/>
            <a:ext cx="124724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>
                <a:solidFill>
                  <a:srgbClr val="496F63"/>
                </a:solidFill>
              </a:rPr>
              <a:t>Failure</a:t>
            </a:r>
            <a:r>
              <a:rPr lang="pl-PL" sz="4000" dirty="0">
                <a:solidFill>
                  <a:srgbClr val="496F63"/>
                </a:solidFill>
              </a:rPr>
              <a:t> to </a:t>
            </a:r>
            <a:r>
              <a:rPr lang="pl-PL" sz="4000" dirty="0" err="1">
                <a:solidFill>
                  <a:srgbClr val="496F63"/>
                </a:solidFill>
              </a:rPr>
              <a:t>identify</a:t>
            </a:r>
            <a:r>
              <a:rPr lang="pl-PL" sz="4000" dirty="0">
                <a:solidFill>
                  <a:srgbClr val="496F63"/>
                </a:solidFill>
              </a:rPr>
              <a:t> the </a:t>
            </a:r>
            <a:r>
              <a:rPr lang="pl-PL" sz="4000" dirty="0" err="1">
                <a:solidFill>
                  <a:srgbClr val="496F63"/>
                </a:solidFill>
              </a:rPr>
              <a:t>right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key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metric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can</a:t>
            </a:r>
            <a:r>
              <a:rPr lang="pl-PL" sz="4000" dirty="0">
                <a:solidFill>
                  <a:srgbClr val="496F63"/>
                </a:solidFill>
              </a:rPr>
              <a:t> be </a:t>
            </a:r>
            <a:r>
              <a:rPr lang="pl-PL" sz="4000" dirty="0" err="1">
                <a:solidFill>
                  <a:srgbClr val="496F63"/>
                </a:solidFill>
              </a:rPr>
              <a:t>catastrophic</a:t>
            </a:r>
            <a:r>
              <a:rPr lang="pl-PL" sz="4000" dirty="0">
                <a:solidFill>
                  <a:srgbClr val="496F63"/>
                </a:solidFill>
              </a:rPr>
              <a:t> for micro enterprises — </a:t>
            </a:r>
            <a:r>
              <a:rPr lang="pl-PL" sz="4000" dirty="0" err="1">
                <a:solidFill>
                  <a:srgbClr val="496F63"/>
                </a:solidFill>
              </a:rPr>
              <a:t>it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can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lead</a:t>
            </a:r>
            <a:r>
              <a:rPr lang="pl-PL" sz="4000" dirty="0">
                <a:solidFill>
                  <a:srgbClr val="496F63"/>
                </a:solidFill>
              </a:rPr>
              <a:t> to </a:t>
            </a:r>
            <a:r>
              <a:rPr lang="pl-PL" sz="4000" dirty="0" err="1">
                <a:solidFill>
                  <a:srgbClr val="496F63"/>
                </a:solidFill>
              </a:rPr>
              <a:t>wasteful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activities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like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running</a:t>
            </a:r>
            <a:r>
              <a:rPr lang="pl-PL" sz="4000" dirty="0">
                <a:solidFill>
                  <a:srgbClr val="496F63"/>
                </a:solidFill>
              </a:rPr>
              <a:t> out of </a:t>
            </a:r>
            <a:r>
              <a:rPr lang="pl-PL" sz="4000" dirty="0" err="1">
                <a:solidFill>
                  <a:srgbClr val="496F63"/>
                </a:solidFill>
              </a:rPr>
              <a:t>resources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while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chasing</a:t>
            </a:r>
            <a:r>
              <a:rPr lang="pl-PL" sz="4000" dirty="0">
                <a:solidFill>
                  <a:srgbClr val="496F63"/>
                </a:solidFill>
              </a:rPr>
              <a:t> the </a:t>
            </a:r>
            <a:r>
              <a:rPr lang="pl-PL" sz="4000" dirty="0" err="1">
                <a:solidFill>
                  <a:srgbClr val="496F63"/>
                </a:solidFill>
              </a:rPr>
              <a:t>wrong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goal</a:t>
            </a:r>
            <a:r>
              <a:rPr lang="pl-PL" sz="4000" dirty="0">
                <a:solidFill>
                  <a:srgbClr val="496F63"/>
                </a:solidFill>
              </a:rPr>
              <a:t>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DC8DE95-0968-4E27-BDE4-F065BAD577A7}"/>
              </a:ext>
            </a:extLst>
          </p:cNvPr>
          <p:cNvSpPr/>
          <p:nvPr/>
        </p:nvSpPr>
        <p:spPr>
          <a:xfrm>
            <a:off x="6246305" y="2118197"/>
            <a:ext cx="17398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6000" b="1" dirty="0">
                <a:solidFill>
                  <a:srgbClr val="496F63"/>
                </a:solidFill>
              </a:rPr>
              <a:t>Choose</a:t>
            </a:r>
            <a:r>
              <a:rPr lang="pl-PL" sz="6000" b="1" dirty="0">
                <a:solidFill>
                  <a:srgbClr val="496F63"/>
                </a:solidFill>
              </a:rPr>
              <a:t> indicators that tell us if our customers are using the product in the right way.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25C6230-EBCE-40A0-A7E7-31796451A702}"/>
              </a:ext>
            </a:extLst>
          </p:cNvPr>
          <p:cNvSpPr/>
          <p:nvPr/>
        </p:nvSpPr>
        <p:spPr>
          <a:xfrm>
            <a:off x="9680929" y="7672620"/>
            <a:ext cx="1389034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500" b="1" dirty="0" err="1">
                <a:solidFill>
                  <a:srgbClr val="496F63"/>
                </a:solidFill>
              </a:rPr>
              <a:t>Examples</a:t>
            </a:r>
            <a:r>
              <a:rPr lang="pl-PL" sz="3500" b="1" dirty="0">
                <a:solidFill>
                  <a:srgbClr val="496F63"/>
                </a:solidFill>
              </a:rPr>
              <a:t> of </a:t>
            </a:r>
            <a:r>
              <a:rPr lang="pl-PL" sz="3500" b="1" dirty="0" err="1">
                <a:solidFill>
                  <a:srgbClr val="496F63"/>
                </a:solidFill>
              </a:rPr>
              <a:t>indicators</a:t>
            </a:r>
            <a:r>
              <a:rPr lang="pl-PL" sz="3500" b="1" dirty="0">
                <a:solidFill>
                  <a:srgbClr val="496F63"/>
                </a:solidFill>
              </a:rPr>
              <a:t> </a:t>
            </a:r>
            <a:r>
              <a:rPr lang="pl-PL" sz="3500" b="1" dirty="0" err="1">
                <a:solidFill>
                  <a:srgbClr val="496F63"/>
                </a:solidFill>
              </a:rPr>
              <a:t>based</a:t>
            </a:r>
            <a:r>
              <a:rPr lang="pl-PL" sz="3500" b="1" dirty="0">
                <a:solidFill>
                  <a:srgbClr val="496F63"/>
                </a:solidFill>
              </a:rPr>
              <a:t> on </a:t>
            </a:r>
            <a:r>
              <a:rPr lang="pl-PL" sz="3500" b="1" dirty="0" err="1">
                <a:solidFill>
                  <a:srgbClr val="496F63"/>
                </a:solidFill>
              </a:rPr>
              <a:t>Dave</a:t>
            </a:r>
            <a:r>
              <a:rPr lang="pl-PL" sz="3500" b="1" dirty="0">
                <a:solidFill>
                  <a:srgbClr val="496F63"/>
                </a:solidFill>
              </a:rPr>
              <a:t> </a:t>
            </a:r>
            <a:r>
              <a:rPr lang="pl-PL" sz="3500" b="1" dirty="0" err="1">
                <a:solidFill>
                  <a:srgbClr val="496F63"/>
                </a:solidFill>
              </a:rPr>
              <a:t>McClure’s</a:t>
            </a:r>
            <a:r>
              <a:rPr lang="pl-PL" sz="3500" b="1" dirty="0">
                <a:solidFill>
                  <a:srgbClr val="496F63"/>
                </a:solidFill>
              </a:rPr>
              <a:t> </a:t>
            </a:r>
            <a:r>
              <a:rPr lang="pl-PL" sz="3500" b="1" dirty="0" err="1">
                <a:solidFill>
                  <a:srgbClr val="496F63"/>
                </a:solidFill>
              </a:rPr>
              <a:t>Pirate</a:t>
            </a:r>
            <a:r>
              <a:rPr lang="pl-PL" sz="3500" b="1" dirty="0">
                <a:solidFill>
                  <a:srgbClr val="496F63"/>
                </a:solidFill>
              </a:rPr>
              <a:t> </a:t>
            </a:r>
            <a:r>
              <a:rPr lang="pl-PL" sz="3500" b="1" dirty="0" err="1">
                <a:solidFill>
                  <a:srgbClr val="496F63"/>
                </a:solidFill>
              </a:rPr>
              <a:t>Metrics</a:t>
            </a:r>
            <a:r>
              <a:rPr lang="pl-PL" sz="3500" b="1" dirty="0">
                <a:solidFill>
                  <a:srgbClr val="496F63"/>
                </a:solidFill>
              </a:rPr>
              <a:t>: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F1BED26-FD86-4E05-90AB-0CC3791EC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523923"/>
              </p:ext>
            </p:extLst>
          </p:nvPr>
        </p:nvGraphicFramePr>
        <p:xfrm>
          <a:off x="9191043" y="8683440"/>
          <a:ext cx="14969067" cy="283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Prostokąt 12">
            <a:extLst>
              <a:ext uri="{FF2B5EF4-FFF2-40B4-BE49-F238E27FC236}">
                <a16:creationId xmlns:a16="http://schemas.microsoft.com/office/drawing/2014/main" id="{B4E3C070-2067-46E6-B3CD-F2A8C23FDD97}"/>
              </a:ext>
            </a:extLst>
          </p:cNvPr>
          <p:cNvSpPr/>
          <p:nvPr/>
        </p:nvSpPr>
        <p:spPr>
          <a:xfrm>
            <a:off x="13811958" y="12793422"/>
            <a:ext cx="7524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https://www.paldesk.com/aarrr-pirate-metrics/</a:t>
            </a:r>
          </a:p>
        </p:txBody>
      </p:sp>
    </p:spTree>
    <p:extLst>
      <p:ext uri="{BB962C8B-B14F-4D97-AF65-F5344CB8AC3E}">
        <p14:creationId xmlns:p14="http://schemas.microsoft.com/office/powerpoint/2010/main" val="11526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12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6" y="7200740"/>
            <a:ext cx="796195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Unfair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11977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9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9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0BB7FFF8-4598-4307-A887-02C0855E0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1" y="1862854"/>
            <a:ext cx="3474913" cy="459640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7995DFB-A3EF-4349-A140-520856180507}"/>
              </a:ext>
            </a:extLst>
          </p:cNvPr>
          <p:cNvSpPr/>
          <p:nvPr/>
        </p:nvSpPr>
        <p:spPr>
          <a:xfrm>
            <a:off x="5110286" y="403933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496F63"/>
                </a:solidFill>
              </a:rPr>
              <a:t>“A true unfair advantage is something </a:t>
            </a:r>
            <a:endParaRPr lang="pl-PL" sz="3200" dirty="0">
              <a:solidFill>
                <a:srgbClr val="496F63"/>
              </a:solidFill>
            </a:endParaRPr>
          </a:p>
          <a:p>
            <a:pPr algn="l"/>
            <a:r>
              <a:rPr lang="en-US" sz="3200" dirty="0">
                <a:solidFill>
                  <a:srgbClr val="496F63"/>
                </a:solidFill>
              </a:rPr>
              <a:t>that cannot be easily copied or bought.”</a:t>
            </a:r>
            <a:br>
              <a:rPr lang="en-US" sz="3200" dirty="0">
                <a:solidFill>
                  <a:srgbClr val="496F63"/>
                </a:solidFill>
              </a:rPr>
            </a:br>
            <a:r>
              <a:rPr lang="en-US" sz="3200" dirty="0">
                <a:solidFill>
                  <a:srgbClr val="496F63"/>
                </a:solidFill>
              </a:rPr>
              <a:t>Jason Cohen</a:t>
            </a:r>
            <a:endParaRPr lang="pl-PL" sz="3200" dirty="0">
              <a:solidFill>
                <a:srgbClr val="496F63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12061AB-886E-4367-B272-A5BD1EFA050D}"/>
              </a:ext>
            </a:extLst>
          </p:cNvPr>
          <p:cNvSpPr/>
          <p:nvPr/>
        </p:nvSpPr>
        <p:spPr>
          <a:xfrm>
            <a:off x="10559676" y="1732565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496F63"/>
                </a:solidFill>
              </a:rPr>
              <a:t>“Perfection is achieved, not when you have nothing left to add, </a:t>
            </a:r>
            <a:endParaRPr lang="pl-PL" sz="3200" dirty="0">
              <a:solidFill>
                <a:srgbClr val="496F63"/>
              </a:solidFill>
            </a:endParaRPr>
          </a:p>
          <a:p>
            <a:pPr algn="l"/>
            <a:r>
              <a:rPr lang="en-US" sz="3200" dirty="0">
                <a:solidFill>
                  <a:srgbClr val="496F63"/>
                </a:solidFill>
              </a:rPr>
              <a:t>but nothing left to take away”.</a:t>
            </a:r>
            <a:br>
              <a:rPr lang="en-US" sz="3200" dirty="0">
                <a:solidFill>
                  <a:srgbClr val="496F63"/>
                </a:solidFill>
              </a:rPr>
            </a:br>
            <a:r>
              <a:rPr lang="en-US" sz="3200" dirty="0">
                <a:solidFill>
                  <a:srgbClr val="496F63"/>
                </a:solidFill>
              </a:rPr>
              <a:t>Antoine de Saint-Exupery</a:t>
            </a:r>
            <a:endParaRPr lang="pl-PL" sz="3200" dirty="0">
              <a:solidFill>
                <a:srgbClr val="496F63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735605A-2EB6-4E1D-9623-F598FEF994A9}"/>
              </a:ext>
            </a:extLst>
          </p:cNvPr>
          <p:cNvSpPr/>
          <p:nvPr/>
        </p:nvSpPr>
        <p:spPr>
          <a:xfrm>
            <a:off x="8071946" y="3630653"/>
            <a:ext cx="12643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rgbClr val="496F63"/>
                </a:solidFill>
              </a:rPr>
              <a:t>We </a:t>
            </a:r>
            <a:r>
              <a:rPr lang="pl-PL" sz="4000" dirty="0" err="1">
                <a:solidFill>
                  <a:srgbClr val="496F63"/>
                </a:solidFill>
              </a:rPr>
              <a:t>can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also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name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it</a:t>
            </a:r>
            <a:r>
              <a:rPr lang="pl-PL" sz="4000" dirty="0">
                <a:solidFill>
                  <a:srgbClr val="496F63"/>
                </a:solidFill>
              </a:rPr>
              <a:t> as </a:t>
            </a:r>
            <a:r>
              <a:rPr lang="pl-PL" sz="4000" dirty="0" err="1">
                <a:solidFill>
                  <a:srgbClr val="496F63"/>
                </a:solidFill>
              </a:rPr>
              <a:t>competitive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advantage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or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barriers</a:t>
            </a:r>
            <a:r>
              <a:rPr lang="pl-PL" sz="4000" dirty="0">
                <a:solidFill>
                  <a:srgbClr val="496F63"/>
                </a:solidFill>
              </a:rPr>
              <a:t> to </a:t>
            </a:r>
            <a:r>
              <a:rPr lang="pl-PL" sz="4000" dirty="0" err="1">
                <a:solidFill>
                  <a:srgbClr val="496F63"/>
                </a:solidFill>
              </a:rPr>
              <a:t>entry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that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is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often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found</a:t>
            </a:r>
            <a:r>
              <a:rPr lang="pl-PL" sz="4000" dirty="0">
                <a:solidFill>
                  <a:srgbClr val="496F63"/>
                </a:solidFill>
              </a:rPr>
              <a:t> in a business plan.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5145B7-6C67-4B8C-969E-92C1A9CE7DE5}"/>
              </a:ext>
            </a:extLst>
          </p:cNvPr>
          <p:cNvSpPr/>
          <p:nvPr/>
        </p:nvSpPr>
        <p:spPr>
          <a:xfrm>
            <a:off x="8061435" y="6709936"/>
            <a:ext cx="15671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>
                <a:solidFill>
                  <a:srgbClr val="496F63"/>
                </a:solidFill>
              </a:rPr>
              <a:t>There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is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always</a:t>
            </a:r>
            <a:r>
              <a:rPr lang="pl-PL" sz="4000" dirty="0">
                <a:solidFill>
                  <a:srgbClr val="496F63"/>
                </a:solidFill>
              </a:rPr>
              <a:t> a </a:t>
            </a:r>
            <a:r>
              <a:rPr lang="pl-PL" sz="4000" dirty="0" err="1">
                <a:solidFill>
                  <a:srgbClr val="496F63"/>
                </a:solidFill>
              </a:rPr>
              <a:t>risk</a:t>
            </a:r>
            <a:r>
              <a:rPr lang="pl-PL" sz="4000" dirty="0">
                <a:solidFill>
                  <a:srgbClr val="496F63"/>
                </a:solidFill>
              </a:rPr>
              <a:t> of </a:t>
            </a:r>
            <a:r>
              <a:rPr lang="pl-PL" sz="4000" dirty="0" err="1">
                <a:solidFill>
                  <a:srgbClr val="496F63"/>
                </a:solidFill>
              </a:rPr>
              <a:t>new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competitors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emerging</a:t>
            </a:r>
            <a:r>
              <a:rPr lang="pl-PL" sz="4000" dirty="0">
                <a:solidFill>
                  <a:srgbClr val="496F63"/>
                </a:solidFill>
              </a:rPr>
              <a:t>. </a:t>
            </a:r>
          </a:p>
          <a:p>
            <a:r>
              <a:rPr lang="pl-PL" sz="4000" dirty="0">
                <a:solidFill>
                  <a:srgbClr val="496F63"/>
                </a:solidFill>
              </a:rPr>
              <a:t>For </a:t>
            </a:r>
            <a:r>
              <a:rPr lang="pl-PL" sz="4000" dirty="0" err="1">
                <a:solidFill>
                  <a:srgbClr val="496F63"/>
                </a:solidFill>
              </a:rPr>
              <a:t>this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reason</a:t>
            </a:r>
            <a:r>
              <a:rPr lang="pl-PL" sz="4000" dirty="0">
                <a:solidFill>
                  <a:srgbClr val="496F63"/>
                </a:solidFill>
              </a:rPr>
              <a:t>, we </a:t>
            </a:r>
            <a:r>
              <a:rPr lang="pl-PL" sz="4000" dirty="0" err="1">
                <a:solidFill>
                  <a:srgbClr val="496F63"/>
                </a:solidFill>
              </a:rPr>
              <a:t>should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constantly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seek</a:t>
            </a:r>
            <a:r>
              <a:rPr lang="pl-PL" sz="4000" dirty="0">
                <a:solidFill>
                  <a:srgbClr val="496F63"/>
                </a:solidFill>
              </a:rPr>
              <a:t>, </a:t>
            </a:r>
            <a:r>
              <a:rPr lang="pl-PL" sz="4000" dirty="0" err="1">
                <a:solidFill>
                  <a:srgbClr val="496F63"/>
                </a:solidFill>
              </a:rPr>
              <a:t>find</a:t>
            </a:r>
            <a:r>
              <a:rPr lang="pl-PL" sz="4000" dirty="0">
                <a:solidFill>
                  <a:srgbClr val="496F63"/>
                </a:solidFill>
              </a:rPr>
              <a:t> and </a:t>
            </a:r>
            <a:r>
              <a:rPr lang="pl-PL" sz="4000" dirty="0" err="1">
                <a:solidFill>
                  <a:srgbClr val="496F63"/>
                </a:solidFill>
              </a:rPr>
              <a:t>build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an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FF0000"/>
                </a:solidFill>
              </a:rPr>
              <a:t>unfair</a:t>
            </a:r>
            <a:r>
              <a:rPr lang="pl-PL" sz="4000" dirty="0">
                <a:solidFill>
                  <a:srgbClr val="FF0000"/>
                </a:solidFill>
              </a:rPr>
              <a:t> </a:t>
            </a:r>
            <a:r>
              <a:rPr lang="pl-PL" sz="4000" dirty="0" err="1">
                <a:solidFill>
                  <a:srgbClr val="FF0000"/>
                </a:solidFill>
              </a:rPr>
              <a:t>advantage</a:t>
            </a:r>
            <a:r>
              <a:rPr lang="pl-PL" sz="4000" dirty="0">
                <a:solidFill>
                  <a:srgbClr val="496F63"/>
                </a:solidFill>
              </a:rPr>
              <a:t>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4945593-51C1-4318-9158-2B623C0173D8}"/>
              </a:ext>
            </a:extLst>
          </p:cNvPr>
          <p:cNvSpPr/>
          <p:nvPr/>
        </p:nvSpPr>
        <p:spPr>
          <a:xfrm>
            <a:off x="9983687" y="9107231"/>
            <a:ext cx="14123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000" b="1" dirty="0" err="1">
                <a:solidFill>
                  <a:srgbClr val="496F63"/>
                </a:solidFill>
              </a:rPr>
              <a:t>Unique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value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proposition</a:t>
            </a:r>
            <a:r>
              <a:rPr lang="pl-PL" sz="4000" b="1" dirty="0">
                <a:solidFill>
                  <a:srgbClr val="496F63"/>
                </a:solidFill>
              </a:rPr>
              <a:t> (</a:t>
            </a:r>
            <a:r>
              <a:rPr lang="pl-PL" sz="4000" b="1" dirty="0" err="1">
                <a:solidFill>
                  <a:srgbClr val="496F63"/>
                </a:solidFill>
              </a:rPr>
              <a:t>Uvp</a:t>
            </a:r>
            <a:r>
              <a:rPr lang="pl-PL" sz="4000" b="1" dirty="0">
                <a:solidFill>
                  <a:srgbClr val="496F63"/>
                </a:solidFill>
              </a:rPr>
              <a:t>) ≠ </a:t>
            </a:r>
            <a:r>
              <a:rPr lang="pl-PL" sz="4000" b="1" dirty="0" err="1">
                <a:solidFill>
                  <a:srgbClr val="496F63"/>
                </a:solidFill>
              </a:rPr>
              <a:t>Unfair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advantage</a:t>
            </a:r>
            <a:r>
              <a:rPr lang="pl-PL" sz="4000" b="1" dirty="0">
                <a:solidFill>
                  <a:srgbClr val="496F63"/>
                </a:solidFill>
              </a:rPr>
              <a:t> (</a:t>
            </a:r>
            <a:r>
              <a:rPr lang="pl-PL" sz="4000" b="1" dirty="0" err="1">
                <a:solidFill>
                  <a:srgbClr val="496F63"/>
                </a:solidFill>
              </a:rPr>
              <a:t>Ua</a:t>
            </a:r>
            <a:r>
              <a:rPr lang="pl-PL" sz="4000" b="1" dirty="0">
                <a:solidFill>
                  <a:srgbClr val="496F63"/>
                </a:solidFill>
              </a:rPr>
              <a:t>)</a:t>
            </a:r>
          </a:p>
          <a:p>
            <a:r>
              <a:rPr lang="pl-PL" sz="4000" dirty="0" err="1">
                <a:solidFill>
                  <a:srgbClr val="496F63"/>
                </a:solidFill>
              </a:rPr>
              <a:t>Unique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value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proposition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en-US" sz="4000" dirty="0">
                <a:solidFill>
                  <a:srgbClr val="496F63"/>
                </a:solidFill>
              </a:rPr>
              <a:t>is to capture a customer’s attention</a:t>
            </a:r>
            <a:r>
              <a:rPr lang="pl-PL" sz="4000" dirty="0">
                <a:solidFill>
                  <a:srgbClr val="496F63"/>
                </a:solidFill>
              </a:rPr>
              <a:t>.</a:t>
            </a:r>
          </a:p>
          <a:p>
            <a:r>
              <a:rPr lang="pl-PL" sz="4000" dirty="0" err="1">
                <a:solidFill>
                  <a:srgbClr val="496F63"/>
                </a:solidFill>
              </a:rPr>
              <a:t>Unfair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advantage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is</a:t>
            </a:r>
            <a:r>
              <a:rPr lang="pl-PL" sz="4000" dirty="0">
                <a:solidFill>
                  <a:srgbClr val="496F63"/>
                </a:solidFill>
              </a:rPr>
              <a:t> to </a:t>
            </a:r>
            <a:r>
              <a:rPr lang="pl-PL" sz="4000" dirty="0" err="1">
                <a:solidFill>
                  <a:srgbClr val="496F63"/>
                </a:solidFill>
              </a:rPr>
              <a:t>deter</a:t>
            </a:r>
            <a:r>
              <a:rPr lang="pl-PL" sz="4000" dirty="0">
                <a:solidFill>
                  <a:srgbClr val="496F63"/>
                </a:solidFill>
              </a:rPr>
              <a:t> </a:t>
            </a:r>
            <a:r>
              <a:rPr lang="pl-PL" sz="4000" dirty="0" err="1">
                <a:solidFill>
                  <a:srgbClr val="496F63"/>
                </a:solidFill>
              </a:rPr>
              <a:t>competitors</a:t>
            </a:r>
            <a:r>
              <a:rPr lang="pl-PL" sz="4000" dirty="0">
                <a:solidFill>
                  <a:srgbClr val="496F63"/>
                </a:solidFill>
              </a:rPr>
              <a:t>.</a:t>
            </a:r>
          </a:p>
          <a:p>
            <a:endParaRPr lang="pl-PL" sz="4000" dirty="0">
              <a:solidFill>
                <a:srgbClr val="496F63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BF3881E-B11A-44F0-B2C8-D5AC2A6735CD}"/>
              </a:ext>
            </a:extLst>
          </p:cNvPr>
          <p:cNvSpPr/>
          <p:nvPr/>
        </p:nvSpPr>
        <p:spPr>
          <a:xfrm>
            <a:off x="11964349" y="11014313"/>
            <a:ext cx="13574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000" b="1" dirty="0" err="1">
                <a:solidFill>
                  <a:srgbClr val="496F63"/>
                </a:solidFill>
              </a:rPr>
              <a:t>Example</a:t>
            </a:r>
            <a:r>
              <a:rPr lang="pl-PL" sz="4000" b="1" dirty="0">
                <a:solidFill>
                  <a:srgbClr val="496F63"/>
                </a:solidFill>
              </a:rPr>
              <a:t>:</a:t>
            </a:r>
          </a:p>
          <a:p>
            <a:pPr algn="l"/>
            <a:r>
              <a:rPr lang="pl-PL" sz="4000" dirty="0" err="1">
                <a:solidFill>
                  <a:srgbClr val="496F63"/>
                </a:solidFill>
              </a:rPr>
              <a:t>Uvp</a:t>
            </a:r>
            <a:r>
              <a:rPr lang="pl-PL" sz="4000" dirty="0">
                <a:solidFill>
                  <a:srgbClr val="496F63"/>
                </a:solidFill>
              </a:rPr>
              <a:t>: </a:t>
            </a:r>
            <a:r>
              <a:rPr lang="en-US" sz="4000" dirty="0">
                <a:solidFill>
                  <a:srgbClr val="496F63"/>
                </a:solidFill>
              </a:rPr>
              <a:t>“Connect and share with the people in your life.”</a:t>
            </a:r>
            <a:endParaRPr lang="pl-PL" sz="4000" dirty="0">
              <a:solidFill>
                <a:srgbClr val="496F63"/>
              </a:solidFill>
            </a:endParaRPr>
          </a:p>
          <a:p>
            <a:pPr algn="l"/>
            <a:r>
              <a:rPr lang="pl-PL" sz="4000" dirty="0" err="1">
                <a:solidFill>
                  <a:srgbClr val="496F63"/>
                </a:solidFill>
              </a:rPr>
              <a:t>Ua</a:t>
            </a:r>
            <a:r>
              <a:rPr lang="pl-PL" sz="4000" dirty="0">
                <a:solidFill>
                  <a:srgbClr val="496F63"/>
                </a:solidFill>
              </a:rPr>
              <a:t>: </a:t>
            </a:r>
            <a:r>
              <a:rPr lang="pl-PL" sz="4000" dirty="0" err="1">
                <a:solidFill>
                  <a:srgbClr val="496F63"/>
                </a:solidFill>
              </a:rPr>
              <a:t>Large</a:t>
            </a:r>
            <a:r>
              <a:rPr lang="pl-PL" sz="4000" dirty="0">
                <a:solidFill>
                  <a:srgbClr val="496F63"/>
                </a:solidFill>
              </a:rPr>
              <a:t> network </a:t>
            </a:r>
            <a:r>
              <a:rPr lang="pl-PL" sz="4000" dirty="0" err="1">
                <a:solidFill>
                  <a:srgbClr val="496F63"/>
                </a:solidFill>
              </a:rPr>
              <a:t>effects</a:t>
            </a:r>
            <a:endParaRPr lang="pl-PL" sz="4000" dirty="0">
              <a:solidFill>
                <a:srgbClr val="496F63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9B6FE8D-237A-4D2F-B615-060909B7B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676" y="11675227"/>
            <a:ext cx="1022296" cy="1022296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CDB776B-F1D8-4667-81F3-D7B3DA734832}"/>
              </a:ext>
            </a:extLst>
          </p:cNvPr>
          <p:cNvSpPr/>
          <p:nvPr/>
        </p:nvSpPr>
        <p:spPr>
          <a:xfrm>
            <a:off x="6433227" y="5473189"/>
            <a:ext cx="1772312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>
                <a:solidFill>
                  <a:srgbClr val="496F63"/>
                </a:solidFill>
              </a:rPr>
              <a:t>This is something that cannot be easily copied or bought.</a:t>
            </a:r>
            <a:endParaRPr lang="pl-PL" sz="5000" b="1" dirty="0">
              <a:solidFill>
                <a:srgbClr val="496F63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0D45884-A3D5-4F28-94A9-8482D2A2852D}"/>
              </a:ext>
            </a:extLst>
          </p:cNvPr>
          <p:cNvSpPr/>
          <p:nvPr/>
        </p:nvSpPr>
        <p:spPr>
          <a:xfrm>
            <a:off x="14600650" y="13061275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https://blog.leanstack.com</a:t>
            </a:r>
          </a:p>
        </p:txBody>
      </p:sp>
    </p:spTree>
    <p:extLst>
      <p:ext uri="{BB962C8B-B14F-4D97-AF65-F5344CB8AC3E}">
        <p14:creationId xmlns:p14="http://schemas.microsoft.com/office/powerpoint/2010/main" val="31631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 uiExpand="1" build="p"/>
      <p:bldP spid="16" grpId="0" uiExpand="1" build="p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3E88B1A-5C2B-D140-B6D3-6C785609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grpSp>
        <p:nvGrpSpPr>
          <p:cNvPr id="142" name="Group 142"/>
          <p:cNvGrpSpPr/>
          <p:nvPr/>
        </p:nvGrpSpPr>
        <p:grpSpPr>
          <a:xfrm>
            <a:off x="2157488" y="2581955"/>
            <a:ext cx="6186407" cy="3231031"/>
            <a:chOff x="0" y="1"/>
            <a:chExt cx="6186406" cy="8552092"/>
          </a:xfrm>
        </p:grpSpPr>
        <p:sp>
          <p:nvSpPr>
            <p:cNvPr id="135" name="Shape 135"/>
            <p:cNvSpPr/>
            <p:nvPr/>
          </p:nvSpPr>
          <p:spPr>
            <a:xfrm>
              <a:off x="214878" y="3939526"/>
              <a:ext cx="5812800" cy="36870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No MBA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required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000" dirty="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1274491" y="1223411"/>
              <a:ext cx="3637424" cy="13849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 err="1">
                  <a:latin typeface="Arial" panose="020B0604020202020204" pitchFamily="34" charset="0"/>
                  <a:cs typeface="Arial" panose="020B0604020202020204" pitchFamily="34" charset="0"/>
                </a:rPr>
                <a:t>Intuitive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9098797" y="2581954"/>
            <a:ext cx="6186408" cy="3231032"/>
            <a:chOff x="0" y="0"/>
            <a:chExt cx="6186406" cy="8552092"/>
          </a:xfrm>
        </p:grpSpPr>
        <p:sp>
          <p:nvSpPr>
            <p:cNvPr id="144" name="Shape 144"/>
            <p:cNvSpPr/>
            <p:nvPr/>
          </p:nvSpPr>
          <p:spPr>
            <a:xfrm>
              <a:off x="234390" y="3863837"/>
              <a:ext cx="5578410" cy="383404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ctr"/>
            </a:lstStyle>
            <a:p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Used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around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world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274491" y="1419716"/>
              <a:ext cx="3637424" cy="54610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Universal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16040106" y="2581955"/>
            <a:ext cx="6186407" cy="3231031"/>
            <a:chOff x="0" y="0"/>
            <a:chExt cx="6186406" cy="8552092"/>
          </a:xfrm>
        </p:grpSpPr>
        <p:sp>
          <p:nvSpPr>
            <p:cNvPr id="152" name="Shape 152"/>
            <p:cNvSpPr/>
            <p:nvPr/>
          </p:nvSpPr>
          <p:spPr>
            <a:xfrm>
              <a:off x="261438" y="3371268"/>
              <a:ext cx="5710408" cy="45214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ctr"/>
            </a:lstStyle>
            <a:p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Customer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-problem-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solution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focused</a:t>
              </a:r>
              <a:endParaRPr lang="pl-PL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0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1262359" y="777696"/>
              <a:ext cx="3637423" cy="13849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 err="1">
                  <a:latin typeface="Arial" panose="020B0604020202020204" pitchFamily="34" charset="0"/>
                  <a:cs typeface="Arial" panose="020B0604020202020204" pitchFamily="34" charset="0"/>
                </a:rPr>
                <a:t>Different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Shape 118">
            <a:extLst>
              <a:ext uri="{FF2B5EF4-FFF2-40B4-BE49-F238E27FC236}">
                <a16:creationId xmlns:a16="http://schemas.microsoft.com/office/drawing/2014/main" id="{D3FE02C2-8074-4664-B19E-7A5FEA8E39CF}"/>
              </a:ext>
            </a:extLst>
          </p:cNvPr>
          <p:cNvSpPr/>
          <p:nvPr/>
        </p:nvSpPr>
        <p:spPr>
          <a:xfrm>
            <a:off x="599090" y="15148"/>
            <a:ext cx="22437375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</a:t>
            </a:r>
            <a:r>
              <a:rPr lang="en-GB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pl-PL"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142">
            <a:extLst>
              <a:ext uri="{FF2B5EF4-FFF2-40B4-BE49-F238E27FC236}">
                <a16:creationId xmlns:a16="http://schemas.microsoft.com/office/drawing/2014/main" id="{99F586B1-3F67-4453-9F65-1C15C096EEB6}"/>
              </a:ext>
            </a:extLst>
          </p:cNvPr>
          <p:cNvGrpSpPr/>
          <p:nvPr/>
        </p:nvGrpSpPr>
        <p:grpSpPr>
          <a:xfrm>
            <a:off x="2157487" y="6034623"/>
            <a:ext cx="6186407" cy="3231031"/>
            <a:chOff x="0" y="1"/>
            <a:chExt cx="6186406" cy="8552092"/>
          </a:xfrm>
        </p:grpSpPr>
        <p:sp>
          <p:nvSpPr>
            <p:cNvPr id="27" name="Shape 135">
              <a:extLst>
                <a:ext uri="{FF2B5EF4-FFF2-40B4-BE49-F238E27FC236}">
                  <a16:creationId xmlns:a16="http://schemas.microsoft.com/office/drawing/2014/main" id="{81688347-C474-4317-BC73-0D450726C817}"/>
                </a:ext>
              </a:extLst>
            </p:cNvPr>
            <p:cNvSpPr/>
            <p:nvPr/>
          </p:nvSpPr>
          <p:spPr>
            <a:xfrm>
              <a:off x="214559" y="2337319"/>
              <a:ext cx="5800669" cy="397028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power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of the Lean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Canvas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lies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it’s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simplicity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hape 136">
              <a:extLst>
                <a:ext uri="{FF2B5EF4-FFF2-40B4-BE49-F238E27FC236}">
                  <a16:creationId xmlns:a16="http://schemas.microsoft.com/office/drawing/2014/main" id="{0177BC39-43A2-4FAA-9C00-5AFACBF82DDD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29" name="Shape 141">
              <a:extLst>
                <a:ext uri="{FF2B5EF4-FFF2-40B4-BE49-F238E27FC236}">
                  <a16:creationId xmlns:a16="http://schemas.microsoft.com/office/drawing/2014/main" id="{9FBEBBB5-F637-4D7D-9499-850AFF5C760B}"/>
                </a:ext>
              </a:extLst>
            </p:cNvPr>
            <p:cNvSpPr/>
            <p:nvPr/>
          </p:nvSpPr>
          <p:spPr>
            <a:xfrm>
              <a:off x="1274491" y="952327"/>
              <a:ext cx="3637424" cy="13849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Simple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142">
            <a:extLst>
              <a:ext uri="{FF2B5EF4-FFF2-40B4-BE49-F238E27FC236}">
                <a16:creationId xmlns:a16="http://schemas.microsoft.com/office/drawing/2014/main" id="{4DDA3B79-F401-4FA6-A27F-B514CD4E72C2}"/>
              </a:ext>
            </a:extLst>
          </p:cNvPr>
          <p:cNvGrpSpPr/>
          <p:nvPr/>
        </p:nvGrpSpPr>
        <p:grpSpPr>
          <a:xfrm>
            <a:off x="9098798" y="6034623"/>
            <a:ext cx="6186407" cy="3231031"/>
            <a:chOff x="0" y="1"/>
            <a:chExt cx="6186406" cy="8552092"/>
          </a:xfrm>
        </p:grpSpPr>
        <p:sp>
          <p:nvSpPr>
            <p:cNvPr id="31" name="Shape 135">
              <a:extLst>
                <a:ext uri="{FF2B5EF4-FFF2-40B4-BE49-F238E27FC236}">
                  <a16:creationId xmlns:a16="http://schemas.microsoft.com/office/drawing/2014/main" id="{C3C37F87-7885-4169-878C-0219DB5D72F7}"/>
                </a:ext>
              </a:extLst>
            </p:cNvPr>
            <p:cNvSpPr/>
            <p:nvPr/>
          </p:nvSpPr>
          <p:spPr>
            <a:xfrm>
              <a:off x="82389" y="2459902"/>
              <a:ext cx="5882410" cy="44711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Built by ent</a:t>
              </a:r>
              <a:r>
                <a:rPr lang="en-GB" sz="4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preneurs for ent</a:t>
              </a:r>
              <a:r>
                <a:rPr lang="en-GB" sz="40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preneurs, </a:t>
              </a:r>
            </a:p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not for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consultants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hape 136">
              <a:extLst>
                <a:ext uri="{FF2B5EF4-FFF2-40B4-BE49-F238E27FC236}">
                  <a16:creationId xmlns:a16="http://schemas.microsoft.com/office/drawing/2014/main" id="{B7369F56-5D07-418B-AE4B-32A4DDCC455D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3" name="Shape 141">
              <a:extLst>
                <a:ext uri="{FF2B5EF4-FFF2-40B4-BE49-F238E27FC236}">
                  <a16:creationId xmlns:a16="http://schemas.microsoft.com/office/drawing/2014/main" id="{2F773173-4EA2-4DF6-A577-0F7F68B1947C}"/>
                </a:ext>
              </a:extLst>
            </p:cNvPr>
            <p:cNvSpPr/>
            <p:nvPr/>
          </p:nvSpPr>
          <p:spPr>
            <a:xfrm>
              <a:off x="1274491" y="952331"/>
              <a:ext cx="3637424" cy="13849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 err="1">
                  <a:latin typeface="Arial" panose="020B0604020202020204" pitchFamily="34" charset="0"/>
                  <a:cs typeface="Arial" panose="020B0604020202020204" pitchFamily="34" charset="0"/>
                </a:rPr>
                <a:t>Practical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42">
            <a:extLst>
              <a:ext uri="{FF2B5EF4-FFF2-40B4-BE49-F238E27FC236}">
                <a16:creationId xmlns:a16="http://schemas.microsoft.com/office/drawing/2014/main" id="{C564FBAB-0B85-40DA-9E55-7E255749E75D}"/>
              </a:ext>
            </a:extLst>
          </p:cNvPr>
          <p:cNvGrpSpPr/>
          <p:nvPr/>
        </p:nvGrpSpPr>
        <p:grpSpPr>
          <a:xfrm>
            <a:off x="16058884" y="6034623"/>
            <a:ext cx="6186407" cy="3231031"/>
            <a:chOff x="0" y="1"/>
            <a:chExt cx="6186406" cy="8552092"/>
          </a:xfrm>
        </p:grpSpPr>
        <p:sp>
          <p:nvSpPr>
            <p:cNvPr id="35" name="Shape 135">
              <a:extLst>
                <a:ext uri="{FF2B5EF4-FFF2-40B4-BE49-F238E27FC236}">
                  <a16:creationId xmlns:a16="http://schemas.microsoft.com/office/drawing/2014/main" id="{12BBFCF5-B05E-4D66-A774-ED18C7699A21}"/>
                </a:ext>
              </a:extLst>
            </p:cNvPr>
            <p:cNvSpPr/>
            <p:nvPr/>
          </p:nvSpPr>
          <p:spPr>
            <a:xfrm>
              <a:off x="273571" y="3109396"/>
              <a:ext cx="5710407" cy="429531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ctr"/>
            </a:lstStyle>
            <a:p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Get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better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business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outcomes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hape 136">
              <a:extLst>
                <a:ext uri="{FF2B5EF4-FFF2-40B4-BE49-F238E27FC236}">
                  <a16:creationId xmlns:a16="http://schemas.microsoft.com/office/drawing/2014/main" id="{754E90DD-957C-4FBB-B8CA-2364989EE7BB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37" name="Shape 141">
              <a:extLst>
                <a:ext uri="{FF2B5EF4-FFF2-40B4-BE49-F238E27FC236}">
                  <a16:creationId xmlns:a16="http://schemas.microsoft.com/office/drawing/2014/main" id="{FBE4CF56-352A-42F4-AC5B-B033A09D7136}"/>
                </a:ext>
              </a:extLst>
            </p:cNvPr>
            <p:cNvSpPr/>
            <p:nvPr/>
          </p:nvSpPr>
          <p:spPr>
            <a:xfrm>
              <a:off x="1274490" y="729191"/>
              <a:ext cx="3637424" cy="138499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Actionable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142">
            <a:extLst>
              <a:ext uri="{FF2B5EF4-FFF2-40B4-BE49-F238E27FC236}">
                <a16:creationId xmlns:a16="http://schemas.microsoft.com/office/drawing/2014/main" id="{08F6BF0D-097F-4802-BE51-1BF0B2CF8C9C}"/>
              </a:ext>
            </a:extLst>
          </p:cNvPr>
          <p:cNvGrpSpPr/>
          <p:nvPr/>
        </p:nvGrpSpPr>
        <p:grpSpPr>
          <a:xfrm>
            <a:off x="2138709" y="9487291"/>
            <a:ext cx="6186407" cy="3376538"/>
            <a:chOff x="0" y="1"/>
            <a:chExt cx="6186406" cy="8552092"/>
          </a:xfrm>
        </p:grpSpPr>
        <p:sp>
          <p:nvSpPr>
            <p:cNvPr id="39" name="Shape 135">
              <a:extLst>
                <a:ext uri="{FF2B5EF4-FFF2-40B4-BE49-F238E27FC236}">
                  <a16:creationId xmlns:a16="http://schemas.microsoft.com/office/drawing/2014/main" id="{D5406B5E-1316-4E1C-9CD9-1697DD6D0C5F}"/>
                </a:ext>
              </a:extLst>
            </p:cNvPr>
            <p:cNvSpPr/>
            <p:nvPr/>
          </p:nvSpPr>
          <p:spPr>
            <a:xfrm>
              <a:off x="214559" y="3058614"/>
              <a:ext cx="5800669" cy="397028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You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can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create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it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in one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afternoon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hape 136">
              <a:extLst>
                <a:ext uri="{FF2B5EF4-FFF2-40B4-BE49-F238E27FC236}">
                  <a16:creationId xmlns:a16="http://schemas.microsoft.com/office/drawing/2014/main" id="{09699B36-7603-47FA-A33A-10AF61ECC4BF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1" name="Shape 141">
              <a:extLst>
                <a:ext uri="{FF2B5EF4-FFF2-40B4-BE49-F238E27FC236}">
                  <a16:creationId xmlns:a16="http://schemas.microsoft.com/office/drawing/2014/main" id="{86BE2051-9933-4E05-8F8B-4714FA4C2CE4}"/>
                </a:ext>
              </a:extLst>
            </p:cNvPr>
            <p:cNvSpPr/>
            <p:nvPr/>
          </p:nvSpPr>
          <p:spPr>
            <a:xfrm>
              <a:off x="1274491" y="767844"/>
              <a:ext cx="3637424" cy="17539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>
                  <a:latin typeface="Arial" panose="020B0604020202020204" pitchFamily="34" charset="0"/>
                  <a:cs typeface="Arial" panose="020B0604020202020204" pitchFamily="34" charset="0"/>
                </a:rPr>
                <a:t>Fast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Shape 88">
            <a:extLst>
              <a:ext uri="{FF2B5EF4-FFF2-40B4-BE49-F238E27FC236}">
                <a16:creationId xmlns:a16="http://schemas.microsoft.com/office/drawing/2014/main" id="{504BB3AF-0CC9-4471-85C5-A049508B7DCC}"/>
              </a:ext>
            </a:extLst>
          </p:cNvPr>
          <p:cNvSpPr/>
          <p:nvPr/>
        </p:nvSpPr>
        <p:spPr>
          <a:xfrm>
            <a:off x="2138709" y="13182897"/>
            <a:ext cx="11792717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</a:rPr>
              <a:t>Source: https://leanstack.com/leancanvas</a:t>
            </a:r>
            <a:endParaRPr dirty="0">
              <a:solidFill>
                <a:srgbClr val="496F63"/>
              </a:solidFill>
            </a:endParaRPr>
          </a:p>
        </p:txBody>
      </p:sp>
      <p:grpSp>
        <p:nvGrpSpPr>
          <p:cNvPr id="48" name="Group 142">
            <a:extLst>
              <a:ext uri="{FF2B5EF4-FFF2-40B4-BE49-F238E27FC236}">
                <a16:creationId xmlns:a16="http://schemas.microsoft.com/office/drawing/2014/main" id="{AD1AC855-6F24-4EAE-9011-4E485BB95380}"/>
              </a:ext>
            </a:extLst>
          </p:cNvPr>
          <p:cNvGrpSpPr/>
          <p:nvPr/>
        </p:nvGrpSpPr>
        <p:grpSpPr>
          <a:xfrm>
            <a:off x="9098798" y="9487291"/>
            <a:ext cx="6186407" cy="3376538"/>
            <a:chOff x="0" y="1"/>
            <a:chExt cx="6186406" cy="8552092"/>
          </a:xfrm>
        </p:grpSpPr>
        <p:sp>
          <p:nvSpPr>
            <p:cNvPr id="49" name="Shape 135">
              <a:extLst>
                <a:ext uri="{FF2B5EF4-FFF2-40B4-BE49-F238E27FC236}">
                  <a16:creationId xmlns:a16="http://schemas.microsoft.com/office/drawing/2014/main" id="{BEBF9BC9-5E96-4533-A26B-E9856EC66F7D}"/>
                </a:ext>
              </a:extLst>
            </p:cNvPr>
            <p:cNvSpPr/>
            <p:nvPr/>
          </p:nvSpPr>
          <p:spPr>
            <a:xfrm>
              <a:off x="214559" y="2337319"/>
              <a:ext cx="5800669" cy="397028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It’s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much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easier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share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this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model with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people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Shape 136">
              <a:extLst>
                <a:ext uri="{FF2B5EF4-FFF2-40B4-BE49-F238E27FC236}">
                  <a16:creationId xmlns:a16="http://schemas.microsoft.com/office/drawing/2014/main" id="{5D86419D-7372-4BB7-8172-8B00D89BF0A8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51" name="Shape 141">
              <a:extLst>
                <a:ext uri="{FF2B5EF4-FFF2-40B4-BE49-F238E27FC236}">
                  <a16:creationId xmlns:a16="http://schemas.microsoft.com/office/drawing/2014/main" id="{67E86EC9-B504-46F5-87EC-DCA11C4386E4}"/>
                </a:ext>
              </a:extLst>
            </p:cNvPr>
            <p:cNvSpPr/>
            <p:nvPr/>
          </p:nvSpPr>
          <p:spPr>
            <a:xfrm>
              <a:off x="1274491" y="767844"/>
              <a:ext cx="3637424" cy="17539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 err="1">
                  <a:latin typeface="Arial" panose="020B0604020202020204" pitchFamily="34" charset="0"/>
                  <a:cs typeface="Arial" panose="020B0604020202020204" pitchFamily="34" charset="0"/>
                </a:rPr>
                <a:t>Portable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142">
            <a:extLst>
              <a:ext uri="{FF2B5EF4-FFF2-40B4-BE49-F238E27FC236}">
                <a16:creationId xmlns:a16="http://schemas.microsoft.com/office/drawing/2014/main" id="{28AFAB27-271A-43D8-8437-28E40DAF07E3}"/>
              </a:ext>
            </a:extLst>
          </p:cNvPr>
          <p:cNvGrpSpPr/>
          <p:nvPr/>
        </p:nvGrpSpPr>
        <p:grpSpPr>
          <a:xfrm>
            <a:off x="16040105" y="9482954"/>
            <a:ext cx="6186407" cy="3376538"/>
            <a:chOff x="0" y="1"/>
            <a:chExt cx="6186406" cy="8552092"/>
          </a:xfrm>
        </p:grpSpPr>
        <p:sp>
          <p:nvSpPr>
            <p:cNvPr id="53" name="Shape 135">
              <a:extLst>
                <a:ext uri="{FF2B5EF4-FFF2-40B4-BE49-F238E27FC236}">
                  <a16:creationId xmlns:a16="http://schemas.microsoft.com/office/drawing/2014/main" id="{D01CB47F-6BD6-44A2-81AB-EFD9CAB2F0E7}"/>
                </a:ext>
              </a:extLst>
            </p:cNvPr>
            <p:cNvSpPr/>
            <p:nvPr/>
          </p:nvSpPr>
          <p:spPr>
            <a:xfrm>
              <a:off x="214559" y="2337319"/>
              <a:ext cx="5800669" cy="397028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Give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opportunity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effectively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document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communicate</a:t>
              </a:r>
              <a:r>
                <a:rPr lang="pl-PL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progress</a:t>
              </a:r>
              <a:endParaRPr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hape 136">
              <a:extLst>
                <a:ext uri="{FF2B5EF4-FFF2-40B4-BE49-F238E27FC236}">
                  <a16:creationId xmlns:a16="http://schemas.microsoft.com/office/drawing/2014/main" id="{F80463FD-1552-45B9-8F03-EC02B9D26B73}"/>
                </a:ext>
              </a:extLst>
            </p:cNvPr>
            <p:cNvSpPr/>
            <p:nvPr/>
          </p:nvSpPr>
          <p:spPr>
            <a:xfrm>
              <a:off x="0" y="1"/>
              <a:ext cx="6186406" cy="8552092"/>
            </a:xfrm>
            <a:prstGeom prst="rect">
              <a:avLst/>
            </a:prstGeom>
            <a:noFill/>
            <a:ln w="50800" cap="flat">
              <a:solidFill>
                <a:srgbClr val="84CAC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55" name="Shape 141">
              <a:extLst>
                <a:ext uri="{FF2B5EF4-FFF2-40B4-BE49-F238E27FC236}">
                  <a16:creationId xmlns:a16="http://schemas.microsoft.com/office/drawing/2014/main" id="{B83DD647-96E1-44A1-809D-4E8451D80145}"/>
                </a:ext>
              </a:extLst>
            </p:cNvPr>
            <p:cNvSpPr/>
            <p:nvPr/>
          </p:nvSpPr>
          <p:spPr>
            <a:xfrm>
              <a:off x="1274491" y="767844"/>
              <a:ext cx="3637424" cy="175395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pl-PL" sz="5000" dirty="0" err="1">
                  <a:latin typeface="Arial" panose="020B0604020202020204" pitchFamily="34" charset="0"/>
                  <a:cs typeface="Arial" panose="020B0604020202020204" pitchFamily="34" charset="0"/>
                </a:rPr>
                <a:t>Effective</a:t>
              </a:r>
              <a:endParaRPr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>
            <a:extLst>
              <a:ext uri="{FF2B5EF4-FFF2-40B4-BE49-F238E27FC236}">
                <a16:creationId xmlns:a16="http://schemas.microsoft.com/office/drawing/2014/main" id="{CC3AE651-5F9A-4F5E-8410-949C93DE45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38" y="-7743480"/>
            <a:ext cx="23679149" cy="25378609"/>
          </a:xfrm>
          <a:prstGeom prst="rect">
            <a:avLst/>
          </a:prstGeom>
        </p:spPr>
      </p:pic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311324" y="5883887"/>
            <a:ext cx="7617528" cy="68161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https://blog.leanstack.com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https://www.businessmodelcompetition.com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https://medium.com/@steve_mullen/an-introduction-to-lean-canvas-5c17c469d3e0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https://www.agilealliance.org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https://www.paldesk.com/aarrr-pirate-metrics/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https://leanstack.com/leancanvas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http://www.itee.radom.pl/images/kompendium.pdf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https://railsware.com/blog/5-lean-canvas-examples/</a:t>
            </a:r>
          </a:p>
        </p:txBody>
      </p:sp>
      <p:sp>
        <p:nvSpPr>
          <p:cNvPr id="292" name="Shape 292"/>
          <p:cNvSpPr/>
          <p:nvPr/>
        </p:nvSpPr>
        <p:spPr>
          <a:xfrm>
            <a:off x="154952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8086314" y="5918763"/>
            <a:ext cx="8211370" cy="5721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https://www.businessmodelcompetition.com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https://www.youtube.com/watch?v=Csofgp9Bcyo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https://www.youtube.com/watch?v=HDW-xKIGKRg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https://www.youtube.com/watch?v=k6DHEv5vWFI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https://www.youtube.com/watch?v=tLFzhz78Ock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https://www.youtube.com/watch?v=8n20QGWiFYQ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https://www.youtube.com/watch?v=pvIN9STpzCQ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https://leadflowmethod.com/message/introduction-lean-canvas/</a:t>
            </a:r>
          </a:p>
        </p:txBody>
      </p:sp>
      <p:sp>
        <p:nvSpPr>
          <p:cNvPr id="297" name="Shape 297"/>
          <p:cNvSpPr/>
          <p:nvPr/>
        </p:nvSpPr>
        <p:spPr>
          <a:xfrm>
            <a:off x="9912875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8" name="Chart 298"/>
          <p:cNvGraphicFramePr/>
          <p:nvPr>
            <p:extLst>
              <p:ext uri="{D42A27DB-BD31-4B8C-83A1-F6EECF244321}">
                <p14:modId xmlns:p14="http://schemas.microsoft.com/office/powerpoint/2010/main" val="342960436"/>
              </p:ext>
            </p:extLst>
          </p:nvPr>
        </p:nvGraphicFramePr>
        <p:xfrm>
          <a:off x="18571308" y="3006363"/>
          <a:ext cx="3878923" cy="387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9" name="Shape 299"/>
          <p:cNvSpPr/>
          <p:nvPr/>
        </p:nvSpPr>
        <p:spPr>
          <a:xfrm>
            <a:off x="18886233" y="3321288"/>
            <a:ext cx="3249073" cy="3249074"/>
          </a:xfrm>
          <a:prstGeom prst="ellipse">
            <a:avLst/>
          </a:prstGeom>
          <a:solidFill>
            <a:srgbClr val="F4F5F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16706205" y="5922883"/>
            <a:ext cx="7239049" cy="5439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Osterwalder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Y.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Pigneur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Ch.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Tucci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(2005),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Clarifying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Business 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and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of the Association for Information </a:t>
            </a:r>
            <a:r>
              <a:rPr lang="en-US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Systems,Vol</a:t>
            </a:r>
            <a:r>
              <a:rPr lang="en-US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l-PL" sz="2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Osterwalder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Y.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Pigneur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(2010), Business  Model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Visionaries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Game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Changers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Challengers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John </a:t>
            </a:r>
            <a:r>
              <a:rPr lang="pl-PL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pl-PL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Sons.</a:t>
            </a:r>
          </a:p>
        </p:txBody>
      </p:sp>
      <p:sp>
        <p:nvSpPr>
          <p:cNvPr id="302" name="Shape 302"/>
          <p:cNvSpPr/>
          <p:nvPr/>
        </p:nvSpPr>
        <p:spPr>
          <a:xfrm>
            <a:off x="18231646" y="5071918"/>
            <a:ext cx="4558248" cy="50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3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62">
            <a:extLst>
              <a:ext uri="{FF2B5EF4-FFF2-40B4-BE49-F238E27FC236}">
                <a16:creationId xmlns:a16="http://schemas.microsoft.com/office/drawing/2014/main" id="{A8038535-704F-42FE-BFCB-907B180E6254}"/>
              </a:ext>
            </a:extLst>
          </p:cNvPr>
          <p:cNvSpPr/>
          <p:nvPr/>
        </p:nvSpPr>
        <p:spPr>
          <a:xfrm>
            <a:off x="9542257" y="664469"/>
            <a:ext cx="5577191" cy="14044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76105" y="2115342"/>
            <a:ext cx="2505087" cy="2505087"/>
            <a:chOff x="2576105" y="2115342"/>
            <a:chExt cx="2505087" cy="2505087"/>
          </a:xfrm>
        </p:grpSpPr>
        <p:sp>
          <p:nvSpPr>
            <p:cNvPr id="290" name="Shape 290"/>
            <p:cNvSpPr/>
            <p:nvPr/>
          </p:nvSpPr>
          <p:spPr>
            <a:xfrm>
              <a:off x="2576105" y="2115342"/>
              <a:ext cx="2505087" cy="2505087"/>
            </a:xfrm>
            <a:prstGeom prst="ellipse">
              <a:avLst/>
            </a:prstGeom>
            <a:solidFill>
              <a:srgbClr val="496F63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B3438753-AC40-4313-94A3-C9B43AAD4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430" y="2646095"/>
              <a:ext cx="1531253" cy="149722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841735" y="2142165"/>
            <a:ext cx="2505087" cy="2505087"/>
            <a:chOff x="10841735" y="2142165"/>
            <a:chExt cx="2505087" cy="2505087"/>
          </a:xfrm>
        </p:grpSpPr>
        <p:sp>
          <p:nvSpPr>
            <p:cNvPr id="295" name="Shape 295"/>
            <p:cNvSpPr/>
            <p:nvPr/>
          </p:nvSpPr>
          <p:spPr>
            <a:xfrm>
              <a:off x="10841735" y="2142165"/>
              <a:ext cx="2505087" cy="2505087"/>
            </a:xfrm>
            <a:prstGeom prst="ellipse">
              <a:avLst/>
            </a:prstGeom>
            <a:solidFill>
              <a:srgbClr val="496F63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17298636-3BA3-4847-820B-226081537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7660" y="2560681"/>
              <a:ext cx="1502323" cy="159355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9258225" y="2115342"/>
            <a:ext cx="2505087" cy="2505087"/>
            <a:chOff x="19258225" y="2115342"/>
            <a:chExt cx="2505087" cy="2505087"/>
          </a:xfrm>
        </p:grpSpPr>
        <p:sp>
          <p:nvSpPr>
            <p:cNvPr id="300" name="Shape 300"/>
            <p:cNvSpPr/>
            <p:nvPr/>
          </p:nvSpPr>
          <p:spPr>
            <a:xfrm>
              <a:off x="19258225" y="2115342"/>
              <a:ext cx="2505087" cy="2505087"/>
            </a:xfrm>
            <a:prstGeom prst="ellipse">
              <a:avLst/>
            </a:prstGeom>
            <a:solidFill>
              <a:srgbClr val="496F63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6EEBFFEC-36D0-4B9D-8183-B13F7E42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7198" y="2686322"/>
              <a:ext cx="1797836" cy="143826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  <p:bldP spid="292" grpId="0" animBg="1"/>
      <p:bldP spid="296" grpId="0" animBg="1"/>
      <p:bldP spid="297" grpId="0" animBg="1"/>
      <p:bldP spid="301" grpId="0" animBg="1"/>
      <p:bldP spid="302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8097780" y="788043"/>
            <a:ext cx="14938685" cy="63907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GB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Innovation Model Canvas for your micro enterprise. </a:t>
            </a:r>
          </a:p>
          <a:p>
            <a:pPr algn="l">
              <a:lnSpc>
                <a:spcPct val="150000"/>
              </a:lnSpc>
            </a:pPr>
            <a:r>
              <a:rPr lang="pl-PL" sz="38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Rules: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496F63"/>
                </a:solidFill>
              </a:rPr>
              <a:t>The duration of the exercise is 20 minutes</a:t>
            </a:r>
            <a:r>
              <a:rPr lang="pl-PL" sz="3800" dirty="0">
                <a:solidFill>
                  <a:srgbClr val="496F63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496F63"/>
                </a:solidFill>
              </a:rPr>
              <a:t>There is nothing wrong with some fields being left blank.</a:t>
            </a:r>
            <a:r>
              <a:rPr lang="pl-PL" sz="3800" dirty="0">
                <a:solidFill>
                  <a:srgbClr val="496F63"/>
                </a:solidFill>
              </a:rPr>
              <a:t> </a:t>
            </a:r>
            <a:r>
              <a:rPr lang="en-US" sz="3800" dirty="0">
                <a:solidFill>
                  <a:srgbClr val="496F63"/>
                </a:solidFill>
              </a:rPr>
              <a:t>Empty categories mean that they pose a risk to the success of the project</a:t>
            </a:r>
            <a:r>
              <a:rPr lang="pl-PL" sz="3800" dirty="0">
                <a:solidFill>
                  <a:srgbClr val="496F63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496F63"/>
                </a:solidFill>
              </a:rPr>
              <a:t>Focus on the present</a:t>
            </a:r>
            <a:r>
              <a:rPr lang="pl-PL" sz="3800" dirty="0">
                <a:solidFill>
                  <a:srgbClr val="496F63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496F63"/>
                </a:solidFill>
              </a:rPr>
              <a:t>Complete the Lean </a:t>
            </a:r>
            <a:r>
              <a:rPr lang="pl-PL" sz="3800" dirty="0" err="1">
                <a:solidFill>
                  <a:srgbClr val="496F63"/>
                </a:solidFill>
              </a:rPr>
              <a:t>Canvas</a:t>
            </a:r>
            <a:r>
              <a:rPr lang="en-US" sz="3800" dirty="0">
                <a:solidFill>
                  <a:srgbClr val="496F63"/>
                </a:solidFill>
              </a:rPr>
              <a:t> </a:t>
            </a:r>
            <a:r>
              <a:rPr lang="pl-PL" sz="3800" dirty="0">
                <a:solidFill>
                  <a:srgbClr val="496F63"/>
                </a:solidFill>
              </a:rPr>
              <a:t>in the </a:t>
            </a:r>
            <a:r>
              <a:rPr lang="pl-PL" sz="3800" dirty="0" err="1">
                <a:solidFill>
                  <a:srgbClr val="496F63"/>
                </a:solidFill>
              </a:rPr>
              <a:t>right</a:t>
            </a:r>
            <a:r>
              <a:rPr lang="pl-PL" sz="3800" dirty="0">
                <a:solidFill>
                  <a:srgbClr val="496F63"/>
                </a:solidFill>
              </a:rPr>
              <a:t> order.</a:t>
            </a:r>
            <a:endParaRPr sz="3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F4088D-0A09-7044-A639-4F6FF1CFD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5E853B-C038-F04B-98B1-A31DE71C0E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0" name="Shape 230"/>
          <p:cNvSpPr/>
          <p:nvPr/>
        </p:nvSpPr>
        <p:spPr>
          <a:xfrm>
            <a:off x="0" y="762695"/>
            <a:ext cx="7030802" cy="137485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AE0282B9-D2A2-4C1E-9193-B666B04ABE6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76144" y="4764263"/>
            <a:ext cx="5878513" cy="5876925"/>
          </a:xfrm>
        </p:spPr>
      </p:pic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5C8A8BAD-D4C3-4FEC-B5F2-040368590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70429"/>
              </p:ext>
            </p:extLst>
          </p:nvPr>
        </p:nvGraphicFramePr>
        <p:xfrm>
          <a:off x="9702801" y="7958669"/>
          <a:ext cx="12564532" cy="5475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2907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2512907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1256452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1256452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2512907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2512907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1825296">
                <a:tc rowSpan="2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1. </a:t>
                      </a:r>
                    </a:p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4. </a:t>
                      </a:r>
                    </a:p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3. </a:t>
                      </a:r>
                    </a:p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9. 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2. 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182529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8. 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5. 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1825296">
                <a:tc gridSpan="3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7. 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6. </a:t>
                      </a:r>
                    </a:p>
                    <a:p>
                      <a:pPr algn="ctr"/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20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20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20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226" name="Shape 226"/>
          <p:cNvSpPr/>
          <p:nvPr/>
        </p:nvSpPr>
        <p:spPr>
          <a:xfrm>
            <a:off x="1973201" y="1710713"/>
            <a:ext cx="909967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4949" y="0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0586720" y="4266499"/>
            <a:ext cx="12700000" cy="54058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85000" lnSpcReduction="10000"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YOU:</a:t>
            </a:r>
          </a:p>
          <a:p>
            <a:pPr marL="1143000" indent="-11430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enterprising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person,</a:t>
            </a:r>
          </a:p>
          <a:p>
            <a:pPr marL="1143000" indent="-11430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business,</a:t>
            </a:r>
          </a:p>
          <a:p>
            <a:pPr marL="1143000" indent="-11430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7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pl-PL" sz="7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47E3C1F-D44C-4C45-A056-596E84D27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3" y="-179010"/>
            <a:ext cx="22227549" cy="444551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96EE3EB-0EC8-4C41-BA97-1F7768DA034B}"/>
              </a:ext>
            </a:extLst>
          </p:cNvPr>
          <p:cNvSpPr/>
          <p:nvPr/>
        </p:nvSpPr>
        <p:spPr>
          <a:xfrm>
            <a:off x="11109124" y="9675130"/>
            <a:ext cx="1254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100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Lean Innovation Model Canvas</a:t>
            </a:r>
          </a:p>
        </p:txBody>
      </p:sp>
      <p:sp>
        <p:nvSpPr>
          <p:cNvPr id="10" name="Shape 68">
            <a:extLst>
              <a:ext uri="{FF2B5EF4-FFF2-40B4-BE49-F238E27FC236}">
                <a16:creationId xmlns:a16="http://schemas.microsoft.com/office/drawing/2014/main" id="{D22A0BDA-DE71-4420-8722-7001C7B196EE}"/>
              </a:ext>
            </a:extLst>
          </p:cNvPr>
          <p:cNvSpPr/>
          <p:nvPr/>
        </p:nvSpPr>
        <p:spPr>
          <a:xfrm>
            <a:off x="4432337" y="5716844"/>
            <a:ext cx="5236014" cy="4445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en-US" sz="5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model </a:t>
            </a:r>
            <a:endParaRPr lang="pl-PL" sz="55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description of the value that the enterprise offers</a:t>
            </a:r>
            <a:r>
              <a:rPr lang="pl-PL" sz="5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851591-4AF5-4B2A-8CB5-9BAA40205A88}"/>
              </a:ext>
            </a:extLst>
          </p:cNvPr>
          <p:cNvSpPr/>
          <p:nvPr/>
        </p:nvSpPr>
        <p:spPr>
          <a:xfrm rot="1692955">
            <a:off x="-57240" y="4025184"/>
            <a:ext cx="4912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496F63"/>
                </a:solidFill>
              </a:rPr>
              <a:t>Source: A. </a:t>
            </a:r>
            <a:r>
              <a:rPr lang="pl-PL" sz="1800" dirty="0" err="1">
                <a:solidFill>
                  <a:srgbClr val="496F63"/>
                </a:solidFill>
              </a:rPr>
              <a:t>Osterwalder</a:t>
            </a:r>
            <a:r>
              <a:rPr lang="pl-PL" sz="1800" dirty="0">
                <a:solidFill>
                  <a:srgbClr val="496F63"/>
                </a:solidFill>
              </a:rPr>
              <a:t>,  Y. </a:t>
            </a:r>
            <a:r>
              <a:rPr lang="pl-PL" sz="1800" dirty="0" err="1">
                <a:solidFill>
                  <a:srgbClr val="496F63"/>
                </a:solidFill>
              </a:rPr>
              <a:t>Pigneur</a:t>
            </a:r>
            <a:r>
              <a:rPr lang="pl-PL" sz="1800" dirty="0">
                <a:solidFill>
                  <a:srgbClr val="496F63"/>
                </a:solidFill>
              </a:rPr>
              <a:t>, Ch. </a:t>
            </a:r>
            <a:r>
              <a:rPr lang="pl-PL" sz="1800" dirty="0" err="1">
                <a:solidFill>
                  <a:srgbClr val="496F63"/>
                </a:solidFill>
              </a:rPr>
              <a:t>Tucci</a:t>
            </a:r>
            <a:r>
              <a:rPr lang="pl-PL" sz="1800" dirty="0">
                <a:solidFill>
                  <a:srgbClr val="496F63"/>
                </a:solidFill>
              </a:rPr>
              <a:t>, </a:t>
            </a:r>
            <a:r>
              <a:rPr lang="pl-PL" sz="1800" dirty="0" err="1">
                <a:solidFill>
                  <a:srgbClr val="496F63"/>
                </a:solidFill>
              </a:rPr>
              <a:t>Clarifying</a:t>
            </a:r>
            <a:r>
              <a:rPr lang="pl-PL" sz="1800" dirty="0">
                <a:solidFill>
                  <a:srgbClr val="496F63"/>
                </a:solidFill>
              </a:rPr>
              <a:t>  Business  </a:t>
            </a:r>
            <a:r>
              <a:rPr lang="pl-PL" sz="1800" dirty="0" err="1">
                <a:solidFill>
                  <a:srgbClr val="496F63"/>
                </a:solidFill>
              </a:rPr>
              <a:t>Models</a:t>
            </a:r>
            <a:r>
              <a:rPr lang="pl-PL" sz="1800" dirty="0">
                <a:solidFill>
                  <a:srgbClr val="496F63"/>
                </a:solidFill>
              </a:rPr>
              <a:t>:  </a:t>
            </a:r>
            <a:r>
              <a:rPr lang="pl-PL" sz="1800" dirty="0" err="1">
                <a:solidFill>
                  <a:srgbClr val="496F63"/>
                </a:solidFill>
              </a:rPr>
              <a:t>Origins</a:t>
            </a:r>
            <a:r>
              <a:rPr lang="pl-PL" sz="1800" dirty="0">
                <a:solidFill>
                  <a:srgbClr val="496F63"/>
                </a:solidFill>
              </a:rPr>
              <a:t>,  </a:t>
            </a:r>
            <a:r>
              <a:rPr lang="pl-PL" sz="1800" dirty="0" err="1">
                <a:solidFill>
                  <a:srgbClr val="496F63"/>
                </a:solidFill>
              </a:rPr>
              <a:t>Present</a:t>
            </a:r>
            <a:r>
              <a:rPr lang="pl-PL" sz="1800" dirty="0">
                <a:solidFill>
                  <a:srgbClr val="496F63"/>
                </a:solidFill>
              </a:rPr>
              <a:t>,  and </a:t>
            </a:r>
            <a:r>
              <a:rPr lang="pl-PL" sz="1800" dirty="0" err="1">
                <a:solidFill>
                  <a:srgbClr val="496F63"/>
                </a:solidFill>
              </a:rPr>
              <a:t>Future</a:t>
            </a:r>
            <a:r>
              <a:rPr lang="pl-PL" sz="1800" dirty="0">
                <a:solidFill>
                  <a:srgbClr val="496F63"/>
                </a:solidFill>
              </a:rPr>
              <a:t> of the </a:t>
            </a:r>
            <a:r>
              <a:rPr lang="pl-PL" sz="1800" dirty="0" err="1">
                <a:solidFill>
                  <a:srgbClr val="496F63"/>
                </a:solidFill>
              </a:rPr>
              <a:t>Concept</a:t>
            </a:r>
            <a:r>
              <a:rPr lang="pl-PL" sz="1800" dirty="0">
                <a:solidFill>
                  <a:srgbClr val="496F63"/>
                </a:solidFill>
              </a:rPr>
              <a:t>.</a:t>
            </a: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196EE3EB-0EC8-4C41-BA97-1F7768DA034B}"/>
              </a:ext>
            </a:extLst>
          </p:cNvPr>
          <p:cNvSpPr/>
          <p:nvPr/>
        </p:nvSpPr>
        <p:spPr>
          <a:xfrm>
            <a:off x="6663660" y="10974681"/>
            <a:ext cx="49725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00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…meet</a:t>
            </a:r>
            <a:endParaRPr lang="pl-PL" sz="10000" b="1" dirty="0">
              <a:solidFill>
                <a:srgbClr val="71BB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 animBg="1"/>
      <p:bldP spid="4" grpId="0"/>
      <p:bldP spid="10" grpId="0" animBg="1"/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3" y="2766846"/>
            <a:ext cx="14041665" cy="150494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00432" y="-1006665"/>
            <a:ext cx="15747043" cy="15729330"/>
            <a:chOff x="1500432" y="-1006665"/>
            <a:chExt cx="15747043" cy="1572933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7C938C6E-D6BC-4984-B015-629F8E298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432" y="-1006665"/>
              <a:ext cx="15747043" cy="15729330"/>
            </a:xfrm>
            <a:prstGeom prst="rect">
              <a:avLst/>
            </a:prstGeom>
          </p:spPr>
        </p:pic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0153BCC8-0EC1-4D1D-803B-531EF3CC24E6}"/>
                </a:ext>
              </a:extLst>
            </p:cNvPr>
            <p:cNvSpPr/>
            <p:nvPr/>
          </p:nvSpPr>
          <p:spPr>
            <a:xfrm rot="241208">
              <a:off x="4386725" y="3705390"/>
              <a:ext cx="8875926" cy="547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7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Let’s start think</a:t>
              </a:r>
              <a:r>
                <a:rPr lang="en-GB" sz="7000" b="1" dirty="0" err="1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ing</a:t>
              </a:r>
              <a:r>
                <a:rPr lang="pl-PL" sz="7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 lean </a:t>
              </a:r>
            </a:p>
            <a:p>
              <a:pPr algn="ctr"/>
              <a:r>
                <a:rPr lang="pl-PL" sz="7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and </a:t>
              </a:r>
              <a:r>
                <a:rPr lang="pl-PL" sz="7000" b="1" dirty="0" err="1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create</a:t>
              </a:r>
              <a:r>
                <a:rPr lang="pl-PL" sz="7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pl-PL" sz="7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Lean </a:t>
              </a:r>
              <a:r>
                <a:rPr lang="pl-PL" sz="7000" b="1" dirty="0" err="1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Innovation</a:t>
              </a:r>
              <a:r>
                <a:rPr lang="pl-PL" sz="7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pl-PL" sz="7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Model </a:t>
              </a:r>
              <a:r>
                <a:rPr lang="pl-PL" sz="7000" b="1" dirty="0" err="1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" panose="020B0604020202020204" pitchFamily="34" charset="0"/>
                </a:rPr>
                <a:t>Canvas</a:t>
              </a:r>
              <a:endParaRPr lang="pl-PL" sz="70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1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756" y="-2096135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265591" y="1077731"/>
            <a:ext cx="13429689" cy="2156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en-US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why the business model is important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8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828145" y="3108222"/>
            <a:ext cx="17219935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determine what the consumer receives from the company;</a:t>
            </a:r>
            <a:endParaRPr lang="pl-PL" sz="48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achieve business success;</a:t>
            </a:r>
            <a:endParaRPr lang="pl-PL" sz="48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test a new idea to see if it has a real chance of success;</a:t>
            </a:r>
            <a:endParaRPr lang="pl-PL" sz="48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develop the company's mission and vision;</a:t>
            </a:r>
            <a:endParaRPr lang="pl-PL" sz="48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create a set of values that will help you manage your business;</a:t>
            </a:r>
            <a:endParaRPr lang="pl-PL" sz="48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create an image of potential customers;</a:t>
            </a:r>
            <a:endParaRPr lang="pl-PL" sz="48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create a schedule for achieving goals and tasks;</a:t>
            </a:r>
            <a:endParaRPr lang="pl-PL" sz="48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create an offer of products and services;</a:t>
            </a:r>
            <a:endParaRPr lang="pl-PL" sz="48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create marketing strategies</a:t>
            </a:r>
            <a:r>
              <a:rPr lang="pl-PL" sz="4800" b="1" dirty="0">
                <a:solidFill>
                  <a:srgbClr val="71B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4DBB15-D910-42CD-BB4B-EC0B9FC5E673}"/>
              </a:ext>
            </a:extLst>
          </p:cNvPr>
          <p:cNvSpPr/>
          <p:nvPr/>
        </p:nvSpPr>
        <p:spPr>
          <a:xfrm>
            <a:off x="584489" y="12790422"/>
            <a:ext cx="10987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Source: http://www.itee.radom.pl/images/kompendium.pdf</a:t>
            </a:r>
            <a:endParaRPr lang="en-IE" sz="2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A1AE5E7-51D8-4722-B388-0C43E9FB3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043" y="7788166"/>
            <a:ext cx="4727215" cy="43500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F96DA67-C5DE-41B6-8374-103447C73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989" y="0"/>
            <a:ext cx="3352800" cy="37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1634" y="3672115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285640" y="2125642"/>
            <a:ext cx="7058538" cy="4464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pl-PL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24D9C04-1E26-436F-A45F-CACA125619D6}"/>
              </a:ext>
            </a:extLst>
          </p:cNvPr>
          <p:cNvSpPr/>
          <p:nvPr/>
        </p:nvSpPr>
        <p:spPr>
          <a:xfrm>
            <a:off x="10453710" y="1265357"/>
            <a:ext cx="119227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sz="4800" b="1" dirty="0">
                <a:solidFill>
                  <a:srgbClr val="496F63"/>
                </a:solidFill>
              </a:rPr>
              <a:t>It is a tool enabling the development of potential business models on one A4 sheet.</a:t>
            </a:r>
            <a:endParaRPr lang="en-IE" sz="4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70089" y="10972800"/>
            <a:ext cx="6962776" cy="2701355"/>
            <a:chOff x="9970089" y="10972800"/>
            <a:chExt cx="6962776" cy="2701355"/>
          </a:xfrm>
        </p:grpSpPr>
        <p:sp>
          <p:nvSpPr>
            <p:cNvPr id="11" name="Shape 72">
              <a:extLst>
                <a:ext uri="{FF2B5EF4-FFF2-40B4-BE49-F238E27FC236}">
                  <a16:creationId xmlns:a16="http://schemas.microsoft.com/office/drawing/2014/main" id="{20E1F28C-B04A-4362-B08D-FA9482E45FCB}"/>
                </a:ext>
              </a:extLst>
            </p:cNvPr>
            <p:cNvSpPr/>
            <p:nvPr/>
          </p:nvSpPr>
          <p:spPr>
            <a:xfrm>
              <a:off x="9970089" y="10972800"/>
              <a:ext cx="6962776" cy="2701355"/>
            </a:xfrm>
            <a:prstGeom prst="rect">
              <a:avLst/>
            </a:prstGeom>
            <a:solidFill>
              <a:srgbClr val="84CAC5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3" name="Shape 69">
              <a:extLst>
                <a:ext uri="{FF2B5EF4-FFF2-40B4-BE49-F238E27FC236}">
                  <a16:creationId xmlns:a16="http://schemas.microsoft.com/office/drawing/2014/main" id="{06AC3499-C6DE-4AA7-9461-186DB4D84747}"/>
                </a:ext>
              </a:extLst>
            </p:cNvPr>
            <p:cNvSpPr/>
            <p:nvPr/>
          </p:nvSpPr>
          <p:spPr>
            <a:xfrm>
              <a:off x="10453710" y="11524011"/>
              <a:ext cx="5995534" cy="156342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/>
            <a:p>
              <a:r>
                <a:rPr lang="en-US" sz="3600" dirty="0">
                  <a:solidFill>
                    <a:srgbClr val="496F63"/>
                  </a:solidFill>
                </a:rPr>
                <a:t>Business models created in this way are "slimmed" from redundant information.</a:t>
              </a:r>
              <a:endParaRPr sz="36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hape 69">
            <a:extLst>
              <a:ext uri="{FF2B5EF4-FFF2-40B4-BE49-F238E27FC236}">
                <a16:creationId xmlns:a16="http://schemas.microsoft.com/office/drawing/2014/main" id="{78AD7B29-B145-4D38-86C5-7EBBE127D346}"/>
              </a:ext>
            </a:extLst>
          </p:cNvPr>
          <p:cNvSpPr/>
          <p:nvPr/>
        </p:nvSpPr>
        <p:spPr>
          <a:xfrm>
            <a:off x="11371665" y="3783226"/>
            <a:ext cx="8464545" cy="15634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 algn="r"/>
            <a:r>
              <a:rPr lang="en-US" sz="6000" b="1" dirty="0">
                <a:solidFill>
                  <a:srgbClr val="496F63"/>
                </a:solidFill>
              </a:rPr>
              <a:t>Business plans take too long to write</a:t>
            </a:r>
            <a:r>
              <a:rPr lang="pl-PL" sz="6000" b="1" dirty="0">
                <a:solidFill>
                  <a:srgbClr val="496F63"/>
                </a:solidFill>
              </a:rPr>
              <a:t>…</a:t>
            </a:r>
            <a:endParaRPr sz="6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8DE5493-D55B-44DE-848B-DE2AA6031324}"/>
              </a:ext>
            </a:extLst>
          </p:cNvPr>
          <p:cNvSpPr/>
          <p:nvPr/>
        </p:nvSpPr>
        <p:spPr>
          <a:xfrm>
            <a:off x="11371665" y="6125775"/>
            <a:ext cx="103988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6000" b="1" dirty="0" err="1">
                <a:solidFill>
                  <a:srgbClr val="496F63"/>
                </a:solidFill>
              </a:rPr>
              <a:t>That’s</a:t>
            </a:r>
            <a:r>
              <a:rPr lang="pl-PL" sz="6000" b="1" dirty="0">
                <a:solidFill>
                  <a:srgbClr val="496F63"/>
                </a:solidFill>
              </a:rPr>
              <a:t> </a:t>
            </a:r>
            <a:r>
              <a:rPr lang="pl-PL" sz="6000" b="1" dirty="0" err="1">
                <a:solidFill>
                  <a:srgbClr val="496F63"/>
                </a:solidFill>
              </a:rPr>
              <a:t>why</a:t>
            </a:r>
            <a:r>
              <a:rPr lang="pl-PL" sz="6000" b="1" dirty="0">
                <a:solidFill>
                  <a:srgbClr val="496F63"/>
                </a:solidFill>
              </a:rPr>
              <a:t> s</a:t>
            </a:r>
            <a:r>
              <a:rPr lang="en-US" sz="6000" b="1" dirty="0" err="1">
                <a:solidFill>
                  <a:srgbClr val="496F63"/>
                </a:solidFill>
              </a:rPr>
              <a:t>ometimes</a:t>
            </a:r>
            <a:r>
              <a:rPr lang="en-US" sz="6000" b="1" dirty="0">
                <a:solidFill>
                  <a:srgbClr val="496F63"/>
                </a:solidFill>
              </a:rPr>
              <a:t> it is better to create a </a:t>
            </a:r>
            <a:r>
              <a:rPr lang="pl-PL" sz="6000" b="1" dirty="0">
                <a:solidFill>
                  <a:srgbClr val="496F63"/>
                </a:solidFill>
              </a:rPr>
              <a:t>Lean </a:t>
            </a:r>
            <a:r>
              <a:rPr lang="pl-PL" sz="6000" b="1" dirty="0" err="1">
                <a:solidFill>
                  <a:srgbClr val="496F63"/>
                </a:solidFill>
              </a:rPr>
              <a:t>Canvas</a:t>
            </a:r>
            <a:r>
              <a:rPr lang="en-US" sz="6000" b="1" dirty="0">
                <a:solidFill>
                  <a:srgbClr val="496F63"/>
                </a:solidFill>
              </a:rPr>
              <a:t> instead of writing </a:t>
            </a:r>
            <a:endParaRPr lang="pl-PL" sz="6000" b="1" dirty="0">
              <a:solidFill>
                <a:srgbClr val="496F63"/>
              </a:solidFill>
            </a:endParaRPr>
          </a:p>
          <a:p>
            <a:pPr algn="l"/>
            <a:r>
              <a:rPr lang="en-US" sz="6000" b="1" dirty="0">
                <a:solidFill>
                  <a:srgbClr val="496F63"/>
                </a:solidFill>
              </a:rPr>
              <a:t>a business plan</a:t>
            </a:r>
            <a:r>
              <a:rPr lang="pl-PL" sz="6000" b="1" dirty="0">
                <a:solidFill>
                  <a:srgbClr val="496F63"/>
                </a:solidFill>
              </a:rPr>
              <a:t>.</a:t>
            </a:r>
            <a:endParaRPr lang="en-US" sz="60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21225" y="9499601"/>
            <a:ext cx="6962775" cy="4267200"/>
            <a:chOff x="17421225" y="9499601"/>
            <a:chExt cx="6962775" cy="4267200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3F0A8A5F-31A7-42FD-AE44-4125FCBE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1225" y="9499601"/>
              <a:ext cx="6962775" cy="4267200"/>
            </a:xfrm>
            <a:prstGeom prst="rect">
              <a:avLst/>
            </a:prstGeom>
          </p:spPr>
        </p:pic>
        <p:sp>
          <p:nvSpPr>
            <p:cNvPr id="19" name="Shape 69">
              <a:extLst>
                <a:ext uri="{FF2B5EF4-FFF2-40B4-BE49-F238E27FC236}">
                  <a16:creationId xmlns:a16="http://schemas.microsoft.com/office/drawing/2014/main" id="{86A6744C-B2D6-4C73-ACA7-5B48C5D027D3}"/>
                </a:ext>
              </a:extLst>
            </p:cNvPr>
            <p:cNvSpPr/>
            <p:nvPr/>
          </p:nvSpPr>
          <p:spPr>
            <a:xfrm rot="353062">
              <a:off x="18801558" y="10519392"/>
              <a:ext cx="4775253" cy="156342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>
              <a:noAutofit/>
            </a:bodyPr>
            <a:lstStyle/>
            <a:p>
              <a:pPr algn="ctr"/>
              <a:r>
                <a:rPr lang="pl-PL" sz="3600" b="1" dirty="0" err="1">
                  <a:solidFill>
                    <a:srgbClr val="496F63"/>
                  </a:solidFill>
                </a:rPr>
                <a:t>All</a:t>
              </a:r>
              <a:r>
                <a:rPr lang="pl-PL" sz="3600" b="1" dirty="0">
                  <a:solidFill>
                    <a:srgbClr val="496F63"/>
                  </a:solidFill>
                </a:rPr>
                <a:t> </a:t>
              </a:r>
              <a:r>
                <a:rPr lang="pl-PL" sz="3600" b="1" dirty="0" err="1">
                  <a:solidFill>
                    <a:srgbClr val="496F63"/>
                  </a:solidFill>
                </a:rPr>
                <a:t>You</a:t>
              </a:r>
              <a:r>
                <a:rPr lang="pl-PL" sz="3600" b="1" dirty="0">
                  <a:solidFill>
                    <a:srgbClr val="496F63"/>
                  </a:solidFill>
                </a:rPr>
                <a:t> </a:t>
              </a:r>
              <a:r>
                <a:rPr lang="pl-PL" sz="3600" b="1" dirty="0" err="1">
                  <a:solidFill>
                    <a:srgbClr val="496F63"/>
                  </a:solidFill>
                </a:rPr>
                <a:t>need</a:t>
              </a:r>
              <a:r>
                <a:rPr lang="pl-PL" sz="3600" b="1" dirty="0">
                  <a:solidFill>
                    <a:srgbClr val="496F63"/>
                  </a:solidFill>
                </a:rPr>
                <a:t> </a:t>
              </a:r>
              <a:r>
                <a:rPr lang="pl-PL" sz="3600" b="1" dirty="0" err="1">
                  <a:solidFill>
                    <a:srgbClr val="496F63"/>
                  </a:solidFill>
                </a:rPr>
                <a:t>is</a:t>
              </a:r>
              <a:r>
                <a:rPr lang="pl-PL" sz="3600" b="1" dirty="0">
                  <a:solidFill>
                    <a:srgbClr val="496F63"/>
                  </a:solidFill>
                </a:rPr>
                <a:t> </a:t>
              </a:r>
            </a:p>
            <a:p>
              <a:pPr algn="ctr"/>
              <a:r>
                <a:rPr lang="pl-PL" sz="3600" b="1" dirty="0">
                  <a:solidFill>
                    <a:srgbClr val="496F63"/>
                  </a:solidFill>
                </a:rPr>
                <a:t>1 </a:t>
              </a:r>
              <a:r>
                <a:rPr lang="pl-PL" sz="3600" b="1" dirty="0" err="1">
                  <a:solidFill>
                    <a:srgbClr val="496F63"/>
                  </a:solidFill>
                </a:rPr>
                <a:t>page</a:t>
              </a:r>
              <a:r>
                <a:rPr lang="pl-PL" sz="3600" b="1" dirty="0">
                  <a:solidFill>
                    <a:srgbClr val="496F63"/>
                  </a:solidFill>
                </a:rPr>
                <a:t> of </a:t>
              </a:r>
              <a:r>
                <a:rPr lang="pl-PL" sz="3600" b="1" dirty="0" err="1">
                  <a:solidFill>
                    <a:srgbClr val="496F63"/>
                  </a:solidFill>
                </a:rPr>
                <a:t>paper</a:t>
              </a:r>
              <a:r>
                <a:rPr lang="pl-PL" sz="3600" b="1" dirty="0">
                  <a:solidFill>
                    <a:srgbClr val="496F63"/>
                  </a:solidFill>
                </a:rPr>
                <a:t> </a:t>
              </a:r>
            </a:p>
            <a:p>
              <a:pPr algn="ctr"/>
              <a:r>
                <a:rPr lang="pl-PL" sz="3600" b="1" dirty="0">
                  <a:solidFill>
                    <a:srgbClr val="496F63"/>
                  </a:solidFill>
                  <a:sym typeface="Wingdings" panose="05000000000000000000" pitchFamily="2" charset="2"/>
                </a:rPr>
                <a:t></a:t>
              </a:r>
              <a:endParaRPr sz="36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Obraz 15">
            <a:extLst>
              <a:ext uri="{FF2B5EF4-FFF2-40B4-BE49-F238E27FC236}">
                <a16:creationId xmlns:a16="http://schemas.microsoft.com/office/drawing/2014/main" id="{3DADF2E6-07F4-47B7-A14E-10D5B7E79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09" y="9196796"/>
            <a:ext cx="3905892" cy="3905892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BFBF4C95-435E-4107-B186-32596CBD1A36}"/>
              </a:ext>
            </a:extLst>
          </p:cNvPr>
          <p:cNvSpPr/>
          <p:nvPr/>
        </p:nvSpPr>
        <p:spPr>
          <a:xfrm>
            <a:off x="4814909" y="8242688"/>
            <a:ext cx="3181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b="1" kern="12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created</a:t>
            </a:r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 by</a:t>
            </a:r>
          </a:p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Ash </a:t>
            </a:r>
            <a:r>
              <a:rPr lang="pl-PL" sz="2800" b="1" kern="12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Maurya</a:t>
            </a:r>
            <a:endParaRPr lang="en-IE" sz="2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0865906-1E44-43A6-B80C-D3FBFD7E07C1}"/>
              </a:ext>
            </a:extLst>
          </p:cNvPr>
          <p:cNvSpPr/>
          <p:nvPr/>
        </p:nvSpPr>
        <p:spPr>
          <a:xfrm>
            <a:off x="209978" y="12642174"/>
            <a:ext cx="80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8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Source: https://www.businessmodelcompetition.com</a:t>
            </a:r>
            <a:endParaRPr lang="en-IE" sz="28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2" grpId="0"/>
      <p:bldP spid="14" grpId="0" animBg="1"/>
      <p:bldP spid="15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603" y="2925314"/>
            <a:ext cx="14041665" cy="15049440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769147" y="544457"/>
            <a:ext cx="14845703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marL="1371600" indent="-1371600" algn="l">
              <a:lnSpc>
                <a:spcPct val="120000"/>
              </a:lnSpc>
              <a:buFont typeface="+mj-lt"/>
              <a:buAutoNum type="arabicPeriod"/>
            </a:pP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it on a large sheet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0" indent="-1371600" algn="l">
              <a:lnSpc>
                <a:spcPct val="120000"/>
              </a:lnSpc>
              <a:buFont typeface="+mj-lt"/>
              <a:buAutoNum type="arabicPeriod"/>
            </a:pP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</a:t>
            </a:r>
            <a:r>
              <a:rPr lang="en-US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visual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0" indent="-1371600" algn="l">
              <a:lnSpc>
                <a:spcPct val="120000"/>
              </a:lnSpc>
              <a:buFont typeface="+mj-lt"/>
              <a:buAutoNum type="arabicPeriod"/>
            </a:pP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nvolve</a:t>
            </a:r>
            <a:r>
              <a:rPr lang="en-US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everyone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Shape 119"/>
          <p:cNvSpPr/>
          <p:nvPr/>
        </p:nvSpPr>
        <p:spPr>
          <a:xfrm rot="1670134">
            <a:off x="-22273" y="6551184"/>
            <a:ext cx="7640274" cy="1797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problem </a:t>
            </a:r>
          </a:p>
          <a:p>
            <a:pPr>
              <a:lnSpc>
                <a:spcPct val="150000"/>
              </a:lnSpc>
            </a:pP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5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l-PL" sz="35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5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l-PL" sz="35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endParaRPr sz="35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837594-464F-4E20-899D-AF8C45E56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40" y="8444742"/>
            <a:ext cx="3877216" cy="401058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EA6CDEC-B926-4499-80ED-CFD9CBE93588}"/>
              </a:ext>
            </a:extLst>
          </p:cNvPr>
          <p:cNvSpPr/>
          <p:nvPr/>
        </p:nvSpPr>
        <p:spPr>
          <a:xfrm>
            <a:off x="11148417" y="5101956"/>
            <a:ext cx="127739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>
                <a:solidFill>
                  <a:srgbClr val="496F63"/>
                </a:solidFill>
              </a:rPr>
              <a:t>Watch </a:t>
            </a:r>
          </a:p>
          <a:p>
            <a:pPr algn="ctr"/>
            <a:r>
              <a:rPr lang="pl-PL" sz="4400" b="1" dirty="0">
                <a:solidFill>
                  <a:srgbClr val="71BB9A"/>
                </a:solidFill>
              </a:rPr>
              <a:t>This tool g</a:t>
            </a:r>
            <a:r>
              <a:rPr lang="en-US" sz="4400" b="1" dirty="0" err="1">
                <a:solidFill>
                  <a:srgbClr val="71BB9A"/>
                </a:solidFill>
              </a:rPr>
              <a:t>uided</a:t>
            </a:r>
            <a:r>
              <a:rPr lang="en-US" sz="4400" b="1" dirty="0">
                <a:solidFill>
                  <a:srgbClr val="71BB9A"/>
                </a:solidFill>
              </a:rPr>
              <a:t> the entrepreneur as they navigated their way from ideation to building a successful </a:t>
            </a:r>
            <a:r>
              <a:rPr lang="en-US" sz="44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</a:t>
            </a:r>
            <a:r>
              <a:rPr lang="en-US" sz="4400" b="1" dirty="0">
                <a:solidFill>
                  <a:srgbClr val="71BB9A"/>
                </a:solidFill>
              </a:rPr>
              <a:t>.</a:t>
            </a:r>
            <a:endParaRPr lang="pl-PL" sz="4400" b="1" dirty="0">
              <a:solidFill>
                <a:srgbClr val="71BB9A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3EFAD3E-B16F-4400-BFF9-900F249D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052" y="1769321"/>
            <a:ext cx="5064695" cy="2311986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34E4DD38-FF4C-4EC2-9797-B77343AB54FE}"/>
              </a:ext>
            </a:extLst>
          </p:cNvPr>
          <p:cNvSpPr/>
          <p:nvPr/>
        </p:nvSpPr>
        <p:spPr>
          <a:xfrm>
            <a:off x="11698209" y="13050287"/>
            <a:ext cx="121920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pl-PL" sz="2400" b="1" kern="1200" dirty="0">
                <a:solidFill>
                  <a:srgbClr val="496F63"/>
                </a:solidFill>
                <a:latin typeface="Arial"/>
                <a:cs typeface="Arial"/>
                <a:sym typeface="Quattrocento Sans"/>
              </a:rPr>
              <a:t>Source: </a:t>
            </a:r>
            <a:r>
              <a:rPr lang="pl-PL" sz="2400" b="1" kern="1200" dirty="0">
                <a:solidFill>
                  <a:srgbClr val="496F63"/>
                </a:solidFill>
                <a:latin typeface="Arial"/>
                <a:cs typeface="Arial"/>
                <a:sym typeface="Quattrocento Sans"/>
                <a:hlinkClick r:id="rId6"/>
              </a:rPr>
              <a:t>https://leadflowmethod.com/message/introduction-lean-canvas/</a:t>
            </a:r>
            <a:endParaRPr lang="en-IE" sz="24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2" name="Obraz 1">
            <a:hlinkClick r:id="rId7"/>
            <a:extLst>
              <a:ext uri="{FF2B5EF4-FFF2-40B4-BE49-F238E27FC236}">
                <a16:creationId xmlns:a16="http://schemas.microsoft.com/office/drawing/2014/main" id="{B4C5A44E-51AD-47E9-B8B0-4E22EE500B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0822" y="8257451"/>
            <a:ext cx="6107792" cy="4530440"/>
          </a:xfrm>
          <a:prstGeom prst="rect">
            <a:avLst/>
          </a:prstGeom>
        </p:spPr>
      </p:pic>
      <p:sp>
        <p:nvSpPr>
          <p:cNvPr id="14" name="Prostokąt 2">
            <a:extLst>
              <a:ext uri="{FF2B5EF4-FFF2-40B4-BE49-F238E27FC236}">
                <a16:creationId xmlns:a16="http://schemas.microsoft.com/office/drawing/2014/main" id="{20F5FCC3-682F-7242-910B-C59F9578A10D}"/>
              </a:ext>
            </a:extLst>
          </p:cNvPr>
          <p:cNvSpPr/>
          <p:nvPr/>
        </p:nvSpPr>
        <p:spPr>
          <a:xfrm>
            <a:off x="12741077" y="11661831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(22mins)</a:t>
            </a:r>
            <a:endParaRPr lang="pl-PL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 animBg="1"/>
      <p:bldP spid="119" grpId="0" animBg="1"/>
      <p:bldP spid="5" grpId="0"/>
      <p:bldP spid="1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B30B0-1B33-634A-94F6-A6822BF0BA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5" y="-2327917"/>
            <a:ext cx="23679149" cy="25378609"/>
          </a:xfrm>
          <a:prstGeom prst="rect">
            <a:avLst/>
          </a:prstGeom>
        </p:spPr>
      </p:pic>
      <p:sp>
        <p:nvSpPr>
          <p:cNvPr id="62" name="Shape 62"/>
          <p:cNvSpPr/>
          <p:nvPr/>
        </p:nvSpPr>
        <p:spPr>
          <a:xfrm>
            <a:off x="4268256" y="371475"/>
            <a:ext cx="15266463" cy="4464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r>
              <a:rPr lang="pl-PL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8D68FECF-EB41-42D1-857A-A9EAB54F1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62848"/>
              </p:ext>
            </p:extLst>
          </p:nvPr>
        </p:nvGraphicFramePr>
        <p:xfrm>
          <a:off x="1285875" y="1857968"/>
          <a:ext cx="21231226" cy="10258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6245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3419475">
                <a:tc rowSpan="2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partners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Activities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Unique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value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Relationships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341947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resources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3419475">
                <a:tc gridSpan="3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6" name="Shape 62">
            <a:extLst>
              <a:ext uri="{FF2B5EF4-FFF2-40B4-BE49-F238E27FC236}">
                <a16:creationId xmlns:a16="http://schemas.microsoft.com/office/drawing/2014/main" id="{72BCB222-C67E-4B20-A7DC-ED6A4566CC83}"/>
              </a:ext>
            </a:extLst>
          </p:cNvPr>
          <p:cNvSpPr/>
          <p:nvPr/>
        </p:nvSpPr>
        <p:spPr>
          <a:xfrm>
            <a:off x="1092988" y="12240502"/>
            <a:ext cx="21560083" cy="1661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 the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intends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5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CEB28B-AE5E-4302-9CB4-F645C9D0E69E}"/>
              </a:ext>
            </a:extLst>
          </p:cNvPr>
          <p:cNvSpPr/>
          <p:nvPr/>
        </p:nvSpPr>
        <p:spPr>
          <a:xfrm rot="5400000">
            <a:off x="16771292" y="662647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4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Source: http://www.itee.radom.pl/images/kompendium.pdf/</a:t>
            </a:r>
            <a:endParaRPr lang="en-IE" sz="24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B30B0-1B33-634A-94F6-A6822BF0BA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5" y="-2327917"/>
            <a:ext cx="23679149" cy="25378609"/>
          </a:xfrm>
          <a:prstGeom prst="rect">
            <a:avLst/>
          </a:prstGeom>
        </p:spPr>
      </p:pic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8D68FECF-EB41-42D1-857A-A9EAB54F1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82565"/>
              </p:ext>
            </p:extLst>
          </p:nvPr>
        </p:nvGraphicFramePr>
        <p:xfrm>
          <a:off x="1285875" y="1857968"/>
          <a:ext cx="21231226" cy="10258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6245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2123123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4246245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3419475">
                <a:tc rowSpan="2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partners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Activities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Unique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value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Relationships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341947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resources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en-GB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  <a:p>
                      <a:pPr algn="ctr"/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3419475">
                <a:tc gridSpan="3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32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32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32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2" name="Znak mnożenia 1">
            <a:extLst>
              <a:ext uri="{FF2B5EF4-FFF2-40B4-BE49-F238E27FC236}">
                <a16:creationId xmlns:a16="http://schemas.microsoft.com/office/drawing/2014/main" id="{2FBF8355-D5FE-4BC3-8311-06CBE8F2DCBB}"/>
              </a:ext>
            </a:extLst>
          </p:cNvPr>
          <p:cNvSpPr/>
          <p:nvPr/>
        </p:nvSpPr>
        <p:spPr>
          <a:xfrm>
            <a:off x="1310465" y="3650286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Znak mnożenia 7">
            <a:extLst>
              <a:ext uri="{FF2B5EF4-FFF2-40B4-BE49-F238E27FC236}">
                <a16:creationId xmlns:a16="http://schemas.microsoft.com/office/drawing/2014/main" id="{9E6510A0-09C2-4C8F-9EC4-97E43DD39D42}"/>
              </a:ext>
            </a:extLst>
          </p:cNvPr>
          <p:cNvSpPr/>
          <p:nvPr/>
        </p:nvSpPr>
        <p:spPr>
          <a:xfrm>
            <a:off x="5449835" y="2434269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Znak mnożenia 8">
            <a:extLst>
              <a:ext uri="{FF2B5EF4-FFF2-40B4-BE49-F238E27FC236}">
                <a16:creationId xmlns:a16="http://schemas.microsoft.com/office/drawing/2014/main" id="{D8B65772-5966-4BDB-904A-EC74DE3338B5}"/>
              </a:ext>
            </a:extLst>
          </p:cNvPr>
          <p:cNvSpPr/>
          <p:nvPr/>
        </p:nvSpPr>
        <p:spPr>
          <a:xfrm>
            <a:off x="5449835" y="5704057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Znak mnożenia 9">
            <a:extLst>
              <a:ext uri="{FF2B5EF4-FFF2-40B4-BE49-F238E27FC236}">
                <a16:creationId xmlns:a16="http://schemas.microsoft.com/office/drawing/2014/main" id="{F448115A-3454-4B6E-BF5B-15E931933DA8}"/>
              </a:ext>
            </a:extLst>
          </p:cNvPr>
          <p:cNvSpPr/>
          <p:nvPr/>
        </p:nvSpPr>
        <p:spPr>
          <a:xfrm>
            <a:off x="13983467" y="2000250"/>
            <a:ext cx="4371976" cy="1307605"/>
          </a:xfrm>
          <a:prstGeom prst="mathMultiply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46C835A-9416-4619-98A1-056EAFE2F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64" y="3369647"/>
            <a:ext cx="806245" cy="80624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C1C19F4-4856-4240-9FEE-9F79F8483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73" y="3282188"/>
            <a:ext cx="981161" cy="98116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A90853C-EA8E-4EF3-A4E1-F968F2E43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24" y="6539662"/>
            <a:ext cx="1338457" cy="133845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8715B3D-DD49-417C-8295-FA41235CC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86" y="5040964"/>
            <a:ext cx="876551" cy="87655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E3C169B4-8A0E-435F-8157-4F50680F4B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677" y="3207060"/>
            <a:ext cx="751556" cy="99411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BADE55F7-ACE6-489B-A141-7C93B490C4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652" y="5550395"/>
            <a:ext cx="1307605" cy="130760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6253563-317E-4858-97E6-DB9FA000E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885" y="3719571"/>
            <a:ext cx="976408" cy="912642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CD65E4-00D1-4442-9224-601F91D086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75" y="9092037"/>
            <a:ext cx="1189398" cy="1189398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0B42BB0D-15C2-4D0C-B166-8CA32684CB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257" y="9098254"/>
            <a:ext cx="1307605" cy="1307605"/>
          </a:xfrm>
          <a:prstGeom prst="rect">
            <a:avLst/>
          </a:prstGeom>
        </p:spPr>
      </p:pic>
      <p:sp>
        <p:nvSpPr>
          <p:cNvPr id="20" name="Shape 62">
            <a:extLst>
              <a:ext uri="{FF2B5EF4-FFF2-40B4-BE49-F238E27FC236}">
                <a16:creationId xmlns:a16="http://schemas.microsoft.com/office/drawing/2014/main" id="{41A287CA-E73A-45FD-9833-5CB24AF27283}"/>
              </a:ext>
            </a:extLst>
          </p:cNvPr>
          <p:cNvSpPr/>
          <p:nvPr/>
        </p:nvSpPr>
        <p:spPr>
          <a:xfrm>
            <a:off x="1438275" y="523875"/>
            <a:ext cx="21231225" cy="4464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r>
              <a:rPr lang="pl-PL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l-PL" sz="8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Lean </a:t>
            </a:r>
            <a:r>
              <a:rPr lang="pl-PL" sz="8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sz="8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62">
            <a:extLst>
              <a:ext uri="{FF2B5EF4-FFF2-40B4-BE49-F238E27FC236}">
                <a16:creationId xmlns:a16="http://schemas.microsoft.com/office/drawing/2014/main" id="{756C5A92-AA59-49B9-8B66-AFE3AE32D2FF}"/>
              </a:ext>
            </a:extLst>
          </p:cNvPr>
          <p:cNvSpPr/>
          <p:nvPr/>
        </p:nvSpPr>
        <p:spPr>
          <a:xfrm>
            <a:off x="1092988" y="12183590"/>
            <a:ext cx="21560083" cy="16615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pl-PL" sz="5000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Lean </a:t>
            </a:r>
            <a:r>
              <a:rPr lang="pl-PL" sz="5000" dirty="0" err="1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l-PL" sz="5000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pl-PL" sz="5000" dirty="0" err="1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pl-PL" sz="5000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assesing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pl-PL" sz="5000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l-PL" sz="50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5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BCAAD6C4-4866-4EF6-B767-066099CC15D5}"/>
              </a:ext>
            </a:extLst>
          </p:cNvPr>
          <p:cNvSpPr/>
          <p:nvPr/>
        </p:nvSpPr>
        <p:spPr>
          <a:xfrm rot="5400000">
            <a:off x="16685923" y="712372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sz="2000" b="1" kern="1200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Source: https://medium.com/@steve_mullen/an-introduction-to-lean-canvas-5c17c469d3e0</a:t>
            </a:r>
            <a:endParaRPr lang="en-IE" sz="20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23B9DEE-BCE9-43C6-AFF6-AB541BF6A649}"/>
              </a:ext>
            </a:extLst>
          </p:cNvPr>
          <p:cNvCxnSpPr/>
          <p:nvPr/>
        </p:nvCxnSpPr>
        <p:spPr>
          <a:xfrm flipV="1">
            <a:off x="11855669" y="1516938"/>
            <a:ext cx="0" cy="10682123"/>
          </a:xfrm>
          <a:prstGeom prst="line">
            <a:avLst/>
          </a:prstGeom>
          <a:ln w="88900" cmpd="sng">
            <a:solidFill>
              <a:srgbClr val="71BB9A">
                <a:alpha val="30000"/>
              </a:srgbClr>
            </a:solidFill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Prostokąt 25">
            <a:extLst>
              <a:ext uri="{FF2B5EF4-FFF2-40B4-BE49-F238E27FC236}">
                <a16:creationId xmlns:a16="http://schemas.microsoft.com/office/drawing/2014/main" id="{047AC9A2-7929-426C-BC24-493CF5612507}"/>
              </a:ext>
            </a:extLst>
          </p:cNvPr>
          <p:cNvSpPr/>
          <p:nvPr/>
        </p:nvSpPr>
        <p:spPr>
          <a:xfrm>
            <a:off x="5918393" y="1302984"/>
            <a:ext cx="3434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8A09E15C-7BF7-4E12-ACC3-707C591FA439}"/>
              </a:ext>
            </a:extLst>
          </p:cNvPr>
          <p:cNvSpPr/>
          <p:nvPr/>
        </p:nvSpPr>
        <p:spPr>
          <a:xfrm>
            <a:off x="15515567" y="1301649"/>
            <a:ext cx="3434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71BB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4353" y="6419015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cap="all" spc="400" dirty="0">
                <a:solidFill>
                  <a:srgbClr val="496F63"/>
                </a:solidFill>
                <a:latin typeface="+mn-lt"/>
                <a:ea typeface="+mn-ea"/>
                <a:cs typeface="+mn-cs"/>
                <a:sym typeface="Montserrat-Regular"/>
              </a:rPr>
              <a:t>Problem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52297" y="4547881"/>
            <a:ext cx="2714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cap="all" spc="400" dirty="0">
                <a:solidFill>
                  <a:srgbClr val="496F63"/>
                </a:solidFill>
                <a:latin typeface="+mn-lt"/>
                <a:ea typeface="+mn-ea"/>
                <a:cs typeface="+mn-cs"/>
                <a:sym typeface="Montserrat-Regular"/>
              </a:rPr>
              <a:t>Solution</a:t>
            </a:r>
            <a:endParaRPr lang="pl-PL" sz="3200" b="1" cap="all" spc="400" dirty="0">
              <a:solidFill>
                <a:srgbClr val="496F63"/>
              </a:solidFill>
              <a:latin typeface="+mn-lt"/>
              <a:ea typeface="+mn-ea"/>
              <a:cs typeface="+mn-cs"/>
              <a:sym typeface="Montserrat-Regular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58734" y="7634374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cap="all" spc="400" dirty="0">
                <a:solidFill>
                  <a:srgbClr val="496F63"/>
                </a:solidFill>
                <a:latin typeface="+mn-lt"/>
                <a:ea typeface="+mn-ea"/>
                <a:cs typeface="+mn-cs"/>
                <a:sym typeface="Montserrat-Regular"/>
              </a:rPr>
              <a:t>Key Metrics</a:t>
            </a:r>
            <a:endParaRPr lang="pl-PL" sz="3200" b="1" cap="all" spc="400" dirty="0">
              <a:solidFill>
                <a:srgbClr val="496F63"/>
              </a:solidFill>
              <a:latin typeface="+mn-lt"/>
              <a:ea typeface="+mn-ea"/>
              <a:cs typeface="+mn-cs"/>
              <a:sym typeface="Montserrat-Regular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45449" y="4185855"/>
            <a:ext cx="32464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cap="all" spc="400" dirty="0">
                <a:solidFill>
                  <a:srgbClr val="496F63"/>
                </a:solidFill>
                <a:latin typeface="+mn-lt"/>
                <a:ea typeface="+mn-ea"/>
                <a:cs typeface="+mn-cs"/>
                <a:sym typeface="Montserrat-Regular"/>
              </a:rPr>
              <a:t>Unfair</a:t>
            </a:r>
          </a:p>
          <a:p>
            <a:pPr algn="ctr"/>
            <a:r>
              <a:rPr lang="en-GB" sz="3200" b="1" cap="all" spc="400" dirty="0">
                <a:solidFill>
                  <a:srgbClr val="496F63"/>
                </a:solidFill>
                <a:latin typeface="+mn-lt"/>
                <a:ea typeface="+mn-ea"/>
                <a:cs typeface="+mn-cs"/>
                <a:sym typeface="Montserrat-Regular"/>
              </a:rPr>
              <a:t>Advantage</a:t>
            </a:r>
            <a:endParaRPr lang="pl-PL" sz="3200" b="1" cap="all" spc="400" dirty="0">
              <a:solidFill>
                <a:srgbClr val="496F63"/>
              </a:solidFill>
              <a:latin typeface="+mn-lt"/>
              <a:ea typeface="+mn-ea"/>
              <a:cs typeface="+mn-cs"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168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20" grpId="0" animBg="1"/>
      <p:bldP spid="22" grpId="0" animBg="1"/>
      <p:bldP spid="24" grpId="0"/>
      <p:bldP spid="26" grpId="0"/>
      <p:bldP spid="28" grpId="0"/>
      <p:bldP spid="4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1335407" y="9426157"/>
            <a:ext cx="10581705" cy="26666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n-US" sz="5000" dirty="0">
                <a:solidFill>
                  <a:schemeClr val="tx2">
                    <a:lumMod val="25000"/>
                  </a:schemeClr>
                </a:solidFill>
              </a:rPr>
              <a:t>Most startups fail, not because they fail to build what they set out to build, but because they waste time, money, and effort building the wrong product</a:t>
            </a:r>
            <a:r>
              <a:rPr lang="en-US" sz="5000" dirty="0"/>
              <a:t>.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861745" y="7408669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AF8BD9-0960-40C6-B3EE-062E7676A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5" y="2254903"/>
            <a:ext cx="4068195" cy="4068195"/>
          </a:xfrm>
          <a:prstGeom prst="rect">
            <a:avLst/>
          </a:prstGeom>
        </p:spPr>
      </p:pic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6495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9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9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555F36F2-EF0A-47D4-9E6C-C4CFB1DB9F40}"/>
              </a:ext>
            </a:extLst>
          </p:cNvPr>
          <p:cNvSpPr/>
          <p:nvPr/>
        </p:nvSpPr>
        <p:spPr>
          <a:xfrm>
            <a:off x="5844988" y="762695"/>
            <a:ext cx="15058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dirty="0">
                <a:solidFill>
                  <a:schemeClr val="tx2">
                    <a:lumMod val="25000"/>
                  </a:schemeClr>
                </a:solidFill>
              </a:rPr>
              <a:t>“A problem well stated is a problem half-solved.”</a:t>
            </a:r>
            <a:br>
              <a:rPr lang="en-US" sz="5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5400" dirty="0">
                <a:solidFill>
                  <a:schemeClr val="tx2">
                    <a:lumMod val="25000"/>
                  </a:schemeClr>
                </a:solidFill>
              </a:rPr>
              <a:t>Charles Kettering</a:t>
            </a:r>
            <a:endParaRPr lang="pl-PL" sz="5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F5A9E92-E73C-4250-A956-3BF97C9BDE97}"/>
              </a:ext>
            </a:extLst>
          </p:cNvPr>
          <p:cNvSpPr/>
          <p:nvPr/>
        </p:nvSpPr>
        <p:spPr>
          <a:xfrm>
            <a:off x="8261128" y="3119010"/>
            <a:ext cx="139997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496F63"/>
                </a:solidFill>
              </a:rPr>
              <a:t>Indicate the most important </a:t>
            </a:r>
            <a:r>
              <a:rPr lang="en-US" sz="6000" b="1" dirty="0">
                <a:solidFill>
                  <a:srgbClr val="FF0000"/>
                </a:solidFill>
              </a:rPr>
              <a:t>problems</a:t>
            </a:r>
            <a:r>
              <a:rPr lang="en-US" sz="6000" b="1" dirty="0">
                <a:solidFill>
                  <a:srgbClr val="496F63"/>
                </a:solidFill>
              </a:rPr>
              <a:t> or needs identified for a given customer segment.</a:t>
            </a:r>
            <a:endParaRPr lang="pl-PL" sz="6000" b="1" dirty="0">
              <a:solidFill>
                <a:srgbClr val="496F63"/>
              </a:solidFill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496F63"/>
                </a:solidFill>
              </a:rPr>
              <a:t>It is worth supplementing with existing alternative solutions to these problems.</a:t>
            </a:r>
            <a:endParaRPr lang="pl-PL" sz="6000" b="1" dirty="0">
              <a:solidFill>
                <a:srgbClr val="496F6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17" y="-8634"/>
            <a:ext cx="9956901" cy="1373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6C2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517" y="0"/>
            <a:ext cx="10211538" cy="13733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99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560449" y="6923893"/>
            <a:ext cx="9099673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segments</a:t>
            </a:r>
            <a:endParaRPr lang="pl-P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88CE6D14-493C-4670-815E-C41113E9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23321"/>
              </p:ext>
            </p:extLst>
          </p:nvPr>
        </p:nvGraphicFramePr>
        <p:xfrm>
          <a:off x="299175" y="10462688"/>
          <a:ext cx="7961954" cy="2969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391">
                  <a:extLst>
                    <a:ext uri="{9D8B030D-6E8A-4147-A177-3AD203B41FA5}">
                      <a16:colId xmlns:a16="http://schemas.microsoft.com/office/drawing/2014/main" val="4222263937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673784136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104370562"/>
                    </a:ext>
                  </a:extLst>
                </a:gridCol>
                <a:gridCol w="796195">
                  <a:extLst>
                    <a:ext uri="{9D8B030D-6E8A-4147-A177-3AD203B41FA5}">
                      <a16:colId xmlns:a16="http://schemas.microsoft.com/office/drawing/2014/main" val="1475766613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88312378"/>
                    </a:ext>
                  </a:extLst>
                </a:gridCol>
                <a:gridCol w="1592391">
                  <a:extLst>
                    <a:ext uri="{9D8B030D-6E8A-4147-A177-3AD203B41FA5}">
                      <a16:colId xmlns:a16="http://schemas.microsoft.com/office/drawing/2014/main" val="2255483289"/>
                    </a:ext>
                  </a:extLst>
                </a:gridCol>
              </a:tblGrid>
              <a:tr h="9898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Problem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Solution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rgbClr val="496F63"/>
                          </a:solidFill>
                        </a:rPr>
                        <a:t>Value </a:t>
                      </a:r>
                      <a:r>
                        <a:rPr lang="pl-PL" sz="900" b="1" dirty="0" err="1">
                          <a:solidFill>
                            <a:srgbClr val="496F63"/>
                          </a:solidFill>
                        </a:rPr>
                        <a:t>Proposition</a:t>
                      </a:r>
                      <a:endParaRPr lang="pl-PL" sz="9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Unfair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advantage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Customer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Segments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40405"/>
                  </a:ext>
                </a:extLst>
              </a:tr>
              <a:tr h="98984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Key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metrics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Channels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95260"/>
                  </a:ext>
                </a:extLst>
              </a:tr>
              <a:tr h="9898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Cost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Structure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Revenue</a:t>
                      </a:r>
                      <a:r>
                        <a:rPr lang="pl-PL" sz="1100" b="1" dirty="0">
                          <a:solidFill>
                            <a:srgbClr val="496F63"/>
                          </a:solidFill>
                        </a:rPr>
                        <a:t> </a:t>
                      </a:r>
                      <a:r>
                        <a:rPr lang="pl-PL" sz="1100" b="1" dirty="0" err="1">
                          <a:solidFill>
                            <a:srgbClr val="496F63"/>
                          </a:solidFill>
                        </a:rPr>
                        <a:t>streams</a:t>
                      </a:r>
                      <a:endParaRPr lang="pl-PL" sz="1100" b="1" dirty="0">
                        <a:solidFill>
                          <a:srgbClr val="496F63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A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23415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BF7195FB-501F-4F77-B807-046A4432C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5" y="2825134"/>
            <a:ext cx="3511372" cy="328205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ED7F9B2-2227-422E-A2B0-A49014C6913B}"/>
              </a:ext>
            </a:extLst>
          </p:cNvPr>
          <p:cNvSpPr/>
          <p:nvPr/>
        </p:nvSpPr>
        <p:spPr>
          <a:xfrm>
            <a:off x="6987445" y="3240158"/>
            <a:ext cx="16836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I</a:t>
            </a:r>
            <a:r>
              <a:rPr lang="en-US" sz="6000" b="1" dirty="0" err="1">
                <a:solidFill>
                  <a:srgbClr val="496F63"/>
                </a:solidFill>
              </a:rPr>
              <a:t>ndicate</a:t>
            </a:r>
            <a:r>
              <a:rPr lang="en-US" sz="6000" b="1" dirty="0">
                <a:solidFill>
                  <a:srgbClr val="496F63"/>
                </a:solidFill>
              </a:rPr>
              <a:t> the </a:t>
            </a:r>
            <a:r>
              <a:rPr lang="en-US" sz="6000" b="1" dirty="0">
                <a:solidFill>
                  <a:srgbClr val="FF0000"/>
                </a:solidFill>
              </a:rPr>
              <a:t>customer segments </a:t>
            </a:r>
            <a:r>
              <a:rPr lang="en-US" sz="6000" b="1" dirty="0">
                <a:solidFill>
                  <a:srgbClr val="496F63"/>
                </a:solidFill>
              </a:rPr>
              <a:t>whose problems we want to solve.</a:t>
            </a:r>
            <a:endParaRPr lang="pl-PL" sz="6000" b="1" dirty="0">
              <a:solidFill>
                <a:srgbClr val="496F63"/>
              </a:solidFill>
            </a:endParaRP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pl-PL" sz="6000" b="1" dirty="0">
                <a:solidFill>
                  <a:srgbClr val="496F63"/>
                </a:solidFill>
              </a:rPr>
              <a:t>We </a:t>
            </a:r>
            <a:r>
              <a:rPr lang="en-US" sz="6000" b="1" dirty="0">
                <a:solidFill>
                  <a:srgbClr val="496F63"/>
                </a:solidFill>
              </a:rPr>
              <a:t>are most interested in </a:t>
            </a:r>
            <a:r>
              <a:rPr lang="en-US" sz="6000" b="1" dirty="0">
                <a:solidFill>
                  <a:srgbClr val="FF0000"/>
                </a:solidFill>
              </a:rPr>
              <a:t>early </a:t>
            </a:r>
            <a:r>
              <a:rPr lang="pl-PL" sz="6000" b="1" dirty="0" err="1">
                <a:solidFill>
                  <a:srgbClr val="FF0000"/>
                </a:solidFill>
              </a:rPr>
              <a:t>adopters</a:t>
            </a:r>
            <a:r>
              <a:rPr lang="en-US" sz="6000" b="1" dirty="0">
                <a:solidFill>
                  <a:srgbClr val="496F63"/>
                </a:solidFill>
              </a:rPr>
              <a:t>.</a:t>
            </a:r>
            <a:endParaRPr lang="pl-PL" sz="6000" b="1" dirty="0">
              <a:solidFill>
                <a:srgbClr val="496F6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08266" y="751377"/>
            <a:ext cx="12740975" cy="1781342"/>
            <a:chOff x="6808266" y="751377"/>
            <a:chExt cx="12740975" cy="1781342"/>
          </a:xfrm>
          <a:solidFill>
            <a:srgbClr val="94E6E4"/>
          </a:solidFill>
        </p:grpSpPr>
        <p:sp>
          <p:nvSpPr>
            <p:cNvPr id="12" name="Shape 72">
              <a:extLst>
                <a:ext uri="{FF2B5EF4-FFF2-40B4-BE49-F238E27FC236}">
                  <a16:creationId xmlns:a16="http://schemas.microsoft.com/office/drawing/2014/main" id="{C6A18451-D5F8-4893-B285-26CD0D6E4A00}"/>
                </a:ext>
              </a:extLst>
            </p:cNvPr>
            <p:cNvSpPr/>
            <p:nvPr/>
          </p:nvSpPr>
          <p:spPr>
            <a:xfrm>
              <a:off x="6808266" y="751377"/>
              <a:ext cx="12740975" cy="1781342"/>
            </a:xfrm>
            <a:prstGeom prst="rect">
              <a:avLst/>
            </a:prstGeom>
            <a:grpFill/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B33CA467-C882-444E-AE6D-066133292A96}"/>
                </a:ext>
              </a:extLst>
            </p:cNvPr>
            <p:cNvSpPr/>
            <p:nvPr/>
          </p:nvSpPr>
          <p:spPr>
            <a:xfrm>
              <a:off x="7136524" y="953195"/>
              <a:ext cx="12192000" cy="132343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496F63"/>
                  </a:solidFill>
                </a:rPr>
                <a:t>Determining the right target group is crucial because </a:t>
              </a:r>
              <a:r>
                <a:rPr lang="en-US" sz="4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customers</a:t>
              </a:r>
              <a:r>
                <a:rPr lang="pl-PL" sz="4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>
                  <a:solidFill>
                    <a:srgbClr val="496F6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 the source of revenue</a:t>
              </a:r>
              <a:r>
                <a:rPr lang="en-US" sz="4000" dirty="0">
                  <a:solidFill>
                    <a:srgbClr val="496F63"/>
                  </a:solidFill>
                </a:rPr>
                <a:t>.</a:t>
              </a:r>
              <a:endParaRPr lang="pl-PL" sz="4000" dirty="0">
                <a:solidFill>
                  <a:srgbClr val="496F6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46030" y="7093600"/>
            <a:ext cx="15043680" cy="1957991"/>
            <a:chOff x="9046030" y="7093600"/>
            <a:chExt cx="15043680" cy="1957991"/>
          </a:xfrm>
        </p:grpSpPr>
        <p:sp>
          <p:nvSpPr>
            <p:cNvPr id="13" name="Shape 72">
              <a:extLst>
                <a:ext uri="{FF2B5EF4-FFF2-40B4-BE49-F238E27FC236}">
                  <a16:creationId xmlns:a16="http://schemas.microsoft.com/office/drawing/2014/main" id="{6C49EE41-1C5F-4FC4-BEB9-DECAAC57F659}"/>
                </a:ext>
              </a:extLst>
            </p:cNvPr>
            <p:cNvSpPr/>
            <p:nvPr/>
          </p:nvSpPr>
          <p:spPr>
            <a:xfrm>
              <a:off x="9046030" y="7093600"/>
              <a:ext cx="15043680" cy="1957991"/>
            </a:xfrm>
            <a:prstGeom prst="rect">
              <a:avLst/>
            </a:prstGeom>
            <a:solidFill>
              <a:srgbClr val="94E6E4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5C71C239-005A-4D4B-8559-E26521F017BD}"/>
                </a:ext>
              </a:extLst>
            </p:cNvPr>
            <p:cNvSpPr/>
            <p:nvPr/>
          </p:nvSpPr>
          <p:spPr>
            <a:xfrm>
              <a:off x="9353076" y="7356365"/>
              <a:ext cx="1442958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496F63"/>
                  </a:solidFill>
                </a:rPr>
                <a:t>Segmentation allows you to highlight the most important features and needs of recipients and make better offer to them.</a:t>
              </a:r>
              <a:endParaRPr lang="pl-PL" sz="4000" dirty="0">
                <a:solidFill>
                  <a:srgbClr val="496F63"/>
                </a:solidFill>
              </a:endParaRPr>
            </a:p>
          </p:txBody>
        </p:sp>
      </p:grpSp>
      <p:sp>
        <p:nvSpPr>
          <p:cNvPr id="15" name="Prostokąt 14">
            <a:extLst>
              <a:ext uri="{FF2B5EF4-FFF2-40B4-BE49-F238E27FC236}">
                <a16:creationId xmlns:a16="http://schemas.microsoft.com/office/drawing/2014/main" id="{1A71C00C-A560-4B4A-810E-E24BDEEBBA4D}"/>
              </a:ext>
            </a:extLst>
          </p:cNvPr>
          <p:cNvSpPr/>
          <p:nvPr/>
        </p:nvSpPr>
        <p:spPr>
          <a:xfrm>
            <a:off x="9961418" y="9779856"/>
            <a:ext cx="14422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4000" b="1" dirty="0" err="1">
                <a:solidFill>
                  <a:srgbClr val="496F63"/>
                </a:solidFill>
              </a:rPr>
              <a:t>Customer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groups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represent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separate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segments</a:t>
            </a:r>
            <a:r>
              <a:rPr lang="pl-PL" sz="4000" b="1" dirty="0">
                <a:solidFill>
                  <a:srgbClr val="496F63"/>
                </a:solidFill>
              </a:rPr>
              <a:t> </a:t>
            </a:r>
            <a:r>
              <a:rPr lang="pl-PL" sz="4000" b="1" dirty="0" err="1">
                <a:solidFill>
                  <a:srgbClr val="496F63"/>
                </a:solidFill>
              </a:rPr>
              <a:t>if</a:t>
            </a:r>
            <a:r>
              <a:rPr lang="pl-PL" sz="4000" b="1" dirty="0">
                <a:solidFill>
                  <a:srgbClr val="496F63"/>
                </a:solidFill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496F63"/>
                </a:solidFill>
              </a:rPr>
              <a:t>t</a:t>
            </a:r>
            <a:r>
              <a:rPr lang="pl-PL" sz="4000" b="1" dirty="0">
                <a:solidFill>
                  <a:srgbClr val="496F63"/>
                </a:solidFill>
              </a:rPr>
              <a:t>hey require different types of relationships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496F63"/>
                </a:solidFill>
              </a:rPr>
              <a:t>t</a:t>
            </a:r>
            <a:r>
              <a:rPr lang="pl-PL" sz="4000" b="1" dirty="0">
                <a:solidFill>
                  <a:srgbClr val="496F63"/>
                </a:solidFill>
              </a:rPr>
              <a:t>hey have substantially different profitabilities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496F63"/>
                </a:solidFill>
              </a:rPr>
              <a:t>t</a:t>
            </a:r>
            <a:r>
              <a:rPr lang="pl-PL" sz="4000" b="1" dirty="0">
                <a:solidFill>
                  <a:srgbClr val="496F63"/>
                </a:solidFill>
              </a:rPr>
              <a:t>hey are willing to pay for different aspects of the offer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2203104-955D-4578-8F41-8041D0656856}"/>
              </a:ext>
            </a:extLst>
          </p:cNvPr>
          <p:cNvSpPr/>
          <p:nvPr/>
        </p:nvSpPr>
        <p:spPr>
          <a:xfrm>
            <a:off x="10752083" y="13062667"/>
            <a:ext cx="13631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496F63"/>
                </a:solidFill>
              </a:rPr>
              <a:t>Source: A. </a:t>
            </a:r>
            <a:r>
              <a:rPr lang="pl-PL" sz="1800" dirty="0" err="1">
                <a:solidFill>
                  <a:srgbClr val="496F63"/>
                </a:solidFill>
              </a:rPr>
              <a:t>Osterwalder</a:t>
            </a:r>
            <a:r>
              <a:rPr lang="pl-PL" sz="1800" dirty="0">
                <a:solidFill>
                  <a:srgbClr val="496F63"/>
                </a:solidFill>
              </a:rPr>
              <a:t>,  Y. </a:t>
            </a:r>
            <a:r>
              <a:rPr lang="pl-PL" sz="1800" dirty="0" err="1">
                <a:solidFill>
                  <a:srgbClr val="496F63"/>
                </a:solidFill>
              </a:rPr>
              <a:t>Pigneur</a:t>
            </a:r>
            <a:r>
              <a:rPr lang="pl-PL" sz="1800" dirty="0">
                <a:solidFill>
                  <a:srgbClr val="496F63"/>
                </a:solidFill>
              </a:rPr>
              <a:t>, Business  Model </a:t>
            </a:r>
            <a:r>
              <a:rPr lang="pl-PL" sz="1800" dirty="0" err="1">
                <a:solidFill>
                  <a:srgbClr val="496F63"/>
                </a:solidFill>
              </a:rPr>
              <a:t>Generation</a:t>
            </a:r>
            <a:r>
              <a:rPr lang="pl-PL" sz="1800" dirty="0">
                <a:solidFill>
                  <a:srgbClr val="496F63"/>
                </a:solidFill>
              </a:rPr>
              <a:t>: A </a:t>
            </a:r>
            <a:r>
              <a:rPr lang="pl-PL" sz="1800" dirty="0" err="1">
                <a:solidFill>
                  <a:srgbClr val="496F63"/>
                </a:solidFill>
              </a:rPr>
              <a:t>Handbook</a:t>
            </a:r>
            <a:r>
              <a:rPr lang="pl-PL" sz="1800" dirty="0">
                <a:solidFill>
                  <a:srgbClr val="496F63"/>
                </a:solidFill>
              </a:rPr>
              <a:t> for </a:t>
            </a:r>
            <a:r>
              <a:rPr lang="pl-PL" sz="1800" dirty="0" err="1">
                <a:solidFill>
                  <a:srgbClr val="496F63"/>
                </a:solidFill>
              </a:rPr>
              <a:t>Visionaries</a:t>
            </a:r>
            <a:r>
              <a:rPr lang="pl-PL" sz="1800" dirty="0">
                <a:solidFill>
                  <a:srgbClr val="496F63"/>
                </a:solidFill>
              </a:rPr>
              <a:t>, Game </a:t>
            </a:r>
            <a:r>
              <a:rPr lang="pl-PL" sz="1800" dirty="0" err="1">
                <a:solidFill>
                  <a:srgbClr val="496F63"/>
                </a:solidFill>
              </a:rPr>
              <a:t>Changers</a:t>
            </a:r>
            <a:r>
              <a:rPr lang="pl-PL" sz="1800" dirty="0">
                <a:solidFill>
                  <a:srgbClr val="496F63"/>
                </a:solidFill>
              </a:rPr>
              <a:t>, and </a:t>
            </a:r>
            <a:r>
              <a:rPr lang="pl-PL" sz="1800" dirty="0" err="1">
                <a:solidFill>
                  <a:srgbClr val="496F63"/>
                </a:solidFill>
              </a:rPr>
              <a:t>Challengers</a:t>
            </a:r>
            <a:r>
              <a:rPr lang="pl-PL" sz="1800" dirty="0">
                <a:solidFill>
                  <a:srgbClr val="496F6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2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5" grpId="0" uiExpand="1" build="p"/>
      <p:bldP spid="1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2B2E9F57E254297E8C520F6AB90CA" ma:contentTypeVersion="12" ma:contentTypeDescription="Create a new document." ma:contentTypeScope="" ma:versionID="3f009222ecc1b50588429d0ef9412405">
  <xsd:schema xmlns:xsd="http://www.w3.org/2001/XMLSchema" xmlns:xs="http://www.w3.org/2001/XMLSchema" xmlns:p="http://schemas.microsoft.com/office/2006/metadata/properties" xmlns:ns2="ab4fe050-19d9-48c3-b326-e65a64e40524" xmlns:ns3="6b3bd29d-add5-404f-a16a-9650d8295be1" targetNamespace="http://schemas.microsoft.com/office/2006/metadata/properties" ma:root="true" ma:fieldsID="fbf852c0455c59998d6fcd484772ef4d" ns2:_="" ns3:_="">
    <xsd:import namespace="ab4fe050-19d9-48c3-b326-e65a64e40524"/>
    <xsd:import namespace="6b3bd29d-add5-404f-a16a-9650d8295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fe050-19d9-48c3-b326-e65a64e40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bd29d-add5-404f-a16a-9650d8295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4EFC89-29F5-4606-BA04-EA10494EDFE7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b3bd29d-add5-404f-a16a-9650d8295be1"/>
    <ds:schemaRef ds:uri="http://schemas.openxmlformats.org/package/2006/metadata/core-properties"/>
    <ds:schemaRef ds:uri="ab4fe050-19d9-48c3-b326-e65a64e405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8F4911-F0DB-453C-8D25-44D5C8FC7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fe050-19d9-48c3-b326-e65a64e40524"/>
    <ds:schemaRef ds:uri="6b3bd29d-add5-404f-a16a-9650d8295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815A3-5C47-4012-A908-A51E2E8F4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23499</TotalTime>
  <Words>2261</Words>
  <Application>Microsoft Office PowerPoint</Application>
  <PresentationFormat>Custom</PresentationFormat>
  <Paragraphs>371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Helvetica Light</vt:lpstr>
      <vt:lpstr>Helvetica Neue</vt:lpstr>
      <vt:lpstr>Montserrat-Regular</vt:lpstr>
      <vt:lpstr>Montserrat-SemiBold</vt:lpstr>
      <vt:lpstr>PT Sans</vt:lpstr>
      <vt:lpstr>Roboto Regular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David Montgomery</cp:lastModifiedBy>
  <cp:revision>273</cp:revision>
  <dcterms:modified xsi:type="dcterms:W3CDTF">2022-04-05T11:37:13Z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0x01010082E2B2E9F57E254297E8C520F6AB90CA</vt:lpwstr>
  </property>
</Properties>
</file>