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6" r:id="rId5"/>
    <p:sldId id="274" r:id="rId6"/>
    <p:sldId id="365" r:id="rId7"/>
    <p:sldId id="363" r:id="rId8"/>
    <p:sldId id="364" r:id="rId9"/>
    <p:sldId id="315" r:id="rId10"/>
    <p:sldId id="316" r:id="rId11"/>
    <p:sldId id="320" r:id="rId12"/>
    <p:sldId id="366" r:id="rId13"/>
    <p:sldId id="347" r:id="rId14"/>
    <p:sldId id="329" r:id="rId15"/>
    <p:sldId id="348" r:id="rId16"/>
    <p:sldId id="330" r:id="rId17"/>
    <p:sldId id="332" r:id="rId18"/>
    <p:sldId id="349" r:id="rId19"/>
    <p:sldId id="331" r:id="rId20"/>
    <p:sldId id="278" r:id="rId21"/>
    <p:sldId id="281" r:id="rId22"/>
    <p:sldId id="358" r:id="rId23"/>
    <p:sldId id="359" r:id="rId24"/>
    <p:sldId id="367" r:id="rId25"/>
    <p:sldId id="351" r:id="rId26"/>
    <p:sldId id="361" r:id="rId27"/>
    <p:sldId id="360" r:id="rId28"/>
    <p:sldId id="282" r:id="rId29"/>
    <p:sldId id="323" r:id="rId30"/>
    <p:sldId id="324" r:id="rId31"/>
    <p:sldId id="325" r:id="rId32"/>
    <p:sldId id="326" r:id="rId33"/>
    <p:sldId id="327" r:id="rId34"/>
    <p:sldId id="335" r:id="rId35"/>
    <p:sldId id="314" r:id="rId36"/>
    <p:sldId id="368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1pPr>
    <a:lvl2pPr marL="0" marR="0" indent="228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2pPr>
    <a:lvl3pPr marL="0" marR="0" indent="457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3pPr>
    <a:lvl4pPr marL="0" marR="0" indent="685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4pPr>
    <a:lvl5pPr marL="0" marR="0" indent="9144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5pPr>
    <a:lvl6pPr marL="0" marR="0" indent="11430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6pPr>
    <a:lvl7pPr marL="0" marR="0" indent="1371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7pPr>
    <a:lvl8pPr marL="0" marR="0" indent="1600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8pPr>
    <a:lvl9pPr marL="0" marR="0" indent="1828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6F63"/>
    <a:srgbClr val="000000"/>
    <a:srgbClr val="C7E7E5"/>
    <a:srgbClr val="B1DDDA"/>
    <a:srgbClr val="FFFFFF"/>
    <a:srgbClr val="84CAC5"/>
    <a:srgbClr val="71B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 autoAdjust="0"/>
    <p:restoredTop sz="93350"/>
  </p:normalViewPr>
  <p:slideViewPr>
    <p:cSldViewPr snapToGrid="0" snapToObjects="1">
      <p:cViewPr varScale="1">
        <p:scale>
          <a:sx n="64" d="100"/>
          <a:sy n="64" d="100"/>
        </p:scale>
        <p:origin x="608" y="17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16292-09EA-CA42-A336-FC5908FF788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5CB92E9-D05C-6C44-AD34-51ED9120F3AF}">
      <dgm:prSet phldrT="[Tekst]" custT="1"/>
      <dgm:spPr>
        <a:noFill/>
      </dgm:spPr>
      <dgm:t>
        <a:bodyPr/>
        <a:lstStyle/>
        <a:p>
          <a:r>
            <a:rPr lang="en-GB" sz="44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You need to understand:</a:t>
          </a:r>
          <a:endParaRPr lang="pl-PL" sz="4400" b="1" dirty="0"/>
        </a:p>
      </dgm:t>
    </dgm:pt>
    <dgm:pt modelId="{C0D5F940-426A-194A-8B82-C3A5CF3B71C6}" type="parTrans" cxnId="{12CEF119-DC3B-F343-A9A7-B948E6326C8A}">
      <dgm:prSet/>
      <dgm:spPr/>
      <dgm:t>
        <a:bodyPr/>
        <a:lstStyle/>
        <a:p>
          <a:endParaRPr lang="pl-PL"/>
        </a:p>
      </dgm:t>
    </dgm:pt>
    <dgm:pt modelId="{9741ECA7-B51F-7D4D-A526-FEC55D5D5B9E}" type="sibTrans" cxnId="{12CEF119-DC3B-F343-A9A7-B948E6326C8A}">
      <dgm:prSet/>
      <dgm:spPr/>
      <dgm:t>
        <a:bodyPr/>
        <a:lstStyle/>
        <a:p>
          <a:endParaRPr lang="pl-PL"/>
        </a:p>
      </dgm:t>
    </dgm:pt>
    <dgm:pt modelId="{DDBB439B-D916-9847-B450-99F96308CABE}">
      <dgm:prSet custT="1"/>
      <dgm:spPr>
        <a:noFill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1200"/>
            </a:spcAft>
          </a:pPr>
          <a:r>
            <a:rPr lang="pl-PL" sz="3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What</a:t>
          </a:r>
          <a:r>
            <a:rPr lang="pl-P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3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are</a:t>
          </a:r>
          <a:r>
            <a:rPr lang="pl-P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the market </a:t>
          </a:r>
          <a:r>
            <a:rPr lang="pl-PL" sz="3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trends</a:t>
          </a:r>
          <a:r>
            <a:rPr lang="pl-P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</dgm:t>
    </dgm:pt>
    <dgm:pt modelId="{D3F01AE6-75CF-6F4D-B13D-81EBC36E15E2}" type="parTrans" cxnId="{3C5D00C2-914D-E84C-917A-12237AB74740}">
      <dgm:prSet/>
      <dgm:spPr>
        <a:ln>
          <a:solidFill>
            <a:srgbClr val="000000"/>
          </a:solidFill>
        </a:ln>
      </dgm:spPr>
      <dgm:t>
        <a:bodyPr/>
        <a:lstStyle/>
        <a:p>
          <a:endParaRPr lang="pl-PL" sz="2800"/>
        </a:p>
      </dgm:t>
    </dgm:pt>
    <dgm:pt modelId="{1E72BE1E-672A-1149-95FF-67131286EDB2}" type="sibTrans" cxnId="{3C5D00C2-914D-E84C-917A-12237AB74740}">
      <dgm:prSet/>
      <dgm:spPr/>
      <dgm:t>
        <a:bodyPr/>
        <a:lstStyle/>
        <a:p>
          <a:endParaRPr lang="pl-PL"/>
        </a:p>
      </dgm:t>
    </dgm:pt>
    <dgm:pt modelId="{0B04AD62-A890-5C4E-9466-FC097829A7D3}">
      <dgm:prSet custT="1"/>
      <dgm:spPr>
        <a:noFill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1200"/>
            </a:spcAft>
          </a:pPr>
          <a:r>
            <a:rPr lang="pl-PL" sz="3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What</a:t>
          </a:r>
          <a:r>
            <a:rPr lang="pl-P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pl-PL" sz="3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customers</a:t>
          </a:r>
          <a:r>
            <a:rPr lang="pl-PL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want</a:t>
          </a:r>
          <a:r>
            <a:rPr lang="pl-PL" sz="3200" dirty="0">
              <a:solidFill>
                <a:srgbClr val="000000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?</a:t>
          </a:r>
        </a:p>
      </dgm:t>
    </dgm:pt>
    <dgm:pt modelId="{45F01D1C-7590-C84F-85CC-67882A5D05CF}" type="parTrans" cxnId="{2A3F5517-C914-D640-B9D3-71D9263B4599}">
      <dgm:prSet/>
      <dgm:spPr>
        <a:ln>
          <a:solidFill>
            <a:srgbClr val="000000"/>
          </a:solidFill>
        </a:ln>
      </dgm:spPr>
      <dgm:t>
        <a:bodyPr/>
        <a:lstStyle/>
        <a:p>
          <a:endParaRPr lang="pl-PL" sz="2800"/>
        </a:p>
      </dgm:t>
    </dgm:pt>
    <dgm:pt modelId="{5DBC74C5-6216-0549-B31F-3E6D1C9F8329}" type="sibTrans" cxnId="{2A3F5517-C914-D640-B9D3-71D9263B4599}">
      <dgm:prSet/>
      <dgm:spPr/>
      <dgm:t>
        <a:bodyPr/>
        <a:lstStyle/>
        <a:p>
          <a:endParaRPr lang="pl-PL"/>
        </a:p>
      </dgm:t>
    </dgm:pt>
    <dgm:pt modelId="{55AE1568-DE12-A345-95BA-350E49EE4C7A}" type="pres">
      <dgm:prSet presAssocID="{01916292-09EA-CA42-A336-FC5908FF7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F14EBD-86A6-3B40-B3A1-529CBC52A6B7}" type="pres">
      <dgm:prSet presAssocID="{05CB92E9-D05C-6C44-AD34-51ED9120F3AF}" presName="hierRoot1" presStyleCnt="0">
        <dgm:presLayoutVars>
          <dgm:hierBranch val="init"/>
        </dgm:presLayoutVars>
      </dgm:prSet>
      <dgm:spPr/>
    </dgm:pt>
    <dgm:pt modelId="{0E4272DA-FDA9-014D-AF63-76443E6D0998}" type="pres">
      <dgm:prSet presAssocID="{05CB92E9-D05C-6C44-AD34-51ED9120F3AF}" presName="rootComposite1" presStyleCnt="0"/>
      <dgm:spPr/>
    </dgm:pt>
    <dgm:pt modelId="{899BFD02-6057-C840-BF65-4182140BF816}" type="pres">
      <dgm:prSet presAssocID="{05CB92E9-D05C-6C44-AD34-51ED9120F3AF}" presName="rootText1" presStyleLbl="node0" presStyleIdx="0" presStyleCnt="1" custScaleX="413585" custScaleY="264739" custLinFactNeighborX="1639" custLinFactNeighborY="-65272">
        <dgm:presLayoutVars>
          <dgm:chPref val="3"/>
        </dgm:presLayoutVars>
      </dgm:prSet>
      <dgm:spPr/>
    </dgm:pt>
    <dgm:pt modelId="{5BDB3788-3E47-A247-9090-0E34876A3521}" type="pres">
      <dgm:prSet presAssocID="{05CB92E9-D05C-6C44-AD34-51ED9120F3AF}" presName="rootConnector1" presStyleLbl="node1" presStyleIdx="0" presStyleCnt="0"/>
      <dgm:spPr/>
    </dgm:pt>
    <dgm:pt modelId="{0FE90FD2-A217-724C-9108-65552FA14EF0}" type="pres">
      <dgm:prSet presAssocID="{05CB92E9-D05C-6C44-AD34-51ED9120F3AF}" presName="hierChild2" presStyleCnt="0"/>
      <dgm:spPr/>
    </dgm:pt>
    <dgm:pt modelId="{68AF0DF7-E05D-9449-98AF-45530BA87CD7}" type="pres">
      <dgm:prSet presAssocID="{D3F01AE6-75CF-6F4D-B13D-81EBC36E15E2}" presName="Name37" presStyleLbl="parChTrans1D2" presStyleIdx="0" presStyleCnt="2"/>
      <dgm:spPr/>
    </dgm:pt>
    <dgm:pt modelId="{365AF388-1EDE-2946-B905-5B33549B6F85}" type="pres">
      <dgm:prSet presAssocID="{DDBB439B-D916-9847-B450-99F96308CABE}" presName="hierRoot2" presStyleCnt="0">
        <dgm:presLayoutVars>
          <dgm:hierBranch val="init"/>
        </dgm:presLayoutVars>
      </dgm:prSet>
      <dgm:spPr/>
    </dgm:pt>
    <dgm:pt modelId="{F0856765-E790-5B40-9BF9-8962527A4D17}" type="pres">
      <dgm:prSet presAssocID="{DDBB439B-D916-9847-B450-99F96308CABE}" presName="rootComposite" presStyleCnt="0"/>
      <dgm:spPr/>
    </dgm:pt>
    <dgm:pt modelId="{A1C3F06C-0295-9E46-B2A1-DA09961A464D}" type="pres">
      <dgm:prSet presAssocID="{DDBB439B-D916-9847-B450-99F96308CABE}" presName="rootText" presStyleLbl="node2" presStyleIdx="0" presStyleCnt="2" custScaleX="242566" custScaleY="346068">
        <dgm:presLayoutVars>
          <dgm:chPref val="3"/>
        </dgm:presLayoutVars>
      </dgm:prSet>
      <dgm:spPr/>
    </dgm:pt>
    <dgm:pt modelId="{E22202AB-F541-744D-AF0E-1620DABDC2B8}" type="pres">
      <dgm:prSet presAssocID="{DDBB439B-D916-9847-B450-99F96308CABE}" presName="rootConnector" presStyleLbl="node2" presStyleIdx="0" presStyleCnt="2"/>
      <dgm:spPr/>
    </dgm:pt>
    <dgm:pt modelId="{F36487DA-9158-3A40-9F69-E170FC780F27}" type="pres">
      <dgm:prSet presAssocID="{DDBB439B-D916-9847-B450-99F96308CABE}" presName="hierChild4" presStyleCnt="0"/>
      <dgm:spPr/>
    </dgm:pt>
    <dgm:pt modelId="{5731975B-FEB2-FA4B-9C9C-20287ED206B0}" type="pres">
      <dgm:prSet presAssocID="{DDBB439B-D916-9847-B450-99F96308CABE}" presName="hierChild5" presStyleCnt="0"/>
      <dgm:spPr/>
    </dgm:pt>
    <dgm:pt modelId="{09D6EF50-AA43-A44E-A072-99D86701AFAD}" type="pres">
      <dgm:prSet presAssocID="{45F01D1C-7590-C84F-85CC-67882A5D05CF}" presName="Name37" presStyleLbl="parChTrans1D2" presStyleIdx="1" presStyleCnt="2"/>
      <dgm:spPr/>
    </dgm:pt>
    <dgm:pt modelId="{FE953FB0-494A-E849-9669-2E3C1C7719F0}" type="pres">
      <dgm:prSet presAssocID="{0B04AD62-A890-5C4E-9466-FC097829A7D3}" presName="hierRoot2" presStyleCnt="0">
        <dgm:presLayoutVars>
          <dgm:hierBranch val="init"/>
        </dgm:presLayoutVars>
      </dgm:prSet>
      <dgm:spPr/>
    </dgm:pt>
    <dgm:pt modelId="{23E35F21-F121-954F-BB40-AB1DEEB81BF7}" type="pres">
      <dgm:prSet presAssocID="{0B04AD62-A890-5C4E-9466-FC097829A7D3}" presName="rootComposite" presStyleCnt="0"/>
      <dgm:spPr/>
    </dgm:pt>
    <dgm:pt modelId="{3C681853-2174-9542-8D1E-62F0FB2030EE}" type="pres">
      <dgm:prSet presAssocID="{0B04AD62-A890-5C4E-9466-FC097829A7D3}" presName="rootText" presStyleLbl="node2" presStyleIdx="1" presStyleCnt="2" custScaleX="233555" custScaleY="344567">
        <dgm:presLayoutVars>
          <dgm:chPref val="3"/>
        </dgm:presLayoutVars>
      </dgm:prSet>
      <dgm:spPr/>
    </dgm:pt>
    <dgm:pt modelId="{2A8923F3-1C0D-8842-9E53-157C9A71783C}" type="pres">
      <dgm:prSet presAssocID="{0B04AD62-A890-5C4E-9466-FC097829A7D3}" presName="rootConnector" presStyleLbl="node2" presStyleIdx="1" presStyleCnt="2"/>
      <dgm:spPr/>
    </dgm:pt>
    <dgm:pt modelId="{2FEB7CA9-55DC-1A4D-9915-1CE6CB3E99B2}" type="pres">
      <dgm:prSet presAssocID="{0B04AD62-A890-5C4E-9466-FC097829A7D3}" presName="hierChild4" presStyleCnt="0"/>
      <dgm:spPr/>
    </dgm:pt>
    <dgm:pt modelId="{E80E33E9-7E8A-CA4F-9635-28705FE5F033}" type="pres">
      <dgm:prSet presAssocID="{0B04AD62-A890-5C4E-9466-FC097829A7D3}" presName="hierChild5" presStyleCnt="0"/>
      <dgm:spPr/>
    </dgm:pt>
    <dgm:pt modelId="{292E0FA9-4764-174A-8C0E-048BC7398BAF}" type="pres">
      <dgm:prSet presAssocID="{05CB92E9-D05C-6C44-AD34-51ED9120F3AF}" presName="hierChild3" presStyleCnt="0"/>
      <dgm:spPr/>
    </dgm:pt>
  </dgm:ptLst>
  <dgm:cxnLst>
    <dgm:cxn modelId="{2A3F5517-C914-D640-B9D3-71D9263B4599}" srcId="{05CB92E9-D05C-6C44-AD34-51ED9120F3AF}" destId="{0B04AD62-A890-5C4E-9466-FC097829A7D3}" srcOrd="1" destOrd="0" parTransId="{45F01D1C-7590-C84F-85CC-67882A5D05CF}" sibTransId="{5DBC74C5-6216-0549-B31F-3E6D1C9F8329}"/>
    <dgm:cxn modelId="{12CEF119-DC3B-F343-A9A7-B948E6326C8A}" srcId="{01916292-09EA-CA42-A336-FC5908FF7882}" destId="{05CB92E9-D05C-6C44-AD34-51ED9120F3AF}" srcOrd="0" destOrd="0" parTransId="{C0D5F940-426A-194A-8B82-C3A5CF3B71C6}" sibTransId="{9741ECA7-B51F-7D4D-A526-FEC55D5D5B9E}"/>
    <dgm:cxn modelId="{62289B31-79BF-BA4D-AFFD-0716181F0176}" type="presOf" srcId="{45F01D1C-7590-C84F-85CC-67882A5D05CF}" destId="{09D6EF50-AA43-A44E-A072-99D86701AFAD}" srcOrd="0" destOrd="0" presId="urn:microsoft.com/office/officeart/2005/8/layout/orgChart1"/>
    <dgm:cxn modelId="{30A8F73B-F1A8-E547-8AD4-68B34700B31F}" type="presOf" srcId="{05CB92E9-D05C-6C44-AD34-51ED9120F3AF}" destId="{899BFD02-6057-C840-BF65-4182140BF816}" srcOrd="0" destOrd="0" presId="urn:microsoft.com/office/officeart/2005/8/layout/orgChart1"/>
    <dgm:cxn modelId="{22A96640-8784-6848-B480-28F8120AA0E8}" type="presOf" srcId="{0B04AD62-A890-5C4E-9466-FC097829A7D3}" destId="{3C681853-2174-9542-8D1E-62F0FB2030EE}" srcOrd="0" destOrd="0" presId="urn:microsoft.com/office/officeart/2005/8/layout/orgChart1"/>
    <dgm:cxn modelId="{FDB54D63-FC82-184A-9E02-06AFCA67D129}" type="presOf" srcId="{01916292-09EA-CA42-A336-FC5908FF7882}" destId="{55AE1568-DE12-A345-95BA-350E49EE4C7A}" srcOrd="0" destOrd="0" presId="urn:microsoft.com/office/officeart/2005/8/layout/orgChart1"/>
    <dgm:cxn modelId="{BF74227B-DA40-574C-B0B1-54B1DEBD2A73}" type="presOf" srcId="{D3F01AE6-75CF-6F4D-B13D-81EBC36E15E2}" destId="{68AF0DF7-E05D-9449-98AF-45530BA87CD7}" srcOrd="0" destOrd="0" presId="urn:microsoft.com/office/officeart/2005/8/layout/orgChart1"/>
    <dgm:cxn modelId="{2E77327B-3FC7-E64F-8B6A-C36499D4C6F3}" type="presOf" srcId="{05CB92E9-D05C-6C44-AD34-51ED9120F3AF}" destId="{5BDB3788-3E47-A247-9090-0E34876A3521}" srcOrd="1" destOrd="0" presId="urn:microsoft.com/office/officeart/2005/8/layout/orgChart1"/>
    <dgm:cxn modelId="{A0A1928D-FA7A-CD4B-ABD2-D98014BB5E6E}" type="presOf" srcId="{DDBB439B-D916-9847-B450-99F96308CABE}" destId="{E22202AB-F541-744D-AF0E-1620DABDC2B8}" srcOrd="1" destOrd="0" presId="urn:microsoft.com/office/officeart/2005/8/layout/orgChart1"/>
    <dgm:cxn modelId="{DC6B3FB9-5F52-434F-9C3C-65721F18270F}" type="presOf" srcId="{DDBB439B-D916-9847-B450-99F96308CABE}" destId="{A1C3F06C-0295-9E46-B2A1-DA09961A464D}" srcOrd="0" destOrd="0" presId="urn:microsoft.com/office/officeart/2005/8/layout/orgChart1"/>
    <dgm:cxn modelId="{3C5D00C2-914D-E84C-917A-12237AB74740}" srcId="{05CB92E9-D05C-6C44-AD34-51ED9120F3AF}" destId="{DDBB439B-D916-9847-B450-99F96308CABE}" srcOrd="0" destOrd="0" parTransId="{D3F01AE6-75CF-6F4D-B13D-81EBC36E15E2}" sibTransId="{1E72BE1E-672A-1149-95FF-67131286EDB2}"/>
    <dgm:cxn modelId="{B05A81C2-F58D-5444-9714-F0548169A4B4}" type="presOf" srcId="{0B04AD62-A890-5C4E-9466-FC097829A7D3}" destId="{2A8923F3-1C0D-8842-9E53-157C9A71783C}" srcOrd="1" destOrd="0" presId="urn:microsoft.com/office/officeart/2005/8/layout/orgChart1"/>
    <dgm:cxn modelId="{F809DC33-B486-634B-B02C-6A643FC6CB14}" type="presParOf" srcId="{55AE1568-DE12-A345-95BA-350E49EE4C7A}" destId="{41F14EBD-86A6-3B40-B3A1-529CBC52A6B7}" srcOrd="0" destOrd="0" presId="urn:microsoft.com/office/officeart/2005/8/layout/orgChart1"/>
    <dgm:cxn modelId="{2A31958B-2A0D-C24B-922C-BAA7589415EE}" type="presParOf" srcId="{41F14EBD-86A6-3B40-B3A1-529CBC52A6B7}" destId="{0E4272DA-FDA9-014D-AF63-76443E6D0998}" srcOrd="0" destOrd="0" presId="urn:microsoft.com/office/officeart/2005/8/layout/orgChart1"/>
    <dgm:cxn modelId="{9A6D241B-1FB6-2341-9869-9543833F7B01}" type="presParOf" srcId="{0E4272DA-FDA9-014D-AF63-76443E6D0998}" destId="{899BFD02-6057-C840-BF65-4182140BF816}" srcOrd="0" destOrd="0" presId="urn:microsoft.com/office/officeart/2005/8/layout/orgChart1"/>
    <dgm:cxn modelId="{CA8C5CE2-3683-E544-AA21-A7247B909882}" type="presParOf" srcId="{0E4272DA-FDA9-014D-AF63-76443E6D0998}" destId="{5BDB3788-3E47-A247-9090-0E34876A3521}" srcOrd="1" destOrd="0" presId="urn:microsoft.com/office/officeart/2005/8/layout/orgChart1"/>
    <dgm:cxn modelId="{267B0E13-02A4-5A4A-99E8-F0842967D802}" type="presParOf" srcId="{41F14EBD-86A6-3B40-B3A1-529CBC52A6B7}" destId="{0FE90FD2-A217-724C-9108-65552FA14EF0}" srcOrd="1" destOrd="0" presId="urn:microsoft.com/office/officeart/2005/8/layout/orgChart1"/>
    <dgm:cxn modelId="{73A0ED84-D3FC-764F-9BE6-9EB99D86B4EB}" type="presParOf" srcId="{0FE90FD2-A217-724C-9108-65552FA14EF0}" destId="{68AF0DF7-E05D-9449-98AF-45530BA87CD7}" srcOrd="0" destOrd="0" presId="urn:microsoft.com/office/officeart/2005/8/layout/orgChart1"/>
    <dgm:cxn modelId="{B6737B4A-C457-7245-AB94-5E5D3FDBFFDA}" type="presParOf" srcId="{0FE90FD2-A217-724C-9108-65552FA14EF0}" destId="{365AF388-1EDE-2946-B905-5B33549B6F85}" srcOrd="1" destOrd="0" presId="urn:microsoft.com/office/officeart/2005/8/layout/orgChart1"/>
    <dgm:cxn modelId="{0A16CDBF-F6E8-2F42-9EE0-E7690DCDBA47}" type="presParOf" srcId="{365AF388-1EDE-2946-B905-5B33549B6F85}" destId="{F0856765-E790-5B40-9BF9-8962527A4D17}" srcOrd="0" destOrd="0" presId="urn:microsoft.com/office/officeart/2005/8/layout/orgChart1"/>
    <dgm:cxn modelId="{D35FBCF8-E125-F548-92DD-2FDC0E71E6D1}" type="presParOf" srcId="{F0856765-E790-5B40-9BF9-8962527A4D17}" destId="{A1C3F06C-0295-9E46-B2A1-DA09961A464D}" srcOrd="0" destOrd="0" presId="urn:microsoft.com/office/officeart/2005/8/layout/orgChart1"/>
    <dgm:cxn modelId="{3A6259AD-2948-9247-84CB-A6C14346722F}" type="presParOf" srcId="{F0856765-E790-5B40-9BF9-8962527A4D17}" destId="{E22202AB-F541-744D-AF0E-1620DABDC2B8}" srcOrd="1" destOrd="0" presId="urn:microsoft.com/office/officeart/2005/8/layout/orgChart1"/>
    <dgm:cxn modelId="{B9EFE0E8-A51B-F140-9273-5170CF05C29C}" type="presParOf" srcId="{365AF388-1EDE-2946-B905-5B33549B6F85}" destId="{F36487DA-9158-3A40-9F69-E170FC780F27}" srcOrd="1" destOrd="0" presId="urn:microsoft.com/office/officeart/2005/8/layout/orgChart1"/>
    <dgm:cxn modelId="{952F53A1-B95D-1B40-8AA9-13935AFD1E1F}" type="presParOf" srcId="{365AF388-1EDE-2946-B905-5B33549B6F85}" destId="{5731975B-FEB2-FA4B-9C9C-20287ED206B0}" srcOrd="2" destOrd="0" presId="urn:microsoft.com/office/officeart/2005/8/layout/orgChart1"/>
    <dgm:cxn modelId="{A7CE12FA-C254-7445-B674-66577339A952}" type="presParOf" srcId="{0FE90FD2-A217-724C-9108-65552FA14EF0}" destId="{09D6EF50-AA43-A44E-A072-99D86701AFAD}" srcOrd="2" destOrd="0" presId="urn:microsoft.com/office/officeart/2005/8/layout/orgChart1"/>
    <dgm:cxn modelId="{E7943F86-D9E3-5345-A8B0-D32D2E70A403}" type="presParOf" srcId="{0FE90FD2-A217-724C-9108-65552FA14EF0}" destId="{FE953FB0-494A-E849-9669-2E3C1C7719F0}" srcOrd="3" destOrd="0" presId="urn:microsoft.com/office/officeart/2005/8/layout/orgChart1"/>
    <dgm:cxn modelId="{F05AA041-CD37-4845-B2E4-2DADC822CBC8}" type="presParOf" srcId="{FE953FB0-494A-E849-9669-2E3C1C7719F0}" destId="{23E35F21-F121-954F-BB40-AB1DEEB81BF7}" srcOrd="0" destOrd="0" presId="urn:microsoft.com/office/officeart/2005/8/layout/orgChart1"/>
    <dgm:cxn modelId="{49650206-D76B-3D4C-8DF0-B2F6A1A5F8B8}" type="presParOf" srcId="{23E35F21-F121-954F-BB40-AB1DEEB81BF7}" destId="{3C681853-2174-9542-8D1E-62F0FB2030EE}" srcOrd="0" destOrd="0" presId="urn:microsoft.com/office/officeart/2005/8/layout/orgChart1"/>
    <dgm:cxn modelId="{1AAD1A11-C5A8-024D-BAAB-A654B4BACE4E}" type="presParOf" srcId="{23E35F21-F121-954F-BB40-AB1DEEB81BF7}" destId="{2A8923F3-1C0D-8842-9E53-157C9A71783C}" srcOrd="1" destOrd="0" presId="urn:microsoft.com/office/officeart/2005/8/layout/orgChart1"/>
    <dgm:cxn modelId="{6EE30FA5-3169-CA44-9047-DF76C904E607}" type="presParOf" srcId="{FE953FB0-494A-E849-9669-2E3C1C7719F0}" destId="{2FEB7CA9-55DC-1A4D-9915-1CE6CB3E99B2}" srcOrd="1" destOrd="0" presId="urn:microsoft.com/office/officeart/2005/8/layout/orgChart1"/>
    <dgm:cxn modelId="{9E12C078-9BBD-0147-86C2-C706E0F10808}" type="presParOf" srcId="{FE953FB0-494A-E849-9669-2E3C1C7719F0}" destId="{E80E33E9-7E8A-CA4F-9635-28705FE5F033}" srcOrd="2" destOrd="0" presId="urn:microsoft.com/office/officeart/2005/8/layout/orgChart1"/>
    <dgm:cxn modelId="{17C965C8-5712-A54A-8357-29FECDD1FB4D}" type="presParOf" srcId="{41F14EBD-86A6-3B40-B3A1-529CBC52A6B7}" destId="{292E0FA9-4764-174A-8C0E-048BC7398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916292-09EA-CA42-A336-FC5908FF788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5CB92E9-D05C-6C44-AD34-51ED9120F3AF}">
      <dgm:prSet phldrT="[Tekst]" custT="1"/>
      <dgm:spPr>
        <a:solidFill>
          <a:srgbClr val="C7E7E5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GB" sz="48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Sources of new ideas:</a:t>
          </a:r>
          <a:endParaRPr lang="pl-PL" sz="4800" b="1" dirty="0"/>
        </a:p>
      </dgm:t>
    </dgm:pt>
    <dgm:pt modelId="{C0D5F940-426A-194A-8B82-C3A5CF3B71C6}" type="parTrans" cxnId="{12CEF119-DC3B-F343-A9A7-B948E6326C8A}">
      <dgm:prSet/>
      <dgm:spPr/>
      <dgm:t>
        <a:bodyPr/>
        <a:lstStyle/>
        <a:p>
          <a:endParaRPr lang="pl-PL"/>
        </a:p>
      </dgm:t>
    </dgm:pt>
    <dgm:pt modelId="{9741ECA7-B51F-7D4D-A526-FEC55D5D5B9E}" type="sibTrans" cxnId="{12CEF119-DC3B-F343-A9A7-B948E6326C8A}">
      <dgm:prSet/>
      <dgm:spPr/>
      <dgm:t>
        <a:bodyPr/>
        <a:lstStyle/>
        <a:p>
          <a:endParaRPr lang="pl-PL"/>
        </a:p>
      </dgm:t>
    </dgm:pt>
    <dgm:pt modelId="{DAF1A834-E96B-BF43-89C6-196DCB4EF4F7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84CAC5"/>
        </a:solidFill>
      </dgm:spPr>
      <dgm:t>
        <a:bodyPr/>
        <a:lstStyle/>
        <a:p>
          <a:r>
            <a:rPr lang="pl-PL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Internal</a:t>
          </a:r>
          <a:r>
            <a:rPr lang="pl-P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sources</a:t>
          </a:r>
          <a:endParaRPr lang="pl-PL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1EF8C0-4F1D-8149-918C-86674525245E}" type="parTrans" cxnId="{1D7A8620-9F0F-B146-BEE2-3E8497CB6316}">
      <dgm:prSet/>
      <dgm:spPr/>
      <dgm:t>
        <a:bodyPr/>
        <a:lstStyle/>
        <a:p>
          <a:endParaRPr lang="pl-PL"/>
        </a:p>
      </dgm:t>
    </dgm:pt>
    <dgm:pt modelId="{7FF0241B-7242-4C42-8947-E283FDA4B773}" type="sibTrans" cxnId="{1D7A8620-9F0F-B146-BEE2-3E8497CB6316}">
      <dgm:prSet/>
      <dgm:spPr/>
      <dgm:t>
        <a:bodyPr/>
        <a:lstStyle/>
        <a:p>
          <a:endParaRPr lang="pl-PL"/>
        </a:p>
      </dgm:t>
    </dgm:pt>
    <dgm:pt modelId="{DD22D1CF-A20F-B34F-9E76-19FDFD7CA2C5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84CAC5"/>
        </a:solidFill>
      </dgm:spPr>
      <dgm:t>
        <a:bodyPr/>
        <a:lstStyle/>
        <a:p>
          <a:r>
            <a:rPr lang="pl-PL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</a:t>
          </a:r>
          <a:r>
            <a:rPr lang="pl-P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sources</a:t>
          </a:r>
          <a:endParaRPr lang="pl-PL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A12BD1-CBB4-8240-916D-1E9663BAC0F7}" type="parTrans" cxnId="{2D265342-387A-9845-8C6D-6BFFC9DFCC0F}">
      <dgm:prSet/>
      <dgm:spPr/>
      <dgm:t>
        <a:bodyPr/>
        <a:lstStyle/>
        <a:p>
          <a:endParaRPr lang="pl-PL"/>
        </a:p>
      </dgm:t>
    </dgm:pt>
    <dgm:pt modelId="{0DB2C566-F197-324B-A11C-03E79AAED420}" type="sibTrans" cxnId="{2D265342-387A-9845-8C6D-6BFFC9DFCC0F}">
      <dgm:prSet/>
      <dgm:spPr/>
      <dgm:t>
        <a:bodyPr/>
        <a:lstStyle/>
        <a:p>
          <a:endParaRPr lang="pl-PL"/>
        </a:p>
      </dgm:t>
    </dgm:pt>
    <dgm:pt modelId="{55AE1568-DE12-A345-95BA-350E49EE4C7A}" type="pres">
      <dgm:prSet presAssocID="{01916292-09EA-CA42-A336-FC5908FF7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F14EBD-86A6-3B40-B3A1-529CBC52A6B7}" type="pres">
      <dgm:prSet presAssocID="{05CB92E9-D05C-6C44-AD34-51ED9120F3AF}" presName="hierRoot1" presStyleCnt="0">
        <dgm:presLayoutVars>
          <dgm:hierBranch val="init"/>
        </dgm:presLayoutVars>
      </dgm:prSet>
      <dgm:spPr/>
    </dgm:pt>
    <dgm:pt modelId="{0E4272DA-FDA9-014D-AF63-76443E6D0998}" type="pres">
      <dgm:prSet presAssocID="{05CB92E9-D05C-6C44-AD34-51ED9120F3AF}" presName="rootComposite1" presStyleCnt="0"/>
      <dgm:spPr/>
    </dgm:pt>
    <dgm:pt modelId="{899BFD02-6057-C840-BF65-4182140BF816}" type="pres">
      <dgm:prSet presAssocID="{05CB92E9-D05C-6C44-AD34-51ED9120F3AF}" presName="rootText1" presStyleLbl="node0" presStyleIdx="0" presStyleCnt="1" custScaleX="413585" custScaleY="53652" custLinFactNeighborX="-4478" custLinFactNeighborY="-71992">
        <dgm:presLayoutVars>
          <dgm:chPref val="3"/>
        </dgm:presLayoutVars>
      </dgm:prSet>
      <dgm:spPr/>
    </dgm:pt>
    <dgm:pt modelId="{5BDB3788-3E47-A247-9090-0E34876A3521}" type="pres">
      <dgm:prSet presAssocID="{05CB92E9-D05C-6C44-AD34-51ED9120F3AF}" presName="rootConnector1" presStyleLbl="node1" presStyleIdx="0" presStyleCnt="0"/>
      <dgm:spPr/>
    </dgm:pt>
    <dgm:pt modelId="{0FE90FD2-A217-724C-9108-65552FA14EF0}" type="pres">
      <dgm:prSet presAssocID="{05CB92E9-D05C-6C44-AD34-51ED9120F3AF}" presName="hierChild2" presStyleCnt="0"/>
      <dgm:spPr/>
    </dgm:pt>
    <dgm:pt modelId="{C494CFF4-CD5F-D44B-84F5-55F3A1972531}" type="pres">
      <dgm:prSet presAssocID="{081EF8C0-4F1D-8149-918C-86674525245E}" presName="Name37" presStyleLbl="parChTrans1D2" presStyleIdx="0" presStyleCnt="2"/>
      <dgm:spPr/>
    </dgm:pt>
    <dgm:pt modelId="{7986EE7F-3B34-B94D-A4CB-8697C5FD7A8F}" type="pres">
      <dgm:prSet presAssocID="{DAF1A834-E96B-BF43-89C6-196DCB4EF4F7}" presName="hierRoot2" presStyleCnt="0">
        <dgm:presLayoutVars>
          <dgm:hierBranch val="init"/>
        </dgm:presLayoutVars>
      </dgm:prSet>
      <dgm:spPr/>
    </dgm:pt>
    <dgm:pt modelId="{822B84B6-62AD-F046-80B3-A64C256EB813}" type="pres">
      <dgm:prSet presAssocID="{DAF1A834-E96B-BF43-89C6-196DCB4EF4F7}" presName="rootComposite" presStyleCnt="0"/>
      <dgm:spPr/>
    </dgm:pt>
    <dgm:pt modelId="{D764BD37-1498-A540-88A1-C42A587E3A6E}" type="pres">
      <dgm:prSet presAssocID="{DAF1A834-E96B-BF43-89C6-196DCB4EF4F7}" presName="rootText" presStyleLbl="node2" presStyleIdx="0" presStyleCnt="2">
        <dgm:presLayoutVars>
          <dgm:chPref val="3"/>
        </dgm:presLayoutVars>
      </dgm:prSet>
      <dgm:spPr/>
    </dgm:pt>
    <dgm:pt modelId="{8EEA085F-D4A6-EC4B-89AD-F8CC0C14CE3D}" type="pres">
      <dgm:prSet presAssocID="{DAF1A834-E96B-BF43-89C6-196DCB4EF4F7}" presName="rootConnector" presStyleLbl="node2" presStyleIdx="0" presStyleCnt="2"/>
      <dgm:spPr/>
    </dgm:pt>
    <dgm:pt modelId="{DB4029AB-5FBF-F244-AADC-DB2F2A117938}" type="pres">
      <dgm:prSet presAssocID="{DAF1A834-E96B-BF43-89C6-196DCB4EF4F7}" presName="hierChild4" presStyleCnt="0"/>
      <dgm:spPr/>
    </dgm:pt>
    <dgm:pt modelId="{6E7D5513-8770-3644-BDCE-C6DEA5B04C3C}" type="pres">
      <dgm:prSet presAssocID="{DAF1A834-E96B-BF43-89C6-196DCB4EF4F7}" presName="hierChild5" presStyleCnt="0"/>
      <dgm:spPr/>
    </dgm:pt>
    <dgm:pt modelId="{6596EAD8-C0E1-114A-B6C3-D1160F467436}" type="pres">
      <dgm:prSet presAssocID="{81A12BD1-CBB4-8240-916D-1E9663BAC0F7}" presName="Name37" presStyleLbl="parChTrans1D2" presStyleIdx="1" presStyleCnt="2"/>
      <dgm:spPr/>
    </dgm:pt>
    <dgm:pt modelId="{86D1253A-10B3-FE42-B3F6-B5CE6883542A}" type="pres">
      <dgm:prSet presAssocID="{DD22D1CF-A20F-B34F-9E76-19FDFD7CA2C5}" presName="hierRoot2" presStyleCnt="0">
        <dgm:presLayoutVars>
          <dgm:hierBranch val="init"/>
        </dgm:presLayoutVars>
      </dgm:prSet>
      <dgm:spPr/>
    </dgm:pt>
    <dgm:pt modelId="{6954A2E3-A977-8F49-8EF4-3B7D3887F625}" type="pres">
      <dgm:prSet presAssocID="{DD22D1CF-A20F-B34F-9E76-19FDFD7CA2C5}" presName="rootComposite" presStyleCnt="0"/>
      <dgm:spPr/>
    </dgm:pt>
    <dgm:pt modelId="{052982E0-8DA1-2649-86FE-21C72DD749FA}" type="pres">
      <dgm:prSet presAssocID="{DD22D1CF-A20F-B34F-9E76-19FDFD7CA2C5}" presName="rootText" presStyleLbl="node2" presStyleIdx="1" presStyleCnt="2">
        <dgm:presLayoutVars>
          <dgm:chPref val="3"/>
        </dgm:presLayoutVars>
      </dgm:prSet>
      <dgm:spPr/>
    </dgm:pt>
    <dgm:pt modelId="{AC34C6D6-9461-0E43-9CE9-5B9D1ADC8D1F}" type="pres">
      <dgm:prSet presAssocID="{DD22D1CF-A20F-B34F-9E76-19FDFD7CA2C5}" presName="rootConnector" presStyleLbl="node2" presStyleIdx="1" presStyleCnt="2"/>
      <dgm:spPr/>
    </dgm:pt>
    <dgm:pt modelId="{77AB0431-1A5A-E541-9326-4169A06A9305}" type="pres">
      <dgm:prSet presAssocID="{DD22D1CF-A20F-B34F-9E76-19FDFD7CA2C5}" presName="hierChild4" presStyleCnt="0"/>
      <dgm:spPr/>
    </dgm:pt>
    <dgm:pt modelId="{88B92685-4697-A44F-92F3-1D6902E9620B}" type="pres">
      <dgm:prSet presAssocID="{DD22D1CF-A20F-B34F-9E76-19FDFD7CA2C5}" presName="hierChild5" presStyleCnt="0"/>
      <dgm:spPr/>
    </dgm:pt>
    <dgm:pt modelId="{292E0FA9-4764-174A-8C0E-048BC7398BAF}" type="pres">
      <dgm:prSet presAssocID="{05CB92E9-D05C-6C44-AD34-51ED9120F3AF}" presName="hierChild3" presStyleCnt="0"/>
      <dgm:spPr/>
    </dgm:pt>
  </dgm:ptLst>
  <dgm:cxnLst>
    <dgm:cxn modelId="{12CEF119-DC3B-F343-A9A7-B948E6326C8A}" srcId="{01916292-09EA-CA42-A336-FC5908FF7882}" destId="{05CB92E9-D05C-6C44-AD34-51ED9120F3AF}" srcOrd="0" destOrd="0" parTransId="{C0D5F940-426A-194A-8B82-C3A5CF3B71C6}" sibTransId="{9741ECA7-B51F-7D4D-A526-FEC55D5D5B9E}"/>
    <dgm:cxn modelId="{1D7A8620-9F0F-B146-BEE2-3E8497CB6316}" srcId="{05CB92E9-D05C-6C44-AD34-51ED9120F3AF}" destId="{DAF1A834-E96B-BF43-89C6-196DCB4EF4F7}" srcOrd="0" destOrd="0" parTransId="{081EF8C0-4F1D-8149-918C-86674525245E}" sibTransId="{7FF0241B-7242-4C42-8947-E283FDA4B773}"/>
    <dgm:cxn modelId="{30A8F73B-F1A8-E547-8AD4-68B34700B31F}" type="presOf" srcId="{05CB92E9-D05C-6C44-AD34-51ED9120F3AF}" destId="{899BFD02-6057-C840-BF65-4182140BF816}" srcOrd="0" destOrd="0" presId="urn:microsoft.com/office/officeart/2005/8/layout/orgChart1"/>
    <dgm:cxn modelId="{2D265342-387A-9845-8C6D-6BFFC9DFCC0F}" srcId="{05CB92E9-D05C-6C44-AD34-51ED9120F3AF}" destId="{DD22D1CF-A20F-B34F-9E76-19FDFD7CA2C5}" srcOrd="1" destOrd="0" parTransId="{81A12BD1-CBB4-8240-916D-1E9663BAC0F7}" sibTransId="{0DB2C566-F197-324B-A11C-03E79AAED420}"/>
    <dgm:cxn modelId="{264B4C48-BB15-904A-9804-B62257259535}" type="presOf" srcId="{DAF1A834-E96B-BF43-89C6-196DCB4EF4F7}" destId="{8EEA085F-D4A6-EC4B-89AD-F8CC0C14CE3D}" srcOrd="1" destOrd="0" presId="urn:microsoft.com/office/officeart/2005/8/layout/orgChart1"/>
    <dgm:cxn modelId="{D4D3155A-2CCF-C541-A520-5ED7A0D4ABDB}" type="presOf" srcId="{81A12BD1-CBB4-8240-916D-1E9663BAC0F7}" destId="{6596EAD8-C0E1-114A-B6C3-D1160F467436}" srcOrd="0" destOrd="0" presId="urn:microsoft.com/office/officeart/2005/8/layout/orgChart1"/>
    <dgm:cxn modelId="{FDB54D63-FC82-184A-9E02-06AFCA67D129}" type="presOf" srcId="{01916292-09EA-CA42-A336-FC5908FF7882}" destId="{55AE1568-DE12-A345-95BA-350E49EE4C7A}" srcOrd="0" destOrd="0" presId="urn:microsoft.com/office/officeart/2005/8/layout/orgChart1"/>
    <dgm:cxn modelId="{2E77327B-3FC7-E64F-8B6A-C36499D4C6F3}" type="presOf" srcId="{05CB92E9-D05C-6C44-AD34-51ED9120F3AF}" destId="{5BDB3788-3E47-A247-9090-0E34876A3521}" srcOrd="1" destOrd="0" presId="urn:microsoft.com/office/officeart/2005/8/layout/orgChart1"/>
    <dgm:cxn modelId="{CC3D3F89-EFAD-3740-8F08-018A0D23F1F7}" type="presOf" srcId="{081EF8C0-4F1D-8149-918C-86674525245E}" destId="{C494CFF4-CD5F-D44B-84F5-55F3A1972531}" srcOrd="0" destOrd="0" presId="urn:microsoft.com/office/officeart/2005/8/layout/orgChart1"/>
    <dgm:cxn modelId="{D77EA7B7-F4A2-EF4E-A03C-592297ECD942}" type="presOf" srcId="{DAF1A834-E96B-BF43-89C6-196DCB4EF4F7}" destId="{D764BD37-1498-A540-88A1-C42A587E3A6E}" srcOrd="0" destOrd="0" presId="urn:microsoft.com/office/officeart/2005/8/layout/orgChart1"/>
    <dgm:cxn modelId="{399F72D1-5A0A-1F41-A5F2-B94092FAE18B}" type="presOf" srcId="{DD22D1CF-A20F-B34F-9E76-19FDFD7CA2C5}" destId="{052982E0-8DA1-2649-86FE-21C72DD749FA}" srcOrd="0" destOrd="0" presId="urn:microsoft.com/office/officeart/2005/8/layout/orgChart1"/>
    <dgm:cxn modelId="{9545ECFE-AFB8-964B-92B3-21EC8DD9C8C1}" type="presOf" srcId="{DD22D1CF-A20F-B34F-9E76-19FDFD7CA2C5}" destId="{AC34C6D6-9461-0E43-9CE9-5B9D1ADC8D1F}" srcOrd="1" destOrd="0" presId="urn:microsoft.com/office/officeart/2005/8/layout/orgChart1"/>
    <dgm:cxn modelId="{F809DC33-B486-634B-B02C-6A643FC6CB14}" type="presParOf" srcId="{55AE1568-DE12-A345-95BA-350E49EE4C7A}" destId="{41F14EBD-86A6-3B40-B3A1-529CBC52A6B7}" srcOrd="0" destOrd="0" presId="urn:microsoft.com/office/officeart/2005/8/layout/orgChart1"/>
    <dgm:cxn modelId="{2A31958B-2A0D-C24B-922C-BAA7589415EE}" type="presParOf" srcId="{41F14EBD-86A6-3B40-B3A1-529CBC52A6B7}" destId="{0E4272DA-FDA9-014D-AF63-76443E6D0998}" srcOrd="0" destOrd="0" presId="urn:microsoft.com/office/officeart/2005/8/layout/orgChart1"/>
    <dgm:cxn modelId="{9A6D241B-1FB6-2341-9869-9543833F7B01}" type="presParOf" srcId="{0E4272DA-FDA9-014D-AF63-76443E6D0998}" destId="{899BFD02-6057-C840-BF65-4182140BF816}" srcOrd="0" destOrd="0" presId="urn:microsoft.com/office/officeart/2005/8/layout/orgChart1"/>
    <dgm:cxn modelId="{CA8C5CE2-3683-E544-AA21-A7247B909882}" type="presParOf" srcId="{0E4272DA-FDA9-014D-AF63-76443E6D0998}" destId="{5BDB3788-3E47-A247-9090-0E34876A3521}" srcOrd="1" destOrd="0" presId="urn:microsoft.com/office/officeart/2005/8/layout/orgChart1"/>
    <dgm:cxn modelId="{267B0E13-02A4-5A4A-99E8-F0842967D802}" type="presParOf" srcId="{41F14EBD-86A6-3B40-B3A1-529CBC52A6B7}" destId="{0FE90FD2-A217-724C-9108-65552FA14EF0}" srcOrd="1" destOrd="0" presId="urn:microsoft.com/office/officeart/2005/8/layout/orgChart1"/>
    <dgm:cxn modelId="{64BDFE5C-11C3-DA45-BFD9-B344FAEB60C8}" type="presParOf" srcId="{0FE90FD2-A217-724C-9108-65552FA14EF0}" destId="{C494CFF4-CD5F-D44B-84F5-55F3A1972531}" srcOrd="0" destOrd="0" presId="urn:microsoft.com/office/officeart/2005/8/layout/orgChart1"/>
    <dgm:cxn modelId="{08BEE06A-8A0F-C64B-9B08-4E71FCB61158}" type="presParOf" srcId="{0FE90FD2-A217-724C-9108-65552FA14EF0}" destId="{7986EE7F-3B34-B94D-A4CB-8697C5FD7A8F}" srcOrd="1" destOrd="0" presId="urn:microsoft.com/office/officeart/2005/8/layout/orgChart1"/>
    <dgm:cxn modelId="{38C6F700-F35A-4346-AB5B-FFDB24F2F28A}" type="presParOf" srcId="{7986EE7F-3B34-B94D-A4CB-8697C5FD7A8F}" destId="{822B84B6-62AD-F046-80B3-A64C256EB813}" srcOrd="0" destOrd="0" presId="urn:microsoft.com/office/officeart/2005/8/layout/orgChart1"/>
    <dgm:cxn modelId="{07669D83-5E02-3A42-BC86-6BB861F54CE2}" type="presParOf" srcId="{822B84B6-62AD-F046-80B3-A64C256EB813}" destId="{D764BD37-1498-A540-88A1-C42A587E3A6E}" srcOrd="0" destOrd="0" presId="urn:microsoft.com/office/officeart/2005/8/layout/orgChart1"/>
    <dgm:cxn modelId="{3375B448-28DA-5F4A-ABBF-B038EBD2BD7F}" type="presParOf" srcId="{822B84B6-62AD-F046-80B3-A64C256EB813}" destId="{8EEA085F-D4A6-EC4B-89AD-F8CC0C14CE3D}" srcOrd="1" destOrd="0" presId="urn:microsoft.com/office/officeart/2005/8/layout/orgChart1"/>
    <dgm:cxn modelId="{F2E3A668-2DBF-8746-AB81-6715941871B0}" type="presParOf" srcId="{7986EE7F-3B34-B94D-A4CB-8697C5FD7A8F}" destId="{DB4029AB-5FBF-F244-AADC-DB2F2A117938}" srcOrd="1" destOrd="0" presId="urn:microsoft.com/office/officeart/2005/8/layout/orgChart1"/>
    <dgm:cxn modelId="{32E072F2-EBCD-5B40-9630-CC71EF58A793}" type="presParOf" srcId="{7986EE7F-3B34-B94D-A4CB-8697C5FD7A8F}" destId="{6E7D5513-8770-3644-BDCE-C6DEA5B04C3C}" srcOrd="2" destOrd="0" presId="urn:microsoft.com/office/officeart/2005/8/layout/orgChart1"/>
    <dgm:cxn modelId="{CF719719-B22C-F846-9F11-910C5AD6D2E2}" type="presParOf" srcId="{0FE90FD2-A217-724C-9108-65552FA14EF0}" destId="{6596EAD8-C0E1-114A-B6C3-D1160F467436}" srcOrd="2" destOrd="0" presId="urn:microsoft.com/office/officeart/2005/8/layout/orgChart1"/>
    <dgm:cxn modelId="{BCAB54E0-CE43-4C42-BCA8-58F8D03A264E}" type="presParOf" srcId="{0FE90FD2-A217-724C-9108-65552FA14EF0}" destId="{86D1253A-10B3-FE42-B3F6-B5CE6883542A}" srcOrd="3" destOrd="0" presId="urn:microsoft.com/office/officeart/2005/8/layout/orgChart1"/>
    <dgm:cxn modelId="{8E8F94A3-6E5D-4B46-A24F-DB344CB23A8B}" type="presParOf" srcId="{86D1253A-10B3-FE42-B3F6-B5CE6883542A}" destId="{6954A2E3-A977-8F49-8EF4-3B7D3887F625}" srcOrd="0" destOrd="0" presId="urn:microsoft.com/office/officeart/2005/8/layout/orgChart1"/>
    <dgm:cxn modelId="{D8C440B5-3AA7-1C49-A10B-29C2A483FEBF}" type="presParOf" srcId="{6954A2E3-A977-8F49-8EF4-3B7D3887F625}" destId="{052982E0-8DA1-2649-86FE-21C72DD749FA}" srcOrd="0" destOrd="0" presId="urn:microsoft.com/office/officeart/2005/8/layout/orgChart1"/>
    <dgm:cxn modelId="{98169BA3-5BAB-5B4A-A481-2FD39045FA19}" type="presParOf" srcId="{6954A2E3-A977-8F49-8EF4-3B7D3887F625}" destId="{AC34C6D6-9461-0E43-9CE9-5B9D1ADC8D1F}" srcOrd="1" destOrd="0" presId="urn:microsoft.com/office/officeart/2005/8/layout/orgChart1"/>
    <dgm:cxn modelId="{A5F70E35-5AFA-084B-B2B7-8CC6CB3B5FD1}" type="presParOf" srcId="{86D1253A-10B3-FE42-B3F6-B5CE6883542A}" destId="{77AB0431-1A5A-E541-9326-4169A06A9305}" srcOrd="1" destOrd="0" presId="urn:microsoft.com/office/officeart/2005/8/layout/orgChart1"/>
    <dgm:cxn modelId="{77CB38EC-F7A4-104F-A901-63EFB5DBB472}" type="presParOf" srcId="{86D1253A-10B3-FE42-B3F6-B5CE6883542A}" destId="{88B92685-4697-A44F-92F3-1D6902E9620B}" srcOrd="2" destOrd="0" presId="urn:microsoft.com/office/officeart/2005/8/layout/orgChart1"/>
    <dgm:cxn modelId="{17C965C8-5712-A54A-8357-29FECDD1FB4D}" type="presParOf" srcId="{41F14EBD-86A6-3B40-B3A1-529CBC52A6B7}" destId="{292E0FA9-4764-174A-8C0E-048BC7398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916292-09EA-CA42-A336-FC5908FF788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5CB92E9-D05C-6C44-AD34-51ED9120F3AF}">
      <dgm:prSet phldrT="[Tekst]" custT="1"/>
      <dgm:spPr>
        <a:noFill/>
      </dgm:spPr>
      <dgm:t>
        <a:bodyPr/>
        <a:lstStyle/>
        <a:p>
          <a:r>
            <a: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You need to find answers to th</a:t>
          </a:r>
          <a:r>
            <a:rPr lang="en-GB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two most important questions</a:t>
          </a:r>
          <a:r>
            <a:rPr lang="pl-PL" sz="4800" dirty="0">
              <a:solidFill>
                <a:srgbClr val="496F63"/>
              </a:solidFill>
              <a:latin typeface="Agency FB" panose="020B0503020202020204" pitchFamily="34" charset="0"/>
              <a:cs typeface="Arial" panose="020B0604020202020204" pitchFamily="34" charset="0"/>
            </a:rPr>
            <a:t>:</a:t>
          </a:r>
          <a:endParaRPr lang="pl-PL" sz="4800" b="1" dirty="0">
            <a:latin typeface="Agency FB" panose="020B0503020202020204" pitchFamily="34" charset="0"/>
          </a:endParaRPr>
        </a:p>
      </dgm:t>
    </dgm:pt>
    <dgm:pt modelId="{C0D5F940-426A-194A-8B82-C3A5CF3B71C6}" type="parTrans" cxnId="{12CEF119-DC3B-F343-A9A7-B948E6326C8A}">
      <dgm:prSet/>
      <dgm:spPr/>
      <dgm:t>
        <a:bodyPr/>
        <a:lstStyle/>
        <a:p>
          <a:endParaRPr lang="pl-PL"/>
        </a:p>
      </dgm:t>
    </dgm:pt>
    <dgm:pt modelId="{9741ECA7-B51F-7D4D-A526-FEC55D5D5B9E}" type="sibTrans" cxnId="{12CEF119-DC3B-F343-A9A7-B948E6326C8A}">
      <dgm:prSet/>
      <dgm:spPr/>
      <dgm:t>
        <a:bodyPr/>
        <a:lstStyle/>
        <a:p>
          <a:endParaRPr lang="pl-PL"/>
        </a:p>
      </dgm:t>
    </dgm:pt>
    <dgm:pt modelId="{DAF1A834-E96B-BF43-89C6-196DCB4EF4F7}">
      <dgm:prSet custT="1"/>
      <dgm:spPr>
        <a:noFill/>
      </dgm:spPr>
      <dgm:t>
        <a:bodyPr/>
        <a:lstStyle/>
        <a:p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What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is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the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actual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purpose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of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your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new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product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or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service? </a:t>
          </a:r>
          <a:endParaRPr lang="pl-PL" sz="4800" b="1" dirty="0">
            <a:solidFill>
              <a:srgbClr val="000000"/>
            </a:solidFill>
            <a:latin typeface="Agency FB" panose="020B0503020202020204" pitchFamily="34" charset="0"/>
            <a:cs typeface="Apple Chancery" panose="03020702040506060504" pitchFamily="66" charset="-79"/>
          </a:endParaRPr>
        </a:p>
      </dgm:t>
    </dgm:pt>
    <dgm:pt modelId="{081EF8C0-4F1D-8149-918C-86674525245E}" type="parTrans" cxnId="{1D7A8620-9F0F-B146-BEE2-3E8497CB6316}">
      <dgm:prSet/>
      <dgm:spPr>
        <a:ln>
          <a:solidFill>
            <a:srgbClr val="496F63"/>
          </a:solidFill>
        </a:ln>
      </dgm:spPr>
      <dgm:t>
        <a:bodyPr/>
        <a:lstStyle/>
        <a:p>
          <a:endParaRPr lang="pl-PL"/>
        </a:p>
      </dgm:t>
    </dgm:pt>
    <dgm:pt modelId="{7FF0241B-7242-4C42-8947-E283FDA4B773}" type="sibTrans" cxnId="{1D7A8620-9F0F-B146-BEE2-3E8497CB6316}">
      <dgm:prSet/>
      <dgm:spPr/>
      <dgm:t>
        <a:bodyPr/>
        <a:lstStyle/>
        <a:p>
          <a:endParaRPr lang="pl-PL"/>
        </a:p>
      </dgm:t>
    </dgm:pt>
    <dgm:pt modelId="{BE2DD2EC-A689-9340-8DAE-ADA69A9EE349}">
      <dgm:prSet custT="1"/>
      <dgm:spPr>
        <a:noFill/>
      </dgm:spPr>
      <dgm:t>
        <a:bodyPr/>
        <a:lstStyle/>
        <a:p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What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need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does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it</a:t>
          </a:r>
          <a:r>
            <a:rPr lang="pl-PL" sz="48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solve</a:t>
          </a:r>
          <a:r>
            <a:rPr lang="pl-PL" sz="5200" dirty="0">
              <a:solidFill>
                <a:srgbClr val="496F63"/>
              </a:solidFill>
              <a:latin typeface="Agency FB" panose="020B0503020202020204" pitchFamily="34" charset="0"/>
              <a:cs typeface="Arial" panose="020B0604020202020204" pitchFamily="34" charset="0"/>
            </a:rPr>
            <a:t>? </a:t>
          </a:r>
          <a:endParaRPr lang="pl-PL" sz="5200" dirty="0">
            <a:latin typeface="Agency FB" panose="020B0503020202020204" pitchFamily="34" charset="0"/>
          </a:endParaRPr>
        </a:p>
      </dgm:t>
    </dgm:pt>
    <dgm:pt modelId="{15AC43D7-CE78-FB41-A9AE-75DE475C58B2}" type="parTrans" cxnId="{7F575ED3-8391-7348-BC1B-EABF8DD63375}">
      <dgm:prSet/>
      <dgm:spPr>
        <a:ln>
          <a:solidFill>
            <a:srgbClr val="496F63"/>
          </a:solidFill>
        </a:ln>
      </dgm:spPr>
      <dgm:t>
        <a:bodyPr/>
        <a:lstStyle/>
        <a:p>
          <a:endParaRPr lang="pl-PL"/>
        </a:p>
      </dgm:t>
    </dgm:pt>
    <dgm:pt modelId="{568175BF-1942-884A-81F6-150DCCFC154F}" type="sibTrans" cxnId="{7F575ED3-8391-7348-BC1B-EABF8DD63375}">
      <dgm:prSet/>
      <dgm:spPr/>
      <dgm:t>
        <a:bodyPr/>
        <a:lstStyle/>
        <a:p>
          <a:endParaRPr lang="pl-PL"/>
        </a:p>
      </dgm:t>
    </dgm:pt>
    <dgm:pt modelId="{55AE1568-DE12-A345-95BA-350E49EE4C7A}" type="pres">
      <dgm:prSet presAssocID="{01916292-09EA-CA42-A336-FC5908FF7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F14EBD-86A6-3B40-B3A1-529CBC52A6B7}" type="pres">
      <dgm:prSet presAssocID="{05CB92E9-D05C-6C44-AD34-51ED9120F3AF}" presName="hierRoot1" presStyleCnt="0">
        <dgm:presLayoutVars>
          <dgm:hierBranch val="init"/>
        </dgm:presLayoutVars>
      </dgm:prSet>
      <dgm:spPr/>
    </dgm:pt>
    <dgm:pt modelId="{0E4272DA-FDA9-014D-AF63-76443E6D0998}" type="pres">
      <dgm:prSet presAssocID="{05CB92E9-D05C-6C44-AD34-51ED9120F3AF}" presName="rootComposite1" presStyleCnt="0"/>
      <dgm:spPr/>
    </dgm:pt>
    <dgm:pt modelId="{899BFD02-6057-C840-BF65-4182140BF816}" type="pres">
      <dgm:prSet presAssocID="{05CB92E9-D05C-6C44-AD34-51ED9120F3AF}" presName="rootText1" presStyleLbl="node0" presStyleIdx="0" presStyleCnt="1" custScaleX="413585" custScaleY="53652" custLinFactNeighborX="-4478" custLinFactNeighborY="-71992">
        <dgm:presLayoutVars>
          <dgm:chPref val="3"/>
        </dgm:presLayoutVars>
      </dgm:prSet>
      <dgm:spPr/>
    </dgm:pt>
    <dgm:pt modelId="{5BDB3788-3E47-A247-9090-0E34876A3521}" type="pres">
      <dgm:prSet presAssocID="{05CB92E9-D05C-6C44-AD34-51ED9120F3AF}" presName="rootConnector1" presStyleLbl="node1" presStyleIdx="0" presStyleCnt="0"/>
      <dgm:spPr/>
    </dgm:pt>
    <dgm:pt modelId="{0FE90FD2-A217-724C-9108-65552FA14EF0}" type="pres">
      <dgm:prSet presAssocID="{05CB92E9-D05C-6C44-AD34-51ED9120F3AF}" presName="hierChild2" presStyleCnt="0"/>
      <dgm:spPr/>
    </dgm:pt>
    <dgm:pt modelId="{C494CFF4-CD5F-D44B-84F5-55F3A1972531}" type="pres">
      <dgm:prSet presAssocID="{081EF8C0-4F1D-8149-918C-86674525245E}" presName="Name37" presStyleLbl="parChTrans1D2" presStyleIdx="0" presStyleCnt="1"/>
      <dgm:spPr/>
    </dgm:pt>
    <dgm:pt modelId="{7986EE7F-3B34-B94D-A4CB-8697C5FD7A8F}" type="pres">
      <dgm:prSet presAssocID="{DAF1A834-E96B-BF43-89C6-196DCB4EF4F7}" presName="hierRoot2" presStyleCnt="0">
        <dgm:presLayoutVars>
          <dgm:hierBranch val="init"/>
        </dgm:presLayoutVars>
      </dgm:prSet>
      <dgm:spPr/>
    </dgm:pt>
    <dgm:pt modelId="{822B84B6-62AD-F046-80B3-A64C256EB813}" type="pres">
      <dgm:prSet presAssocID="{DAF1A834-E96B-BF43-89C6-196DCB4EF4F7}" presName="rootComposite" presStyleCnt="0"/>
      <dgm:spPr/>
    </dgm:pt>
    <dgm:pt modelId="{D764BD37-1498-A540-88A1-C42A587E3A6E}" type="pres">
      <dgm:prSet presAssocID="{DAF1A834-E96B-BF43-89C6-196DCB4EF4F7}" presName="rootText" presStyleLbl="node2" presStyleIdx="0" presStyleCnt="1" custScaleX="156963" custScaleY="137909" custLinFactX="-30558" custLinFactNeighborX="-100000" custLinFactNeighborY="-10983">
        <dgm:presLayoutVars>
          <dgm:chPref val="3"/>
        </dgm:presLayoutVars>
      </dgm:prSet>
      <dgm:spPr/>
    </dgm:pt>
    <dgm:pt modelId="{8EEA085F-D4A6-EC4B-89AD-F8CC0C14CE3D}" type="pres">
      <dgm:prSet presAssocID="{DAF1A834-E96B-BF43-89C6-196DCB4EF4F7}" presName="rootConnector" presStyleLbl="node2" presStyleIdx="0" presStyleCnt="1"/>
      <dgm:spPr/>
    </dgm:pt>
    <dgm:pt modelId="{DB4029AB-5FBF-F244-AADC-DB2F2A117938}" type="pres">
      <dgm:prSet presAssocID="{DAF1A834-E96B-BF43-89C6-196DCB4EF4F7}" presName="hierChild4" presStyleCnt="0"/>
      <dgm:spPr/>
    </dgm:pt>
    <dgm:pt modelId="{680DD39C-F054-2C49-8847-E75371C9A892}" type="pres">
      <dgm:prSet presAssocID="{15AC43D7-CE78-FB41-A9AE-75DE475C58B2}" presName="Name37" presStyleLbl="parChTrans1D3" presStyleIdx="0" presStyleCnt="1"/>
      <dgm:spPr/>
    </dgm:pt>
    <dgm:pt modelId="{A91A13D5-C950-3844-9FDC-26EC962F3AFA}" type="pres">
      <dgm:prSet presAssocID="{BE2DD2EC-A689-9340-8DAE-ADA69A9EE349}" presName="hierRoot2" presStyleCnt="0">
        <dgm:presLayoutVars>
          <dgm:hierBranch val="init"/>
        </dgm:presLayoutVars>
      </dgm:prSet>
      <dgm:spPr/>
    </dgm:pt>
    <dgm:pt modelId="{525E31A0-8041-1642-99C4-72899CE56380}" type="pres">
      <dgm:prSet presAssocID="{BE2DD2EC-A689-9340-8DAE-ADA69A9EE349}" presName="rootComposite" presStyleCnt="0"/>
      <dgm:spPr/>
    </dgm:pt>
    <dgm:pt modelId="{C0EA1B8F-6E2C-A24F-8295-8761E548B88D}" type="pres">
      <dgm:prSet presAssocID="{BE2DD2EC-A689-9340-8DAE-ADA69A9EE349}" presName="rootText" presStyleLbl="node3" presStyleIdx="0" presStyleCnt="1" custLinFactNeighborX="-1306" custLinFactNeighborY="-87640">
        <dgm:presLayoutVars>
          <dgm:chPref val="3"/>
        </dgm:presLayoutVars>
      </dgm:prSet>
      <dgm:spPr/>
    </dgm:pt>
    <dgm:pt modelId="{40D2A549-37C4-0542-8543-391C81F54DEF}" type="pres">
      <dgm:prSet presAssocID="{BE2DD2EC-A689-9340-8DAE-ADA69A9EE349}" presName="rootConnector" presStyleLbl="node3" presStyleIdx="0" presStyleCnt="1"/>
      <dgm:spPr/>
    </dgm:pt>
    <dgm:pt modelId="{F117B035-90FC-104C-BE26-366C7122F504}" type="pres">
      <dgm:prSet presAssocID="{BE2DD2EC-A689-9340-8DAE-ADA69A9EE349}" presName="hierChild4" presStyleCnt="0"/>
      <dgm:spPr/>
    </dgm:pt>
    <dgm:pt modelId="{E5E9DB9A-0B02-9246-B93E-CA33C99F5D7F}" type="pres">
      <dgm:prSet presAssocID="{BE2DD2EC-A689-9340-8DAE-ADA69A9EE349}" presName="hierChild5" presStyleCnt="0"/>
      <dgm:spPr/>
    </dgm:pt>
    <dgm:pt modelId="{6E7D5513-8770-3644-BDCE-C6DEA5B04C3C}" type="pres">
      <dgm:prSet presAssocID="{DAF1A834-E96B-BF43-89C6-196DCB4EF4F7}" presName="hierChild5" presStyleCnt="0"/>
      <dgm:spPr/>
    </dgm:pt>
    <dgm:pt modelId="{292E0FA9-4764-174A-8C0E-048BC7398BAF}" type="pres">
      <dgm:prSet presAssocID="{05CB92E9-D05C-6C44-AD34-51ED9120F3AF}" presName="hierChild3" presStyleCnt="0"/>
      <dgm:spPr/>
    </dgm:pt>
  </dgm:ptLst>
  <dgm:cxnLst>
    <dgm:cxn modelId="{ED197712-89A8-4F93-86D9-3C7A0175725F}" type="presOf" srcId="{15AC43D7-CE78-FB41-A9AE-75DE475C58B2}" destId="{680DD39C-F054-2C49-8847-E75371C9A892}" srcOrd="0" destOrd="0" presId="urn:microsoft.com/office/officeart/2005/8/layout/orgChart1"/>
    <dgm:cxn modelId="{12CEF119-DC3B-F343-A9A7-B948E6326C8A}" srcId="{01916292-09EA-CA42-A336-FC5908FF7882}" destId="{05CB92E9-D05C-6C44-AD34-51ED9120F3AF}" srcOrd="0" destOrd="0" parTransId="{C0D5F940-426A-194A-8B82-C3A5CF3B71C6}" sibTransId="{9741ECA7-B51F-7D4D-A526-FEC55D5D5B9E}"/>
    <dgm:cxn modelId="{1D7A8620-9F0F-B146-BEE2-3E8497CB6316}" srcId="{05CB92E9-D05C-6C44-AD34-51ED9120F3AF}" destId="{DAF1A834-E96B-BF43-89C6-196DCB4EF4F7}" srcOrd="0" destOrd="0" parTransId="{081EF8C0-4F1D-8149-918C-86674525245E}" sibTransId="{7FF0241B-7242-4C42-8947-E283FDA4B773}"/>
    <dgm:cxn modelId="{30A8F73B-F1A8-E547-8AD4-68B34700B31F}" type="presOf" srcId="{05CB92E9-D05C-6C44-AD34-51ED9120F3AF}" destId="{899BFD02-6057-C840-BF65-4182140BF816}" srcOrd="0" destOrd="0" presId="urn:microsoft.com/office/officeart/2005/8/layout/orgChart1"/>
    <dgm:cxn modelId="{264B4C48-BB15-904A-9804-B62257259535}" type="presOf" srcId="{DAF1A834-E96B-BF43-89C6-196DCB4EF4F7}" destId="{8EEA085F-D4A6-EC4B-89AD-F8CC0C14CE3D}" srcOrd="1" destOrd="0" presId="urn:microsoft.com/office/officeart/2005/8/layout/orgChart1"/>
    <dgm:cxn modelId="{36CAFE58-5B45-474D-83A2-38800AD5C7E5}" type="presOf" srcId="{BE2DD2EC-A689-9340-8DAE-ADA69A9EE349}" destId="{C0EA1B8F-6E2C-A24F-8295-8761E548B88D}" srcOrd="0" destOrd="0" presId="urn:microsoft.com/office/officeart/2005/8/layout/orgChart1"/>
    <dgm:cxn modelId="{FDB54D63-FC82-184A-9E02-06AFCA67D129}" type="presOf" srcId="{01916292-09EA-CA42-A336-FC5908FF7882}" destId="{55AE1568-DE12-A345-95BA-350E49EE4C7A}" srcOrd="0" destOrd="0" presId="urn:microsoft.com/office/officeart/2005/8/layout/orgChart1"/>
    <dgm:cxn modelId="{2E77327B-3FC7-E64F-8B6A-C36499D4C6F3}" type="presOf" srcId="{05CB92E9-D05C-6C44-AD34-51ED9120F3AF}" destId="{5BDB3788-3E47-A247-9090-0E34876A3521}" srcOrd="1" destOrd="0" presId="urn:microsoft.com/office/officeart/2005/8/layout/orgChart1"/>
    <dgm:cxn modelId="{CC3D3F89-EFAD-3740-8F08-018A0D23F1F7}" type="presOf" srcId="{081EF8C0-4F1D-8149-918C-86674525245E}" destId="{C494CFF4-CD5F-D44B-84F5-55F3A1972531}" srcOrd="0" destOrd="0" presId="urn:microsoft.com/office/officeart/2005/8/layout/orgChart1"/>
    <dgm:cxn modelId="{4F0D248C-4FD9-468C-A12C-F1DD6CD823E8}" type="presOf" srcId="{BE2DD2EC-A689-9340-8DAE-ADA69A9EE349}" destId="{40D2A549-37C4-0542-8543-391C81F54DEF}" srcOrd="1" destOrd="0" presId="urn:microsoft.com/office/officeart/2005/8/layout/orgChart1"/>
    <dgm:cxn modelId="{D77EA7B7-F4A2-EF4E-A03C-592297ECD942}" type="presOf" srcId="{DAF1A834-E96B-BF43-89C6-196DCB4EF4F7}" destId="{D764BD37-1498-A540-88A1-C42A587E3A6E}" srcOrd="0" destOrd="0" presId="urn:microsoft.com/office/officeart/2005/8/layout/orgChart1"/>
    <dgm:cxn modelId="{7F575ED3-8391-7348-BC1B-EABF8DD63375}" srcId="{DAF1A834-E96B-BF43-89C6-196DCB4EF4F7}" destId="{BE2DD2EC-A689-9340-8DAE-ADA69A9EE349}" srcOrd="0" destOrd="0" parTransId="{15AC43D7-CE78-FB41-A9AE-75DE475C58B2}" sibTransId="{568175BF-1942-884A-81F6-150DCCFC154F}"/>
    <dgm:cxn modelId="{F809DC33-B486-634B-B02C-6A643FC6CB14}" type="presParOf" srcId="{55AE1568-DE12-A345-95BA-350E49EE4C7A}" destId="{41F14EBD-86A6-3B40-B3A1-529CBC52A6B7}" srcOrd="0" destOrd="0" presId="urn:microsoft.com/office/officeart/2005/8/layout/orgChart1"/>
    <dgm:cxn modelId="{2A31958B-2A0D-C24B-922C-BAA7589415EE}" type="presParOf" srcId="{41F14EBD-86A6-3B40-B3A1-529CBC52A6B7}" destId="{0E4272DA-FDA9-014D-AF63-76443E6D0998}" srcOrd="0" destOrd="0" presId="urn:microsoft.com/office/officeart/2005/8/layout/orgChart1"/>
    <dgm:cxn modelId="{9A6D241B-1FB6-2341-9869-9543833F7B01}" type="presParOf" srcId="{0E4272DA-FDA9-014D-AF63-76443E6D0998}" destId="{899BFD02-6057-C840-BF65-4182140BF816}" srcOrd="0" destOrd="0" presId="urn:microsoft.com/office/officeart/2005/8/layout/orgChart1"/>
    <dgm:cxn modelId="{CA8C5CE2-3683-E544-AA21-A7247B909882}" type="presParOf" srcId="{0E4272DA-FDA9-014D-AF63-76443E6D0998}" destId="{5BDB3788-3E47-A247-9090-0E34876A3521}" srcOrd="1" destOrd="0" presId="urn:microsoft.com/office/officeart/2005/8/layout/orgChart1"/>
    <dgm:cxn modelId="{267B0E13-02A4-5A4A-99E8-F0842967D802}" type="presParOf" srcId="{41F14EBD-86A6-3B40-B3A1-529CBC52A6B7}" destId="{0FE90FD2-A217-724C-9108-65552FA14EF0}" srcOrd="1" destOrd="0" presId="urn:microsoft.com/office/officeart/2005/8/layout/orgChart1"/>
    <dgm:cxn modelId="{64BDFE5C-11C3-DA45-BFD9-B344FAEB60C8}" type="presParOf" srcId="{0FE90FD2-A217-724C-9108-65552FA14EF0}" destId="{C494CFF4-CD5F-D44B-84F5-55F3A1972531}" srcOrd="0" destOrd="0" presId="urn:microsoft.com/office/officeart/2005/8/layout/orgChart1"/>
    <dgm:cxn modelId="{08BEE06A-8A0F-C64B-9B08-4E71FCB61158}" type="presParOf" srcId="{0FE90FD2-A217-724C-9108-65552FA14EF0}" destId="{7986EE7F-3B34-B94D-A4CB-8697C5FD7A8F}" srcOrd="1" destOrd="0" presId="urn:microsoft.com/office/officeart/2005/8/layout/orgChart1"/>
    <dgm:cxn modelId="{38C6F700-F35A-4346-AB5B-FFDB24F2F28A}" type="presParOf" srcId="{7986EE7F-3B34-B94D-A4CB-8697C5FD7A8F}" destId="{822B84B6-62AD-F046-80B3-A64C256EB813}" srcOrd="0" destOrd="0" presId="urn:microsoft.com/office/officeart/2005/8/layout/orgChart1"/>
    <dgm:cxn modelId="{07669D83-5E02-3A42-BC86-6BB861F54CE2}" type="presParOf" srcId="{822B84B6-62AD-F046-80B3-A64C256EB813}" destId="{D764BD37-1498-A540-88A1-C42A587E3A6E}" srcOrd="0" destOrd="0" presId="urn:microsoft.com/office/officeart/2005/8/layout/orgChart1"/>
    <dgm:cxn modelId="{3375B448-28DA-5F4A-ABBF-B038EBD2BD7F}" type="presParOf" srcId="{822B84B6-62AD-F046-80B3-A64C256EB813}" destId="{8EEA085F-D4A6-EC4B-89AD-F8CC0C14CE3D}" srcOrd="1" destOrd="0" presId="urn:microsoft.com/office/officeart/2005/8/layout/orgChart1"/>
    <dgm:cxn modelId="{F2E3A668-2DBF-8746-AB81-6715941871B0}" type="presParOf" srcId="{7986EE7F-3B34-B94D-A4CB-8697C5FD7A8F}" destId="{DB4029AB-5FBF-F244-AADC-DB2F2A117938}" srcOrd="1" destOrd="0" presId="urn:microsoft.com/office/officeart/2005/8/layout/orgChart1"/>
    <dgm:cxn modelId="{189D1150-20FF-4324-BAD4-3EBEFCC1971B}" type="presParOf" srcId="{DB4029AB-5FBF-F244-AADC-DB2F2A117938}" destId="{680DD39C-F054-2C49-8847-E75371C9A892}" srcOrd="0" destOrd="0" presId="urn:microsoft.com/office/officeart/2005/8/layout/orgChart1"/>
    <dgm:cxn modelId="{8660F7D4-9E29-4422-8277-DDAE17408A6E}" type="presParOf" srcId="{DB4029AB-5FBF-F244-AADC-DB2F2A117938}" destId="{A91A13D5-C950-3844-9FDC-26EC962F3AFA}" srcOrd="1" destOrd="0" presId="urn:microsoft.com/office/officeart/2005/8/layout/orgChart1"/>
    <dgm:cxn modelId="{2673A2F3-F379-4EBF-8F8B-1531C4CBF099}" type="presParOf" srcId="{A91A13D5-C950-3844-9FDC-26EC962F3AFA}" destId="{525E31A0-8041-1642-99C4-72899CE56380}" srcOrd="0" destOrd="0" presId="urn:microsoft.com/office/officeart/2005/8/layout/orgChart1"/>
    <dgm:cxn modelId="{0C3301FF-F978-45CB-9B75-5B8E02E572D7}" type="presParOf" srcId="{525E31A0-8041-1642-99C4-72899CE56380}" destId="{C0EA1B8F-6E2C-A24F-8295-8761E548B88D}" srcOrd="0" destOrd="0" presId="urn:microsoft.com/office/officeart/2005/8/layout/orgChart1"/>
    <dgm:cxn modelId="{05BF4F7C-57AC-4C40-8C76-8A6927058016}" type="presParOf" srcId="{525E31A0-8041-1642-99C4-72899CE56380}" destId="{40D2A549-37C4-0542-8543-391C81F54DEF}" srcOrd="1" destOrd="0" presId="urn:microsoft.com/office/officeart/2005/8/layout/orgChart1"/>
    <dgm:cxn modelId="{7A26CCD5-96C9-4D72-BA71-38DB9A5E95EE}" type="presParOf" srcId="{A91A13D5-C950-3844-9FDC-26EC962F3AFA}" destId="{F117B035-90FC-104C-BE26-366C7122F504}" srcOrd="1" destOrd="0" presId="urn:microsoft.com/office/officeart/2005/8/layout/orgChart1"/>
    <dgm:cxn modelId="{00DE6D2B-C677-4B46-9C00-8A1F8EE68B07}" type="presParOf" srcId="{A91A13D5-C950-3844-9FDC-26EC962F3AFA}" destId="{E5E9DB9A-0B02-9246-B93E-CA33C99F5D7F}" srcOrd="2" destOrd="0" presId="urn:microsoft.com/office/officeart/2005/8/layout/orgChart1"/>
    <dgm:cxn modelId="{32E072F2-EBCD-5B40-9630-CC71EF58A793}" type="presParOf" srcId="{7986EE7F-3B34-B94D-A4CB-8697C5FD7A8F}" destId="{6E7D5513-8770-3644-BDCE-C6DEA5B04C3C}" srcOrd="2" destOrd="0" presId="urn:microsoft.com/office/officeart/2005/8/layout/orgChart1"/>
    <dgm:cxn modelId="{17C965C8-5712-A54A-8357-29FECDD1FB4D}" type="presParOf" srcId="{41F14EBD-86A6-3B40-B3A1-529CBC52A6B7}" destId="{292E0FA9-4764-174A-8C0E-048BC7398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6EF50-AA43-A44E-A072-99D86701AFAD}">
      <dsp:nvSpPr>
        <dsp:cNvPr id="0" name=""/>
        <dsp:cNvSpPr/>
      </dsp:nvSpPr>
      <dsp:spPr>
        <a:xfrm>
          <a:off x="3651022" y="2533338"/>
          <a:ext cx="1898674" cy="782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312"/>
              </a:lnTo>
              <a:lnTo>
                <a:pt x="1898674" y="629312"/>
              </a:lnTo>
              <a:lnTo>
                <a:pt x="1898674" y="782497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F0DF7-E05D-9449-98AF-45530BA87CD7}">
      <dsp:nvSpPr>
        <dsp:cNvPr id="0" name=""/>
        <dsp:cNvSpPr/>
      </dsp:nvSpPr>
      <dsp:spPr>
        <a:xfrm>
          <a:off x="1770256" y="2533338"/>
          <a:ext cx="1880766" cy="782497"/>
        </a:xfrm>
        <a:custGeom>
          <a:avLst/>
          <a:gdLst/>
          <a:ahLst/>
          <a:cxnLst/>
          <a:rect l="0" t="0" r="0" b="0"/>
          <a:pathLst>
            <a:path>
              <a:moveTo>
                <a:pt x="1880766" y="0"/>
              </a:moveTo>
              <a:lnTo>
                <a:pt x="1880766" y="629312"/>
              </a:lnTo>
              <a:lnTo>
                <a:pt x="0" y="629312"/>
              </a:lnTo>
              <a:lnTo>
                <a:pt x="0" y="782497"/>
              </a:lnTo>
            </a:path>
          </a:pathLst>
        </a:cu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FD02-6057-C840-BF65-4182140BF816}">
      <dsp:nvSpPr>
        <dsp:cNvPr id="0" name=""/>
        <dsp:cNvSpPr/>
      </dsp:nvSpPr>
      <dsp:spPr>
        <a:xfrm>
          <a:off x="634121" y="602195"/>
          <a:ext cx="6033803" cy="1931142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You need to understand:</a:t>
          </a:r>
          <a:endParaRPr lang="pl-PL" sz="4400" b="1" kern="1200" dirty="0"/>
        </a:p>
      </dsp:txBody>
      <dsp:txXfrm>
        <a:off x="634121" y="602195"/>
        <a:ext cx="6033803" cy="1931142"/>
      </dsp:txXfrm>
    </dsp:sp>
    <dsp:sp modelId="{A1C3F06C-0295-9E46-B2A1-DA09961A464D}">
      <dsp:nvSpPr>
        <dsp:cNvPr id="0" name=""/>
        <dsp:cNvSpPr/>
      </dsp:nvSpPr>
      <dsp:spPr>
        <a:xfrm>
          <a:off x="855" y="3315835"/>
          <a:ext cx="3538802" cy="2524398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pl-PL" sz="3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What</a:t>
          </a:r>
          <a:r>
            <a:rPr lang="pl-PL" sz="32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3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are</a:t>
          </a:r>
          <a:r>
            <a:rPr lang="pl-PL" sz="32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the market </a:t>
          </a:r>
          <a:r>
            <a:rPr lang="pl-PL" sz="3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trends</a:t>
          </a:r>
          <a:r>
            <a:rPr lang="pl-PL" sz="32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</dsp:txBody>
      <dsp:txXfrm>
        <a:off x="855" y="3315835"/>
        <a:ext cx="3538802" cy="2524398"/>
      </dsp:txXfrm>
    </dsp:sp>
    <dsp:sp modelId="{3C681853-2174-9542-8D1E-62F0FB2030EE}">
      <dsp:nvSpPr>
        <dsp:cNvPr id="0" name=""/>
        <dsp:cNvSpPr/>
      </dsp:nvSpPr>
      <dsp:spPr>
        <a:xfrm>
          <a:off x="3846027" y="3315835"/>
          <a:ext cx="3407340" cy="2513448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pl-PL" sz="3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What</a:t>
          </a:r>
          <a:r>
            <a:rPr lang="pl-PL" sz="32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pl-PL" sz="32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customers</a:t>
          </a:r>
          <a:r>
            <a:rPr lang="pl-PL" sz="32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want</a:t>
          </a:r>
          <a:r>
            <a:rPr lang="pl-PL" sz="3200" kern="1200" dirty="0">
              <a:solidFill>
                <a:srgbClr val="000000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?</a:t>
          </a:r>
        </a:p>
      </dsp:txBody>
      <dsp:txXfrm>
        <a:off x="3846027" y="3315835"/>
        <a:ext cx="3407340" cy="2513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6EAD8-C0E1-114A-B6C3-D1160F467436}">
      <dsp:nvSpPr>
        <dsp:cNvPr id="0" name=""/>
        <dsp:cNvSpPr/>
      </dsp:nvSpPr>
      <dsp:spPr>
        <a:xfrm>
          <a:off x="8815924" y="1143639"/>
          <a:ext cx="2582468" cy="1863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6139"/>
              </a:lnTo>
              <a:lnTo>
                <a:pt x="2582468" y="1416139"/>
              </a:lnTo>
              <a:lnTo>
                <a:pt x="2582468" y="1863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4CFF4-CD5F-D44B-84F5-55F3A1972531}">
      <dsp:nvSpPr>
        <dsp:cNvPr id="0" name=""/>
        <dsp:cNvSpPr/>
      </dsp:nvSpPr>
      <dsp:spPr>
        <a:xfrm>
          <a:off x="6239951" y="1143639"/>
          <a:ext cx="2575972" cy="1863773"/>
        </a:xfrm>
        <a:custGeom>
          <a:avLst/>
          <a:gdLst/>
          <a:ahLst/>
          <a:cxnLst/>
          <a:rect l="0" t="0" r="0" b="0"/>
          <a:pathLst>
            <a:path>
              <a:moveTo>
                <a:pt x="2575972" y="0"/>
              </a:moveTo>
              <a:lnTo>
                <a:pt x="2575972" y="1416139"/>
              </a:lnTo>
              <a:lnTo>
                <a:pt x="0" y="1416139"/>
              </a:lnTo>
              <a:lnTo>
                <a:pt x="0" y="1863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FD02-6057-C840-BF65-4182140BF816}">
      <dsp:nvSpPr>
        <dsp:cNvPr id="0" name=""/>
        <dsp:cNvSpPr/>
      </dsp:nvSpPr>
      <dsp:spPr>
        <a:xfrm>
          <a:off x="0" y="0"/>
          <a:ext cx="17631848" cy="1143639"/>
        </a:xfrm>
        <a:prstGeom prst="rect">
          <a:avLst/>
        </a:prstGeom>
        <a:solidFill>
          <a:srgbClr val="C7E7E5"/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b="1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Sources of new ideas:</a:t>
          </a:r>
          <a:endParaRPr lang="pl-PL" sz="4800" b="1" kern="1200" dirty="0"/>
        </a:p>
      </dsp:txBody>
      <dsp:txXfrm>
        <a:off x="0" y="0"/>
        <a:ext cx="17631848" cy="1143639"/>
      </dsp:txXfrm>
    </dsp:sp>
    <dsp:sp modelId="{D764BD37-1498-A540-88A1-C42A587E3A6E}">
      <dsp:nvSpPr>
        <dsp:cNvPr id="0" name=""/>
        <dsp:cNvSpPr/>
      </dsp:nvSpPr>
      <dsp:spPr>
        <a:xfrm>
          <a:off x="4108364" y="3007412"/>
          <a:ext cx="4263173" cy="2131586"/>
        </a:xfrm>
        <a:prstGeom prst="rect">
          <a:avLst/>
        </a:prstGeom>
        <a:solidFill>
          <a:srgbClr val="84CAC5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Internal</a:t>
          </a:r>
          <a:r>
            <a:rPr lang="pl-PL" sz="65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65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sources</a:t>
          </a:r>
          <a:endParaRPr lang="pl-PL" sz="6500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8364" y="3007412"/>
        <a:ext cx="4263173" cy="2131586"/>
      </dsp:txXfrm>
    </dsp:sp>
    <dsp:sp modelId="{052982E0-8DA1-2649-86FE-21C72DD749FA}">
      <dsp:nvSpPr>
        <dsp:cNvPr id="0" name=""/>
        <dsp:cNvSpPr/>
      </dsp:nvSpPr>
      <dsp:spPr>
        <a:xfrm>
          <a:off x="9266805" y="3007412"/>
          <a:ext cx="4263173" cy="2131586"/>
        </a:xfrm>
        <a:prstGeom prst="rect">
          <a:avLst/>
        </a:prstGeom>
        <a:solidFill>
          <a:srgbClr val="84CAC5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</a:t>
          </a:r>
          <a:r>
            <a:rPr lang="pl-PL" sz="65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6500" kern="12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sources</a:t>
          </a:r>
          <a:endParaRPr lang="pl-PL" sz="6500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66805" y="3007412"/>
        <a:ext cx="4263173" cy="2131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DD39C-F054-2C49-8847-E75371C9A892}">
      <dsp:nvSpPr>
        <dsp:cNvPr id="0" name=""/>
        <dsp:cNvSpPr/>
      </dsp:nvSpPr>
      <dsp:spPr>
        <a:xfrm>
          <a:off x="1362812" y="4435236"/>
          <a:ext cx="6086484" cy="305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586"/>
              </a:lnTo>
              <a:lnTo>
                <a:pt x="6086484" y="305586"/>
              </a:lnTo>
            </a:path>
          </a:pathLst>
        </a:custGeom>
        <a:noFill/>
        <a:ln w="25400" cap="flat" cmpd="sng" algn="ctr">
          <a:solidFill>
            <a:srgbClr val="496F6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4CFF4-CD5F-D44B-84F5-55F3A1972531}">
      <dsp:nvSpPr>
        <dsp:cNvPr id="0" name=""/>
        <dsp:cNvSpPr/>
      </dsp:nvSpPr>
      <dsp:spPr>
        <a:xfrm>
          <a:off x="3863794" y="1068585"/>
          <a:ext cx="5022263" cy="619921"/>
        </a:xfrm>
        <a:custGeom>
          <a:avLst/>
          <a:gdLst/>
          <a:ahLst/>
          <a:cxnLst/>
          <a:rect l="0" t="0" r="0" b="0"/>
          <a:pathLst>
            <a:path>
              <a:moveTo>
                <a:pt x="5022263" y="0"/>
              </a:moveTo>
              <a:lnTo>
                <a:pt x="5022263" y="201665"/>
              </a:lnTo>
              <a:lnTo>
                <a:pt x="0" y="201665"/>
              </a:lnTo>
              <a:lnTo>
                <a:pt x="0" y="619921"/>
              </a:lnTo>
            </a:path>
          </a:pathLst>
        </a:custGeom>
        <a:noFill/>
        <a:ln w="25400" cap="flat" cmpd="sng" algn="ctr">
          <a:solidFill>
            <a:srgbClr val="496F6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FD02-6057-C840-BF65-4182140BF816}">
      <dsp:nvSpPr>
        <dsp:cNvPr id="0" name=""/>
        <dsp:cNvSpPr/>
      </dsp:nvSpPr>
      <dsp:spPr>
        <a:xfrm>
          <a:off x="648697" y="0"/>
          <a:ext cx="16474720" cy="1068585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You need to find answers to th</a:t>
          </a:r>
          <a:r>
            <a:rPr lang="en-GB" sz="3600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pl-PL" sz="3600" kern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two most important questions</a:t>
          </a:r>
          <a:r>
            <a:rPr lang="pl-PL" sz="4800" kern="1200" dirty="0">
              <a:solidFill>
                <a:srgbClr val="496F63"/>
              </a:solidFill>
              <a:latin typeface="Agency FB" panose="020B0503020202020204" pitchFamily="34" charset="0"/>
              <a:cs typeface="Arial" panose="020B0604020202020204" pitchFamily="34" charset="0"/>
            </a:rPr>
            <a:t>:</a:t>
          </a:r>
          <a:endParaRPr lang="pl-PL" sz="4800" b="1" kern="1200" dirty="0">
            <a:latin typeface="Agency FB" panose="020B0503020202020204" pitchFamily="34" charset="0"/>
          </a:endParaRPr>
        </a:p>
      </dsp:txBody>
      <dsp:txXfrm>
        <a:off x="648697" y="0"/>
        <a:ext cx="16474720" cy="1068585"/>
      </dsp:txXfrm>
    </dsp:sp>
    <dsp:sp modelId="{D764BD37-1498-A540-88A1-C42A587E3A6E}">
      <dsp:nvSpPr>
        <dsp:cNvPr id="0" name=""/>
        <dsp:cNvSpPr/>
      </dsp:nvSpPr>
      <dsp:spPr>
        <a:xfrm>
          <a:off x="737567" y="1688506"/>
          <a:ext cx="6252454" cy="274672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What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is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the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actual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purpose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of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your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new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product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or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service? </a:t>
          </a:r>
          <a:endParaRPr lang="pl-PL" sz="4800" b="1" kern="1200" dirty="0">
            <a:solidFill>
              <a:srgbClr val="000000"/>
            </a:solidFill>
            <a:latin typeface="Agency FB" panose="020B0503020202020204" pitchFamily="34" charset="0"/>
            <a:cs typeface="Apple Chancery" panose="03020702040506060504" pitchFamily="66" charset="-79"/>
          </a:endParaRPr>
        </a:p>
      </dsp:txBody>
      <dsp:txXfrm>
        <a:off x="737567" y="1688506"/>
        <a:ext cx="6252454" cy="2746729"/>
      </dsp:txXfrm>
    </dsp:sp>
    <dsp:sp modelId="{C0EA1B8F-6E2C-A24F-8295-8761E548B88D}">
      <dsp:nvSpPr>
        <dsp:cNvPr id="0" name=""/>
        <dsp:cNvSpPr/>
      </dsp:nvSpPr>
      <dsp:spPr>
        <a:xfrm>
          <a:off x="7449297" y="3744973"/>
          <a:ext cx="3983394" cy="1991697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What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need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does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it</a:t>
          </a:r>
          <a:r>
            <a:rPr lang="pl-PL" sz="4800" b="1" kern="1200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 </a:t>
          </a:r>
          <a:r>
            <a:rPr lang="pl-PL" sz="4800" b="1" kern="1200" dirty="0" err="1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rPr>
            <a:t>solve</a:t>
          </a:r>
          <a:r>
            <a:rPr lang="pl-PL" sz="5200" kern="1200" dirty="0">
              <a:solidFill>
                <a:srgbClr val="496F63"/>
              </a:solidFill>
              <a:latin typeface="Agency FB" panose="020B0503020202020204" pitchFamily="34" charset="0"/>
              <a:cs typeface="Arial" panose="020B0604020202020204" pitchFamily="34" charset="0"/>
            </a:rPr>
            <a:t>? </a:t>
          </a:r>
          <a:endParaRPr lang="pl-PL" sz="5200" kern="1200" dirty="0">
            <a:latin typeface="Agency FB" panose="020B0503020202020204" pitchFamily="34" charset="0"/>
          </a:endParaRPr>
        </a:p>
      </dsp:txBody>
      <dsp:txXfrm>
        <a:off x="7449297" y="3744973"/>
        <a:ext cx="3983394" cy="1991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4538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1632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16216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70800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25384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9968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1632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16216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70800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25384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99685" y="7060883"/>
            <a:ext cx="2906713" cy="2906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F5F7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6" name="Shape 46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71BB9A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255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91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9327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3363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399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255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291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9327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3363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399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121840" y="2279414"/>
            <a:ext cx="16482720" cy="21768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167984" y="4630044"/>
            <a:ext cx="20476358" cy="70192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23036465" y="762695"/>
            <a:ext cx="607907" cy="381001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l">
              <a:defRPr sz="2000" cap="all" spc="400">
                <a:solidFill>
                  <a:srgbClr val="393941"/>
                </a:solidFill>
                <a:latin typeface="+mn-lt"/>
                <a:ea typeface="+mn-ea"/>
                <a:cs typeface="+mn-cs"/>
                <a:sym typeface="Montserrat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" name="Shape 9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496F63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9pPr>
    </p:titleStyle>
    <p:bodyStyle>
      <a:lvl1pPr marL="0" marR="0" indent="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1pPr>
      <a:lvl2pPr marL="0" marR="0" indent="228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2pPr>
      <a:lvl3pPr marL="0" marR="0" indent="457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3pPr>
      <a:lvl4pPr marL="0" marR="0" indent="685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4pPr>
      <a:lvl5pPr marL="0" marR="0" indent="9144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5pPr>
      <a:lvl6pPr marL="0" marR="0" indent="11430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6pPr>
      <a:lvl7pPr marL="0" marR="0" indent="1371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7pPr>
      <a:lvl8pPr marL="0" marR="0" indent="1600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8pPr>
      <a:lvl9pPr marL="0" marR="0" indent="1828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I_6AVRGLXGA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.youtube.com/watch?v=yAidvTKX6xM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emf"/><Relationship Id="rId4" Type="http://schemas.openxmlformats.org/officeDocument/2006/relationships/image" Target="../media/image24.jpeg"/><Relationship Id="rId9" Type="http://schemas.microsoft.com/office/2007/relationships/diagramDrawing" Target="../diagrams/drawin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sapphireeyewear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DAFA7-800E-E84A-894B-AAFF39F7E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688" y="1101970"/>
            <a:ext cx="5658587" cy="1747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BAF96C-29E9-2A41-9A6B-263897271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560" y="340093"/>
            <a:ext cx="12162879" cy="13035813"/>
          </a:xfrm>
          <a:prstGeom prst="rect">
            <a:avLst/>
          </a:prstGeom>
        </p:spPr>
      </p:pic>
      <p:sp>
        <p:nvSpPr>
          <p:cNvPr id="5" name="Shape 55"/>
          <p:cNvSpPr/>
          <p:nvPr/>
        </p:nvSpPr>
        <p:spPr>
          <a:xfrm>
            <a:off x="2059172" y="5584371"/>
            <a:ext cx="20265656" cy="5568043"/>
          </a:xfrm>
          <a:prstGeom prst="rect">
            <a:avLst/>
          </a:prstGeom>
          <a:solidFill>
            <a:srgbClr val="FFFFFF">
              <a:alpha val="0"/>
            </a:srgbClr>
          </a:solidFill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t">
            <a:normAutofit/>
          </a:bodyPr>
          <a:lstStyle>
            <a:lvl1pPr algn="ctr">
              <a:lnSpc>
                <a:spcPct val="80000"/>
              </a:lnSpc>
              <a:defRPr sz="15000" b="1">
                <a:solidFill>
                  <a:srgbClr val="F4F5F7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8600" dirty="0">
                <a:solidFill>
                  <a:srgbClr val="496F63"/>
                </a:solidFill>
                <a:latin typeface="Arial"/>
                <a:cs typeface="Arial"/>
              </a:rPr>
              <a:t>Module 3:</a:t>
            </a:r>
          </a:p>
          <a:p>
            <a:pPr>
              <a:lnSpc>
                <a:spcPct val="110000"/>
              </a:lnSpc>
            </a:pPr>
            <a:r>
              <a:rPr lang="en-GB" sz="10400" dirty="0">
                <a:solidFill>
                  <a:srgbClr val="496F63"/>
                </a:solidFill>
                <a:latin typeface="Arial"/>
                <a:cs typeface="Arial"/>
              </a:rPr>
              <a:t>Concept Development</a:t>
            </a:r>
          </a:p>
          <a:p>
            <a:endParaRPr lang="en-GB" sz="10400" dirty="0">
              <a:solidFill>
                <a:srgbClr val="496F63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B50D3-075C-4AFD-B17B-B80B98B3C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7923" y="12660273"/>
            <a:ext cx="8577780" cy="1055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800" y="0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2356603" y="6941557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972921" y="94692"/>
            <a:ext cx="212364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0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External</a:t>
            </a:r>
            <a:r>
              <a:rPr lang="pl-PL" sz="100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pl-PL" sz="10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sources</a:t>
            </a:r>
            <a:endParaRPr lang="pl-PL" sz="100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FC32C24-90E7-AA47-A2B7-4BD649EF7637}"/>
              </a:ext>
            </a:extLst>
          </p:cNvPr>
          <p:cNvSpPr/>
          <p:nvPr/>
        </p:nvSpPr>
        <p:spPr>
          <a:xfrm>
            <a:off x="1353418" y="6860863"/>
            <a:ext cx="2839799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Customers</a:t>
            </a:r>
            <a:endParaRPr lang="en-GB" sz="3600" b="1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Strzałka w dół 5">
            <a:extLst>
              <a:ext uri="{FF2B5EF4-FFF2-40B4-BE49-F238E27FC236}">
                <a16:creationId xmlns:a16="http://schemas.microsoft.com/office/drawing/2014/main" id="{75BF9EE1-BA53-1743-AC76-2056647EB822}"/>
              </a:ext>
            </a:extLst>
          </p:cNvPr>
          <p:cNvSpPr/>
          <p:nvPr/>
        </p:nvSpPr>
        <p:spPr>
          <a:xfrm>
            <a:off x="2128553" y="3576136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Strzałka w dół 6">
            <a:extLst>
              <a:ext uri="{FF2B5EF4-FFF2-40B4-BE49-F238E27FC236}">
                <a16:creationId xmlns:a16="http://schemas.microsoft.com/office/drawing/2014/main" id="{C59953AE-246E-5C45-BFC2-54AF29104D3D}"/>
              </a:ext>
            </a:extLst>
          </p:cNvPr>
          <p:cNvSpPr/>
          <p:nvPr/>
        </p:nvSpPr>
        <p:spPr>
          <a:xfrm>
            <a:off x="18342301" y="3572059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389E609D-47A6-ED48-87B2-6A0E28EDBF2B}"/>
              </a:ext>
            </a:extLst>
          </p:cNvPr>
          <p:cNvSpPr/>
          <p:nvPr/>
        </p:nvSpPr>
        <p:spPr>
          <a:xfrm>
            <a:off x="5088127" y="3559194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2684544B-3FD5-4742-A2A4-7093F563D14D}"/>
              </a:ext>
            </a:extLst>
          </p:cNvPr>
          <p:cNvSpPr/>
          <p:nvPr/>
        </p:nvSpPr>
        <p:spPr>
          <a:xfrm>
            <a:off x="8210635" y="3532813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4192B973-53C8-D34F-A0E9-12F3ECA5E4CA}"/>
              </a:ext>
            </a:extLst>
          </p:cNvPr>
          <p:cNvSpPr/>
          <p:nvPr/>
        </p:nvSpPr>
        <p:spPr>
          <a:xfrm>
            <a:off x="11333143" y="3532813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3348008F-26E9-EA4A-95E7-3D6135803A2A}"/>
              </a:ext>
            </a:extLst>
          </p:cNvPr>
          <p:cNvSpPr/>
          <p:nvPr/>
        </p:nvSpPr>
        <p:spPr>
          <a:xfrm>
            <a:off x="14837722" y="3559194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D2062707-C813-F64E-A4EF-557D31F3FB5A}"/>
              </a:ext>
            </a:extLst>
          </p:cNvPr>
          <p:cNvSpPr/>
          <p:nvPr/>
        </p:nvSpPr>
        <p:spPr>
          <a:xfrm>
            <a:off x="21894087" y="3576136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B487D4F-7D9B-C24F-AE20-FDFF54F99745}"/>
              </a:ext>
            </a:extLst>
          </p:cNvPr>
          <p:cNvSpPr/>
          <p:nvPr/>
        </p:nvSpPr>
        <p:spPr>
          <a:xfrm>
            <a:off x="4403920" y="6854736"/>
            <a:ext cx="2686141" cy="1000274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Lead-users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pl-PL" sz="24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(</a:t>
            </a:r>
            <a:r>
              <a:rPr lang="pl-PL" sz="24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user</a:t>
            </a:r>
            <a:r>
              <a:rPr lang="pl-PL" sz="24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pl-PL" sz="24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solutions</a:t>
            </a:r>
            <a:r>
              <a:rPr lang="pl-PL" sz="24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)</a:t>
            </a:r>
            <a:endParaRPr kumimoji="0" lang="pl-PL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782740A5-B2F0-BA41-9038-6938359FB87E}"/>
              </a:ext>
            </a:extLst>
          </p:cNvPr>
          <p:cNvSpPr/>
          <p:nvPr/>
        </p:nvSpPr>
        <p:spPr>
          <a:xfrm>
            <a:off x="10269022" y="6882764"/>
            <a:ext cx="3234092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Competitors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F4078D0-A36B-D946-AAAB-62686E2665EA}"/>
              </a:ext>
            </a:extLst>
          </p:cNvPr>
          <p:cNvSpPr/>
          <p:nvPr/>
        </p:nvSpPr>
        <p:spPr>
          <a:xfrm>
            <a:off x="13792273" y="6870125"/>
            <a:ext cx="3376465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Suppliers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C6255AAA-C209-6344-BABD-8527A5140789}"/>
              </a:ext>
            </a:extLst>
          </p:cNvPr>
          <p:cNvSpPr/>
          <p:nvPr/>
        </p:nvSpPr>
        <p:spPr>
          <a:xfrm>
            <a:off x="17298839" y="6850527"/>
            <a:ext cx="3376465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Acquisitions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18D421C-50CA-0B45-9857-0772E844C768}"/>
              </a:ext>
            </a:extLst>
          </p:cNvPr>
          <p:cNvSpPr/>
          <p:nvPr/>
        </p:nvSpPr>
        <p:spPr>
          <a:xfrm>
            <a:off x="20957644" y="6854736"/>
            <a:ext cx="3162426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Trade fairs </a:t>
            </a:r>
            <a:r>
              <a:rPr lang="en-GB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&amp;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conventions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2A960F6-7406-EF4C-BBB9-5CEB722B2D65}"/>
              </a:ext>
            </a:extLst>
          </p:cNvPr>
          <p:cNvSpPr/>
          <p:nvPr/>
        </p:nvSpPr>
        <p:spPr>
          <a:xfrm>
            <a:off x="7434352" y="6851471"/>
            <a:ext cx="2686140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Patents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/</a:t>
            </a:r>
          </a:p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inventions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5" name="Strzałka w dół 24">
            <a:extLst>
              <a:ext uri="{FF2B5EF4-FFF2-40B4-BE49-F238E27FC236}">
                <a16:creationId xmlns:a16="http://schemas.microsoft.com/office/drawing/2014/main" id="{98542030-75D3-2C43-B3C5-14A7325F071A}"/>
              </a:ext>
            </a:extLst>
          </p:cNvPr>
          <p:cNvSpPr/>
          <p:nvPr/>
        </p:nvSpPr>
        <p:spPr>
          <a:xfrm>
            <a:off x="12408969" y="9639097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Strzałka w dół 26">
            <a:extLst>
              <a:ext uri="{FF2B5EF4-FFF2-40B4-BE49-F238E27FC236}">
                <a16:creationId xmlns:a16="http://schemas.microsoft.com/office/drawing/2014/main" id="{55DA214D-3E65-2A41-AD2E-49AECE326493}"/>
              </a:ext>
            </a:extLst>
          </p:cNvPr>
          <p:cNvSpPr/>
          <p:nvPr/>
        </p:nvSpPr>
        <p:spPr>
          <a:xfrm>
            <a:off x="8632533" y="9673954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Strzałka w dół 27">
            <a:extLst>
              <a:ext uri="{FF2B5EF4-FFF2-40B4-BE49-F238E27FC236}">
                <a16:creationId xmlns:a16="http://schemas.microsoft.com/office/drawing/2014/main" id="{BD3DBF00-0746-764E-89B4-B9C7AAE0B276}"/>
              </a:ext>
            </a:extLst>
          </p:cNvPr>
          <p:cNvSpPr/>
          <p:nvPr/>
        </p:nvSpPr>
        <p:spPr>
          <a:xfrm>
            <a:off x="4877843" y="9611571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99D30301-25A3-4146-80E1-0A2976905186}"/>
              </a:ext>
            </a:extLst>
          </p:cNvPr>
          <p:cNvSpPr/>
          <p:nvPr/>
        </p:nvSpPr>
        <p:spPr>
          <a:xfrm>
            <a:off x="4063021" y="12279425"/>
            <a:ext cx="2839799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ublished information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EAA6328-2A2D-784E-B428-79EA3497BAAE}"/>
              </a:ext>
            </a:extLst>
          </p:cNvPr>
          <p:cNvSpPr/>
          <p:nvPr/>
        </p:nvSpPr>
        <p:spPr>
          <a:xfrm>
            <a:off x="7964558" y="12322119"/>
            <a:ext cx="2839799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Trade </a:t>
            </a:r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magazines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B8FDEE4A-B399-C34A-8815-3343B6525958}"/>
              </a:ext>
            </a:extLst>
          </p:cNvPr>
          <p:cNvSpPr/>
          <p:nvPr/>
        </p:nvSpPr>
        <p:spPr>
          <a:xfrm>
            <a:off x="11675379" y="12322119"/>
            <a:ext cx="2839799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Outside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consultants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" name="Strzałka w dół 31">
            <a:extLst>
              <a:ext uri="{FF2B5EF4-FFF2-40B4-BE49-F238E27FC236}">
                <a16:creationId xmlns:a16="http://schemas.microsoft.com/office/drawing/2014/main" id="{09CF849A-4E33-1245-B7D0-A10592F37FF6}"/>
              </a:ext>
            </a:extLst>
          </p:cNvPr>
          <p:cNvSpPr/>
          <p:nvPr/>
        </p:nvSpPr>
        <p:spPr>
          <a:xfrm>
            <a:off x="15662330" y="9673954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A7A29BA8-F63C-E142-848D-1D2747ED474F}"/>
              </a:ext>
            </a:extLst>
          </p:cNvPr>
          <p:cNvSpPr/>
          <p:nvPr/>
        </p:nvSpPr>
        <p:spPr>
          <a:xfrm>
            <a:off x="14993135" y="12283647"/>
            <a:ext cx="2839799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Universities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Strzałka w dół 33">
            <a:extLst>
              <a:ext uri="{FF2B5EF4-FFF2-40B4-BE49-F238E27FC236}">
                <a16:creationId xmlns:a16="http://schemas.microsoft.com/office/drawing/2014/main" id="{6424B0C7-65DD-ED4E-AC5E-21C842C6A5F3}"/>
              </a:ext>
            </a:extLst>
          </p:cNvPr>
          <p:cNvSpPr/>
          <p:nvPr/>
        </p:nvSpPr>
        <p:spPr>
          <a:xfrm>
            <a:off x="18704111" y="9639097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96ABB0E6-8ED3-BC45-A0C8-469D9214ED71}"/>
              </a:ext>
            </a:extLst>
          </p:cNvPr>
          <p:cNvSpPr/>
          <p:nvPr/>
        </p:nvSpPr>
        <p:spPr>
          <a:xfrm>
            <a:off x="18126539" y="12279425"/>
            <a:ext cx="2839799" cy="63094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Government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7" name="Prostokąt 36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IDEA GENERATION</a:t>
            </a:r>
          </a:p>
        </p:txBody>
      </p:sp>
    </p:spTree>
    <p:extLst>
      <p:ext uri="{BB962C8B-B14F-4D97-AF65-F5344CB8AC3E}">
        <p14:creationId xmlns:p14="http://schemas.microsoft.com/office/powerpoint/2010/main" val="19107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2" grpId="0" animBg="1"/>
      <p:bldP spid="6" grpId="0" animBg="1"/>
      <p:bldP spid="7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025" y="83088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187999" y="83088"/>
            <a:ext cx="1429965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b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72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pl-PL" sz="72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7D21E19-3BD5-F446-A2D9-A09B474A4A70}"/>
              </a:ext>
            </a:extLst>
          </p:cNvPr>
          <p:cNvSpPr/>
          <p:nvPr/>
        </p:nvSpPr>
        <p:spPr>
          <a:xfrm>
            <a:off x="3195391" y="6594593"/>
            <a:ext cx="179374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ustomers </a:t>
            </a: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are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be aware of </a:t>
            </a: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need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asked.</a:t>
            </a:r>
            <a:endParaRPr lang="en-GB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for you both to discover that idea, you need to </a:t>
            </a:r>
            <a:r>
              <a:rPr lang="pl-PL" sz="48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do things together</a:t>
            </a:r>
            <a:r>
              <a:rPr lang="pl-PL" sz="4800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E128221-E8F2-F64B-B4A4-706D8622CEF9}"/>
              </a:ext>
            </a:extLst>
          </p:cNvPr>
          <p:cNvSpPr/>
          <p:nvPr/>
        </p:nvSpPr>
        <p:spPr>
          <a:xfrm>
            <a:off x="3994881" y="4949183"/>
            <a:ext cx="16394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likely that your next big product idea may be found among your customers!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7B2BAD-6EAB-F74E-9D84-BC9E7D20FF89}"/>
              </a:ext>
            </a:extLst>
          </p:cNvPr>
          <p:cNvSpPr/>
          <p:nvPr/>
        </p:nvSpPr>
        <p:spPr>
          <a:xfrm>
            <a:off x="8615793" y="5723727"/>
            <a:ext cx="71524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err="1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What</a:t>
            </a:r>
            <a:r>
              <a:rPr lang="pl-PL" sz="44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pl-PL" sz="4400" b="1" dirty="0" err="1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could</a:t>
            </a:r>
            <a:r>
              <a:rPr lang="pl-PL" sz="44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be the problem?</a:t>
            </a:r>
            <a:r>
              <a:rPr lang="pl-PL" sz="4400" b="1" dirty="0">
                <a:solidFill>
                  <a:srgbClr val="00000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endParaRPr lang="pl-PL" sz="4400" dirty="0">
              <a:latin typeface="Agency FB" panose="020B0503020202020204" pitchFamily="34" charset="0"/>
            </a:endParaRPr>
          </a:p>
        </p:txBody>
      </p:sp>
      <p:sp>
        <p:nvSpPr>
          <p:cNvPr id="5" name="Strzałka w prawo 4">
            <a:extLst>
              <a:ext uri="{FF2B5EF4-FFF2-40B4-BE49-F238E27FC236}">
                <a16:creationId xmlns:a16="http://schemas.microsoft.com/office/drawing/2014/main" id="{034E829F-2BD7-E243-A900-B05562B3EA7F}"/>
              </a:ext>
            </a:extLst>
          </p:cNvPr>
          <p:cNvSpPr/>
          <p:nvPr/>
        </p:nvSpPr>
        <p:spPr>
          <a:xfrm flipV="1">
            <a:off x="1142157" y="8586153"/>
            <a:ext cx="815299" cy="1069925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trzałka w prawo 11">
            <a:extLst>
              <a:ext uri="{FF2B5EF4-FFF2-40B4-BE49-F238E27FC236}">
                <a16:creationId xmlns:a16="http://schemas.microsoft.com/office/drawing/2014/main" id="{A5667CE4-A9FA-234D-A995-BB329AD52991}"/>
              </a:ext>
            </a:extLst>
          </p:cNvPr>
          <p:cNvSpPr/>
          <p:nvPr/>
        </p:nvSpPr>
        <p:spPr>
          <a:xfrm rot="10800000" flipH="1" flipV="1">
            <a:off x="1246908" y="11078473"/>
            <a:ext cx="4849091" cy="1620173"/>
          </a:xfrm>
          <a:prstGeom prst="rightArrow">
            <a:avLst/>
          </a:prstGeom>
          <a:blipFill rotWithShape="1">
            <a:blip r:embed="rId3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An</a:t>
            </a: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pl-PL" sz="4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example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AD87F1A-9B9E-BA43-9FBE-14DC276151A7}"/>
              </a:ext>
            </a:extLst>
          </p:cNvPr>
          <p:cNvSpPr/>
          <p:nvPr/>
        </p:nvSpPr>
        <p:spPr>
          <a:xfrm>
            <a:off x="6154907" y="10249767"/>
            <a:ext cx="1844595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l-P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supplying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machinery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bakeries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pl-P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products. After two weeks on site with a baker they came up with variety of ideas for new products that they had never thought of before.</a:t>
            </a:r>
          </a:p>
          <a:p>
            <a:pPr algn="l">
              <a:spcAft>
                <a:spcPts val="1200"/>
              </a:spcAft>
            </a:pP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fast-moving products, working in micro-enterprises, for example,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shop, bar or restaurant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give you similar experiences to bring back to your own product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evelopment.</a:t>
            </a: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94B2763A-591B-6044-B29C-5D9B158D1F97}"/>
              </a:ext>
            </a:extLst>
          </p:cNvPr>
          <p:cNvSpPr/>
          <p:nvPr/>
        </p:nvSpPr>
        <p:spPr>
          <a:xfrm>
            <a:off x="15951922" y="762695"/>
            <a:ext cx="693836" cy="1301652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F2C23781-7AAE-8347-BEAC-D4F64F00ACA1}"/>
              </a:ext>
            </a:extLst>
          </p:cNvPr>
          <p:cNvSpPr/>
          <p:nvPr/>
        </p:nvSpPr>
        <p:spPr>
          <a:xfrm>
            <a:off x="19094577" y="762695"/>
            <a:ext cx="693836" cy="1301652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C5A20CC4-7FC8-6749-884E-D1EA494107DD}"/>
              </a:ext>
            </a:extLst>
          </p:cNvPr>
          <p:cNvSpPr/>
          <p:nvPr/>
        </p:nvSpPr>
        <p:spPr>
          <a:xfrm>
            <a:off x="22245639" y="682844"/>
            <a:ext cx="693836" cy="1301652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F5C7350-DFCE-0442-B1C4-E6FE684C7A11}"/>
              </a:ext>
            </a:extLst>
          </p:cNvPr>
          <p:cNvSpPr/>
          <p:nvPr/>
        </p:nvSpPr>
        <p:spPr>
          <a:xfrm>
            <a:off x="20953738" y="2258161"/>
            <a:ext cx="3185685" cy="70166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Feedback</a:t>
            </a:r>
            <a:endParaRPr lang="pl-PL" sz="4000" dirty="0">
              <a:solidFill>
                <a:srgbClr val="FFFFFF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E6028B02-B277-584E-912B-FC8AE1EB383F}"/>
              </a:ext>
            </a:extLst>
          </p:cNvPr>
          <p:cNvSpPr/>
          <p:nvPr/>
        </p:nvSpPr>
        <p:spPr>
          <a:xfrm>
            <a:off x="17771830" y="2262743"/>
            <a:ext cx="3071737" cy="692497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</a:t>
            </a: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omplaints</a:t>
            </a:r>
            <a:endParaRPr lang="pl-PL" sz="4000" dirty="0">
              <a:solidFill>
                <a:srgbClr val="FFFFFF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75345FC8-7BA2-9C48-820B-3F1AFBBA0A95}"/>
              </a:ext>
            </a:extLst>
          </p:cNvPr>
          <p:cNvSpPr/>
          <p:nvPr/>
        </p:nvSpPr>
        <p:spPr>
          <a:xfrm>
            <a:off x="14916501" y="2254163"/>
            <a:ext cx="2686172" cy="70965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Questions</a:t>
            </a:r>
            <a:endParaRPr lang="pl-PL" sz="4000" dirty="0">
              <a:solidFill>
                <a:srgbClr val="FFFFFF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8451E734-DE1D-2940-BF58-8EC89459DA74}"/>
              </a:ext>
            </a:extLst>
          </p:cNvPr>
          <p:cNvSpPr/>
          <p:nvPr/>
        </p:nvSpPr>
        <p:spPr>
          <a:xfrm>
            <a:off x="16645758" y="3972423"/>
            <a:ext cx="6285310" cy="692497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b="1" dirty="0">
                <a:solidFill>
                  <a:srgbClr val="FFFFFF"/>
                </a:solidFill>
                <a:latin typeface="Agency FB" panose="020B0503020202020204" pitchFamily="34" charset="0"/>
                <a:ea typeface="Helvetica Light"/>
                <a:cs typeface="Apple Chancery" panose="03020702040506060504" pitchFamily="66" charset="-79"/>
                <a:sym typeface="Helvetica Light"/>
              </a:rPr>
              <a:t>NEW PRODUCT IDEA</a:t>
            </a:r>
            <a:endParaRPr lang="pl-PL" sz="4000" dirty="0">
              <a:solidFill>
                <a:srgbClr val="FFFFFF"/>
              </a:solidFill>
              <a:latin typeface="Agency FB" panose="020B0503020202020204" pitchFamily="34" charset="0"/>
              <a:cs typeface="Apple Chancery" panose="03020702040506060504" pitchFamily="66" charset="-79"/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92048ED1-BFBE-C749-AE01-0B43DC3DA0C0}"/>
              </a:ext>
            </a:extLst>
          </p:cNvPr>
          <p:cNvCxnSpPr>
            <a:cxnSpLocks/>
          </p:cNvCxnSpPr>
          <p:nvPr/>
        </p:nvCxnSpPr>
        <p:spPr>
          <a:xfrm flipH="1">
            <a:off x="21132800" y="3087948"/>
            <a:ext cx="1494381" cy="73317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903B4CA5-1C2B-FB48-A576-D2B797283480}"/>
              </a:ext>
            </a:extLst>
          </p:cNvPr>
          <p:cNvCxnSpPr>
            <a:cxnSpLocks/>
          </p:cNvCxnSpPr>
          <p:nvPr/>
        </p:nvCxnSpPr>
        <p:spPr>
          <a:xfrm>
            <a:off x="16514150" y="3181075"/>
            <a:ext cx="1504096" cy="728765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43AD02CC-C010-3A4E-BBDB-1FC1DEF36091}"/>
              </a:ext>
            </a:extLst>
          </p:cNvPr>
          <p:cNvCxnSpPr>
            <a:cxnSpLocks/>
          </p:cNvCxnSpPr>
          <p:nvPr/>
        </p:nvCxnSpPr>
        <p:spPr>
          <a:xfrm flipH="1">
            <a:off x="19463757" y="3137846"/>
            <a:ext cx="1" cy="64986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Prostokąt 21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IDEA GENERATION</a:t>
            </a: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E7D21E19-3BD5-F446-A2D9-A09B474A4A70}"/>
              </a:ext>
            </a:extLst>
          </p:cNvPr>
          <p:cNvSpPr/>
          <p:nvPr/>
        </p:nvSpPr>
        <p:spPr>
          <a:xfrm>
            <a:off x="2157056" y="8164297"/>
            <a:ext cx="2192640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48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One way</a:t>
            </a:r>
            <a:r>
              <a:rPr lang="pl-PL" sz="3600" dirty="0">
                <a:solidFill>
                  <a:srgbClr val="00000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to arrange with your customer to spend an agreed period of time at the workplace with them, when you think they are most likely to have ideas about their job.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particularly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dealing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products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5221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/>
      <p:bldP spid="5" grpId="0" animBg="1"/>
      <p:bldP spid="12" grpId="0" animBg="1"/>
      <p:bldP spid="9" grpId="0" uiExpand="1" build="p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2808458" y="-552908"/>
            <a:ext cx="2073431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0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Competitors</a:t>
            </a:r>
            <a:endParaRPr lang="pl-PL" sz="10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691659A-4993-C540-A08B-44C0D1E44FF2}"/>
              </a:ext>
            </a:extLst>
          </p:cNvPr>
          <p:cNvSpPr/>
          <p:nvPr/>
        </p:nvSpPr>
        <p:spPr>
          <a:xfrm>
            <a:off x="2418906" y="2828317"/>
            <a:ext cx="4645393" cy="2785378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itchFamily="34" charset="0"/>
                <a:ea typeface="Helvetica Light"/>
                <a:cs typeface="Arial" pitchFamily="34" charset="0"/>
                <a:sym typeface="Helvetica Light"/>
              </a:rPr>
              <a:t>Prepare</a:t>
            </a:r>
            <a:r>
              <a:rPr kumimoji="0" lang="pl-PL" sz="44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itchFamily="34" charset="0"/>
                <a:ea typeface="Helvetica Light"/>
                <a:cs typeface="Arial" pitchFamily="34" charset="0"/>
                <a:sym typeface="Helvetica Light"/>
              </a:rPr>
              <a:t> a </a:t>
            </a:r>
            <a:r>
              <a:rPr kumimoji="0" lang="pl-PL" sz="4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itchFamily="34" charset="0"/>
                <a:ea typeface="Helvetica Light"/>
                <a:cs typeface="Arial" pitchFamily="34" charset="0"/>
                <a:sym typeface="Helvetica Light"/>
              </a:rPr>
              <a:t>SWOT </a:t>
            </a:r>
            <a:r>
              <a:rPr kumimoji="0" lang="pl-PL" sz="44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itchFamily="34" charset="0"/>
                <a:ea typeface="Helvetica Light"/>
                <a:cs typeface="Arial" pitchFamily="34" charset="0"/>
                <a:sym typeface="Helvetica Light"/>
              </a:rPr>
              <a:t>analysis</a:t>
            </a:r>
            <a:endParaRPr kumimoji="0" lang="pl-PL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itchFamily="34" charset="0"/>
              <a:ea typeface="Helvetica Light"/>
              <a:cs typeface="Arial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4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Helvetica Light"/>
              </a:rPr>
              <a:t>of </a:t>
            </a:r>
            <a:r>
              <a:rPr lang="pl-PL" sz="4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Helvetica Light"/>
              </a:rPr>
              <a:t>your</a:t>
            </a:r>
            <a:r>
              <a:rPr lang="pl-PL" sz="44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Helvetica Light"/>
              </a:rPr>
              <a:t> </a:t>
            </a:r>
            <a:r>
              <a:rPr lang="pl-PL" sz="4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Helvetica Light"/>
              </a:rPr>
              <a:t>main</a:t>
            </a:r>
            <a:r>
              <a:rPr lang="pl-PL" sz="44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Helvetica Light"/>
              </a:rPr>
              <a:t> </a:t>
            </a:r>
            <a:r>
              <a:rPr lang="pl-PL" sz="4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Helvetica Light"/>
              </a:rPr>
              <a:t>competitor</a:t>
            </a:r>
            <a:r>
              <a:rPr lang="pl-PL" sz="44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Helvetica Light"/>
              </a:rPr>
              <a:t>…</a:t>
            </a:r>
            <a:endParaRPr kumimoji="0" lang="pl-PL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itchFamily="34" charset="0"/>
              <a:ea typeface="Helvetica Light"/>
              <a:cs typeface="Arial" pitchFamily="34" charset="0"/>
              <a:sym typeface="Helvetica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23092" y="2669311"/>
            <a:ext cx="9544525" cy="10044273"/>
            <a:chOff x="7885890" y="2363918"/>
            <a:chExt cx="12510505" cy="11124132"/>
          </a:xfrm>
        </p:grpSpPr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944CF6AB-F55A-AB40-8C3F-4B46B8215810}"/>
                </a:ext>
              </a:extLst>
            </p:cNvPr>
            <p:cNvSpPr/>
            <p:nvPr/>
          </p:nvSpPr>
          <p:spPr>
            <a:xfrm>
              <a:off x="7885892" y="9406638"/>
              <a:ext cx="12510503" cy="4081412"/>
            </a:xfrm>
            <a:custGeom>
              <a:avLst/>
              <a:gdLst>
                <a:gd name="connsiteX0" fmla="*/ 4202429 w 5349314"/>
                <a:gd name="connsiteY0" fmla="*/ 1947627 h 1962648"/>
                <a:gd name="connsiteX1" fmla="*/ 4234845 w 5349314"/>
                <a:gd name="connsiteY1" fmla="*/ 1952574 h 1962648"/>
                <a:gd name="connsiteX2" fmla="*/ 4218544 w 5349314"/>
                <a:gd name="connsiteY2" fmla="*/ 1951341 h 1962648"/>
                <a:gd name="connsiteX3" fmla="*/ 3928708 w 5349314"/>
                <a:gd name="connsiteY3" fmla="*/ 1857925 h 1962648"/>
                <a:gd name="connsiteX4" fmla="*/ 3957226 w 5349314"/>
                <a:gd name="connsiteY4" fmla="*/ 1871663 h 1962648"/>
                <a:gd name="connsiteX5" fmla="*/ 3942546 w 5349314"/>
                <a:gd name="connsiteY5" fmla="*/ 1865879 h 1962648"/>
                <a:gd name="connsiteX6" fmla="*/ 3757771 w 5349314"/>
                <a:gd name="connsiteY6" fmla="*/ 1744269 h 1962648"/>
                <a:gd name="connsiteX7" fmla="*/ 3769043 w 5349314"/>
                <a:gd name="connsiteY7" fmla="*/ 1753570 h 1962648"/>
                <a:gd name="connsiteX8" fmla="*/ 3769043 w 5349314"/>
                <a:gd name="connsiteY8" fmla="*/ 1754514 h 1962648"/>
                <a:gd name="connsiteX9" fmla="*/ 5339238 w 5349314"/>
                <a:gd name="connsiteY9" fmla="*/ 848169 h 1962648"/>
                <a:gd name="connsiteX10" fmla="*/ 5344248 w 5349314"/>
                <a:gd name="connsiteY10" fmla="*/ 880990 h 1962648"/>
                <a:gd name="connsiteX11" fmla="*/ 5349314 w 5349314"/>
                <a:gd name="connsiteY11" fmla="*/ 981324 h 1962648"/>
                <a:gd name="connsiteX12" fmla="*/ 4367990 w 5349314"/>
                <a:gd name="connsiteY12" fmla="*/ 1962648 h 1962648"/>
                <a:gd name="connsiteX13" fmla="*/ 4367990 w 5349314"/>
                <a:gd name="connsiteY13" fmla="*/ 1962648 h 1962648"/>
                <a:gd name="connsiteX14" fmla="*/ 4468324 w 5349314"/>
                <a:gd name="connsiteY14" fmla="*/ 1957582 h 1962648"/>
                <a:gd name="connsiteX15" fmla="*/ 5349313 w 5349314"/>
                <a:gd name="connsiteY15" fmla="*/ 981324 h 1962648"/>
                <a:gd name="connsiteX16" fmla="*/ 5258326 w 5349314"/>
                <a:gd name="connsiteY16" fmla="*/ 570556 h 1962648"/>
                <a:gd name="connsiteX17" fmla="*/ 5272197 w 5349314"/>
                <a:gd name="connsiteY17" fmla="*/ 599349 h 1962648"/>
                <a:gd name="connsiteX18" fmla="*/ 5329377 w 5349314"/>
                <a:gd name="connsiteY18" fmla="*/ 783553 h 1962648"/>
                <a:gd name="connsiteX19" fmla="*/ 5334294 w 5349314"/>
                <a:gd name="connsiteY19" fmla="*/ 815774 h 1962648"/>
                <a:gd name="connsiteX20" fmla="*/ 5305195 w 5349314"/>
                <a:gd name="connsiteY20" fmla="*/ 689509 h 1962648"/>
                <a:gd name="connsiteX21" fmla="*/ 5064279 w 5349314"/>
                <a:gd name="connsiteY21" fmla="*/ 290319 h 1962648"/>
                <a:gd name="connsiteX22" fmla="*/ 5181719 w 5349314"/>
                <a:gd name="connsiteY22" fmla="*/ 432657 h 1962648"/>
                <a:gd name="connsiteX23" fmla="*/ 5230873 w 5349314"/>
                <a:gd name="connsiteY23" fmla="*/ 513567 h 1962648"/>
                <a:gd name="connsiteX24" fmla="*/ 5244592 w 5349314"/>
                <a:gd name="connsiteY24" fmla="*/ 542045 h 1962648"/>
                <a:gd name="connsiteX25" fmla="*/ 5181718 w 5349314"/>
                <a:gd name="connsiteY25" fmla="*/ 432656 h 1962648"/>
                <a:gd name="connsiteX26" fmla="*/ 5064292 w 5349314"/>
                <a:gd name="connsiteY26" fmla="*/ 290335 h 1962648"/>
                <a:gd name="connsiteX27" fmla="*/ 981324 w 5349314"/>
                <a:gd name="connsiteY27" fmla="*/ 0 h 1962648"/>
                <a:gd name="connsiteX28" fmla="*/ 1529992 w 5349314"/>
                <a:gd name="connsiteY28" fmla="*/ 167595 h 1962648"/>
                <a:gd name="connsiteX29" fmla="*/ 1672324 w 5349314"/>
                <a:gd name="connsiteY29" fmla="*/ 285030 h 1962648"/>
                <a:gd name="connsiteX30" fmla="*/ 1738059 w 5349314"/>
                <a:gd name="connsiteY30" fmla="*/ 334803 h 1962648"/>
                <a:gd name="connsiteX31" fmla="*/ 2674656 w 5349314"/>
                <a:gd name="connsiteY31" fmla="*/ 627088 h 1962648"/>
                <a:gd name="connsiteX32" fmla="*/ 3611253 w 5349314"/>
                <a:gd name="connsiteY32" fmla="*/ 334803 h 1962648"/>
                <a:gd name="connsiteX33" fmla="*/ 3673976 w 5349314"/>
                <a:gd name="connsiteY33" fmla="*/ 287312 h 1962648"/>
                <a:gd name="connsiteX34" fmla="*/ 3671695 w 5349314"/>
                <a:gd name="connsiteY34" fmla="*/ 290324 h 1962648"/>
                <a:gd name="connsiteX35" fmla="*/ 3554260 w 5349314"/>
                <a:gd name="connsiteY35" fmla="*/ 432656 h 1962648"/>
                <a:gd name="connsiteX36" fmla="*/ 3386665 w 5349314"/>
                <a:gd name="connsiteY36" fmla="*/ 981324 h 1962648"/>
                <a:gd name="connsiteX37" fmla="*/ 3674089 w 5349314"/>
                <a:gd name="connsiteY37" fmla="*/ 1675225 h 1962648"/>
                <a:gd name="connsiteX38" fmla="*/ 3676987 w 5349314"/>
                <a:gd name="connsiteY38" fmla="*/ 1677616 h 1962648"/>
                <a:gd name="connsiteX39" fmla="*/ 3611254 w 5349314"/>
                <a:gd name="connsiteY39" fmla="*/ 1627845 h 1962648"/>
                <a:gd name="connsiteX40" fmla="*/ 2674657 w 5349314"/>
                <a:gd name="connsiteY40" fmla="*/ 1335560 h 1962648"/>
                <a:gd name="connsiteX41" fmla="*/ 1738060 w 5349314"/>
                <a:gd name="connsiteY41" fmla="*/ 1627845 h 1962648"/>
                <a:gd name="connsiteX42" fmla="*/ 1672313 w 5349314"/>
                <a:gd name="connsiteY42" fmla="*/ 1677627 h 1962648"/>
                <a:gd name="connsiteX43" fmla="*/ 1529992 w 5349314"/>
                <a:gd name="connsiteY43" fmla="*/ 1795053 h 1962648"/>
                <a:gd name="connsiteX44" fmla="*/ 981324 w 5349314"/>
                <a:gd name="connsiteY44" fmla="*/ 1962648 h 1962648"/>
                <a:gd name="connsiteX45" fmla="*/ 0 w 5349314"/>
                <a:gd name="connsiteY45" fmla="*/ 981324 h 1962648"/>
                <a:gd name="connsiteX46" fmla="*/ 981324 w 5349314"/>
                <a:gd name="connsiteY46" fmla="*/ 0 h 196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349314" h="1962648">
                  <a:moveTo>
                    <a:pt x="4202429" y="1947627"/>
                  </a:moveTo>
                  <a:lnTo>
                    <a:pt x="4234845" y="1952574"/>
                  </a:lnTo>
                  <a:lnTo>
                    <a:pt x="4218544" y="1951341"/>
                  </a:lnTo>
                  <a:close/>
                  <a:moveTo>
                    <a:pt x="3928708" y="1857925"/>
                  </a:moveTo>
                  <a:lnTo>
                    <a:pt x="3957226" y="1871663"/>
                  </a:lnTo>
                  <a:lnTo>
                    <a:pt x="3942546" y="1865879"/>
                  </a:lnTo>
                  <a:close/>
                  <a:moveTo>
                    <a:pt x="3757771" y="1744269"/>
                  </a:moveTo>
                  <a:lnTo>
                    <a:pt x="3769043" y="1753570"/>
                  </a:lnTo>
                  <a:lnTo>
                    <a:pt x="3769043" y="1754514"/>
                  </a:lnTo>
                  <a:close/>
                  <a:moveTo>
                    <a:pt x="5339238" y="848169"/>
                  </a:moveTo>
                  <a:lnTo>
                    <a:pt x="5344248" y="880990"/>
                  </a:lnTo>
                  <a:cubicBezTo>
                    <a:pt x="5347598" y="913979"/>
                    <a:pt x="5349314" y="947451"/>
                    <a:pt x="5349314" y="981324"/>
                  </a:cubicBezTo>
                  <a:cubicBezTo>
                    <a:pt x="5349314" y="1523294"/>
                    <a:pt x="4909960" y="1962648"/>
                    <a:pt x="4367990" y="1962648"/>
                  </a:cubicBezTo>
                  <a:lnTo>
                    <a:pt x="4367990" y="1962648"/>
                  </a:lnTo>
                  <a:lnTo>
                    <a:pt x="4468324" y="1957582"/>
                  </a:lnTo>
                  <a:cubicBezTo>
                    <a:pt x="4963162" y="1907328"/>
                    <a:pt x="5349313" y="1489421"/>
                    <a:pt x="5349313" y="981324"/>
                  </a:cubicBezTo>
                  <a:close/>
                  <a:moveTo>
                    <a:pt x="5258326" y="570556"/>
                  </a:moveTo>
                  <a:lnTo>
                    <a:pt x="5272197" y="599349"/>
                  </a:lnTo>
                  <a:cubicBezTo>
                    <a:pt x="5297025" y="658051"/>
                    <a:pt x="5316305" y="719671"/>
                    <a:pt x="5329377" y="783553"/>
                  </a:cubicBezTo>
                  <a:lnTo>
                    <a:pt x="5334294" y="815774"/>
                  </a:lnTo>
                  <a:lnTo>
                    <a:pt x="5305195" y="689509"/>
                  </a:lnTo>
                  <a:close/>
                  <a:moveTo>
                    <a:pt x="5064279" y="290319"/>
                  </a:moveTo>
                  <a:lnTo>
                    <a:pt x="5181719" y="432657"/>
                  </a:lnTo>
                  <a:cubicBezTo>
                    <a:pt x="5199354" y="458760"/>
                    <a:pt x="5215766" y="485758"/>
                    <a:pt x="5230873" y="513567"/>
                  </a:cubicBezTo>
                  <a:lnTo>
                    <a:pt x="5244592" y="542045"/>
                  </a:lnTo>
                  <a:lnTo>
                    <a:pt x="5181718" y="432656"/>
                  </a:lnTo>
                  <a:lnTo>
                    <a:pt x="5064292" y="290335"/>
                  </a:lnTo>
                  <a:close/>
                  <a:moveTo>
                    <a:pt x="981324" y="0"/>
                  </a:moveTo>
                  <a:cubicBezTo>
                    <a:pt x="1184563" y="0"/>
                    <a:pt x="1373371" y="61784"/>
                    <a:pt x="1529992" y="167595"/>
                  </a:cubicBezTo>
                  <a:lnTo>
                    <a:pt x="1672324" y="285030"/>
                  </a:lnTo>
                  <a:lnTo>
                    <a:pt x="1738059" y="334803"/>
                  </a:lnTo>
                  <a:cubicBezTo>
                    <a:pt x="2003912" y="519098"/>
                    <a:pt x="2326673" y="627088"/>
                    <a:pt x="2674656" y="627088"/>
                  </a:cubicBezTo>
                  <a:cubicBezTo>
                    <a:pt x="3022639" y="627088"/>
                    <a:pt x="3345400" y="519098"/>
                    <a:pt x="3611253" y="334803"/>
                  </a:cubicBezTo>
                  <a:lnTo>
                    <a:pt x="3673976" y="287312"/>
                  </a:lnTo>
                  <a:lnTo>
                    <a:pt x="3671695" y="290324"/>
                  </a:lnTo>
                  <a:lnTo>
                    <a:pt x="3554260" y="432656"/>
                  </a:lnTo>
                  <a:cubicBezTo>
                    <a:pt x="3448449" y="589277"/>
                    <a:pt x="3386665" y="778085"/>
                    <a:pt x="3386665" y="981324"/>
                  </a:cubicBezTo>
                  <a:cubicBezTo>
                    <a:pt x="3386665" y="1252309"/>
                    <a:pt x="3496504" y="1497640"/>
                    <a:pt x="3674089" y="1675225"/>
                  </a:cubicBezTo>
                  <a:lnTo>
                    <a:pt x="3676987" y="1677616"/>
                  </a:lnTo>
                  <a:lnTo>
                    <a:pt x="3611254" y="1627845"/>
                  </a:lnTo>
                  <a:cubicBezTo>
                    <a:pt x="3345400" y="1443550"/>
                    <a:pt x="3022640" y="1335560"/>
                    <a:pt x="2674657" y="1335560"/>
                  </a:cubicBezTo>
                  <a:cubicBezTo>
                    <a:pt x="2326674" y="1335560"/>
                    <a:pt x="2003913" y="1443550"/>
                    <a:pt x="1738060" y="1627845"/>
                  </a:cubicBezTo>
                  <a:lnTo>
                    <a:pt x="1672313" y="1677627"/>
                  </a:lnTo>
                  <a:lnTo>
                    <a:pt x="1529992" y="1795053"/>
                  </a:lnTo>
                  <a:cubicBezTo>
                    <a:pt x="1373371" y="1900864"/>
                    <a:pt x="1184563" y="1962648"/>
                    <a:pt x="981324" y="1962648"/>
                  </a:cubicBezTo>
                  <a:cubicBezTo>
                    <a:pt x="439354" y="1962648"/>
                    <a:pt x="0" y="1523294"/>
                    <a:pt x="0" y="981324"/>
                  </a:cubicBezTo>
                  <a:cubicBezTo>
                    <a:pt x="0" y="439354"/>
                    <a:pt x="439354" y="0"/>
                    <a:pt x="981324" y="0"/>
                  </a:cubicBezTo>
                  <a:close/>
                </a:path>
              </a:pathLst>
            </a:custGeom>
            <a:solidFill>
              <a:srgbClr val="71BB9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 55">
              <a:extLst>
                <a:ext uri="{FF2B5EF4-FFF2-40B4-BE49-F238E27FC236}">
                  <a16:creationId xmlns:a16="http://schemas.microsoft.com/office/drawing/2014/main" id="{8448C226-AD87-514F-AEEB-7399F36E6D13}"/>
                </a:ext>
              </a:extLst>
            </p:cNvPr>
            <p:cNvSpPr/>
            <p:nvPr/>
          </p:nvSpPr>
          <p:spPr>
            <a:xfrm rot="16200000">
              <a:off x="4618860" y="5630950"/>
              <a:ext cx="11124132" cy="4590068"/>
            </a:xfrm>
            <a:custGeom>
              <a:avLst/>
              <a:gdLst>
                <a:gd name="connsiteX0" fmla="*/ 10074 w 5349314"/>
                <a:gd name="connsiteY0" fmla="*/ 1114467 h 1962648"/>
                <a:gd name="connsiteX1" fmla="*/ 5067 w 5349314"/>
                <a:gd name="connsiteY1" fmla="*/ 1081659 h 1962648"/>
                <a:gd name="connsiteX2" fmla="*/ 0 w 5349314"/>
                <a:gd name="connsiteY2" fmla="*/ 981324 h 1962648"/>
                <a:gd name="connsiteX3" fmla="*/ 44118 w 5349314"/>
                <a:gd name="connsiteY3" fmla="*/ 1273136 h 1962648"/>
                <a:gd name="connsiteX4" fmla="*/ 19937 w 5349314"/>
                <a:gd name="connsiteY4" fmla="*/ 1179095 h 1962648"/>
                <a:gd name="connsiteX5" fmla="*/ 15022 w 5349314"/>
                <a:gd name="connsiteY5" fmla="*/ 1146887 h 1962648"/>
                <a:gd name="connsiteX6" fmla="*/ 90983 w 5349314"/>
                <a:gd name="connsiteY6" fmla="*/ 1392082 h 1962648"/>
                <a:gd name="connsiteX7" fmla="*/ 77118 w 5349314"/>
                <a:gd name="connsiteY7" fmla="*/ 1363300 h 1962648"/>
                <a:gd name="connsiteX8" fmla="*/ 44120 w 5349314"/>
                <a:gd name="connsiteY8" fmla="*/ 1273144 h 1962648"/>
                <a:gd name="connsiteX9" fmla="*/ 167592 w 5349314"/>
                <a:gd name="connsiteY9" fmla="*/ 1529987 h 1962648"/>
                <a:gd name="connsiteX10" fmla="*/ 118441 w 5349314"/>
                <a:gd name="connsiteY10" fmla="*/ 1449082 h 1962648"/>
                <a:gd name="connsiteX11" fmla="*/ 104727 w 5349314"/>
                <a:gd name="connsiteY11" fmla="*/ 1420614 h 1962648"/>
                <a:gd name="connsiteX12" fmla="*/ 285023 w 5349314"/>
                <a:gd name="connsiteY12" fmla="*/ 1672316 h 1962648"/>
                <a:gd name="connsiteX13" fmla="*/ 242186 w 5349314"/>
                <a:gd name="connsiteY13" fmla="*/ 1620397 h 1962648"/>
                <a:gd name="connsiteX14" fmla="*/ 285021 w 5349314"/>
                <a:gd name="connsiteY14" fmla="*/ 1672313 h 1962648"/>
                <a:gd name="connsiteX15" fmla="*/ 1146887 w 5349314"/>
                <a:gd name="connsiteY15" fmla="*/ 15022 h 1962648"/>
                <a:gd name="connsiteX16" fmla="*/ 1114467 w 5349314"/>
                <a:gd name="connsiteY16" fmla="*/ 10074 h 1962648"/>
                <a:gd name="connsiteX17" fmla="*/ 1130770 w 5349314"/>
                <a:gd name="connsiteY17" fmla="*/ 11307 h 1962648"/>
                <a:gd name="connsiteX18" fmla="*/ 1273141 w 5349314"/>
                <a:gd name="connsiteY18" fmla="*/ 44119 h 1962648"/>
                <a:gd name="connsiteX19" fmla="*/ 1273140 w 5349314"/>
                <a:gd name="connsiteY19" fmla="*/ 44119 h 1962648"/>
                <a:gd name="connsiteX20" fmla="*/ 1273139 w 5349314"/>
                <a:gd name="connsiteY20" fmla="*/ 44118 h 1962648"/>
                <a:gd name="connsiteX21" fmla="*/ 1273140 w 5349314"/>
                <a:gd name="connsiteY21" fmla="*/ 44119 h 1962648"/>
                <a:gd name="connsiteX22" fmla="*/ 1420613 w 5349314"/>
                <a:gd name="connsiteY22" fmla="*/ 104727 h 1962648"/>
                <a:gd name="connsiteX23" fmla="*/ 1392083 w 5349314"/>
                <a:gd name="connsiteY23" fmla="*/ 90983 h 1962648"/>
                <a:gd name="connsiteX24" fmla="*/ 1406769 w 5349314"/>
                <a:gd name="connsiteY24" fmla="*/ 96769 h 1962648"/>
                <a:gd name="connsiteX25" fmla="*/ 1614766 w 5349314"/>
                <a:gd name="connsiteY25" fmla="*/ 237540 h 1962648"/>
                <a:gd name="connsiteX26" fmla="*/ 1529992 w 5349314"/>
                <a:gd name="connsiteY26" fmla="*/ 167595 h 1962648"/>
                <a:gd name="connsiteX27" fmla="*/ 1529991 w 5349314"/>
                <a:gd name="connsiteY27" fmla="*/ 167594 h 1962648"/>
                <a:gd name="connsiteX28" fmla="*/ 1529992 w 5349314"/>
                <a:gd name="connsiteY28" fmla="*/ 167595 h 1962648"/>
                <a:gd name="connsiteX29" fmla="*/ 5349314 w 5349314"/>
                <a:gd name="connsiteY29" fmla="*/ 981324 h 1962648"/>
                <a:gd name="connsiteX30" fmla="*/ 4367990 w 5349314"/>
                <a:gd name="connsiteY30" fmla="*/ 1962648 h 1962648"/>
                <a:gd name="connsiteX31" fmla="*/ 3819323 w 5349314"/>
                <a:gd name="connsiteY31" fmla="*/ 1795053 h 1962648"/>
                <a:gd name="connsiteX32" fmla="*/ 3769043 w 5349314"/>
                <a:gd name="connsiteY32" fmla="*/ 1753569 h 1962648"/>
                <a:gd name="connsiteX33" fmla="*/ 3769043 w 5349314"/>
                <a:gd name="connsiteY33" fmla="*/ 1754514 h 1962648"/>
                <a:gd name="connsiteX34" fmla="*/ 3757763 w 5349314"/>
                <a:gd name="connsiteY34" fmla="*/ 1744262 h 1962648"/>
                <a:gd name="connsiteX35" fmla="*/ 3677001 w 5349314"/>
                <a:gd name="connsiteY35" fmla="*/ 1677627 h 1962648"/>
                <a:gd name="connsiteX36" fmla="*/ 3611254 w 5349314"/>
                <a:gd name="connsiteY36" fmla="*/ 1627845 h 1962648"/>
                <a:gd name="connsiteX37" fmla="*/ 2674657 w 5349314"/>
                <a:gd name="connsiteY37" fmla="*/ 1335560 h 1962648"/>
                <a:gd name="connsiteX38" fmla="*/ 1738060 w 5349314"/>
                <a:gd name="connsiteY38" fmla="*/ 1627845 h 1962648"/>
                <a:gd name="connsiteX39" fmla="*/ 1675336 w 5349314"/>
                <a:gd name="connsiteY39" fmla="*/ 1675339 h 1962648"/>
                <a:gd name="connsiteX40" fmla="*/ 1677618 w 5349314"/>
                <a:gd name="connsiteY40" fmla="*/ 1672324 h 1962648"/>
                <a:gd name="connsiteX41" fmla="*/ 1795053 w 5349314"/>
                <a:gd name="connsiteY41" fmla="*/ 1529992 h 1962648"/>
                <a:gd name="connsiteX42" fmla="*/ 1962648 w 5349314"/>
                <a:gd name="connsiteY42" fmla="*/ 981324 h 1962648"/>
                <a:gd name="connsiteX43" fmla="*/ 1675225 w 5349314"/>
                <a:gd name="connsiteY43" fmla="*/ 287423 h 1962648"/>
                <a:gd name="connsiteX44" fmla="*/ 1672326 w 5349314"/>
                <a:gd name="connsiteY44" fmla="*/ 285031 h 1962648"/>
                <a:gd name="connsiteX45" fmla="*/ 1738059 w 5349314"/>
                <a:gd name="connsiteY45" fmla="*/ 334803 h 1962648"/>
                <a:gd name="connsiteX46" fmla="*/ 2674656 w 5349314"/>
                <a:gd name="connsiteY46" fmla="*/ 627088 h 1962648"/>
                <a:gd name="connsiteX47" fmla="*/ 3611253 w 5349314"/>
                <a:gd name="connsiteY47" fmla="*/ 334803 h 1962648"/>
                <a:gd name="connsiteX48" fmla="*/ 3677013 w 5349314"/>
                <a:gd name="connsiteY48" fmla="*/ 285012 h 1962648"/>
                <a:gd name="connsiteX49" fmla="*/ 3757751 w 5349314"/>
                <a:gd name="connsiteY49" fmla="*/ 218396 h 1962648"/>
                <a:gd name="connsiteX50" fmla="*/ 3769043 w 5349314"/>
                <a:gd name="connsiteY50" fmla="*/ 208133 h 1962648"/>
                <a:gd name="connsiteX51" fmla="*/ 3769043 w 5349314"/>
                <a:gd name="connsiteY51" fmla="*/ 209080 h 1962648"/>
                <a:gd name="connsiteX52" fmla="*/ 3819323 w 5349314"/>
                <a:gd name="connsiteY52" fmla="*/ 167595 h 1962648"/>
                <a:gd name="connsiteX53" fmla="*/ 4367990 w 5349314"/>
                <a:gd name="connsiteY53" fmla="*/ 0 h 1962648"/>
                <a:gd name="connsiteX54" fmla="*/ 5349314 w 5349314"/>
                <a:gd name="connsiteY54" fmla="*/ 981324 h 196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349314" h="1962648">
                  <a:moveTo>
                    <a:pt x="10074" y="1114467"/>
                  </a:moveTo>
                  <a:lnTo>
                    <a:pt x="5067" y="1081659"/>
                  </a:lnTo>
                  <a:cubicBezTo>
                    <a:pt x="1717" y="1048670"/>
                    <a:pt x="0" y="1015197"/>
                    <a:pt x="0" y="981324"/>
                  </a:cubicBezTo>
                  <a:close/>
                  <a:moveTo>
                    <a:pt x="44118" y="1273136"/>
                  </a:moveTo>
                  <a:lnTo>
                    <a:pt x="19937" y="1179095"/>
                  </a:lnTo>
                  <a:lnTo>
                    <a:pt x="15022" y="1146887"/>
                  </a:lnTo>
                  <a:close/>
                  <a:moveTo>
                    <a:pt x="90983" y="1392082"/>
                  </a:moveTo>
                  <a:lnTo>
                    <a:pt x="77118" y="1363300"/>
                  </a:lnTo>
                  <a:lnTo>
                    <a:pt x="44120" y="1273144"/>
                  </a:lnTo>
                  <a:close/>
                  <a:moveTo>
                    <a:pt x="167592" y="1529987"/>
                  </a:moveTo>
                  <a:lnTo>
                    <a:pt x="118441" y="1449082"/>
                  </a:lnTo>
                  <a:lnTo>
                    <a:pt x="104727" y="1420614"/>
                  </a:lnTo>
                  <a:close/>
                  <a:moveTo>
                    <a:pt x="285023" y="1672316"/>
                  </a:moveTo>
                  <a:lnTo>
                    <a:pt x="242186" y="1620397"/>
                  </a:lnTo>
                  <a:lnTo>
                    <a:pt x="285021" y="1672313"/>
                  </a:lnTo>
                  <a:close/>
                  <a:moveTo>
                    <a:pt x="1146887" y="15022"/>
                  </a:moveTo>
                  <a:lnTo>
                    <a:pt x="1114467" y="10074"/>
                  </a:lnTo>
                  <a:lnTo>
                    <a:pt x="1130770" y="11307"/>
                  </a:lnTo>
                  <a:close/>
                  <a:moveTo>
                    <a:pt x="1273141" y="44119"/>
                  </a:moveTo>
                  <a:lnTo>
                    <a:pt x="1273140" y="44119"/>
                  </a:lnTo>
                  <a:lnTo>
                    <a:pt x="1273139" y="44118"/>
                  </a:lnTo>
                  <a:lnTo>
                    <a:pt x="1273140" y="44119"/>
                  </a:lnTo>
                  <a:close/>
                  <a:moveTo>
                    <a:pt x="1420613" y="104727"/>
                  </a:moveTo>
                  <a:lnTo>
                    <a:pt x="1392083" y="90983"/>
                  </a:lnTo>
                  <a:lnTo>
                    <a:pt x="1406769" y="96769"/>
                  </a:lnTo>
                  <a:close/>
                  <a:moveTo>
                    <a:pt x="1614766" y="237540"/>
                  </a:moveTo>
                  <a:lnTo>
                    <a:pt x="1529992" y="167595"/>
                  </a:lnTo>
                  <a:lnTo>
                    <a:pt x="1529991" y="167594"/>
                  </a:lnTo>
                  <a:lnTo>
                    <a:pt x="1529992" y="167595"/>
                  </a:lnTo>
                  <a:close/>
                  <a:moveTo>
                    <a:pt x="5349314" y="981324"/>
                  </a:moveTo>
                  <a:cubicBezTo>
                    <a:pt x="5349314" y="1523294"/>
                    <a:pt x="4909960" y="1962648"/>
                    <a:pt x="4367990" y="1962648"/>
                  </a:cubicBezTo>
                  <a:cubicBezTo>
                    <a:pt x="4164751" y="1962648"/>
                    <a:pt x="3975943" y="1900864"/>
                    <a:pt x="3819323" y="1795053"/>
                  </a:cubicBezTo>
                  <a:lnTo>
                    <a:pt x="3769043" y="1753569"/>
                  </a:lnTo>
                  <a:lnTo>
                    <a:pt x="3769043" y="1754514"/>
                  </a:lnTo>
                  <a:lnTo>
                    <a:pt x="3757763" y="1744262"/>
                  </a:lnTo>
                  <a:lnTo>
                    <a:pt x="3677001" y="1677627"/>
                  </a:lnTo>
                  <a:lnTo>
                    <a:pt x="3611254" y="1627845"/>
                  </a:lnTo>
                  <a:cubicBezTo>
                    <a:pt x="3345400" y="1443550"/>
                    <a:pt x="3022640" y="1335560"/>
                    <a:pt x="2674657" y="1335560"/>
                  </a:cubicBezTo>
                  <a:cubicBezTo>
                    <a:pt x="2326674" y="1335560"/>
                    <a:pt x="2003913" y="1443550"/>
                    <a:pt x="1738060" y="1627845"/>
                  </a:cubicBezTo>
                  <a:lnTo>
                    <a:pt x="1675336" y="1675339"/>
                  </a:lnTo>
                  <a:lnTo>
                    <a:pt x="1677618" y="1672324"/>
                  </a:lnTo>
                  <a:lnTo>
                    <a:pt x="1795053" y="1529992"/>
                  </a:lnTo>
                  <a:cubicBezTo>
                    <a:pt x="1900864" y="1373371"/>
                    <a:pt x="1962648" y="1184563"/>
                    <a:pt x="1962648" y="981324"/>
                  </a:cubicBezTo>
                  <a:cubicBezTo>
                    <a:pt x="1962648" y="710339"/>
                    <a:pt x="1852810" y="465008"/>
                    <a:pt x="1675225" y="287423"/>
                  </a:cubicBezTo>
                  <a:lnTo>
                    <a:pt x="1672326" y="285031"/>
                  </a:lnTo>
                  <a:lnTo>
                    <a:pt x="1738059" y="334803"/>
                  </a:lnTo>
                  <a:cubicBezTo>
                    <a:pt x="2003912" y="519098"/>
                    <a:pt x="2326673" y="627088"/>
                    <a:pt x="2674656" y="627088"/>
                  </a:cubicBezTo>
                  <a:cubicBezTo>
                    <a:pt x="3022639" y="627088"/>
                    <a:pt x="3345400" y="519098"/>
                    <a:pt x="3611253" y="334803"/>
                  </a:cubicBezTo>
                  <a:lnTo>
                    <a:pt x="3677013" y="285012"/>
                  </a:lnTo>
                  <a:lnTo>
                    <a:pt x="3757751" y="218396"/>
                  </a:lnTo>
                  <a:lnTo>
                    <a:pt x="3769043" y="208133"/>
                  </a:lnTo>
                  <a:lnTo>
                    <a:pt x="3769043" y="209080"/>
                  </a:lnTo>
                  <a:lnTo>
                    <a:pt x="3819323" y="167595"/>
                  </a:lnTo>
                  <a:cubicBezTo>
                    <a:pt x="3975943" y="61784"/>
                    <a:pt x="4164751" y="0"/>
                    <a:pt x="4367990" y="0"/>
                  </a:cubicBezTo>
                  <a:cubicBezTo>
                    <a:pt x="4909960" y="0"/>
                    <a:pt x="5349314" y="439354"/>
                    <a:pt x="5349314" y="981324"/>
                  </a:cubicBezTo>
                  <a:close/>
                </a:path>
              </a:pathLst>
            </a:custGeom>
            <a:solidFill>
              <a:srgbClr val="71B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FE46FE09-9F93-774C-B6C0-55BA236F8668}"/>
                </a:ext>
              </a:extLst>
            </p:cNvPr>
            <p:cNvSpPr/>
            <p:nvPr/>
          </p:nvSpPr>
          <p:spPr>
            <a:xfrm>
              <a:off x="7885890" y="2363918"/>
              <a:ext cx="12510503" cy="4081412"/>
            </a:xfrm>
            <a:custGeom>
              <a:avLst/>
              <a:gdLst>
                <a:gd name="connsiteX0" fmla="*/ 218386 w 5349314"/>
                <a:gd name="connsiteY0" fmla="*/ 1591551 h 1962648"/>
                <a:gd name="connsiteX1" fmla="*/ 218397 w 5349314"/>
                <a:gd name="connsiteY1" fmla="*/ 1591563 h 1962648"/>
                <a:gd name="connsiteX2" fmla="*/ 285013 w 5349314"/>
                <a:gd name="connsiteY2" fmla="*/ 1672301 h 1962648"/>
                <a:gd name="connsiteX3" fmla="*/ 285037 w 5349314"/>
                <a:gd name="connsiteY3" fmla="*/ 1672333 h 1962648"/>
                <a:gd name="connsiteX4" fmla="*/ 104721 w 5349314"/>
                <a:gd name="connsiteY4" fmla="*/ 1420600 h 1962648"/>
                <a:gd name="connsiteX5" fmla="*/ 167596 w 5349314"/>
                <a:gd name="connsiteY5" fmla="*/ 1529991 h 1962648"/>
                <a:gd name="connsiteX6" fmla="*/ 209081 w 5349314"/>
                <a:gd name="connsiteY6" fmla="*/ 1580271 h 1962648"/>
                <a:gd name="connsiteX7" fmla="*/ 209079 w 5349314"/>
                <a:gd name="connsiteY7" fmla="*/ 1580271 h 1962648"/>
                <a:gd name="connsiteX8" fmla="*/ 167595 w 5349314"/>
                <a:gd name="connsiteY8" fmla="*/ 1529992 h 1962648"/>
                <a:gd name="connsiteX9" fmla="*/ 118441 w 5349314"/>
                <a:gd name="connsiteY9" fmla="*/ 1449081 h 1962648"/>
                <a:gd name="connsiteX10" fmla="*/ 15020 w 5349314"/>
                <a:gd name="connsiteY10" fmla="*/ 1146874 h 1962648"/>
                <a:gd name="connsiteX11" fmla="*/ 44120 w 5349314"/>
                <a:gd name="connsiteY11" fmla="*/ 1273140 h 1962648"/>
                <a:gd name="connsiteX12" fmla="*/ 90989 w 5349314"/>
                <a:gd name="connsiteY12" fmla="*/ 1392095 h 1962648"/>
                <a:gd name="connsiteX13" fmla="*/ 77118 w 5349314"/>
                <a:gd name="connsiteY13" fmla="*/ 1363300 h 1962648"/>
                <a:gd name="connsiteX14" fmla="*/ 19937 w 5349314"/>
                <a:gd name="connsiteY14" fmla="*/ 1179095 h 1962648"/>
                <a:gd name="connsiteX15" fmla="*/ 1392088 w 5349314"/>
                <a:gd name="connsiteY15" fmla="*/ 90985 h 1962648"/>
                <a:gd name="connsiteX16" fmla="*/ 1406769 w 5349314"/>
                <a:gd name="connsiteY16" fmla="*/ 96769 h 1962648"/>
                <a:gd name="connsiteX17" fmla="*/ 1420608 w 5349314"/>
                <a:gd name="connsiteY17" fmla="*/ 104724 h 1962648"/>
                <a:gd name="connsiteX18" fmla="*/ 1114470 w 5349314"/>
                <a:gd name="connsiteY18" fmla="*/ 10074 h 1962648"/>
                <a:gd name="connsiteX19" fmla="*/ 1130770 w 5349314"/>
                <a:gd name="connsiteY19" fmla="*/ 11307 h 1962648"/>
                <a:gd name="connsiteX20" fmla="*/ 1146885 w 5349314"/>
                <a:gd name="connsiteY20" fmla="*/ 15021 h 1962648"/>
                <a:gd name="connsiteX21" fmla="*/ 4367990 w 5349314"/>
                <a:gd name="connsiteY21" fmla="*/ 0 h 1962648"/>
                <a:gd name="connsiteX22" fmla="*/ 5349314 w 5349314"/>
                <a:gd name="connsiteY22" fmla="*/ 981324 h 1962648"/>
                <a:gd name="connsiteX23" fmla="*/ 4367990 w 5349314"/>
                <a:gd name="connsiteY23" fmla="*/ 1962648 h 1962648"/>
                <a:gd name="connsiteX24" fmla="*/ 3819323 w 5349314"/>
                <a:gd name="connsiteY24" fmla="*/ 1795053 h 1962648"/>
                <a:gd name="connsiteX25" fmla="*/ 3769043 w 5349314"/>
                <a:gd name="connsiteY25" fmla="*/ 1753569 h 1962648"/>
                <a:gd name="connsiteX26" fmla="*/ 3769043 w 5349314"/>
                <a:gd name="connsiteY26" fmla="*/ 1754514 h 1962648"/>
                <a:gd name="connsiteX27" fmla="*/ 3757763 w 5349314"/>
                <a:gd name="connsiteY27" fmla="*/ 1744262 h 1962648"/>
                <a:gd name="connsiteX28" fmla="*/ 3677001 w 5349314"/>
                <a:gd name="connsiteY28" fmla="*/ 1677627 h 1962648"/>
                <a:gd name="connsiteX29" fmla="*/ 3611254 w 5349314"/>
                <a:gd name="connsiteY29" fmla="*/ 1627845 h 1962648"/>
                <a:gd name="connsiteX30" fmla="*/ 2674657 w 5349314"/>
                <a:gd name="connsiteY30" fmla="*/ 1335560 h 1962648"/>
                <a:gd name="connsiteX31" fmla="*/ 1738060 w 5349314"/>
                <a:gd name="connsiteY31" fmla="*/ 1627845 h 1962648"/>
                <a:gd name="connsiteX32" fmla="*/ 1675340 w 5349314"/>
                <a:gd name="connsiteY32" fmla="*/ 1675336 h 1962648"/>
                <a:gd name="connsiteX33" fmla="*/ 1677628 w 5349314"/>
                <a:gd name="connsiteY33" fmla="*/ 1672313 h 1962648"/>
                <a:gd name="connsiteX34" fmla="*/ 1744263 w 5349314"/>
                <a:gd name="connsiteY34" fmla="*/ 1591551 h 1962648"/>
                <a:gd name="connsiteX35" fmla="*/ 1754515 w 5349314"/>
                <a:gd name="connsiteY35" fmla="*/ 1580271 h 1962648"/>
                <a:gd name="connsiteX36" fmla="*/ 1753570 w 5349314"/>
                <a:gd name="connsiteY36" fmla="*/ 1580271 h 1962648"/>
                <a:gd name="connsiteX37" fmla="*/ 1795054 w 5349314"/>
                <a:gd name="connsiteY37" fmla="*/ 1529991 h 1962648"/>
                <a:gd name="connsiteX38" fmla="*/ 1962649 w 5349314"/>
                <a:gd name="connsiteY38" fmla="*/ 981324 h 1962648"/>
                <a:gd name="connsiteX39" fmla="*/ 1675226 w 5349314"/>
                <a:gd name="connsiteY39" fmla="*/ 287423 h 1962648"/>
                <a:gd name="connsiteX40" fmla="*/ 1672338 w 5349314"/>
                <a:gd name="connsiteY40" fmla="*/ 285041 h 1962648"/>
                <a:gd name="connsiteX41" fmla="*/ 1738059 w 5349314"/>
                <a:gd name="connsiteY41" fmla="*/ 334803 h 1962648"/>
                <a:gd name="connsiteX42" fmla="*/ 2674656 w 5349314"/>
                <a:gd name="connsiteY42" fmla="*/ 627088 h 1962648"/>
                <a:gd name="connsiteX43" fmla="*/ 3611253 w 5349314"/>
                <a:gd name="connsiteY43" fmla="*/ 334803 h 1962648"/>
                <a:gd name="connsiteX44" fmla="*/ 3677013 w 5349314"/>
                <a:gd name="connsiteY44" fmla="*/ 285012 h 1962648"/>
                <a:gd name="connsiteX45" fmla="*/ 3757751 w 5349314"/>
                <a:gd name="connsiteY45" fmla="*/ 218396 h 1962648"/>
                <a:gd name="connsiteX46" fmla="*/ 3769043 w 5349314"/>
                <a:gd name="connsiteY46" fmla="*/ 208133 h 1962648"/>
                <a:gd name="connsiteX47" fmla="*/ 3769043 w 5349314"/>
                <a:gd name="connsiteY47" fmla="*/ 209080 h 1962648"/>
                <a:gd name="connsiteX48" fmla="*/ 3819323 w 5349314"/>
                <a:gd name="connsiteY48" fmla="*/ 167595 h 1962648"/>
                <a:gd name="connsiteX49" fmla="*/ 4367990 w 5349314"/>
                <a:gd name="connsiteY49" fmla="*/ 0 h 1962648"/>
                <a:gd name="connsiteX50" fmla="*/ 981324 w 5349314"/>
                <a:gd name="connsiteY50" fmla="*/ 0 h 1962648"/>
                <a:gd name="connsiteX51" fmla="*/ 981325 w 5349314"/>
                <a:gd name="connsiteY51" fmla="*/ 0 h 1962648"/>
                <a:gd name="connsiteX52" fmla="*/ 880991 w 5349314"/>
                <a:gd name="connsiteY52" fmla="*/ 5067 h 1962648"/>
                <a:gd name="connsiteX53" fmla="*/ 1 w 5349314"/>
                <a:gd name="connsiteY53" fmla="*/ 981324 h 1962648"/>
                <a:gd name="connsiteX54" fmla="*/ 10076 w 5349314"/>
                <a:gd name="connsiteY54" fmla="*/ 1114480 h 1962648"/>
                <a:gd name="connsiteX55" fmla="*/ 5067 w 5349314"/>
                <a:gd name="connsiteY55" fmla="*/ 1081659 h 1962648"/>
                <a:gd name="connsiteX56" fmla="*/ 0 w 5349314"/>
                <a:gd name="connsiteY56" fmla="*/ 981324 h 1962648"/>
                <a:gd name="connsiteX57" fmla="*/ 981324 w 5349314"/>
                <a:gd name="connsiteY57" fmla="*/ 0 h 196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49314" h="1962648">
                  <a:moveTo>
                    <a:pt x="218386" y="1591551"/>
                  </a:moveTo>
                  <a:lnTo>
                    <a:pt x="218397" y="1591563"/>
                  </a:lnTo>
                  <a:lnTo>
                    <a:pt x="285013" y="1672301"/>
                  </a:lnTo>
                  <a:lnTo>
                    <a:pt x="285037" y="1672333"/>
                  </a:lnTo>
                  <a:close/>
                  <a:moveTo>
                    <a:pt x="104721" y="1420600"/>
                  </a:moveTo>
                  <a:lnTo>
                    <a:pt x="167596" y="1529991"/>
                  </a:lnTo>
                  <a:lnTo>
                    <a:pt x="209081" y="1580271"/>
                  </a:lnTo>
                  <a:lnTo>
                    <a:pt x="209079" y="1580271"/>
                  </a:lnTo>
                  <a:lnTo>
                    <a:pt x="167595" y="1529992"/>
                  </a:lnTo>
                  <a:cubicBezTo>
                    <a:pt x="149960" y="1503888"/>
                    <a:pt x="133548" y="1476891"/>
                    <a:pt x="118441" y="1449081"/>
                  </a:cubicBezTo>
                  <a:close/>
                  <a:moveTo>
                    <a:pt x="15020" y="1146874"/>
                  </a:moveTo>
                  <a:lnTo>
                    <a:pt x="44120" y="1273140"/>
                  </a:lnTo>
                  <a:lnTo>
                    <a:pt x="90989" y="1392095"/>
                  </a:lnTo>
                  <a:lnTo>
                    <a:pt x="77118" y="1363300"/>
                  </a:lnTo>
                  <a:cubicBezTo>
                    <a:pt x="52289" y="1304598"/>
                    <a:pt x="33009" y="1242977"/>
                    <a:pt x="19937" y="1179095"/>
                  </a:cubicBezTo>
                  <a:close/>
                  <a:moveTo>
                    <a:pt x="1392088" y="90985"/>
                  </a:moveTo>
                  <a:lnTo>
                    <a:pt x="1406769" y="96769"/>
                  </a:lnTo>
                  <a:lnTo>
                    <a:pt x="1420608" y="104724"/>
                  </a:lnTo>
                  <a:close/>
                  <a:moveTo>
                    <a:pt x="1114470" y="10074"/>
                  </a:moveTo>
                  <a:lnTo>
                    <a:pt x="1130770" y="11307"/>
                  </a:lnTo>
                  <a:lnTo>
                    <a:pt x="1146885" y="15021"/>
                  </a:lnTo>
                  <a:close/>
                  <a:moveTo>
                    <a:pt x="4367990" y="0"/>
                  </a:moveTo>
                  <a:cubicBezTo>
                    <a:pt x="4909960" y="0"/>
                    <a:pt x="5349314" y="439354"/>
                    <a:pt x="5349314" y="981324"/>
                  </a:cubicBezTo>
                  <a:cubicBezTo>
                    <a:pt x="5349314" y="1523294"/>
                    <a:pt x="4909960" y="1962648"/>
                    <a:pt x="4367990" y="1962648"/>
                  </a:cubicBezTo>
                  <a:cubicBezTo>
                    <a:pt x="4164751" y="1962648"/>
                    <a:pt x="3975943" y="1900864"/>
                    <a:pt x="3819323" y="1795053"/>
                  </a:cubicBezTo>
                  <a:lnTo>
                    <a:pt x="3769043" y="1753569"/>
                  </a:lnTo>
                  <a:lnTo>
                    <a:pt x="3769043" y="1754514"/>
                  </a:lnTo>
                  <a:lnTo>
                    <a:pt x="3757763" y="1744262"/>
                  </a:lnTo>
                  <a:lnTo>
                    <a:pt x="3677001" y="1677627"/>
                  </a:lnTo>
                  <a:lnTo>
                    <a:pt x="3611254" y="1627845"/>
                  </a:lnTo>
                  <a:cubicBezTo>
                    <a:pt x="3345400" y="1443550"/>
                    <a:pt x="3022640" y="1335560"/>
                    <a:pt x="2674657" y="1335560"/>
                  </a:cubicBezTo>
                  <a:cubicBezTo>
                    <a:pt x="2326674" y="1335560"/>
                    <a:pt x="2003913" y="1443550"/>
                    <a:pt x="1738060" y="1627845"/>
                  </a:cubicBezTo>
                  <a:lnTo>
                    <a:pt x="1675340" y="1675336"/>
                  </a:lnTo>
                  <a:lnTo>
                    <a:pt x="1677628" y="1672313"/>
                  </a:lnTo>
                  <a:lnTo>
                    <a:pt x="1744263" y="1591551"/>
                  </a:lnTo>
                  <a:lnTo>
                    <a:pt x="1754515" y="1580271"/>
                  </a:lnTo>
                  <a:lnTo>
                    <a:pt x="1753570" y="1580271"/>
                  </a:lnTo>
                  <a:lnTo>
                    <a:pt x="1795054" y="1529991"/>
                  </a:lnTo>
                  <a:cubicBezTo>
                    <a:pt x="1900865" y="1373371"/>
                    <a:pt x="1962649" y="1184563"/>
                    <a:pt x="1962649" y="981324"/>
                  </a:cubicBezTo>
                  <a:cubicBezTo>
                    <a:pt x="1962649" y="710339"/>
                    <a:pt x="1852811" y="465008"/>
                    <a:pt x="1675226" y="287423"/>
                  </a:cubicBezTo>
                  <a:lnTo>
                    <a:pt x="1672338" y="285041"/>
                  </a:lnTo>
                  <a:lnTo>
                    <a:pt x="1738059" y="334803"/>
                  </a:lnTo>
                  <a:cubicBezTo>
                    <a:pt x="2003912" y="519098"/>
                    <a:pt x="2326673" y="627088"/>
                    <a:pt x="2674656" y="627088"/>
                  </a:cubicBezTo>
                  <a:cubicBezTo>
                    <a:pt x="3022639" y="627088"/>
                    <a:pt x="3345400" y="519098"/>
                    <a:pt x="3611253" y="334803"/>
                  </a:cubicBezTo>
                  <a:lnTo>
                    <a:pt x="3677013" y="285012"/>
                  </a:lnTo>
                  <a:lnTo>
                    <a:pt x="3757751" y="218396"/>
                  </a:lnTo>
                  <a:lnTo>
                    <a:pt x="3769043" y="208133"/>
                  </a:lnTo>
                  <a:lnTo>
                    <a:pt x="3769043" y="209080"/>
                  </a:lnTo>
                  <a:lnTo>
                    <a:pt x="3819323" y="167595"/>
                  </a:lnTo>
                  <a:cubicBezTo>
                    <a:pt x="3975943" y="61784"/>
                    <a:pt x="4164751" y="0"/>
                    <a:pt x="4367990" y="0"/>
                  </a:cubicBezTo>
                  <a:close/>
                  <a:moveTo>
                    <a:pt x="981324" y="0"/>
                  </a:moveTo>
                  <a:lnTo>
                    <a:pt x="981325" y="0"/>
                  </a:lnTo>
                  <a:lnTo>
                    <a:pt x="880991" y="5067"/>
                  </a:lnTo>
                  <a:cubicBezTo>
                    <a:pt x="386152" y="55320"/>
                    <a:pt x="1" y="473227"/>
                    <a:pt x="1" y="981324"/>
                  </a:cubicBezTo>
                  <a:lnTo>
                    <a:pt x="10076" y="1114480"/>
                  </a:lnTo>
                  <a:lnTo>
                    <a:pt x="5067" y="1081659"/>
                  </a:lnTo>
                  <a:cubicBezTo>
                    <a:pt x="1716" y="1048670"/>
                    <a:pt x="0" y="1015197"/>
                    <a:pt x="0" y="981324"/>
                  </a:cubicBezTo>
                  <a:cubicBezTo>
                    <a:pt x="0" y="439354"/>
                    <a:pt x="439354" y="0"/>
                    <a:pt x="981324" y="0"/>
                  </a:cubicBezTo>
                  <a:close/>
                </a:path>
              </a:pathLst>
            </a:custGeom>
            <a:solidFill>
              <a:srgbClr val="71B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F6108053-5D94-9848-8BA9-14CD2EA558BA}"/>
                </a:ext>
              </a:extLst>
            </p:cNvPr>
            <p:cNvSpPr/>
            <p:nvPr/>
          </p:nvSpPr>
          <p:spPr>
            <a:xfrm rot="16200000">
              <a:off x="12539293" y="5630950"/>
              <a:ext cx="11124132" cy="4590068"/>
            </a:xfrm>
            <a:custGeom>
              <a:avLst/>
              <a:gdLst>
                <a:gd name="connsiteX0" fmla="*/ 3676998 w 5349314"/>
                <a:gd name="connsiteY0" fmla="*/ 1677625 h 1962648"/>
                <a:gd name="connsiteX1" fmla="*/ 3611254 w 5349314"/>
                <a:gd name="connsiteY1" fmla="*/ 1627845 h 1962648"/>
                <a:gd name="connsiteX2" fmla="*/ 2674657 w 5349314"/>
                <a:gd name="connsiteY2" fmla="*/ 1335560 h 1962648"/>
                <a:gd name="connsiteX3" fmla="*/ 1738060 w 5349314"/>
                <a:gd name="connsiteY3" fmla="*/ 1627845 h 1962648"/>
                <a:gd name="connsiteX4" fmla="*/ 1672313 w 5349314"/>
                <a:gd name="connsiteY4" fmla="*/ 1677627 h 1962648"/>
                <a:gd name="connsiteX5" fmla="*/ 1529992 w 5349314"/>
                <a:gd name="connsiteY5" fmla="*/ 1795053 h 1962648"/>
                <a:gd name="connsiteX6" fmla="*/ 981324 w 5349314"/>
                <a:gd name="connsiteY6" fmla="*/ 1962648 h 1962648"/>
                <a:gd name="connsiteX7" fmla="*/ 0 w 5349314"/>
                <a:gd name="connsiteY7" fmla="*/ 981324 h 1962648"/>
                <a:gd name="connsiteX8" fmla="*/ 981324 w 5349314"/>
                <a:gd name="connsiteY8" fmla="*/ 0 h 1962648"/>
                <a:gd name="connsiteX9" fmla="*/ 1529992 w 5349314"/>
                <a:gd name="connsiteY9" fmla="*/ 167595 h 1962648"/>
                <a:gd name="connsiteX10" fmla="*/ 1672324 w 5349314"/>
                <a:gd name="connsiteY10" fmla="*/ 285030 h 1962648"/>
                <a:gd name="connsiteX11" fmla="*/ 1738059 w 5349314"/>
                <a:gd name="connsiteY11" fmla="*/ 334803 h 1962648"/>
                <a:gd name="connsiteX12" fmla="*/ 2674656 w 5349314"/>
                <a:gd name="connsiteY12" fmla="*/ 627088 h 1962648"/>
                <a:gd name="connsiteX13" fmla="*/ 3611253 w 5349314"/>
                <a:gd name="connsiteY13" fmla="*/ 334803 h 1962648"/>
                <a:gd name="connsiteX14" fmla="*/ 3673977 w 5349314"/>
                <a:gd name="connsiteY14" fmla="*/ 287311 h 1962648"/>
                <a:gd name="connsiteX15" fmla="*/ 3671687 w 5349314"/>
                <a:gd name="connsiteY15" fmla="*/ 290335 h 1962648"/>
                <a:gd name="connsiteX16" fmla="*/ 3605052 w 5349314"/>
                <a:gd name="connsiteY16" fmla="*/ 371097 h 1962648"/>
                <a:gd name="connsiteX17" fmla="*/ 3594800 w 5349314"/>
                <a:gd name="connsiteY17" fmla="*/ 382377 h 1962648"/>
                <a:gd name="connsiteX18" fmla="*/ 3595745 w 5349314"/>
                <a:gd name="connsiteY18" fmla="*/ 382377 h 1962648"/>
                <a:gd name="connsiteX19" fmla="*/ 3554261 w 5349314"/>
                <a:gd name="connsiteY19" fmla="*/ 432657 h 1962648"/>
                <a:gd name="connsiteX20" fmla="*/ 3386666 w 5349314"/>
                <a:gd name="connsiteY20" fmla="*/ 981324 h 1962648"/>
                <a:gd name="connsiteX21" fmla="*/ 3674089 w 5349314"/>
                <a:gd name="connsiteY21" fmla="*/ 1675225 h 1962648"/>
                <a:gd name="connsiteX22" fmla="*/ 3784529 w 5349314"/>
                <a:gd name="connsiteY22" fmla="*/ 1766346 h 1962648"/>
                <a:gd name="connsiteX23" fmla="*/ 3769043 w 5349314"/>
                <a:gd name="connsiteY23" fmla="*/ 1753569 h 1962648"/>
                <a:gd name="connsiteX24" fmla="*/ 3769043 w 5349314"/>
                <a:gd name="connsiteY24" fmla="*/ 1754514 h 1962648"/>
                <a:gd name="connsiteX25" fmla="*/ 3757763 w 5349314"/>
                <a:gd name="connsiteY25" fmla="*/ 1744262 h 1962648"/>
                <a:gd name="connsiteX26" fmla="*/ 3748076 w 5349314"/>
                <a:gd name="connsiteY26" fmla="*/ 1736269 h 1962648"/>
                <a:gd name="connsiteX27" fmla="*/ 3957231 w 5349314"/>
                <a:gd name="connsiteY27" fmla="*/ 1871665 h 1962648"/>
                <a:gd name="connsiteX28" fmla="*/ 3942546 w 5349314"/>
                <a:gd name="connsiteY28" fmla="*/ 1865879 h 1962648"/>
                <a:gd name="connsiteX29" fmla="*/ 3928703 w 5349314"/>
                <a:gd name="connsiteY29" fmla="*/ 1857922 h 1962648"/>
                <a:gd name="connsiteX30" fmla="*/ 4076177 w 5349314"/>
                <a:gd name="connsiteY30" fmla="*/ 1918530 h 1962648"/>
                <a:gd name="connsiteX31" fmla="*/ 4076174 w 5349314"/>
                <a:gd name="connsiteY31" fmla="*/ 1918530 h 1962648"/>
                <a:gd name="connsiteX32" fmla="*/ 4076173 w 5349314"/>
                <a:gd name="connsiteY32" fmla="*/ 1918529 h 1962648"/>
                <a:gd name="connsiteX33" fmla="*/ 4076174 w 5349314"/>
                <a:gd name="connsiteY33" fmla="*/ 1918530 h 1962648"/>
                <a:gd name="connsiteX34" fmla="*/ 4234847 w 5349314"/>
                <a:gd name="connsiteY34" fmla="*/ 1952574 h 1962648"/>
                <a:gd name="connsiteX35" fmla="*/ 4218544 w 5349314"/>
                <a:gd name="connsiteY35" fmla="*/ 1951341 h 1962648"/>
                <a:gd name="connsiteX36" fmla="*/ 4202427 w 5349314"/>
                <a:gd name="connsiteY36" fmla="*/ 1947627 h 1962648"/>
                <a:gd name="connsiteX37" fmla="*/ 5130919 w 5349314"/>
                <a:gd name="connsiteY37" fmla="*/ 371086 h 1962648"/>
                <a:gd name="connsiteX38" fmla="*/ 5130918 w 5349314"/>
                <a:gd name="connsiteY38" fmla="*/ 371085 h 1962648"/>
                <a:gd name="connsiteX39" fmla="*/ 5064302 w 5349314"/>
                <a:gd name="connsiteY39" fmla="*/ 290347 h 1962648"/>
                <a:gd name="connsiteX40" fmla="*/ 5064290 w 5349314"/>
                <a:gd name="connsiteY40" fmla="*/ 290331 h 1962648"/>
                <a:gd name="connsiteX41" fmla="*/ 5244589 w 5349314"/>
                <a:gd name="connsiteY41" fmla="*/ 542038 h 1962648"/>
                <a:gd name="connsiteX42" fmla="*/ 5181719 w 5349314"/>
                <a:gd name="connsiteY42" fmla="*/ 432657 h 1962648"/>
                <a:gd name="connsiteX43" fmla="*/ 5140234 w 5349314"/>
                <a:gd name="connsiteY43" fmla="*/ 382377 h 1962648"/>
                <a:gd name="connsiteX44" fmla="*/ 5140235 w 5349314"/>
                <a:gd name="connsiteY44" fmla="*/ 382377 h 1962648"/>
                <a:gd name="connsiteX45" fmla="*/ 5181719 w 5349314"/>
                <a:gd name="connsiteY45" fmla="*/ 432657 h 1962648"/>
                <a:gd name="connsiteX46" fmla="*/ 5230874 w 5349314"/>
                <a:gd name="connsiteY46" fmla="*/ 513567 h 1962648"/>
                <a:gd name="connsiteX47" fmla="*/ 5305196 w 5349314"/>
                <a:gd name="connsiteY47" fmla="*/ 689509 h 1962648"/>
                <a:gd name="connsiteX48" fmla="*/ 5258331 w 5349314"/>
                <a:gd name="connsiteY48" fmla="*/ 570564 h 1962648"/>
                <a:gd name="connsiteX49" fmla="*/ 5272197 w 5349314"/>
                <a:gd name="connsiteY49" fmla="*/ 599349 h 1962648"/>
                <a:gd name="connsiteX50" fmla="*/ 5305196 w 5349314"/>
                <a:gd name="connsiteY50" fmla="*/ 689509 h 1962648"/>
                <a:gd name="connsiteX51" fmla="*/ 5334293 w 5349314"/>
                <a:gd name="connsiteY51" fmla="*/ 815762 h 1962648"/>
                <a:gd name="connsiteX52" fmla="*/ 5305196 w 5349314"/>
                <a:gd name="connsiteY52" fmla="*/ 689509 h 1962648"/>
                <a:gd name="connsiteX53" fmla="*/ 5329377 w 5349314"/>
                <a:gd name="connsiteY53" fmla="*/ 783553 h 1962648"/>
                <a:gd name="connsiteX54" fmla="*/ 5349314 w 5349314"/>
                <a:gd name="connsiteY54" fmla="*/ 981324 h 1962648"/>
                <a:gd name="connsiteX55" fmla="*/ 5339241 w 5349314"/>
                <a:gd name="connsiteY55" fmla="*/ 848181 h 1962648"/>
                <a:gd name="connsiteX56" fmla="*/ 5344248 w 5349314"/>
                <a:gd name="connsiteY56" fmla="*/ 880990 h 1962648"/>
                <a:gd name="connsiteX57" fmla="*/ 5349314 w 5349314"/>
                <a:gd name="connsiteY57" fmla="*/ 981324 h 196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49314" h="1962648">
                  <a:moveTo>
                    <a:pt x="3676998" y="1677625"/>
                  </a:moveTo>
                  <a:lnTo>
                    <a:pt x="3611254" y="1627845"/>
                  </a:lnTo>
                  <a:cubicBezTo>
                    <a:pt x="3345400" y="1443550"/>
                    <a:pt x="3022640" y="1335560"/>
                    <a:pt x="2674657" y="1335560"/>
                  </a:cubicBezTo>
                  <a:cubicBezTo>
                    <a:pt x="2326674" y="1335560"/>
                    <a:pt x="2003913" y="1443550"/>
                    <a:pt x="1738060" y="1627845"/>
                  </a:cubicBezTo>
                  <a:lnTo>
                    <a:pt x="1672313" y="1677627"/>
                  </a:lnTo>
                  <a:lnTo>
                    <a:pt x="1529992" y="1795053"/>
                  </a:lnTo>
                  <a:cubicBezTo>
                    <a:pt x="1373371" y="1900864"/>
                    <a:pt x="1184563" y="1962648"/>
                    <a:pt x="981324" y="1962648"/>
                  </a:cubicBezTo>
                  <a:cubicBezTo>
                    <a:pt x="439354" y="1962648"/>
                    <a:pt x="0" y="1523294"/>
                    <a:pt x="0" y="981324"/>
                  </a:cubicBezTo>
                  <a:cubicBezTo>
                    <a:pt x="0" y="439354"/>
                    <a:pt x="439354" y="0"/>
                    <a:pt x="981324" y="0"/>
                  </a:cubicBezTo>
                  <a:cubicBezTo>
                    <a:pt x="1184563" y="0"/>
                    <a:pt x="1373371" y="61784"/>
                    <a:pt x="1529992" y="167595"/>
                  </a:cubicBezTo>
                  <a:lnTo>
                    <a:pt x="1672324" y="285030"/>
                  </a:lnTo>
                  <a:lnTo>
                    <a:pt x="1738059" y="334803"/>
                  </a:lnTo>
                  <a:cubicBezTo>
                    <a:pt x="2003912" y="519098"/>
                    <a:pt x="2326673" y="627088"/>
                    <a:pt x="2674656" y="627088"/>
                  </a:cubicBezTo>
                  <a:cubicBezTo>
                    <a:pt x="3022639" y="627088"/>
                    <a:pt x="3345400" y="519098"/>
                    <a:pt x="3611253" y="334803"/>
                  </a:cubicBezTo>
                  <a:lnTo>
                    <a:pt x="3673977" y="287311"/>
                  </a:lnTo>
                  <a:lnTo>
                    <a:pt x="3671687" y="290335"/>
                  </a:lnTo>
                  <a:lnTo>
                    <a:pt x="3605052" y="371097"/>
                  </a:lnTo>
                  <a:lnTo>
                    <a:pt x="3594800" y="382377"/>
                  </a:lnTo>
                  <a:lnTo>
                    <a:pt x="3595745" y="382377"/>
                  </a:lnTo>
                  <a:lnTo>
                    <a:pt x="3554261" y="432657"/>
                  </a:lnTo>
                  <a:cubicBezTo>
                    <a:pt x="3448450" y="589277"/>
                    <a:pt x="3386666" y="778085"/>
                    <a:pt x="3386666" y="981324"/>
                  </a:cubicBezTo>
                  <a:cubicBezTo>
                    <a:pt x="3386666" y="1252309"/>
                    <a:pt x="3496505" y="1497640"/>
                    <a:pt x="3674089" y="1675225"/>
                  </a:cubicBezTo>
                  <a:close/>
                  <a:moveTo>
                    <a:pt x="3784529" y="1766346"/>
                  </a:moveTo>
                  <a:lnTo>
                    <a:pt x="3769043" y="1753569"/>
                  </a:lnTo>
                  <a:lnTo>
                    <a:pt x="3769043" y="1754514"/>
                  </a:lnTo>
                  <a:lnTo>
                    <a:pt x="3757763" y="1744262"/>
                  </a:lnTo>
                  <a:lnTo>
                    <a:pt x="3748076" y="1736269"/>
                  </a:lnTo>
                  <a:close/>
                  <a:moveTo>
                    <a:pt x="3957231" y="1871665"/>
                  </a:moveTo>
                  <a:lnTo>
                    <a:pt x="3942546" y="1865879"/>
                  </a:lnTo>
                  <a:lnTo>
                    <a:pt x="3928703" y="1857922"/>
                  </a:lnTo>
                  <a:close/>
                  <a:moveTo>
                    <a:pt x="4076177" y="1918530"/>
                  </a:moveTo>
                  <a:lnTo>
                    <a:pt x="4076174" y="1918530"/>
                  </a:lnTo>
                  <a:lnTo>
                    <a:pt x="4076173" y="1918529"/>
                  </a:lnTo>
                  <a:lnTo>
                    <a:pt x="4076174" y="1918530"/>
                  </a:lnTo>
                  <a:close/>
                  <a:moveTo>
                    <a:pt x="4234847" y="1952574"/>
                  </a:moveTo>
                  <a:lnTo>
                    <a:pt x="4218544" y="1951341"/>
                  </a:lnTo>
                  <a:lnTo>
                    <a:pt x="4202427" y="1947627"/>
                  </a:lnTo>
                  <a:close/>
                  <a:moveTo>
                    <a:pt x="5130919" y="371086"/>
                  </a:moveTo>
                  <a:lnTo>
                    <a:pt x="5130918" y="371085"/>
                  </a:lnTo>
                  <a:lnTo>
                    <a:pt x="5064302" y="290347"/>
                  </a:lnTo>
                  <a:lnTo>
                    <a:pt x="5064290" y="290331"/>
                  </a:lnTo>
                  <a:close/>
                  <a:moveTo>
                    <a:pt x="5244589" y="542038"/>
                  </a:moveTo>
                  <a:lnTo>
                    <a:pt x="5181719" y="432657"/>
                  </a:lnTo>
                  <a:lnTo>
                    <a:pt x="5140234" y="382377"/>
                  </a:lnTo>
                  <a:lnTo>
                    <a:pt x="5140235" y="382377"/>
                  </a:lnTo>
                  <a:lnTo>
                    <a:pt x="5181719" y="432657"/>
                  </a:lnTo>
                  <a:cubicBezTo>
                    <a:pt x="5199354" y="458760"/>
                    <a:pt x="5215767" y="485758"/>
                    <a:pt x="5230874" y="513567"/>
                  </a:cubicBezTo>
                  <a:close/>
                  <a:moveTo>
                    <a:pt x="5305196" y="689509"/>
                  </a:moveTo>
                  <a:lnTo>
                    <a:pt x="5258331" y="570564"/>
                  </a:lnTo>
                  <a:lnTo>
                    <a:pt x="5272197" y="599349"/>
                  </a:lnTo>
                  <a:cubicBezTo>
                    <a:pt x="5284611" y="628700"/>
                    <a:pt x="5295638" y="658780"/>
                    <a:pt x="5305196" y="689509"/>
                  </a:cubicBezTo>
                  <a:close/>
                  <a:moveTo>
                    <a:pt x="5334293" y="815762"/>
                  </a:moveTo>
                  <a:lnTo>
                    <a:pt x="5305196" y="689509"/>
                  </a:lnTo>
                  <a:cubicBezTo>
                    <a:pt x="5314753" y="720237"/>
                    <a:pt x="5322841" y="751612"/>
                    <a:pt x="5329377" y="783553"/>
                  </a:cubicBezTo>
                  <a:close/>
                  <a:moveTo>
                    <a:pt x="5349314" y="981324"/>
                  </a:moveTo>
                  <a:lnTo>
                    <a:pt x="5339241" y="848181"/>
                  </a:lnTo>
                  <a:lnTo>
                    <a:pt x="5344248" y="880990"/>
                  </a:lnTo>
                  <a:cubicBezTo>
                    <a:pt x="5347598" y="913979"/>
                    <a:pt x="5349314" y="947451"/>
                    <a:pt x="5349314" y="981324"/>
                  </a:cubicBezTo>
                  <a:close/>
                </a:path>
              </a:pathLst>
            </a:custGeom>
            <a:solidFill>
              <a:srgbClr val="71BB9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Oval 58">
              <a:extLst>
                <a:ext uri="{FF2B5EF4-FFF2-40B4-BE49-F238E27FC236}">
                  <a16:creationId xmlns:a16="http://schemas.microsoft.com/office/drawing/2014/main" id="{8AC8B44E-6621-8945-8CA2-2CD061C11485}"/>
                </a:ext>
              </a:extLst>
            </p:cNvPr>
            <p:cNvSpPr/>
            <p:nvPr/>
          </p:nvSpPr>
          <p:spPr>
            <a:xfrm>
              <a:off x="8122151" y="2573998"/>
              <a:ext cx="4117545" cy="36612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Oval 59">
              <a:extLst>
                <a:ext uri="{FF2B5EF4-FFF2-40B4-BE49-F238E27FC236}">
                  <a16:creationId xmlns:a16="http://schemas.microsoft.com/office/drawing/2014/main" id="{EB89CCB5-38FC-324A-9F2E-4F30ACE52298}"/>
                </a:ext>
              </a:extLst>
            </p:cNvPr>
            <p:cNvSpPr/>
            <p:nvPr/>
          </p:nvSpPr>
          <p:spPr>
            <a:xfrm>
              <a:off x="16042586" y="2573998"/>
              <a:ext cx="4117545" cy="36612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9" name="Oval 60">
              <a:extLst>
                <a:ext uri="{FF2B5EF4-FFF2-40B4-BE49-F238E27FC236}">
                  <a16:creationId xmlns:a16="http://schemas.microsoft.com/office/drawing/2014/main" id="{23806B52-ADE6-AA46-8841-0136C735AA75}"/>
                </a:ext>
              </a:extLst>
            </p:cNvPr>
            <p:cNvSpPr/>
            <p:nvPr/>
          </p:nvSpPr>
          <p:spPr>
            <a:xfrm>
              <a:off x="8122154" y="9616717"/>
              <a:ext cx="4117545" cy="36612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Oval 61">
              <a:extLst>
                <a:ext uri="{FF2B5EF4-FFF2-40B4-BE49-F238E27FC236}">
                  <a16:creationId xmlns:a16="http://schemas.microsoft.com/office/drawing/2014/main" id="{ED439714-A476-A147-84CA-A6209D662406}"/>
                </a:ext>
              </a:extLst>
            </p:cNvPr>
            <p:cNvSpPr/>
            <p:nvPr/>
          </p:nvSpPr>
          <p:spPr>
            <a:xfrm>
              <a:off x="16042589" y="9616717"/>
              <a:ext cx="4117545" cy="36612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Rectangle 63">
              <a:extLst>
                <a:ext uri="{FF2B5EF4-FFF2-40B4-BE49-F238E27FC236}">
                  <a16:creationId xmlns:a16="http://schemas.microsoft.com/office/drawing/2014/main" id="{B8DA6E32-0EA9-FB4F-9E57-830DD9C974E5}"/>
                </a:ext>
              </a:extLst>
            </p:cNvPr>
            <p:cNvSpPr/>
            <p:nvPr/>
          </p:nvSpPr>
          <p:spPr>
            <a:xfrm>
              <a:off x="16624042" y="3847857"/>
              <a:ext cx="2954630" cy="34060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TextBox 64">
              <a:extLst>
                <a:ext uri="{FF2B5EF4-FFF2-40B4-BE49-F238E27FC236}">
                  <a16:creationId xmlns:a16="http://schemas.microsoft.com/office/drawing/2014/main" id="{082F207E-CC14-5440-AB38-12A470F508CE}"/>
                </a:ext>
              </a:extLst>
            </p:cNvPr>
            <p:cNvSpPr txBox="1"/>
            <p:nvPr/>
          </p:nvSpPr>
          <p:spPr>
            <a:xfrm>
              <a:off x="16671765" y="3735417"/>
              <a:ext cx="2904500" cy="9289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rgbClr val="000000"/>
                  </a:solidFill>
                </a:rPr>
                <a:t>Weaknesses</a:t>
              </a:r>
            </a:p>
          </p:txBody>
        </p:sp>
        <p:sp>
          <p:nvSpPr>
            <p:cNvPr id="46" name="TextBox 67">
              <a:extLst>
                <a:ext uri="{FF2B5EF4-FFF2-40B4-BE49-F238E27FC236}">
                  <a16:creationId xmlns:a16="http://schemas.microsoft.com/office/drawing/2014/main" id="{27480B23-4A36-5047-AFDA-09C16B7E3945}"/>
                </a:ext>
              </a:extLst>
            </p:cNvPr>
            <p:cNvSpPr txBox="1"/>
            <p:nvPr/>
          </p:nvSpPr>
          <p:spPr>
            <a:xfrm>
              <a:off x="16482753" y="10877591"/>
              <a:ext cx="3282524" cy="9289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rgbClr val="000000"/>
                  </a:solidFill>
                </a:rPr>
                <a:t>Opportunities</a:t>
              </a:r>
            </a:p>
          </p:txBody>
        </p:sp>
        <p:sp>
          <p:nvSpPr>
            <p:cNvPr id="49" name="TextBox 71">
              <a:extLst>
                <a:ext uri="{FF2B5EF4-FFF2-40B4-BE49-F238E27FC236}">
                  <a16:creationId xmlns:a16="http://schemas.microsoft.com/office/drawing/2014/main" id="{E244A3E5-F0BB-3545-93EE-766F06F693C9}"/>
                </a:ext>
              </a:extLst>
            </p:cNvPr>
            <p:cNvSpPr txBox="1"/>
            <p:nvPr/>
          </p:nvSpPr>
          <p:spPr>
            <a:xfrm>
              <a:off x="9263861" y="10877591"/>
              <a:ext cx="1834121" cy="9289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rgbClr val="000000"/>
                  </a:solidFill>
                </a:rPr>
                <a:t>Threats</a:t>
              </a:r>
            </a:p>
          </p:txBody>
        </p:sp>
        <p:sp>
          <p:nvSpPr>
            <p:cNvPr id="52" name="TextBox 74">
              <a:extLst>
                <a:ext uri="{FF2B5EF4-FFF2-40B4-BE49-F238E27FC236}">
                  <a16:creationId xmlns:a16="http://schemas.microsoft.com/office/drawing/2014/main" id="{D7A61010-89A3-7449-B2C1-9B54FD521549}"/>
                </a:ext>
              </a:extLst>
            </p:cNvPr>
            <p:cNvSpPr txBox="1"/>
            <p:nvPr/>
          </p:nvSpPr>
          <p:spPr>
            <a:xfrm>
              <a:off x="8607414" y="3748457"/>
              <a:ext cx="3147015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rgbClr val="000000"/>
                  </a:solidFill>
                </a:rPr>
                <a:t>Strengths</a:t>
              </a:r>
            </a:p>
          </p:txBody>
        </p:sp>
        <p:sp>
          <p:nvSpPr>
            <p:cNvPr id="53" name="TextBox 75">
              <a:extLst>
                <a:ext uri="{FF2B5EF4-FFF2-40B4-BE49-F238E27FC236}">
                  <a16:creationId xmlns:a16="http://schemas.microsoft.com/office/drawing/2014/main" id="{91A479FE-5DE4-C646-BE85-FD0E88550B73}"/>
                </a:ext>
              </a:extLst>
            </p:cNvPr>
            <p:cNvSpPr txBox="1"/>
            <p:nvPr/>
          </p:nvSpPr>
          <p:spPr>
            <a:xfrm>
              <a:off x="13105130" y="6857729"/>
              <a:ext cx="2015775" cy="21365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b="1" dirty="0">
                  <a:solidFill>
                    <a:srgbClr val="000000"/>
                  </a:solidFill>
                  <a:latin typeface="Agency FB" panose="020B0503020202020204" pitchFamily="34" charset="0"/>
                  <a:cs typeface="Apple Chancery" panose="03020702040506060504" pitchFamily="66" charset="-79"/>
                </a:rPr>
                <a:t>SWOT</a:t>
              </a:r>
              <a:endParaRPr lang="pl-PL" sz="66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endParaRPr>
            </a:p>
            <a:p>
              <a:pPr algn="ctr"/>
              <a:r>
                <a:rPr lang="pl-PL" sz="6600" b="1" dirty="0" err="1">
                  <a:solidFill>
                    <a:srgbClr val="000000"/>
                  </a:solidFill>
                  <a:latin typeface="Agency FB" panose="020B0503020202020204" pitchFamily="34" charset="0"/>
                  <a:cs typeface="Apple Chancery" panose="03020702040506060504" pitchFamily="66" charset="-79"/>
                </a:rPr>
                <a:t>analysis</a:t>
              </a:r>
              <a:endParaRPr lang="en-US" sz="6600" b="1" dirty="0">
                <a:solidFill>
                  <a:srgbClr val="000000"/>
                </a:solidFill>
                <a:latin typeface="Agency FB" panose="020B0503020202020204" pitchFamily="34" charset="0"/>
                <a:cs typeface="Apple Chancery" panose="03020702040506060504" pitchFamily="66" charset="-79"/>
              </a:endParaRPr>
            </a:p>
          </p:txBody>
        </p:sp>
      </p:grpSp>
      <p:sp>
        <p:nvSpPr>
          <p:cNvPr id="54" name="Prostokąt 53">
            <a:extLst>
              <a:ext uri="{FF2B5EF4-FFF2-40B4-BE49-F238E27FC236}">
                <a16:creationId xmlns:a16="http://schemas.microsoft.com/office/drawing/2014/main" id="{B0C2D9FA-FC20-6342-9DCB-F644E15E3275}"/>
              </a:ext>
            </a:extLst>
          </p:cNvPr>
          <p:cNvSpPr/>
          <p:nvPr/>
        </p:nvSpPr>
        <p:spPr>
          <a:xfrm>
            <a:off x="299609" y="550230"/>
            <a:ext cx="9869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What</a:t>
            </a:r>
            <a:r>
              <a:rPr lang="pl-PL" sz="4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pl-PL" sz="4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you</a:t>
            </a:r>
            <a:r>
              <a:rPr lang="pl-PL" sz="4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pl-PL" sz="4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can</a:t>
            </a:r>
            <a:r>
              <a:rPr lang="pl-PL" sz="4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do to </a:t>
            </a:r>
            <a:r>
              <a:rPr lang="pl-PL" sz="4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find</a:t>
            </a:r>
            <a:r>
              <a:rPr lang="pl-PL" sz="4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a </a:t>
            </a:r>
            <a:r>
              <a:rPr lang="pl-PL" sz="4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product</a:t>
            </a:r>
            <a:r>
              <a:rPr lang="pl-PL" sz="4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/service idea? </a:t>
            </a:r>
          </a:p>
        </p:txBody>
      </p:sp>
      <p:sp>
        <p:nvSpPr>
          <p:cNvPr id="55" name="Strzałka w dół 54">
            <a:extLst>
              <a:ext uri="{FF2B5EF4-FFF2-40B4-BE49-F238E27FC236}">
                <a16:creationId xmlns:a16="http://schemas.microsoft.com/office/drawing/2014/main" id="{0D0C1392-911B-AA4D-866B-413CA06EE532}"/>
              </a:ext>
            </a:extLst>
          </p:cNvPr>
          <p:cNvSpPr/>
          <p:nvPr/>
        </p:nvSpPr>
        <p:spPr>
          <a:xfrm>
            <a:off x="2102054" y="6349487"/>
            <a:ext cx="4962245" cy="1860233"/>
          </a:xfrm>
          <a:prstGeom prst="downArrow">
            <a:avLst>
              <a:gd name="adj1" fmla="val 50000"/>
              <a:gd name="adj2" fmla="val 46889"/>
            </a:avLst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to find out</a:t>
            </a: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E8F2F98C-2FAF-D448-8F13-36BC8D69F4CA}"/>
              </a:ext>
            </a:extLst>
          </p:cNvPr>
          <p:cNvSpPr/>
          <p:nvPr/>
        </p:nvSpPr>
        <p:spPr>
          <a:xfrm>
            <a:off x="1850060" y="8749098"/>
            <a:ext cx="5928434" cy="315471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w</a:t>
            </a:r>
            <a:r>
              <a:rPr kumimoji="0" lang="pl-PL" sz="4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hat is the gap in competitor’s products/services that you might fill with your  products/services.</a:t>
            </a:r>
            <a:endParaRPr lang="pl-PL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IDEA GENERATION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13F25C0-8291-9D4B-8EC5-47D2DDB7F9A2}"/>
              </a:ext>
            </a:extLst>
          </p:cNvPr>
          <p:cNvSpPr/>
          <p:nvPr/>
        </p:nvSpPr>
        <p:spPr>
          <a:xfrm>
            <a:off x="19319303" y="8377263"/>
            <a:ext cx="549573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You Tube Link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26C7523E-A043-1346-A48E-DCB569C5E44B}"/>
              </a:ext>
            </a:extLst>
          </p:cNvPr>
          <p:cNvSpPr/>
          <p:nvPr/>
        </p:nvSpPr>
        <p:spPr>
          <a:xfrm>
            <a:off x="19361692" y="2669311"/>
            <a:ext cx="397872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</a:t>
            </a:r>
            <a:endParaRPr lang="en-GB" sz="6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Obraz 4" descr="Obraz zawierający ptak&#10;&#10;Opis wygenerowany automatycznie">
            <a:extLst>
              <a:ext uri="{FF2B5EF4-FFF2-40B4-BE49-F238E27FC236}">
                <a16:creationId xmlns:a16="http://schemas.microsoft.com/office/drawing/2014/main" id="{92C28547-5506-AE41-A706-357A44B59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0617" y="4296157"/>
            <a:ext cx="6110394" cy="3421821"/>
          </a:xfrm>
          <a:prstGeom prst="rect">
            <a:avLst/>
          </a:prstGeom>
        </p:spPr>
      </p:pic>
      <p:sp>
        <p:nvSpPr>
          <p:cNvPr id="30" name="Prostokąt 2">
            <a:extLst>
              <a:ext uri="{FF2B5EF4-FFF2-40B4-BE49-F238E27FC236}">
                <a16:creationId xmlns:a16="http://schemas.microsoft.com/office/drawing/2014/main" id="{20F5FCC3-682F-7242-910B-C59F9578A10D}"/>
              </a:ext>
            </a:extLst>
          </p:cNvPr>
          <p:cNvSpPr/>
          <p:nvPr/>
        </p:nvSpPr>
        <p:spPr>
          <a:xfrm>
            <a:off x="20005335" y="9680122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(7mins)</a:t>
            </a:r>
            <a:endParaRPr lang="pl-PL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55" grpId="0" animBg="1"/>
      <p:bldP spid="56" grpId="0" animBg="1"/>
      <p:bldP spid="3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294156" y="-590426"/>
            <a:ext cx="212364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4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Distributors</a:t>
            </a:r>
            <a:r>
              <a:rPr lang="pl-PL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suppliers</a:t>
            </a:r>
            <a:r>
              <a:rPr lang="pl-PL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8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r>
              <a:rPr lang="pl-PL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74B4CF2-BD2E-0842-8C66-29E839F13C5D}"/>
              </a:ext>
            </a:extLst>
          </p:cNvPr>
          <p:cNvSpPr/>
          <p:nvPr/>
        </p:nvSpPr>
        <p:spPr>
          <a:xfrm>
            <a:off x="4674604" y="8560744"/>
            <a:ext cx="4070894" cy="1554272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are close to the market</a:t>
            </a:r>
            <a:r>
              <a:rPr lang="en-GB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AA9B9F5-23A2-0242-BD39-DDCA2DC70F90}"/>
              </a:ext>
            </a:extLst>
          </p:cNvPr>
          <p:cNvSpPr/>
          <p:nvPr/>
        </p:nvSpPr>
        <p:spPr>
          <a:xfrm>
            <a:off x="10156553" y="8279763"/>
            <a:ext cx="4070894" cy="229293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…know customers</a:t>
            </a:r>
            <a:r>
              <a:rPr lang="en-GB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’</a:t>
            </a:r>
            <a:r>
              <a:rPr lang="pl-PL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problems</a:t>
            </a:r>
            <a:r>
              <a:rPr lang="en-GB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85B01B0-B503-FC44-B265-C845D0D0D09D}"/>
              </a:ext>
            </a:extLst>
          </p:cNvPr>
          <p:cNvSpPr/>
          <p:nvPr/>
        </p:nvSpPr>
        <p:spPr>
          <a:xfrm>
            <a:off x="15514936" y="7949848"/>
            <a:ext cx="4476358" cy="3031599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…know the techniques to address these problems</a:t>
            </a:r>
            <a:endParaRPr lang="pl-PL" sz="4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74A9489-BB37-8342-BF58-9133046DED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7863" y="1997483"/>
            <a:ext cx="7087423" cy="523502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50855AB-E60E-534D-BF84-70D859BBED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79168" y="1953525"/>
            <a:ext cx="7752537" cy="5329299"/>
          </a:xfrm>
          <a:prstGeom prst="rect">
            <a:avLst/>
          </a:prstGeom>
        </p:spPr>
      </p:pic>
      <p:sp>
        <p:nvSpPr>
          <p:cNvPr id="14" name="Shape 68">
            <a:extLst>
              <a:ext uri="{FF2B5EF4-FFF2-40B4-BE49-F238E27FC236}">
                <a16:creationId xmlns:a16="http://schemas.microsoft.com/office/drawing/2014/main" id="{64C3588D-9109-3D43-AD7B-692E8CFFF5CE}"/>
              </a:ext>
            </a:extLst>
          </p:cNvPr>
          <p:cNvSpPr/>
          <p:nvPr/>
        </p:nvSpPr>
        <p:spPr>
          <a:xfrm>
            <a:off x="7098126" y="11648471"/>
            <a:ext cx="10452257" cy="21698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pl-PL" dirty="0">
                <a:solidFill>
                  <a:srgbClr val="496F63"/>
                </a:solidFill>
              </a:rPr>
              <a:t>So </a:t>
            </a:r>
            <a:r>
              <a:rPr lang="pl-PL" dirty="0" err="1">
                <a:solidFill>
                  <a:srgbClr val="496F63"/>
                </a:solidFill>
              </a:rPr>
              <a:t>ask</a:t>
            </a:r>
            <a:r>
              <a:rPr lang="pl-PL" dirty="0">
                <a:solidFill>
                  <a:srgbClr val="496F63"/>
                </a:solidFill>
              </a:rPr>
              <a:t> </a:t>
            </a:r>
            <a:r>
              <a:rPr lang="pl-PL" dirty="0" err="1">
                <a:solidFill>
                  <a:srgbClr val="496F63"/>
                </a:solidFill>
              </a:rPr>
              <a:t>them</a:t>
            </a:r>
            <a:r>
              <a:rPr lang="pl-PL" dirty="0">
                <a:solidFill>
                  <a:srgbClr val="496F63"/>
                </a:solidFill>
              </a:rPr>
              <a:t>!</a:t>
            </a:r>
            <a:endParaRPr lang="en-US" dirty="0">
              <a:solidFill>
                <a:srgbClr val="496F63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IDEA GENERATION</a:t>
            </a:r>
          </a:p>
        </p:txBody>
      </p:sp>
    </p:spTree>
    <p:extLst>
      <p:ext uri="{BB962C8B-B14F-4D97-AF65-F5344CB8AC3E}">
        <p14:creationId xmlns:p14="http://schemas.microsoft.com/office/powerpoint/2010/main" val="15950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664" y="762695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447925" y="4600575"/>
            <a:ext cx="23196447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</a:t>
            </a:r>
            <a:r>
              <a:rPr lang="en-US" dirty="0" err="1">
                <a:solidFill>
                  <a:srgbClr val="496F63"/>
                </a:solidFill>
              </a:rPr>
              <a:t>ccumulation</a:t>
            </a:r>
            <a:r>
              <a:rPr lang="en-US" dirty="0">
                <a:solidFill>
                  <a:srgbClr val="496F63"/>
                </a:solidFill>
              </a:rPr>
              <a:t> of information </a:t>
            </a:r>
            <a:br>
              <a:rPr lang="pl-PL" dirty="0">
                <a:solidFill>
                  <a:srgbClr val="496F63"/>
                </a:solidFill>
              </a:rPr>
            </a:br>
            <a:r>
              <a:rPr lang="en-US" dirty="0">
                <a:solidFill>
                  <a:srgbClr val="496F63"/>
                </a:solidFill>
              </a:rPr>
              <a:t>– the checklist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0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3821" y="3729996"/>
            <a:ext cx="20476358" cy="9735153"/>
          </a:xfrm>
        </p:spPr>
        <p:txBody>
          <a:bodyPr>
            <a:normAutofit/>
          </a:bodyPr>
          <a:lstStyle/>
          <a:p>
            <a:endParaRPr lang="pl-PL" sz="4000" dirty="0"/>
          </a:p>
          <a:p>
            <a:endParaRPr lang="pl-PL" sz="40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FE14991-37B9-F54D-BDFC-997C4EE32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184" y="250851"/>
            <a:ext cx="18603009" cy="1318184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7EFFE77-5292-8940-A0A5-B17BF4FF98AC}"/>
              </a:ext>
            </a:extLst>
          </p:cNvPr>
          <p:cNvSpPr/>
          <p:nvPr/>
        </p:nvSpPr>
        <p:spPr>
          <a:xfrm>
            <a:off x="1953821" y="2406557"/>
            <a:ext cx="21792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provides a list of considerations that are classified according to different aspects of the product:</a:t>
            </a:r>
          </a:p>
        </p:txBody>
      </p:sp>
      <p:sp>
        <p:nvSpPr>
          <p:cNvPr id="6" name="Shape 68">
            <a:extLst>
              <a:ext uri="{FF2B5EF4-FFF2-40B4-BE49-F238E27FC236}">
                <a16:creationId xmlns:a16="http://schemas.microsoft.com/office/drawing/2014/main" id="{03BE920B-5F3D-994E-B0C4-8C8955B85E7F}"/>
              </a:ext>
            </a:extLst>
          </p:cNvPr>
          <p:cNvSpPr/>
          <p:nvPr/>
        </p:nvSpPr>
        <p:spPr>
          <a:xfrm>
            <a:off x="1376128" y="580781"/>
            <a:ext cx="21238671" cy="41900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Ideation Stimulator Checklist – a practical example of a systematic approach to developing new ideas</a:t>
            </a:r>
            <a:endParaRPr sz="2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E3EACBF-8E5E-D549-8139-CB72B2C07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81778"/>
              </p:ext>
            </p:extLst>
          </p:nvPr>
        </p:nvGraphicFramePr>
        <p:xfrm>
          <a:off x="1769202" y="3729996"/>
          <a:ext cx="21976623" cy="856813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74373">
                  <a:extLst>
                    <a:ext uri="{9D8B030D-6E8A-4147-A177-3AD203B41FA5}">
                      <a16:colId xmlns:a16="http://schemas.microsoft.com/office/drawing/2014/main" val="2251074159"/>
                    </a:ext>
                  </a:extLst>
                </a:gridCol>
                <a:gridCol w="18002250">
                  <a:extLst>
                    <a:ext uri="{9D8B030D-6E8A-4147-A177-3AD203B41FA5}">
                      <a16:colId xmlns:a16="http://schemas.microsoft.com/office/drawing/2014/main" val="4227227535"/>
                    </a:ext>
                  </a:extLst>
                </a:gridCol>
              </a:tblGrid>
              <a:tr h="1045002"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u="none" strike="noStrik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Dimensionality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Larger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Smaller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Longer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Shorter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Thicker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Thinner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Deeper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Shallow, Stand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Vertically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Place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Horizontally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Make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Slanted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Or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Parallel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Stratify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Invert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Reverse</a:t>
                      </a:r>
                      <a:r>
                        <a:rPr lang="pl-PL" sz="2400" b="0" u="none" strike="noStrike" cap="non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), </a:t>
                      </a:r>
                      <a:r>
                        <a:rPr lang="pl-PL" sz="2400" b="0" u="none" strike="noStrike" cap="non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Crosswise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508603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u="none" strike="noStrik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Quantity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More, Less,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Change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Proportions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Fractionate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Join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Something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Add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Something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To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It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Combine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With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Something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Else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Complete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19500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Arrangement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Precedence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Beginning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Assembly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/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Disassembly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Focus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658105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Faster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Slower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Longer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Shorter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Chronological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Perpetuated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Synchronized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Anticipated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Renewed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Recurrent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Alternated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89170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u="none" strike="noStrik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Cause</a:t>
                      </a:r>
                      <a:r>
                        <a:rPr lang="pl-PL" sz="28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pl-PL" sz="2800" b="1" u="none" strike="noStrike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effect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Stimulated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Energized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Strengthened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Louder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Softer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Altered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Destroyed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Influenced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Counteracted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109236"/>
                  </a:ext>
                </a:extLst>
              </a:tr>
              <a:tr h="1045002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Character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Stronger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Weaker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Altered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Converted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Substituted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Interchanged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Stabilized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Reversed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Resilient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Uniformity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Cheaper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More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Expensive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Add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Colour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Change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Colour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497611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Animated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Stilled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Speeded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Slowed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Directed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Deviated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Attracted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Repelled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Admitted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Barred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Lifted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Lowered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Rotated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Oscillated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Agitated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762069"/>
                  </a:ext>
                </a:extLst>
              </a:tr>
              <a:tr h="1358503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State/</a:t>
                      </a:r>
                      <a:r>
                        <a:rPr lang="en-GB" sz="28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2800" b="1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condition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Hotter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Colder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Harden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Soften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Open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Or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Closed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Preformed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Disposable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Incorporated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Parted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Solidified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Liquefied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Vaporized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Pulverized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Abraded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Lubricated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Wetter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Drier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Insulated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Effervesced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Coagulated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Elasticized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Resistant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Lighter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Heavier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005046"/>
                  </a:ext>
                </a:extLst>
              </a:tr>
              <a:tr h="834949">
                <a:tc>
                  <a:txBody>
                    <a:bodyPr/>
                    <a:lstStyle/>
                    <a:p>
                      <a:pPr algn="ctr"/>
                      <a:r>
                        <a:rPr lang="pl-PL" sz="2800" b="1" u="none" strike="noStrike" cap="all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Adoption</a:t>
                      </a:r>
                      <a:r>
                        <a:rPr lang="pl-PL" sz="2800" b="1" u="none" strike="noStrike" cap="all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to </a:t>
                      </a:r>
                      <a:r>
                        <a:rPr lang="pl-PL" sz="2800" b="1" u="none" strike="noStrike" cap="all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new</a:t>
                      </a:r>
                      <a:r>
                        <a:rPr lang="pl-PL" sz="2800" b="1" u="none" strike="noStrike" cap="all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 market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Men,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Women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Children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Old, </a:t>
                      </a:r>
                      <a:r>
                        <a:rPr lang="pl-PL" sz="2400" b="0" u="none" strike="noStrike" cap="none" spc="40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Handicapped</a:t>
                      </a:r>
                      <a:r>
                        <a:rPr lang="pl-PL" sz="2400" b="0" u="none" strike="noStrike" cap="none" spc="40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latin typeface="Arial" pitchFamily="34" charset="0"/>
                          <a:cs typeface="Arial" pitchFamily="34" charset="0"/>
                          <a:sym typeface="Montserrat-Regular"/>
                        </a:rPr>
                        <a:t>, Foreign</a:t>
                      </a:r>
                      <a:endParaRPr lang="pl-PL" sz="2400" b="0" cap="non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951540"/>
                  </a:ext>
                </a:extLst>
              </a:tr>
            </a:tbl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000E0D5F-4488-2542-9DE0-9AF4D8E1E194}"/>
              </a:ext>
            </a:extLst>
          </p:cNvPr>
          <p:cNvSpPr/>
          <p:nvPr/>
        </p:nvSpPr>
        <p:spPr>
          <a:xfrm>
            <a:off x="1376128" y="13135220"/>
            <a:ext cx="174419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C. Merle Crawford, C. Anthony Di Benedetto, </a:t>
            </a:r>
            <a:r>
              <a:rPr lang="pl-PL" sz="20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Products Management, </a:t>
            </a:r>
            <a:r>
              <a:rPr lang="pl-PL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11th Edition, </a:t>
            </a:r>
            <a:r>
              <a:rPr lang="pl-PL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</a:t>
            </a:r>
            <a:r>
              <a:rPr lang="pl-PL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-Hill </a:t>
            </a:r>
            <a:r>
              <a:rPr lang="pl-PL" sz="2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pl-PL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3. ACCUMULATION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27634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639" y="1143696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533650" y="3714750"/>
            <a:ext cx="23110722" cy="29322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Idea screening </a:t>
            </a:r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5" name="Shape 68"/>
          <p:cNvSpPr/>
          <p:nvPr/>
        </p:nvSpPr>
        <p:spPr>
          <a:xfrm>
            <a:off x="636639" y="6792633"/>
            <a:ext cx="23110722" cy="13490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/>
              <a:t>analysing</a:t>
            </a:r>
            <a:r>
              <a:rPr lang="en-US" dirty="0"/>
              <a:t> the collected data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9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43" y="-242970"/>
            <a:ext cx="12537034" cy="13436821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6973CF5-0EDE-EC40-9DD1-EC105948092C}"/>
              </a:ext>
            </a:extLst>
          </p:cNvPr>
          <p:cNvSpPr/>
          <p:nvPr/>
        </p:nvSpPr>
        <p:spPr>
          <a:xfrm>
            <a:off x="1628774" y="11460589"/>
            <a:ext cx="22466185" cy="1431161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8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It</a:t>
            </a:r>
            <a:r>
              <a:rPr kumimoji="0" lang="pl-PL" sz="8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kumimoji="0" lang="pl-PL" sz="8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might</a:t>
            </a:r>
            <a:r>
              <a:rPr kumimoji="0" lang="pl-PL" sz="8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kumimoji="0" lang="pl-PL" sz="8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provide</a:t>
            </a:r>
            <a:r>
              <a:rPr kumimoji="0" lang="pl-PL" sz="8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kumimoji="0" lang="pl-PL" sz="8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innovation</a:t>
            </a:r>
            <a:r>
              <a:rPr kumimoji="0" lang="pl-PL" sz="8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kumimoji="0" lang="pl-PL" sz="8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or</a:t>
            </a:r>
            <a:r>
              <a:rPr kumimoji="0" lang="pl-PL" sz="8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kumimoji="0" lang="pl-PL" sz="8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solutions</a:t>
            </a:r>
            <a:r>
              <a:rPr kumimoji="0" lang="pl-PL" sz="8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!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2BD6AD-6D2D-1147-B191-1332ADDDF753}"/>
              </a:ext>
            </a:extLst>
          </p:cNvPr>
          <p:cNvSpPr/>
          <p:nvPr/>
        </p:nvSpPr>
        <p:spPr>
          <a:xfrm>
            <a:off x="1628775" y="154251"/>
            <a:ext cx="2124915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Designers</a:t>
            </a:r>
            <a:r>
              <a:rPr lang="pl-PL" sz="9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9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pl-PL" sz="9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9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thinkers</a:t>
            </a:r>
            <a:endParaRPr lang="pl-PL" sz="9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rgbClr val="000000"/>
                </a:solidFill>
              </a:rPr>
              <a:t>generate and discuss ideas</a:t>
            </a:r>
            <a:r>
              <a:rPr lang="pl-PL" sz="4800" dirty="0">
                <a:solidFill>
                  <a:srgbClr val="000000"/>
                </a:solidFill>
              </a:rPr>
              <a:t> </a:t>
            </a:r>
            <a:r>
              <a:rPr lang="pl-PL" sz="48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pl-PL" sz="6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brainstorming or design thinking</a:t>
            </a: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0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DC5EAF-1DAA-A04A-8E81-240F4B18AE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3893" y="3100777"/>
            <a:ext cx="11756494" cy="783766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6D0308A1-0807-9146-98C9-94844ABEF8F6}"/>
              </a:ext>
            </a:extLst>
          </p:cNvPr>
          <p:cNvSpPr/>
          <p:nvPr/>
        </p:nvSpPr>
        <p:spPr>
          <a:xfrm>
            <a:off x="20116801" y="4714298"/>
            <a:ext cx="3359322" cy="2704951"/>
          </a:xfrm>
          <a:prstGeom prst="ellipse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en-GB" sz="3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“</a:t>
            </a:r>
            <a:r>
              <a:rPr lang="pl-PL" sz="3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Design thinking” will be descibed in Module 4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4. IDEA SCREENING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097DC3E-3BC0-824A-A629-05F3210B7628}"/>
              </a:ext>
            </a:extLst>
          </p:cNvPr>
          <p:cNvSpPr/>
          <p:nvPr/>
        </p:nvSpPr>
        <p:spPr>
          <a:xfrm>
            <a:off x="3114675" y="3238138"/>
            <a:ext cx="37188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600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Watch</a:t>
            </a:r>
          </a:p>
        </p:txBody>
      </p:sp>
      <p:pic>
        <p:nvPicPr>
          <p:cNvPr id="6" name="Obraz 5" descr="Obraz zawierający urządzenie, żywność&#10;&#10;Opis wygenerowany automatycznie">
            <a:extLst>
              <a:ext uri="{FF2B5EF4-FFF2-40B4-BE49-F238E27FC236}">
                <a16:creationId xmlns:a16="http://schemas.microsoft.com/office/drawing/2014/main" id="{1763D42F-CE0B-4D43-8D8E-A2FF581E0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426" y="4427487"/>
            <a:ext cx="6509937" cy="397031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88D0F35-FD88-324B-9EE4-D840D7924297}"/>
              </a:ext>
            </a:extLst>
          </p:cNvPr>
          <p:cNvSpPr/>
          <p:nvPr/>
        </p:nvSpPr>
        <p:spPr>
          <a:xfrm>
            <a:off x="2563337" y="8560512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hlinkClick r:id="rId6"/>
              </a:rPr>
              <a:t>You Tube Link</a:t>
            </a:r>
            <a:endParaRPr lang="pl-PL" sz="3600" dirty="0"/>
          </a:p>
        </p:txBody>
      </p:sp>
      <p:sp>
        <p:nvSpPr>
          <p:cNvPr id="14" name="Prostokąt 2">
            <a:extLst>
              <a:ext uri="{FF2B5EF4-FFF2-40B4-BE49-F238E27FC236}">
                <a16:creationId xmlns:a16="http://schemas.microsoft.com/office/drawing/2014/main" id="{20F5FCC3-682F-7242-910B-C59F9578A10D}"/>
              </a:ext>
            </a:extLst>
          </p:cNvPr>
          <p:cNvSpPr/>
          <p:nvPr/>
        </p:nvSpPr>
        <p:spPr>
          <a:xfrm>
            <a:off x="3017901" y="9758802"/>
            <a:ext cx="1768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(3.5mins)</a:t>
            </a:r>
            <a:endParaRPr lang="pl-PL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uiExpand="1" build="p"/>
      <p:bldP spid="9" grpId="0" animBg="1"/>
      <p:bldP spid="13" grpId="0"/>
      <p:bldP spid="5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425" y="0"/>
            <a:ext cx="12566796" cy="13468719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1188000" y="1057418"/>
            <a:ext cx="14601278" cy="3746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find good ideas </a:t>
            </a: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drop the poor ones?</a:t>
            </a:r>
            <a:endParaRPr sz="43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3527457" y="7086966"/>
            <a:ext cx="15898764" cy="17794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>
              <a:solidFill>
                <a:srgbClr val="FF0000"/>
              </a:solidFill>
            </a:endParaRPr>
          </a:p>
          <a:p>
            <a:pPr algn="ctr"/>
            <a:r>
              <a:rPr lang="pl-PL" sz="6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You need to answer t</a:t>
            </a:r>
            <a:r>
              <a:rPr lang="en-GB" sz="6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he</a:t>
            </a:r>
            <a:r>
              <a:rPr lang="pl-PL" sz="6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following questions:</a:t>
            </a:r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23036465" y="317299"/>
            <a:ext cx="607907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2CE446-8F14-7144-BF1C-3ABD2C0F44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26327" y="669162"/>
            <a:ext cx="6773865" cy="508039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8E02F75-CCB1-1A4D-A820-819419F9D2B8}"/>
              </a:ext>
            </a:extLst>
          </p:cNvPr>
          <p:cNvSpPr/>
          <p:nvPr/>
        </p:nvSpPr>
        <p:spPr>
          <a:xfrm>
            <a:off x="3572145" y="5053532"/>
            <a:ext cx="10300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factors influencing </a:t>
            </a:r>
            <a:r>
              <a:rPr lang="en-GB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l-PL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</a:t>
            </a:r>
            <a:r>
              <a:rPr lang="en-GB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criteria?</a:t>
            </a:r>
          </a:p>
          <a:p>
            <a:pPr algn="ctr"/>
            <a:r>
              <a:rPr lang="pl-PL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do to make </a:t>
            </a:r>
            <a:r>
              <a:rPr lang="en-GB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idea</a:t>
            </a:r>
            <a:r>
              <a:rPr lang="pl-PL" sz="4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succeed?</a:t>
            </a:r>
          </a:p>
        </p:txBody>
      </p:sp>
      <p:sp>
        <p:nvSpPr>
          <p:cNvPr id="11" name="Strzałka w dół 10">
            <a:extLst>
              <a:ext uri="{FF2B5EF4-FFF2-40B4-BE49-F238E27FC236}">
                <a16:creationId xmlns:a16="http://schemas.microsoft.com/office/drawing/2014/main" id="{6BD638C5-AAE9-8147-A4FE-D70ADC6A0003}"/>
              </a:ext>
            </a:extLst>
          </p:cNvPr>
          <p:cNvSpPr/>
          <p:nvPr/>
        </p:nvSpPr>
        <p:spPr>
          <a:xfrm>
            <a:off x="10056652" y="8702821"/>
            <a:ext cx="1058353" cy="943303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AC52FC35-D14D-644B-8A0E-A54AFED786C1}"/>
              </a:ext>
            </a:extLst>
          </p:cNvPr>
          <p:cNvSpPr/>
          <p:nvPr/>
        </p:nvSpPr>
        <p:spPr>
          <a:xfrm>
            <a:off x="14135347" y="8772804"/>
            <a:ext cx="1058353" cy="943304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23F333BC-F880-C140-99C1-24275D25C840}"/>
              </a:ext>
            </a:extLst>
          </p:cNvPr>
          <p:cNvSpPr/>
          <p:nvPr/>
        </p:nvSpPr>
        <p:spPr>
          <a:xfrm>
            <a:off x="17764418" y="8771600"/>
            <a:ext cx="1058353" cy="943304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85A737C7-4565-9F4D-9458-67431F80BFA6}"/>
              </a:ext>
            </a:extLst>
          </p:cNvPr>
          <p:cNvSpPr/>
          <p:nvPr/>
        </p:nvSpPr>
        <p:spPr>
          <a:xfrm>
            <a:off x="21779498" y="8771600"/>
            <a:ext cx="1094211" cy="947062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B33FF2CC-F305-3A41-A544-A76DC571E2E6}"/>
              </a:ext>
            </a:extLst>
          </p:cNvPr>
          <p:cNvSpPr/>
          <p:nvPr/>
        </p:nvSpPr>
        <p:spPr>
          <a:xfrm>
            <a:off x="2333624" y="8771601"/>
            <a:ext cx="1033165" cy="943303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4870E711-D86A-904A-A10E-C81B60413E3B}"/>
              </a:ext>
            </a:extLst>
          </p:cNvPr>
          <p:cNvSpPr/>
          <p:nvPr/>
        </p:nvSpPr>
        <p:spPr>
          <a:xfrm>
            <a:off x="5969278" y="8771601"/>
            <a:ext cx="1033165" cy="943303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4DFE937-8B46-2948-A12C-8A3CA2A4217D}"/>
              </a:ext>
            </a:extLst>
          </p:cNvPr>
          <p:cNvSpPr/>
          <p:nvPr/>
        </p:nvSpPr>
        <p:spPr>
          <a:xfrm>
            <a:off x="1497776" y="10288866"/>
            <a:ext cx="2642880" cy="2846933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Is the product useful to customers</a:t>
            </a:r>
            <a:r>
              <a:rPr lang="en-GB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’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needs?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AA27B47-D497-DC4B-85EB-DE47C6D4D2A5}"/>
              </a:ext>
            </a:extLst>
          </p:cNvPr>
          <p:cNvSpPr/>
          <p:nvPr/>
        </p:nvSpPr>
        <p:spPr>
          <a:xfrm>
            <a:off x="4337471" y="10288867"/>
            <a:ext cx="3999937" cy="2846933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What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are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company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objectives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and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resources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(do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You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have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enough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people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and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skills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)?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AEB92C8-7DAB-AE41-80F7-D877C73918C7}"/>
              </a:ext>
            </a:extLst>
          </p:cNvPr>
          <p:cNvSpPr/>
          <p:nvPr/>
        </p:nvSpPr>
        <p:spPr>
          <a:xfrm>
            <a:off x="8581819" y="9781013"/>
            <a:ext cx="3999937" cy="3770263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What are company strengths and weaknesses</a:t>
            </a:r>
            <a:r>
              <a:rPr lang="en-GB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that You might deal with?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4566E27-11C1-BE42-92AE-A07476AB5955}"/>
              </a:ext>
            </a:extLst>
          </p:cNvPr>
          <p:cNvSpPr/>
          <p:nvPr/>
        </p:nvSpPr>
        <p:spPr>
          <a:xfrm>
            <a:off x="16747290" y="11138208"/>
            <a:ext cx="3595053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What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are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current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trends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?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54577F1C-2DAF-E848-A699-68727E5C7CFE}"/>
              </a:ext>
            </a:extLst>
          </p:cNvPr>
          <p:cNvSpPr/>
          <p:nvPr/>
        </p:nvSpPr>
        <p:spPr>
          <a:xfrm>
            <a:off x="12770763" y="10565864"/>
            <a:ext cx="3787520" cy="229293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What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is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the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affordability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,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advertising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and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distribution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?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93EDBC81-E297-6944-8B05-477B6A49D093}"/>
              </a:ext>
            </a:extLst>
          </p:cNvPr>
          <p:cNvSpPr/>
          <p:nvPr/>
        </p:nvSpPr>
        <p:spPr>
          <a:xfrm>
            <a:off x="20531350" y="10861209"/>
            <a:ext cx="3595052" cy="1738938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What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is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the </a:t>
            </a:r>
            <a:r>
              <a:rPr lang="pl-PL" sz="3600" dirty="0" err="1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expected</a:t>
            </a:r>
            <a:r>
              <a:rPr lang="pl-PL" sz="36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return on investment?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4. IDEA SCREENING</a:t>
            </a:r>
          </a:p>
        </p:txBody>
      </p:sp>
    </p:spTree>
    <p:extLst>
      <p:ext uri="{BB962C8B-B14F-4D97-AF65-F5344CB8AC3E}">
        <p14:creationId xmlns:p14="http://schemas.microsoft.com/office/powerpoint/2010/main" val="19053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5" grpId="0" uiExpand="1" build="p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839" y="1143696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586754" y="3686175"/>
            <a:ext cx="23057618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Building the actual business case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4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868" y="560325"/>
            <a:ext cx="12345287" cy="12816626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1730159" y="862100"/>
            <a:ext cx="13724790" cy="15771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Overview 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7" name="Shape 69">
            <a:extLst>
              <a:ext uri="{FF2B5EF4-FFF2-40B4-BE49-F238E27FC236}">
                <a16:creationId xmlns:a16="http://schemas.microsoft.com/office/drawing/2014/main" id="{CAC5FA17-9C5F-1644-A264-EEAF004E3C53}"/>
              </a:ext>
            </a:extLst>
          </p:cNvPr>
          <p:cNvSpPr/>
          <p:nvPr/>
        </p:nvSpPr>
        <p:spPr>
          <a:xfrm>
            <a:off x="12192000" y="4179041"/>
            <a:ext cx="8510708" cy="52704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68">
            <a:extLst>
              <a:ext uri="{FF2B5EF4-FFF2-40B4-BE49-F238E27FC236}">
                <a16:creationId xmlns:a16="http://schemas.microsoft.com/office/drawing/2014/main" id="{C46F02E2-0ACF-4F45-A17F-FCAD3E373257}"/>
              </a:ext>
            </a:extLst>
          </p:cNvPr>
          <p:cNvSpPr/>
          <p:nvPr/>
        </p:nvSpPr>
        <p:spPr>
          <a:xfrm>
            <a:off x="1730158" y="10017008"/>
            <a:ext cx="6156085" cy="2452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68">
            <a:extLst>
              <a:ext uri="{FF2B5EF4-FFF2-40B4-BE49-F238E27FC236}">
                <a16:creationId xmlns:a16="http://schemas.microsoft.com/office/drawing/2014/main" id="{35138F37-62AA-FA44-8FB1-A42662BC8683}"/>
              </a:ext>
            </a:extLst>
          </p:cNvPr>
          <p:cNvSpPr/>
          <p:nvPr/>
        </p:nvSpPr>
        <p:spPr>
          <a:xfrm>
            <a:off x="1416171" y="2439251"/>
            <a:ext cx="21015203" cy="107215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 case study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 generation</a:t>
            </a: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(ideate)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US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Accumulation of information – the checklist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 screening (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US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actual business case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template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US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simple ways to improve concept development</a:t>
            </a: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US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OVERVIEW</a:t>
            </a:r>
          </a:p>
        </p:txBody>
      </p:sp>
      <p:pic>
        <p:nvPicPr>
          <p:cNvPr id="1026" name="Picture 2" descr="C:\Users\BZ\Desktop\OneDrive Beniamin Zawilla\OneDrive - Uniwersytet Szczeciński\LIME - kurs szkoleniowy\Moduły zmienione\Nowe grafiki do modułów użyte przez BZ\M2\book-2282152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83530" y="560325"/>
            <a:ext cx="6096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0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1426" y="470541"/>
            <a:ext cx="7275099" cy="7797235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2318700" y="10449669"/>
            <a:ext cx="21521990" cy="25365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final stage prior to actual product development.</a:t>
            </a:r>
          </a:p>
          <a:p>
            <a:pPr algn="ctr">
              <a:spcAft>
                <a:spcPts val="1200"/>
              </a:spcAft>
            </a:pPr>
            <a:endParaRPr lang="en-US" sz="44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detailed </a:t>
            </a:r>
            <a:r>
              <a:rPr lang="en-US" sz="44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n-US" sz="44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clearly define the New Product Development project and to verify the attractiveness of the product to be developed.</a:t>
            </a:r>
            <a:endParaRPr lang="en-GB" sz="44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6" name="Strzałka w dół 5">
            <a:extLst>
              <a:ext uri="{FF2B5EF4-FFF2-40B4-BE49-F238E27FC236}">
                <a16:creationId xmlns:a16="http://schemas.microsoft.com/office/drawing/2014/main" id="{9CFFED0F-32CF-6249-AA74-F89224C47BBE}"/>
              </a:ext>
            </a:extLst>
          </p:cNvPr>
          <p:cNvSpPr/>
          <p:nvPr/>
        </p:nvSpPr>
        <p:spPr>
          <a:xfrm>
            <a:off x="6385658" y="7768103"/>
            <a:ext cx="10521777" cy="2065347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What</a:t>
            </a: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pl-PL" sz="4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needs</a:t>
            </a: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to be </a:t>
            </a:r>
            <a:r>
              <a:rPr kumimoji="0" lang="pl-PL" sz="48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done</a:t>
            </a: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?</a:t>
            </a:r>
          </a:p>
        </p:txBody>
      </p:sp>
      <p:sp>
        <p:nvSpPr>
          <p:cNvPr id="17" name="Shape 68">
            <a:extLst>
              <a:ext uri="{FF2B5EF4-FFF2-40B4-BE49-F238E27FC236}">
                <a16:creationId xmlns:a16="http://schemas.microsoft.com/office/drawing/2014/main" id="{B9E6D77A-8236-F848-8E03-F8DA0E296514}"/>
              </a:ext>
            </a:extLst>
          </p:cNvPr>
          <p:cNvSpPr/>
          <p:nvPr/>
        </p:nvSpPr>
        <p:spPr>
          <a:xfrm>
            <a:off x="327475" y="799127"/>
            <a:ext cx="22254871" cy="2233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finding a good idea…</a:t>
            </a:r>
          </a:p>
        </p:txBody>
      </p:sp>
      <p:sp>
        <p:nvSpPr>
          <p:cNvPr id="18" name="Strzałka w dół 17">
            <a:extLst>
              <a:ext uri="{FF2B5EF4-FFF2-40B4-BE49-F238E27FC236}">
                <a16:creationId xmlns:a16="http://schemas.microsoft.com/office/drawing/2014/main" id="{37BFBBA6-B5FB-B54C-983F-8CFCC2D2CEF7}"/>
              </a:ext>
            </a:extLst>
          </p:cNvPr>
          <p:cNvSpPr/>
          <p:nvPr/>
        </p:nvSpPr>
        <p:spPr>
          <a:xfrm>
            <a:off x="8014728" y="2675118"/>
            <a:ext cx="6880366" cy="2388691"/>
          </a:xfrm>
          <a:prstGeom prst="downArrow">
            <a:avLst>
              <a:gd name="adj1" fmla="val 50000"/>
              <a:gd name="adj2" fmla="val 40396"/>
            </a:avLst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The </a:t>
            </a:r>
            <a:r>
              <a:rPr kumimoji="0" lang="pl-PL" sz="40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Next requirement is…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C435188-C149-4F44-BFB1-9F55D999F117}"/>
              </a:ext>
            </a:extLst>
          </p:cNvPr>
          <p:cNvSpPr/>
          <p:nvPr/>
        </p:nvSpPr>
        <p:spPr>
          <a:xfrm>
            <a:off x="4014551" y="5466042"/>
            <a:ext cx="16837355" cy="130805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…</a:t>
            </a:r>
            <a:r>
              <a:rPr lang="en-GB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prepare a detailed description of the idea </a:t>
            </a:r>
          </a:p>
          <a:p>
            <a:pPr algn="ctr"/>
            <a:r>
              <a:rPr lang="en-GB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(a </a:t>
            </a:r>
            <a:r>
              <a:rPr lang="pl-PL" sz="4000" dirty="0">
                <a:solidFill>
                  <a:srgbClr val="FFFFFF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more physical and visual presentation for a more reliable concept test)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5. BUILDING THE ACTUALL BUSINESS CASE</a:t>
            </a:r>
          </a:p>
        </p:txBody>
      </p:sp>
    </p:spTree>
    <p:extLst>
      <p:ext uri="{BB962C8B-B14F-4D97-AF65-F5344CB8AC3E}">
        <p14:creationId xmlns:p14="http://schemas.microsoft.com/office/powerpoint/2010/main" val="26818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794" y="1063646"/>
            <a:ext cx="11226211" cy="12031920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22428558" y="-3700093"/>
            <a:ext cx="607907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9" name="Strzałka w prawo 8">
            <a:extLst>
              <a:ext uri="{FF2B5EF4-FFF2-40B4-BE49-F238E27FC236}">
                <a16:creationId xmlns:a16="http://schemas.microsoft.com/office/drawing/2014/main" id="{40C5EF65-DD02-754C-AC61-4051A8CA1F05}"/>
              </a:ext>
            </a:extLst>
          </p:cNvPr>
          <p:cNvSpPr/>
          <p:nvPr/>
        </p:nvSpPr>
        <p:spPr>
          <a:xfrm>
            <a:off x="1578895" y="1831854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853FB12-49E3-4F4F-9A91-64D00B3F6DDA}"/>
              </a:ext>
            </a:extLst>
          </p:cNvPr>
          <p:cNvSpPr/>
          <p:nvPr/>
        </p:nvSpPr>
        <p:spPr>
          <a:xfrm>
            <a:off x="5861569" y="1292532"/>
            <a:ext cx="17174891" cy="1615827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Make a competitive analysis to benchmark your product advantage, compared to what is (or is going to be) offered on the market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41E5B0E-39FD-704D-9B8C-08B795917B85}"/>
              </a:ext>
            </a:extLst>
          </p:cNvPr>
          <p:cNvSpPr/>
          <p:nvPr/>
        </p:nvSpPr>
        <p:spPr>
          <a:xfrm>
            <a:off x="5861569" y="3789462"/>
            <a:ext cx="17174891" cy="2846933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Make a 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detailed technical appraisal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focusing on 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the “do-ability” of the project.</a:t>
            </a:r>
            <a:endParaRPr lang="en-GB" sz="4000" b="1" dirty="0">
              <a:solidFill>
                <a:srgbClr val="000000"/>
              </a:solidFill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Customer needs and “wish lists” 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need to 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be translated into technically and economically feasible solutions.</a:t>
            </a:r>
          </a:p>
        </p:txBody>
      </p:sp>
      <p:sp>
        <p:nvSpPr>
          <p:cNvPr id="12" name="Strzałka w prawo 11">
            <a:extLst>
              <a:ext uri="{FF2B5EF4-FFF2-40B4-BE49-F238E27FC236}">
                <a16:creationId xmlns:a16="http://schemas.microsoft.com/office/drawing/2014/main" id="{EC9548AC-FF88-FA47-8CC8-EFC69EB2388A}"/>
              </a:ext>
            </a:extLst>
          </p:cNvPr>
          <p:cNvSpPr/>
          <p:nvPr/>
        </p:nvSpPr>
        <p:spPr>
          <a:xfrm>
            <a:off x="1578895" y="4651585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2751F12-8EC6-B547-AD53-FBBD2327E132}"/>
              </a:ext>
            </a:extLst>
          </p:cNvPr>
          <p:cNvSpPr/>
          <p:nvPr/>
        </p:nvSpPr>
        <p:spPr>
          <a:xfrm>
            <a:off x="5861569" y="7190029"/>
            <a:ext cx="17174891" cy="2539157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Do an 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operations appraisal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This is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where you assess 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any 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manufacturing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costs o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r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the 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additional investment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necessary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. </a:t>
            </a:r>
          </a:p>
        </p:txBody>
      </p:sp>
      <p:sp>
        <p:nvSpPr>
          <p:cNvPr id="14" name="Strzałka w prawo 13">
            <a:extLst>
              <a:ext uri="{FF2B5EF4-FFF2-40B4-BE49-F238E27FC236}">
                <a16:creationId xmlns:a16="http://schemas.microsoft.com/office/drawing/2014/main" id="{FFA75017-C8F4-7443-9B80-38C1E44F8C35}"/>
              </a:ext>
            </a:extLst>
          </p:cNvPr>
          <p:cNvSpPr/>
          <p:nvPr/>
        </p:nvSpPr>
        <p:spPr>
          <a:xfrm>
            <a:off x="1578894" y="7841229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trzałka w prawo 14">
            <a:extLst>
              <a:ext uri="{FF2B5EF4-FFF2-40B4-BE49-F238E27FC236}">
                <a16:creationId xmlns:a16="http://schemas.microsoft.com/office/drawing/2014/main" id="{5F638459-58A6-5243-8A99-0954AF85DF49}"/>
              </a:ext>
            </a:extLst>
          </p:cNvPr>
          <p:cNvSpPr/>
          <p:nvPr/>
        </p:nvSpPr>
        <p:spPr>
          <a:xfrm>
            <a:off x="1578894" y="10304262"/>
            <a:ext cx="3903665" cy="922616"/>
          </a:xfrm>
          <a:prstGeom prst="right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839826B-14A5-464D-8F7C-3AB48FE3D345}"/>
              </a:ext>
            </a:extLst>
          </p:cNvPr>
          <p:cNvSpPr/>
          <p:nvPr/>
        </p:nvSpPr>
        <p:spPr>
          <a:xfrm>
            <a:off x="5861574" y="10150373"/>
            <a:ext cx="17174891" cy="1615827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Finally, a detailed financial analysis 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to get 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an overview of the financial figures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involved</a:t>
            </a:r>
            <a:r>
              <a:rPr lang="pl-PL" sz="40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.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5. BUILDING THE ACTUALL BUSINESS CASE</a:t>
            </a:r>
          </a:p>
        </p:txBody>
      </p:sp>
    </p:spTree>
    <p:extLst>
      <p:ext uri="{BB962C8B-B14F-4D97-AF65-F5344CB8AC3E}">
        <p14:creationId xmlns:p14="http://schemas.microsoft.com/office/powerpoint/2010/main" val="26818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508" y="474664"/>
            <a:ext cx="11911761" cy="12766672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4648450" y="4914900"/>
            <a:ext cx="14301719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Concept template</a:t>
            </a:r>
          </a:p>
          <a:p>
            <a:pPr algn="ctr"/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9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9B26F0E-03C8-7745-B9AD-BC77360F1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486594"/>
              </p:ext>
            </p:extLst>
          </p:nvPr>
        </p:nvGraphicFramePr>
        <p:xfrm>
          <a:off x="1403441" y="1682091"/>
          <a:ext cx="21593719" cy="109202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322568">
                  <a:extLst>
                    <a:ext uri="{9D8B030D-6E8A-4147-A177-3AD203B41FA5}">
                      <a16:colId xmlns:a16="http://schemas.microsoft.com/office/drawing/2014/main" val="2251074159"/>
                    </a:ext>
                  </a:extLst>
                </a:gridCol>
                <a:gridCol w="15271151">
                  <a:extLst>
                    <a:ext uri="{9D8B030D-6E8A-4147-A177-3AD203B41FA5}">
                      <a16:colId xmlns:a16="http://schemas.microsoft.com/office/drawing/2014/main" val="4227227535"/>
                    </a:ext>
                  </a:extLst>
                </a:gridCol>
              </a:tblGrid>
              <a:tr h="1026255"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u="none" strike="noStrik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Core</a:t>
                      </a:r>
                      <a:r>
                        <a:rPr lang="pl-PL" sz="2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l-PL" sz="2800" b="1" u="none" strike="noStrik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concept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u="none" strike="noStrike" cap="non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Provide</a:t>
                      </a:r>
                      <a:r>
                        <a:rPr lang="pl-PL" sz="2800" b="0" u="none" strike="noStrike" cap="non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a </a:t>
                      </a:r>
                      <a:r>
                        <a:rPr lang="pl-PL" sz="2800" b="0" u="none" strike="noStrike" cap="non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statement</a:t>
                      </a:r>
                      <a:r>
                        <a:rPr lang="pl-PL" sz="2800" b="0" u="none" strike="noStrike" cap="non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l-PL" sz="2800" b="0" u="none" strike="noStrike" cap="non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with</a:t>
                      </a:r>
                      <a:r>
                        <a:rPr lang="pl-PL" sz="2800" b="0" u="none" strike="noStrike" cap="non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l-PL" sz="2800" b="0" u="none" strike="noStrike" cap="non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the</a:t>
                      </a:r>
                      <a:r>
                        <a:rPr lang="pl-PL" sz="2800" b="0" u="none" strike="noStrike" cap="non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l-PL" sz="2800" b="0" u="none" strike="noStrike" cap="non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core</a:t>
                      </a:r>
                      <a:r>
                        <a:rPr lang="pl-PL" sz="2800" b="0" u="none" strike="noStrike" cap="non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l-PL" sz="2800" b="0" u="none" strike="noStrike" cap="non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concept</a:t>
                      </a:r>
                      <a:r>
                        <a:rPr lang="pl-PL" sz="2800" b="0" u="none" strike="noStrike" cap="non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l-PL" sz="2800" b="0" u="none" strike="noStrike" cap="non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</a:t>
                      </a:r>
                      <a:r>
                        <a:rPr lang="pl-PL" sz="2800" b="0" u="none" strike="noStrike" cap="non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one </a:t>
                      </a:r>
                      <a:r>
                        <a:rPr lang="pl-PL" sz="2800" b="0" u="none" strike="noStrike" cap="non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sentence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508603"/>
                  </a:ext>
                </a:extLst>
              </a:tr>
              <a:tr h="1142429"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Use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a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preliminary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product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name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(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if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available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)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19500"/>
                  </a:ext>
                </a:extLst>
              </a:tr>
              <a:tr h="1489725">
                <a:tc>
                  <a:txBody>
                    <a:bodyPr/>
                    <a:lstStyle/>
                    <a:p>
                      <a:r>
                        <a:rPr lang="pl-PL" sz="2800" b="1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</a:rPr>
                        <a:t>benefits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Describe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the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product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benefits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,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based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on sensory,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convenience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, health,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process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and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other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product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attributes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658105"/>
                  </a:ext>
                </a:extLst>
              </a:tr>
              <a:tr h="1688355">
                <a:tc>
                  <a:txBody>
                    <a:bodyPr/>
                    <a:lstStyle/>
                    <a:p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Decide on </a:t>
                      </a:r>
                      <a:r>
                        <a:rPr lang="en-GB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“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stripped” versus </a:t>
                      </a:r>
                      <a:r>
                        <a:rPr lang="en-GB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“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embellished” formulations</a:t>
                      </a:r>
                      <a:endParaRPr lang="en-GB" sz="2800" b="0" u="none" strike="noStrike" cap="none" spc="40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Montserrat-Regular"/>
                      </a:endParaRPr>
                    </a:p>
                    <a:p>
                      <a:r>
                        <a:rPr lang="pl-PL" sz="20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(for more information see: </a:t>
                      </a:r>
                      <a:r>
                        <a:rPr lang="en-US" sz="20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C. M. Crawford, C. A. Di </a:t>
                      </a:r>
                      <a:r>
                        <a:rPr lang="en-US" sz="20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benedetto</a:t>
                      </a:r>
                      <a:r>
                        <a:rPr lang="en-US" sz="20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(2008), new product management, </a:t>
                      </a:r>
                      <a:r>
                        <a:rPr lang="en-US" sz="20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mcgraw</a:t>
                      </a:r>
                      <a:r>
                        <a:rPr lang="en-US" sz="20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hill, new York)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89170"/>
                  </a:ext>
                </a:extLst>
              </a:tr>
              <a:tr h="1142429"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Product </a:t>
                      </a:r>
                      <a:r>
                        <a:rPr lang="pl-PL" sz="2800" b="1" u="none" strike="noStrike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information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Provide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information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about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relevant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extrinsic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cues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such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as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price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,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size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,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product-related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information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109236"/>
                  </a:ext>
                </a:extLst>
              </a:tr>
              <a:tr h="1429836">
                <a:tc>
                  <a:txBody>
                    <a:bodyPr/>
                    <a:lstStyle/>
                    <a:p>
                      <a:r>
                        <a:rPr lang="pl-PL" sz="28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</a:rPr>
                        <a:t>Target </a:t>
                      </a:r>
                      <a:r>
                        <a:rPr lang="pl-PL" sz="2800" b="1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</a:rPr>
                        <a:t>users</a:t>
                      </a:r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Tell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your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respondent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how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you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would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describe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him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or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her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497611"/>
                  </a:ext>
                </a:extLst>
              </a:tr>
              <a:tr h="1142429">
                <a:tc>
                  <a:txBody>
                    <a:bodyPr/>
                    <a:lstStyle/>
                    <a:p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Describe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the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person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based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on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segmentation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criteria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762069"/>
                  </a:ext>
                </a:extLst>
              </a:tr>
              <a:tr h="1858787">
                <a:tc>
                  <a:txBody>
                    <a:bodyPr/>
                    <a:lstStyle/>
                    <a:p>
                      <a:endParaRPr lang="pl-PL" sz="2800" b="1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Ask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if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he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or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she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feels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the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description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is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appropriate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. (Do not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forget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to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ask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about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personal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information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,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before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or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after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</a:t>
                      </a:r>
                      <a:r>
                        <a:rPr lang="pl-PL" sz="2800" b="0" u="none" strike="noStrike" cap="none" spc="40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the</a:t>
                      </a:r>
                      <a:r>
                        <a:rPr lang="pl-PL" sz="2800" b="0" u="none" strike="noStrike" cap="none" spc="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Montserrat-Regular"/>
                        </a:rPr>
                        <a:t> test.)</a:t>
                      </a:r>
                      <a:endParaRPr lang="pl-PL" sz="2800" b="0" cap="none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005046"/>
                  </a:ext>
                </a:extLst>
              </a:tr>
            </a:tbl>
          </a:graphicData>
        </a:graphic>
      </p:graphicFrame>
      <p:sp>
        <p:nvSpPr>
          <p:cNvPr id="6" name="Shape 68">
            <a:extLst>
              <a:ext uri="{FF2B5EF4-FFF2-40B4-BE49-F238E27FC236}">
                <a16:creationId xmlns:a16="http://schemas.microsoft.com/office/drawing/2014/main" id="{E0F04DA2-B565-7A4F-92F8-51A6FECDE6D6}"/>
              </a:ext>
            </a:extLst>
          </p:cNvPr>
          <p:cNvSpPr/>
          <p:nvPr/>
        </p:nvSpPr>
        <p:spPr>
          <a:xfrm>
            <a:off x="1403441" y="313444"/>
            <a:ext cx="21593717" cy="13686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use the following simple concept</a:t>
            </a:r>
            <a:r>
              <a:rPr lang="pl-PL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  <a:r>
              <a:rPr lang="pl-PL" sz="6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6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7C12DB-BF67-574D-A57E-F5C37AB2B0D5}"/>
              </a:ext>
            </a:extLst>
          </p:cNvPr>
          <p:cNvSpPr/>
          <p:nvPr/>
        </p:nvSpPr>
        <p:spPr>
          <a:xfrm>
            <a:off x="1125748" y="12602337"/>
            <a:ext cx="21871411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Open Sans"/>
              </a:rPr>
              <a:t>Sour</a:t>
            </a:r>
            <a:r>
              <a:rPr lang="pl-PL" sz="2000" dirty="0">
                <a:latin typeface="Open Sans"/>
              </a:rPr>
              <a:t>ce: L. Peng, A. Finn, (2008), </a:t>
            </a:r>
            <a:r>
              <a:rPr lang="en-GB" sz="2000" dirty="0">
                <a:latin typeface="Open Sans"/>
              </a:rPr>
              <a:t>“</a:t>
            </a:r>
            <a:r>
              <a:rPr lang="pl-PL" sz="2000" dirty="0">
                <a:latin typeface="Open Sans"/>
              </a:rPr>
              <a:t>Concept testing: the state of contemporary practice"</a:t>
            </a:r>
            <a:r>
              <a:rPr lang="pl-PL" sz="2000" dirty="0">
                <a:solidFill>
                  <a:schemeClr val="tx1"/>
                </a:solidFill>
                <a:latin typeface="Open Sans"/>
              </a:rPr>
              <a:t>, </a:t>
            </a:r>
            <a:r>
              <a:rPr lang="pl-PL" sz="2000" i="1" dirty="0">
                <a:solidFill>
                  <a:schemeClr val="tx1"/>
                </a:solidFill>
                <a:latin typeface="Open Sans"/>
              </a:rPr>
              <a:t>Marketing Intelligence &amp; Planning</a:t>
            </a:r>
            <a:r>
              <a:rPr lang="pl-PL" sz="2000" dirty="0">
                <a:solidFill>
                  <a:schemeClr val="tx1"/>
                </a:solidFill>
                <a:latin typeface="Open Sans"/>
              </a:rPr>
              <a:t>, Vol. 26 No. 6, pp. 649-674; </a:t>
            </a:r>
            <a:r>
              <a:rPr lang="en-US" sz="2000" dirty="0"/>
              <a:t>C. M. Crawford, C. A. Di Benedetto (2008), New product management, McGraw Hill, New York.</a:t>
            </a:r>
            <a:r>
              <a:rPr lang="pl-PL" sz="2000" dirty="0"/>
              <a:t> 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6. CONCEPT TEMPLATE</a:t>
            </a:r>
          </a:p>
        </p:txBody>
      </p:sp>
    </p:spTree>
    <p:extLst>
      <p:ext uri="{BB962C8B-B14F-4D97-AF65-F5344CB8AC3E}">
        <p14:creationId xmlns:p14="http://schemas.microsoft.com/office/powerpoint/2010/main" val="134466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639" y="762695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362200" y="3057525"/>
            <a:ext cx="23282172" cy="68294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Seven simple ways to improve</a:t>
            </a:r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</a:p>
          <a:p>
            <a:pPr algn="ctr"/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1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67508" y="1159544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“Size” the opportunity, not the market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739752" y="2759899"/>
            <a:ext cx="219046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Look at the entire market </a:t>
            </a:r>
            <a:r>
              <a:rPr lang="pl-PL" sz="6000" b="1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through the lens of your customer </a:t>
            </a:r>
            <a:r>
              <a:rPr lang="pl-PL" sz="3600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to determine the actual potential. 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A305BA7-8BCE-4E73-AA70-A68E85051C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874" y="7181772"/>
            <a:ext cx="6947700" cy="53968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5059BA-C0DD-452B-9929-AFC65B0F89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8681" y="7155234"/>
            <a:ext cx="7138493" cy="54234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4608249-0EAD-4494-8F50-F61499CBA2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36694" y="7181772"/>
            <a:ext cx="5752867" cy="539686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simple ways to improve</a:t>
            </a: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739752" y="4836348"/>
            <a:ext cx="21904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496F63"/>
                </a:solidFill>
                <a:latin typeface="Arial" pitchFamily="34" charset="0"/>
                <a:cs typeface="Arial" pitchFamily="34" charset="0"/>
              </a:rPr>
              <a:t>By accurately sizing the opportunity, you can set proper expectations of what can be achieved. 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67508" y="478980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 a few new ideas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445705" y="1528416"/>
            <a:ext cx="13784770" cy="2031325"/>
          </a:xfrm>
          <a:prstGeom prst="rect">
            <a:avLst/>
          </a:prstGeom>
          <a:solidFill>
            <a:srgbClr val="C7E7E5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Choose only the best project to develop </a:t>
            </a:r>
          </a:p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many organizations carry all their new ideas through the development cycle when some should have been left behind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38FC47-33AA-244C-877E-079A86B2C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8059" y="1351285"/>
            <a:ext cx="4385850" cy="304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00925F3-A391-0444-AECA-0522561F243B}"/>
              </a:ext>
            </a:extLst>
          </p:cNvPr>
          <p:cNvSpPr/>
          <p:nvPr/>
        </p:nvSpPr>
        <p:spPr>
          <a:xfrm>
            <a:off x="10867293" y="4650184"/>
            <a:ext cx="13135982" cy="1477328"/>
          </a:xfrm>
          <a:prstGeom prst="rect">
            <a:avLst/>
          </a:prstGeom>
          <a:solidFill>
            <a:srgbClr val="C7E7E5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Carrying new ideas too far </a:t>
            </a:r>
            <a:r>
              <a:rPr lang="en-US" sz="54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wastes resources and distracts 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team’s efforts from focusing on the winners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2E8E0F6-D95B-6D4A-88A0-DDFB5D053363}"/>
              </a:ext>
            </a:extLst>
          </p:cNvPr>
          <p:cNvSpPr/>
          <p:nvPr/>
        </p:nvSpPr>
        <p:spPr>
          <a:xfrm>
            <a:off x="1644092" y="11818024"/>
            <a:ext cx="16936817" cy="1477328"/>
          </a:xfrm>
          <a:prstGeom prst="rect">
            <a:avLst/>
          </a:prstGeom>
          <a:solidFill>
            <a:srgbClr val="C7E7E5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an idea does not meet your revenue requirements </a:t>
            </a:r>
            <a:r>
              <a:rPr lang="en-US" sz="54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cut it from the list</a:t>
            </a:r>
            <a:r>
              <a:rPr lang="en-US" sz="5400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figure out how to rework it so that it can make more money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C820177-E2C3-FF4B-B989-DFD96134CB34}"/>
              </a:ext>
            </a:extLst>
          </p:cNvPr>
          <p:cNvSpPr/>
          <p:nvPr/>
        </p:nvSpPr>
        <p:spPr>
          <a:xfrm>
            <a:off x="10426908" y="9247343"/>
            <a:ext cx="6241852" cy="2031325"/>
          </a:xfrm>
          <a:prstGeom prst="rect">
            <a:avLst/>
          </a:prstGeom>
          <a:solidFill>
            <a:srgbClr val="C7E7E5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the elements that </a:t>
            </a:r>
            <a:r>
              <a:rPr lang="en-US" sz="54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an idea must have 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stay on the list 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757DDAC-FDF9-AB40-B4B2-793121D06780}"/>
              </a:ext>
            </a:extLst>
          </p:cNvPr>
          <p:cNvSpPr/>
          <p:nvPr/>
        </p:nvSpPr>
        <p:spPr>
          <a:xfrm>
            <a:off x="1445705" y="6790898"/>
            <a:ext cx="13784770" cy="1477328"/>
          </a:xfrm>
          <a:prstGeom prst="rect">
            <a:avLst/>
          </a:prstGeom>
          <a:solidFill>
            <a:srgbClr val="C7E7E5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you have </a:t>
            </a:r>
            <a:r>
              <a:rPr lang="en-US" sz="54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comprehensive parameters 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 which to screen new product and service ideas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652025-EDFB-1F42-BD62-6C2F189228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4959" y="3781549"/>
            <a:ext cx="4839865" cy="267765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4E0C5C6-504F-8043-B377-AFA5E059E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0"/>
          <a:stretch/>
        </p:blipFill>
        <p:spPr>
          <a:xfrm>
            <a:off x="2106421" y="8360559"/>
            <a:ext cx="7004903" cy="317078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F784C16-E6BD-8C42-9015-F85751CA9B4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43571" y="6402123"/>
            <a:ext cx="6400801" cy="301081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218241D-06FD-8F41-8380-2F20B96F7AF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419501" y="9659875"/>
            <a:ext cx="4149667" cy="3635477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A25C2524-20A6-6742-84AA-19F71035EE44}"/>
              </a:ext>
            </a:extLst>
          </p:cNvPr>
          <p:cNvCxnSpPr>
            <a:cxnSpLocks/>
          </p:cNvCxnSpPr>
          <p:nvPr/>
        </p:nvCxnSpPr>
        <p:spPr>
          <a:xfrm>
            <a:off x="15230475" y="1882780"/>
            <a:ext cx="1757584" cy="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171C7B35-F1DD-A844-B3B0-35F0EB887CC4}"/>
              </a:ext>
            </a:extLst>
          </p:cNvPr>
          <p:cNvCxnSpPr>
            <a:cxnSpLocks/>
          </p:cNvCxnSpPr>
          <p:nvPr/>
        </p:nvCxnSpPr>
        <p:spPr>
          <a:xfrm flipH="1">
            <a:off x="8154824" y="5459958"/>
            <a:ext cx="2712470" cy="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3A5D83C8-D465-444B-A3AA-BE0DBC371E21}"/>
              </a:ext>
            </a:extLst>
          </p:cNvPr>
          <p:cNvCxnSpPr>
            <a:cxnSpLocks/>
          </p:cNvCxnSpPr>
          <p:nvPr/>
        </p:nvCxnSpPr>
        <p:spPr>
          <a:xfrm>
            <a:off x="15230475" y="8022089"/>
            <a:ext cx="2013096" cy="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AE6D2C93-6C36-E34D-A845-1CC1BF14D083}"/>
              </a:ext>
            </a:extLst>
          </p:cNvPr>
          <p:cNvCxnSpPr>
            <a:cxnSpLocks/>
          </p:cNvCxnSpPr>
          <p:nvPr/>
        </p:nvCxnSpPr>
        <p:spPr>
          <a:xfrm flipH="1">
            <a:off x="9111325" y="10771611"/>
            <a:ext cx="1315583" cy="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60D00A8B-6405-714C-8ADD-347B6EE1DFF1}"/>
              </a:ext>
            </a:extLst>
          </p:cNvPr>
          <p:cNvCxnSpPr>
            <a:cxnSpLocks/>
          </p:cNvCxnSpPr>
          <p:nvPr/>
        </p:nvCxnSpPr>
        <p:spPr>
          <a:xfrm>
            <a:off x="18580909" y="12990635"/>
            <a:ext cx="1535891" cy="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simple ways to improve</a:t>
            </a: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00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67508" y="454714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pain points of users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2297850" y="6645630"/>
            <a:ext cx="830489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businesses incorrectly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benefit statements based on a new offering’s </a:t>
            </a:r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instead of its actual </a:t>
            </a:r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pl-PL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don’t thoroughly understand your target group’s pain points, you can easily undersell the very real benefits of your </a:t>
            </a:r>
            <a:r>
              <a:rPr lang="en-GB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or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4243979-F8EE-49F6-A216-3288CF183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2790" y="5191652"/>
            <a:ext cx="5336960" cy="35598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85F88B1-E4D3-427F-A916-D9CA5BC3A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0894" y="10442933"/>
            <a:ext cx="5050589" cy="28996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FAC022B-C7CE-46B4-8434-79A89057F5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2258" y="9726770"/>
            <a:ext cx="3952114" cy="3736822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FD7E12D-4AAE-BD4F-8C53-199A1EDC1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198060"/>
              </p:ext>
            </p:extLst>
          </p:nvPr>
        </p:nvGraphicFramePr>
        <p:xfrm>
          <a:off x="3664566" y="1800334"/>
          <a:ext cx="18128869" cy="748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D021C068-1581-BD4D-8929-D8C4F88F8CF3}"/>
              </a:ext>
            </a:extLst>
          </p:cNvPr>
          <p:cNvSpPr/>
          <p:nvPr/>
        </p:nvSpPr>
        <p:spPr>
          <a:xfrm>
            <a:off x="13801726" y="3602574"/>
            <a:ext cx="102012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For </a:t>
            </a:r>
            <a:r>
              <a:rPr lang="pl-PL" sz="36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</a:t>
            </a:r>
            <a:r>
              <a:rPr lang="en-GB" sz="3600" b="1" dirty="0" err="1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xample</a:t>
            </a:r>
            <a:endParaRPr lang="pl-PL" sz="3600" b="1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pl-PL" sz="32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l-PL" sz="32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pl-PL" sz="32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pl-PL" sz="32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want </a:t>
            </a:r>
            <a:r>
              <a:rPr lang="pl-PL" sz="32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pl-PL" sz="32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  <a:r>
              <a:rPr lang="pl-PL" sz="32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lang="pl-PL" sz="32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pl-PL" sz="32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  <a:r>
              <a:rPr lang="pl-PL" sz="32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B4C36626-C13C-7B44-A27C-53F487288E90}"/>
              </a:ext>
            </a:extLst>
          </p:cNvPr>
          <p:cNvCxnSpPr>
            <a:cxnSpLocks/>
          </p:cNvCxnSpPr>
          <p:nvPr/>
        </p:nvCxnSpPr>
        <p:spPr>
          <a:xfrm flipH="1">
            <a:off x="15882334" y="8695765"/>
            <a:ext cx="1580913" cy="1747168"/>
          </a:xfrm>
          <a:prstGeom prst="straightConnector1">
            <a:avLst/>
          </a:prstGeom>
          <a:ln w="190500"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0267A619-F429-6F42-85BA-E75719DD262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1138940" y="8815217"/>
            <a:ext cx="529375" cy="911553"/>
          </a:xfrm>
          <a:prstGeom prst="straightConnector1">
            <a:avLst/>
          </a:prstGeom>
          <a:ln w="190500">
            <a:solidFill>
              <a:srgbClr val="496F6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0C942BFB-8A7E-6A47-A2D1-1C4CBCF4321B}"/>
              </a:ext>
            </a:extLst>
          </p:cNvPr>
          <p:cNvSpPr/>
          <p:nvPr/>
        </p:nvSpPr>
        <p:spPr>
          <a:xfrm>
            <a:off x="15702428" y="9016740"/>
            <a:ext cx="6465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simple ways to improve</a:t>
            </a: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001" y="228645"/>
            <a:ext cx="3147996" cy="33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99BFD02-6057-C840-BF65-4182140BF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899BFD02-6057-C840-BF65-4182140BF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94CFF4-CD5F-D44B-84F5-55F3A197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C494CFF4-CD5F-D44B-84F5-55F3A19725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64BD37-1498-A540-88A1-C42A587E3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graphicEl>
                                              <a:dgm id="{D764BD37-1498-A540-88A1-C42A587E3A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80DD39C-F054-2C49-8847-E75371C9A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dgm id="{680DD39C-F054-2C49-8847-E75371C9A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0EA1B8F-6E2C-A24F-8295-8761E548B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C0EA1B8F-6E2C-A24F-8295-8761E548B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Graphic spid="11" grpId="0">
        <p:bldSub>
          <a:bldDgm bld="one"/>
        </p:bldSub>
      </p:bldGraphic>
      <p:bldP spid="12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386385" y="494104"/>
            <a:ext cx="17500747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for customers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533557" y="1843850"/>
            <a:ext cx="1608518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Pricing needs to be based on </a:t>
            </a:r>
            <a:r>
              <a:rPr lang="en-GB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customer’s cost threshold to ensure that price does not become a barrier to purchase for people who truly want the product.</a:t>
            </a:r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F70BB69-FFE0-498F-9852-34754239D9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89362" y="7471098"/>
            <a:ext cx="7228297" cy="5187062"/>
          </a:xfrm>
          <a:prstGeom prst="rect">
            <a:avLst/>
          </a:prstGeom>
          <a:ln>
            <a:solidFill>
              <a:schemeClr val="accent2">
                <a:shade val="95000"/>
                <a:satMod val="104999"/>
              </a:schemeClr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8D16AC-9834-7E4C-BC2E-D1355F538C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59530" y="1510970"/>
            <a:ext cx="4979477" cy="49794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F0CE4AF-4EA4-2648-B503-F8D9429D87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824" y="5578793"/>
            <a:ext cx="6197457" cy="7255603"/>
          </a:xfrm>
          <a:prstGeom prst="rect">
            <a:avLst/>
          </a:prstGeom>
          <a:ln w="25400">
            <a:solidFill>
              <a:schemeClr val="accent2">
                <a:shade val="95000"/>
                <a:satMod val="104999"/>
              </a:schemeClr>
            </a:solidFill>
          </a:ln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6405CF58-1C94-B548-B0C8-456C4FF320E8}"/>
              </a:ext>
            </a:extLst>
          </p:cNvPr>
          <p:cNvSpPr/>
          <p:nvPr/>
        </p:nvSpPr>
        <p:spPr>
          <a:xfrm>
            <a:off x="1386385" y="3627602"/>
            <a:ext cx="7855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For E</a:t>
            </a:r>
            <a:r>
              <a:rPr lang="pl-PL" sz="36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xample</a:t>
            </a:r>
          </a:p>
          <a:p>
            <a:pPr algn="ctr"/>
            <a:r>
              <a:rPr lang="pl-PL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pl-PL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buy?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DBD42B9-D860-2B4E-B719-11253137DD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34413" y="8698517"/>
            <a:ext cx="6348817" cy="4019179"/>
          </a:xfrm>
          <a:prstGeom prst="rect">
            <a:avLst/>
          </a:prstGeom>
          <a:ln>
            <a:solidFill>
              <a:schemeClr val="accent2">
                <a:shade val="95000"/>
                <a:satMod val="104999"/>
              </a:schemeClr>
            </a:solidFill>
          </a:ln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06BE8A0B-8ADE-F549-BAF6-17B5C72F9424}"/>
              </a:ext>
            </a:extLst>
          </p:cNvPr>
          <p:cNvSpPr/>
          <p:nvPr/>
        </p:nvSpPr>
        <p:spPr>
          <a:xfrm>
            <a:off x="8280938" y="5073476"/>
            <a:ext cx="785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pl-PL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31EE3E78-C74A-E846-AFF5-4C9EF73A270F}"/>
              </a:ext>
            </a:extLst>
          </p:cNvPr>
          <p:cNvCxnSpPr>
            <a:cxnSpLocks/>
          </p:cNvCxnSpPr>
          <p:nvPr/>
        </p:nvCxnSpPr>
        <p:spPr>
          <a:xfrm>
            <a:off x="13334274" y="6038205"/>
            <a:ext cx="2333371" cy="1639590"/>
          </a:xfrm>
          <a:prstGeom prst="straightConnector1">
            <a:avLst/>
          </a:prstGeom>
          <a:ln w="2540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9775C9C-73D6-EC46-932D-EB3D581AB8DB}"/>
              </a:ext>
            </a:extLst>
          </p:cNvPr>
          <p:cNvCxnSpPr>
            <a:cxnSpLocks/>
          </p:cNvCxnSpPr>
          <p:nvPr/>
        </p:nvCxnSpPr>
        <p:spPr>
          <a:xfrm flipH="1">
            <a:off x="11282349" y="6333352"/>
            <a:ext cx="1" cy="2047384"/>
          </a:xfrm>
          <a:prstGeom prst="straightConnector1">
            <a:avLst/>
          </a:prstGeom>
          <a:ln w="2540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simple ways to improve</a:t>
            </a: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2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594000" y="1063877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customers involved early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975064" y="4890440"/>
            <a:ext cx="90251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reality-proof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  <a:r>
              <a:rPr lang="pl-PL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B947DDA-F1F2-40F2-A627-72E7C6DBC2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08088" y="3231075"/>
            <a:ext cx="11628377" cy="775637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simple ways to improve</a:t>
            </a: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568" y="210924"/>
            <a:ext cx="3032589" cy="35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344" y="1143696"/>
            <a:ext cx="11226211" cy="12031920"/>
          </a:xfrm>
          <a:prstGeom prst="rect">
            <a:avLst/>
          </a:prstGeom>
        </p:spPr>
      </p:pic>
      <p:sp>
        <p:nvSpPr>
          <p:cNvPr id="14" name="Shape 68"/>
          <p:cNvSpPr/>
          <p:nvPr/>
        </p:nvSpPr>
        <p:spPr>
          <a:xfrm>
            <a:off x="1000125" y="6257925"/>
            <a:ext cx="22644247" cy="16287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l"/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l-PL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pl-PL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case study</a:t>
            </a:r>
          </a:p>
        </p:txBody>
      </p:sp>
      <p:sp>
        <p:nvSpPr>
          <p:cNvPr id="15" name="Shape 70"/>
          <p:cNvSpPr>
            <a:spLocks noGrp="1"/>
          </p:cNvSpPr>
          <p:nvPr>
            <p:ph type="sldNum" sz="quarter" idx="2"/>
          </p:nvPr>
        </p:nvSpPr>
        <p:spPr>
          <a:xfrm>
            <a:off x="23036465" y="762695"/>
            <a:ext cx="607907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0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77C3195-140F-44F1-808C-7228FE0253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2814" y="7829708"/>
            <a:ext cx="10153363" cy="4759389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867508" y="762695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 fontScale="85000" lnSpcReduction="2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 a team to the job </a:t>
            </a:r>
          </a:p>
          <a:p>
            <a:pPr algn="ctr"/>
            <a:endParaRPr lang="en-GB" sz="6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(and empower them to do great work)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436914" y="3154423"/>
            <a:ext cx="22401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 for the success of a new product or service should not be spread among too many individuals</a:t>
            </a:r>
            <a:endParaRPr lang="en-GB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3987EC-9D6D-486D-97DD-093A482FBF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3041" y="5368044"/>
            <a:ext cx="7378383" cy="1707737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simple ways to improve</a:t>
            </a: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436914" y="3783120"/>
            <a:ext cx="22401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look to </a:t>
            </a:r>
            <a:r>
              <a:rPr lang="en-US" sz="48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empower a lead person</a:t>
            </a:r>
            <a:r>
              <a:rPr lang="en-US" sz="3600" dirty="0">
                <a:solidFill>
                  <a:srgbClr val="496F63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that they have authority and resources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75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 uiExpand="1" build="p"/>
      <p:bldP spid="1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803568" y="839509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life after launch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1844568" y="2586183"/>
            <a:ext cx="13538866" cy="1384995"/>
          </a:xfrm>
          <a:prstGeom prst="rect">
            <a:avLst/>
          </a:prstGeom>
          <a:solidFill>
            <a:srgbClr val="C7E7E5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a detailed plan as to how this new product will be supported by the </a:t>
            </a:r>
            <a:r>
              <a:rPr lang="en-US" sz="48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product development team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E6DB8B5-0021-2845-9965-6BD26A223A11}"/>
              </a:ext>
            </a:extLst>
          </p:cNvPr>
          <p:cNvSpPr/>
          <p:nvPr/>
        </p:nvSpPr>
        <p:spPr>
          <a:xfrm>
            <a:off x="1844568" y="8894175"/>
            <a:ext cx="12130035" cy="2492990"/>
          </a:xfrm>
          <a:prstGeom prst="rect">
            <a:avLst/>
          </a:prstGeom>
          <a:solidFill>
            <a:srgbClr val="C7E7E5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development team and sales/support teams should </a:t>
            </a:r>
            <a:r>
              <a:rPr lang="en-US" sz="4800" b="1" dirty="0">
                <a:solidFill>
                  <a:srgbClr val="496F63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Apple Chancery" panose="03020702040506060504" pitchFamily="66" charset="-79"/>
              </a:rPr>
              <a:t>work in tandem 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(maybe even involve sales team earlier in the development process).</a:t>
            </a:r>
          </a:p>
          <a:p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60D8B53-5A9C-A44A-8946-818957A1538B}"/>
              </a:ext>
            </a:extLst>
          </p:cNvPr>
          <p:cNvSpPr/>
          <p:nvPr/>
        </p:nvSpPr>
        <p:spPr>
          <a:xfrm>
            <a:off x="-466165" y="11504198"/>
            <a:ext cx="2603350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initial question is: </a:t>
            </a:r>
          </a:p>
          <a:p>
            <a:pPr algn="ctr"/>
            <a:r>
              <a:rPr lang="en-US" sz="4400" b="1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the new product or service will be supported and improved upon</a:t>
            </a:r>
          </a:p>
          <a:p>
            <a:pPr algn="ctr"/>
            <a:r>
              <a:rPr lang="en-US" sz="4400" b="1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throughout its lifecycle</a:t>
            </a:r>
            <a:r>
              <a:rPr lang="pl-PL" sz="4400" b="1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pl-PL" sz="44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A367E7-496B-D747-809D-D3494E6F6F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83434" y="8093292"/>
            <a:ext cx="7956983" cy="349524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615BA0C-EC13-7444-8760-4CEDB5E1F2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4568" y="4498379"/>
            <a:ext cx="7784447" cy="40291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8C85AA9-D9EC-B545-8F26-3D0469A494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32047" y="2477584"/>
            <a:ext cx="7108371" cy="4738914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AAC224D5-4B77-974D-ABFD-E59B84431530}"/>
              </a:ext>
            </a:extLst>
          </p:cNvPr>
          <p:cNvCxnSpPr>
            <a:cxnSpLocks/>
          </p:cNvCxnSpPr>
          <p:nvPr/>
        </p:nvCxnSpPr>
        <p:spPr>
          <a:xfrm>
            <a:off x="13644817" y="3718614"/>
            <a:ext cx="3647970" cy="15366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Prostokąt 11">
            <a:extLst>
              <a:ext uri="{FF2B5EF4-FFF2-40B4-BE49-F238E27FC236}">
                <a16:creationId xmlns:a16="http://schemas.microsoft.com/office/drawing/2014/main" id="{8DC295EB-3615-A14F-8D42-ED59DFCE19C5}"/>
              </a:ext>
            </a:extLst>
          </p:cNvPr>
          <p:cNvSpPr/>
          <p:nvPr/>
        </p:nvSpPr>
        <p:spPr>
          <a:xfrm>
            <a:off x="10230887" y="4939699"/>
            <a:ext cx="5152547" cy="2677656"/>
          </a:xfrm>
          <a:prstGeom prst="rect">
            <a:avLst/>
          </a:prstGeom>
          <a:solidFill>
            <a:srgbClr val="C7E7E5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also have </a:t>
            </a:r>
            <a:r>
              <a:rPr lang="en-US" sz="48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extensive training and education 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internally to staff.</a:t>
            </a: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7BB6CD80-73C7-6744-8E38-75A56CC6F89A}"/>
              </a:ext>
            </a:extLst>
          </p:cNvPr>
          <p:cNvCxnSpPr>
            <a:cxnSpLocks/>
          </p:cNvCxnSpPr>
          <p:nvPr/>
        </p:nvCxnSpPr>
        <p:spPr>
          <a:xfrm flipH="1">
            <a:off x="6947957" y="7983980"/>
            <a:ext cx="3827658" cy="1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004C5FD9-A003-E64B-90F8-5630B0ABAEB2}"/>
              </a:ext>
            </a:extLst>
          </p:cNvPr>
          <p:cNvCxnSpPr>
            <a:cxnSpLocks/>
          </p:cNvCxnSpPr>
          <p:nvPr/>
        </p:nvCxnSpPr>
        <p:spPr>
          <a:xfrm>
            <a:off x="12694838" y="10617111"/>
            <a:ext cx="3091276" cy="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simple ways to improve</a:t>
            </a: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40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 animBg="1"/>
      <p:bldP spid="3" grpId="0" animBg="1"/>
      <p:bldP spid="5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376" y="232418"/>
            <a:ext cx="12211247" cy="13087652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3582498" y="641422"/>
            <a:ext cx="20437425" cy="2233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 lnSpcReduction="1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business analysis of chosen idea is done</a:t>
            </a:r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pPr marL="342900" indent="-342900">
              <a:buFontTx/>
              <a:buChar char="-"/>
            </a:pPr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1246C7F-CBE8-EA4C-A3ED-D91129B40AE2}"/>
              </a:ext>
            </a:extLst>
          </p:cNvPr>
          <p:cNvSpPr/>
          <p:nvPr/>
        </p:nvSpPr>
        <p:spPr>
          <a:xfrm>
            <a:off x="4100531" y="6316508"/>
            <a:ext cx="18403184" cy="124649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MINIMUM VIABLE PRODUCT ASSESSMENT, EXPERIM</a:t>
            </a:r>
            <a:r>
              <a:rPr lang="en-GB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E</a:t>
            </a:r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NTATION/TESTING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This helps companies to investigate customers reactions before introducing to the market</a:t>
            </a:r>
            <a:r>
              <a:rPr lang="pl-PL" sz="36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0BE2EBF4-05AB-ED44-AF11-A0F283EEC31C}"/>
              </a:ext>
            </a:extLst>
          </p:cNvPr>
          <p:cNvSpPr/>
          <p:nvPr/>
        </p:nvSpPr>
        <p:spPr>
          <a:xfrm>
            <a:off x="10059677" y="4149217"/>
            <a:ext cx="6488823" cy="1471434"/>
          </a:xfrm>
          <a:prstGeom prst="downArrow">
            <a:avLst>
              <a:gd name="adj1" fmla="val 50000"/>
              <a:gd name="adj2" fmla="val 40396"/>
            </a:avLst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The </a:t>
            </a:r>
            <a:r>
              <a:rPr lang="pl-PL" sz="3600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n</a:t>
            </a:r>
            <a:r>
              <a:rPr kumimoji="0" lang="pl-PL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ext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step </a:t>
            </a:r>
            <a:r>
              <a:rPr kumimoji="0" lang="pl-PL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is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…</a:t>
            </a:r>
          </a:p>
        </p:txBody>
      </p:sp>
      <p:sp>
        <p:nvSpPr>
          <p:cNvPr id="12" name="Strzałka w dół 11">
            <a:extLst>
              <a:ext uri="{FF2B5EF4-FFF2-40B4-BE49-F238E27FC236}">
                <a16:creationId xmlns:a16="http://schemas.microsoft.com/office/drawing/2014/main" id="{831EC3EC-7651-D348-AFA7-5EE581B60C2A}"/>
              </a:ext>
            </a:extLst>
          </p:cNvPr>
          <p:cNvSpPr/>
          <p:nvPr/>
        </p:nvSpPr>
        <p:spPr>
          <a:xfrm>
            <a:off x="10059677" y="8115410"/>
            <a:ext cx="7021596" cy="1471434"/>
          </a:xfrm>
          <a:prstGeom prst="downArrow">
            <a:avLst>
              <a:gd name="adj1" fmla="val 50000"/>
              <a:gd name="adj2" fmla="val 40396"/>
            </a:avLst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And the </a:t>
            </a:r>
            <a:r>
              <a:rPr lang="pl-PL" sz="3600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final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step </a:t>
            </a:r>
            <a:r>
              <a:rPr kumimoji="0" lang="pl-PL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is</a:t>
            </a:r>
            <a:r>
              <a:rPr kumimoji="0" lang="pl-PL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…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932FFB4-180F-044A-B437-91FBD8B4258F}"/>
              </a:ext>
            </a:extLst>
          </p:cNvPr>
          <p:cNvSpPr/>
          <p:nvPr/>
        </p:nvSpPr>
        <p:spPr>
          <a:xfrm>
            <a:off x="2584321" y="10139252"/>
            <a:ext cx="21435601" cy="1800493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FIRST INTRODUCTION TO THE MARKET AND EVALUATION OF </a:t>
            </a:r>
            <a:r>
              <a:rPr lang="en-GB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THE </a:t>
            </a:r>
            <a:r>
              <a:rPr lang="pl-PL" sz="40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PRODUCT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What are the customer’s reactions in term of feedback.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 Is the concept appealing or not?  Does the innovation fulfill the customers needs?</a:t>
            </a:r>
            <a:endParaRPr lang="pl-PL" sz="3600" dirty="0">
              <a:solidFill>
                <a:srgbClr val="FFFFFF"/>
              </a:solidFill>
            </a:endParaRPr>
          </a:p>
        </p:txBody>
      </p:sp>
      <p:pic>
        <p:nvPicPr>
          <p:cNvPr id="2" name="Pismo odręczne 1">
            <a:extLst>
              <a:ext uri="{FF2B5EF4-FFF2-40B4-BE49-F238E27FC236}">
                <a16:creationId xmlns:a16="http://schemas.microsoft.com/office/drawing/2014/main" id="{EDF764CD-8F1A-9740-846D-3F5F023CA0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7949" y="3685386"/>
            <a:ext cx="10335934" cy="7085985"/>
          </a:xfrm>
          <a:prstGeom prst="rect">
            <a:avLst/>
          </a:prstGeom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2188BCF0-1C95-0B48-8C77-EA9B12065416}"/>
              </a:ext>
            </a:extLst>
          </p:cNvPr>
          <p:cNvSpPr/>
          <p:nvPr/>
        </p:nvSpPr>
        <p:spPr>
          <a:xfrm>
            <a:off x="1205132" y="387901"/>
            <a:ext cx="3233057" cy="4003328"/>
          </a:xfrm>
          <a:prstGeom prst="ellipse">
            <a:avLst/>
          </a:prstGeom>
          <a:blipFill rotWithShape="1">
            <a:blip r:embed="rId4" cstate="print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But you will learn about th</a:t>
            </a:r>
            <a:r>
              <a:rPr lang="en-GB" sz="3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e</a:t>
            </a:r>
            <a:r>
              <a:rPr lang="pl-PL" sz="3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se steps from the next modules.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7.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simple ways to improve</a:t>
            </a: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development</a:t>
            </a:r>
            <a:endParaRPr lang="pl-PL" sz="4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71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9" grpId="0" animBg="1"/>
      <p:bldP spid="10" grpId="0" animBg="1"/>
      <p:bldP spid="12" grpId="0" animBg="1"/>
      <p:bldP spid="13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868" y="560325"/>
            <a:ext cx="12345287" cy="12816626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6674843" y="862100"/>
            <a:ext cx="8780105" cy="15771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sp>
        <p:nvSpPr>
          <p:cNvPr id="7" name="Shape 69">
            <a:extLst>
              <a:ext uri="{FF2B5EF4-FFF2-40B4-BE49-F238E27FC236}">
                <a16:creationId xmlns:a16="http://schemas.microsoft.com/office/drawing/2014/main" id="{CAC5FA17-9C5F-1644-A264-EEAF004E3C53}"/>
              </a:ext>
            </a:extLst>
          </p:cNvPr>
          <p:cNvSpPr/>
          <p:nvPr/>
        </p:nvSpPr>
        <p:spPr>
          <a:xfrm>
            <a:off x="12192000" y="4179041"/>
            <a:ext cx="8510708" cy="52704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68">
            <a:extLst>
              <a:ext uri="{FF2B5EF4-FFF2-40B4-BE49-F238E27FC236}">
                <a16:creationId xmlns:a16="http://schemas.microsoft.com/office/drawing/2014/main" id="{C46F02E2-0ACF-4F45-A17F-FCAD3E373257}"/>
              </a:ext>
            </a:extLst>
          </p:cNvPr>
          <p:cNvSpPr/>
          <p:nvPr/>
        </p:nvSpPr>
        <p:spPr>
          <a:xfrm>
            <a:off x="1730158" y="10017008"/>
            <a:ext cx="6156085" cy="2452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68">
            <a:extLst>
              <a:ext uri="{FF2B5EF4-FFF2-40B4-BE49-F238E27FC236}">
                <a16:creationId xmlns:a16="http://schemas.microsoft.com/office/drawing/2014/main" id="{35138F37-62AA-FA44-8FB1-A42662BC8683}"/>
              </a:ext>
            </a:extLst>
          </p:cNvPr>
          <p:cNvSpPr/>
          <p:nvPr/>
        </p:nvSpPr>
        <p:spPr>
          <a:xfrm>
            <a:off x="2021262" y="2547312"/>
            <a:ext cx="21015203" cy="107215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concept development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 generation</a:t>
            </a: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(ideate)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US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Accumulation of information – the checklist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 screening (</a:t>
            </a: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US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actual business case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GB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template</a:t>
            </a: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r>
              <a:rPr lang="en-US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simple ways to improve concept development</a:t>
            </a: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US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pl-PL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lang="en-GB"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indent="-1143000" algn="l">
              <a:buFont typeface="+mj-lt"/>
              <a:buAutoNum type="arabicPeriod"/>
            </a:pPr>
            <a:endParaRPr sz="6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SUMMARY</a:t>
            </a:r>
            <a:endParaRPr lang="pl-PL" sz="48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pic>
        <p:nvPicPr>
          <p:cNvPr id="1026" name="Picture 2" descr="C:\Users\BZ\Desktop\OneDrive Beniamin Zawilla\OneDrive - Uniwersytet Szczeciński\LIME - kurs szkoleniowy\Moduły zmienione\Nowe grafiki do modułów użyte przez BZ\M2\book-2282152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44418" y="914919"/>
            <a:ext cx="6096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94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782000" y="658306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l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Concept Development Case Study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594000" y="1902071"/>
            <a:ext cx="202555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Seamus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Flynn and </a:t>
            </a: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Dearbhaile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Collins, </a:t>
            </a: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Sapphire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Eyewear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Cork</a:t>
            </a: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pl-PL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www.sapphireeyewear.com</a:t>
            </a:r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pl-PL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https://www.facebook.com/sapphire.eyewear/</a:t>
            </a:r>
          </a:p>
          <a:p>
            <a:pPr algn="ctr"/>
            <a:endParaRPr lang="pl-PL" sz="3600" dirty="0" err="1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6" descr="Dearbhaile Collins and Seamus of and Sapphire Eyewear, Cork">
            <a:extLst>
              <a:ext uri="{FF2B5EF4-FFF2-40B4-BE49-F238E27FC236}">
                <a16:creationId xmlns:a16="http://schemas.microsoft.com/office/drawing/2014/main" id="{74EB4448-2215-2C4A-B6AA-0BB96718D9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463" y="4715976"/>
            <a:ext cx="14307671" cy="83571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1. CASE STUDY OF CONCEPT DEVELOPMENT</a:t>
            </a:r>
          </a:p>
        </p:txBody>
      </p:sp>
      <p:sp>
        <p:nvSpPr>
          <p:cNvPr id="9" name="Prostokąt 2">
            <a:extLst>
              <a:ext uri="{FF2B5EF4-FFF2-40B4-BE49-F238E27FC236}">
                <a16:creationId xmlns:a16="http://schemas.microsoft.com/office/drawing/2014/main" id="{8E6DB8B5-0021-2845-9965-6BD26A223A11}"/>
              </a:ext>
            </a:extLst>
          </p:cNvPr>
          <p:cNvSpPr/>
          <p:nvPr/>
        </p:nvSpPr>
        <p:spPr>
          <a:xfrm>
            <a:off x="18642317" y="5354081"/>
            <a:ext cx="399256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44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Seamus is an optometrist.</a:t>
            </a:r>
          </a:p>
          <a:p>
            <a:pPr>
              <a:spcAft>
                <a:spcPts val="600"/>
              </a:spcAft>
            </a:pPr>
            <a:endParaRPr lang="en-GB" sz="44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44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Dearbhaile</a:t>
            </a:r>
            <a:r>
              <a:rPr lang="en-GB" sz="44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cancer doctor</a:t>
            </a:r>
            <a:r>
              <a:rPr lang="en-GB" sz="18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sz="18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6F7F4-C1FA-4B41-9A9D-CA4986308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8598" y="642938"/>
            <a:ext cx="2992503" cy="32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157181" y="762695"/>
            <a:ext cx="22776864" cy="17946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sz="8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they came up with the idea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43496-75B1-AB48-8730-A1E03143165A}"/>
              </a:ext>
            </a:extLst>
          </p:cNvPr>
          <p:cNvSpPr/>
          <p:nvPr/>
        </p:nvSpPr>
        <p:spPr>
          <a:xfrm>
            <a:off x="3100982" y="2258031"/>
            <a:ext cx="21283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3600" b="1" u="sng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observation 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their own problem of visual discomfort after spending a lot of time </a:t>
            </a:r>
            <a:b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computers.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Dearbhaile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spends a lot of time on computers researching cancer treatments.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E6DB8B5-0021-2845-9965-6BD26A223A11}"/>
              </a:ext>
            </a:extLst>
          </p:cNvPr>
          <p:cNvSpPr/>
          <p:nvPr/>
        </p:nvSpPr>
        <p:spPr>
          <a:xfrm>
            <a:off x="12909176" y="8601674"/>
            <a:ext cx="10497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knew that all the extra screen time means more of us are exposed for longer to damaging blue light from devices, which causes eye strain and headaches. </a:t>
            </a: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60D8B53-5A9C-A44A-8946-818957A1538B}"/>
              </a:ext>
            </a:extLst>
          </p:cNvPr>
          <p:cNvSpPr/>
          <p:nvPr/>
        </p:nvSpPr>
        <p:spPr>
          <a:xfrm>
            <a:off x="2057400" y="11041074"/>
            <a:ext cx="2191307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 they came up with the idea of producing eyeglasses that protect the eyes from blue light.</a:t>
            </a:r>
            <a:endParaRPr lang="en-GB" sz="3600" dirty="0">
              <a:solidFill>
                <a:srgbClr val="496F6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pl-PL" sz="3600" dirty="0">
                <a:solidFill>
                  <a:srgbClr val="496F6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They sourced lenses and high-quality frames and started putting pairs of glasses together in the garage.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DC295EB-3615-A14F-8D42-ED59DFCE19C5}"/>
              </a:ext>
            </a:extLst>
          </p:cNvPr>
          <p:cNvSpPr/>
          <p:nvPr/>
        </p:nvSpPr>
        <p:spPr>
          <a:xfrm>
            <a:off x="12909176" y="4212434"/>
            <a:ext cx="10497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Seamus had also </a:t>
            </a:r>
            <a:r>
              <a:rPr lang="en-US" sz="3600" b="1" u="sng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noticed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huge increase in the </a:t>
            </a:r>
            <a:r>
              <a:rPr lang="en-US" sz="3600" b="1" u="sng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complaints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digital eyestrain especially in the last 5 years or so due to the increasing amount of time we now spend looking at computers, tablets and smartphones. So they set out to make anti-blue light protective glasses more available, accessible and affordable.</a:t>
            </a: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7" descr="Obraz zawierający osoba, odzież, kobieta, trzymający&#10;&#10;Opis wygenerowany automatycznie">
            <a:extLst>
              <a:ext uri="{FF2B5EF4-FFF2-40B4-BE49-F238E27FC236}">
                <a16:creationId xmlns:a16="http://schemas.microsoft.com/office/drawing/2014/main" id="{D480ECA4-7C7A-5E47-A967-3B5777A72EA9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000" y="4340681"/>
            <a:ext cx="11559812" cy="527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2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1. CASE STUDY OF CONCEPT DEVELOPMENT</a:t>
            </a:r>
          </a:p>
        </p:txBody>
      </p:sp>
    </p:spTree>
    <p:extLst>
      <p:ext uri="{BB962C8B-B14F-4D97-AF65-F5344CB8AC3E}">
        <p14:creationId xmlns:p14="http://schemas.microsoft.com/office/powerpoint/2010/main" val="27046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uiExpand="1" build="p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064" y="762695"/>
            <a:ext cx="11226211" cy="12031920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676523" y="4224704"/>
            <a:ext cx="22967847" cy="38290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Idea generation –</a:t>
            </a:r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5" name="Shape 68"/>
          <p:cNvSpPr/>
          <p:nvPr/>
        </p:nvSpPr>
        <p:spPr>
          <a:xfrm>
            <a:off x="676524" y="7543800"/>
            <a:ext cx="22967847" cy="26728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US" dirty="0"/>
              <a:t>a systematic search to find out new ideas</a:t>
            </a:r>
            <a:r>
              <a:rPr lang="pl-PL" dirty="0"/>
              <a:t> 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2" y="5494575"/>
            <a:ext cx="7254224" cy="7774862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2873030" y="69852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2084370" y="40899"/>
            <a:ext cx="2241833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</a:t>
            </a:r>
            <a:r>
              <a:rPr lang="en-GB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do?</a:t>
            </a: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F111293-6F2C-AD46-973D-B0A90CCA68B2}"/>
              </a:ext>
            </a:extLst>
          </p:cNvPr>
          <p:cNvSpPr/>
          <p:nvPr/>
        </p:nvSpPr>
        <p:spPr>
          <a:xfrm>
            <a:off x="9078043" y="2333834"/>
            <a:ext cx="14414671" cy="1554272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Identify an important market and the company's goals for innovation in your market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68BFBA1-0E0E-F14A-B64E-58D3DD068ED5}"/>
              </a:ext>
            </a:extLst>
          </p:cNvPr>
          <p:cNvSpPr/>
          <p:nvPr/>
        </p:nvSpPr>
        <p:spPr>
          <a:xfrm>
            <a:off x="9078043" y="4056842"/>
            <a:ext cx="14362057" cy="2292935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Find the trends</a:t>
            </a:r>
          </a:p>
          <a:p>
            <a:pPr algn="ctr"/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Talk to people who lead that trend </a:t>
            </a:r>
            <a:r>
              <a:rPr lang="en-GB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about their </a:t>
            </a:r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experience and intensity of needs</a:t>
            </a:r>
            <a:endParaRPr kumimoji="0" lang="pl-PL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322A4CE-005D-2A43-BE3E-7994551C6F8C}"/>
              </a:ext>
            </a:extLst>
          </p:cNvPr>
          <p:cNvSpPr/>
          <p:nvPr/>
        </p:nvSpPr>
        <p:spPr>
          <a:xfrm>
            <a:off x="9078043" y="6492693"/>
            <a:ext cx="14362055" cy="3031599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 err="1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Consult</a:t>
            </a:r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4800" b="1" dirty="0" err="1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customers</a:t>
            </a:r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, </a:t>
            </a:r>
            <a:r>
              <a:rPr lang="pl-PL" sz="4800" b="1" dirty="0" err="1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suppliers</a:t>
            </a:r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, and </a:t>
            </a:r>
            <a:r>
              <a:rPr lang="pl-PL" sz="4800" b="1" dirty="0" err="1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their</a:t>
            </a:r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  <a:r>
              <a:rPr lang="pl-PL" sz="4800" b="1" dirty="0" err="1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customers</a:t>
            </a:r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and </a:t>
            </a:r>
            <a:r>
              <a:rPr lang="pl-PL" sz="4800" b="1" dirty="0" err="1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suppliers</a:t>
            </a:r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, </a:t>
            </a:r>
          </a:p>
          <a:p>
            <a:pPr algn="ctr"/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to find someone who knows even more about the area or the 'problem'</a:t>
            </a:r>
            <a:endParaRPr kumimoji="0" lang="pl-PL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6E48C8CB-8CF0-FA45-924E-690A415D4D9A}"/>
              </a:ext>
            </a:extLst>
          </p:cNvPr>
          <p:cNvSpPr/>
          <p:nvPr/>
        </p:nvSpPr>
        <p:spPr>
          <a:xfrm>
            <a:off x="9078043" y="9622249"/>
            <a:ext cx="14362055" cy="3770263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Hold a workshop with leading figures and your own </a:t>
            </a:r>
            <a:r>
              <a:rPr lang="en-GB" sz="4800" b="1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employees</a:t>
            </a:r>
            <a:endParaRPr lang="pl-PL" sz="4800" b="1" dirty="0">
              <a:solidFill>
                <a:srgbClr val="000000"/>
              </a:solidFill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  <a:p>
            <a:pPr algn="ctr"/>
            <a:r>
              <a:rPr lang="pl-PL" sz="48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Start by working in smaller groups and then all together in order to develop a product concept that involves a number of possible products</a:t>
            </a:r>
            <a:endParaRPr kumimoji="0" lang="pl-PL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F860DB1-B9D1-E949-8279-2BE4A9F934BA}"/>
              </a:ext>
            </a:extLst>
          </p:cNvPr>
          <p:cNvSpPr/>
          <p:nvPr/>
        </p:nvSpPr>
        <p:spPr>
          <a:xfrm>
            <a:off x="2084370" y="12996658"/>
            <a:ext cx="601478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http://</a:t>
            </a:r>
            <a:r>
              <a:rPr lang="pl-PL" dirty="0" err="1"/>
              <a:t>qpc.adm.slu.se</a:t>
            </a:r>
            <a:r>
              <a:rPr lang="pl-PL" dirty="0"/>
              <a:t>/SNPD_ver2/page_19.htm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730A04EC-E84D-184C-9347-665ED546E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675406"/>
              </p:ext>
            </p:extLst>
          </p:nvPr>
        </p:nvGraphicFramePr>
        <p:xfrm>
          <a:off x="1507776" y="1759278"/>
          <a:ext cx="7254223" cy="691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Prostokąt 17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IDEA GENERATION</a:t>
            </a:r>
          </a:p>
        </p:txBody>
      </p:sp>
    </p:spTree>
    <p:extLst>
      <p:ext uri="{BB962C8B-B14F-4D97-AF65-F5344CB8AC3E}">
        <p14:creationId xmlns:p14="http://schemas.microsoft.com/office/powerpoint/2010/main" val="24470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99BFD02-6057-C840-BF65-4182140BF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>
                                            <p:graphicEl>
                                              <a:dgm id="{899BFD02-6057-C840-BF65-4182140BF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8AF0DF7-E05D-9449-98AF-45530BA87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>
                                            <p:graphicEl>
                                              <a:dgm id="{68AF0DF7-E05D-9449-98AF-45530BA87C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1C3F06C-0295-9E46-B2A1-DA09961A4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">
                                            <p:graphicEl>
                                              <a:dgm id="{A1C3F06C-0295-9E46-B2A1-DA09961A4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9D6EF50-AA43-A44E-A072-99D86701A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graphicEl>
                                              <a:dgm id="{09D6EF50-AA43-A44E-A072-99D86701A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C681853-2174-9542-8D1E-62F0FB203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>
                                            <p:graphicEl>
                                              <a:dgm id="{3C681853-2174-9542-8D1E-62F0FB2030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6" grpId="0" animBg="1"/>
      <p:bldP spid="4" grpId="0"/>
      <p:bldGraphic spid="1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56" y="0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703833" y="5442124"/>
            <a:ext cx="212364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6E68969-AE92-614A-A7BC-BD8FF342941A}"/>
              </a:ext>
            </a:extLst>
          </p:cNvPr>
          <p:cNvSpPr/>
          <p:nvPr/>
        </p:nvSpPr>
        <p:spPr>
          <a:xfrm>
            <a:off x="0" y="0"/>
            <a:ext cx="243183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pl-PL" sz="10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r>
              <a:rPr lang="pl-PL" sz="10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want?</a:t>
            </a: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CD78E2B6-08E1-7649-A179-1539C071E8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635143"/>
              </p:ext>
            </p:extLst>
          </p:nvPr>
        </p:nvGraphicFramePr>
        <p:xfrm>
          <a:off x="3590540" y="4142697"/>
          <a:ext cx="17638344" cy="6107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Prostokąt 27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IDEA GENERATION</a:t>
            </a:r>
          </a:p>
        </p:txBody>
      </p:sp>
    </p:spTree>
    <p:extLst>
      <p:ext uri="{BB962C8B-B14F-4D97-AF65-F5344CB8AC3E}">
        <p14:creationId xmlns:p14="http://schemas.microsoft.com/office/powerpoint/2010/main" val="17724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899BFD02-6057-C840-BF65-4182140BF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graphicEl>
                                              <a:dgm id="{899BFD02-6057-C840-BF65-4182140BF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C494CFF4-CD5F-D44B-84F5-55F3A197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graphicEl>
                                              <a:dgm id="{C494CFF4-CD5F-D44B-84F5-55F3A19725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D764BD37-1498-A540-88A1-C42A587E3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>
                                            <p:graphicEl>
                                              <a:dgm id="{D764BD37-1498-A540-88A1-C42A587E3A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6596EAD8-C0E1-114A-B6C3-D1160F467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graphicEl>
                                              <a:dgm id="{6596EAD8-C0E1-114A-B6C3-D1160F467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052982E0-8DA1-2649-86FE-21C72DD749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>
                                            <p:graphicEl>
                                              <a:dgm id="{052982E0-8DA1-2649-86FE-21C72DD749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56" y="0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1703833" y="1143696"/>
            <a:ext cx="212364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0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Internal</a:t>
            </a:r>
            <a:r>
              <a:rPr lang="pl-PL" sz="10000" b="1" dirty="0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 </a:t>
            </a:r>
            <a:r>
              <a:rPr lang="pl-PL" sz="10000" b="1" dirty="0" err="1">
                <a:solidFill>
                  <a:srgbClr val="496F63"/>
                </a:solidFill>
                <a:latin typeface="Agency FB" panose="020B0503020202020204" pitchFamily="34" charset="0"/>
                <a:cs typeface="Apple Chancery" panose="03020702040506060504" pitchFamily="66" charset="-79"/>
              </a:rPr>
              <a:t>sources</a:t>
            </a:r>
            <a:endParaRPr lang="pl-PL" sz="10000" b="1" dirty="0">
              <a:solidFill>
                <a:srgbClr val="496F63"/>
              </a:solidFill>
              <a:latin typeface="Agency FB" panose="020B0503020202020204" pitchFamily="34" charset="0"/>
              <a:cs typeface="Apple Chancery" panose="03020702040506060504" pitchFamily="66" charset="-79"/>
            </a:endParaRPr>
          </a:p>
          <a:p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trzałka w dół 6">
            <a:extLst>
              <a:ext uri="{FF2B5EF4-FFF2-40B4-BE49-F238E27FC236}">
                <a16:creationId xmlns:a16="http://schemas.microsoft.com/office/drawing/2014/main" id="{C59953AE-246E-5C45-BFC2-54AF29104D3D}"/>
              </a:ext>
            </a:extLst>
          </p:cNvPr>
          <p:cNvSpPr/>
          <p:nvPr/>
        </p:nvSpPr>
        <p:spPr>
          <a:xfrm>
            <a:off x="16897388" y="5325733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Strzałka w dół 9">
            <a:extLst>
              <a:ext uri="{FF2B5EF4-FFF2-40B4-BE49-F238E27FC236}">
                <a16:creationId xmlns:a16="http://schemas.microsoft.com/office/drawing/2014/main" id="{389E609D-47A6-ED48-87B2-6A0E28EDBF2B}"/>
              </a:ext>
            </a:extLst>
          </p:cNvPr>
          <p:cNvSpPr/>
          <p:nvPr/>
        </p:nvSpPr>
        <p:spPr>
          <a:xfrm>
            <a:off x="2249398" y="5396807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2684544B-3FD5-4742-A2A4-7093F563D14D}"/>
              </a:ext>
            </a:extLst>
          </p:cNvPr>
          <p:cNvSpPr/>
          <p:nvPr/>
        </p:nvSpPr>
        <p:spPr>
          <a:xfrm>
            <a:off x="5887396" y="5325733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Strzałka w dół 13">
            <a:extLst>
              <a:ext uri="{FF2B5EF4-FFF2-40B4-BE49-F238E27FC236}">
                <a16:creationId xmlns:a16="http://schemas.microsoft.com/office/drawing/2014/main" id="{4192B973-53C8-D34F-A0E9-12F3ECA5E4CA}"/>
              </a:ext>
            </a:extLst>
          </p:cNvPr>
          <p:cNvSpPr/>
          <p:nvPr/>
        </p:nvSpPr>
        <p:spPr>
          <a:xfrm>
            <a:off x="9514190" y="5345358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Strzałka w dół 14">
            <a:extLst>
              <a:ext uri="{FF2B5EF4-FFF2-40B4-BE49-F238E27FC236}">
                <a16:creationId xmlns:a16="http://schemas.microsoft.com/office/drawing/2014/main" id="{3348008F-26E9-EA4A-95E7-3D6135803A2A}"/>
              </a:ext>
            </a:extLst>
          </p:cNvPr>
          <p:cNvSpPr/>
          <p:nvPr/>
        </p:nvSpPr>
        <p:spPr>
          <a:xfrm>
            <a:off x="13323605" y="5371934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Strzałka w dół 15">
            <a:extLst>
              <a:ext uri="{FF2B5EF4-FFF2-40B4-BE49-F238E27FC236}">
                <a16:creationId xmlns:a16="http://schemas.microsoft.com/office/drawing/2014/main" id="{D2062707-C813-F64E-A4EF-557D31F3FB5A}"/>
              </a:ext>
            </a:extLst>
          </p:cNvPr>
          <p:cNvSpPr/>
          <p:nvPr/>
        </p:nvSpPr>
        <p:spPr>
          <a:xfrm>
            <a:off x="20535386" y="5416575"/>
            <a:ext cx="1289539" cy="2438400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B487D4F-7D9B-C24F-AE20-FDFF54F99745}"/>
              </a:ext>
            </a:extLst>
          </p:cNvPr>
          <p:cNvSpPr/>
          <p:nvPr/>
        </p:nvSpPr>
        <p:spPr>
          <a:xfrm>
            <a:off x="1703833" y="8307433"/>
            <a:ext cx="2686141" cy="1246495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Employees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782740A5-B2F0-BA41-9038-6938359FB87E}"/>
              </a:ext>
            </a:extLst>
          </p:cNvPr>
          <p:cNvSpPr/>
          <p:nvPr/>
        </p:nvSpPr>
        <p:spPr>
          <a:xfrm>
            <a:off x="8530310" y="8301698"/>
            <a:ext cx="3376465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Shelved ideas</a:t>
            </a:r>
            <a:endParaRPr lang="en-GB" sz="3600" b="1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algn="ctr"/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F4078D0-A36B-D946-AAAB-62686E2665EA}"/>
              </a:ext>
            </a:extLst>
          </p:cNvPr>
          <p:cNvSpPr/>
          <p:nvPr/>
        </p:nvSpPr>
        <p:spPr>
          <a:xfrm>
            <a:off x="12301400" y="8301698"/>
            <a:ext cx="3376465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Complaints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systems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C6255AAA-C209-6344-BABD-8527A5140789}"/>
              </a:ext>
            </a:extLst>
          </p:cNvPr>
          <p:cNvSpPr/>
          <p:nvPr/>
        </p:nvSpPr>
        <p:spPr>
          <a:xfrm>
            <a:off x="15929835" y="8307433"/>
            <a:ext cx="3376465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Customer</a:t>
            </a:r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service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18D421C-50CA-0B45-9857-0772E844C768}"/>
              </a:ext>
            </a:extLst>
          </p:cNvPr>
          <p:cNvSpPr/>
          <p:nvPr/>
        </p:nvSpPr>
        <p:spPr>
          <a:xfrm>
            <a:off x="19547786" y="8301698"/>
            <a:ext cx="3376465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Sales force</a:t>
            </a:r>
            <a:endParaRPr lang="en-GB" sz="3600" b="1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algn="ctr"/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2A960F6-7406-EF4C-BBB9-5CEB722B2D65}"/>
              </a:ext>
            </a:extLst>
          </p:cNvPr>
          <p:cNvSpPr/>
          <p:nvPr/>
        </p:nvSpPr>
        <p:spPr>
          <a:xfrm>
            <a:off x="4869313" y="8307433"/>
            <a:ext cx="3325704" cy="1184940"/>
          </a:xfrm>
          <a:prstGeom prst="rect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Engineering/</a:t>
            </a:r>
          </a:p>
          <a:p>
            <a:pPr algn="ctr"/>
            <a:r>
              <a:rPr lang="pl-PL" sz="3600" b="1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IT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0" y="0"/>
            <a:ext cx="118800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2. IDEA GENERATION</a:t>
            </a:r>
          </a:p>
        </p:txBody>
      </p:sp>
    </p:spTree>
    <p:extLst>
      <p:ext uri="{BB962C8B-B14F-4D97-AF65-F5344CB8AC3E}">
        <p14:creationId xmlns:p14="http://schemas.microsoft.com/office/powerpoint/2010/main" val="17724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AC9006"/>
      </a:dk1>
      <a:lt1>
        <a:srgbClr val="A6A7A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E2B2E9F57E254297E8C520F6AB90CA" ma:contentTypeVersion="12" ma:contentTypeDescription="Create a new document." ma:contentTypeScope="" ma:versionID="3f009222ecc1b50588429d0ef9412405">
  <xsd:schema xmlns:xsd="http://www.w3.org/2001/XMLSchema" xmlns:xs="http://www.w3.org/2001/XMLSchema" xmlns:p="http://schemas.microsoft.com/office/2006/metadata/properties" xmlns:ns2="ab4fe050-19d9-48c3-b326-e65a64e40524" xmlns:ns3="6b3bd29d-add5-404f-a16a-9650d8295be1" targetNamespace="http://schemas.microsoft.com/office/2006/metadata/properties" ma:root="true" ma:fieldsID="fbf852c0455c59998d6fcd484772ef4d" ns2:_="" ns3:_="">
    <xsd:import namespace="ab4fe050-19d9-48c3-b326-e65a64e40524"/>
    <xsd:import namespace="6b3bd29d-add5-404f-a16a-9650d8295b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4fe050-19d9-48c3-b326-e65a64e405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bd29d-add5-404f-a16a-9650d8295be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461A7D-02EB-44B0-9603-5FCFCA53D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4fe050-19d9-48c3-b326-e65a64e40524"/>
    <ds:schemaRef ds:uri="6b3bd29d-add5-404f-a16a-9650d8295b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8F267E-2BA4-4331-BA7F-31DBE896EBD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b3bd29d-add5-404f-a16a-9650d8295be1"/>
    <ds:schemaRef ds:uri="ab4fe050-19d9-48c3-b326-e65a64e4052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DFBF6B4-0332-4F38-8C66-B1A1FEFBCB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59143</TotalTime>
  <Words>2377</Words>
  <Application>Microsoft Macintosh PowerPoint</Application>
  <PresentationFormat>Custom</PresentationFormat>
  <Paragraphs>345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Agency FB</vt:lpstr>
      <vt:lpstr>Apple Chancery</vt:lpstr>
      <vt:lpstr>Arial</vt:lpstr>
      <vt:lpstr>Helvetica Light</vt:lpstr>
      <vt:lpstr>Helvetica Neue</vt:lpstr>
      <vt:lpstr>Montserrat-Regular</vt:lpstr>
      <vt:lpstr>Montserrat-SemiBold</vt:lpstr>
      <vt:lpstr>Open Sans</vt:lpstr>
      <vt:lpstr>PT Sans</vt:lpstr>
      <vt:lpstr>Roboto Regular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</dc:creator>
  <cp:lastModifiedBy>Ian Sayers</cp:lastModifiedBy>
  <cp:revision>340</cp:revision>
  <dcterms:modified xsi:type="dcterms:W3CDTF">2022-04-07T19:27:07Z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0x01010082E2B2E9F57E254297E8C520F6AB90CA</vt:lpwstr>
  </property>
</Properties>
</file>