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74" r:id="rId6"/>
    <p:sldId id="296" r:id="rId7"/>
    <p:sldId id="275" r:id="rId8"/>
    <p:sldId id="258" r:id="rId9"/>
    <p:sldId id="262" r:id="rId10"/>
    <p:sldId id="263" r:id="rId11"/>
    <p:sldId id="288" r:id="rId12"/>
    <p:sldId id="289" r:id="rId13"/>
    <p:sldId id="290" r:id="rId14"/>
    <p:sldId id="291" r:id="rId15"/>
    <p:sldId id="260" r:id="rId16"/>
    <p:sldId id="264" r:id="rId17"/>
    <p:sldId id="261" r:id="rId18"/>
    <p:sldId id="300" r:id="rId19"/>
    <p:sldId id="297" r:id="rId20"/>
    <p:sldId id="299" r:id="rId21"/>
    <p:sldId id="293" r:id="rId22"/>
    <p:sldId id="294" r:id="rId23"/>
    <p:sldId id="295" r:id="rId24"/>
    <p:sldId id="298" r:id="rId25"/>
    <p:sldId id="269" r:id="rId26"/>
    <p:sldId id="267" r:id="rId27"/>
    <p:sldId id="287"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96F63"/>
    <a:srgbClr val="B3DBC9"/>
    <a:srgbClr val="71BB9A"/>
    <a:srgbClr val="33CCCC"/>
    <a:srgbClr val="FFFFFF"/>
    <a:srgbClr val="84CA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AA7BE-3D44-6F4B-3A03-225307551E7B}" v="15" dt="2020-09-14T08:06:26.311"/>
    <p1510:client id="{68541872-2B00-7CC1-EF02-4D054706A597}" v="86" dt="2020-09-14T07:30:23.678"/>
    <p1510:client id="{C1E981EB-A3A9-9070-479A-3CA420EC9898}" v="2" dt="2020-09-14T12:05:44.72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1"/>
    <p:restoredTop sz="96433" autoAdjust="0"/>
  </p:normalViewPr>
  <p:slideViewPr>
    <p:cSldViewPr snapToGrid="0" snapToObjects="1">
      <p:cViewPr varScale="1">
        <p:scale>
          <a:sx n="55" d="100"/>
          <a:sy n="55" d="100"/>
        </p:scale>
        <p:origin x="42" y="4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Tylżanowski" userId="S::roman.tylzanowski@usz.edu.pl::f783908e-515d-43cd-b5e3-de52c94bc53d" providerId="AD" clId="Web-{1EDAA7BE-3D44-6F4B-3A03-225307551E7B}"/>
    <pc:docChg chg="modSld">
      <pc:chgData name="Roman Tylżanowski" userId="S::roman.tylzanowski@usz.edu.pl::f783908e-515d-43cd-b5e3-de52c94bc53d" providerId="AD" clId="Web-{1EDAA7BE-3D44-6F4B-3A03-225307551E7B}" dt="2020-09-14T08:06:26.311" v="10" actId="1076"/>
      <pc:docMkLst>
        <pc:docMk/>
      </pc:docMkLst>
      <pc:sldChg chg="addSp modSp">
        <pc:chgData name="Roman Tylżanowski" userId="S::roman.tylzanowski@usz.edu.pl::f783908e-515d-43cd-b5e3-de52c94bc53d" providerId="AD" clId="Web-{1EDAA7BE-3D44-6F4B-3A03-225307551E7B}" dt="2020-09-14T08:05:54.874" v="6" actId="1076"/>
        <pc:sldMkLst>
          <pc:docMk/>
          <pc:sldMk cId="0" sldId="262"/>
        </pc:sldMkLst>
        <pc:picChg chg="add mod">
          <ac:chgData name="Roman Tylżanowski" userId="S::roman.tylzanowski@usz.edu.pl::f783908e-515d-43cd-b5e3-de52c94bc53d" providerId="AD" clId="Web-{1EDAA7BE-3D44-6F4B-3A03-225307551E7B}" dt="2020-09-14T08:05:54.874" v="6" actId="1076"/>
          <ac:picMkLst>
            <pc:docMk/>
            <pc:sldMk cId="0" sldId="262"/>
            <ac:picMk id="24" creationId="{E7A2D9A1-891F-4686-89EC-648774DF218E}"/>
          </ac:picMkLst>
        </pc:picChg>
      </pc:sldChg>
      <pc:sldChg chg="addSp modSp">
        <pc:chgData name="Roman Tylżanowski" userId="S::roman.tylzanowski@usz.edu.pl::f783908e-515d-43cd-b5e3-de52c94bc53d" providerId="AD" clId="Web-{1EDAA7BE-3D44-6F4B-3A03-225307551E7B}" dt="2020-09-14T08:05:40.124" v="4" actId="1076"/>
        <pc:sldMkLst>
          <pc:docMk/>
          <pc:sldMk cId="1964311492" sldId="275"/>
        </pc:sldMkLst>
        <pc:spChg chg="mod">
          <ac:chgData name="Roman Tylżanowski" userId="S::roman.tylzanowski@usz.edu.pl::f783908e-515d-43cd-b5e3-de52c94bc53d" providerId="AD" clId="Web-{1EDAA7BE-3D44-6F4B-3A03-225307551E7B}" dt="2020-09-14T08:05:34.171" v="3" actId="1076"/>
          <ac:spMkLst>
            <pc:docMk/>
            <pc:sldMk cId="1964311492" sldId="275"/>
            <ac:spMk id="2" creationId="{14150BDE-819D-4758-AD12-7C4C8746D3C3}"/>
          </ac:spMkLst>
        </pc:spChg>
        <pc:picChg chg="add mod">
          <ac:chgData name="Roman Tylżanowski" userId="S::roman.tylzanowski@usz.edu.pl::f783908e-515d-43cd-b5e3-de52c94bc53d" providerId="AD" clId="Web-{1EDAA7BE-3D44-6F4B-3A03-225307551E7B}" dt="2020-09-14T08:05:40.124" v="4" actId="1076"/>
          <ac:picMkLst>
            <pc:docMk/>
            <pc:sldMk cId="1964311492" sldId="275"/>
            <ac:picMk id="3" creationId="{8B124674-4CCE-4194-9073-A4F198F6F579}"/>
          </ac:picMkLst>
        </pc:picChg>
      </pc:sldChg>
      <pc:sldChg chg="addSp modSp">
        <pc:chgData name="Roman Tylżanowski" userId="S::roman.tylzanowski@usz.edu.pl::f783908e-515d-43cd-b5e3-de52c94bc53d" providerId="AD" clId="Web-{1EDAA7BE-3D44-6F4B-3A03-225307551E7B}" dt="2020-09-14T08:06:26.311" v="10" actId="1076"/>
        <pc:sldMkLst>
          <pc:docMk/>
          <pc:sldMk cId="3095130347" sldId="287"/>
        </pc:sldMkLst>
        <pc:picChg chg="add mod">
          <ac:chgData name="Roman Tylżanowski" userId="S::roman.tylzanowski@usz.edu.pl::f783908e-515d-43cd-b5e3-de52c94bc53d" providerId="AD" clId="Web-{1EDAA7BE-3D44-6F4B-3A03-225307551E7B}" dt="2020-09-14T08:06:26.311" v="10" actId="1076"/>
          <ac:picMkLst>
            <pc:docMk/>
            <pc:sldMk cId="3095130347" sldId="287"/>
            <ac:picMk id="2" creationId="{61816E43-C9EB-4ADE-8E47-0802A0E5C5CD}"/>
          </ac:picMkLst>
        </pc:picChg>
      </pc:sldChg>
      <pc:sldChg chg="addSp modSp">
        <pc:chgData name="Roman Tylżanowski" userId="S::roman.tylzanowski@usz.edu.pl::f783908e-515d-43cd-b5e3-de52c94bc53d" providerId="AD" clId="Web-{1EDAA7BE-3D44-6F4B-3A03-225307551E7B}" dt="2020-09-14T08:06:14.202" v="8" actId="1076"/>
        <pc:sldMkLst>
          <pc:docMk/>
          <pc:sldMk cId="3570102080" sldId="300"/>
        </pc:sldMkLst>
        <pc:picChg chg="add mod">
          <ac:chgData name="Roman Tylżanowski" userId="S::roman.tylzanowski@usz.edu.pl::f783908e-515d-43cd-b5e3-de52c94bc53d" providerId="AD" clId="Web-{1EDAA7BE-3D44-6F4B-3A03-225307551E7B}" dt="2020-09-14T08:06:14.202" v="8" actId="1076"/>
          <ac:picMkLst>
            <pc:docMk/>
            <pc:sldMk cId="3570102080" sldId="300"/>
            <ac:picMk id="2" creationId="{AA098C29-0047-42B1-B2CA-AFD7A3AAC7B9}"/>
          </ac:picMkLst>
        </pc:picChg>
      </pc:sldChg>
    </pc:docChg>
  </pc:docChgLst>
  <pc:docChgLst>
    <pc:chgData name="Roman Tylżanowski" userId="S::roman.tylzanowski@usz.edu.pl::f783908e-515d-43cd-b5e3-de52c94bc53d" providerId="AD" clId="Web-{68541872-2B00-7CC1-EF02-4D054706A597}"/>
    <pc:docChg chg="modSld">
      <pc:chgData name="Roman Tylżanowski" userId="S::roman.tylzanowski@usz.edu.pl::f783908e-515d-43cd-b5e3-de52c94bc53d" providerId="AD" clId="Web-{68541872-2B00-7CC1-EF02-4D054706A597}" dt="2020-09-14T07:30:23.678" v="78" actId="1076"/>
      <pc:docMkLst>
        <pc:docMk/>
      </pc:docMkLst>
      <pc:sldChg chg="modSp">
        <pc:chgData name="Roman Tylżanowski" userId="S::roman.tylzanowski@usz.edu.pl::f783908e-515d-43cd-b5e3-de52c94bc53d" providerId="AD" clId="Web-{68541872-2B00-7CC1-EF02-4D054706A597}" dt="2020-09-14T07:29:21.755" v="68" actId="14100"/>
        <pc:sldMkLst>
          <pc:docMk/>
          <pc:sldMk cId="0" sldId="260"/>
        </pc:sldMkLst>
        <pc:spChg chg="mod">
          <ac:chgData name="Roman Tylżanowski" userId="S::roman.tylzanowski@usz.edu.pl::f783908e-515d-43cd-b5e3-de52c94bc53d" providerId="AD" clId="Web-{68541872-2B00-7CC1-EF02-4D054706A597}" dt="2020-09-14T07:29:21.755" v="68" actId="14100"/>
          <ac:spMkLst>
            <pc:docMk/>
            <pc:sldMk cId="0" sldId="260"/>
            <ac:spMk id="88" creationId="{00000000-0000-0000-0000-000000000000}"/>
          </ac:spMkLst>
        </pc:spChg>
      </pc:sldChg>
      <pc:sldChg chg="modSp">
        <pc:chgData name="Roman Tylżanowski" userId="S::roman.tylzanowski@usz.edu.pl::f783908e-515d-43cd-b5e3-de52c94bc53d" providerId="AD" clId="Web-{68541872-2B00-7CC1-EF02-4D054706A597}" dt="2020-09-14T07:30:12.240" v="76" actId="1076"/>
        <pc:sldMkLst>
          <pc:docMk/>
          <pc:sldMk cId="0" sldId="262"/>
        </pc:sldMkLst>
        <pc:spChg chg="mod">
          <ac:chgData name="Roman Tylżanowski" userId="S::roman.tylzanowski@usz.edu.pl::f783908e-515d-43cd-b5e3-de52c94bc53d" providerId="AD" clId="Web-{68541872-2B00-7CC1-EF02-4D054706A597}" dt="2020-09-14T07:20:58.352" v="6" actId="20577"/>
          <ac:spMkLst>
            <pc:docMk/>
            <pc:sldMk cId="0" sldId="262"/>
            <ac:spMk id="16" creationId="{34E4DD38-FF4C-4EC2-9797-B77343AB54FE}"/>
          </ac:spMkLst>
        </pc:spChg>
        <pc:spChg chg="mod">
          <ac:chgData name="Roman Tylżanowski" userId="S::roman.tylzanowski@usz.edu.pl::f783908e-515d-43cd-b5e3-de52c94bc53d" providerId="AD" clId="Web-{68541872-2B00-7CC1-EF02-4D054706A597}" dt="2020-09-14T07:30:12.240" v="76" actId="1076"/>
          <ac:spMkLst>
            <pc:docMk/>
            <pc:sldMk cId="0" sldId="262"/>
            <ac:spMk id="22" creationId="{1F3299FC-2A22-4B1D-B276-ADE56935D05D}"/>
          </ac:spMkLst>
        </pc:spChg>
      </pc:sldChg>
      <pc:sldChg chg="modSp">
        <pc:chgData name="Roman Tylżanowski" userId="S::roman.tylzanowski@usz.edu.pl::f783908e-515d-43cd-b5e3-de52c94bc53d" providerId="AD" clId="Web-{68541872-2B00-7CC1-EF02-4D054706A597}" dt="2020-09-14T07:30:02.834" v="75" actId="1076"/>
        <pc:sldMkLst>
          <pc:docMk/>
          <pc:sldMk cId="0" sldId="263"/>
        </pc:sldMkLst>
        <pc:spChg chg="mod">
          <ac:chgData name="Roman Tylżanowski" userId="S::roman.tylzanowski@usz.edu.pl::f783908e-515d-43cd-b5e3-de52c94bc53d" providerId="AD" clId="Web-{68541872-2B00-7CC1-EF02-4D054706A597}" dt="2020-09-14T07:30:02.834" v="75" actId="1076"/>
          <ac:spMkLst>
            <pc:docMk/>
            <pc:sldMk cId="0" sldId="263"/>
            <ac:spMk id="14" creationId="{0AD106E4-3DD6-4A20-B5DD-9630790D60CC}"/>
          </ac:spMkLst>
        </pc:spChg>
      </pc:sldChg>
      <pc:sldChg chg="modSp">
        <pc:chgData name="Roman Tylżanowski" userId="S::roman.tylzanowski@usz.edu.pl::f783908e-515d-43cd-b5e3-de52c94bc53d" providerId="AD" clId="Web-{68541872-2B00-7CC1-EF02-4D054706A597}" dt="2020-09-14T07:28:10.691" v="64" actId="1076"/>
        <pc:sldMkLst>
          <pc:docMk/>
          <pc:sldMk cId="0" sldId="267"/>
        </pc:sldMkLst>
        <pc:picChg chg="mod">
          <ac:chgData name="Roman Tylżanowski" userId="S::roman.tylzanowski@usz.edu.pl::f783908e-515d-43cd-b5e3-de52c94bc53d" providerId="AD" clId="Web-{68541872-2B00-7CC1-EF02-4D054706A597}" dt="2020-09-14T07:28:10.691" v="64" actId="1076"/>
          <ac:picMkLst>
            <pc:docMk/>
            <pc:sldMk cId="0" sldId="267"/>
            <ac:picMk id="3" creationId="{AE0282B9-D2A2-4C1E-9193-B666B04ABE68}"/>
          </ac:picMkLst>
        </pc:picChg>
      </pc:sldChg>
      <pc:sldChg chg="modSp">
        <pc:chgData name="Roman Tylżanowski" userId="S::roman.tylzanowski@usz.edu.pl::f783908e-515d-43cd-b5e3-de52c94bc53d" providerId="AD" clId="Web-{68541872-2B00-7CC1-EF02-4D054706A597}" dt="2020-09-14T07:28:45.582" v="66" actId="1076"/>
        <pc:sldMkLst>
          <pc:docMk/>
          <pc:sldMk cId="0" sldId="269"/>
        </pc:sldMkLst>
        <pc:spChg chg="mod">
          <ac:chgData name="Roman Tylżanowski" userId="S::roman.tylzanowski@usz.edu.pl::f783908e-515d-43cd-b5e3-de52c94bc53d" providerId="AD" clId="Web-{68541872-2B00-7CC1-EF02-4D054706A597}" dt="2020-09-14T07:28:45.582" v="66" actId="1076"/>
          <ac:spMkLst>
            <pc:docMk/>
            <pc:sldMk cId="0" sldId="269"/>
            <ac:spMk id="291" creationId="{00000000-0000-0000-0000-000000000000}"/>
          </ac:spMkLst>
        </pc:spChg>
      </pc:sldChg>
      <pc:sldChg chg="modSp">
        <pc:chgData name="Roman Tylżanowski" userId="S::roman.tylzanowski@usz.edu.pl::f783908e-515d-43cd-b5e3-de52c94bc53d" providerId="AD" clId="Web-{68541872-2B00-7CC1-EF02-4D054706A597}" dt="2020-09-14T07:30:23.678" v="78" actId="1076"/>
        <pc:sldMkLst>
          <pc:docMk/>
          <pc:sldMk cId="1964311492" sldId="275"/>
        </pc:sldMkLst>
        <pc:spChg chg="mod">
          <ac:chgData name="Roman Tylżanowski" userId="S::roman.tylzanowski@usz.edu.pl::f783908e-515d-43cd-b5e3-de52c94bc53d" providerId="AD" clId="Web-{68541872-2B00-7CC1-EF02-4D054706A597}" dt="2020-09-14T07:30:21.522" v="77" actId="1076"/>
          <ac:spMkLst>
            <pc:docMk/>
            <pc:sldMk cId="1964311492" sldId="275"/>
            <ac:spMk id="2" creationId="{14150BDE-819D-4758-AD12-7C4C8746D3C3}"/>
          </ac:spMkLst>
        </pc:spChg>
        <pc:spChg chg="mod">
          <ac:chgData name="Roman Tylżanowski" userId="S::roman.tylzanowski@usz.edu.pl::f783908e-515d-43cd-b5e3-de52c94bc53d" providerId="AD" clId="Web-{68541872-2B00-7CC1-EF02-4D054706A597}" dt="2020-09-14T07:20:36.164" v="2" actId="20577"/>
          <ac:spMkLst>
            <pc:docMk/>
            <pc:sldMk cId="1964311492" sldId="275"/>
            <ac:spMk id="6" creationId="{D9CC8499-9999-41EA-BD3F-66767689BBCC}"/>
          </ac:spMkLst>
        </pc:spChg>
        <pc:spChg chg="mod">
          <ac:chgData name="Roman Tylżanowski" userId="S::roman.tylzanowski@usz.edu.pl::f783908e-515d-43cd-b5e3-de52c94bc53d" providerId="AD" clId="Web-{68541872-2B00-7CC1-EF02-4D054706A597}" dt="2020-09-14T07:30:23.678" v="78" actId="1076"/>
          <ac:spMkLst>
            <pc:docMk/>
            <pc:sldMk cId="1964311492" sldId="275"/>
            <ac:spMk id="9" creationId="{C44DBB15-D910-42CD-BB4B-EC0B9FC5E673}"/>
          </ac:spMkLst>
        </pc:spChg>
      </pc:sldChg>
      <pc:sldChg chg="modSp">
        <pc:chgData name="Roman Tylżanowski" userId="S::roman.tylzanowski@usz.edu.pl::f783908e-515d-43cd-b5e3-de52c94bc53d" providerId="AD" clId="Web-{68541872-2B00-7CC1-EF02-4D054706A597}" dt="2020-09-14T07:27:49.924" v="59" actId="20577"/>
        <pc:sldMkLst>
          <pc:docMk/>
          <pc:sldMk cId="3095130347" sldId="287"/>
        </pc:sldMkLst>
        <pc:spChg chg="mod">
          <ac:chgData name="Roman Tylżanowski" userId="S::roman.tylzanowski@usz.edu.pl::f783908e-515d-43cd-b5e3-de52c94bc53d" providerId="AD" clId="Web-{68541872-2B00-7CC1-EF02-4D054706A597}" dt="2020-09-14T07:27:49.924" v="59" actId="20577"/>
          <ac:spMkLst>
            <pc:docMk/>
            <pc:sldMk cId="3095130347" sldId="287"/>
            <ac:spMk id="10" creationId="{439C10DC-9632-49FD-897D-0022C00B96B0}"/>
          </ac:spMkLst>
        </pc:spChg>
      </pc:sldChg>
      <pc:sldChg chg="modSp">
        <pc:chgData name="Roman Tylżanowski" userId="S::roman.tylzanowski@usz.edu.pl::f783908e-515d-43cd-b5e3-de52c94bc53d" providerId="AD" clId="Web-{68541872-2B00-7CC1-EF02-4D054706A597}" dt="2020-09-14T07:29:56.271" v="74" actId="1076"/>
        <pc:sldMkLst>
          <pc:docMk/>
          <pc:sldMk cId="3298886258" sldId="288"/>
        </pc:sldMkLst>
        <pc:spChg chg="mod">
          <ac:chgData name="Roman Tylżanowski" userId="S::roman.tylzanowski@usz.edu.pl::f783908e-515d-43cd-b5e3-de52c94bc53d" providerId="AD" clId="Web-{68541872-2B00-7CC1-EF02-4D054706A597}" dt="2020-09-14T07:29:56.271" v="74" actId="1076"/>
          <ac:spMkLst>
            <pc:docMk/>
            <pc:sldMk cId="3298886258" sldId="288"/>
            <ac:spMk id="19" creationId="{5990631B-7AAB-4106-A004-89AA8766A95D}"/>
          </ac:spMkLst>
        </pc:spChg>
      </pc:sldChg>
      <pc:sldChg chg="modSp">
        <pc:chgData name="Roman Tylżanowski" userId="S::roman.tylzanowski@usz.edu.pl::f783908e-515d-43cd-b5e3-de52c94bc53d" providerId="AD" clId="Web-{68541872-2B00-7CC1-EF02-4D054706A597}" dt="2020-09-14T07:29:50.709" v="73" actId="1076"/>
        <pc:sldMkLst>
          <pc:docMk/>
          <pc:sldMk cId="501712166" sldId="289"/>
        </pc:sldMkLst>
        <pc:spChg chg="mod">
          <ac:chgData name="Roman Tylżanowski" userId="S::roman.tylzanowski@usz.edu.pl::f783908e-515d-43cd-b5e3-de52c94bc53d" providerId="AD" clId="Web-{68541872-2B00-7CC1-EF02-4D054706A597}" dt="2020-09-14T07:29:50.709" v="73" actId="1076"/>
          <ac:spMkLst>
            <pc:docMk/>
            <pc:sldMk cId="501712166" sldId="289"/>
            <ac:spMk id="13" creationId="{9EF31CF5-AC40-4F6C-87B1-051D1E736D44}"/>
          </ac:spMkLst>
        </pc:spChg>
      </pc:sldChg>
      <pc:sldChg chg="modSp">
        <pc:chgData name="Roman Tylżanowski" userId="S::roman.tylzanowski@usz.edu.pl::f783908e-515d-43cd-b5e3-de52c94bc53d" providerId="AD" clId="Web-{68541872-2B00-7CC1-EF02-4D054706A597}" dt="2020-09-14T07:29:43.724" v="72" actId="1076"/>
        <pc:sldMkLst>
          <pc:docMk/>
          <pc:sldMk cId="3199166441" sldId="290"/>
        </pc:sldMkLst>
        <pc:spChg chg="mod">
          <ac:chgData name="Roman Tylżanowski" userId="S::roman.tylzanowski@usz.edu.pl::f783908e-515d-43cd-b5e3-de52c94bc53d" providerId="AD" clId="Web-{68541872-2B00-7CC1-EF02-4D054706A597}" dt="2020-09-14T07:29:43.724" v="72" actId="1076"/>
          <ac:spMkLst>
            <pc:docMk/>
            <pc:sldMk cId="3199166441" sldId="290"/>
            <ac:spMk id="12" creationId="{A5AA5145-3692-4FAE-9C29-1A7B43DD1102}"/>
          </ac:spMkLst>
        </pc:spChg>
      </pc:sldChg>
      <pc:sldChg chg="modSp">
        <pc:chgData name="Roman Tylżanowski" userId="S::roman.tylzanowski@usz.edu.pl::f783908e-515d-43cd-b5e3-de52c94bc53d" providerId="AD" clId="Web-{68541872-2B00-7CC1-EF02-4D054706A597}" dt="2020-09-14T07:29:36.490" v="71" actId="1076"/>
        <pc:sldMkLst>
          <pc:docMk/>
          <pc:sldMk cId="626013186" sldId="291"/>
        </pc:sldMkLst>
        <pc:spChg chg="mod">
          <ac:chgData name="Roman Tylżanowski" userId="S::roman.tylzanowski@usz.edu.pl::f783908e-515d-43cd-b5e3-de52c94bc53d" providerId="AD" clId="Web-{68541872-2B00-7CC1-EF02-4D054706A597}" dt="2020-09-14T07:29:30.052" v="69" actId="1076"/>
          <ac:spMkLst>
            <pc:docMk/>
            <pc:sldMk cId="626013186" sldId="291"/>
            <ac:spMk id="6" creationId="{04192485-6F35-4589-8F9F-381C9B10F7D9}"/>
          </ac:spMkLst>
        </pc:spChg>
        <pc:spChg chg="mod">
          <ac:chgData name="Roman Tylżanowski" userId="S::roman.tylzanowski@usz.edu.pl::f783908e-515d-43cd-b5e3-de52c94bc53d" providerId="AD" clId="Web-{68541872-2B00-7CC1-EF02-4D054706A597}" dt="2020-09-14T07:29:36.490" v="71" actId="1076"/>
          <ac:spMkLst>
            <pc:docMk/>
            <pc:sldMk cId="626013186" sldId="291"/>
            <ac:spMk id="14" creationId="{8E1C28BB-49F6-45FB-B7F8-841AFB88A34B}"/>
          </ac:spMkLst>
        </pc:spChg>
        <pc:picChg chg="mod">
          <ac:chgData name="Roman Tylżanowski" userId="S::roman.tylzanowski@usz.edu.pl::f783908e-515d-43cd-b5e3-de52c94bc53d" providerId="AD" clId="Web-{68541872-2B00-7CC1-EF02-4D054706A597}" dt="2020-09-14T07:29:32.693" v="70" actId="1076"/>
          <ac:picMkLst>
            <pc:docMk/>
            <pc:sldMk cId="626013186" sldId="291"/>
            <ac:picMk id="8" creationId="{0C7A30CF-436E-40E8-B35D-E2FBF1C33105}"/>
          </ac:picMkLst>
        </pc:picChg>
      </pc:sldChg>
      <pc:sldChg chg="addSp delSp modSp">
        <pc:chgData name="Roman Tylżanowski" userId="S::roman.tylzanowski@usz.edu.pl::f783908e-515d-43cd-b5e3-de52c94bc53d" providerId="AD" clId="Web-{68541872-2B00-7CC1-EF02-4D054706A597}" dt="2020-09-14T07:23:16.808" v="19" actId="1076"/>
        <pc:sldMkLst>
          <pc:docMk/>
          <pc:sldMk cId="4061197624" sldId="293"/>
        </pc:sldMkLst>
        <pc:picChg chg="add mod">
          <ac:chgData name="Roman Tylżanowski" userId="S::roman.tylzanowski@usz.edu.pl::f783908e-515d-43cd-b5e3-de52c94bc53d" providerId="AD" clId="Web-{68541872-2B00-7CC1-EF02-4D054706A597}" dt="2020-09-14T07:23:16.808" v="19" actId="1076"/>
          <ac:picMkLst>
            <pc:docMk/>
            <pc:sldMk cId="4061197624" sldId="293"/>
            <ac:picMk id="3" creationId="{FE5860BC-2E22-4039-8AD0-E5BFCDDBF8F0}"/>
          </ac:picMkLst>
        </pc:picChg>
        <pc:picChg chg="del">
          <ac:chgData name="Roman Tylżanowski" userId="S::roman.tylzanowski@usz.edu.pl::f783908e-515d-43cd-b5e3-de52c94bc53d" providerId="AD" clId="Web-{68541872-2B00-7CC1-EF02-4D054706A597}" dt="2020-09-14T07:21:52.228" v="12"/>
          <ac:picMkLst>
            <pc:docMk/>
            <pc:sldMk cId="4061197624" sldId="293"/>
            <ac:picMk id="9" creationId="{F44894A1-7340-429F-BFC3-A7DDEA92283C}"/>
          </ac:picMkLst>
        </pc:picChg>
      </pc:sldChg>
      <pc:sldChg chg="addSp delSp modSp">
        <pc:chgData name="Roman Tylżanowski" userId="S::roman.tylzanowski@usz.edu.pl::f783908e-515d-43cd-b5e3-de52c94bc53d" providerId="AD" clId="Web-{68541872-2B00-7CC1-EF02-4D054706A597}" dt="2020-09-14T07:26:26.344" v="44" actId="1076"/>
        <pc:sldMkLst>
          <pc:docMk/>
          <pc:sldMk cId="2102799258" sldId="294"/>
        </pc:sldMkLst>
        <pc:picChg chg="add del mod">
          <ac:chgData name="Roman Tylżanowski" userId="S::roman.tylzanowski@usz.edu.pl::f783908e-515d-43cd-b5e3-de52c94bc53d" providerId="AD" clId="Web-{68541872-2B00-7CC1-EF02-4D054706A597}" dt="2020-09-14T07:23:43.434" v="24"/>
          <ac:picMkLst>
            <pc:docMk/>
            <pc:sldMk cId="2102799258" sldId="294"/>
            <ac:picMk id="3" creationId="{D0F77DAF-EF6B-4F8A-85B8-E9223C3CD558}"/>
          </ac:picMkLst>
        </pc:picChg>
        <pc:picChg chg="del">
          <ac:chgData name="Roman Tylżanowski" userId="S::roman.tylzanowski@usz.edu.pl::f783908e-515d-43cd-b5e3-de52c94bc53d" providerId="AD" clId="Web-{68541872-2B00-7CC1-EF02-4D054706A597}" dt="2020-09-14T07:23:20.762" v="20"/>
          <ac:picMkLst>
            <pc:docMk/>
            <pc:sldMk cId="2102799258" sldId="294"/>
            <ac:picMk id="4" creationId="{377DF80F-D3DC-49A2-B785-5CE5D07C6E20}"/>
          </ac:picMkLst>
        </pc:picChg>
        <pc:picChg chg="add del mod">
          <ac:chgData name="Roman Tylżanowski" userId="S::roman.tylzanowski@usz.edu.pl::f783908e-515d-43cd-b5e3-de52c94bc53d" providerId="AD" clId="Web-{68541872-2B00-7CC1-EF02-4D054706A597}" dt="2020-09-14T07:25:46.281" v="33"/>
          <ac:picMkLst>
            <pc:docMk/>
            <pc:sldMk cId="2102799258" sldId="294"/>
            <ac:picMk id="6" creationId="{21F5499A-D0E9-4660-ABF4-A0EA67EBA8DF}"/>
          </ac:picMkLst>
        </pc:picChg>
        <pc:picChg chg="add mod">
          <ac:chgData name="Roman Tylżanowski" userId="S::roman.tylzanowski@usz.edu.pl::f783908e-515d-43cd-b5e3-de52c94bc53d" providerId="AD" clId="Web-{68541872-2B00-7CC1-EF02-4D054706A597}" dt="2020-09-14T07:25:58.719" v="39" actId="1076"/>
          <ac:picMkLst>
            <pc:docMk/>
            <pc:sldMk cId="2102799258" sldId="294"/>
            <ac:picMk id="7" creationId="{E5077C3C-515C-420B-92D1-B425307A4E61}"/>
          </ac:picMkLst>
        </pc:picChg>
        <pc:picChg chg="del">
          <ac:chgData name="Roman Tylżanowski" userId="S::roman.tylzanowski@usz.edu.pl::f783908e-515d-43cd-b5e3-de52c94bc53d" providerId="AD" clId="Web-{68541872-2B00-7CC1-EF02-4D054706A597}" dt="2020-09-14T07:23:22.902" v="21"/>
          <ac:picMkLst>
            <pc:docMk/>
            <pc:sldMk cId="2102799258" sldId="294"/>
            <ac:picMk id="8" creationId="{C95E7E5A-1D2D-4DAA-9093-14BCAEF8F5A7}"/>
          </ac:picMkLst>
        </pc:picChg>
        <pc:picChg chg="add mod">
          <ac:chgData name="Roman Tylżanowski" userId="S::roman.tylzanowski@usz.edu.pl::f783908e-515d-43cd-b5e3-de52c94bc53d" providerId="AD" clId="Web-{68541872-2B00-7CC1-EF02-4D054706A597}" dt="2020-09-14T07:26:26.344" v="44" actId="1076"/>
          <ac:picMkLst>
            <pc:docMk/>
            <pc:sldMk cId="2102799258" sldId="294"/>
            <ac:picMk id="9" creationId="{62E4D47B-6F5E-4F33-8533-8E474AB2CCE0}"/>
          </ac:picMkLst>
        </pc:picChg>
      </pc:sldChg>
      <pc:sldChg chg="addSp delSp modSp">
        <pc:chgData name="Roman Tylżanowski" userId="S::roman.tylzanowski@usz.edu.pl::f783908e-515d-43cd-b5e3-de52c94bc53d" providerId="AD" clId="Web-{68541872-2B00-7CC1-EF02-4D054706A597}" dt="2020-09-14T07:27:13.267" v="56" actId="1076"/>
        <pc:sldMkLst>
          <pc:docMk/>
          <pc:sldMk cId="3647725239" sldId="295"/>
        </pc:sldMkLst>
        <pc:picChg chg="add mod">
          <ac:chgData name="Roman Tylżanowski" userId="S::roman.tylzanowski@usz.edu.pl::f783908e-515d-43cd-b5e3-de52c94bc53d" providerId="AD" clId="Web-{68541872-2B00-7CC1-EF02-4D054706A597}" dt="2020-09-14T07:26:51.470" v="49" actId="1076"/>
          <ac:picMkLst>
            <pc:docMk/>
            <pc:sldMk cId="3647725239" sldId="295"/>
            <ac:picMk id="3" creationId="{212DDDC6-FC8F-46BF-A412-B080A260CCBE}"/>
          </ac:picMkLst>
        </pc:picChg>
        <pc:picChg chg="add mod">
          <ac:chgData name="Roman Tylżanowski" userId="S::roman.tylzanowski@usz.edu.pl::f783908e-515d-43cd-b5e3-de52c94bc53d" providerId="AD" clId="Web-{68541872-2B00-7CC1-EF02-4D054706A597}" dt="2020-09-14T07:27:13.267" v="56" actId="1076"/>
          <ac:picMkLst>
            <pc:docMk/>
            <pc:sldMk cId="3647725239" sldId="295"/>
            <ac:picMk id="4" creationId="{68F4E1E1-F78C-4588-95AD-12BE072DED69}"/>
          </ac:picMkLst>
        </pc:picChg>
        <pc:picChg chg="del">
          <ac:chgData name="Roman Tylżanowski" userId="S::roman.tylzanowski@usz.edu.pl::f783908e-515d-43cd-b5e3-de52c94bc53d" providerId="AD" clId="Web-{68541872-2B00-7CC1-EF02-4D054706A597}" dt="2020-09-14T07:26:33.735" v="45"/>
          <ac:picMkLst>
            <pc:docMk/>
            <pc:sldMk cId="3647725239" sldId="295"/>
            <ac:picMk id="6" creationId="{EF3FD823-BDB7-4BAF-922C-DDCA62E2EA6B}"/>
          </ac:picMkLst>
        </pc:picChg>
        <pc:picChg chg="del">
          <ac:chgData name="Roman Tylżanowski" userId="S::roman.tylzanowski@usz.edu.pl::f783908e-515d-43cd-b5e3-de52c94bc53d" providerId="AD" clId="Web-{68541872-2B00-7CC1-EF02-4D054706A597}" dt="2020-09-14T07:26:52.689" v="50"/>
          <ac:picMkLst>
            <pc:docMk/>
            <pc:sldMk cId="3647725239" sldId="295"/>
            <ac:picMk id="9" creationId="{33D64175-6066-43CE-BEC3-1E2D678AFE5A}"/>
          </ac:picMkLst>
        </pc:picChg>
      </pc:sldChg>
      <pc:sldChg chg="modSp">
        <pc:chgData name="Roman Tylżanowski" userId="S::roman.tylzanowski@usz.edu.pl::f783908e-515d-43cd-b5e3-de52c94bc53d" providerId="AD" clId="Web-{68541872-2B00-7CC1-EF02-4D054706A597}" dt="2020-09-14T07:29:02.036" v="67" actId="1076"/>
        <pc:sldMkLst>
          <pc:docMk/>
          <pc:sldMk cId="2593410092" sldId="297"/>
        </pc:sldMkLst>
        <pc:spChg chg="mod">
          <ac:chgData name="Roman Tylżanowski" userId="S::roman.tylzanowski@usz.edu.pl::f783908e-515d-43cd-b5e3-de52c94bc53d" providerId="AD" clId="Web-{68541872-2B00-7CC1-EF02-4D054706A597}" dt="2020-09-14T07:29:02.036" v="67" actId="1076"/>
          <ac:spMkLst>
            <pc:docMk/>
            <pc:sldMk cId="2593410092" sldId="297"/>
            <ac:spMk id="16" creationId="{F0577DCD-D21D-4E77-AED6-C2707B1D21C7}"/>
          </ac:spMkLst>
        </pc:spChg>
      </pc:sldChg>
      <pc:sldChg chg="modSp">
        <pc:chgData name="Roman Tylżanowski" userId="S::roman.tylzanowski@usz.edu.pl::f783908e-515d-43cd-b5e3-de52c94bc53d" providerId="AD" clId="Web-{68541872-2B00-7CC1-EF02-4D054706A597}" dt="2020-09-14T07:28:31.175" v="65" actId="1076"/>
        <pc:sldMkLst>
          <pc:docMk/>
          <pc:sldMk cId="138241338" sldId="298"/>
        </pc:sldMkLst>
        <pc:spChg chg="mod">
          <ac:chgData name="Roman Tylżanowski" userId="S::roman.tylzanowski@usz.edu.pl::f783908e-515d-43cd-b5e3-de52c94bc53d" providerId="AD" clId="Web-{68541872-2B00-7CC1-EF02-4D054706A597}" dt="2020-09-14T07:28:31.175" v="65" actId="1076"/>
          <ac:spMkLst>
            <pc:docMk/>
            <pc:sldMk cId="138241338" sldId="298"/>
            <ac:spMk id="16" creationId="{F0577DCD-D21D-4E77-AED6-C2707B1D21C7}"/>
          </ac:spMkLst>
        </pc:spChg>
      </pc:sldChg>
      <pc:sldChg chg="modSp">
        <pc:chgData name="Roman Tylżanowski" userId="S::roman.tylzanowski@usz.edu.pl::f783908e-515d-43cd-b5e3-de52c94bc53d" providerId="AD" clId="Web-{68541872-2B00-7CC1-EF02-4D054706A597}" dt="2020-09-14T07:21:38.103" v="10" actId="20577"/>
        <pc:sldMkLst>
          <pc:docMk/>
          <pc:sldMk cId="3570102080" sldId="300"/>
        </pc:sldMkLst>
        <pc:spChg chg="mod">
          <ac:chgData name="Roman Tylżanowski" userId="S::roman.tylzanowski@usz.edu.pl::f783908e-515d-43cd-b5e3-de52c94bc53d" providerId="AD" clId="Web-{68541872-2B00-7CC1-EF02-4D054706A597}" dt="2020-09-14T07:21:38.103" v="10" actId="20577"/>
          <ac:spMkLst>
            <pc:docMk/>
            <pc:sldMk cId="3570102080" sldId="300"/>
            <ac:spMk id="7" creationId="{388AFD81-31AA-45ED-89D4-E194085279C4}"/>
          </ac:spMkLst>
        </pc:spChg>
      </pc:sldChg>
    </pc:docChg>
  </pc:docChgLst>
  <pc:docChgLst>
    <pc:chgData name="Roman Tylżanowski" userId="S::roman.tylzanowski@usz.edu.pl::f783908e-515d-43cd-b5e3-de52c94bc53d" providerId="AD" clId="Web-{C1E981EB-A3A9-9070-479A-3CA420EC9898}"/>
    <pc:docChg chg="modSld sldOrd">
      <pc:chgData name="Roman Tylżanowski" userId="S::roman.tylzanowski@usz.edu.pl::f783908e-515d-43cd-b5e3-de52c94bc53d" providerId="AD" clId="Web-{C1E981EB-A3A9-9070-479A-3CA420EC9898}" dt="2020-09-14T12:05:44.728" v="22"/>
      <pc:docMkLst>
        <pc:docMk/>
      </pc:docMkLst>
      <pc:sldChg chg="modNotes">
        <pc:chgData name="Roman Tylżanowski" userId="S::roman.tylzanowski@usz.edu.pl::f783908e-515d-43cd-b5e3-de52c94bc53d" providerId="AD" clId="Web-{C1E981EB-A3A9-9070-479A-3CA420EC9898}" dt="2020-09-14T12:04:33.397" v="2"/>
        <pc:sldMkLst>
          <pc:docMk/>
          <pc:sldMk cId="0" sldId="258"/>
        </pc:sldMkLst>
      </pc:sldChg>
      <pc:sldChg chg="modNotes">
        <pc:chgData name="Roman Tylżanowski" userId="S::roman.tylzanowski@usz.edu.pl::f783908e-515d-43cd-b5e3-de52c94bc53d" providerId="AD" clId="Web-{C1E981EB-A3A9-9070-479A-3CA420EC9898}" dt="2020-09-14T12:05:22.462" v="19"/>
        <pc:sldMkLst>
          <pc:docMk/>
          <pc:sldMk cId="0" sldId="259"/>
        </pc:sldMkLst>
      </pc:sldChg>
      <pc:sldChg chg="modNotes">
        <pc:chgData name="Roman Tylżanowski" userId="S::roman.tylzanowski@usz.edu.pl::f783908e-515d-43cd-b5e3-de52c94bc53d" providerId="AD" clId="Web-{C1E981EB-A3A9-9070-479A-3CA420EC9898}" dt="2020-09-14T12:04:58.961" v="10"/>
        <pc:sldMkLst>
          <pc:docMk/>
          <pc:sldMk cId="0" sldId="261"/>
        </pc:sldMkLst>
      </pc:sldChg>
      <pc:sldChg chg="modNotes">
        <pc:chgData name="Roman Tylżanowski" userId="S::roman.tylzanowski@usz.edu.pl::f783908e-515d-43cd-b5e3-de52c94bc53d" providerId="AD" clId="Web-{C1E981EB-A3A9-9070-479A-3CA420EC9898}" dt="2020-09-14T12:04:36.241" v="3"/>
        <pc:sldMkLst>
          <pc:docMk/>
          <pc:sldMk cId="0" sldId="262"/>
        </pc:sldMkLst>
      </pc:sldChg>
      <pc:sldChg chg="modNotes">
        <pc:chgData name="Roman Tylżanowski" userId="S::roman.tylzanowski@usz.edu.pl::f783908e-515d-43cd-b5e3-de52c94bc53d" providerId="AD" clId="Web-{C1E981EB-A3A9-9070-479A-3CA420EC9898}" dt="2020-09-14T12:04:39.366" v="4"/>
        <pc:sldMkLst>
          <pc:docMk/>
          <pc:sldMk cId="0" sldId="263"/>
        </pc:sldMkLst>
      </pc:sldChg>
      <pc:sldChg chg="modNotes">
        <pc:chgData name="Roman Tylżanowski" userId="S::roman.tylzanowski@usz.edu.pl::f783908e-515d-43cd-b5e3-de52c94bc53d" providerId="AD" clId="Web-{C1E981EB-A3A9-9070-479A-3CA420EC9898}" dt="2020-09-14T12:04:55.211" v="9"/>
        <pc:sldMkLst>
          <pc:docMk/>
          <pc:sldMk cId="0" sldId="264"/>
        </pc:sldMkLst>
      </pc:sldChg>
      <pc:sldChg chg="ord modNotes">
        <pc:chgData name="Roman Tylżanowski" userId="S::roman.tylzanowski@usz.edu.pl::f783908e-515d-43cd-b5e3-de52c94bc53d" providerId="AD" clId="Web-{C1E981EB-A3A9-9070-479A-3CA420EC9898}" dt="2020-09-14T12:05:44.728" v="22"/>
        <pc:sldMkLst>
          <pc:docMk/>
          <pc:sldMk cId="0" sldId="267"/>
        </pc:sldMkLst>
      </pc:sldChg>
      <pc:sldChg chg="modNotes">
        <pc:chgData name="Roman Tylżanowski" userId="S::roman.tylzanowski@usz.edu.pl::f783908e-515d-43cd-b5e3-de52c94bc53d" providerId="AD" clId="Web-{C1E981EB-A3A9-9070-479A-3CA420EC9898}" dt="2020-09-14T12:04:24.944" v="0"/>
        <pc:sldMkLst>
          <pc:docMk/>
          <pc:sldMk cId="1242095250" sldId="274"/>
        </pc:sldMkLst>
      </pc:sldChg>
      <pc:sldChg chg="ord">
        <pc:chgData name="Roman Tylżanowski" userId="S::roman.tylzanowski@usz.edu.pl::f783908e-515d-43cd-b5e3-de52c94bc53d" providerId="AD" clId="Web-{C1E981EB-A3A9-9070-479A-3CA420EC9898}" dt="2020-09-14T12:05:27.931" v="21"/>
        <pc:sldMkLst>
          <pc:docMk/>
          <pc:sldMk cId="3095130347" sldId="287"/>
        </pc:sldMkLst>
      </pc:sldChg>
      <pc:sldChg chg="modNotes">
        <pc:chgData name="Roman Tylżanowski" userId="S::roman.tylzanowski@usz.edu.pl::f783908e-515d-43cd-b5e3-de52c94bc53d" providerId="AD" clId="Web-{C1E981EB-A3A9-9070-479A-3CA420EC9898}" dt="2020-09-14T12:04:42.757" v="5"/>
        <pc:sldMkLst>
          <pc:docMk/>
          <pc:sldMk cId="3298886258" sldId="288"/>
        </pc:sldMkLst>
      </pc:sldChg>
      <pc:sldChg chg="modNotes">
        <pc:chgData name="Roman Tylżanowski" userId="S::roman.tylzanowski@usz.edu.pl::f783908e-515d-43cd-b5e3-de52c94bc53d" providerId="AD" clId="Web-{C1E981EB-A3A9-9070-479A-3CA420EC9898}" dt="2020-09-14T12:04:45.663" v="6"/>
        <pc:sldMkLst>
          <pc:docMk/>
          <pc:sldMk cId="501712166" sldId="289"/>
        </pc:sldMkLst>
      </pc:sldChg>
      <pc:sldChg chg="modNotes">
        <pc:chgData name="Roman Tylżanowski" userId="S::roman.tylzanowski@usz.edu.pl::f783908e-515d-43cd-b5e3-de52c94bc53d" providerId="AD" clId="Web-{C1E981EB-A3A9-9070-479A-3CA420EC9898}" dt="2020-09-14T12:04:48.460" v="7"/>
        <pc:sldMkLst>
          <pc:docMk/>
          <pc:sldMk cId="3199166441" sldId="290"/>
        </pc:sldMkLst>
      </pc:sldChg>
      <pc:sldChg chg="modNotes">
        <pc:chgData name="Roman Tylżanowski" userId="S::roman.tylzanowski@usz.edu.pl::f783908e-515d-43cd-b5e3-de52c94bc53d" providerId="AD" clId="Web-{C1E981EB-A3A9-9070-479A-3CA420EC9898}" dt="2020-09-14T12:04:50.976" v="8"/>
        <pc:sldMkLst>
          <pc:docMk/>
          <pc:sldMk cId="626013186" sldId="291"/>
        </pc:sldMkLst>
      </pc:sldChg>
      <pc:sldChg chg="modNotes">
        <pc:chgData name="Roman Tylżanowski" userId="S::roman.tylzanowski@usz.edu.pl::f783908e-515d-43cd-b5e3-de52c94bc53d" providerId="AD" clId="Web-{C1E981EB-A3A9-9070-479A-3CA420EC9898}" dt="2020-09-14T12:05:07.758" v="14"/>
        <pc:sldMkLst>
          <pc:docMk/>
          <pc:sldMk cId="4061197624" sldId="293"/>
        </pc:sldMkLst>
      </pc:sldChg>
      <pc:sldChg chg="modNotes">
        <pc:chgData name="Roman Tylżanowski" userId="S::roman.tylzanowski@usz.edu.pl::f783908e-515d-43cd-b5e3-de52c94bc53d" providerId="AD" clId="Web-{C1E981EB-A3A9-9070-479A-3CA420EC9898}" dt="2020-09-14T12:05:10.368" v="15"/>
        <pc:sldMkLst>
          <pc:docMk/>
          <pc:sldMk cId="2102799258" sldId="294"/>
        </pc:sldMkLst>
      </pc:sldChg>
      <pc:sldChg chg="modNotes">
        <pc:chgData name="Roman Tylżanowski" userId="S::roman.tylzanowski@usz.edu.pl::f783908e-515d-43cd-b5e3-de52c94bc53d" providerId="AD" clId="Web-{C1E981EB-A3A9-9070-479A-3CA420EC9898}" dt="2020-09-14T12:05:13.149" v="16"/>
        <pc:sldMkLst>
          <pc:docMk/>
          <pc:sldMk cId="3647725239" sldId="295"/>
        </pc:sldMkLst>
      </pc:sldChg>
      <pc:sldChg chg="modNotes">
        <pc:chgData name="Roman Tylżanowski" userId="S::roman.tylzanowski@usz.edu.pl::f783908e-515d-43cd-b5e3-de52c94bc53d" providerId="AD" clId="Web-{C1E981EB-A3A9-9070-479A-3CA420EC9898}" dt="2020-09-14T12:04:27.928" v="1"/>
        <pc:sldMkLst>
          <pc:docMk/>
          <pc:sldMk cId="0" sldId="296"/>
        </pc:sldMkLst>
      </pc:sldChg>
      <pc:sldChg chg="modNotes">
        <pc:chgData name="Roman Tylżanowski" userId="S::roman.tylzanowski@usz.edu.pl::f783908e-515d-43cd-b5e3-de52c94bc53d" providerId="AD" clId="Web-{C1E981EB-A3A9-9070-479A-3CA420EC9898}" dt="2020-09-14T12:05:16.180" v="17"/>
        <pc:sldMkLst>
          <pc:docMk/>
          <pc:sldMk cId="2593410092" sldId="297"/>
        </pc:sldMkLst>
      </pc:sldChg>
      <pc:sldChg chg="modNotes">
        <pc:chgData name="Roman Tylżanowski" userId="S::roman.tylzanowski@usz.edu.pl::f783908e-515d-43cd-b5e3-de52c94bc53d" providerId="AD" clId="Web-{C1E981EB-A3A9-9070-479A-3CA420EC9898}" dt="2020-09-14T12:05:19.384" v="18"/>
        <pc:sldMkLst>
          <pc:docMk/>
          <pc:sldMk cId="138241338" sldId="298"/>
        </pc:sldMkLst>
      </pc:sldChg>
      <pc:sldChg chg="modNotes">
        <pc:chgData name="Roman Tylżanowski" userId="S::roman.tylzanowski@usz.edu.pl::f783908e-515d-43cd-b5e3-de52c94bc53d" providerId="AD" clId="Web-{C1E981EB-A3A9-9070-479A-3CA420EC9898}" dt="2020-09-14T12:05:04.758" v="12"/>
        <pc:sldMkLst>
          <pc:docMk/>
          <pc:sldMk cId="1490097364" sldId="299"/>
        </pc:sldMkLst>
      </pc:sldChg>
      <pc:sldChg chg="modNotes">
        <pc:chgData name="Roman Tylżanowski" userId="S::roman.tylzanowski@usz.edu.pl::f783908e-515d-43cd-b5e3-de52c94bc53d" providerId="AD" clId="Web-{C1E981EB-A3A9-9070-479A-3CA420EC9898}" dt="2020-09-14T12:05:01.883" v="11"/>
        <pc:sldMkLst>
          <pc:docMk/>
          <pc:sldMk cId="3570102080" sldId="30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1E-3"/>
          <c:y val="5.000000000000001E-3"/>
          <c:w val="0.99"/>
          <c:h val="0.98749999999999993"/>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CBC6C-1847-4979-BAE2-8E0D2E2A23DD}"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pl-PL"/>
        </a:p>
      </dgm:t>
    </dgm:pt>
    <dgm:pt modelId="{14C802DE-4BEE-4934-A80D-D73B9455BCE8}">
      <dgm:prSet phldrT="[Tekst]" custT="1"/>
      <dgm:spPr/>
      <dgm:t>
        <a:bodyPr/>
        <a:lstStyle/>
        <a:p>
          <a:r>
            <a:rPr lang="pl-PL" sz="6000" b="1" dirty="0">
              <a:solidFill>
                <a:srgbClr val="496F63"/>
              </a:solidFill>
            </a:rPr>
            <a:t>1. Empathi</a:t>
          </a:r>
          <a:r>
            <a:rPr lang="en-GB" sz="6000" b="1" dirty="0">
              <a:solidFill>
                <a:srgbClr val="496F63"/>
              </a:solidFill>
            </a:rPr>
            <a:t>s</a:t>
          </a:r>
          <a:r>
            <a:rPr lang="pl-PL" sz="6000" b="1" dirty="0">
              <a:solidFill>
                <a:srgbClr val="496F63"/>
              </a:solidFill>
            </a:rPr>
            <a:t>e</a:t>
          </a:r>
        </a:p>
      </dgm:t>
    </dgm:pt>
    <dgm:pt modelId="{AB11A1EE-F98A-45EB-8499-D07CA2EC39F6}" type="parTrans" cxnId="{CE627863-3DED-4426-91EA-262B357B54F4}">
      <dgm:prSet/>
      <dgm:spPr/>
      <dgm:t>
        <a:bodyPr/>
        <a:lstStyle/>
        <a:p>
          <a:endParaRPr lang="pl-PL"/>
        </a:p>
      </dgm:t>
    </dgm:pt>
    <dgm:pt modelId="{25E994F6-571D-4262-99FE-3DC3F59FC098}" type="sibTrans" cxnId="{CE627863-3DED-4426-91EA-262B357B54F4}">
      <dgm:prSet/>
      <dgm:spPr/>
      <dgm:t>
        <a:bodyPr/>
        <a:lstStyle/>
        <a:p>
          <a:endParaRPr lang="pl-PL"/>
        </a:p>
      </dgm:t>
    </dgm:pt>
    <dgm:pt modelId="{AEA291A1-6354-41B2-B8CE-99D2CA2E5C44}">
      <dgm:prSet phldrT="[Tekst]"/>
      <dgm:spPr/>
      <dgm:t>
        <a:bodyPr/>
        <a:lstStyle/>
        <a:p>
          <a:r>
            <a:rPr lang="pl-PL" b="1" dirty="0">
              <a:solidFill>
                <a:srgbClr val="496F63"/>
              </a:solidFill>
            </a:rPr>
            <a:t>2. </a:t>
          </a:r>
          <a:r>
            <a:rPr lang="pl-PL" b="1" dirty="0" err="1">
              <a:solidFill>
                <a:srgbClr val="496F63"/>
              </a:solidFill>
            </a:rPr>
            <a:t>Define</a:t>
          </a:r>
          <a:endParaRPr lang="pl-PL" b="1" dirty="0">
            <a:solidFill>
              <a:srgbClr val="496F63"/>
            </a:solidFill>
          </a:endParaRPr>
        </a:p>
      </dgm:t>
    </dgm:pt>
    <dgm:pt modelId="{D2ADEFA1-679B-49DE-9834-2E8237571096}" type="parTrans" cxnId="{0B2555BC-56E6-4D0C-870F-D2878CF60F5D}">
      <dgm:prSet/>
      <dgm:spPr/>
      <dgm:t>
        <a:bodyPr/>
        <a:lstStyle/>
        <a:p>
          <a:endParaRPr lang="pl-PL"/>
        </a:p>
      </dgm:t>
    </dgm:pt>
    <dgm:pt modelId="{4CD6FD06-870E-4F92-894E-86534190460A}" type="sibTrans" cxnId="{0B2555BC-56E6-4D0C-870F-D2878CF60F5D}">
      <dgm:prSet/>
      <dgm:spPr/>
      <dgm:t>
        <a:bodyPr/>
        <a:lstStyle/>
        <a:p>
          <a:endParaRPr lang="pl-PL"/>
        </a:p>
      </dgm:t>
    </dgm:pt>
    <dgm:pt modelId="{E66423A9-9C21-4266-BCF6-550ADDD539DF}">
      <dgm:prSet phldrT="[Tekst]"/>
      <dgm:spPr/>
      <dgm:t>
        <a:bodyPr/>
        <a:lstStyle/>
        <a:p>
          <a:r>
            <a:rPr lang="pl-PL" b="1" dirty="0">
              <a:solidFill>
                <a:srgbClr val="496F63"/>
              </a:solidFill>
            </a:rPr>
            <a:t>3. </a:t>
          </a:r>
          <a:r>
            <a:rPr lang="pl-PL" b="1" dirty="0" err="1">
              <a:solidFill>
                <a:srgbClr val="496F63"/>
              </a:solidFill>
            </a:rPr>
            <a:t>Ideate</a:t>
          </a:r>
          <a:endParaRPr lang="pl-PL" b="1" dirty="0">
            <a:solidFill>
              <a:srgbClr val="496F63"/>
            </a:solidFill>
          </a:endParaRPr>
        </a:p>
      </dgm:t>
    </dgm:pt>
    <dgm:pt modelId="{EC285215-D916-4E9F-A30E-AA2A6DBB4C80}" type="parTrans" cxnId="{E6103CBE-C473-483C-9653-7FDBB9EEEC39}">
      <dgm:prSet/>
      <dgm:spPr/>
      <dgm:t>
        <a:bodyPr/>
        <a:lstStyle/>
        <a:p>
          <a:endParaRPr lang="pl-PL"/>
        </a:p>
      </dgm:t>
    </dgm:pt>
    <dgm:pt modelId="{8C604290-DFA8-4B57-AB22-792DAE7E08A0}" type="sibTrans" cxnId="{E6103CBE-C473-483C-9653-7FDBB9EEEC39}">
      <dgm:prSet/>
      <dgm:spPr/>
      <dgm:t>
        <a:bodyPr/>
        <a:lstStyle/>
        <a:p>
          <a:endParaRPr lang="pl-PL"/>
        </a:p>
      </dgm:t>
    </dgm:pt>
    <dgm:pt modelId="{22F0BABD-EFB3-4CD9-A4A0-F11EA587C27C}">
      <dgm:prSet phldrT="[Tekst]"/>
      <dgm:spPr/>
      <dgm:t>
        <a:bodyPr/>
        <a:lstStyle/>
        <a:p>
          <a:r>
            <a:rPr lang="pl-PL" b="1" dirty="0">
              <a:solidFill>
                <a:srgbClr val="496F63"/>
              </a:solidFill>
            </a:rPr>
            <a:t>4. </a:t>
          </a:r>
          <a:r>
            <a:rPr lang="pl-PL" b="1" dirty="0" err="1">
              <a:solidFill>
                <a:srgbClr val="496F63"/>
              </a:solidFill>
            </a:rPr>
            <a:t>Prototype</a:t>
          </a:r>
          <a:endParaRPr lang="pl-PL" b="1" dirty="0">
            <a:solidFill>
              <a:srgbClr val="496F63"/>
            </a:solidFill>
          </a:endParaRPr>
        </a:p>
      </dgm:t>
    </dgm:pt>
    <dgm:pt modelId="{450C7F8E-231C-4BBD-B964-8F8F876236CD}" type="parTrans" cxnId="{E44EFE23-64D5-4951-BA65-FA4ED649DE57}">
      <dgm:prSet/>
      <dgm:spPr/>
      <dgm:t>
        <a:bodyPr/>
        <a:lstStyle/>
        <a:p>
          <a:endParaRPr lang="pl-PL"/>
        </a:p>
      </dgm:t>
    </dgm:pt>
    <dgm:pt modelId="{A6AC0A5E-C919-480B-ABA7-49F3BEEEBF77}" type="sibTrans" cxnId="{E44EFE23-64D5-4951-BA65-FA4ED649DE57}">
      <dgm:prSet/>
      <dgm:spPr/>
      <dgm:t>
        <a:bodyPr/>
        <a:lstStyle/>
        <a:p>
          <a:endParaRPr lang="pl-PL"/>
        </a:p>
      </dgm:t>
    </dgm:pt>
    <dgm:pt modelId="{D773CB94-2E80-42EB-8567-67421B0C811F}">
      <dgm:prSet phldrT="[Tekst]"/>
      <dgm:spPr/>
      <dgm:t>
        <a:bodyPr/>
        <a:lstStyle/>
        <a:p>
          <a:r>
            <a:rPr lang="pl-PL" b="1" dirty="0">
              <a:solidFill>
                <a:srgbClr val="496F63"/>
              </a:solidFill>
            </a:rPr>
            <a:t>5. Test</a:t>
          </a:r>
        </a:p>
      </dgm:t>
    </dgm:pt>
    <dgm:pt modelId="{1C204B9D-4102-4129-AF3A-AD43FBA881C1}" type="parTrans" cxnId="{97580C5B-9F6B-40D9-89E7-273143909435}">
      <dgm:prSet/>
      <dgm:spPr/>
      <dgm:t>
        <a:bodyPr/>
        <a:lstStyle/>
        <a:p>
          <a:endParaRPr lang="pl-PL"/>
        </a:p>
      </dgm:t>
    </dgm:pt>
    <dgm:pt modelId="{04E1A59B-EB0F-433F-AE9B-2007BACFA095}" type="sibTrans" cxnId="{97580C5B-9F6B-40D9-89E7-273143909435}">
      <dgm:prSet/>
      <dgm:spPr/>
      <dgm:t>
        <a:bodyPr/>
        <a:lstStyle/>
        <a:p>
          <a:endParaRPr lang="pl-PL"/>
        </a:p>
      </dgm:t>
    </dgm:pt>
    <dgm:pt modelId="{21B50E89-5220-41EC-ACCC-B7B6B40C39E9}" type="pres">
      <dgm:prSet presAssocID="{2E6CBC6C-1847-4979-BAE2-8E0D2E2A23DD}" presName="Name0" presStyleCnt="0">
        <dgm:presLayoutVars>
          <dgm:chMax val="7"/>
          <dgm:chPref val="5"/>
        </dgm:presLayoutVars>
      </dgm:prSet>
      <dgm:spPr/>
    </dgm:pt>
    <dgm:pt modelId="{88CEB2B4-FAE6-4ADA-9824-66A2455DA3D8}" type="pres">
      <dgm:prSet presAssocID="{2E6CBC6C-1847-4979-BAE2-8E0D2E2A23DD}" presName="arrowNode" presStyleLbl="node1" presStyleIdx="0" presStyleCnt="1"/>
      <dgm:spPr/>
    </dgm:pt>
    <dgm:pt modelId="{AF327509-CD76-486B-90FA-91D9EF50EB26}" type="pres">
      <dgm:prSet presAssocID="{14C802DE-4BEE-4934-A80D-D73B9455BCE8}" presName="txNode1" presStyleLbl="revTx" presStyleIdx="0" presStyleCnt="5" custLinFactNeighborX="-20908" custLinFactNeighborY="1203">
        <dgm:presLayoutVars>
          <dgm:bulletEnabled val="1"/>
        </dgm:presLayoutVars>
      </dgm:prSet>
      <dgm:spPr/>
    </dgm:pt>
    <dgm:pt modelId="{AEB6FDE4-7DA8-4A77-BD5E-B02B0007E61B}" type="pres">
      <dgm:prSet presAssocID="{AEA291A1-6354-41B2-B8CE-99D2CA2E5C44}" presName="txNode2" presStyleLbl="revTx" presStyleIdx="1" presStyleCnt="5" custLinFactNeighborX="-7433" custLinFactNeighborY="-20339">
        <dgm:presLayoutVars>
          <dgm:bulletEnabled val="1"/>
        </dgm:presLayoutVars>
      </dgm:prSet>
      <dgm:spPr/>
    </dgm:pt>
    <dgm:pt modelId="{2558ED39-DF40-4680-924A-72235CF7BFD5}" type="pres">
      <dgm:prSet presAssocID="{4CD6FD06-870E-4F92-894E-86534190460A}" presName="dotNode2" presStyleCnt="0"/>
      <dgm:spPr/>
    </dgm:pt>
    <dgm:pt modelId="{99F63458-DDC8-48E2-9A86-64C97CF77187}" type="pres">
      <dgm:prSet presAssocID="{4CD6FD06-870E-4F92-894E-86534190460A}" presName="dotRepeatNode" presStyleLbl="fgShp" presStyleIdx="0" presStyleCnt="3"/>
      <dgm:spPr/>
    </dgm:pt>
    <dgm:pt modelId="{1203DD06-382D-4495-BD3A-140D90F157D6}" type="pres">
      <dgm:prSet presAssocID="{E66423A9-9C21-4266-BCF6-550ADDD539DF}" presName="txNode3" presStyleLbl="revTx" presStyleIdx="2" presStyleCnt="5" custLinFactNeighborX="-15059" custLinFactNeighborY="10927">
        <dgm:presLayoutVars>
          <dgm:bulletEnabled val="1"/>
        </dgm:presLayoutVars>
      </dgm:prSet>
      <dgm:spPr/>
    </dgm:pt>
    <dgm:pt modelId="{D6908A5D-D41B-447E-B0D9-AF918D8D837B}" type="pres">
      <dgm:prSet presAssocID="{8C604290-DFA8-4B57-AB22-792DAE7E08A0}" presName="dotNode3" presStyleCnt="0"/>
      <dgm:spPr/>
    </dgm:pt>
    <dgm:pt modelId="{C21365E1-F230-43B8-981C-B70A98FA41D5}" type="pres">
      <dgm:prSet presAssocID="{8C604290-DFA8-4B57-AB22-792DAE7E08A0}" presName="dotRepeatNode" presStyleLbl="fgShp" presStyleIdx="1" presStyleCnt="3"/>
      <dgm:spPr/>
    </dgm:pt>
    <dgm:pt modelId="{CFC8720A-2DEE-4010-94E2-6E47AFB8F7C9}" type="pres">
      <dgm:prSet presAssocID="{22F0BABD-EFB3-4CD9-A4A0-F11EA587C27C}" presName="txNode4" presStyleLbl="revTx" presStyleIdx="3" presStyleCnt="5" custScaleX="122350" custLinFactNeighborX="8815" custLinFactNeighborY="573">
        <dgm:presLayoutVars>
          <dgm:bulletEnabled val="1"/>
        </dgm:presLayoutVars>
      </dgm:prSet>
      <dgm:spPr/>
    </dgm:pt>
    <dgm:pt modelId="{243357F4-C41C-4C67-9F59-7B35F48571E6}" type="pres">
      <dgm:prSet presAssocID="{A6AC0A5E-C919-480B-ABA7-49F3BEEEBF77}" presName="dotNode4" presStyleCnt="0"/>
      <dgm:spPr/>
    </dgm:pt>
    <dgm:pt modelId="{0C819AA5-9FFD-4ACD-98A2-8498EDA13C6A}" type="pres">
      <dgm:prSet presAssocID="{A6AC0A5E-C919-480B-ABA7-49F3BEEEBF77}" presName="dotRepeatNode" presStyleLbl="fgShp" presStyleIdx="2" presStyleCnt="3"/>
      <dgm:spPr/>
    </dgm:pt>
    <dgm:pt modelId="{2AA2FB86-2435-4BD3-BAA0-0CC0F6310D8E}" type="pres">
      <dgm:prSet presAssocID="{D773CB94-2E80-42EB-8567-67421B0C811F}" presName="txNode5" presStyleLbl="revTx" presStyleIdx="4" presStyleCnt="5" custScaleY="82898" custLinFactNeighborX="21436" custLinFactNeighborY="-46136">
        <dgm:presLayoutVars>
          <dgm:bulletEnabled val="1"/>
        </dgm:presLayoutVars>
      </dgm:prSet>
      <dgm:spPr/>
    </dgm:pt>
  </dgm:ptLst>
  <dgm:cxnLst>
    <dgm:cxn modelId="{E44EFE23-64D5-4951-BA65-FA4ED649DE57}" srcId="{2E6CBC6C-1847-4979-BAE2-8E0D2E2A23DD}" destId="{22F0BABD-EFB3-4CD9-A4A0-F11EA587C27C}" srcOrd="3" destOrd="0" parTransId="{450C7F8E-231C-4BBD-B964-8F8F876236CD}" sibTransId="{A6AC0A5E-C919-480B-ABA7-49F3BEEEBF77}"/>
    <dgm:cxn modelId="{97580C5B-9F6B-40D9-89E7-273143909435}" srcId="{2E6CBC6C-1847-4979-BAE2-8E0D2E2A23DD}" destId="{D773CB94-2E80-42EB-8567-67421B0C811F}" srcOrd="4" destOrd="0" parTransId="{1C204B9D-4102-4129-AF3A-AD43FBA881C1}" sibTransId="{04E1A59B-EB0F-433F-AE9B-2007BACFA095}"/>
    <dgm:cxn modelId="{CE627863-3DED-4426-91EA-262B357B54F4}" srcId="{2E6CBC6C-1847-4979-BAE2-8E0D2E2A23DD}" destId="{14C802DE-4BEE-4934-A80D-D73B9455BCE8}" srcOrd="0" destOrd="0" parTransId="{AB11A1EE-F98A-45EB-8499-D07CA2EC39F6}" sibTransId="{25E994F6-571D-4262-99FE-3DC3F59FC098}"/>
    <dgm:cxn modelId="{E082877C-D5CE-4C73-AFD6-77802763869B}" type="presOf" srcId="{A6AC0A5E-C919-480B-ABA7-49F3BEEEBF77}" destId="{0C819AA5-9FFD-4ACD-98A2-8498EDA13C6A}" srcOrd="0" destOrd="0" presId="urn:microsoft.com/office/officeart/2009/3/layout/DescendingProcess"/>
    <dgm:cxn modelId="{EF8EFF86-1581-441E-B0B0-3765A6439864}" type="presOf" srcId="{2E6CBC6C-1847-4979-BAE2-8E0D2E2A23DD}" destId="{21B50E89-5220-41EC-ACCC-B7B6B40C39E9}" srcOrd="0" destOrd="0" presId="urn:microsoft.com/office/officeart/2009/3/layout/DescendingProcess"/>
    <dgm:cxn modelId="{FE67F68B-E164-4A73-8BFB-DA6F45CCED59}" type="presOf" srcId="{4CD6FD06-870E-4F92-894E-86534190460A}" destId="{99F63458-DDC8-48E2-9A86-64C97CF77187}" srcOrd="0" destOrd="0" presId="urn:microsoft.com/office/officeart/2009/3/layout/DescendingProcess"/>
    <dgm:cxn modelId="{A74630AC-177B-4F3B-8443-64F7BF2AF73B}" type="presOf" srcId="{E66423A9-9C21-4266-BCF6-550ADDD539DF}" destId="{1203DD06-382D-4495-BD3A-140D90F157D6}" srcOrd="0" destOrd="0" presId="urn:microsoft.com/office/officeart/2009/3/layout/DescendingProcess"/>
    <dgm:cxn modelId="{0B2555BC-56E6-4D0C-870F-D2878CF60F5D}" srcId="{2E6CBC6C-1847-4979-BAE2-8E0D2E2A23DD}" destId="{AEA291A1-6354-41B2-B8CE-99D2CA2E5C44}" srcOrd="1" destOrd="0" parTransId="{D2ADEFA1-679B-49DE-9834-2E8237571096}" sibTransId="{4CD6FD06-870E-4F92-894E-86534190460A}"/>
    <dgm:cxn modelId="{E6103CBE-C473-483C-9653-7FDBB9EEEC39}" srcId="{2E6CBC6C-1847-4979-BAE2-8E0D2E2A23DD}" destId="{E66423A9-9C21-4266-BCF6-550ADDD539DF}" srcOrd="2" destOrd="0" parTransId="{EC285215-D916-4E9F-A30E-AA2A6DBB4C80}" sibTransId="{8C604290-DFA8-4B57-AB22-792DAE7E08A0}"/>
    <dgm:cxn modelId="{749399C7-EE4F-4B29-8268-78549809C394}" type="presOf" srcId="{8C604290-DFA8-4B57-AB22-792DAE7E08A0}" destId="{C21365E1-F230-43B8-981C-B70A98FA41D5}" srcOrd="0" destOrd="0" presId="urn:microsoft.com/office/officeart/2009/3/layout/DescendingProcess"/>
    <dgm:cxn modelId="{A072C7D5-4080-45F6-B913-7A245EEE38F7}" type="presOf" srcId="{22F0BABD-EFB3-4CD9-A4A0-F11EA587C27C}" destId="{CFC8720A-2DEE-4010-94E2-6E47AFB8F7C9}" srcOrd="0" destOrd="0" presId="urn:microsoft.com/office/officeart/2009/3/layout/DescendingProcess"/>
    <dgm:cxn modelId="{0D673EDD-4C5E-44E3-B6FD-4057FE25FEA3}" type="presOf" srcId="{14C802DE-4BEE-4934-A80D-D73B9455BCE8}" destId="{AF327509-CD76-486B-90FA-91D9EF50EB26}" srcOrd="0" destOrd="0" presId="urn:microsoft.com/office/officeart/2009/3/layout/DescendingProcess"/>
    <dgm:cxn modelId="{F436F0E4-C83F-440B-87E9-4159AD3B0BFF}" type="presOf" srcId="{AEA291A1-6354-41B2-B8CE-99D2CA2E5C44}" destId="{AEB6FDE4-7DA8-4A77-BD5E-B02B0007E61B}" srcOrd="0" destOrd="0" presId="urn:microsoft.com/office/officeart/2009/3/layout/DescendingProcess"/>
    <dgm:cxn modelId="{5D98B8F5-98D5-425A-8AAF-7A500F5103A5}" type="presOf" srcId="{D773CB94-2E80-42EB-8567-67421B0C811F}" destId="{2AA2FB86-2435-4BD3-BAA0-0CC0F6310D8E}" srcOrd="0" destOrd="0" presId="urn:microsoft.com/office/officeart/2009/3/layout/DescendingProcess"/>
    <dgm:cxn modelId="{B517E277-F96E-48B7-93ED-5F10603892D6}" type="presParOf" srcId="{21B50E89-5220-41EC-ACCC-B7B6B40C39E9}" destId="{88CEB2B4-FAE6-4ADA-9824-66A2455DA3D8}" srcOrd="0" destOrd="0" presId="urn:microsoft.com/office/officeart/2009/3/layout/DescendingProcess"/>
    <dgm:cxn modelId="{12B0FB0C-165B-49CA-9238-95CF3026B4D9}" type="presParOf" srcId="{21B50E89-5220-41EC-ACCC-B7B6B40C39E9}" destId="{AF327509-CD76-486B-90FA-91D9EF50EB26}" srcOrd="1" destOrd="0" presId="urn:microsoft.com/office/officeart/2009/3/layout/DescendingProcess"/>
    <dgm:cxn modelId="{CB47EED0-4CEB-456B-8C72-A42C7FF8CE4A}" type="presParOf" srcId="{21B50E89-5220-41EC-ACCC-B7B6B40C39E9}" destId="{AEB6FDE4-7DA8-4A77-BD5E-B02B0007E61B}" srcOrd="2" destOrd="0" presId="urn:microsoft.com/office/officeart/2009/3/layout/DescendingProcess"/>
    <dgm:cxn modelId="{66203E31-2373-4A0F-B83E-E07DAE203EC0}" type="presParOf" srcId="{21B50E89-5220-41EC-ACCC-B7B6B40C39E9}" destId="{2558ED39-DF40-4680-924A-72235CF7BFD5}" srcOrd="3" destOrd="0" presId="urn:microsoft.com/office/officeart/2009/3/layout/DescendingProcess"/>
    <dgm:cxn modelId="{4CDEE959-AC0E-4D68-A425-690925262C85}" type="presParOf" srcId="{2558ED39-DF40-4680-924A-72235CF7BFD5}" destId="{99F63458-DDC8-48E2-9A86-64C97CF77187}" srcOrd="0" destOrd="0" presId="urn:microsoft.com/office/officeart/2009/3/layout/DescendingProcess"/>
    <dgm:cxn modelId="{54BBD94C-51B8-4D93-A8CC-6E3A9EA6BACE}" type="presParOf" srcId="{21B50E89-5220-41EC-ACCC-B7B6B40C39E9}" destId="{1203DD06-382D-4495-BD3A-140D90F157D6}" srcOrd="4" destOrd="0" presId="urn:microsoft.com/office/officeart/2009/3/layout/DescendingProcess"/>
    <dgm:cxn modelId="{A2A968DC-91E4-43A7-BF55-4653778C15A8}" type="presParOf" srcId="{21B50E89-5220-41EC-ACCC-B7B6B40C39E9}" destId="{D6908A5D-D41B-447E-B0D9-AF918D8D837B}" srcOrd="5" destOrd="0" presId="urn:microsoft.com/office/officeart/2009/3/layout/DescendingProcess"/>
    <dgm:cxn modelId="{76F3709F-4DC0-4B30-9B14-87D810F88D5E}" type="presParOf" srcId="{D6908A5D-D41B-447E-B0D9-AF918D8D837B}" destId="{C21365E1-F230-43B8-981C-B70A98FA41D5}" srcOrd="0" destOrd="0" presId="urn:microsoft.com/office/officeart/2009/3/layout/DescendingProcess"/>
    <dgm:cxn modelId="{12A53F39-9F47-4F5D-BAEE-DB1FD5E85364}" type="presParOf" srcId="{21B50E89-5220-41EC-ACCC-B7B6B40C39E9}" destId="{CFC8720A-2DEE-4010-94E2-6E47AFB8F7C9}" srcOrd="6" destOrd="0" presId="urn:microsoft.com/office/officeart/2009/3/layout/DescendingProcess"/>
    <dgm:cxn modelId="{E356DAED-ADD9-4256-9101-F98AA565BBC7}" type="presParOf" srcId="{21B50E89-5220-41EC-ACCC-B7B6B40C39E9}" destId="{243357F4-C41C-4C67-9F59-7B35F48571E6}" srcOrd="7" destOrd="0" presId="urn:microsoft.com/office/officeart/2009/3/layout/DescendingProcess"/>
    <dgm:cxn modelId="{4CE734FA-4605-4F5B-9E06-D91CC7DF0E64}" type="presParOf" srcId="{243357F4-C41C-4C67-9F59-7B35F48571E6}" destId="{0C819AA5-9FFD-4ACD-98A2-8498EDA13C6A}" srcOrd="0" destOrd="0" presId="urn:microsoft.com/office/officeart/2009/3/layout/DescendingProcess"/>
    <dgm:cxn modelId="{A307D839-8D1E-4801-B96C-B0278CB1F85F}" type="presParOf" srcId="{21B50E89-5220-41EC-ACCC-B7B6B40C39E9}" destId="{2AA2FB86-2435-4BD3-BAA0-0CC0F6310D8E}" srcOrd="8" destOrd="0" presId="urn:microsoft.com/office/officeart/2009/3/layout/Descending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EB2B4-FAE6-4ADA-9824-66A2455DA3D8}">
      <dsp:nvSpPr>
        <dsp:cNvPr id="0" name=""/>
        <dsp:cNvSpPr/>
      </dsp:nvSpPr>
      <dsp:spPr>
        <a:xfrm rot="4396374">
          <a:off x="5998950" y="2291189"/>
          <a:ext cx="9939543" cy="6931592"/>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F63458-DDC8-48E2-9A86-64C97CF77187}">
      <dsp:nvSpPr>
        <dsp:cNvPr id="0" name=""/>
        <dsp:cNvSpPr/>
      </dsp:nvSpPr>
      <dsp:spPr>
        <a:xfrm>
          <a:off x="9722334" y="3196278"/>
          <a:ext cx="251004" cy="251004"/>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1365E1-F230-43B8-981C-B70A98FA41D5}">
      <dsp:nvSpPr>
        <dsp:cNvPr id="0" name=""/>
        <dsp:cNvSpPr/>
      </dsp:nvSpPr>
      <dsp:spPr>
        <a:xfrm>
          <a:off x="11441024" y="4582560"/>
          <a:ext cx="251004" cy="251004"/>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19AA5-9FFD-4ACD-98A2-8498EDA13C6A}">
      <dsp:nvSpPr>
        <dsp:cNvPr id="0" name=""/>
        <dsp:cNvSpPr/>
      </dsp:nvSpPr>
      <dsp:spPr>
        <a:xfrm>
          <a:off x="12729092" y="6203728"/>
          <a:ext cx="251004" cy="251004"/>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27509-CD76-486B-90FA-91D9EF50EB26}">
      <dsp:nvSpPr>
        <dsp:cNvPr id="0" name=""/>
        <dsp:cNvSpPr/>
      </dsp:nvSpPr>
      <dsp:spPr>
        <a:xfrm>
          <a:off x="4352844" y="22162"/>
          <a:ext cx="4686186"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ctr" defTabSz="2667000">
            <a:lnSpc>
              <a:spcPct val="90000"/>
            </a:lnSpc>
            <a:spcBef>
              <a:spcPct val="0"/>
            </a:spcBef>
            <a:spcAft>
              <a:spcPct val="35000"/>
            </a:spcAft>
            <a:buNone/>
          </a:pPr>
          <a:r>
            <a:rPr lang="pl-PL" sz="6000" b="1" kern="1200" dirty="0">
              <a:solidFill>
                <a:srgbClr val="496F63"/>
              </a:solidFill>
            </a:rPr>
            <a:t>1. Empathi</a:t>
          </a:r>
          <a:r>
            <a:rPr lang="en-GB" sz="6000" b="1" kern="1200" dirty="0">
              <a:solidFill>
                <a:srgbClr val="496F63"/>
              </a:solidFill>
            </a:rPr>
            <a:t>s</a:t>
          </a:r>
          <a:r>
            <a:rPr lang="pl-PL" sz="6000" b="1" kern="1200" dirty="0">
              <a:solidFill>
                <a:srgbClr val="496F63"/>
              </a:solidFill>
            </a:rPr>
            <a:t>e</a:t>
          </a:r>
        </a:p>
      </dsp:txBody>
      <dsp:txXfrm>
        <a:off x="4352844" y="22162"/>
        <a:ext cx="4686186" cy="1842235"/>
      </dsp:txXfrm>
    </dsp:sp>
    <dsp:sp modelId="{AEB6FDE4-7DA8-4A77-BD5E-B02B0007E61B}">
      <dsp:nvSpPr>
        <dsp:cNvPr id="0" name=""/>
        <dsp:cNvSpPr/>
      </dsp:nvSpPr>
      <dsp:spPr>
        <a:xfrm>
          <a:off x="10650337" y="2025970"/>
          <a:ext cx="6839299"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l" defTabSz="2844800">
            <a:lnSpc>
              <a:spcPct val="90000"/>
            </a:lnSpc>
            <a:spcBef>
              <a:spcPct val="0"/>
            </a:spcBef>
            <a:spcAft>
              <a:spcPct val="35000"/>
            </a:spcAft>
            <a:buNone/>
          </a:pPr>
          <a:r>
            <a:rPr lang="pl-PL" sz="6400" b="1" kern="1200" dirty="0">
              <a:solidFill>
                <a:srgbClr val="496F63"/>
              </a:solidFill>
            </a:rPr>
            <a:t>2. </a:t>
          </a:r>
          <a:r>
            <a:rPr lang="pl-PL" sz="6400" b="1" kern="1200" dirty="0" err="1">
              <a:solidFill>
                <a:srgbClr val="496F63"/>
              </a:solidFill>
            </a:rPr>
            <a:t>Define</a:t>
          </a:r>
          <a:endParaRPr lang="pl-PL" sz="6400" b="1" kern="1200" dirty="0">
            <a:solidFill>
              <a:srgbClr val="496F63"/>
            </a:solidFill>
          </a:endParaRPr>
        </a:p>
      </dsp:txBody>
      <dsp:txXfrm>
        <a:off x="10650337" y="2025970"/>
        <a:ext cx="6839299" cy="1842235"/>
      </dsp:txXfrm>
    </dsp:sp>
    <dsp:sp modelId="{1203DD06-382D-4495-BD3A-140D90F157D6}">
      <dsp:nvSpPr>
        <dsp:cNvPr id="0" name=""/>
        <dsp:cNvSpPr/>
      </dsp:nvSpPr>
      <dsp:spPr>
        <a:xfrm>
          <a:off x="4512502" y="3988246"/>
          <a:ext cx="5446108"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r" defTabSz="2844800">
            <a:lnSpc>
              <a:spcPct val="90000"/>
            </a:lnSpc>
            <a:spcBef>
              <a:spcPct val="0"/>
            </a:spcBef>
            <a:spcAft>
              <a:spcPct val="35000"/>
            </a:spcAft>
            <a:buNone/>
          </a:pPr>
          <a:r>
            <a:rPr lang="pl-PL" sz="6400" b="1" kern="1200" dirty="0">
              <a:solidFill>
                <a:srgbClr val="496F63"/>
              </a:solidFill>
            </a:rPr>
            <a:t>3. </a:t>
          </a:r>
          <a:r>
            <a:rPr lang="pl-PL" sz="6400" b="1" kern="1200" dirty="0" err="1">
              <a:solidFill>
                <a:srgbClr val="496F63"/>
              </a:solidFill>
            </a:rPr>
            <a:t>Ideate</a:t>
          </a:r>
          <a:endParaRPr lang="pl-PL" sz="6400" b="1" kern="1200" dirty="0">
            <a:solidFill>
              <a:srgbClr val="496F63"/>
            </a:solidFill>
          </a:endParaRPr>
        </a:p>
      </dsp:txBody>
      <dsp:txXfrm>
        <a:off x="4512502" y="3988246"/>
        <a:ext cx="5446108" cy="1842235"/>
      </dsp:txXfrm>
    </dsp:sp>
    <dsp:sp modelId="{CFC8720A-2DEE-4010-94E2-6E47AFB8F7C9}">
      <dsp:nvSpPr>
        <dsp:cNvPr id="0" name=""/>
        <dsp:cNvSpPr/>
      </dsp:nvSpPr>
      <dsp:spPr>
        <a:xfrm>
          <a:off x="13719791" y="5418668"/>
          <a:ext cx="5113706" cy="184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l" defTabSz="2844800">
            <a:lnSpc>
              <a:spcPct val="90000"/>
            </a:lnSpc>
            <a:spcBef>
              <a:spcPct val="0"/>
            </a:spcBef>
            <a:spcAft>
              <a:spcPct val="35000"/>
            </a:spcAft>
            <a:buNone/>
          </a:pPr>
          <a:r>
            <a:rPr lang="pl-PL" sz="6400" b="1" kern="1200" dirty="0">
              <a:solidFill>
                <a:srgbClr val="496F63"/>
              </a:solidFill>
            </a:rPr>
            <a:t>4. </a:t>
          </a:r>
          <a:r>
            <a:rPr lang="pl-PL" sz="6400" b="1" kern="1200" dirty="0" err="1">
              <a:solidFill>
                <a:srgbClr val="496F63"/>
              </a:solidFill>
            </a:rPr>
            <a:t>Prototype</a:t>
          </a:r>
          <a:endParaRPr lang="pl-PL" sz="6400" b="1" kern="1200" dirty="0">
            <a:solidFill>
              <a:srgbClr val="496F63"/>
            </a:solidFill>
          </a:endParaRPr>
        </a:p>
      </dsp:txBody>
      <dsp:txXfrm>
        <a:off x="13719791" y="5418668"/>
        <a:ext cx="5113706" cy="1842235"/>
      </dsp:txXfrm>
    </dsp:sp>
    <dsp:sp modelId="{2AA2FB86-2435-4BD3-BAA0-0CC0F6310D8E}">
      <dsp:nvSpPr>
        <dsp:cNvPr id="0" name=""/>
        <dsp:cNvSpPr/>
      </dsp:nvSpPr>
      <dsp:spPr>
        <a:xfrm>
          <a:off x="13022791" y="8979332"/>
          <a:ext cx="6332684" cy="152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2844800">
            <a:lnSpc>
              <a:spcPct val="90000"/>
            </a:lnSpc>
            <a:spcBef>
              <a:spcPct val="0"/>
            </a:spcBef>
            <a:spcAft>
              <a:spcPct val="35000"/>
            </a:spcAft>
            <a:buNone/>
          </a:pPr>
          <a:r>
            <a:rPr lang="pl-PL" sz="6400" b="1" kern="1200" dirty="0">
              <a:solidFill>
                <a:srgbClr val="496F63"/>
              </a:solidFill>
            </a:rPr>
            <a:t>5. Test</a:t>
          </a:r>
        </a:p>
      </dsp:txBody>
      <dsp:txXfrm>
        <a:off x="13022791" y="8979332"/>
        <a:ext cx="6332684" cy="1527176"/>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19542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667033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3511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49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6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79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01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46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498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22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33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pl-PL" sz="2400" b="0" kern="1200" dirty="0">
              <a:solidFill>
                <a:srgbClr val="000000"/>
              </a:solidFill>
            </a:endParaRPr>
          </a:p>
        </p:txBody>
      </p:sp>
    </p:spTree>
    <p:extLst>
      <p:ext uri="{BB962C8B-B14F-4D97-AF65-F5344CB8AC3E}">
        <p14:creationId xmlns:p14="http://schemas.microsoft.com/office/powerpoint/2010/main" val="2979195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solidFill>
                <a:srgbClr val="000000"/>
              </a:solidFill>
            </a:endParaRPr>
          </a:p>
        </p:txBody>
      </p:sp>
    </p:spTree>
    <p:extLst>
      <p:ext uri="{BB962C8B-B14F-4D97-AF65-F5344CB8AC3E}">
        <p14:creationId xmlns:p14="http://schemas.microsoft.com/office/powerpoint/2010/main" val="207988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43763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8056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118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315056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58742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258078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07373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95965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copy 1">
    <p:bg>
      <p:bgPr>
        <a:solidFill>
          <a:srgbClr val="393941"/>
        </a:solid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lvl1pPr>
              <a:defRPr>
                <a:solidFill>
                  <a:srgbClr val="F4F5F7"/>
                </a:solidFill>
              </a:defRPr>
            </a:lvl1pPr>
          </a:lstStyle>
          <a:p>
            <a:r>
              <a:t>Title Text</a:t>
            </a:r>
          </a:p>
        </p:txBody>
      </p:sp>
      <p:sp>
        <p:nvSpPr>
          <p:cNvPr id="40" name="Shape 4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p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p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20" cy="217683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rPr/>
              <a:pPr/>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hyperlink" Target="https://www.youtube.com/watch?v=2iYae8zCMA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watch?v=vQytKCT563I" TargetMode="External"/><Relationship Id="rId5" Type="http://schemas.openxmlformats.org/officeDocument/2006/relationships/hyperlink" Target="https://www.youtube.com/watch?v=vQytKCT563I&#8203;" TargetMode="Externa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youtube.com/watch?v=GPXeeyL4tE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hyperlink" Target="https://www.youtube.com/watch?v=_r0VX-aU_T8" TargetMode="External"/><Relationship Id="rId3" Type="http://schemas.openxmlformats.org/officeDocument/2006/relationships/image" Target="../media/image3.emf"/><Relationship Id="rId7" Type="http://schemas.openxmlformats.org/officeDocument/2006/relationships/diagramColors" Target="../diagrams/colors1.xml"/><Relationship Id="rId12" Type="http://schemas.openxmlformats.org/officeDocument/2006/relationships/image" Target="../media/image11.png"/><Relationship Id="rId2" Type="http://schemas.openxmlformats.org/officeDocument/2006/relationships/notesSlide" Target="../notesSlides/notesSlide5.xml"/><Relationship Id="rId16"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diagramQuickStyle" Target="../diagrams/quickStyle1.xml"/><Relationship Id="rId11" Type="http://schemas.openxmlformats.org/officeDocument/2006/relationships/image" Target="../media/image10.png"/><Relationship Id="rId5" Type="http://schemas.openxmlformats.org/officeDocument/2006/relationships/diagramLayout" Target="../diagrams/layout1.xml"/><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Shape 55"/>
          <p:cNvSpPr/>
          <p:nvPr/>
        </p:nvSpPr>
        <p:spPr>
          <a:xfrm>
            <a:off x="2824064" y="5840701"/>
            <a:ext cx="18735869" cy="5668930"/>
          </a:xfrm>
          <a:prstGeom prst="rect">
            <a:avLst/>
          </a:prstGeom>
          <a:solidFill>
            <a:srgbClr val="FFFFFF"/>
          </a:solidFill>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r>
              <a:rPr lang="pl-PL" sz="9600" dirty="0">
                <a:solidFill>
                  <a:srgbClr val="496F63"/>
                </a:solidFill>
                <a:latin typeface="Arial" panose="020B0604020202020204" pitchFamily="34" charset="0"/>
                <a:cs typeface="Arial" panose="020B0604020202020204" pitchFamily="34" charset="0"/>
              </a:rPr>
              <a:t>Module 4</a:t>
            </a:r>
            <a:endParaRPr lang="en-GB" sz="9600" dirty="0">
              <a:solidFill>
                <a:srgbClr val="496F63"/>
              </a:solidFill>
              <a:latin typeface="Arial" panose="020B0604020202020204" pitchFamily="34" charset="0"/>
              <a:cs typeface="Arial" panose="020B0604020202020204" pitchFamily="34" charset="0"/>
            </a:endParaRPr>
          </a:p>
          <a:p>
            <a:endParaRPr lang="pl-PL" sz="9600" dirty="0">
              <a:solidFill>
                <a:srgbClr val="496F63"/>
              </a:solidFill>
              <a:latin typeface="Arial" panose="020B0604020202020204" pitchFamily="34" charset="0"/>
              <a:cs typeface="Arial" panose="020B0604020202020204" pitchFamily="34" charset="0"/>
            </a:endParaRPr>
          </a:p>
          <a:p>
            <a:r>
              <a:rPr lang="pl-PL" sz="9600" dirty="0">
                <a:solidFill>
                  <a:srgbClr val="496F63"/>
                </a:solidFill>
                <a:latin typeface="Arial" panose="020B0604020202020204" pitchFamily="34" charset="0"/>
                <a:cs typeface="Arial" panose="020B0604020202020204" pitchFamily="34" charset="0"/>
              </a:rPr>
              <a:t>Design Thinking</a:t>
            </a:r>
            <a:endParaRPr lang="en-GB" sz="9600" dirty="0">
              <a:solidFill>
                <a:srgbClr val="496F63"/>
              </a:solidFill>
              <a:latin typeface="Arial" panose="020B0604020202020204" pitchFamily="34" charset="0"/>
              <a:cs typeface="Arial" panose="020B0604020202020204" pitchFamily="34" charset="0"/>
            </a:endParaRPr>
          </a:p>
          <a:p>
            <a:endParaRPr lang="en-GB" sz="9600" dirty="0">
              <a:solidFill>
                <a:srgbClr val="496F63"/>
              </a:solidFill>
              <a:latin typeface="Arial" panose="020B0604020202020204" pitchFamily="34" charset="0"/>
              <a:cs typeface="Arial" panose="020B0604020202020204" pitchFamily="34" charset="0"/>
            </a:endParaRPr>
          </a:p>
          <a:p>
            <a:endParaRPr sz="9600" dirty="0">
              <a:solidFill>
                <a:srgbClr val="496F6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468" y="766105"/>
            <a:ext cx="12426556" cy="3837095"/>
          </a:xfrm>
          <a:prstGeom prst="rect">
            <a:avLst/>
          </a:prstGeom>
        </p:spPr>
      </p:pic>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pic>
        <p:nvPicPr>
          <p:cNvPr id="6" name="Picture 5">
            <a:extLst>
              <a:ext uri="{FF2B5EF4-FFF2-40B4-BE49-F238E27FC236}">
                <a16:creationId xmlns:a16="http://schemas.microsoft.com/office/drawing/2014/main" id="{795D03AA-7284-4A09-BB1A-79DE8E9626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91775" y="12660273"/>
            <a:ext cx="8577780" cy="1055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10</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560449" y="10705937"/>
            <a:ext cx="9099673"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a:solidFill>
                  <a:srgbClr val="FFFFFF"/>
                </a:solidFill>
                <a:latin typeface="Arial" panose="020B0604020202020204" pitchFamily="34" charset="0"/>
                <a:cs typeface="Arial" panose="020B0604020202020204" pitchFamily="34" charset="0"/>
              </a:rPr>
              <a:t>4. </a:t>
            </a:r>
            <a:r>
              <a:rPr lang="pl-PL" dirty="0" err="1">
                <a:solidFill>
                  <a:srgbClr val="FFFFFF"/>
                </a:solidFill>
                <a:latin typeface="Arial" panose="020B0604020202020204" pitchFamily="34" charset="0"/>
                <a:cs typeface="Arial" panose="020B0604020202020204" pitchFamily="34" charset="0"/>
              </a:rPr>
              <a:t>Prototype</a:t>
            </a:r>
            <a:endParaRPr dirty="0">
              <a:solidFill>
                <a:srgbClr val="FFFFFF"/>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81F7F825-B52D-4150-8112-A180C2DE0E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09" y="4266136"/>
            <a:ext cx="5200997" cy="5200997"/>
          </a:xfrm>
          <a:prstGeom prst="rect">
            <a:avLst/>
          </a:prstGeom>
        </p:spPr>
      </p:pic>
      <p:sp>
        <p:nvSpPr>
          <p:cNvPr id="13" name="Prostokąt 12">
            <a:extLst>
              <a:ext uri="{FF2B5EF4-FFF2-40B4-BE49-F238E27FC236}">
                <a16:creationId xmlns:a16="http://schemas.microsoft.com/office/drawing/2014/main" id="{2C21EB9E-D28B-4E74-8DE8-64BCB57EE433}"/>
              </a:ext>
            </a:extLst>
          </p:cNvPr>
          <p:cNvSpPr/>
          <p:nvPr/>
        </p:nvSpPr>
        <p:spPr>
          <a:xfrm>
            <a:off x="9762815" y="4883979"/>
            <a:ext cx="13999781" cy="830997"/>
          </a:xfrm>
          <a:prstGeom prst="rect">
            <a:avLst/>
          </a:prstGeom>
        </p:spPr>
        <p:txBody>
          <a:bodyPr wrap="square">
            <a:spAutoFit/>
          </a:bodyPr>
          <a:lstStyle/>
          <a:p>
            <a:pPr algn="l"/>
            <a:r>
              <a:rPr lang="en-US" sz="4800" b="1" dirty="0">
                <a:solidFill>
                  <a:srgbClr val="496F63"/>
                </a:solidFill>
              </a:rPr>
              <a:t>Goal</a:t>
            </a:r>
            <a:r>
              <a:rPr lang="pl-PL" sz="4800" b="1" dirty="0">
                <a:solidFill>
                  <a:srgbClr val="496F63"/>
                </a:solidFill>
              </a:rPr>
              <a:t> – </a:t>
            </a:r>
            <a:r>
              <a:rPr lang="en-US" sz="4800" dirty="0">
                <a:solidFill>
                  <a:srgbClr val="496F63"/>
                </a:solidFill>
              </a:rPr>
              <a:t>creating at least one prototype</a:t>
            </a:r>
            <a:endParaRPr lang="pl-PL" sz="4800" b="1" dirty="0">
              <a:solidFill>
                <a:srgbClr val="496F63"/>
              </a:solidFill>
            </a:endParaRPr>
          </a:p>
        </p:txBody>
      </p:sp>
      <p:sp>
        <p:nvSpPr>
          <p:cNvPr id="16" name="Shape 72">
            <a:extLst>
              <a:ext uri="{FF2B5EF4-FFF2-40B4-BE49-F238E27FC236}">
                <a16:creationId xmlns:a16="http://schemas.microsoft.com/office/drawing/2014/main" id="{BB24FC54-65F7-4182-A5AE-7F2BBE8EE780}"/>
              </a:ext>
            </a:extLst>
          </p:cNvPr>
          <p:cNvSpPr/>
          <p:nvPr/>
        </p:nvSpPr>
        <p:spPr>
          <a:xfrm>
            <a:off x="9512962" y="6325907"/>
            <a:ext cx="11492753" cy="5187829"/>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 name="Prostokąt 1">
            <a:extLst>
              <a:ext uri="{FF2B5EF4-FFF2-40B4-BE49-F238E27FC236}">
                <a16:creationId xmlns:a16="http://schemas.microsoft.com/office/drawing/2014/main" id="{3A20920C-3787-41C3-B5E6-B7B8C832C6CD}"/>
              </a:ext>
            </a:extLst>
          </p:cNvPr>
          <p:cNvSpPr/>
          <p:nvPr/>
        </p:nvSpPr>
        <p:spPr>
          <a:xfrm>
            <a:off x="9660122" y="6442221"/>
            <a:ext cx="11227536" cy="4955203"/>
          </a:xfrm>
          <a:prstGeom prst="rect">
            <a:avLst/>
          </a:prstGeom>
        </p:spPr>
        <p:txBody>
          <a:bodyPr wrap="square">
            <a:spAutoFit/>
          </a:bodyPr>
          <a:lstStyle/>
          <a:p>
            <a:pPr algn="l"/>
            <a:r>
              <a:rPr lang="pl-PL" sz="5000" b="1" dirty="0">
                <a:solidFill>
                  <a:srgbClr val="496F63"/>
                </a:solidFill>
              </a:rPr>
              <a:t>This phase is used to build simple prototypes as visual objects to demonstrate the effect of innovation</a:t>
            </a:r>
          </a:p>
          <a:p>
            <a:pPr algn="l"/>
            <a:endParaRPr lang="en-US" sz="800" b="1" dirty="0">
              <a:solidFill>
                <a:srgbClr val="496F63"/>
              </a:solidFill>
            </a:endParaRPr>
          </a:p>
          <a:p>
            <a:pPr algn="l"/>
            <a:r>
              <a:rPr lang="en-US" sz="5000" b="1" dirty="0">
                <a:solidFill>
                  <a:srgbClr val="496F63"/>
                </a:solidFill>
              </a:rPr>
              <a:t>Don’t overcomplicate</a:t>
            </a:r>
          </a:p>
          <a:p>
            <a:pPr algn="l"/>
            <a:endParaRPr lang="en-US" sz="800" b="1" dirty="0">
              <a:solidFill>
                <a:srgbClr val="496F63"/>
              </a:solidFill>
            </a:endParaRPr>
          </a:p>
          <a:p>
            <a:pPr algn="l"/>
            <a:r>
              <a:rPr lang="en-US" sz="5000" b="1" dirty="0">
                <a:solidFill>
                  <a:srgbClr val="496F63"/>
                </a:solidFill>
              </a:rPr>
              <a:t>Create a Minimum Viable Product as quickly as possible</a:t>
            </a:r>
            <a:endParaRPr lang="pl-PL" sz="5000" b="1" dirty="0">
              <a:solidFill>
                <a:srgbClr val="496F63"/>
              </a:solidFill>
            </a:endParaRPr>
          </a:p>
        </p:txBody>
      </p:sp>
      <p:sp>
        <p:nvSpPr>
          <p:cNvPr id="4" name="Prostokąt 3">
            <a:extLst>
              <a:ext uri="{FF2B5EF4-FFF2-40B4-BE49-F238E27FC236}">
                <a16:creationId xmlns:a16="http://schemas.microsoft.com/office/drawing/2014/main" id="{6F5557A7-F11B-41AD-8023-AC0B5CFFC9D7}"/>
              </a:ext>
            </a:extLst>
          </p:cNvPr>
          <p:cNvSpPr/>
          <p:nvPr/>
        </p:nvSpPr>
        <p:spPr>
          <a:xfrm>
            <a:off x="7036258" y="2025286"/>
            <a:ext cx="15776918" cy="2400657"/>
          </a:xfrm>
          <a:prstGeom prst="rect">
            <a:avLst/>
          </a:prstGeom>
        </p:spPr>
        <p:txBody>
          <a:bodyPr wrap="square">
            <a:spAutoFit/>
          </a:bodyPr>
          <a:lstStyle/>
          <a:p>
            <a:pPr algn="ctr"/>
            <a:r>
              <a:rPr lang="pl-PL" sz="5000" b="1" dirty="0">
                <a:solidFill>
                  <a:srgbClr val="71BB9A"/>
                </a:solidFill>
              </a:rPr>
              <a:t>Time to </a:t>
            </a:r>
            <a:r>
              <a:rPr lang="pl-PL" sz="5000" b="1" dirty="0" err="1">
                <a:solidFill>
                  <a:srgbClr val="71BB9A"/>
                </a:solidFill>
              </a:rPr>
              <a:t>choose</a:t>
            </a:r>
            <a:r>
              <a:rPr lang="pl-PL" sz="5000" b="1" dirty="0">
                <a:solidFill>
                  <a:srgbClr val="71BB9A"/>
                </a:solidFill>
              </a:rPr>
              <a:t> the </a:t>
            </a:r>
            <a:r>
              <a:rPr lang="pl-PL" sz="5000" b="1" dirty="0" err="1">
                <a:solidFill>
                  <a:srgbClr val="71BB9A"/>
                </a:solidFill>
              </a:rPr>
              <a:t>best</a:t>
            </a:r>
            <a:r>
              <a:rPr lang="pl-PL" sz="5000" b="1" dirty="0">
                <a:solidFill>
                  <a:srgbClr val="71BB9A"/>
                </a:solidFill>
              </a:rPr>
              <a:t> </a:t>
            </a:r>
            <a:r>
              <a:rPr lang="pl-PL" sz="5000" b="1" dirty="0" err="1">
                <a:solidFill>
                  <a:srgbClr val="71BB9A"/>
                </a:solidFill>
              </a:rPr>
              <a:t>ideas</a:t>
            </a:r>
            <a:r>
              <a:rPr lang="pl-PL" sz="5000" b="1" dirty="0">
                <a:solidFill>
                  <a:srgbClr val="71BB9A"/>
                </a:solidFill>
              </a:rPr>
              <a:t>!</a:t>
            </a:r>
          </a:p>
          <a:p>
            <a:pPr algn="ctr"/>
            <a:r>
              <a:rPr lang="en-GB" sz="5000" b="1" dirty="0">
                <a:solidFill>
                  <a:srgbClr val="71BB9A"/>
                </a:solidFill>
              </a:rPr>
              <a:t>N</a:t>
            </a:r>
            <a:r>
              <a:rPr lang="pl-PL" sz="5000" b="1" dirty="0">
                <a:solidFill>
                  <a:srgbClr val="71BB9A"/>
                </a:solidFill>
              </a:rPr>
              <a:t>arrow the created solutions to a maximum of several variants</a:t>
            </a:r>
          </a:p>
        </p:txBody>
      </p:sp>
      <p:sp>
        <p:nvSpPr>
          <p:cNvPr id="12" name="Rectangle 1">
            <a:extLst>
              <a:ext uri="{FF2B5EF4-FFF2-40B4-BE49-F238E27FC236}">
                <a16:creationId xmlns:a16="http://schemas.microsoft.com/office/drawing/2014/main" id="{A5AA5145-3692-4FAE-9C29-1A7B43DD1102}"/>
              </a:ext>
            </a:extLst>
          </p:cNvPr>
          <p:cNvSpPr/>
          <p:nvPr/>
        </p:nvSpPr>
        <p:spPr>
          <a:xfrm>
            <a:off x="9498864" y="12894288"/>
            <a:ext cx="15273268" cy="707886"/>
          </a:xfrm>
          <a:prstGeom prst="rect">
            <a:avLst/>
          </a:prstGeom>
        </p:spPr>
        <p:txBody>
          <a:bodyPr wrap="square">
            <a:spAutoFit/>
          </a:bodyPr>
          <a:lstStyle/>
          <a:p>
            <a:pPr algn="ctr" fontAlgn="base"/>
            <a:r>
              <a:rPr lang="pl-PL" sz="2000" b="1" kern="1200" dirty="0">
                <a:solidFill>
                  <a:schemeClr val="tx1"/>
                </a:solidFill>
                <a:latin typeface="Arial" panose="020B0604020202020204" pitchFamily="34" charset="0"/>
                <a:cs typeface="Arial" panose="020B0604020202020204" pitchFamily="34" charset="0"/>
                <a:sym typeface="Quattrocento Sans"/>
              </a:rPr>
              <a:t>Source: https://play.google.com/books/reader?id=2yyDDwAAQBAJ&amp;hl=pl&amp;pg=GBS.PT10</a:t>
            </a:r>
          </a:p>
          <a:p>
            <a:pPr algn="ctr" fontAlgn="base"/>
            <a:r>
              <a:rPr lang="pl-PL" sz="2000" b="1" kern="1200" dirty="0">
                <a:solidFill>
                  <a:schemeClr val="tx1"/>
                </a:solidFill>
                <a:latin typeface="Arial" panose="020B0604020202020204" pitchFamily="34" charset="0"/>
                <a:cs typeface="Arial" panose="020B0604020202020204" pitchFamily="34" charset="0"/>
                <a:sym typeface="Quattrocento Sans"/>
              </a:rPr>
              <a:t>https://contentsolutions.pl/5-krokow-do-tworzenia-lepszego-contentu-design-thinking/</a:t>
            </a:r>
            <a:endParaRPr lang="en-IE" sz="20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14" name="Prostokąt 13">
            <a:extLst>
              <a:ext uri="{FF2B5EF4-FFF2-40B4-BE49-F238E27FC236}">
                <a16:creationId xmlns:a16="http://schemas.microsoft.com/office/drawing/2014/main" id="{12D0A6CC-9F04-4D4B-815F-D5B23363C0C9}"/>
              </a:ext>
            </a:extLst>
          </p:cNvPr>
          <p:cNvSpPr/>
          <p:nvPr/>
        </p:nvSpPr>
        <p:spPr>
          <a:xfrm>
            <a:off x="8897907" y="616035"/>
            <a:ext cx="11388054" cy="1107996"/>
          </a:xfrm>
          <a:prstGeom prst="rect">
            <a:avLst/>
          </a:prstGeom>
        </p:spPr>
        <p:txBody>
          <a:bodyPr wrap="none">
            <a:spAutoFit/>
          </a:bodyPr>
          <a:lstStyle/>
          <a:p>
            <a:r>
              <a:rPr lang="en-US" sz="6600" dirty="0">
                <a:solidFill>
                  <a:srgbClr val="496F63"/>
                </a:solidFill>
              </a:rPr>
              <a:t>Checking solutions in practice</a:t>
            </a:r>
            <a:endParaRPr lang="pl-PL" sz="6600" dirty="0">
              <a:solidFill>
                <a:srgbClr val="496F63"/>
              </a:solidFill>
            </a:endParaRPr>
          </a:p>
        </p:txBody>
      </p:sp>
      <p:pic>
        <p:nvPicPr>
          <p:cNvPr id="15" name="Obraz 14">
            <a:extLst>
              <a:ext uri="{FF2B5EF4-FFF2-40B4-BE49-F238E27FC236}">
                <a16:creationId xmlns:a16="http://schemas.microsoft.com/office/drawing/2014/main" id="{ED175C6A-B15E-40E2-85FE-704550AE3A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46868" y="6872571"/>
            <a:ext cx="3132616" cy="5105645"/>
          </a:xfrm>
          <a:prstGeom prst="rect">
            <a:avLst/>
          </a:prstGeom>
        </p:spPr>
      </p:pic>
    </p:spTree>
    <p:extLst>
      <p:ext uri="{BB962C8B-B14F-4D97-AF65-F5344CB8AC3E}">
        <p14:creationId xmlns:p14="http://schemas.microsoft.com/office/powerpoint/2010/main" val="319916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up)">
                                      <p:cBhvr>
                                        <p:cTn id="13" dur="1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up)">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childTnLst>
                          </p:cTn>
                        </p:par>
                        <p:par>
                          <p:cTn id="33" fill="hold">
                            <p:stCondLst>
                              <p:cond delay="500"/>
                            </p:stCondLst>
                            <p:childTnLst>
                              <p:par>
                                <p:cTn id="34" presetID="2" presetClass="entr" presetSubtype="2" fill="hold" nodeType="afterEffect">
                                  <p:stCondLst>
                                    <p:cond delay="5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500"/>
                                        <p:tgtEl>
                                          <p:spTgt spid="2">
                                            <p:txEl>
                                              <p:pRg st="4" end="4"/>
                                            </p:tx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2" grpId="0" uiExpand="1" build="p"/>
      <p:bldP spid="4" grpId="0" build="p"/>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11</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2169755" y="10772371"/>
            <a:ext cx="9099673"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a:solidFill>
                  <a:srgbClr val="FFFFFF"/>
                </a:solidFill>
                <a:latin typeface="Arial" panose="020B0604020202020204" pitchFamily="34" charset="0"/>
                <a:cs typeface="Arial" panose="020B0604020202020204" pitchFamily="34" charset="0"/>
              </a:rPr>
              <a:t>5. Test</a:t>
            </a:r>
            <a:endParaRPr dirty="0">
              <a:solidFill>
                <a:srgbClr val="FFFFFF"/>
              </a:solidFill>
              <a:latin typeface="Arial" panose="020B0604020202020204" pitchFamily="34" charset="0"/>
              <a:cs typeface="Arial" panose="020B0604020202020204" pitchFamily="34" charset="0"/>
            </a:endParaRPr>
          </a:p>
        </p:txBody>
      </p:sp>
      <p:pic>
        <p:nvPicPr>
          <p:cNvPr id="10" name="Obraz 9">
            <a:extLst>
              <a:ext uri="{FF2B5EF4-FFF2-40B4-BE49-F238E27FC236}">
                <a16:creationId xmlns:a16="http://schemas.microsoft.com/office/drawing/2014/main" id="{7650AFF0-8C9E-4DF4-BC0E-174EFE394D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09" y="3635808"/>
            <a:ext cx="5011185" cy="6357214"/>
          </a:xfrm>
          <a:prstGeom prst="rect">
            <a:avLst/>
          </a:prstGeom>
        </p:spPr>
      </p:pic>
      <p:sp>
        <p:nvSpPr>
          <p:cNvPr id="11" name="Prostokąt 10">
            <a:extLst>
              <a:ext uri="{FF2B5EF4-FFF2-40B4-BE49-F238E27FC236}">
                <a16:creationId xmlns:a16="http://schemas.microsoft.com/office/drawing/2014/main" id="{D88184E2-AA11-40B7-88E4-C289DB612E33}"/>
              </a:ext>
            </a:extLst>
          </p:cNvPr>
          <p:cNvSpPr/>
          <p:nvPr/>
        </p:nvSpPr>
        <p:spPr>
          <a:xfrm>
            <a:off x="5423337" y="491638"/>
            <a:ext cx="17185651" cy="1938992"/>
          </a:xfrm>
          <a:prstGeom prst="rect">
            <a:avLst/>
          </a:prstGeom>
        </p:spPr>
        <p:txBody>
          <a:bodyPr wrap="square">
            <a:spAutoFit/>
          </a:bodyPr>
          <a:lstStyle/>
          <a:p>
            <a:pPr algn="l"/>
            <a:r>
              <a:rPr lang="en-US" sz="6000" b="1" dirty="0">
                <a:solidFill>
                  <a:srgbClr val="496F63"/>
                </a:solidFill>
              </a:rPr>
              <a:t>Goal</a:t>
            </a:r>
            <a:r>
              <a:rPr lang="pl-PL" sz="6000" b="1" dirty="0">
                <a:solidFill>
                  <a:srgbClr val="496F63"/>
                </a:solidFill>
              </a:rPr>
              <a:t> – </a:t>
            </a:r>
            <a:r>
              <a:rPr lang="en-US" sz="6000" dirty="0">
                <a:solidFill>
                  <a:srgbClr val="496F63"/>
                </a:solidFill>
              </a:rPr>
              <a:t>Getting feedback from users about the prototype to make decisions about the next steps </a:t>
            </a:r>
            <a:endParaRPr lang="pl-PL" sz="6000" b="1" dirty="0">
              <a:solidFill>
                <a:srgbClr val="496F63"/>
              </a:solidFill>
            </a:endParaRPr>
          </a:p>
        </p:txBody>
      </p:sp>
      <p:sp>
        <p:nvSpPr>
          <p:cNvPr id="2" name="Prostokąt 1">
            <a:extLst>
              <a:ext uri="{FF2B5EF4-FFF2-40B4-BE49-F238E27FC236}">
                <a16:creationId xmlns:a16="http://schemas.microsoft.com/office/drawing/2014/main" id="{29404277-8975-4630-871B-B7768D340C1D}"/>
              </a:ext>
            </a:extLst>
          </p:cNvPr>
          <p:cNvSpPr/>
          <p:nvPr/>
        </p:nvSpPr>
        <p:spPr>
          <a:xfrm>
            <a:off x="10636650" y="2601827"/>
            <a:ext cx="12629750" cy="1323439"/>
          </a:xfrm>
          <a:prstGeom prst="rect">
            <a:avLst/>
          </a:prstGeom>
        </p:spPr>
        <p:txBody>
          <a:bodyPr wrap="square">
            <a:spAutoFit/>
          </a:bodyPr>
          <a:lstStyle/>
          <a:p>
            <a:pPr marL="571500" indent="-571500">
              <a:buFont typeface="Arial" panose="020B0604020202020204" pitchFamily="34" charset="0"/>
              <a:buChar char="•"/>
            </a:pPr>
            <a:r>
              <a:rPr lang="pl-PL" sz="4000" dirty="0">
                <a:solidFill>
                  <a:srgbClr val="496F63"/>
                </a:solidFill>
              </a:rPr>
              <a:t>The opportunity to test prototypes in real conditions</a:t>
            </a:r>
          </a:p>
          <a:p>
            <a:pPr marL="571500" indent="-571500">
              <a:buFont typeface="Arial" panose="020B0604020202020204" pitchFamily="34" charset="0"/>
              <a:buChar char="•"/>
            </a:pPr>
            <a:r>
              <a:rPr lang="pl-PL" sz="4000" dirty="0">
                <a:solidFill>
                  <a:srgbClr val="496F63"/>
                </a:solidFill>
              </a:rPr>
              <a:t>Collecting opinions through interviews</a:t>
            </a:r>
          </a:p>
        </p:txBody>
      </p:sp>
      <p:sp>
        <p:nvSpPr>
          <p:cNvPr id="6" name="Prostokąt 5">
            <a:extLst>
              <a:ext uri="{FF2B5EF4-FFF2-40B4-BE49-F238E27FC236}">
                <a16:creationId xmlns:a16="http://schemas.microsoft.com/office/drawing/2014/main" id="{04192485-6F35-4589-8F9F-381C9B10F7D9}"/>
              </a:ext>
            </a:extLst>
          </p:cNvPr>
          <p:cNvSpPr/>
          <p:nvPr/>
        </p:nvSpPr>
        <p:spPr>
          <a:xfrm>
            <a:off x="9759592" y="8984881"/>
            <a:ext cx="10211538" cy="3170099"/>
          </a:xfrm>
          <a:prstGeom prst="rect">
            <a:avLst/>
          </a:prstGeom>
        </p:spPr>
        <p:txBody>
          <a:bodyPr wrap="square">
            <a:spAutoFit/>
          </a:bodyPr>
          <a:lstStyle/>
          <a:p>
            <a:r>
              <a:rPr lang="en-GB" sz="4000" dirty="0">
                <a:solidFill>
                  <a:srgbClr val="496F63"/>
                </a:solidFill>
              </a:rPr>
              <a:t>T</a:t>
            </a:r>
            <a:r>
              <a:rPr lang="pl-PL" sz="4000" dirty="0">
                <a:solidFill>
                  <a:srgbClr val="496F63"/>
                </a:solidFill>
              </a:rPr>
              <a:t>he design thinking process is an iterative process</a:t>
            </a:r>
            <a:r>
              <a:rPr lang="en-GB" sz="4000" dirty="0">
                <a:solidFill>
                  <a:srgbClr val="496F63"/>
                </a:solidFill>
              </a:rPr>
              <a:t>. To </a:t>
            </a:r>
            <a:r>
              <a:rPr lang="pl-PL" sz="4000" dirty="0">
                <a:solidFill>
                  <a:srgbClr val="496F63"/>
                </a:solidFill>
              </a:rPr>
              <a:t>adapt the prototype </a:t>
            </a:r>
            <a:r>
              <a:rPr lang="en-GB" sz="4000" dirty="0">
                <a:solidFill>
                  <a:srgbClr val="496F63"/>
                </a:solidFill>
              </a:rPr>
              <a:t>properly </a:t>
            </a:r>
            <a:r>
              <a:rPr lang="pl-PL" sz="4000" dirty="0">
                <a:solidFill>
                  <a:srgbClr val="496F63"/>
                </a:solidFill>
              </a:rPr>
              <a:t>to the needs of its future users and </a:t>
            </a:r>
            <a:r>
              <a:rPr lang="en-GB" sz="4000" dirty="0">
                <a:solidFill>
                  <a:srgbClr val="496F63"/>
                </a:solidFill>
              </a:rPr>
              <a:t>really </a:t>
            </a:r>
            <a:r>
              <a:rPr lang="pl-PL" sz="4000" dirty="0">
                <a:solidFill>
                  <a:srgbClr val="496F63"/>
                </a:solidFill>
              </a:rPr>
              <a:t>refine it, the last three phases should be repeated.</a:t>
            </a:r>
          </a:p>
        </p:txBody>
      </p:sp>
      <p:pic>
        <p:nvPicPr>
          <p:cNvPr id="8" name="Obraz 7">
            <a:extLst>
              <a:ext uri="{FF2B5EF4-FFF2-40B4-BE49-F238E27FC236}">
                <a16:creationId xmlns:a16="http://schemas.microsoft.com/office/drawing/2014/main" id="{0C7A30CF-436E-40E8-B35D-E2FBF1C331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25767" y="8950648"/>
            <a:ext cx="3691890" cy="3691890"/>
          </a:xfrm>
          <a:prstGeom prst="rect">
            <a:avLst/>
          </a:prstGeom>
        </p:spPr>
      </p:pic>
      <p:grpSp>
        <p:nvGrpSpPr>
          <p:cNvPr id="4" name="Group 3"/>
          <p:cNvGrpSpPr/>
          <p:nvPr/>
        </p:nvGrpSpPr>
        <p:grpSpPr>
          <a:xfrm>
            <a:off x="13367721" y="4636118"/>
            <a:ext cx="9668744" cy="3691891"/>
            <a:chOff x="14630399" y="4412653"/>
            <a:chExt cx="7498225" cy="3969347"/>
          </a:xfrm>
        </p:grpSpPr>
        <p:sp>
          <p:nvSpPr>
            <p:cNvPr id="13" name="Shape 72">
              <a:extLst>
                <a:ext uri="{FF2B5EF4-FFF2-40B4-BE49-F238E27FC236}">
                  <a16:creationId xmlns:a16="http://schemas.microsoft.com/office/drawing/2014/main" id="{4925B0F4-85B4-48EB-A7CA-A96260F459F2}"/>
                </a:ext>
              </a:extLst>
            </p:cNvPr>
            <p:cNvSpPr/>
            <p:nvPr/>
          </p:nvSpPr>
          <p:spPr>
            <a:xfrm>
              <a:off x="14630399" y="4412653"/>
              <a:ext cx="7498225" cy="3969347"/>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3" name="Prostokąt 2">
              <a:extLst>
                <a:ext uri="{FF2B5EF4-FFF2-40B4-BE49-F238E27FC236}">
                  <a16:creationId xmlns:a16="http://schemas.microsoft.com/office/drawing/2014/main" id="{89B73D78-3AEF-4735-AEFF-E40F7A590D2E}"/>
                </a:ext>
              </a:extLst>
            </p:cNvPr>
            <p:cNvSpPr/>
            <p:nvPr/>
          </p:nvSpPr>
          <p:spPr>
            <a:xfrm>
              <a:off x="14874239" y="4534286"/>
              <a:ext cx="7041025" cy="3631763"/>
            </a:xfrm>
            <a:prstGeom prst="rect">
              <a:avLst/>
            </a:prstGeom>
          </p:spPr>
          <p:txBody>
            <a:bodyPr wrap="square">
              <a:spAutoFit/>
            </a:bodyPr>
            <a:lstStyle/>
            <a:p>
              <a:r>
                <a:rPr lang="pl-PL" sz="4600" dirty="0">
                  <a:solidFill>
                    <a:srgbClr val="496F63"/>
                  </a:solidFill>
                </a:rPr>
                <a:t>We must check whether the proposed solutions make sense and whether they meet the needs of our target group</a:t>
              </a:r>
            </a:p>
          </p:txBody>
        </p:sp>
      </p:grpSp>
      <p:sp>
        <p:nvSpPr>
          <p:cNvPr id="14" name="Rectangle 1">
            <a:extLst>
              <a:ext uri="{FF2B5EF4-FFF2-40B4-BE49-F238E27FC236}">
                <a16:creationId xmlns:a16="http://schemas.microsoft.com/office/drawing/2014/main" id="{8E1C28BB-49F6-45FB-B7F8-841AFB88A34B}"/>
              </a:ext>
            </a:extLst>
          </p:cNvPr>
          <p:cNvSpPr/>
          <p:nvPr/>
        </p:nvSpPr>
        <p:spPr>
          <a:xfrm>
            <a:off x="9498864" y="12865832"/>
            <a:ext cx="15273268" cy="707886"/>
          </a:xfrm>
          <a:prstGeom prst="rect">
            <a:avLst/>
          </a:prstGeom>
        </p:spPr>
        <p:txBody>
          <a:bodyPr wrap="square">
            <a:spAutoFit/>
          </a:bodyPr>
          <a:lstStyle/>
          <a:p>
            <a:pPr algn="ctr" fontAlgn="base"/>
            <a:r>
              <a:rPr lang="pl-PL" sz="2000" b="1" kern="1200" dirty="0">
                <a:solidFill>
                  <a:schemeClr val="tx1"/>
                </a:solidFill>
                <a:latin typeface="Arial" panose="020B0604020202020204" pitchFamily="34" charset="0"/>
                <a:cs typeface="Arial" panose="020B0604020202020204" pitchFamily="34" charset="0"/>
                <a:sym typeface="Quattrocento Sans"/>
              </a:rPr>
              <a:t>Source: https://play.google.com/books/reader?id=2yyDDwAAQBAJ&amp;hl=pl&amp;pg=GBS.PT10</a:t>
            </a:r>
          </a:p>
          <a:p>
            <a:pPr algn="ctr" fontAlgn="base"/>
            <a:r>
              <a:rPr lang="pl-PL" sz="2000" b="1" kern="1200" dirty="0">
                <a:solidFill>
                  <a:schemeClr val="tx1"/>
                </a:solidFill>
                <a:latin typeface="Arial" panose="020B0604020202020204" pitchFamily="34" charset="0"/>
                <a:cs typeface="Arial" panose="020B0604020202020204" pitchFamily="34" charset="0"/>
                <a:sym typeface="Quattrocento Sans"/>
              </a:rPr>
              <a:t>https://contentsolutions.pl/5-krokow-do-tworzenia-lepszego-contentu-design-thinking/</a:t>
            </a:r>
            <a:endParaRPr lang="en-IE" sz="2000" b="1" kern="1200" dirty="0">
              <a:solidFill>
                <a:schemeClr val="tx1"/>
              </a:solidFill>
              <a:latin typeface="Arial" panose="020B0604020202020204" pitchFamily="34" charset="0"/>
              <a:cs typeface="Arial" panose="020B0604020202020204" pitchFamily="34" charset="0"/>
              <a:sym typeface="Quattrocento Sans"/>
            </a:endParaRPr>
          </a:p>
        </p:txBody>
      </p:sp>
      <p:pic>
        <p:nvPicPr>
          <p:cNvPr id="15" name="Obraz 14">
            <a:extLst>
              <a:ext uri="{FF2B5EF4-FFF2-40B4-BE49-F238E27FC236}">
                <a16:creationId xmlns:a16="http://schemas.microsoft.com/office/drawing/2014/main" id="{1000A88C-88BE-440A-BAB0-CA8B256C6C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9012" y="4387997"/>
            <a:ext cx="4913662" cy="3603352"/>
          </a:xfrm>
          <a:prstGeom prst="rect">
            <a:avLst/>
          </a:prstGeom>
        </p:spPr>
      </p:pic>
    </p:spTree>
    <p:extLst>
      <p:ext uri="{BB962C8B-B14F-4D97-AF65-F5344CB8AC3E}">
        <p14:creationId xmlns:p14="http://schemas.microsoft.com/office/powerpoint/2010/main" val="62601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1000"/>
                                        <p:tgtEl>
                                          <p:spTgt spid="6"/>
                                        </p:tgtEl>
                                      </p:cBhvr>
                                    </p:animEffect>
                                  </p:childTnLst>
                                </p:cTn>
                              </p:par>
                            </p:childTnLst>
                          </p:cTn>
                        </p:par>
                        <p:par>
                          <p:cTn id="35" fill="hold">
                            <p:stCondLst>
                              <p:cond delay="1000"/>
                            </p:stCondLst>
                            <p:childTnLst>
                              <p:par>
                                <p:cTn id="36" presetID="21" presetClass="entr" presetSubtype="1" repeatCount="300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par>
                          <p:cTn id="39" fill="hold">
                            <p:stCondLst>
                              <p:cond delay="7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build="p"/>
      <p:bldP spid="6"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Shape 85"/>
          <p:cNvSpPr/>
          <p:nvPr/>
        </p:nvSpPr>
        <p:spPr>
          <a:xfrm>
            <a:off x="2109138" y="2873102"/>
            <a:ext cx="15829040" cy="9768682"/>
          </a:xfrm>
          <a:prstGeom prst="rect">
            <a:avLst/>
          </a:prstGeom>
          <a:solidFill>
            <a:srgbClr val="FFFFFF"/>
          </a:solid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pPr>
              <a:lnSpc>
                <a:spcPct val="150000"/>
              </a:lnSpc>
            </a:pPr>
            <a:r>
              <a:rPr lang="pl-PL" sz="3800" b="1" dirty="0">
                <a:solidFill>
                  <a:srgbClr val="496F63"/>
                </a:solidFill>
                <a:latin typeface="Arial" panose="020B0604020202020204" pitchFamily="34" charset="0"/>
                <a:cs typeface="Arial" panose="020B0604020202020204" pitchFamily="34" charset="0"/>
              </a:rPr>
              <a:t>1. </a:t>
            </a:r>
            <a:r>
              <a:rPr lang="en-US" sz="3800" b="1" dirty="0">
                <a:solidFill>
                  <a:srgbClr val="496F63"/>
                </a:solidFill>
                <a:latin typeface="Arial" panose="020B0604020202020204" pitchFamily="34" charset="0"/>
                <a:cs typeface="Arial" panose="020B0604020202020204" pitchFamily="34" charset="0"/>
              </a:rPr>
              <a:t>The Human Rule: All Design Activity Is Ultimately Social</a:t>
            </a:r>
            <a:r>
              <a:rPr lang="pl-PL" sz="3800" b="1" dirty="0">
                <a:solidFill>
                  <a:srgbClr val="496F63"/>
                </a:solidFill>
                <a:latin typeface="Arial" panose="020B0604020202020204" pitchFamily="34" charset="0"/>
                <a:cs typeface="Arial" panose="020B0604020202020204" pitchFamily="34" charset="0"/>
              </a:rPr>
              <a:t> </a:t>
            </a:r>
            <a:r>
              <a:rPr lang="en-US" sz="3800" b="1" dirty="0">
                <a:solidFill>
                  <a:srgbClr val="496F63"/>
                </a:solidFill>
                <a:latin typeface="Arial" panose="020B0604020202020204" pitchFamily="34" charset="0"/>
                <a:cs typeface="Arial" panose="020B0604020202020204" pitchFamily="34" charset="0"/>
              </a:rPr>
              <a:t>in Nature</a:t>
            </a:r>
          </a:p>
          <a:p>
            <a:pPr>
              <a:lnSpc>
                <a:spcPct val="150000"/>
              </a:lnSpc>
            </a:pPr>
            <a:r>
              <a:rPr lang="pl-PL" sz="3000" dirty="0">
                <a:solidFill>
                  <a:srgbClr val="496F63"/>
                </a:solidFill>
                <a:latin typeface="Arial" panose="020B0604020202020204" pitchFamily="34" charset="0"/>
                <a:cs typeface="Arial" panose="020B0604020202020204" pitchFamily="34" charset="0"/>
              </a:rPr>
              <a:t>I</a:t>
            </a:r>
            <a:r>
              <a:rPr lang="en-US" sz="3000" dirty="0" err="1">
                <a:solidFill>
                  <a:srgbClr val="496F63"/>
                </a:solidFill>
                <a:latin typeface="Arial" panose="020B0604020202020204" pitchFamily="34" charset="0"/>
                <a:cs typeface="Arial" panose="020B0604020202020204" pitchFamily="34" charset="0"/>
              </a:rPr>
              <a:t>mplementing</a:t>
            </a:r>
            <a:r>
              <a:rPr lang="en-US" sz="3000" dirty="0">
                <a:solidFill>
                  <a:srgbClr val="496F63"/>
                </a:solidFill>
                <a:latin typeface="Arial" panose="020B0604020202020204" pitchFamily="34" charset="0"/>
                <a:cs typeface="Arial" panose="020B0604020202020204" pitchFamily="34" charset="0"/>
              </a:rPr>
              <a:t> solutions should strive to meet human needs</a:t>
            </a:r>
          </a:p>
          <a:p>
            <a:pPr>
              <a:lnSpc>
                <a:spcPct val="150000"/>
              </a:lnSpc>
            </a:pPr>
            <a:endParaRPr lang="pl-PL" sz="800" b="1" dirty="0">
              <a:solidFill>
                <a:srgbClr val="496F63"/>
              </a:solidFill>
              <a:latin typeface="Arial" panose="020B0604020202020204" pitchFamily="34" charset="0"/>
              <a:cs typeface="Arial" panose="020B0604020202020204" pitchFamily="34" charset="0"/>
            </a:endParaRPr>
          </a:p>
          <a:p>
            <a:pPr>
              <a:lnSpc>
                <a:spcPct val="150000"/>
              </a:lnSpc>
            </a:pPr>
            <a:r>
              <a:rPr lang="pl-PL" sz="3800" b="1" dirty="0">
                <a:solidFill>
                  <a:srgbClr val="496F63"/>
                </a:solidFill>
                <a:latin typeface="Arial" panose="020B0604020202020204" pitchFamily="34" charset="0"/>
                <a:cs typeface="Arial" panose="020B0604020202020204" pitchFamily="34" charset="0"/>
              </a:rPr>
              <a:t>2. </a:t>
            </a:r>
            <a:r>
              <a:rPr lang="en-US" sz="3800" b="1" dirty="0">
                <a:solidFill>
                  <a:srgbClr val="496F63"/>
                </a:solidFill>
                <a:latin typeface="Arial" panose="020B0604020202020204" pitchFamily="34" charset="0"/>
                <a:cs typeface="Arial" panose="020B0604020202020204" pitchFamily="34" charset="0"/>
              </a:rPr>
              <a:t>The Ambiguity Rule: Design Thinkers Must Preserve</a:t>
            </a:r>
            <a:r>
              <a:rPr lang="pl-PL" sz="3800" b="1" dirty="0">
                <a:solidFill>
                  <a:srgbClr val="496F63"/>
                </a:solidFill>
                <a:latin typeface="Arial" panose="020B0604020202020204" pitchFamily="34" charset="0"/>
                <a:cs typeface="Arial" panose="020B0604020202020204" pitchFamily="34" charset="0"/>
              </a:rPr>
              <a:t> </a:t>
            </a:r>
            <a:r>
              <a:rPr lang="en-US" sz="3800" b="1" dirty="0">
                <a:solidFill>
                  <a:srgbClr val="496F63"/>
                </a:solidFill>
                <a:latin typeface="Arial" panose="020B0604020202020204" pitchFamily="34" charset="0"/>
                <a:cs typeface="Arial" panose="020B0604020202020204" pitchFamily="34" charset="0"/>
              </a:rPr>
              <a:t>Ambiguity</a:t>
            </a:r>
          </a:p>
          <a:p>
            <a:pPr>
              <a:lnSpc>
                <a:spcPct val="150000"/>
              </a:lnSpc>
            </a:pPr>
            <a:r>
              <a:rPr lang="en-US" sz="3000" dirty="0">
                <a:solidFill>
                  <a:srgbClr val="496F63"/>
                </a:solidFill>
                <a:latin typeface="Arial" panose="020B0604020202020204" pitchFamily="34" charset="0"/>
                <a:cs typeface="Arial" panose="020B0604020202020204" pitchFamily="34" charset="0"/>
              </a:rPr>
              <a:t>Moving away from restrictions and creating conditions for experimenting on the border of knowledge and imagination. Look for solutions that seem to be inappropriate</a:t>
            </a:r>
          </a:p>
          <a:p>
            <a:pPr>
              <a:lnSpc>
                <a:spcPct val="150000"/>
              </a:lnSpc>
            </a:pPr>
            <a:endParaRPr lang="pl-PL" sz="800" b="1" dirty="0">
              <a:solidFill>
                <a:srgbClr val="496F63"/>
              </a:solidFill>
              <a:latin typeface="Arial" panose="020B0604020202020204" pitchFamily="34" charset="0"/>
              <a:cs typeface="Arial" panose="020B0604020202020204" pitchFamily="34" charset="0"/>
            </a:endParaRPr>
          </a:p>
          <a:p>
            <a:pPr>
              <a:lnSpc>
                <a:spcPct val="150000"/>
              </a:lnSpc>
            </a:pPr>
            <a:r>
              <a:rPr lang="pl-PL" sz="3800" b="1" dirty="0">
                <a:solidFill>
                  <a:srgbClr val="496F63"/>
                </a:solidFill>
                <a:latin typeface="Arial" panose="020B0604020202020204" pitchFamily="34" charset="0"/>
                <a:cs typeface="Arial" panose="020B0604020202020204" pitchFamily="34" charset="0"/>
              </a:rPr>
              <a:t>3. </a:t>
            </a:r>
            <a:r>
              <a:rPr lang="en-US" sz="3800" b="1" dirty="0">
                <a:solidFill>
                  <a:srgbClr val="496F63"/>
                </a:solidFill>
                <a:latin typeface="Arial" panose="020B0604020202020204" pitchFamily="34" charset="0"/>
                <a:cs typeface="Arial" panose="020B0604020202020204" pitchFamily="34" charset="0"/>
              </a:rPr>
              <a:t>The Re-design Rule: All Design Is Re-design</a:t>
            </a:r>
          </a:p>
          <a:p>
            <a:pPr>
              <a:lnSpc>
                <a:spcPct val="150000"/>
              </a:lnSpc>
            </a:pPr>
            <a:r>
              <a:rPr lang="en-US" sz="3000" dirty="0">
                <a:solidFill>
                  <a:srgbClr val="496F63"/>
                </a:solidFill>
                <a:latin typeface="Arial" panose="020B0604020202020204" pitchFamily="34" charset="0"/>
                <a:cs typeface="Arial" panose="020B0604020202020204" pitchFamily="34" charset="0"/>
              </a:rPr>
              <a:t>Designing future technical and social conditions, based on historical solutions, in order to best analyze and solve the problem</a:t>
            </a:r>
          </a:p>
          <a:p>
            <a:pPr>
              <a:lnSpc>
                <a:spcPct val="150000"/>
              </a:lnSpc>
            </a:pPr>
            <a:endParaRPr lang="pl-PL" sz="800" b="1" dirty="0">
              <a:solidFill>
                <a:srgbClr val="496F63"/>
              </a:solidFill>
              <a:latin typeface="Arial" panose="020B0604020202020204" pitchFamily="34" charset="0"/>
              <a:cs typeface="Arial" panose="020B0604020202020204" pitchFamily="34" charset="0"/>
            </a:endParaRPr>
          </a:p>
          <a:p>
            <a:pPr>
              <a:lnSpc>
                <a:spcPct val="150000"/>
              </a:lnSpc>
            </a:pPr>
            <a:r>
              <a:rPr lang="pl-PL" sz="3800" b="1" dirty="0">
                <a:solidFill>
                  <a:srgbClr val="496F63"/>
                </a:solidFill>
                <a:latin typeface="Arial" panose="020B0604020202020204" pitchFamily="34" charset="0"/>
                <a:cs typeface="Arial" panose="020B0604020202020204" pitchFamily="34" charset="0"/>
              </a:rPr>
              <a:t>4. </a:t>
            </a:r>
            <a:r>
              <a:rPr lang="en-US" sz="3800" b="1" dirty="0">
                <a:solidFill>
                  <a:srgbClr val="496F63"/>
                </a:solidFill>
                <a:latin typeface="Arial" panose="020B0604020202020204" pitchFamily="34" charset="0"/>
                <a:cs typeface="Arial" panose="020B0604020202020204" pitchFamily="34" charset="0"/>
              </a:rPr>
              <a:t>The Tangibility Rule: Making Ideas Tangible Always Facilitates Communication</a:t>
            </a:r>
          </a:p>
          <a:p>
            <a:pPr>
              <a:lnSpc>
                <a:spcPct val="150000"/>
              </a:lnSpc>
            </a:pPr>
            <a:r>
              <a:rPr lang="en-US" sz="3000" dirty="0">
                <a:solidFill>
                  <a:srgbClr val="496F63"/>
                </a:solidFill>
                <a:latin typeface="Arial" panose="020B0604020202020204" pitchFamily="34" charset="0"/>
                <a:cs typeface="Arial" panose="020B0604020202020204" pitchFamily="34" charset="0"/>
              </a:rPr>
              <a:t>Making ideas reality by visualizing and prototyping improves communication among project team members</a:t>
            </a:r>
          </a:p>
        </p:txBody>
      </p:sp>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12</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2109138" y="492701"/>
            <a:ext cx="17779059" cy="31688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pl-PL" dirty="0" err="1">
                <a:solidFill>
                  <a:srgbClr val="496F63"/>
                </a:solidFill>
                <a:latin typeface="Arial" panose="020B0604020202020204" pitchFamily="34" charset="0"/>
                <a:cs typeface="Arial" panose="020B0604020202020204" pitchFamily="34" charset="0"/>
              </a:rPr>
              <a:t>Rules</a:t>
            </a:r>
            <a:r>
              <a:rPr lang="pl-PL" dirty="0">
                <a:solidFill>
                  <a:srgbClr val="496F63"/>
                </a:solidFill>
                <a:latin typeface="Arial" panose="020B0604020202020204" pitchFamily="34" charset="0"/>
                <a:cs typeface="Arial" panose="020B0604020202020204" pitchFamily="34" charset="0"/>
              </a:rPr>
              <a:t> of design </a:t>
            </a:r>
            <a:r>
              <a:rPr lang="pl-PL" dirty="0" err="1">
                <a:solidFill>
                  <a:srgbClr val="496F63"/>
                </a:solidFill>
                <a:latin typeface="Arial" panose="020B0604020202020204" pitchFamily="34" charset="0"/>
                <a:cs typeface="Arial" panose="020B0604020202020204" pitchFamily="34" charset="0"/>
              </a:rPr>
              <a:t>thinking</a:t>
            </a:r>
            <a:endParaRPr dirty="0">
              <a:solidFill>
                <a:srgbClr val="496F63"/>
              </a:solidFill>
              <a:latin typeface="Arial" panose="020B0604020202020204" pitchFamily="34" charset="0"/>
              <a:cs typeface="Arial" panose="020B0604020202020204" pitchFamily="34" charset="0"/>
            </a:endParaRPr>
          </a:p>
        </p:txBody>
      </p:sp>
      <p:sp>
        <p:nvSpPr>
          <p:cNvPr id="88" name="Shape 88"/>
          <p:cNvSpPr/>
          <p:nvPr/>
        </p:nvSpPr>
        <p:spPr>
          <a:xfrm>
            <a:off x="2854195" y="12952412"/>
            <a:ext cx="16191160" cy="455509"/>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dirty="0">
                <a:solidFill>
                  <a:schemeClr val="tx1"/>
                </a:solidFill>
              </a:rPr>
              <a:t>Source: H. </a:t>
            </a:r>
            <a:r>
              <a:rPr lang="pl-PL" dirty="0" err="1">
                <a:solidFill>
                  <a:schemeClr val="tx1"/>
                </a:solidFill>
              </a:rPr>
              <a:t>Plattner,C</a:t>
            </a:r>
            <a:r>
              <a:rPr lang="pl-PL" dirty="0">
                <a:solidFill>
                  <a:schemeClr val="tx1"/>
                </a:solidFill>
              </a:rPr>
              <a:t>.  </a:t>
            </a:r>
            <a:r>
              <a:rPr lang="pl-PL" dirty="0" err="1">
                <a:solidFill>
                  <a:schemeClr val="tx1"/>
                </a:solidFill>
              </a:rPr>
              <a:t>Meinel</a:t>
            </a:r>
            <a:r>
              <a:rPr lang="pl-PL" dirty="0">
                <a:solidFill>
                  <a:schemeClr val="tx1"/>
                </a:solidFill>
              </a:rPr>
              <a:t>, L. </a:t>
            </a:r>
            <a:r>
              <a:rPr lang="pl-PL" dirty="0" err="1">
                <a:solidFill>
                  <a:schemeClr val="tx1"/>
                </a:solidFill>
              </a:rPr>
              <a:t>Leifer</a:t>
            </a:r>
            <a:r>
              <a:rPr lang="pl-PL" dirty="0">
                <a:solidFill>
                  <a:schemeClr val="tx1"/>
                </a:solidFill>
              </a:rPr>
              <a:t>, Design </a:t>
            </a:r>
            <a:r>
              <a:rPr lang="pl-PL" dirty="0" err="1">
                <a:solidFill>
                  <a:schemeClr val="tx1"/>
                </a:solidFill>
              </a:rPr>
              <a:t>Thinking</a:t>
            </a:r>
            <a:r>
              <a:rPr lang="pl-PL" dirty="0">
                <a:solidFill>
                  <a:schemeClr val="tx1"/>
                </a:solidFill>
              </a:rPr>
              <a:t>: </a:t>
            </a:r>
            <a:r>
              <a:rPr lang="pl-PL" dirty="0" err="1">
                <a:solidFill>
                  <a:schemeClr val="tx1"/>
                </a:solidFill>
              </a:rPr>
              <a:t>Understand</a:t>
            </a:r>
            <a:r>
              <a:rPr lang="pl-PL" dirty="0">
                <a:solidFill>
                  <a:schemeClr val="tx1"/>
                </a:solidFill>
              </a:rPr>
              <a:t> - </a:t>
            </a:r>
            <a:r>
              <a:rPr lang="pl-PL" dirty="0" err="1">
                <a:solidFill>
                  <a:schemeClr val="tx1"/>
                </a:solidFill>
              </a:rPr>
              <a:t>Improve</a:t>
            </a:r>
            <a:r>
              <a:rPr lang="pl-PL" dirty="0">
                <a:solidFill>
                  <a:schemeClr val="tx1"/>
                </a:solidFill>
              </a:rPr>
              <a:t> - </a:t>
            </a:r>
            <a:r>
              <a:rPr lang="pl-PL" dirty="0" err="1">
                <a:solidFill>
                  <a:schemeClr val="tx1"/>
                </a:solidFill>
              </a:rPr>
              <a:t>Apply</a:t>
            </a:r>
            <a:endParaRPr dirty="0">
              <a:solidFill>
                <a:schemeClr val="tx1"/>
              </a:solidFill>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18121058" y="-1550640"/>
            <a:ext cx="14041665" cy="15049440"/>
          </a:xfrm>
          <a:prstGeom prst="rect">
            <a:avLst/>
          </a:prstGeom>
        </p:spPr>
      </p:pic>
      <p:pic>
        <p:nvPicPr>
          <p:cNvPr id="3" name="Obraz 2">
            <a:extLst>
              <a:ext uri="{FF2B5EF4-FFF2-40B4-BE49-F238E27FC236}">
                <a16:creationId xmlns:a16="http://schemas.microsoft.com/office/drawing/2014/main" id="{71E2C652-E033-419A-8738-4D92DA8232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7995" y="7757443"/>
            <a:ext cx="5976629" cy="5976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ppt_x"/>
                                          </p:val>
                                        </p:tav>
                                        <p:tav tm="100000">
                                          <p:val>
                                            <p:strVal val="#ppt_x"/>
                                          </p:val>
                                        </p:tav>
                                      </p:tavLst>
                                    </p:anim>
                                    <p:anim calcmode="lin" valueType="num">
                                      <p:cBhvr additive="base">
                                        <p:cTn id="12"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5">
                                            <p:bg/>
                                          </p:spTgt>
                                        </p:tgtEl>
                                        <p:attrNameLst>
                                          <p:attrName>style.visibility</p:attrName>
                                        </p:attrNameLst>
                                      </p:cBhvr>
                                      <p:to>
                                        <p:strVal val="visible"/>
                                      </p:to>
                                    </p:set>
                                    <p:animEffect transition="in" filter="wipe(up)">
                                      <p:cBhvr>
                                        <p:cTn id="17" dur="1000"/>
                                        <p:tgtEl>
                                          <p:spTgt spid="8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5">
                                            <p:txEl>
                                              <p:pRg st="0" end="0"/>
                                            </p:txEl>
                                          </p:spTgt>
                                        </p:tgtEl>
                                        <p:attrNameLst>
                                          <p:attrName>style.visibility</p:attrName>
                                        </p:attrNameLst>
                                      </p:cBhvr>
                                      <p:to>
                                        <p:strVal val="visible"/>
                                      </p:to>
                                    </p:set>
                                    <p:animEffect transition="in" filter="wipe(up)">
                                      <p:cBhvr>
                                        <p:cTn id="22" dur="1000"/>
                                        <p:tgtEl>
                                          <p:spTgt spid="85">
                                            <p:txEl>
                                              <p:pRg st="0" end="0"/>
                                            </p:txEl>
                                          </p:spTgt>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85">
                                            <p:txEl>
                                              <p:pRg st="1" end="1"/>
                                            </p:txEl>
                                          </p:spTgt>
                                        </p:tgtEl>
                                        <p:attrNameLst>
                                          <p:attrName>style.visibility</p:attrName>
                                        </p:attrNameLst>
                                      </p:cBhvr>
                                      <p:to>
                                        <p:strVal val="visible"/>
                                      </p:to>
                                    </p:set>
                                    <p:animEffect transition="in" filter="wipe(up)">
                                      <p:cBhvr>
                                        <p:cTn id="26" dur="1000"/>
                                        <p:tgtEl>
                                          <p:spTgt spid="8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5">
                                            <p:txEl>
                                              <p:pRg st="3" end="3"/>
                                            </p:txEl>
                                          </p:spTgt>
                                        </p:tgtEl>
                                        <p:attrNameLst>
                                          <p:attrName>style.visibility</p:attrName>
                                        </p:attrNameLst>
                                      </p:cBhvr>
                                      <p:to>
                                        <p:strVal val="visible"/>
                                      </p:to>
                                    </p:set>
                                    <p:animEffect transition="in" filter="wipe(up)">
                                      <p:cBhvr>
                                        <p:cTn id="31" dur="1000"/>
                                        <p:tgtEl>
                                          <p:spTgt spid="85">
                                            <p:txEl>
                                              <p:pRg st="3" end="3"/>
                                            </p:txEl>
                                          </p:spTgt>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85">
                                            <p:txEl>
                                              <p:pRg st="4" end="4"/>
                                            </p:txEl>
                                          </p:spTgt>
                                        </p:tgtEl>
                                        <p:attrNameLst>
                                          <p:attrName>style.visibility</p:attrName>
                                        </p:attrNameLst>
                                      </p:cBhvr>
                                      <p:to>
                                        <p:strVal val="visible"/>
                                      </p:to>
                                    </p:set>
                                    <p:animEffect transition="in" filter="wipe(up)">
                                      <p:cBhvr>
                                        <p:cTn id="35" dur="1000"/>
                                        <p:tgtEl>
                                          <p:spTgt spid="8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5">
                                            <p:txEl>
                                              <p:pRg st="6" end="6"/>
                                            </p:txEl>
                                          </p:spTgt>
                                        </p:tgtEl>
                                        <p:attrNameLst>
                                          <p:attrName>style.visibility</p:attrName>
                                        </p:attrNameLst>
                                      </p:cBhvr>
                                      <p:to>
                                        <p:strVal val="visible"/>
                                      </p:to>
                                    </p:set>
                                    <p:animEffect transition="in" filter="wipe(up)">
                                      <p:cBhvr>
                                        <p:cTn id="40" dur="1000"/>
                                        <p:tgtEl>
                                          <p:spTgt spid="85">
                                            <p:txEl>
                                              <p:pRg st="6" end="6"/>
                                            </p:txEl>
                                          </p:spTgt>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85">
                                            <p:txEl>
                                              <p:pRg st="7" end="7"/>
                                            </p:txEl>
                                          </p:spTgt>
                                        </p:tgtEl>
                                        <p:attrNameLst>
                                          <p:attrName>style.visibility</p:attrName>
                                        </p:attrNameLst>
                                      </p:cBhvr>
                                      <p:to>
                                        <p:strVal val="visible"/>
                                      </p:to>
                                    </p:set>
                                    <p:animEffect transition="in" filter="wipe(up)">
                                      <p:cBhvr>
                                        <p:cTn id="44" dur="1000"/>
                                        <p:tgtEl>
                                          <p:spTgt spid="8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85">
                                            <p:txEl>
                                              <p:pRg st="9" end="9"/>
                                            </p:txEl>
                                          </p:spTgt>
                                        </p:tgtEl>
                                        <p:attrNameLst>
                                          <p:attrName>style.visibility</p:attrName>
                                        </p:attrNameLst>
                                      </p:cBhvr>
                                      <p:to>
                                        <p:strVal val="visible"/>
                                      </p:to>
                                    </p:set>
                                    <p:animEffect transition="in" filter="wipe(up)">
                                      <p:cBhvr>
                                        <p:cTn id="49" dur="1000"/>
                                        <p:tgtEl>
                                          <p:spTgt spid="85">
                                            <p:txEl>
                                              <p:pRg st="9" end="9"/>
                                            </p:txEl>
                                          </p:spTgt>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85">
                                            <p:txEl>
                                              <p:pRg st="10" end="10"/>
                                            </p:txEl>
                                          </p:spTgt>
                                        </p:tgtEl>
                                        <p:attrNameLst>
                                          <p:attrName>style.visibility</p:attrName>
                                        </p:attrNameLst>
                                      </p:cBhvr>
                                      <p:to>
                                        <p:strVal val="visible"/>
                                      </p:to>
                                    </p:set>
                                    <p:animEffect transition="in" filter="wipe(up)">
                                      <p:cBhvr>
                                        <p:cTn id="53" dur="1000"/>
                                        <p:tgtEl>
                                          <p:spTgt spid="85">
                                            <p:txEl>
                                              <p:pRg st="10" end="10"/>
                                            </p:txEl>
                                          </p:spTgt>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animBg="1"/>
      <p:bldP spid="82" grpId="0" animBg="1"/>
      <p:bldP spid="84" grpId="0" animBg="1"/>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3E88B1A-5C2B-D140-B6D3-6C785609996B}"/>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sp>
        <p:nvSpPr>
          <p:cNvPr id="134" name="Shape 13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13</a:t>
            </a:fld>
            <a:endParaRPr/>
          </a:p>
        </p:txBody>
      </p:sp>
      <p:sp>
        <p:nvSpPr>
          <p:cNvPr id="25" name="Shape 118">
            <a:extLst>
              <a:ext uri="{FF2B5EF4-FFF2-40B4-BE49-F238E27FC236}">
                <a16:creationId xmlns:a16="http://schemas.microsoft.com/office/drawing/2014/main" id="{D3FE02C2-8074-4664-B19E-7A5FEA8E39CF}"/>
              </a:ext>
            </a:extLst>
          </p:cNvPr>
          <p:cNvSpPr/>
          <p:nvPr/>
        </p:nvSpPr>
        <p:spPr>
          <a:xfrm>
            <a:off x="903043" y="15148"/>
            <a:ext cx="22437375" cy="36231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sz="7000" dirty="0" err="1">
                <a:solidFill>
                  <a:srgbClr val="496F63"/>
                </a:solidFill>
                <a:latin typeface="Arial" panose="020B0604020202020204" pitchFamily="34" charset="0"/>
                <a:cs typeface="Arial" panose="020B0604020202020204" pitchFamily="34" charset="0"/>
              </a:rPr>
              <a:t>Advantages</a:t>
            </a:r>
            <a:r>
              <a:rPr lang="pl-PL" sz="7000" dirty="0">
                <a:solidFill>
                  <a:srgbClr val="496F63"/>
                </a:solidFill>
                <a:latin typeface="Arial" panose="020B0604020202020204" pitchFamily="34" charset="0"/>
                <a:cs typeface="Arial" panose="020B0604020202020204" pitchFamily="34" charset="0"/>
              </a:rPr>
              <a:t> and </a:t>
            </a:r>
            <a:r>
              <a:rPr lang="pl-PL" sz="7000" dirty="0" err="1">
                <a:solidFill>
                  <a:srgbClr val="496F63"/>
                </a:solidFill>
                <a:latin typeface="Arial" panose="020B0604020202020204" pitchFamily="34" charset="0"/>
                <a:cs typeface="Arial" panose="020B0604020202020204" pitchFamily="34" charset="0"/>
              </a:rPr>
              <a:t>disadvantages</a:t>
            </a:r>
            <a:r>
              <a:rPr lang="pl-PL" sz="7000" dirty="0">
                <a:solidFill>
                  <a:srgbClr val="496F63"/>
                </a:solidFill>
                <a:latin typeface="Arial" panose="020B0604020202020204" pitchFamily="34" charset="0"/>
                <a:cs typeface="Arial" panose="020B0604020202020204" pitchFamily="34" charset="0"/>
              </a:rPr>
              <a:t> </a:t>
            </a:r>
          </a:p>
          <a:p>
            <a:pPr>
              <a:lnSpc>
                <a:spcPct val="120000"/>
              </a:lnSpc>
            </a:pPr>
            <a:r>
              <a:rPr lang="pl-PL" sz="7000" dirty="0">
                <a:solidFill>
                  <a:srgbClr val="496F63"/>
                </a:solidFill>
                <a:latin typeface="Arial" panose="020B0604020202020204" pitchFamily="34" charset="0"/>
                <a:cs typeface="Arial" panose="020B0604020202020204" pitchFamily="34" charset="0"/>
              </a:rPr>
              <a:t>of design </a:t>
            </a:r>
            <a:r>
              <a:rPr lang="pl-PL" sz="7000" dirty="0" err="1">
                <a:solidFill>
                  <a:srgbClr val="496F63"/>
                </a:solidFill>
                <a:latin typeface="Arial" panose="020B0604020202020204" pitchFamily="34" charset="0"/>
                <a:cs typeface="Arial" panose="020B0604020202020204" pitchFamily="34" charset="0"/>
              </a:rPr>
              <a:t>thinking</a:t>
            </a:r>
            <a:endParaRPr sz="7000" dirty="0">
              <a:solidFill>
                <a:srgbClr val="496F63"/>
              </a:solidFill>
              <a:latin typeface="Arial" panose="020B0604020202020204" pitchFamily="34" charset="0"/>
              <a:cs typeface="Arial" panose="020B0604020202020204" pitchFamily="34" charset="0"/>
            </a:endParaRPr>
          </a:p>
        </p:txBody>
      </p:sp>
      <p:sp>
        <p:nvSpPr>
          <p:cNvPr id="43" name="Shape 88">
            <a:extLst>
              <a:ext uri="{FF2B5EF4-FFF2-40B4-BE49-F238E27FC236}">
                <a16:creationId xmlns:a16="http://schemas.microsoft.com/office/drawing/2014/main" id="{504BB3AF-0CC9-4471-85C5-A049508B7DCC}"/>
              </a:ext>
            </a:extLst>
          </p:cNvPr>
          <p:cNvSpPr/>
          <p:nvPr/>
        </p:nvSpPr>
        <p:spPr>
          <a:xfrm>
            <a:off x="4485640" y="12530187"/>
            <a:ext cx="15412720" cy="667875"/>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pl-PL" sz="2400" dirty="0">
                <a:solidFill>
                  <a:schemeClr val="tx1"/>
                </a:solidFill>
              </a:rPr>
              <a:t>Source: </a:t>
            </a:r>
            <a:r>
              <a:rPr lang="en-US" sz="2400" dirty="0">
                <a:solidFill>
                  <a:schemeClr val="tx1"/>
                </a:solidFill>
              </a:rPr>
              <a:t>U. </a:t>
            </a:r>
            <a:r>
              <a:rPr lang="en-US" sz="2400" dirty="0" err="1">
                <a:solidFill>
                  <a:schemeClr val="tx1"/>
                </a:solidFill>
              </a:rPr>
              <a:t>Schleinkofer</a:t>
            </a:r>
            <a:r>
              <a:rPr lang="en-US" sz="2400" dirty="0">
                <a:solidFill>
                  <a:schemeClr val="tx1"/>
                </a:solidFill>
              </a:rPr>
              <a:t>, T. Herrmann, I. Maier, T. </a:t>
            </a:r>
            <a:r>
              <a:rPr lang="en-US" sz="2400" dirty="0" err="1">
                <a:solidFill>
                  <a:schemeClr val="tx1"/>
                </a:solidFill>
              </a:rPr>
              <a:t>Bauernhansl</a:t>
            </a:r>
            <a:r>
              <a:rPr lang="en-US" sz="2400" dirty="0">
                <a:solidFill>
                  <a:schemeClr val="tx1"/>
                </a:solidFill>
              </a:rPr>
              <a:t>, D. Roth, D</a:t>
            </a:r>
            <a:r>
              <a:rPr lang="pl-PL" sz="2400" dirty="0">
                <a:solidFill>
                  <a:schemeClr val="tx1"/>
                </a:solidFill>
              </a:rPr>
              <a:t>.</a:t>
            </a:r>
            <a:r>
              <a:rPr lang="en-US" sz="2400" dirty="0">
                <a:solidFill>
                  <a:schemeClr val="tx1"/>
                </a:solidFill>
              </a:rPr>
              <a:t> </a:t>
            </a:r>
            <a:r>
              <a:rPr lang="en-US" sz="2400" dirty="0" err="1">
                <a:solidFill>
                  <a:schemeClr val="tx1"/>
                </a:solidFill>
              </a:rPr>
              <a:t>Spath</a:t>
            </a:r>
            <a:r>
              <a:rPr lang="en-US" sz="2400" dirty="0">
                <a:solidFill>
                  <a:schemeClr val="tx1"/>
                </a:solidFill>
              </a:rPr>
              <a:t>, Development and Evaluation of a Design Thinking Process Adapted to Frugal Production Systems for Emerging Markets</a:t>
            </a:r>
            <a:endParaRPr sz="2400" dirty="0">
              <a:solidFill>
                <a:schemeClr val="tx1"/>
              </a:solidFill>
            </a:endParaRPr>
          </a:p>
        </p:txBody>
      </p:sp>
      <p:graphicFrame>
        <p:nvGraphicFramePr>
          <p:cNvPr id="2" name="Tabela 2">
            <a:extLst>
              <a:ext uri="{FF2B5EF4-FFF2-40B4-BE49-F238E27FC236}">
                <a16:creationId xmlns:a16="http://schemas.microsoft.com/office/drawing/2014/main" id="{906D2FE3-C582-4150-AC64-581DD233647E}"/>
              </a:ext>
            </a:extLst>
          </p:cNvPr>
          <p:cNvGraphicFramePr>
            <a:graphicFrameLocks noGrp="1"/>
          </p:cNvGraphicFramePr>
          <p:nvPr>
            <p:extLst>
              <p:ext uri="{D42A27DB-BD31-4B8C-83A1-F6EECF244321}">
                <p14:modId xmlns:p14="http://schemas.microsoft.com/office/powerpoint/2010/main" val="3470411127"/>
              </p:ext>
            </p:extLst>
          </p:nvPr>
        </p:nvGraphicFramePr>
        <p:xfrm>
          <a:off x="2255520" y="3563243"/>
          <a:ext cx="20360640" cy="7720279"/>
        </p:xfrm>
        <a:graphic>
          <a:graphicData uri="http://schemas.openxmlformats.org/drawingml/2006/table">
            <a:tbl>
              <a:tblPr firstRow="1" bandRow="1">
                <a:tableStyleId>{C7B018BB-80A7-4F77-B60F-C8B233D01FF8}</a:tableStyleId>
              </a:tblPr>
              <a:tblGrid>
                <a:gridCol w="10180320">
                  <a:extLst>
                    <a:ext uri="{9D8B030D-6E8A-4147-A177-3AD203B41FA5}">
                      <a16:colId xmlns:a16="http://schemas.microsoft.com/office/drawing/2014/main" val="2058418015"/>
                    </a:ext>
                  </a:extLst>
                </a:gridCol>
                <a:gridCol w="10180320">
                  <a:extLst>
                    <a:ext uri="{9D8B030D-6E8A-4147-A177-3AD203B41FA5}">
                      <a16:colId xmlns:a16="http://schemas.microsoft.com/office/drawing/2014/main" val="4145792102"/>
                    </a:ext>
                  </a:extLst>
                </a:gridCol>
              </a:tblGrid>
              <a:tr h="923239">
                <a:tc>
                  <a:txBody>
                    <a:bodyPr/>
                    <a:lstStyle/>
                    <a:p>
                      <a:pPr algn="ctr"/>
                      <a:r>
                        <a:rPr lang="pl-PL" sz="4000" cap="none" baseline="0" dirty="0" err="1">
                          <a:solidFill>
                            <a:schemeClr val="tx1">
                              <a:lumMod val="20000"/>
                              <a:lumOff val="80000"/>
                            </a:schemeClr>
                          </a:solidFill>
                        </a:rPr>
                        <a:t>Advantages</a:t>
                      </a:r>
                      <a:endParaRPr lang="pl-PL" sz="4000" cap="none" baseline="0" dirty="0">
                        <a:solidFill>
                          <a:schemeClr val="tx1">
                            <a:lumMod val="20000"/>
                            <a:lumOff val="80000"/>
                          </a:schemeClr>
                        </a:solidFill>
                        <a:latin typeface="PT Sans"/>
                      </a:endParaRPr>
                    </a:p>
                  </a:txBody>
                  <a:tcPr anchor="ctr"/>
                </a:tc>
                <a:tc>
                  <a:txBody>
                    <a:bodyPr/>
                    <a:lstStyle/>
                    <a:p>
                      <a:pPr algn="ctr"/>
                      <a:r>
                        <a:rPr lang="pl-PL" sz="4000" cap="none" baseline="0" dirty="0" err="1">
                          <a:solidFill>
                            <a:schemeClr val="tx1">
                              <a:lumMod val="20000"/>
                              <a:lumOff val="80000"/>
                            </a:schemeClr>
                          </a:solidFill>
                        </a:rPr>
                        <a:t>Disadvantages</a:t>
                      </a:r>
                      <a:endParaRPr lang="pl-PL" sz="4000" cap="none" baseline="0" dirty="0">
                        <a:solidFill>
                          <a:schemeClr val="tx1">
                            <a:lumMod val="20000"/>
                            <a:lumOff val="80000"/>
                          </a:schemeClr>
                        </a:solidFill>
                        <a:latin typeface="PT Sans"/>
                      </a:endParaRPr>
                    </a:p>
                  </a:txBody>
                  <a:tcPr anchor="ctr"/>
                </a:tc>
                <a:extLst>
                  <a:ext uri="{0D108BD9-81ED-4DB2-BD59-A6C34878D82A}">
                    <a16:rowId xmlns:a16="http://schemas.microsoft.com/office/drawing/2014/main" val="3280699887"/>
                  </a:ext>
                </a:extLst>
              </a:tr>
              <a:tr h="6462672">
                <a:tc>
                  <a:txBody>
                    <a:bodyPr/>
                    <a:lstStyle/>
                    <a:p>
                      <a:pPr marL="457200" indent="-457200" algn="l">
                        <a:buFont typeface="Arial" panose="020B0604020202020204" pitchFamily="34" charset="0"/>
                        <a:buChar char="•"/>
                      </a:pPr>
                      <a:r>
                        <a:rPr lang="en-US" sz="4000" cap="none" baseline="0" dirty="0">
                          <a:solidFill>
                            <a:srgbClr val="496F63"/>
                          </a:solidFill>
                        </a:rPr>
                        <a:t>Frequent contacts with clients</a:t>
                      </a:r>
                    </a:p>
                    <a:p>
                      <a:pPr marL="457200" indent="-457200" algn="l">
                        <a:buFont typeface="Arial" panose="020B0604020202020204" pitchFamily="34" charset="0"/>
                        <a:buChar char="•"/>
                      </a:pPr>
                      <a:r>
                        <a:rPr lang="en-US" sz="4000" cap="none" baseline="0" dirty="0">
                          <a:solidFill>
                            <a:srgbClr val="496F63"/>
                          </a:solidFill>
                        </a:rPr>
                        <a:t>Extremely high customer focus</a:t>
                      </a:r>
                    </a:p>
                    <a:p>
                      <a:pPr marL="457200" indent="-457200" algn="l">
                        <a:buFont typeface="Arial" panose="020B0604020202020204" pitchFamily="34" charset="0"/>
                        <a:buChar char="•"/>
                      </a:pPr>
                      <a:r>
                        <a:rPr lang="en-US" sz="4000" cap="none" baseline="0" dirty="0">
                          <a:solidFill>
                            <a:srgbClr val="496F63"/>
                          </a:solidFill>
                        </a:rPr>
                        <a:t>Eliminating incorrect assumptions by monitoring the process</a:t>
                      </a:r>
                    </a:p>
                    <a:p>
                      <a:pPr marL="457200" indent="-457200" algn="l">
                        <a:buFont typeface="Arial" panose="020B0604020202020204" pitchFamily="34" charset="0"/>
                        <a:buChar char="•"/>
                      </a:pPr>
                      <a:r>
                        <a:rPr lang="en-US" sz="4000" cap="none" baseline="0" dirty="0">
                          <a:solidFill>
                            <a:srgbClr val="496F63"/>
                          </a:solidFill>
                        </a:rPr>
                        <a:t>Implementation of the basic functions</a:t>
                      </a:r>
                    </a:p>
                    <a:p>
                      <a:pPr marL="457200" indent="-457200" algn="l">
                        <a:buFont typeface="Arial" panose="020B0604020202020204" pitchFamily="34" charset="0"/>
                        <a:buChar char="•"/>
                      </a:pPr>
                      <a:r>
                        <a:rPr lang="en-US" sz="4000" cap="none" baseline="0" dirty="0">
                          <a:solidFill>
                            <a:srgbClr val="496F63"/>
                          </a:solidFill>
                        </a:rPr>
                        <a:t>Savings thanks to frequent user reviews</a:t>
                      </a:r>
                    </a:p>
                    <a:p>
                      <a:pPr marL="457200" indent="-457200" algn="l">
                        <a:buFont typeface="Arial" panose="020B0604020202020204" pitchFamily="34" charset="0"/>
                        <a:buChar char="•"/>
                      </a:pPr>
                      <a:r>
                        <a:rPr lang="en-US" sz="4000" cap="none" baseline="0" dirty="0">
                          <a:solidFill>
                            <a:srgbClr val="496F63"/>
                          </a:solidFill>
                        </a:rPr>
                        <a:t>Cost saving due to the omission of some components</a:t>
                      </a:r>
                      <a:endParaRPr lang="pl-PL" sz="4000" cap="none" baseline="0" dirty="0">
                        <a:solidFill>
                          <a:srgbClr val="496F63"/>
                        </a:solidFill>
                        <a:latin typeface="PT Sans"/>
                      </a:endParaRPr>
                    </a:p>
                  </a:txBody>
                  <a:tcPr/>
                </a:tc>
                <a:tc>
                  <a:txBody>
                    <a:bodyPr/>
                    <a:lstStyle/>
                    <a:p>
                      <a:pPr marL="571500" indent="-571500" algn="l">
                        <a:buFont typeface="Arial" panose="020B0604020202020204" pitchFamily="34" charset="0"/>
                        <a:buChar char="•"/>
                      </a:pPr>
                      <a:r>
                        <a:rPr lang="en-US" sz="4000" cap="none" baseline="0" dirty="0">
                          <a:solidFill>
                            <a:srgbClr val="496F63"/>
                          </a:solidFill>
                        </a:rPr>
                        <a:t>User dependency</a:t>
                      </a:r>
                    </a:p>
                    <a:p>
                      <a:pPr marL="571500" indent="-571500" algn="l">
                        <a:buFont typeface="Arial" panose="020B0604020202020204" pitchFamily="34" charset="0"/>
                        <a:buChar char="•"/>
                      </a:pPr>
                      <a:r>
                        <a:rPr lang="en-US" sz="4000" cap="none" baseline="0" dirty="0">
                          <a:solidFill>
                            <a:srgbClr val="496F63"/>
                          </a:solidFill>
                        </a:rPr>
                        <a:t>Difficulty estimating trial time</a:t>
                      </a:r>
                    </a:p>
                    <a:p>
                      <a:pPr marL="571500" indent="-571500" algn="l">
                        <a:buFont typeface="Arial" panose="020B0604020202020204" pitchFamily="34" charset="0"/>
                        <a:buChar char="•"/>
                      </a:pPr>
                      <a:r>
                        <a:rPr lang="en-US" sz="4000" cap="none" baseline="0" dirty="0">
                          <a:solidFill>
                            <a:srgbClr val="496F63"/>
                          </a:solidFill>
                        </a:rPr>
                        <a:t>Communication with the user is difficult</a:t>
                      </a:r>
                    </a:p>
                    <a:p>
                      <a:pPr marL="571500" indent="-571500" algn="l">
                        <a:buFont typeface="Arial" panose="020B0604020202020204" pitchFamily="34" charset="0"/>
                        <a:buChar char="•"/>
                      </a:pPr>
                      <a:r>
                        <a:rPr lang="en-US" sz="4000" cap="none" baseline="0" dirty="0">
                          <a:solidFill>
                            <a:srgbClr val="496F63"/>
                          </a:solidFill>
                        </a:rPr>
                        <a:t>Physical and cultural distance to the user</a:t>
                      </a:r>
                    </a:p>
                    <a:p>
                      <a:pPr marL="571500" indent="-571500" algn="l">
                        <a:buFont typeface="Arial" panose="020B0604020202020204" pitchFamily="34" charset="0"/>
                        <a:buChar char="•"/>
                      </a:pPr>
                      <a:r>
                        <a:rPr lang="en-US" sz="4000" cap="none" baseline="0" dirty="0">
                          <a:solidFill>
                            <a:srgbClr val="496F63"/>
                          </a:solidFill>
                        </a:rPr>
                        <a:t>User needs may be unidentified</a:t>
                      </a:r>
                    </a:p>
                    <a:p>
                      <a:pPr marL="571500" indent="-571500" algn="l">
                        <a:buFont typeface="Arial" panose="020B0604020202020204" pitchFamily="34" charset="0"/>
                        <a:buChar char="•"/>
                      </a:pPr>
                      <a:r>
                        <a:rPr lang="en-US" sz="4000" cap="none" baseline="0" dirty="0">
                          <a:solidFill>
                            <a:srgbClr val="496F63"/>
                          </a:solidFill>
                        </a:rPr>
                        <a:t>High user impact, which may result in solutions that do not correspond to the competencies of the company</a:t>
                      </a:r>
                      <a:endParaRPr lang="pl-PL" sz="4000" cap="none" baseline="0" dirty="0">
                        <a:solidFill>
                          <a:srgbClr val="496F63"/>
                        </a:solidFill>
                        <a:latin typeface="PT Sans"/>
                      </a:endParaRPr>
                    </a:p>
                  </a:txBody>
                  <a:tcPr/>
                </a:tc>
                <a:extLst>
                  <a:ext uri="{0D108BD9-81ED-4DB2-BD59-A6C34878D82A}">
                    <a16:rowId xmlns:a16="http://schemas.microsoft.com/office/drawing/2014/main" val="51546596"/>
                  </a:ext>
                </a:extLst>
              </a:tr>
            </a:tbl>
          </a:graphicData>
        </a:graphic>
      </p:graphicFrame>
      <p:pic>
        <p:nvPicPr>
          <p:cNvPr id="5" name="Obraz 4">
            <a:extLst>
              <a:ext uri="{FF2B5EF4-FFF2-40B4-BE49-F238E27FC236}">
                <a16:creationId xmlns:a16="http://schemas.microsoft.com/office/drawing/2014/main" id="{43203A0D-B363-4801-8CEB-6D5C9D04C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0093" y="305349"/>
            <a:ext cx="2857899" cy="2648320"/>
          </a:xfrm>
          <a:prstGeom prst="rect">
            <a:avLst/>
          </a:prstGeom>
        </p:spPr>
      </p:pic>
      <p:pic>
        <p:nvPicPr>
          <p:cNvPr id="7" name="Obraz 6">
            <a:extLst>
              <a:ext uri="{FF2B5EF4-FFF2-40B4-BE49-F238E27FC236}">
                <a16:creationId xmlns:a16="http://schemas.microsoft.com/office/drawing/2014/main" id="{B07AC47B-8692-41E3-913E-4B94F66DCB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67787" y="257718"/>
            <a:ext cx="2848373" cy="26959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0"/>
                                        <p:tgtEl>
                                          <p:spTgt spid="2"/>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0909964" y="-3607488"/>
            <a:ext cx="14041665" cy="15049440"/>
          </a:xfrm>
          <a:prstGeom prst="rect">
            <a:avLst/>
          </a:prstGeom>
        </p:spPr>
      </p:pic>
      <p:sp>
        <p:nvSpPr>
          <p:cNvPr id="104" name="Shape 104"/>
          <p:cNvSpPr/>
          <p:nvPr/>
        </p:nvSpPr>
        <p:spPr>
          <a:xfrm>
            <a:off x="704193" y="762695"/>
            <a:ext cx="23679807"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US" sz="6600" dirty="0">
                <a:solidFill>
                  <a:srgbClr val="496F63"/>
                </a:solidFill>
                <a:latin typeface="Arial" panose="020B0604020202020204" pitchFamily="34" charset="0"/>
                <a:cs typeface="Arial" panose="020B0604020202020204" pitchFamily="34" charset="0"/>
              </a:rPr>
              <a:t>To </a:t>
            </a:r>
            <a:r>
              <a:rPr lang="en-US" sz="6600" dirty="0" err="1">
                <a:solidFill>
                  <a:srgbClr val="496F63"/>
                </a:solidFill>
                <a:latin typeface="Arial" panose="020B0604020202020204" pitchFamily="34" charset="0"/>
                <a:cs typeface="Arial" panose="020B0604020202020204" pitchFamily="34" charset="0"/>
              </a:rPr>
              <a:t>visualise</a:t>
            </a:r>
            <a:r>
              <a:rPr lang="en-US" sz="6600" dirty="0">
                <a:solidFill>
                  <a:srgbClr val="496F63"/>
                </a:solidFill>
                <a:latin typeface="Arial" panose="020B0604020202020204" pitchFamily="34" charset="0"/>
                <a:cs typeface="Arial" panose="020B0604020202020204" pitchFamily="34" charset="0"/>
              </a:rPr>
              <a:t> your users’ needs and wants across dimensions you can use </a:t>
            </a:r>
            <a:r>
              <a:rPr lang="en-US" sz="6600" dirty="0">
                <a:solidFill>
                  <a:srgbClr val="FF0000"/>
                </a:solidFill>
                <a:latin typeface="Arial" panose="020B0604020202020204" pitchFamily="34" charset="0"/>
                <a:cs typeface="Arial" panose="020B0604020202020204" pitchFamily="34" charset="0"/>
              </a:rPr>
              <a:t>Empathy Map Template Training</a:t>
            </a:r>
            <a:r>
              <a:rPr lang="en-US" sz="6600" dirty="0">
                <a:solidFill>
                  <a:srgbClr val="496F63"/>
                </a:solidFill>
                <a:latin typeface="Arial" panose="020B0604020202020204" pitchFamily="34" charset="0"/>
                <a:cs typeface="Arial" panose="020B0604020202020204" pitchFamily="34" charset="0"/>
              </a:rPr>
              <a:t> </a:t>
            </a: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14</a:t>
            </a:fld>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14981648" y="2941401"/>
            <a:ext cx="12192000" cy="707886"/>
          </a:xfrm>
          <a:prstGeom prst="rect">
            <a:avLst/>
          </a:prstGeom>
        </p:spPr>
        <p:txBody>
          <a:bodyPr>
            <a:spAutoFit/>
          </a:bodyPr>
          <a:lstStyle/>
          <a:p>
            <a:r>
              <a:rPr lang="pl-PL" sz="4000" u="sng" dirty="0" err="1">
                <a:solidFill>
                  <a:srgbClr val="496F63"/>
                </a:solidFill>
              </a:rPr>
              <a:t>What</a:t>
            </a:r>
            <a:r>
              <a:rPr lang="pl-PL" sz="4000" u="sng" dirty="0">
                <a:solidFill>
                  <a:srgbClr val="496F63"/>
                </a:solidFill>
              </a:rPr>
              <a:t> </a:t>
            </a:r>
            <a:r>
              <a:rPr lang="pl-PL" sz="4000" u="sng" dirty="0" err="1">
                <a:solidFill>
                  <a:srgbClr val="496F63"/>
                </a:solidFill>
              </a:rPr>
              <a:t>is</a:t>
            </a:r>
            <a:r>
              <a:rPr lang="pl-PL" sz="4000" u="sng" dirty="0">
                <a:solidFill>
                  <a:srgbClr val="496F63"/>
                </a:solidFill>
              </a:rPr>
              <a:t> </a:t>
            </a:r>
            <a:r>
              <a:rPr lang="pl-PL" sz="4000" u="sng" dirty="0" err="1">
                <a:solidFill>
                  <a:srgbClr val="496F63"/>
                </a:solidFill>
              </a:rPr>
              <a:t>that</a:t>
            </a:r>
            <a:r>
              <a:rPr lang="pl-PL" sz="4000" u="sng" dirty="0">
                <a:solidFill>
                  <a:srgbClr val="496F63"/>
                </a:solidFill>
              </a:rPr>
              <a:t>?</a:t>
            </a:r>
          </a:p>
        </p:txBody>
      </p:sp>
      <p:sp>
        <p:nvSpPr>
          <p:cNvPr id="5" name="Prostokąt 4">
            <a:extLst>
              <a:ext uri="{FF2B5EF4-FFF2-40B4-BE49-F238E27FC236}">
                <a16:creationId xmlns:a16="http://schemas.microsoft.com/office/drawing/2014/main" id="{D203B85F-3250-44CF-AAE1-CFCA94B8C497}"/>
              </a:ext>
            </a:extLst>
          </p:cNvPr>
          <p:cNvSpPr/>
          <p:nvPr/>
        </p:nvSpPr>
        <p:spPr>
          <a:xfrm>
            <a:off x="9083040" y="4185177"/>
            <a:ext cx="14917530" cy="9094797"/>
          </a:xfrm>
          <a:prstGeom prst="rect">
            <a:avLst/>
          </a:prstGeom>
        </p:spPr>
        <p:txBody>
          <a:bodyPr wrap="square">
            <a:spAutoFit/>
          </a:bodyPr>
          <a:lstStyle/>
          <a:p>
            <a:r>
              <a:rPr lang="pl-PL" sz="4500" b="1" dirty="0" err="1">
                <a:solidFill>
                  <a:srgbClr val="496F63"/>
                </a:solidFill>
              </a:rPr>
              <a:t>It’s</a:t>
            </a:r>
            <a:r>
              <a:rPr lang="pl-PL" sz="4500" b="1" dirty="0">
                <a:solidFill>
                  <a:srgbClr val="496F63"/>
                </a:solidFill>
              </a:rPr>
              <a:t> </a:t>
            </a:r>
            <a:r>
              <a:rPr lang="en-US" sz="4500" b="1" dirty="0">
                <a:solidFill>
                  <a:srgbClr val="496F63"/>
                </a:solidFill>
              </a:rPr>
              <a:t>a collaborative approach to gain deeper insight into your customers or end users through learning what they</a:t>
            </a:r>
            <a:r>
              <a:rPr lang="pl-PL" sz="4500" b="1" dirty="0">
                <a:solidFill>
                  <a:srgbClr val="496F63"/>
                </a:solidFill>
              </a:rPr>
              <a:t>:</a:t>
            </a:r>
            <a:r>
              <a:rPr lang="en-US" sz="4500" b="1" dirty="0">
                <a:solidFill>
                  <a:srgbClr val="496F63"/>
                </a:solidFill>
              </a:rPr>
              <a:t> </a:t>
            </a:r>
            <a:endParaRPr lang="pl-PL" sz="4500" b="1" dirty="0">
              <a:solidFill>
                <a:srgbClr val="496F63"/>
              </a:solidFill>
            </a:endParaRPr>
          </a:p>
          <a:p>
            <a:pPr marL="685800" indent="-685800">
              <a:buFont typeface="Arial" panose="020B0604020202020204" pitchFamily="34" charset="0"/>
              <a:buChar char="•"/>
            </a:pPr>
            <a:r>
              <a:rPr lang="pl-PL" sz="4500" b="1" dirty="0">
                <a:solidFill>
                  <a:srgbClr val="FF0000"/>
                </a:solidFill>
              </a:rPr>
              <a:t>SAY</a:t>
            </a:r>
            <a:r>
              <a:rPr lang="pl-PL" sz="4500" b="1" dirty="0">
                <a:solidFill>
                  <a:srgbClr val="496F63"/>
                </a:solidFill>
              </a:rPr>
              <a:t> – </a:t>
            </a:r>
            <a:r>
              <a:rPr lang="en-US" sz="4500" b="1" dirty="0">
                <a:solidFill>
                  <a:srgbClr val="496F63"/>
                </a:solidFill>
              </a:rPr>
              <a:t>What key messages is </a:t>
            </a:r>
            <a:r>
              <a:rPr lang="pl-PL" sz="4500" b="1" dirty="0" err="1">
                <a:solidFill>
                  <a:srgbClr val="496F63"/>
                </a:solidFill>
              </a:rPr>
              <a:t>your</a:t>
            </a:r>
            <a:r>
              <a:rPr lang="en-US" sz="4500" b="1" dirty="0">
                <a:solidFill>
                  <a:srgbClr val="496F63"/>
                </a:solidFill>
              </a:rPr>
              <a:t> user saying? How are they talking about your product/service?</a:t>
            </a:r>
            <a:endParaRPr lang="pl-PL" sz="4500" b="1" dirty="0">
              <a:solidFill>
                <a:srgbClr val="496F63"/>
              </a:solidFill>
            </a:endParaRPr>
          </a:p>
          <a:p>
            <a:pPr marL="685800" indent="-685800">
              <a:buFont typeface="Arial" panose="020B0604020202020204" pitchFamily="34" charset="0"/>
              <a:buChar char="•"/>
            </a:pPr>
            <a:r>
              <a:rPr lang="en-US" sz="4500" b="1" dirty="0">
                <a:solidFill>
                  <a:srgbClr val="FF0000"/>
                </a:solidFill>
              </a:rPr>
              <a:t>T</a:t>
            </a:r>
            <a:r>
              <a:rPr lang="pl-PL" sz="4500" b="1" dirty="0">
                <a:solidFill>
                  <a:srgbClr val="FF0000"/>
                </a:solidFill>
              </a:rPr>
              <a:t>HINK </a:t>
            </a:r>
            <a:r>
              <a:rPr lang="pl-PL" sz="4500" b="1" dirty="0">
                <a:solidFill>
                  <a:srgbClr val="496F63"/>
                </a:solidFill>
              </a:rPr>
              <a:t>– </a:t>
            </a:r>
            <a:r>
              <a:rPr lang="en-US" sz="4500" b="1" dirty="0">
                <a:solidFill>
                  <a:srgbClr val="496F63"/>
                </a:solidFill>
              </a:rPr>
              <a:t>What thoughts or beliefs might influence user's behavior?</a:t>
            </a:r>
            <a:endParaRPr lang="pl-PL" sz="4500" b="1" dirty="0">
              <a:solidFill>
                <a:srgbClr val="496F63"/>
              </a:solidFill>
            </a:endParaRPr>
          </a:p>
          <a:p>
            <a:pPr marL="685800" indent="-685800">
              <a:buFont typeface="Arial" panose="020B0604020202020204" pitchFamily="34" charset="0"/>
              <a:buChar char="•"/>
            </a:pPr>
            <a:r>
              <a:rPr lang="pl-PL" sz="4500" b="1" dirty="0">
                <a:solidFill>
                  <a:srgbClr val="FF0000"/>
                </a:solidFill>
              </a:rPr>
              <a:t>FEEL</a:t>
            </a:r>
            <a:r>
              <a:rPr lang="pl-PL" sz="4500" b="1" dirty="0">
                <a:solidFill>
                  <a:srgbClr val="496F63"/>
                </a:solidFill>
              </a:rPr>
              <a:t> – </a:t>
            </a:r>
            <a:r>
              <a:rPr lang="en-US" sz="4500" b="1" dirty="0">
                <a:solidFill>
                  <a:srgbClr val="496F63"/>
                </a:solidFill>
              </a:rPr>
              <a:t>What nonverbal cues have your user given that indicates emotion?</a:t>
            </a:r>
            <a:r>
              <a:rPr lang="pl-PL" sz="4500" b="1" dirty="0">
                <a:solidFill>
                  <a:srgbClr val="496F63"/>
                </a:solidFill>
              </a:rPr>
              <a:t> </a:t>
            </a:r>
          </a:p>
          <a:p>
            <a:pPr marL="685800" indent="-685800">
              <a:buFont typeface="Arial" panose="020B0604020202020204" pitchFamily="34" charset="0"/>
              <a:buChar char="•"/>
            </a:pPr>
            <a:r>
              <a:rPr lang="pl-PL" sz="4500" b="1" dirty="0">
                <a:solidFill>
                  <a:srgbClr val="FF0000"/>
                </a:solidFill>
              </a:rPr>
              <a:t>DO</a:t>
            </a:r>
            <a:r>
              <a:rPr lang="pl-PL" sz="4500" b="1" dirty="0">
                <a:solidFill>
                  <a:srgbClr val="496F63"/>
                </a:solidFill>
              </a:rPr>
              <a:t> – </a:t>
            </a:r>
            <a:r>
              <a:rPr lang="en-US" sz="4500" b="1" dirty="0">
                <a:solidFill>
                  <a:srgbClr val="496F63"/>
                </a:solidFill>
              </a:rPr>
              <a:t>What actions and </a:t>
            </a:r>
            <a:r>
              <a:rPr lang="en-US" sz="4500" b="1" dirty="0" err="1">
                <a:solidFill>
                  <a:srgbClr val="496F63"/>
                </a:solidFill>
              </a:rPr>
              <a:t>behaviour</a:t>
            </a:r>
            <a:r>
              <a:rPr lang="en-US" sz="4500" b="1" dirty="0">
                <a:solidFill>
                  <a:srgbClr val="496F63"/>
                </a:solidFill>
              </a:rPr>
              <a:t> have you observed?</a:t>
            </a:r>
          </a:p>
          <a:p>
            <a:pPr marL="685800" indent="-685800">
              <a:buFont typeface="Arial" panose="020B0604020202020204" pitchFamily="34" charset="0"/>
              <a:buChar char="•"/>
            </a:pPr>
            <a:r>
              <a:rPr lang="pl-PL" sz="4500" b="1" dirty="0">
                <a:solidFill>
                  <a:srgbClr val="496F63"/>
                </a:solidFill>
              </a:rPr>
              <a:t>It’s based on your </a:t>
            </a:r>
            <a:r>
              <a:rPr lang="en-US" sz="4500" b="1" dirty="0">
                <a:solidFill>
                  <a:srgbClr val="496F63"/>
                </a:solidFill>
              </a:rPr>
              <a:t>interviews, observations and other sources of gaining empathy.</a:t>
            </a:r>
            <a:endParaRPr lang="pl-PL" sz="4500" dirty="0">
              <a:solidFill>
                <a:srgbClr val="496F63"/>
              </a:solidFill>
            </a:endParaRPr>
          </a:p>
        </p:txBody>
      </p:sp>
      <p:sp>
        <p:nvSpPr>
          <p:cNvPr id="23" name="Prostokąt 22">
            <a:extLst>
              <a:ext uri="{FF2B5EF4-FFF2-40B4-BE49-F238E27FC236}">
                <a16:creationId xmlns:a16="http://schemas.microsoft.com/office/drawing/2014/main" id="{DFDBAA70-727D-4636-A1E4-B7E77E864217}"/>
              </a:ext>
            </a:extLst>
          </p:cNvPr>
          <p:cNvSpPr/>
          <p:nvPr/>
        </p:nvSpPr>
        <p:spPr>
          <a:xfrm>
            <a:off x="704193" y="12761817"/>
            <a:ext cx="7164703" cy="800219"/>
          </a:xfrm>
          <a:prstGeom prst="rect">
            <a:avLst/>
          </a:prstGeom>
        </p:spPr>
        <p:txBody>
          <a:bodyPr wrap="square">
            <a:spAutoFit/>
          </a:bodyPr>
          <a:lstStyle/>
          <a:p>
            <a:r>
              <a:rPr lang="pl-PL" dirty="0">
                <a:solidFill>
                  <a:srgbClr val="496F63"/>
                </a:solidFill>
              </a:rPr>
              <a:t>Source: https://www.innovationtraining.org/empathy-map-template-training/</a:t>
            </a:r>
            <a:endParaRPr lang="pl-PL" sz="2400" dirty="0">
              <a:solidFill>
                <a:srgbClr val="496F63"/>
              </a:solidFill>
              <a:latin typeface="Arial" panose="020B0604020202020204" pitchFamily="34" charset="0"/>
              <a:cs typeface="Arial" panose="020B0604020202020204" pitchFamily="34" charset="0"/>
            </a:endParaRPr>
          </a:p>
        </p:txBody>
      </p:sp>
      <p:sp>
        <p:nvSpPr>
          <p:cNvPr id="12" name="pole tekstowe 11">
            <a:extLst>
              <a:ext uri="{FF2B5EF4-FFF2-40B4-BE49-F238E27FC236}">
                <a16:creationId xmlns:a16="http://schemas.microsoft.com/office/drawing/2014/main" id="{0CD76455-641A-451E-83C7-DCEF6FF8AF85}"/>
              </a:ext>
            </a:extLst>
          </p:cNvPr>
          <p:cNvSpPr txBox="1"/>
          <p:nvPr/>
        </p:nvSpPr>
        <p:spPr>
          <a:xfrm>
            <a:off x="990496" y="9833278"/>
            <a:ext cx="7164703" cy="19389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pl-PL" sz="4000" b="1" dirty="0">
                <a:solidFill>
                  <a:srgbClr val="71BB9A"/>
                </a:solidFill>
              </a:rPr>
              <a:t>You can do this map digitally or use paper with physical sticky-notes</a:t>
            </a:r>
          </a:p>
        </p:txBody>
      </p:sp>
      <p:pic>
        <p:nvPicPr>
          <p:cNvPr id="8" name="Obraz 7">
            <a:extLst>
              <a:ext uri="{FF2B5EF4-FFF2-40B4-BE49-F238E27FC236}">
                <a16:creationId xmlns:a16="http://schemas.microsoft.com/office/drawing/2014/main" id="{D2872E3D-C85A-4477-A43E-FC53C4CA27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425" y="3508589"/>
            <a:ext cx="8378847" cy="5935017"/>
          </a:xfrm>
          <a:prstGeom prst="rect">
            <a:avLst/>
          </a:prstGeom>
        </p:spPr>
      </p:pic>
      <p:cxnSp>
        <p:nvCxnSpPr>
          <p:cNvPr id="10" name="Łącznik prosty ze strzałką 9">
            <a:extLst>
              <a:ext uri="{FF2B5EF4-FFF2-40B4-BE49-F238E27FC236}">
                <a16:creationId xmlns:a16="http://schemas.microsoft.com/office/drawing/2014/main" id="{67A74ED1-684D-4A84-BBC4-D439F63DFC90}"/>
              </a:ext>
            </a:extLst>
          </p:cNvPr>
          <p:cNvCxnSpPr/>
          <p:nvPr/>
        </p:nvCxnSpPr>
        <p:spPr>
          <a:xfrm>
            <a:off x="16459200" y="2344237"/>
            <a:ext cx="0" cy="597164"/>
          </a:xfrm>
          <a:prstGeom prst="straightConnector1">
            <a:avLst/>
          </a:prstGeom>
          <a:noFill/>
          <a:ln w="76200" cap="flat">
            <a:solidFill>
              <a:srgbClr val="496F63"/>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Łącznik prosty ze strzałką 16">
            <a:extLst>
              <a:ext uri="{FF2B5EF4-FFF2-40B4-BE49-F238E27FC236}">
                <a16:creationId xmlns:a16="http://schemas.microsoft.com/office/drawing/2014/main" id="{6359264C-82C4-487D-A642-AA2CE8954735}"/>
              </a:ext>
            </a:extLst>
          </p:cNvPr>
          <p:cNvCxnSpPr/>
          <p:nvPr/>
        </p:nvCxnSpPr>
        <p:spPr>
          <a:xfrm>
            <a:off x="16489680" y="3649287"/>
            <a:ext cx="0" cy="597164"/>
          </a:xfrm>
          <a:prstGeom prst="straightConnector1">
            <a:avLst/>
          </a:prstGeom>
          <a:noFill/>
          <a:ln w="76200" cap="flat">
            <a:solidFill>
              <a:srgbClr val="496F63"/>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10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10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1000"/>
                                        <p:tgtEl>
                                          <p:spTgt spid="5">
                                            <p:txEl>
                                              <p:pRg st="5" end="5"/>
                                            </p:txEl>
                                          </p:spTgt>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0"/>
                                        <p:tgtEl>
                                          <p:spTgt spid="12"/>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 grpId="0"/>
      <p:bldP spid="5" grpId="0" uiExpand="1" build="p"/>
      <p:bldP spid="2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848063" y="-1031469"/>
            <a:ext cx="14041665" cy="15049440"/>
          </a:xfrm>
          <a:prstGeom prst="rect">
            <a:avLst/>
          </a:prstGeom>
        </p:spPr>
      </p:pic>
      <p:sp>
        <p:nvSpPr>
          <p:cNvPr id="104" name="Shape 104"/>
          <p:cNvSpPr/>
          <p:nvPr/>
        </p:nvSpPr>
        <p:spPr>
          <a:xfrm>
            <a:off x="704193" y="762695"/>
            <a:ext cx="21025015" cy="1727727"/>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US" sz="6600" dirty="0">
                <a:solidFill>
                  <a:srgbClr val="496F63"/>
                </a:solidFill>
                <a:latin typeface="Arial" panose="020B0604020202020204" pitchFamily="34" charset="0"/>
                <a:cs typeface="Arial" panose="020B0604020202020204" pitchFamily="34" charset="0"/>
              </a:rPr>
              <a:t>Do you want to use collaborative, digital workspace tool in the cloud?</a:t>
            </a:r>
            <a:endParaRPr lang="pl-PL" sz="66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15</a:t>
            </a:fld>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1362635" y="4873359"/>
            <a:ext cx="13383223" cy="7540526"/>
          </a:xfrm>
          <a:prstGeom prst="rect">
            <a:avLst/>
          </a:prstGeom>
        </p:spPr>
        <p:txBody>
          <a:bodyPr wrap="square">
            <a:spAutoFit/>
          </a:bodyPr>
          <a:lstStyle/>
          <a:p>
            <a:r>
              <a:rPr lang="en-US" sz="4400" b="1" dirty="0">
                <a:solidFill>
                  <a:srgbClr val="496F63"/>
                </a:solidFill>
              </a:rPr>
              <a:t>This is a centralized hub for all your content and ideas that can manage all your visual projects across one shared workspace</a:t>
            </a:r>
            <a:endParaRPr lang="pl-PL" sz="4400" b="1" dirty="0">
              <a:solidFill>
                <a:srgbClr val="496F63"/>
              </a:solidFill>
            </a:endParaRPr>
          </a:p>
          <a:p>
            <a:pPr marL="685800" indent="-685800">
              <a:buFont typeface="Arial" panose="020B0604020202020204" pitchFamily="34" charset="0"/>
              <a:buChar char="•"/>
            </a:pPr>
            <a:r>
              <a:rPr lang="en-US" sz="4400" b="1" dirty="0">
                <a:solidFill>
                  <a:srgbClr val="496F63"/>
                </a:solidFill>
              </a:rPr>
              <a:t>It keep teams </a:t>
            </a:r>
            <a:r>
              <a:rPr lang="en-US" sz="4400" b="1" dirty="0" err="1">
                <a:solidFill>
                  <a:srgbClr val="496F63"/>
                </a:solidFill>
              </a:rPr>
              <a:t>organised</a:t>
            </a:r>
            <a:r>
              <a:rPr lang="en-US" sz="4400" b="1" dirty="0">
                <a:solidFill>
                  <a:srgbClr val="496F63"/>
                </a:solidFill>
              </a:rPr>
              <a:t> so projects keep moving forward</a:t>
            </a:r>
          </a:p>
          <a:p>
            <a:pPr marL="685800" indent="-685800">
              <a:buFont typeface="Arial" panose="020B0604020202020204" pitchFamily="34" charset="0"/>
              <a:buChar char="•"/>
            </a:pPr>
            <a:r>
              <a:rPr lang="en-US" sz="4400" b="1" dirty="0">
                <a:solidFill>
                  <a:srgbClr val="496F63"/>
                </a:solidFill>
              </a:rPr>
              <a:t>This workspace enable teams to add ideas, files, notes, and real-time feedback </a:t>
            </a:r>
          </a:p>
          <a:p>
            <a:pPr marL="685800" indent="-685800">
              <a:buFont typeface="Arial" panose="020B0604020202020204" pitchFamily="34" charset="0"/>
              <a:buChar char="•"/>
            </a:pPr>
            <a:r>
              <a:rPr lang="en-US" sz="4400" b="1" dirty="0">
                <a:solidFill>
                  <a:srgbClr val="496F63"/>
                </a:solidFill>
              </a:rPr>
              <a:t>It can increase the productivity of remote teams</a:t>
            </a:r>
          </a:p>
          <a:p>
            <a:pPr marL="685800" indent="-685800">
              <a:buFont typeface="Arial" panose="020B0604020202020204" pitchFamily="34" charset="0"/>
              <a:buChar char="•"/>
            </a:pPr>
            <a:r>
              <a:rPr lang="en-US" sz="4400" b="1" dirty="0">
                <a:solidFill>
                  <a:srgbClr val="496F63"/>
                </a:solidFill>
              </a:rPr>
              <a:t>It's a useful tool to collaborate virtually &amp; supercharge your teams’ collaboration</a:t>
            </a:r>
            <a:endParaRPr lang="pl-PL" sz="4400" dirty="0">
              <a:solidFill>
                <a:srgbClr val="496F63"/>
              </a:solidFill>
            </a:endParaRPr>
          </a:p>
        </p:txBody>
      </p:sp>
      <p:sp>
        <p:nvSpPr>
          <p:cNvPr id="23" name="Prostokąt 22">
            <a:extLst>
              <a:ext uri="{FF2B5EF4-FFF2-40B4-BE49-F238E27FC236}">
                <a16:creationId xmlns:a16="http://schemas.microsoft.com/office/drawing/2014/main" id="{DFDBAA70-727D-4636-A1E4-B7E77E864217}"/>
              </a:ext>
            </a:extLst>
          </p:cNvPr>
          <p:cNvSpPr/>
          <p:nvPr/>
        </p:nvSpPr>
        <p:spPr>
          <a:xfrm>
            <a:off x="704193" y="12761817"/>
            <a:ext cx="7164703" cy="446276"/>
          </a:xfrm>
          <a:prstGeom prst="rect">
            <a:avLst/>
          </a:prstGeom>
        </p:spPr>
        <p:txBody>
          <a:bodyPr wrap="square">
            <a:spAutoFit/>
          </a:bodyPr>
          <a:lstStyle/>
          <a:p>
            <a:r>
              <a:rPr lang="pl-PL" dirty="0">
                <a:solidFill>
                  <a:srgbClr val="496F63"/>
                </a:solidFill>
              </a:rPr>
              <a:t>Source: https://conceptboard.com/</a:t>
            </a:r>
            <a:endParaRPr lang="pl-PL" sz="2400" dirty="0">
              <a:solidFill>
                <a:srgbClr val="496F63"/>
              </a:solidFill>
              <a:latin typeface="Arial" panose="020B0604020202020204" pitchFamily="34" charset="0"/>
              <a:cs typeface="Arial" panose="020B0604020202020204" pitchFamily="34" charset="0"/>
            </a:endParaRPr>
          </a:p>
        </p:txBody>
      </p:sp>
      <p:grpSp>
        <p:nvGrpSpPr>
          <p:cNvPr id="6" name="Group 5"/>
          <p:cNvGrpSpPr/>
          <p:nvPr/>
        </p:nvGrpSpPr>
        <p:grpSpPr>
          <a:xfrm>
            <a:off x="16698393" y="3812291"/>
            <a:ext cx="5866022" cy="3714374"/>
            <a:chOff x="15683699" y="2760274"/>
            <a:chExt cx="8456459" cy="5759665"/>
          </a:xfrm>
        </p:grpSpPr>
        <p:sp>
          <p:nvSpPr>
            <p:cNvPr id="4" name="Shape 72">
              <a:extLst>
                <a:ext uri="{FF2B5EF4-FFF2-40B4-BE49-F238E27FC236}">
                  <a16:creationId xmlns:a16="http://schemas.microsoft.com/office/drawing/2014/main" id="{C2C17C47-2019-477F-9FFE-68FB6829A0EC}"/>
                </a:ext>
              </a:extLst>
            </p:cNvPr>
            <p:cNvSpPr/>
            <p:nvPr/>
          </p:nvSpPr>
          <p:spPr>
            <a:xfrm>
              <a:off x="15683699" y="2760274"/>
              <a:ext cx="8456459" cy="5759665"/>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pic>
          <p:nvPicPr>
            <p:cNvPr id="9" name="Obraz 8">
              <a:hlinkClick r:id="rId4"/>
              <a:extLst>
                <a:ext uri="{FF2B5EF4-FFF2-40B4-BE49-F238E27FC236}">
                  <a16:creationId xmlns:a16="http://schemas.microsoft.com/office/drawing/2014/main" id="{AC9C1C52-4C6E-4BE7-A950-BE4D963E3783}"/>
                </a:ext>
              </a:extLst>
            </p:cNvPr>
            <p:cNvPicPr>
              <a:picLocks noChangeAspect="1"/>
            </p:cNvPicPr>
            <p:nvPr/>
          </p:nvPicPr>
          <p:blipFill>
            <a:blip r:embed="rId5" cstate="print"/>
            <a:stretch>
              <a:fillRect/>
            </a:stretch>
          </p:blipFill>
          <p:spPr>
            <a:xfrm>
              <a:off x="15960008" y="3039501"/>
              <a:ext cx="7903843" cy="4443742"/>
            </a:xfrm>
            <a:prstGeom prst="rect">
              <a:avLst/>
            </a:prstGeom>
          </p:spPr>
        </p:pic>
      </p:grpSp>
      <p:sp>
        <p:nvSpPr>
          <p:cNvPr id="12" name="Shape 104"/>
          <p:cNvSpPr/>
          <p:nvPr/>
        </p:nvSpPr>
        <p:spPr>
          <a:xfrm>
            <a:off x="2922675" y="3229626"/>
            <a:ext cx="8128000" cy="93996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US" sz="6600" dirty="0">
                <a:solidFill>
                  <a:srgbClr val="496F63"/>
                </a:solidFill>
                <a:latin typeface="Arial" panose="020B0604020202020204" pitchFamily="34" charset="0"/>
                <a:cs typeface="Arial" panose="020B0604020202020204" pitchFamily="34" charset="0"/>
              </a:rPr>
              <a:t>Meet</a:t>
            </a:r>
            <a:r>
              <a:rPr lang="en-US" sz="6600" dirty="0">
                <a:solidFill>
                  <a:srgbClr val="FF0000"/>
                </a:solidFill>
                <a:latin typeface="Arial" panose="020B0604020202020204" pitchFamily="34" charset="0"/>
                <a:cs typeface="Arial" panose="020B0604020202020204" pitchFamily="34" charset="0"/>
              </a:rPr>
              <a:t> </a:t>
            </a:r>
            <a:r>
              <a:rPr lang="en-US" sz="6600" dirty="0" err="1">
                <a:solidFill>
                  <a:srgbClr val="FF0000"/>
                </a:solidFill>
                <a:latin typeface="Arial" panose="020B0604020202020204" pitchFamily="34" charset="0"/>
                <a:cs typeface="Arial" panose="020B0604020202020204" pitchFamily="34" charset="0"/>
              </a:rPr>
              <a:t>Conceptboard</a:t>
            </a:r>
            <a:endParaRPr lang="en-US" sz="6600" dirty="0">
              <a:solidFill>
                <a:srgbClr val="496F63"/>
              </a:solidFill>
              <a:latin typeface="Arial" panose="020B0604020202020204" pitchFamily="34" charset="0"/>
              <a:cs typeface="Arial" panose="020B0604020202020204" pitchFamily="34" charset="0"/>
            </a:endParaRPr>
          </a:p>
        </p:txBody>
      </p:sp>
      <p:sp>
        <p:nvSpPr>
          <p:cNvPr id="7" name="Prostokąt 6">
            <a:extLst>
              <a:ext uri="{FF2B5EF4-FFF2-40B4-BE49-F238E27FC236}">
                <a16:creationId xmlns:a16="http://schemas.microsoft.com/office/drawing/2014/main" id="{388AFD81-31AA-45ED-89D4-E194085279C4}"/>
              </a:ext>
            </a:extLst>
          </p:cNvPr>
          <p:cNvSpPr/>
          <p:nvPr/>
        </p:nvSpPr>
        <p:spPr>
          <a:xfrm>
            <a:off x="17812346" y="8312398"/>
            <a:ext cx="4258042" cy="1384995"/>
          </a:xfrm>
          <a:prstGeom prst="rect">
            <a:avLst/>
          </a:prstGeom>
        </p:spPr>
        <p:txBody>
          <a:bodyPr wrap="square" lIns="91440" tIns="45720" rIns="91440" bIns="45720" anchor="t">
            <a:spAutoFit/>
          </a:bodyPr>
          <a:lstStyle/>
          <a:p>
            <a:r>
              <a:rPr lang="pl-PL" sz="2800" dirty="0">
                <a:solidFill>
                  <a:srgbClr val="496F63"/>
                </a:solidFill>
                <a:latin typeface="Arial" panose="020B0604020202020204" pitchFamily="34" charset="0"/>
                <a:cs typeface="Arial" panose="020B0604020202020204" pitchFamily="34" charset="0"/>
              </a:rPr>
              <a:t>Source: </a:t>
            </a:r>
            <a:r>
              <a:rPr lang="pl-PL" sz="2800" dirty="0">
                <a:solidFill>
                  <a:srgbClr val="496F63"/>
                </a:solidFill>
                <a:latin typeface="Arial" panose="020B0604020202020204" pitchFamily="34" charset="0"/>
                <a:cs typeface="Arial" panose="020B0604020202020204" pitchFamily="34" charset="0"/>
                <a:hlinkClick r:id="rId4"/>
              </a:rPr>
              <a:t>https://www.youtube.com/watch?v=2iYae8zCMAI</a:t>
            </a:r>
            <a:endParaRPr lang="pl-PL" sz="2800" dirty="0">
              <a:solidFill>
                <a:srgbClr val="496F63"/>
              </a:solidFill>
              <a:latin typeface="Arial" panose="020B0604020202020204" pitchFamily="34" charset="0"/>
              <a:cs typeface="Arial" panose="020B0604020202020204" pitchFamily="34" charset="0"/>
            </a:endParaRPr>
          </a:p>
        </p:txBody>
      </p:sp>
      <p:sp>
        <p:nvSpPr>
          <p:cNvPr id="15" name="Prostokąt 2">
            <a:extLst>
              <a:ext uri="{FF2B5EF4-FFF2-40B4-BE49-F238E27FC236}">
                <a16:creationId xmlns:a16="http://schemas.microsoft.com/office/drawing/2014/main" id="{20F5FCC3-682F-7242-910B-C59F9578A10D}"/>
              </a:ext>
            </a:extLst>
          </p:cNvPr>
          <p:cNvSpPr/>
          <p:nvPr/>
        </p:nvSpPr>
        <p:spPr>
          <a:xfrm>
            <a:off x="18695891" y="10181239"/>
            <a:ext cx="1871025" cy="584775"/>
          </a:xfrm>
          <a:prstGeom prst="rect">
            <a:avLst/>
          </a:prstGeom>
        </p:spPr>
        <p:txBody>
          <a:bodyPr wrap="none">
            <a:spAutoFit/>
          </a:bodyPr>
          <a:lstStyle/>
          <a:p>
            <a:r>
              <a:rPr lang="en-GB" sz="3200" dirty="0">
                <a:latin typeface="Times New Roman" panose="02020603050405020304" pitchFamily="18" charset="0"/>
                <a:ea typeface="Calibri" panose="020F0502020204030204" pitchFamily="34" charset="0"/>
              </a:rPr>
              <a:t>(2.5 mins)</a:t>
            </a:r>
            <a:endParaRPr lang="pl-PL" sz="3200" dirty="0">
              <a:latin typeface="Times New Roman" panose="02020603050405020304" pitchFamily="18" charset="0"/>
              <a:ea typeface="Calibri" panose="020F0502020204030204" pitchFamily="34" charset="0"/>
            </a:endParaRPr>
          </a:p>
        </p:txBody>
      </p:sp>
      <p:sp>
        <p:nvSpPr>
          <p:cNvPr id="3" name="TextBox 2">
            <a:extLst>
              <a:ext uri="{FF2B5EF4-FFF2-40B4-BE49-F238E27FC236}">
                <a16:creationId xmlns:a16="http://schemas.microsoft.com/office/drawing/2014/main" id="{CCF24999-CF9C-4A6E-BE08-DBDA3A48DFD1}"/>
              </a:ext>
            </a:extLst>
          </p:cNvPr>
          <p:cNvSpPr txBox="1"/>
          <p:nvPr/>
        </p:nvSpPr>
        <p:spPr>
          <a:xfrm>
            <a:off x="18193869" y="2469395"/>
            <a:ext cx="3494996" cy="90794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rgbClr val="496F63"/>
                </a:solidFill>
                <a:effectLst/>
                <a:uFillTx/>
                <a:latin typeface="PT Sans"/>
                <a:ea typeface="PT Sans"/>
                <a:cs typeface="PT Sans"/>
                <a:sym typeface="PT Sans"/>
              </a:rPr>
              <a:t>WATCH</a:t>
            </a:r>
          </a:p>
        </p:txBody>
      </p:sp>
    </p:spTree>
    <p:extLst>
      <p:ext uri="{BB962C8B-B14F-4D97-AF65-F5344CB8AC3E}">
        <p14:creationId xmlns:p14="http://schemas.microsoft.com/office/powerpoint/2010/main" val="357010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up)">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up)">
                                      <p:cBhvr>
                                        <p:cTn id="29" dur="1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up)">
                                      <p:cBhvr>
                                        <p:cTn id="34" dur="1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up)">
                                      <p:cBhvr>
                                        <p:cTn id="39" dur="1000"/>
                                        <p:tgtEl>
                                          <p:spTgt spid="5">
                                            <p:txEl>
                                              <p:pRg st="4" end="4"/>
                                            </p:tx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3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5" grpId="0" build="p"/>
      <p:bldP spid="23" grpId="0"/>
      <p:bldP spid="12" grpId="0" animBg="1"/>
      <p:bldP spid="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a:solidFill>
                  <a:srgbClr val="496F63"/>
                </a:solidFill>
                <a:latin typeface="Arial" panose="020B0604020202020204" pitchFamily="34" charset="0"/>
                <a:cs typeface="Arial" panose="020B0604020202020204" pitchFamily="34" charset="0"/>
              </a:rPr>
              <a:t>Design </a:t>
            </a:r>
            <a:r>
              <a:rPr lang="pl-PL" sz="9000" dirty="0" err="1">
                <a:solidFill>
                  <a:srgbClr val="496F63"/>
                </a:solidFill>
                <a:latin typeface="Arial" panose="020B0604020202020204" pitchFamily="34" charset="0"/>
                <a:cs typeface="Arial" panose="020B0604020202020204" pitchFamily="34" charset="0"/>
              </a:rPr>
              <a:t>thinking</a:t>
            </a:r>
            <a:r>
              <a:rPr lang="pl-PL" sz="9000" dirty="0">
                <a:solidFill>
                  <a:srgbClr val="496F63"/>
                </a:solidFill>
                <a:latin typeface="Arial" panose="020B0604020202020204" pitchFamily="34" charset="0"/>
                <a:cs typeface="Arial" panose="020B0604020202020204" pitchFamily="34" charset="0"/>
              </a:rPr>
              <a:t> in </a:t>
            </a:r>
            <a:r>
              <a:rPr lang="pl-PL" sz="9000" dirty="0" err="1">
                <a:solidFill>
                  <a:srgbClr val="496F63"/>
                </a:solidFill>
                <a:latin typeface="Arial" panose="020B0604020202020204" pitchFamily="34" charset="0"/>
                <a:cs typeface="Arial" panose="020B0604020202020204" pitchFamily="34" charset="0"/>
              </a:rPr>
              <a:t>practice</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16</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288209" y="12465389"/>
            <a:ext cx="6777512" cy="1015663"/>
          </a:xfrm>
          <a:prstGeom prst="rect">
            <a:avLst/>
          </a:prstGeom>
        </p:spPr>
        <p:txBody>
          <a:bodyPr wrap="square">
            <a:spAutoFit/>
          </a:bodyPr>
          <a:lstStyle/>
          <a:p>
            <a:r>
              <a:rPr lang="pl-PL" sz="2000" dirty="0">
                <a:solidFill>
                  <a:schemeClr val="tx1">
                    <a:lumMod val="75000"/>
                  </a:schemeClr>
                </a:solidFill>
              </a:rPr>
              <a:t>Source:https://www.interaction-design.org/literature/article/design-thinking-getting-started-with-empathy</a:t>
            </a:r>
            <a:endParaRPr lang="pl-PL" sz="2000" dirty="0">
              <a:solidFill>
                <a:schemeClr val="tx1">
                  <a:lumMod val="75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7376160" y="1955271"/>
            <a:ext cx="16713992" cy="11603176"/>
          </a:xfrm>
          <a:prstGeom prst="rect">
            <a:avLst/>
          </a:prstGeom>
        </p:spPr>
        <p:txBody>
          <a:bodyPr wrap="square">
            <a:spAutoFit/>
          </a:bodyPr>
          <a:lstStyle/>
          <a:p>
            <a:pPr>
              <a:spcAft>
                <a:spcPts val="2400"/>
              </a:spcAft>
            </a:pPr>
            <a:r>
              <a:rPr lang="en-US" sz="3600" dirty="0">
                <a:solidFill>
                  <a:srgbClr val="496F63"/>
                </a:solidFill>
              </a:rPr>
              <a:t>A team of postgraduate students at Stanford were tasked with developing a new type of incubator for developing countries. Their direct contact with mothers in remote village settings who were unable to reach hospitals, helped them to reframe their challenge to a warming device rather than a new kind of incubator. </a:t>
            </a:r>
          </a:p>
          <a:p>
            <a:pPr>
              <a:spcAft>
                <a:spcPts val="2400"/>
              </a:spcAft>
            </a:pPr>
            <a:r>
              <a:rPr lang="en-US" sz="3600" dirty="0">
                <a:solidFill>
                  <a:srgbClr val="496F63"/>
                </a:solidFill>
              </a:rPr>
              <a:t>The end result was </a:t>
            </a:r>
            <a:r>
              <a:rPr lang="en-US" sz="3600" b="1" dirty="0">
                <a:solidFill>
                  <a:srgbClr val="496F63"/>
                </a:solidFill>
              </a:rPr>
              <a:t>The Embrace Warmer</a:t>
            </a:r>
            <a:r>
              <a:rPr lang="en-US" sz="3600" dirty="0">
                <a:solidFill>
                  <a:srgbClr val="496F63"/>
                </a:solidFill>
              </a:rPr>
              <a:t>, which has the potential to save thousands of lives.</a:t>
            </a:r>
          </a:p>
          <a:p>
            <a:pPr>
              <a:spcAft>
                <a:spcPts val="2400"/>
              </a:spcAft>
            </a:pPr>
            <a:r>
              <a:rPr lang="en-US" sz="3600" dirty="0">
                <a:solidFill>
                  <a:srgbClr val="496F63"/>
                </a:solidFill>
              </a:rPr>
              <a:t>The Embrace Warmer is capable of going where no incubator could go before, due to its portability and dramatically reduced production costs. </a:t>
            </a:r>
            <a:r>
              <a:rPr lang="pl-PL" sz="3600" dirty="0" err="1">
                <a:solidFill>
                  <a:srgbClr val="496F63"/>
                </a:solidFill>
              </a:rPr>
              <a:t>This</a:t>
            </a:r>
            <a:r>
              <a:rPr lang="pl-PL" sz="3600" dirty="0">
                <a:solidFill>
                  <a:srgbClr val="496F63"/>
                </a:solidFill>
              </a:rPr>
              <a:t> </a:t>
            </a:r>
            <a:r>
              <a:rPr lang="en-US" sz="3600" dirty="0">
                <a:solidFill>
                  <a:srgbClr val="496F63"/>
                </a:solidFill>
              </a:rPr>
              <a:t>is an ultra-portable incubator which can be wrapped around an infant and be used while the infant is held in the mother’s arm.</a:t>
            </a:r>
          </a:p>
          <a:p>
            <a:pPr>
              <a:spcAft>
                <a:spcPts val="2400"/>
              </a:spcAft>
            </a:pPr>
            <a:r>
              <a:rPr lang="en-US" sz="3600" dirty="0">
                <a:solidFill>
                  <a:srgbClr val="496F63"/>
                </a:solidFill>
              </a:rPr>
              <a:t>Instead of needing to deposit their babies into far-flung hospitals, mothers in remote villages can use a portable warmer that serves the same need instead.</a:t>
            </a:r>
          </a:p>
          <a:p>
            <a:pPr>
              <a:spcAft>
                <a:spcPts val="2400"/>
              </a:spcAft>
            </a:pPr>
            <a:r>
              <a:rPr lang="en-US" sz="3600" dirty="0">
                <a:solidFill>
                  <a:srgbClr val="496F63"/>
                </a:solidFill>
              </a:rPr>
              <a:t>Had the team only thought of designing incubators, they may have developed a semi-portable lower cost incubator, which would still not have made it into remote villages.</a:t>
            </a:r>
          </a:p>
          <a:p>
            <a:pPr>
              <a:spcAft>
                <a:spcPts val="2400"/>
              </a:spcAft>
            </a:pPr>
            <a:r>
              <a:rPr lang="en-US" sz="3600" dirty="0">
                <a:solidFill>
                  <a:srgbClr val="496F63"/>
                </a:solidFill>
              </a:rPr>
              <a:t>However, with the help of empathy - i.e., understanding the problems mothers in remote villages face</a:t>
            </a:r>
            <a:r>
              <a:rPr lang="pl-PL" sz="3600" dirty="0">
                <a:solidFill>
                  <a:srgbClr val="496F63"/>
                </a:solidFill>
              </a:rPr>
              <a:t> - </a:t>
            </a:r>
            <a:r>
              <a:rPr lang="en-US" sz="3600" dirty="0">
                <a:solidFill>
                  <a:srgbClr val="496F63"/>
                </a:solidFill>
              </a:rPr>
              <a:t>the design team designed a human-</a:t>
            </a:r>
            <a:r>
              <a:rPr lang="en-US" sz="3600" dirty="0" err="1">
                <a:solidFill>
                  <a:srgbClr val="496F63"/>
                </a:solidFill>
              </a:rPr>
              <a:t>centred</a:t>
            </a:r>
            <a:r>
              <a:rPr lang="en-US" sz="3600" dirty="0">
                <a:solidFill>
                  <a:srgbClr val="496F63"/>
                </a:solidFill>
              </a:rPr>
              <a:t> solution that proved to be optimal for mothers in developing countries.</a:t>
            </a:r>
            <a:endParaRPr lang="pl-PL" sz="3600" dirty="0">
              <a:solidFill>
                <a:srgbClr val="496F63"/>
              </a:solidFill>
            </a:endParaRPr>
          </a:p>
        </p:txBody>
      </p:sp>
      <p:pic>
        <p:nvPicPr>
          <p:cNvPr id="6" name="Obraz 5">
            <a:extLst>
              <a:ext uri="{FF2B5EF4-FFF2-40B4-BE49-F238E27FC236}">
                <a16:creationId xmlns:a16="http://schemas.microsoft.com/office/drawing/2014/main" id="{EF3FD823-BDB7-4BAF-922C-DDCA62E2EA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6635" y="3871502"/>
            <a:ext cx="6429086" cy="78577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9341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0"/>
                                        <p:tgtEl>
                                          <p:spTgt spid="2"/>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a:solidFill>
                  <a:srgbClr val="496F63"/>
                </a:solidFill>
                <a:latin typeface="Arial" panose="020B0604020202020204" pitchFamily="34" charset="0"/>
                <a:cs typeface="Arial" panose="020B0604020202020204" pitchFamily="34" charset="0"/>
              </a:rPr>
              <a:t>Design </a:t>
            </a:r>
            <a:r>
              <a:rPr lang="pl-PL" sz="9000" dirty="0" err="1">
                <a:solidFill>
                  <a:srgbClr val="496F63"/>
                </a:solidFill>
                <a:latin typeface="Arial" panose="020B0604020202020204" pitchFamily="34" charset="0"/>
                <a:cs typeface="Arial" panose="020B0604020202020204" pitchFamily="34" charset="0"/>
              </a:rPr>
              <a:t>thinking</a:t>
            </a:r>
            <a:r>
              <a:rPr lang="pl-PL" sz="9000" dirty="0">
                <a:solidFill>
                  <a:srgbClr val="496F63"/>
                </a:solidFill>
                <a:latin typeface="Arial" panose="020B0604020202020204" pitchFamily="34" charset="0"/>
                <a:cs typeface="Arial" panose="020B0604020202020204" pitchFamily="34" charset="0"/>
              </a:rPr>
              <a:t> in </a:t>
            </a:r>
            <a:r>
              <a:rPr lang="pl-PL" sz="9000" dirty="0" err="1">
                <a:solidFill>
                  <a:srgbClr val="496F63"/>
                </a:solidFill>
                <a:latin typeface="Arial" panose="020B0604020202020204" pitchFamily="34" charset="0"/>
                <a:cs typeface="Arial" panose="020B0604020202020204" pitchFamily="34" charset="0"/>
              </a:rPr>
              <a:t>practice</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17</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7906317" y="6627237"/>
            <a:ext cx="16230725" cy="446276"/>
          </a:xfrm>
          <a:prstGeom prst="rect">
            <a:avLst/>
          </a:prstGeom>
        </p:spPr>
        <p:txBody>
          <a:bodyPr wrap="none">
            <a:spAutoFit/>
          </a:bodyPr>
          <a:lstStyle/>
          <a:p>
            <a:r>
              <a:rPr lang="pl-PL" dirty="0">
                <a:solidFill>
                  <a:schemeClr val="tx1">
                    <a:lumMod val="75000"/>
                  </a:schemeClr>
                </a:solidFill>
              </a:rPr>
              <a:t>Source: https://firstround.com/review/How-design-thinking-transformed-Airbnb-from-failing-startup-to-billion-dollar-business/</a:t>
            </a:r>
            <a:endParaRPr lang="pl-PL" sz="2400" dirty="0">
              <a:solidFill>
                <a:schemeClr val="tx1">
                  <a:lumMod val="75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8610244" y="2232060"/>
            <a:ext cx="12192000" cy="4401205"/>
          </a:xfrm>
          <a:prstGeom prst="rect">
            <a:avLst/>
          </a:prstGeom>
        </p:spPr>
        <p:txBody>
          <a:bodyPr>
            <a:spAutoFit/>
          </a:bodyPr>
          <a:lstStyle/>
          <a:p>
            <a:pPr>
              <a:spcAft>
                <a:spcPts val="2400"/>
              </a:spcAft>
            </a:pPr>
            <a:r>
              <a:rPr lang="pl-PL" sz="4000" dirty="0">
                <a:solidFill>
                  <a:srgbClr val="496F63"/>
                </a:solidFill>
              </a:rPr>
              <a:t>Design thinking is a part of </a:t>
            </a:r>
            <a:r>
              <a:rPr lang="pl-PL" sz="4000" b="1" dirty="0">
                <a:solidFill>
                  <a:srgbClr val="496F63"/>
                </a:solidFill>
              </a:rPr>
              <a:t>Airbnb’s</a:t>
            </a:r>
            <a:r>
              <a:rPr lang="pl-PL" sz="4000" dirty="0">
                <a:solidFill>
                  <a:srgbClr val="496F63"/>
                </a:solidFill>
              </a:rPr>
              <a:t> success</a:t>
            </a:r>
            <a:r>
              <a:rPr lang="en-GB" sz="4000" dirty="0">
                <a:solidFill>
                  <a:srgbClr val="496F63"/>
                </a:solidFill>
              </a:rPr>
              <a:t>.</a:t>
            </a:r>
          </a:p>
          <a:p>
            <a:pPr>
              <a:spcAft>
                <a:spcPts val="2400"/>
              </a:spcAft>
            </a:pPr>
            <a:r>
              <a:rPr lang="en-GB" sz="4000" dirty="0">
                <a:solidFill>
                  <a:srgbClr val="496F63"/>
                </a:solidFill>
              </a:rPr>
              <a:t>I</a:t>
            </a:r>
            <a:r>
              <a:rPr lang="pl-PL" sz="4000" dirty="0">
                <a:solidFill>
                  <a:srgbClr val="496F63"/>
                </a:solidFill>
              </a:rPr>
              <a:t>n particular, they built a culture of experimentation</a:t>
            </a:r>
            <a:r>
              <a:rPr lang="en-GB" sz="4000" dirty="0">
                <a:solidFill>
                  <a:srgbClr val="496F63"/>
                </a:solidFill>
              </a:rPr>
              <a:t>.</a:t>
            </a:r>
          </a:p>
          <a:p>
            <a:pPr>
              <a:spcAft>
                <a:spcPts val="2400"/>
              </a:spcAft>
            </a:pPr>
            <a:r>
              <a:rPr lang="pl-PL" sz="4000" dirty="0">
                <a:solidFill>
                  <a:srgbClr val="496F63"/>
                </a:solidFill>
              </a:rPr>
              <a:t>It was only when they gave themselves permission to experiment with non-scalable changes to the business that they climbed out of what they called the ‘trough of sorrow’.</a:t>
            </a:r>
          </a:p>
        </p:txBody>
      </p:sp>
      <p:pic>
        <p:nvPicPr>
          <p:cNvPr id="4" name="Obraz 3">
            <a:extLst>
              <a:ext uri="{FF2B5EF4-FFF2-40B4-BE49-F238E27FC236}">
                <a16:creationId xmlns:a16="http://schemas.microsoft.com/office/drawing/2014/main" id="{53C984C0-6246-4395-9158-82763501FA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7638" y="3030626"/>
            <a:ext cx="6876144" cy="34380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Prostokąt 4">
            <a:extLst>
              <a:ext uri="{FF2B5EF4-FFF2-40B4-BE49-F238E27FC236}">
                <a16:creationId xmlns:a16="http://schemas.microsoft.com/office/drawing/2014/main" id="{D203B85F-3250-44CF-AAE1-CFCA94B8C497}"/>
              </a:ext>
            </a:extLst>
          </p:cNvPr>
          <p:cNvSpPr/>
          <p:nvPr/>
        </p:nvSpPr>
        <p:spPr>
          <a:xfrm>
            <a:off x="1008993" y="7783187"/>
            <a:ext cx="15300960" cy="4401205"/>
          </a:xfrm>
          <a:prstGeom prst="rect">
            <a:avLst/>
          </a:prstGeom>
        </p:spPr>
        <p:txBody>
          <a:bodyPr wrap="square">
            <a:spAutoFit/>
          </a:bodyPr>
          <a:lstStyle/>
          <a:p>
            <a:pPr>
              <a:spcAft>
                <a:spcPts val="2400"/>
              </a:spcAft>
            </a:pPr>
            <a:r>
              <a:rPr lang="pl-PL" sz="4000" b="1" dirty="0" err="1">
                <a:solidFill>
                  <a:srgbClr val="496F63"/>
                </a:solidFill>
              </a:rPr>
              <a:t>PillPack</a:t>
            </a:r>
            <a:r>
              <a:rPr lang="pl-PL" sz="4000" dirty="0">
                <a:solidFill>
                  <a:srgbClr val="496F63"/>
                </a:solidFill>
              </a:rPr>
              <a:t> </a:t>
            </a:r>
            <a:r>
              <a:rPr lang="pl-PL" sz="4000" dirty="0" err="1">
                <a:solidFill>
                  <a:srgbClr val="496F63"/>
                </a:solidFill>
              </a:rPr>
              <a:t>started</a:t>
            </a:r>
            <a:r>
              <a:rPr lang="pl-PL" sz="4000" dirty="0">
                <a:solidFill>
                  <a:srgbClr val="496F63"/>
                </a:solidFill>
              </a:rPr>
              <a:t> as a startup-in-</a:t>
            </a:r>
            <a:r>
              <a:rPr lang="pl-PL" sz="4000" dirty="0" err="1">
                <a:solidFill>
                  <a:srgbClr val="496F63"/>
                </a:solidFill>
              </a:rPr>
              <a:t>residence</a:t>
            </a:r>
            <a:r>
              <a:rPr lang="pl-PL" sz="4000" dirty="0">
                <a:solidFill>
                  <a:srgbClr val="496F63"/>
                </a:solidFill>
              </a:rPr>
              <a:t> </a:t>
            </a:r>
            <a:r>
              <a:rPr lang="pl-PL" sz="4000" dirty="0" err="1">
                <a:solidFill>
                  <a:srgbClr val="496F63"/>
                </a:solidFill>
              </a:rPr>
              <a:t>at</a:t>
            </a:r>
            <a:r>
              <a:rPr lang="pl-PL" sz="4000" dirty="0">
                <a:solidFill>
                  <a:srgbClr val="496F63"/>
                </a:solidFill>
              </a:rPr>
              <a:t> IDEO Cambridge. Working with designers and using a human-centered approach, PillPack refined their brand vision, strategy, and identity</a:t>
            </a:r>
            <a:r>
              <a:rPr lang="en-GB" sz="4000" dirty="0">
                <a:solidFill>
                  <a:srgbClr val="496F63"/>
                </a:solidFill>
              </a:rPr>
              <a:t>.</a:t>
            </a:r>
            <a:endParaRPr lang="pl-PL" sz="4000" dirty="0">
              <a:solidFill>
                <a:srgbClr val="496F63"/>
              </a:solidFill>
            </a:endParaRPr>
          </a:p>
          <a:p>
            <a:pPr>
              <a:spcAft>
                <a:spcPts val="2400"/>
              </a:spcAft>
            </a:pPr>
            <a:r>
              <a:rPr lang="pl-PL" sz="4000" dirty="0" err="1">
                <a:solidFill>
                  <a:srgbClr val="496F63"/>
                </a:solidFill>
              </a:rPr>
              <a:t>PillPack</a:t>
            </a:r>
            <a:r>
              <a:rPr lang="pl-PL" sz="4000" dirty="0">
                <a:solidFill>
                  <a:srgbClr val="496F63"/>
                </a:solidFill>
              </a:rPr>
              <a:t> was </a:t>
            </a:r>
            <a:r>
              <a:rPr lang="pl-PL" sz="4000" dirty="0" err="1">
                <a:solidFill>
                  <a:srgbClr val="496F63"/>
                </a:solidFill>
              </a:rPr>
              <a:t>called</a:t>
            </a:r>
            <a:r>
              <a:rPr lang="pl-PL" sz="4000" dirty="0">
                <a:solidFill>
                  <a:srgbClr val="496F63"/>
                </a:solidFill>
              </a:rPr>
              <a:t> one of the </a:t>
            </a:r>
            <a:r>
              <a:rPr lang="pl-PL" sz="4000" dirty="0" err="1">
                <a:solidFill>
                  <a:srgbClr val="496F63"/>
                </a:solidFill>
              </a:rPr>
              <a:t>best</a:t>
            </a:r>
            <a:r>
              <a:rPr lang="pl-PL" sz="4000" dirty="0">
                <a:solidFill>
                  <a:srgbClr val="496F63"/>
                </a:solidFill>
              </a:rPr>
              <a:t> </a:t>
            </a:r>
            <a:r>
              <a:rPr lang="pl-PL" sz="4000" dirty="0" err="1">
                <a:solidFill>
                  <a:srgbClr val="496F63"/>
                </a:solidFill>
              </a:rPr>
              <a:t>inventions</a:t>
            </a:r>
            <a:r>
              <a:rPr lang="pl-PL" sz="4000" dirty="0">
                <a:solidFill>
                  <a:srgbClr val="496F63"/>
                </a:solidFill>
              </a:rPr>
              <a:t> of 2014 by Time Magazine and Amazon </a:t>
            </a:r>
            <a:r>
              <a:rPr lang="pl-PL" sz="4000" dirty="0" err="1">
                <a:solidFill>
                  <a:srgbClr val="496F63"/>
                </a:solidFill>
              </a:rPr>
              <a:t>bought</a:t>
            </a:r>
            <a:r>
              <a:rPr lang="pl-PL" sz="4000" dirty="0">
                <a:solidFill>
                  <a:srgbClr val="496F63"/>
                </a:solidFill>
              </a:rPr>
              <a:t> </a:t>
            </a:r>
            <a:r>
              <a:rPr lang="pl-PL" sz="4000" dirty="0" err="1">
                <a:solidFill>
                  <a:srgbClr val="496F63"/>
                </a:solidFill>
              </a:rPr>
              <a:t>PillPack</a:t>
            </a:r>
            <a:r>
              <a:rPr lang="pl-PL" sz="4000" dirty="0">
                <a:solidFill>
                  <a:srgbClr val="496F63"/>
                </a:solidFill>
              </a:rPr>
              <a:t> for $1 </a:t>
            </a:r>
            <a:r>
              <a:rPr lang="pl-PL" sz="4000" dirty="0" err="1">
                <a:solidFill>
                  <a:srgbClr val="496F63"/>
                </a:solidFill>
              </a:rPr>
              <a:t>Billion</a:t>
            </a:r>
            <a:r>
              <a:rPr lang="pl-PL" sz="4000" dirty="0">
                <a:solidFill>
                  <a:srgbClr val="496F63"/>
                </a:solidFill>
              </a:rPr>
              <a:t> in 2018. </a:t>
            </a:r>
          </a:p>
          <a:p>
            <a:pPr>
              <a:spcAft>
                <a:spcPts val="2400"/>
              </a:spcAft>
            </a:pPr>
            <a:r>
              <a:rPr lang="pl-PL" sz="4000" dirty="0" err="1">
                <a:solidFill>
                  <a:srgbClr val="496F63"/>
                </a:solidFill>
              </a:rPr>
              <a:t>Their</a:t>
            </a:r>
            <a:r>
              <a:rPr lang="pl-PL" sz="4000" dirty="0">
                <a:solidFill>
                  <a:srgbClr val="496F63"/>
                </a:solidFill>
              </a:rPr>
              <a:t> design </a:t>
            </a:r>
            <a:r>
              <a:rPr lang="pl-PL" sz="4000" dirty="0" err="1">
                <a:solidFill>
                  <a:srgbClr val="496F63"/>
                </a:solidFill>
              </a:rPr>
              <a:t>thinking</a:t>
            </a:r>
            <a:r>
              <a:rPr lang="pl-PL" sz="4000" dirty="0">
                <a:solidFill>
                  <a:srgbClr val="496F63"/>
                </a:solidFill>
              </a:rPr>
              <a:t> </a:t>
            </a:r>
            <a:r>
              <a:rPr lang="pl-PL" sz="4000" dirty="0" err="1">
                <a:solidFill>
                  <a:srgbClr val="496F63"/>
                </a:solidFill>
              </a:rPr>
              <a:t>approach</a:t>
            </a:r>
            <a:r>
              <a:rPr lang="pl-PL" sz="4000" dirty="0">
                <a:solidFill>
                  <a:srgbClr val="496F63"/>
                </a:solidFill>
              </a:rPr>
              <a:t> was </a:t>
            </a:r>
            <a:r>
              <a:rPr lang="pl-PL" sz="4000" dirty="0" err="1">
                <a:solidFill>
                  <a:srgbClr val="496F63"/>
                </a:solidFill>
              </a:rPr>
              <a:t>successful</a:t>
            </a:r>
            <a:r>
              <a:rPr lang="pl-PL" sz="4000" dirty="0">
                <a:solidFill>
                  <a:srgbClr val="496F63"/>
                </a:solidFill>
              </a:rPr>
              <a:t>.</a:t>
            </a:r>
          </a:p>
        </p:txBody>
      </p:sp>
      <p:pic>
        <p:nvPicPr>
          <p:cNvPr id="7" name="Obraz 6">
            <a:extLst>
              <a:ext uri="{FF2B5EF4-FFF2-40B4-BE49-F238E27FC236}">
                <a16:creationId xmlns:a16="http://schemas.microsoft.com/office/drawing/2014/main" id="{FA7352B4-1C69-4024-9E1F-74FE0C8955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75342" y="7555293"/>
            <a:ext cx="6583680" cy="4937760"/>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sp>
        <p:nvSpPr>
          <p:cNvPr id="23" name="Prostokąt 22">
            <a:extLst>
              <a:ext uri="{FF2B5EF4-FFF2-40B4-BE49-F238E27FC236}">
                <a16:creationId xmlns:a16="http://schemas.microsoft.com/office/drawing/2014/main" id="{DFDBAA70-727D-4636-A1E4-B7E77E864217}"/>
              </a:ext>
            </a:extLst>
          </p:cNvPr>
          <p:cNvSpPr/>
          <p:nvPr/>
        </p:nvSpPr>
        <p:spPr>
          <a:xfrm>
            <a:off x="995329" y="12899132"/>
            <a:ext cx="12649617" cy="446276"/>
          </a:xfrm>
          <a:prstGeom prst="rect">
            <a:avLst/>
          </a:prstGeom>
        </p:spPr>
        <p:txBody>
          <a:bodyPr wrap="none">
            <a:spAutoFit/>
          </a:bodyPr>
          <a:lstStyle/>
          <a:p>
            <a:r>
              <a:rPr lang="pl-PL" dirty="0">
                <a:solidFill>
                  <a:schemeClr val="tx1">
                    <a:lumMod val="75000"/>
                  </a:schemeClr>
                </a:solidFill>
              </a:rPr>
              <a:t>Source: https://www.ideo.com/case-study/this-startup-revolutionized-an-industry-through-design</a:t>
            </a:r>
            <a:endParaRPr lang="pl-PL" sz="24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09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2000"/>
                                        <p:tgtEl>
                                          <p:spTgt spid="2"/>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3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2000"/>
                                        <p:tgtEl>
                                          <p:spTgt spid="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p:bldP spid="5"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a:solidFill>
                  <a:srgbClr val="496F63"/>
                </a:solidFill>
                <a:latin typeface="Arial" panose="020B0604020202020204" pitchFamily="34" charset="0"/>
                <a:cs typeface="Arial" panose="020B0604020202020204" pitchFamily="34" charset="0"/>
              </a:rPr>
              <a:t>Design </a:t>
            </a:r>
            <a:r>
              <a:rPr lang="pl-PL" sz="9000" dirty="0" err="1">
                <a:solidFill>
                  <a:srgbClr val="496F63"/>
                </a:solidFill>
                <a:latin typeface="Arial" panose="020B0604020202020204" pitchFamily="34" charset="0"/>
                <a:cs typeface="Arial" panose="020B0604020202020204" pitchFamily="34" charset="0"/>
              </a:rPr>
              <a:t>thinking</a:t>
            </a:r>
            <a:r>
              <a:rPr lang="pl-PL" sz="9000" dirty="0">
                <a:solidFill>
                  <a:srgbClr val="496F63"/>
                </a:solidFill>
                <a:latin typeface="Arial" panose="020B0604020202020204" pitchFamily="34" charset="0"/>
                <a:cs typeface="Arial" panose="020B0604020202020204" pitchFamily="34" charset="0"/>
              </a:rPr>
              <a:t> in </a:t>
            </a:r>
            <a:r>
              <a:rPr lang="pl-PL" sz="9000" dirty="0" err="1">
                <a:solidFill>
                  <a:srgbClr val="496F63"/>
                </a:solidFill>
                <a:latin typeface="Arial" panose="020B0604020202020204" pitchFamily="34" charset="0"/>
                <a:cs typeface="Arial" panose="020B0604020202020204" pitchFamily="34" charset="0"/>
              </a:rPr>
              <a:t>practice</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18</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835785" y="12616188"/>
            <a:ext cx="9786653" cy="446276"/>
          </a:xfrm>
          <a:prstGeom prst="rect">
            <a:avLst/>
          </a:prstGeom>
        </p:spPr>
        <p:txBody>
          <a:bodyPr wrap="none">
            <a:spAutoFit/>
          </a:bodyPr>
          <a:lstStyle/>
          <a:p>
            <a:r>
              <a:rPr lang="pl-PL" dirty="0">
                <a:solidFill>
                  <a:schemeClr val="tx1">
                    <a:lumMod val="75000"/>
                  </a:schemeClr>
                </a:solidFill>
              </a:rPr>
              <a:t>Source: https://voltagecontrol.com/blog/8-great-design-thinking-examples/</a:t>
            </a:r>
            <a:endParaRPr lang="pl-PL" sz="2400" dirty="0">
              <a:solidFill>
                <a:schemeClr val="tx1">
                  <a:lumMod val="75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7498080" y="2042830"/>
            <a:ext cx="16592071" cy="6001643"/>
          </a:xfrm>
          <a:prstGeom prst="rect">
            <a:avLst/>
          </a:prstGeom>
        </p:spPr>
        <p:txBody>
          <a:bodyPr wrap="square">
            <a:spAutoFit/>
          </a:bodyPr>
          <a:lstStyle/>
          <a:p>
            <a:pPr>
              <a:spcAft>
                <a:spcPts val="2400"/>
              </a:spcAft>
            </a:pPr>
            <a:r>
              <a:rPr lang="en-US" sz="3600" dirty="0">
                <a:solidFill>
                  <a:srgbClr val="496F63"/>
                </a:solidFill>
              </a:rPr>
              <a:t>Design thinking was applied in </a:t>
            </a:r>
            <a:r>
              <a:rPr lang="en-US" sz="3600" b="1" dirty="0">
                <a:solidFill>
                  <a:srgbClr val="496F63"/>
                </a:solidFill>
              </a:rPr>
              <a:t>Clean Team</a:t>
            </a:r>
            <a:r>
              <a:rPr lang="en-US" sz="3600" dirty="0">
                <a:solidFill>
                  <a:srgbClr val="496F63"/>
                </a:solidFill>
              </a:rPr>
              <a:t> to provide in-home toilets for Ghana’s urban poor.</a:t>
            </a:r>
          </a:p>
          <a:p>
            <a:pPr>
              <a:spcAft>
                <a:spcPts val="2400"/>
              </a:spcAft>
            </a:pPr>
            <a:r>
              <a:rPr lang="en-US" sz="3600" dirty="0">
                <a:solidFill>
                  <a:srgbClr val="496F63"/>
                </a:solidFill>
              </a:rPr>
              <a:t>For the millions of Ghanaians without in-home toilets, there are few good options when it comes to our body’s most basic functions.</a:t>
            </a:r>
          </a:p>
          <a:p>
            <a:pPr>
              <a:spcAft>
                <a:spcPts val="2400"/>
              </a:spcAft>
            </a:pPr>
            <a:r>
              <a:rPr lang="en-US" sz="3600" dirty="0">
                <a:solidFill>
                  <a:srgbClr val="496F63"/>
                </a:solidFill>
              </a:rPr>
              <a:t>Working with Unilever, and Water and Sanitation for the Urban Poor (WSUP), IDEO.org used design thinking to develop </a:t>
            </a:r>
            <a:r>
              <a:rPr lang="en-US" sz="3600" b="1" i="1" dirty="0">
                <a:solidFill>
                  <a:srgbClr val="496F63"/>
                </a:solidFill>
              </a:rPr>
              <a:t>Clean Team</a:t>
            </a:r>
            <a:r>
              <a:rPr lang="en-US" sz="3600" dirty="0">
                <a:solidFill>
                  <a:srgbClr val="496F63"/>
                </a:solidFill>
              </a:rPr>
              <a:t>, a comprehensive sanitation system that delivers and maintains toilets in the homes of subscribers.</a:t>
            </a:r>
          </a:p>
          <a:p>
            <a:pPr>
              <a:spcAft>
                <a:spcPts val="2400"/>
              </a:spcAft>
            </a:pPr>
            <a:r>
              <a:rPr lang="en-US" sz="3600" dirty="0">
                <a:solidFill>
                  <a:srgbClr val="496F63"/>
                </a:solidFill>
              </a:rPr>
              <a:t>Clean Team now serves 5,000 people in Kumasi, Ghana, making lives cleaner, healthier, and more dignified.</a:t>
            </a:r>
            <a:endParaRPr lang="pl-PL" sz="3600" dirty="0">
              <a:solidFill>
                <a:srgbClr val="496F63"/>
              </a:solidFill>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816368" y="8795557"/>
            <a:ext cx="13661632" cy="3477875"/>
          </a:xfrm>
          <a:prstGeom prst="rect">
            <a:avLst/>
          </a:prstGeom>
        </p:spPr>
        <p:txBody>
          <a:bodyPr wrap="square">
            <a:spAutoFit/>
          </a:bodyPr>
          <a:lstStyle/>
          <a:p>
            <a:pPr>
              <a:spcAft>
                <a:spcPts val="2400"/>
              </a:spcAft>
            </a:pPr>
            <a:r>
              <a:rPr lang="en-US" sz="3600" b="1" dirty="0">
                <a:solidFill>
                  <a:srgbClr val="496F63"/>
                </a:solidFill>
              </a:rPr>
              <a:t>IBM </a:t>
            </a:r>
            <a:r>
              <a:rPr lang="en-US" sz="3600" dirty="0">
                <a:solidFill>
                  <a:srgbClr val="496F63"/>
                </a:solidFill>
              </a:rPr>
              <a:t>is an example of a corporate giant who has deeply invested in design thinking and building a large internal design team.</a:t>
            </a:r>
          </a:p>
          <a:p>
            <a:pPr>
              <a:spcAft>
                <a:spcPts val="2400"/>
              </a:spcAft>
            </a:pPr>
            <a:r>
              <a:rPr lang="en-US" sz="3600" dirty="0">
                <a:solidFill>
                  <a:srgbClr val="496F63"/>
                </a:solidFill>
              </a:rPr>
              <a:t>They’ve seen the work pay off with a 301% (!)</a:t>
            </a:r>
          </a:p>
          <a:p>
            <a:pPr>
              <a:spcAft>
                <a:spcPts val="2400"/>
              </a:spcAft>
            </a:pPr>
            <a:r>
              <a:rPr lang="en-US" sz="3600" dirty="0">
                <a:solidFill>
                  <a:srgbClr val="496F63"/>
                </a:solidFill>
              </a:rPr>
              <a:t>They’ve made their </a:t>
            </a:r>
            <a:r>
              <a:rPr lang="en-US" sz="3600" b="1" dirty="0">
                <a:solidFill>
                  <a:srgbClr val="496F63"/>
                </a:solidFill>
              </a:rPr>
              <a:t>enterprise design thinking assets </a:t>
            </a:r>
            <a:r>
              <a:rPr lang="en-US" sz="3600" dirty="0">
                <a:solidFill>
                  <a:srgbClr val="496F63"/>
                </a:solidFill>
              </a:rPr>
              <a:t>available to everyone through this open toolkit.</a:t>
            </a:r>
            <a:endParaRPr lang="pl-PL" sz="3600" dirty="0">
              <a:solidFill>
                <a:srgbClr val="496F63"/>
              </a:solidFill>
            </a:endParaRPr>
          </a:p>
        </p:txBody>
      </p:sp>
      <p:pic>
        <p:nvPicPr>
          <p:cNvPr id="6" name="Obraz 5">
            <a:extLst>
              <a:ext uri="{FF2B5EF4-FFF2-40B4-BE49-F238E27FC236}">
                <a16:creationId xmlns:a16="http://schemas.microsoft.com/office/drawing/2014/main" id="{262DADBD-C410-44BE-BDFA-4110B0EA77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809" y="2697726"/>
            <a:ext cx="7267455" cy="36498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Prostokąt 13">
            <a:extLst>
              <a:ext uri="{FF2B5EF4-FFF2-40B4-BE49-F238E27FC236}">
                <a16:creationId xmlns:a16="http://schemas.microsoft.com/office/drawing/2014/main" id="{984757F1-F5BB-493E-9A80-78782152F350}"/>
              </a:ext>
            </a:extLst>
          </p:cNvPr>
          <p:cNvSpPr/>
          <p:nvPr/>
        </p:nvSpPr>
        <p:spPr>
          <a:xfrm>
            <a:off x="7528565" y="7964037"/>
            <a:ext cx="6534161" cy="446276"/>
          </a:xfrm>
          <a:prstGeom prst="rect">
            <a:avLst/>
          </a:prstGeom>
        </p:spPr>
        <p:txBody>
          <a:bodyPr wrap="none">
            <a:spAutoFit/>
          </a:bodyPr>
          <a:lstStyle/>
          <a:p>
            <a:r>
              <a:rPr lang="pl-PL" dirty="0">
                <a:solidFill>
                  <a:schemeClr val="tx1">
                    <a:lumMod val="75000"/>
                  </a:schemeClr>
                </a:solidFill>
              </a:rPr>
              <a:t>Source: https://www.designkit.org/case-studies/1</a:t>
            </a:r>
            <a:endParaRPr lang="pl-PL" sz="2400" dirty="0">
              <a:solidFill>
                <a:schemeClr val="tx1">
                  <a:lumMod val="75000"/>
                </a:schemeClr>
              </a:solidFill>
              <a:latin typeface="Arial" panose="020B0604020202020204" pitchFamily="34" charset="0"/>
              <a:cs typeface="Arial" panose="020B0604020202020204" pitchFamily="34" charset="0"/>
            </a:endParaRPr>
          </a:p>
        </p:txBody>
      </p:sp>
      <p:pic>
        <p:nvPicPr>
          <p:cNvPr id="3" name="Obraz 3" descr="Obraz zawierający zrzut ekranu, rysunek&#10;&#10;Opis wygenerowany automatycznie">
            <a:extLst>
              <a:ext uri="{FF2B5EF4-FFF2-40B4-BE49-F238E27FC236}">
                <a16:creationId xmlns:a16="http://schemas.microsoft.com/office/drawing/2014/main" id="{FE5860BC-2E22-4039-8AD0-E5BFCDDBF8F0}"/>
              </a:ext>
            </a:extLst>
          </p:cNvPr>
          <p:cNvPicPr>
            <a:picLocks noChangeAspect="1"/>
          </p:cNvPicPr>
          <p:nvPr/>
        </p:nvPicPr>
        <p:blipFill>
          <a:blip r:embed="rId5"/>
          <a:stretch>
            <a:fillRect/>
          </a:stretch>
        </p:blipFill>
        <p:spPr>
          <a:xfrm>
            <a:off x="15559313" y="7964037"/>
            <a:ext cx="7315200" cy="5517693"/>
          </a:xfrm>
          <a:prstGeom prst="rect">
            <a:avLst/>
          </a:prstGeom>
        </p:spPr>
      </p:pic>
    </p:spTree>
    <p:extLst>
      <p:ext uri="{BB962C8B-B14F-4D97-AF65-F5344CB8AC3E}">
        <p14:creationId xmlns:p14="http://schemas.microsoft.com/office/powerpoint/2010/main" val="406119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000" fill="hold"/>
                                        <p:tgtEl>
                                          <p:spTgt spid="3"/>
                                        </p:tgtEl>
                                        <p:attrNameLst>
                                          <p:attrName>ppt_x</p:attrName>
                                        </p:attrNameLst>
                                      </p:cBhvr>
                                      <p:tavLst>
                                        <p:tav tm="0">
                                          <p:val>
                                            <p:strVal val="1+#ppt_w/2"/>
                                          </p:val>
                                        </p:tav>
                                        <p:tav tm="100000">
                                          <p:val>
                                            <p:strVal val="#ppt_x"/>
                                          </p:val>
                                        </p:tav>
                                      </p:tavLst>
                                    </p:anim>
                                    <p:anim calcmode="lin" valueType="num">
                                      <p:cBhvr additive="base">
                                        <p:cTn id="25" dur="1000" fill="hold"/>
                                        <p:tgtEl>
                                          <p:spTgt spid="3"/>
                                        </p:tgtEl>
                                        <p:attrNameLst>
                                          <p:attrName>ppt_y</p:attrName>
                                        </p:attrNameLst>
                                      </p:cBhvr>
                                      <p:tavLst>
                                        <p:tav tm="0">
                                          <p:val>
                                            <p:strVal val="#ppt_y"/>
                                          </p:val>
                                        </p:tav>
                                        <p:tav tm="100000">
                                          <p:val>
                                            <p:strVal val="#ppt_y"/>
                                          </p:val>
                                        </p:tav>
                                      </p:tavLst>
                                    </p:anim>
                                  </p:childTnLst>
                                </p:cTn>
                              </p:par>
                              <p:par>
                                <p:cTn id="26" presetID="2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2000"/>
                                        <p:tgtEl>
                                          <p:spTgt spid="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a:solidFill>
                  <a:srgbClr val="496F63"/>
                </a:solidFill>
                <a:latin typeface="Arial" panose="020B0604020202020204" pitchFamily="34" charset="0"/>
                <a:cs typeface="Arial" panose="020B0604020202020204" pitchFamily="34" charset="0"/>
              </a:rPr>
              <a:t>Design </a:t>
            </a:r>
            <a:r>
              <a:rPr lang="pl-PL" sz="9000" dirty="0" err="1">
                <a:solidFill>
                  <a:srgbClr val="496F63"/>
                </a:solidFill>
                <a:latin typeface="Arial" panose="020B0604020202020204" pitchFamily="34" charset="0"/>
                <a:cs typeface="Arial" panose="020B0604020202020204" pitchFamily="34" charset="0"/>
              </a:rPr>
              <a:t>thinking</a:t>
            </a:r>
            <a:r>
              <a:rPr lang="pl-PL" sz="9000" dirty="0">
                <a:solidFill>
                  <a:srgbClr val="496F63"/>
                </a:solidFill>
                <a:latin typeface="Arial" panose="020B0604020202020204" pitchFamily="34" charset="0"/>
                <a:cs typeface="Arial" panose="020B0604020202020204" pitchFamily="34" charset="0"/>
              </a:rPr>
              <a:t> in </a:t>
            </a:r>
            <a:r>
              <a:rPr lang="pl-PL" sz="9000" dirty="0" err="1">
                <a:solidFill>
                  <a:srgbClr val="496F63"/>
                </a:solidFill>
                <a:latin typeface="Arial" panose="020B0604020202020204" pitchFamily="34" charset="0"/>
                <a:cs typeface="Arial" panose="020B0604020202020204" pitchFamily="34" charset="0"/>
              </a:rPr>
              <a:t>practice</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19</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1008993" y="13119480"/>
            <a:ext cx="12106199" cy="446276"/>
          </a:xfrm>
          <a:prstGeom prst="rect">
            <a:avLst/>
          </a:prstGeom>
        </p:spPr>
        <p:txBody>
          <a:bodyPr wrap="none">
            <a:spAutoFit/>
          </a:bodyPr>
          <a:lstStyle/>
          <a:p>
            <a:r>
              <a:rPr lang="pl-PL" dirty="0">
                <a:solidFill>
                  <a:schemeClr val="tx1">
                    <a:lumMod val="75000"/>
                  </a:schemeClr>
                </a:solidFill>
              </a:rPr>
              <a:t>Source: https://medium.com/uber-design/how-we-design-on-the-ubereats-team-ff7c41fffb76</a:t>
            </a:r>
            <a:endParaRPr lang="pl-PL" sz="2400" dirty="0">
              <a:solidFill>
                <a:schemeClr val="tx1">
                  <a:lumMod val="75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7376160" y="2209862"/>
            <a:ext cx="16713992" cy="5139869"/>
          </a:xfrm>
          <a:prstGeom prst="rect">
            <a:avLst/>
          </a:prstGeom>
        </p:spPr>
        <p:txBody>
          <a:bodyPr wrap="square">
            <a:spAutoFit/>
          </a:bodyPr>
          <a:lstStyle/>
          <a:p>
            <a:pPr>
              <a:spcAft>
                <a:spcPts val="2400"/>
              </a:spcAft>
            </a:pPr>
            <a:r>
              <a:rPr lang="en-US" sz="3600" dirty="0">
                <a:solidFill>
                  <a:srgbClr val="496F63"/>
                </a:solidFill>
              </a:rPr>
              <a:t>Design thinking has found its way into the world of medicine and is seen by many as fundamental to the future of wellness.</a:t>
            </a:r>
            <a:endParaRPr lang="pl-PL" sz="3600" dirty="0">
              <a:solidFill>
                <a:srgbClr val="496F63"/>
              </a:solidFill>
            </a:endParaRPr>
          </a:p>
          <a:p>
            <a:pPr>
              <a:spcAft>
                <a:spcPts val="2400"/>
              </a:spcAft>
            </a:pPr>
            <a:r>
              <a:rPr lang="en-US" sz="3600" b="1" dirty="0">
                <a:solidFill>
                  <a:srgbClr val="496F63"/>
                </a:solidFill>
              </a:rPr>
              <a:t>Stanford Hosp</a:t>
            </a:r>
            <a:r>
              <a:rPr lang="pl-PL" sz="3600" b="1" dirty="0">
                <a:solidFill>
                  <a:srgbClr val="496F63"/>
                </a:solidFill>
              </a:rPr>
              <a:t>i</a:t>
            </a:r>
            <a:r>
              <a:rPr lang="en-US" sz="3600" b="1" dirty="0">
                <a:solidFill>
                  <a:srgbClr val="496F63"/>
                </a:solidFill>
              </a:rPr>
              <a:t>ta</a:t>
            </a:r>
            <a:r>
              <a:rPr lang="pl-PL" sz="3600" b="1" dirty="0">
                <a:solidFill>
                  <a:srgbClr val="496F63"/>
                </a:solidFill>
              </a:rPr>
              <a:t>l</a:t>
            </a:r>
            <a:r>
              <a:rPr lang="en-US" sz="3600" b="1" dirty="0">
                <a:solidFill>
                  <a:srgbClr val="496F63"/>
                </a:solidFill>
              </a:rPr>
              <a:t> </a:t>
            </a:r>
            <a:r>
              <a:rPr lang="en-US" sz="3600" dirty="0">
                <a:solidFill>
                  <a:srgbClr val="496F63"/>
                </a:solidFill>
              </a:rPr>
              <a:t>used design thinking to explore ways to improve the patient experience in the emergency room.</a:t>
            </a:r>
          </a:p>
          <a:p>
            <a:pPr>
              <a:spcAft>
                <a:spcPts val="2400"/>
              </a:spcAft>
            </a:pPr>
            <a:r>
              <a:rPr lang="en-US" sz="3600" dirty="0">
                <a:solidFill>
                  <a:srgbClr val="496F63"/>
                </a:solidFill>
              </a:rPr>
              <a:t>Stanford administrators have been using design thinking to envision other new experiences for the hospital: “SHC staff used design thinking to complete a plan to redesign two nursing units in the current hospital to serve only patients with cancer.”</a:t>
            </a:r>
            <a:endParaRPr lang="pl-PL" sz="3600" dirty="0">
              <a:solidFill>
                <a:srgbClr val="496F63"/>
              </a:solidFill>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1008993" y="7882374"/>
            <a:ext cx="16346678" cy="5139869"/>
          </a:xfrm>
          <a:prstGeom prst="rect">
            <a:avLst/>
          </a:prstGeom>
        </p:spPr>
        <p:txBody>
          <a:bodyPr wrap="square">
            <a:spAutoFit/>
          </a:bodyPr>
          <a:lstStyle/>
          <a:p>
            <a:pPr>
              <a:spcAft>
                <a:spcPts val="2400"/>
              </a:spcAft>
            </a:pPr>
            <a:r>
              <a:rPr lang="en-US" sz="3600" b="1" dirty="0">
                <a:solidFill>
                  <a:srgbClr val="496F63"/>
                </a:solidFill>
              </a:rPr>
              <a:t>Uber E</a:t>
            </a:r>
            <a:r>
              <a:rPr lang="pl-PL" sz="3600" b="1" dirty="0">
                <a:solidFill>
                  <a:srgbClr val="496F63"/>
                </a:solidFill>
              </a:rPr>
              <a:t>a</a:t>
            </a:r>
            <a:r>
              <a:rPr lang="en-US" sz="3600" b="1" dirty="0" err="1">
                <a:solidFill>
                  <a:srgbClr val="496F63"/>
                </a:solidFill>
              </a:rPr>
              <a:t>ts</a:t>
            </a:r>
            <a:r>
              <a:rPr lang="en-US" sz="3600" b="1" dirty="0">
                <a:solidFill>
                  <a:srgbClr val="496F63"/>
                </a:solidFill>
              </a:rPr>
              <a:t> </a:t>
            </a:r>
            <a:r>
              <a:rPr lang="en-US" sz="3600" dirty="0">
                <a:solidFill>
                  <a:srgbClr val="496F63"/>
                </a:solidFill>
              </a:rPr>
              <a:t>is an American online food ordering and delivery platform launched by Uber in 2014.</a:t>
            </a:r>
          </a:p>
          <a:p>
            <a:pPr>
              <a:spcAft>
                <a:spcPts val="2400"/>
              </a:spcAft>
            </a:pPr>
            <a:r>
              <a:rPr lang="en-US" sz="3600" dirty="0">
                <a:solidFill>
                  <a:srgbClr val="496F63"/>
                </a:solidFill>
              </a:rPr>
              <a:t>For Uber Eats, the most important phase in the design thinking process is empathy: “To understand all our different markets and how our products fit into the physical conditions of each city, we constantly immerse ourselves in the places where our customers live, work, and eat.</a:t>
            </a:r>
          </a:p>
          <a:p>
            <a:pPr>
              <a:spcAft>
                <a:spcPts val="2400"/>
              </a:spcAft>
            </a:pPr>
            <a:r>
              <a:rPr lang="en-US" sz="3600" dirty="0">
                <a:solidFill>
                  <a:srgbClr val="496F63"/>
                </a:solidFill>
              </a:rPr>
              <a:t>Sitting in our offices in San Francisco or New York, we can’t truly understand the experiences of a person on the streets of Bangkok or London.”</a:t>
            </a:r>
            <a:endParaRPr lang="pl-PL" sz="3600" dirty="0">
              <a:solidFill>
                <a:srgbClr val="496F63"/>
              </a:solidFill>
            </a:endParaRPr>
          </a:p>
        </p:txBody>
      </p:sp>
      <p:sp>
        <p:nvSpPr>
          <p:cNvPr id="14" name="Prostokąt 13">
            <a:extLst>
              <a:ext uri="{FF2B5EF4-FFF2-40B4-BE49-F238E27FC236}">
                <a16:creationId xmlns:a16="http://schemas.microsoft.com/office/drawing/2014/main" id="{69325DF8-D7B3-4BB7-80B5-69CA6F05B52B}"/>
              </a:ext>
            </a:extLst>
          </p:cNvPr>
          <p:cNvSpPr/>
          <p:nvPr/>
        </p:nvSpPr>
        <p:spPr>
          <a:xfrm>
            <a:off x="7376160" y="7303230"/>
            <a:ext cx="15527007" cy="446276"/>
          </a:xfrm>
          <a:prstGeom prst="rect">
            <a:avLst/>
          </a:prstGeom>
        </p:spPr>
        <p:txBody>
          <a:bodyPr wrap="none">
            <a:spAutoFit/>
          </a:bodyPr>
          <a:lstStyle/>
          <a:p>
            <a:r>
              <a:rPr lang="pl-PL" dirty="0">
                <a:solidFill>
                  <a:schemeClr val="tx1">
                    <a:lumMod val="75000"/>
                  </a:schemeClr>
                </a:solidFill>
              </a:rPr>
              <a:t>Source: https://med.stanford.edu/news/all-news/2016/06/design-thinking-as-a-way-to-improve-patient-experience.html</a:t>
            </a:r>
            <a:endParaRPr lang="pl-PL" sz="2400" dirty="0">
              <a:solidFill>
                <a:schemeClr val="tx1">
                  <a:lumMod val="75000"/>
                </a:schemeClr>
              </a:solidFill>
              <a:latin typeface="Arial" panose="020B0604020202020204" pitchFamily="34" charset="0"/>
              <a:cs typeface="Arial" panose="020B0604020202020204" pitchFamily="34" charset="0"/>
            </a:endParaRPr>
          </a:p>
        </p:txBody>
      </p:sp>
      <p:pic>
        <p:nvPicPr>
          <p:cNvPr id="7" name="Obraz 8" descr="Obraz zawierający wewnątrz, sufit, kuchnia, zlew&#10;&#10;Opis wygenerowany automatycznie">
            <a:extLst>
              <a:ext uri="{FF2B5EF4-FFF2-40B4-BE49-F238E27FC236}">
                <a16:creationId xmlns:a16="http://schemas.microsoft.com/office/drawing/2014/main" id="{E5077C3C-515C-420B-92D1-B425307A4E61}"/>
              </a:ext>
            </a:extLst>
          </p:cNvPr>
          <p:cNvPicPr>
            <a:picLocks noChangeAspect="1"/>
          </p:cNvPicPr>
          <p:nvPr/>
        </p:nvPicPr>
        <p:blipFill>
          <a:blip r:embed="rId4"/>
          <a:stretch>
            <a:fillRect/>
          </a:stretch>
        </p:blipFill>
        <p:spPr>
          <a:xfrm>
            <a:off x="229845" y="2424345"/>
            <a:ext cx="7056407" cy="4915026"/>
          </a:xfrm>
          <a:prstGeom prst="rect">
            <a:avLst/>
          </a:prstGeom>
        </p:spPr>
      </p:pic>
      <p:pic>
        <p:nvPicPr>
          <p:cNvPr id="9" name="Obraz 9" descr="Obraz zawierający budynek, zewnętrzne, samochód, chodnik&#10;&#10;Opis wygenerowany automatycznie">
            <a:extLst>
              <a:ext uri="{FF2B5EF4-FFF2-40B4-BE49-F238E27FC236}">
                <a16:creationId xmlns:a16="http://schemas.microsoft.com/office/drawing/2014/main" id="{62E4D47B-6F5E-4F33-8533-8E474AB2CCE0}"/>
              </a:ext>
            </a:extLst>
          </p:cNvPr>
          <p:cNvPicPr>
            <a:picLocks noChangeAspect="1"/>
          </p:cNvPicPr>
          <p:nvPr/>
        </p:nvPicPr>
        <p:blipFill rotWithShape="1">
          <a:blip r:embed="rId5"/>
          <a:srcRect l="10387" t="6449" r="9695"/>
          <a:stretch/>
        </p:blipFill>
        <p:spPr>
          <a:xfrm>
            <a:off x="17873507" y="8494079"/>
            <a:ext cx="5501500" cy="4369193"/>
          </a:xfrm>
          <a:prstGeom prst="rect">
            <a:avLst/>
          </a:prstGeom>
        </p:spPr>
      </p:pic>
    </p:spTree>
    <p:extLst>
      <p:ext uri="{BB962C8B-B14F-4D97-AF65-F5344CB8AC3E}">
        <p14:creationId xmlns:p14="http://schemas.microsoft.com/office/powerpoint/2010/main" val="210279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2000"/>
                                        <p:tgtEl>
                                          <p:spTgt spid="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p:bldP spid="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824949" y="0"/>
            <a:ext cx="14041665" cy="15049440"/>
          </a:xfrm>
          <a:prstGeom prst="rect">
            <a:avLst/>
          </a:prstGeom>
        </p:spPr>
      </p:pic>
      <p:sp>
        <p:nvSpPr>
          <p:cNvPr id="68" name="Shape 68"/>
          <p:cNvSpPr/>
          <p:nvPr/>
        </p:nvSpPr>
        <p:spPr>
          <a:xfrm>
            <a:off x="14567222" y="1968411"/>
            <a:ext cx="8496226" cy="977917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47500" lnSpcReduction="20000"/>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lnSpc>
                <a:spcPct val="170000"/>
              </a:lnSpc>
            </a:pPr>
            <a:r>
              <a:rPr lang="en-US" dirty="0">
                <a:solidFill>
                  <a:srgbClr val="496F63"/>
                </a:solidFill>
                <a:latin typeface="Arial" panose="020B0604020202020204" pitchFamily="34" charset="0"/>
                <a:cs typeface="Arial" panose="020B0604020202020204" pitchFamily="34" charset="0"/>
              </a:rPr>
              <a:t>The solution for businesses that prompts them to intensify their innovative activities and permanent development, is the concept of creating innovation based on the design work method...</a:t>
            </a:r>
            <a:endParaRPr lang="pl-PL" sz="54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a:t>
            </a:fld>
            <a:endParaRPr/>
          </a:p>
        </p:txBody>
      </p:sp>
      <p:sp>
        <p:nvSpPr>
          <p:cNvPr id="4" name="Prostokąt 3">
            <a:extLst>
              <a:ext uri="{FF2B5EF4-FFF2-40B4-BE49-F238E27FC236}">
                <a16:creationId xmlns:a16="http://schemas.microsoft.com/office/drawing/2014/main" id="{196EE3EB-0EC8-4C41-BA97-1F7768DA034B}"/>
              </a:ext>
            </a:extLst>
          </p:cNvPr>
          <p:cNvSpPr/>
          <p:nvPr/>
        </p:nvSpPr>
        <p:spPr>
          <a:xfrm>
            <a:off x="5470117" y="11085563"/>
            <a:ext cx="22227549" cy="1631216"/>
          </a:xfrm>
          <a:prstGeom prst="rect">
            <a:avLst/>
          </a:prstGeom>
        </p:spPr>
        <p:txBody>
          <a:bodyPr wrap="square">
            <a:spAutoFit/>
          </a:bodyPr>
          <a:lstStyle/>
          <a:p>
            <a:pPr algn="ctr"/>
            <a:r>
              <a:rPr lang="pl-PL" sz="10000" b="1" dirty="0">
                <a:solidFill>
                  <a:srgbClr val="496F63"/>
                </a:solidFill>
                <a:latin typeface="Arial" panose="020B0604020202020204" pitchFamily="34" charset="0"/>
                <a:cs typeface="Arial" panose="020B0604020202020204" pitchFamily="34" charset="0"/>
              </a:rPr>
              <a:t>…</a:t>
            </a:r>
            <a:r>
              <a:rPr lang="pl-PL" sz="10000" b="1" dirty="0" err="1">
                <a:solidFill>
                  <a:srgbClr val="496F63"/>
                </a:solidFill>
                <a:latin typeface="Arial" panose="020B0604020202020204" pitchFamily="34" charset="0"/>
                <a:cs typeface="Arial" panose="020B0604020202020204" pitchFamily="34" charset="0"/>
              </a:rPr>
              <a:t>it’s</a:t>
            </a:r>
            <a:r>
              <a:rPr lang="pl-PL" sz="10000" b="1" dirty="0">
                <a:solidFill>
                  <a:srgbClr val="496F63"/>
                </a:solidFill>
                <a:latin typeface="Arial" panose="020B0604020202020204" pitchFamily="34" charset="0"/>
                <a:cs typeface="Arial" panose="020B0604020202020204" pitchFamily="34" charset="0"/>
              </a:rPr>
              <a:t> </a:t>
            </a:r>
            <a:r>
              <a:rPr lang="pl-PL" sz="10000" b="1" dirty="0">
                <a:solidFill>
                  <a:srgbClr val="71BB9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 </a:t>
            </a:r>
            <a:r>
              <a:rPr lang="pl-PL" sz="10000" b="1" dirty="0" err="1">
                <a:solidFill>
                  <a:srgbClr val="71BB9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Thinking</a:t>
            </a:r>
            <a:endParaRPr lang="pl-PL" sz="10000" b="1" dirty="0">
              <a:solidFill>
                <a:srgbClr val="71BB9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Shape 68">
            <a:extLst>
              <a:ext uri="{FF2B5EF4-FFF2-40B4-BE49-F238E27FC236}">
                <a16:creationId xmlns:a16="http://schemas.microsoft.com/office/drawing/2014/main" id="{D22A0BDA-DE71-4420-8722-7001C7B196EE}"/>
              </a:ext>
            </a:extLst>
          </p:cNvPr>
          <p:cNvSpPr/>
          <p:nvPr/>
        </p:nvSpPr>
        <p:spPr>
          <a:xfrm>
            <a:off x="4432337" y="5438318"/>
            <a:ext cx="5236014" cy="444551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US" sz="4800" dirty="0">
                <a:solidFill>
                  <a:srgbClr val="496F63"/>
                </a:solidFill>
                <a:latin typeface="Arial" panose="020B0604020202020204" pitchFamily="34" charset="0"/>
                <a:cs typeface="Arial" panose="020B0604020202020204" pitchFamily="34" charset="0"/>
              </a:rPr>
              <a:t>In strategic terms, the use of the concept of design thinking assumes the development of new working methods.</a:t>
            </a:r>
            <a:endParaRPr lang="pl-PL" sz="4800" dirty="0">
              <a:solidFill>
                <a:srgbClr val="496F63"/>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851591-4AF5-4B2A-8CB5-9BAA40205A88}"/>
              </a:ext>
            </a:extLst>
          </p:cNvPr>
          <p:cNvSpPr/>
          <p:nvPr/>
        </p:nvSpPr>
        <p:spPr>
          <a:xfrm rot="1692955">
            <a:off x="-57240" y="4163683"/>
            <a:ext cx="4912366" cy="646331"/>
          </a:xfrm>
          <a:prstGeom prst="rect">
            <a:avLst/>
          </a:prstGeom>
        </p:spPr>
        <p:txBody>
          <a:bodyPr wrap="square">
            <a:spAutoFit/>
          </a:bodyPr>
          <a:lstStyle/>
          <a:p>
            <a:r>
              <a:rPr lang="pl-PL" sz="1800" dirty="0">
                <a:solidFill>
                  <a:srgbClr val="496F63"/>
                </a:solidFill>
              </a:rPr>
              <a:t>Source: E. </a:t>
            </a:r>
            <a:r>
              <a:rPr lang="pl-PL" sz="1800" dirty="0" err="1">
                <a:solidFill>
                  <a:srgbClr val="496F63"/>
                </a:solidFill>
              </a:rPr>
              <a:t>Wise</a:t>
            </a:r>
            <a:r>
              <a:rPr lang="pl-PL" sz="1800" dirty="0">
                <a:solidFill>
                  <a:srgbClr val="496F63"/>
                </a:solidFill>
              </a:rPr>
              <a:t>, </a:t>
            </a:r>
            <a:r>
              <a:rPr lang="pl-PL" sz="1800" dirty="0" err="1">
                <a:solidFill>
                  <a:srgbClr val="496F63"/>
                </a:solidFill>
              </a:rPr>
              <a:t>Understanding</a:t>
            </a:r>
            <a:r>
              <a:rPr lang="pl-PL" sz="1800" dirty="0">
                <a:solidFill>
                  <a:srgbClr val="496F63"/>
                </a:solidFill>
              </a:rPr>
              <a:t> User-</a:t>
            </a:r>
            <a:r>
              <a:rPr lang="pl-PL" sz="1800" dirty="0" err="1">
                <a:solidFill>
                  <a:srgbClr val="496F63"/>
                </a:solidFill>
              </a:rPr>
              <a:t>Driven</a:t>
            </a:r>
            <a:r>
              <a:rPr lang="pl-PL" sz="1800" dirty="0">
                <a:solidFill>
                  <a:srgbClr val="496F63"/>
                </a:solidFill>
              </a:rPr>
              <a:t> </a:t>
            </a:r>
            <a:r>
              <a:rPr lang="pl-PL" sz="1800" dirty="0" err="1">
                <a:solidFill>
                  <a:srgbClr val="496F63"/>
                </a:solidFill>
              </a:rPr>
              <a:t>Innovation</a:t>
            </a:r>
            <a:r>
              <a:rPr lang="pl-PL" sz="1800" dirty="0">
                <a:solidFill>
                  <a:srgbClr val="496F63"/>
                </a:solidFill>
              </a:rPr>
              <a:t>.</a:t>
            </a:r>
          </a:p>
        </p:txBody>
      </p:sp>
      <p:pic>
        <p:nvPicPr>
          <p:cNvPr id="12" name="Obraz 11">
            <a:extLst>
              <a:ext uri="{FF2B5EF4-FFF2-40B4-BE49-F238E27FC236}">
                <a16:creationId xmlns:a16="http://schemas.microsoft.com/office/drawing/2014/main" id="{0E291925-7586-4768-A694-9F4B81F1F2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5642" y="-65440"/>
            <a:ext cx="9851166" cy="7388375"/>
          </a:xfrm>
          <a:prstGeom prst="rect">
            <a:avLst/>
          </a:prstGeom>
        </p:spPr>
      </p:pic>
    </p:spTree>
    <p:extLst>
      <p:ext uri="{BB962C8B-B14F-4D97-AF65-F5344CB8AC3E}">
        <p14:creationId xmlns:p14="http://schemas.microsoft.com/office/powerpoint/2010/main" val="12420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000"/>
                                        <p:tgtEl>
                                          <p:spTgt spid="6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1+#ppt_w/2"/>
                                          </p:val>
                                        </p:tav>
                                        <p:tav tm="100000">
                                          <p:val>
                                            <p:strVal val="#ppt_x"/>
                                          </p:val>
                                        </p:tav>
                                      </p:tavLst>
                                    </p:anim>
                                    <p:anim calcmode="lin" valueType="num">
                                      <p:cBhvr additive="base">
                                        <p:cTn id="17"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 grpId="0"/>
      <p:bldP spid="10"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a:solidFill>
                  <a:srgbClr val="496F63"/>
                </a:solidFill>
                <a:latin typeface="Arial" panose="020B0604020202020204" pitchFamily="34" charset="0"/>
                <a:cs typeface="Arial" panose="020B0604020202020204" pitchFamily="34" charset="0"/>
              </a:rPr>
              <a:t>Design </a:t>
            </a:r>
            <a:r>
              <a:rPr lang="pl-PL" sz="9000" dirty="0" err="1">
                <a:solidFill>
                  <a:srgbClr val="496F63"/>
                </a:solidFill>
                <a:latin typeface="Arial" panose="020B0604020202020204" pitchFamily="34" charset="0"/>
                <a:cs typeface="Arial" panose="020B0604020202020204" pitchFamily="34" charset="0"/>
              </a:rPr>
              <a:t>thinking</a:t>
            </a:r>
            <a:r>
              <a:rPr lang="pl-PL" sz="9000" dirty="0">
                <a:solidFill>
                  <a:srgbClr val="496F63"/>
                </a:solidFill>
                <a:latin typeface="Arial" panose="020B0604020202020204" pitchFamily="34" charset="0"/>
                <a:cs typeface="Arial" panose="020B0604020202020204" pitchFamily="34" charset="0"/>
              </a:rPr>
              <a:t> in </a:t>
            </a:r>
            <a:r>
              <a:rPr lang="pl-PL" sz="9000" dirty="0" err="1">
                <a:solidFill>
                  <a:srgbClr val="496F63"/>
                </a:solidFill>
                <a:latin typeface="Arial" panose="020B0604020202020204" pitchFamily="34" charset="0"/>
                <a:cs typeface="Arial" panose="020B0604020202020204" pitchFamily="34" charset="0"/>
              </a:rPr>
              <a:t>practice</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20</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1008993" y="12514777"/>
            <a:ext cx="10003059" cy="446276"/>
          </a:xfrm>
          <a:prstGeom prst="rect">
            <a:avLst/>
          </a:prstGeom>
        </p:spPr>
        <p:txBody>
          <a:bodyPr wrap="none">
            <a:spAutoFit/>
          </a:bodyPr>
          <a:lstStyle/>
          <a:p>
            <a:r>
              <a:rPr lang="pl-PL" dirty="0">
                <a:solidFill>
                  <a:schemeClr val="tx1">
                    <a:lumMod val="75000"/>
                  </a:schemeClr>
                </a:solidFill>
              </a:rPr>
              <a:t>Source: https://www.invisionapp.com/inside-design/applied-design-thinking/</a:t>
            </a:r>
            <a:endParaRPr lang="pl-PL" sz="2400" dirty="0">
              <a:solidFill>
                <a:schemeClr val="tx1">
                  <a:lumMod val="75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7376160" y="2209862"/>
            <a:ext cx="16713992" cy="5139869"/>
          </a:xfrm>
          <a:prstGeom prst="rect">
            <a:avLst/>
          </a:prstGeom>
        </p:spPr>
        <p:txBody>
          <a:bodyPr wrap="square">
            <a:spAutoFit/>
          </a:bodyPr>
          <a:lstStyle/>
          <a:p>
            <a:pPr>
              <a:spcAft>
                <a:spcPts val="2400"/>
              </a:spcAft>
            </a:pPr>
            <a:r>
              <a:rPr lang="en-US" sz="3600" dirty="0">
                <a:solidFill>
                  <a:srgbClr val="496F63"/>
                </a:solidFill>
              </a:rPr>
              <a:t>Design thinking was used also by the </a:t>
            </a:r>
            <a:r>
              <a:rPr lang="en-US" sz="3600" b="1" dirty="0">
                <a:solidFill>
                  <a:srgbClr val="496F63"/>
                </a:solidFill>
              </a:rPr>
              <a:t>Golden Gate Regional Center </a:t>
            </a:r>
            <a:r>
              <a:rPr lang="en-US" sz="3600" dirty="0">
                <a:solidFill>
                  <a:srgbClr val="496F63"/>
                </a:solidFill>
              </a:rPr>
              <a:t>(GGRC), an </a:t>
            </a:r>
            <a:r>
              <a:rPr lang="en-US" sz="3600" dirty="0" err="1">
                <a:solidFill>
                  <a:srgbClr val="496F63"/>
                </a:solidFill>
              </a:rPr>
              <a:t>organisation</a:t>
            </a:r>
            <a:r>
              <a:rPr lang="en-US" sz="3600" dirty="0">
                <a:solidFill>
                  <a:srgbClr val="496F63"/>
                </a:solidFill>
              </a:rPr>
              <a:t> that provides services and financial support to people with developmental disabilities in the San Francisco Bay Area.</a:t>
            </a:r>
          </a:p>
          <a:p>
            <a:pPr>
              <a:spcAft>
                <a:spcPts val="2400"/>
              </a:spcAft>
            </a:pPr>
            <a:r>
              <a:rPr lang="en-US" sz="3600" dirty="0">
                <a:solidFill>
                  <a:srgbClr val="496F63"/>
                </a:solidFill>
              </a:rPr>
              <a:t>GGRC worked with design students from Stanford to rethink their lengthy assessment process, which often took months.</a:t>
            </a:r>
          </a:p>
          <a:p>
            <a:pPr>
              <a:spcAft>
                <a:spcPts val="2400"/>
              </a:spcAft>
            </a:pPr>
            <a:r>
              <a:rPr lang="en-US" sz="3600" dirty="0">
                <a:solidFill>
                  <a:srgbClr val="496F63"/>
                </a:solidFill>
              </a:rPr>
              <a:t>One outcome of the project was a culture change inside GGRC toward design thinking: “GGRC is now brainstorming improvement ideas and figuring out ways to prototype them on a regular basis.”</a:t>
            </a:r>
            <a:endParaRPr lang="pl-PL" sz="3600" dirty="0">
              <a:solidFill>
                <a:srgbClr val="496F63"/>
              </a:solidFill>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1008993" y="8448086"/>
            <a:ext cx="15701988" cy="4031873"/>
          </a:xfrm>
          <a:prstGeom prst="rect">
            <a:avLst/>
          </a:prstGeom>
        </p:spPr>
        <p:txBody>
          <a:bodyPr wrap="square">
            <a:spAutoFit/>
          </a:bodyPr>
          <a:lstStyle/>
          <a:p>
            <a:pPr>
              <a:spcAft>
                <a:spcPts val="2400"/>
              </a:spcAft>
            </a:pPr>
            <a:r>
              <a:rPr lang="en-US" sz="3600" b="1" dirty="0">
                <a:solidFill>
                  <a:srgbClr val="496F63"/>
                </a:solidFill>
              </a:rPr>
              <a:t>Bank of America </a:t>
            </a:r>
            <a:r>
              <a:rPr lang="en-US" sz="3600" dirty="0">
                <a:solidFill>
                  <a:srgbClr val="496F63"/>
                </a:solidFill>
              </a:rPr>
              <a:t>partnered with design consultancy IDEO in 2004 to understand how to get more people to open bank accounts.</a:t>
            </a:r>
          </a:p>
          <a:p>
            <a:pPr>
              <a:spcAft>
                <a:spcPts val="2400"/>
              </a:spcAft>
            </a:pPr>
            <a:r>
              <a:rPr lang="en-US" sz="3600" dirty="0">
                <a:solidFill>
                  <a:srgbClr val="496F63"/>
                </a:solidFill>
              </a:rPr>
              <a:t>They ultimately came up with the Keep the Change program.</a:t>
            </a:r>
          </a:p>
          <a:p>
            <a:pPr>
              <a:spcAft>
                <a:spcPts val="2400"/>
              </a:spcAft>
            </a:pPr>
            <a:r>
              <a:rPr lang="en-US" sz="3600" dirty="0">
                <a:solidFill>
                  <a:srgbClr val="496F63"/>
                </a:solidFill>
              </a:rPr>
              <a:t>This highly successful banking initiative came out of the design thinking research the IDEO team did where they found savers were intentionally rounding up when writing </a:t>
            </a:r>
            <a:r>
              <a:rPr lang="en-US" sz="3600" dirty="0" err="1">
                <a:solidFill>
                  <a:srgbClr val="496F63"/>
                </a:solidFill>
              </a:rPr>
              <a:t>cheques</a:t>
            </a:r>
            <a:r>
              <a:rPr lang="en-US" sz="3600" dirty="0">
                <a:solidFill>
                  <a:srgbClr val="496F63"/>
                </a:solidFill>
              </a:rPr>
              <a:t>.</a:t>
            </a:r>
            <a:endParaRPr lang="pl-PL" sz="3600" dirty="0">
              <a:solidFill>
                <a:srgbClr val="496F63"/>
              </a:solidFill>
            </a:endParaRPr>
          </a:p>
        </p:txBody>
      </p:sp>
      <p:sp>
        <p:nvSpPr>
          <p:cNvPr id="14" name="Prostokąt 13">
            <a:extLst>
              <a:ext uri="{FF2B5EF4-FFF2-40B4-BE49-F238E27FC236}">
                <a16:creationId xmlns:a16="http://schemas.microsoft.com/office/drawing/2014/main" id="{15D091CA-2B68-4A55-BF43-03078E80BA2C}"/>
              </a:ext>
            </a:extLst>
          </p:cNvPr>
          <p:cNvSpPr/>
          <p:nvPr/>
        </p:nvSpPr>
        <p:spPr>
          <a:xfrm>
            <a:off x="7376160" y="7631141"/>
            <a:ext cx="10798149" cy="446276"/>
          </a:xfrm>
          <a:prstGeom prst="rect">
            <a:avLst/>
          </a:prstGeom>
        </p:spPr>
        <p:txBody>
          <a:bodyPr wrap="none">
            <a:spAutoFit/>
          </a:bodyPr>
          <a:lstStyle/>
          <a:p>
            <a:r>
              <a:rPr lang="pl-PL" dirty="0">
                <a:solidFill>
                  <a:schemeClr val="tx1">
                    <a:lumMod val="75000"/>
                  </a:schemeClr>
                </a:solidFill>
              </a:rPr>
              <a:t>Source: https://hbr.org/2016/01/better-service-faster-a-design-thinking-case-study</a:t>
            </a:r>
            <a:endParaRPr lang="pl-PL" sz="2400" dirty="0">
              <a:solidFill>
                <a:schemeClr val="tx1">
                  <a:lumMod val="75000"/>
                </a:schemeClr>
              </a:solidFill>
              <a:latin typeface="Arial" panose="020B0604020202020204" pitchFamily="34" charset="0"/>
              <a:cs typeface="Arial" panose="020B0604020202020204" pitchFamily="34" charset="0"/>
            </a:endParaRPr>
          </a:p>
        </p:txBody>
      </p:sp>
      <p:pic>
        <p:nvPicPr>
          <p:cNvPr id="3" name="Obraz 3" descr="Obraz zawierający zewnętrzne, woda, jazda, młode&#10;&#10;Opis wygenerowany automatycznie">
            <a:extLst>
              <a:ext uri="{FF2B5EF4-FFF2-40B4-BE49-F238E27FC236}">
                <a16:creationId xmlns:a16="http://schemas.microsoft.com/office/drawing/2014/main" id="{212DDDC6-FC8F-46BF-A412-B080A260CCBE}"/>
              </a:ext>
            </a:extLst>
          </p:cNvPr>
          <p:cNvPicPr>
            <a:picLocks noChangeAspect="1"/>
          </p:cNvPicPr>
          <p:nvPr/>
        </p:nvPicPr>
        <p:blipFill>
          <a:blip r:embed="rId4"/>
          <a:stretch>
            <a:fillRect/>
          </a:stretch>
        </p:blipFill>
        <p:spPr>
          <a:xfrm>
            <a:off x="400584" y="2556574"/>
            <a:ext cx="6711350" cy="4475655"/>
          </a:xfrm>
          <a:prstGeom prst="rect">
            <a:avLst/>
          </a:prstGeom>
        </p:spPr>
      </p:pic>
      <p:pic>
        <p:nvPicPr>
          <p:cNvPr id="4" name="Obraz 6" descr="Obraz zawierający siedzi, leżące, woda, śnieg&#10;&#10;Opis wygenerowany automatycznie">
            <a:extLst>
              <a:ext uri="{FF2B5EF4-FFF2-40B4-BE49-F238E27FC236}">
                <a16:creationId xmlns:a16="http://schemas.microsoft.com/office/drawing/2014/main" id="{68F4E1E1-F78C-4588-95AD-12BE072DED69}"/>
              </a:ext>
            </a:extLst>
          </p:cNvPr>
          <p:cNvPicPr>
            <a:picLocks noChangeAspect="1"/>
          </p:cNvPicPr>
          <p:nvPr/>
        </p:nvPicPr>
        <p:blipFill>
          <a:blip r:embed="rId5"/>
          <a:stretch>
            <a:fillRect/>
          </a:stretch>
        </p:blipFill>
        <p:spPr>
          <a:xfrm>
            <a:off x="16620750" y="8452073"/>
            <a:ext cx="7372709" cy="4896939"/>
          </a:xfrm>
          <a:prstGeom prst="rect">
            <a:avLst/>
          </a:prstGeom>
        </p:spPr>
      </p:pic>
    </p:spTree>
    <p:extLst>
      <p:ext uri="{BB962C8B-B14F-4D97-AF65-F5344CB8AC3E}">
        <p14:creationId xmlns:p14="http://schemas.microsoft.com/office/powerpoint/2010/main" val="364772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3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2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2000"/>
                                        <p:tgtEl>
                                          <p:spTgt spid="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p:bldP spid="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559313" y="2766846"/>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sz="9000" dirty="0" err="1">
                <a:solidFill>
                  <a:srgbClr val="496F63"/>
                </a:solidFill>
                <a:latin typeface="Arial" panose="020B0604020202020204" pitchFamily="34" charset="0"/>
                <a:cs typeface="Arial" panose="020B0604020202020204" pitchFamily="34" charset="0"/>
              </a:rPr>
              <a:t>Designing</a:t>
            </a:r>
            <a:r>
              <a:rPr lang="pl-PL" sz="9000" dirty="0">
                <a:solidFill>
                  <a:srgbClr val="496F63"/>
                </a:solidFill>
                <a:latin typeface="Arial" panose="020B0604020202020204" pitchFamily="34" charset="0"/>
                <a:cs typeface="Arial" panose="020B0604020202020204" pitchFamily="34" charset="0"/>
              </a:rPr>
              <a:t> </a:t>
            </a:r>
            <a:r>
              <a:rPr lang="pl-PL" sz="9000" dirty="0" err="1">
                <a:solidFill>
                  <a:srgbClr val="496F63"/>
                </a:solidFill>
                <a:latin typeface="Arial" panose="020B0604020202020204" pitchFamily="34" charset="0"/>
                <a:cs typeface="Arial" panose="020B0604020202020204" pitchFamily="34" charset="0"/>
              </a:rPr>
              <a:t>without</a:t>
            </a:r>
            <a:r>
              <a:rPr lang="pl-PL" sz="9000" dirty="0">
                <a:solidFill>
                  <a:srgbClr val="496F63"/>
                </a:solidFill>
                <a:latin typeface="Arial" panose="020B0604020202020204" pitchFamily="34" charset="0"/>
                <a:cs typeface="Arial" panose="020B0604020202020204" pitchFamily="34" charset="0"/>
              </a:rPr>
              <a:t> </a:t>
            </a:r>
            <a:r>
              <a:rPr lang="pl-PL" sz="9000" dirty="0" err="1">
                <a:solidFill>
                  <a:srgbClr val="496F63"/>
                </a:solidFill>
                <a:latin typeface="Arial" panose="020B0604020202020204" pitchFamily="34" charset="0"/>
                <a:cs typeface="Arial" panose="020B0604020202020204" pitchFamily="34" charset="0"/>
              </a:rPr>
              <a:t>empathy</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21</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1008993" y="13253120"/>
            <a:ext cx="13696378" cy="446276"/>
          </a:xfrm>
          <a:prstGeom prst="rect">
            <a:avLst/>
          </a:prstGeom>
        </p:spPr>
        <p:txBody>
          <a:bodyPr wrap="none">
            <a:spAutoFit/>
          </a:bodyPr>
          <a:lstStyle/>
          <a:p>
            <a:r>
              <a:rPr lang="pl-PL" dirty="0">
                <a:solidFill>
                  <a:srgbClr val="496F63"/>
                </a:solidFill>
              </a:rPr>
              <a:t>Source: https://www.interaction-design.org/literature/article/design-thinking-getting-started-with-empathy</a:t>
            </a:r>
            <a:endParaRPr lang="pl-PL" sz="2400" dirty="0">
              <a:solidFill>
                <a:srgbClr val="496F63"/>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651420" y="2196719"/>
            <a:ext cx="23081159" cy="5693866"/>
          </a:xfrm>
          <a:prstGeom prst="rect">
            <a:avLst/>
          </a:prstGeom>
        </p:spPr>
        <p:txBody>
          <a:bodyPr wrap="square">
            <a:spAutoFit/>
          </a:bodyPr>
          <a:lstStyle/>
          <a:p>
            <a:pPr>
              <a:spcAft>
                <a:spcPts val="2400"/>
              </a:spcAft>
            </a:pPr>
            <a:r>
              <a:rPr lang="en-US" sz="3600" dirty="0">
                <a:solidFill>
                  <a:srgbClr val="496F63"/>
                </a:solidFill>
              </a:rPr>
              <a:t>Google launched its first wearable product, the </a:t>
            </a:r>
            <a:r>
              <a:rPr lang="en-US" sz="3600" b="1" dirty="0">
                <a:solidFill>
                  <a:srgbClr val="496F63"/>
                </a:solidFill>
              </a:rPr>
              <a:t>Google Glass</a:t>
            </a:r>
            <a:r>
              <a:rPr lang="en-US" sz="3600" dirty="0">
                <a:solidFill>
                  <a:srgbClr val="496F63"/>
                </a:solidFill>
              </a:rPr>
              <a:t>, with much fanfare in 2013. The head-mounted wearable computer, while being technologically impressive, failed to perform well, and a lot of that comes down to a lack of empathy towards the users.</a:t>
            </a:r>
          </a:p>
          <a:p>
            <a:pPr>
              <a:spcAft>
                <a:spcPts val="2400"/>
              </a:spcAft>
            </a:pPr>
            <a:r>
              <a:rPr lang="en-US" sz="3600" dirty="0">
                <a:solidFill>
                  <a:srgbClr val="496F63"/>
                </a:solidFill>
              </a:rPr>
              <a:t>Although the Glass allows users to take photos, send messages and view other information such as weather and transport directions, it does not actually fulfil the real needs of users. In other words, although the Glass performs many things, these are not things you need or want to get done.</a:t>
            </a:r>
          </a:p>
          <a:p>
            <a:pPr>
              <a:spcAft>
                <a:spcPts val="2400"/>
              </a:spcAft>
            </a:pPr>
            <a:r>
              <a:rPr lang="en-US" sz="3600" dirty="0">
                <a:solidFill>
                  <a:srgbClr val="496F63"/>
                </a:solidFill>
              </a:rPr>
              <a:t>Lastly, the Glass featured a nondescript camera which resulted in privacy concerns for those people around the Glass user, since there was no way of knowing whether or not they were being filmed. All of these problems can be traced back to Google’s lack of empathy when they designed the Glass.</a:t>
            </a:r>
            <a:endParaRPr lang="pl-PL" sz="3600" dirty="0">
              <a:solidFill>
                <a:srgbClr val="496F63"/>
              </a:solidFill>
            </a:endParaRPr>
          </a:p>
        </p:txBody>
      </p:sp>
      <p:pic>
        <p:nvPicPr>
          <p:cNvPr id="4" name="Obraz 3">
            <a:extLst>
              <a:ext uri="{FF2B5EF4-FFF2-40B4-BE49-F238E27FC236}">
                <a16:creationId xmlns:a16="http://schemas.microsoft.com/office/drawing/2014/main" id="{85B78747-FAB1-40AE-B790-3DB29E9E5C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1694" y="8377697"/>
            <a:ext cx="9859612" cy="44578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Obraz 6">
            <a:extLst>
              <a:ext uri="{FF2B5EF4-FFF2-40B4-BE49-F238E27FC236}">
                <a16:creationId xmlns:a16="http://schemas.microsoft.com/office/drawing/2014/main" id="{1CADA0C0-358A-4C72-9CE2-A9DDCDED51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80392" y="7513409"/>
            <a:ext cx="9509760" cy="6333649"/>
          </a:xfrm>
          <a:prstGeom prst="rect">
            <a:avLst/>
          </a:prstGeom>
        </p:spPr>
      </p:pic>
    </p:spTree>
    <p:extLst>
      <p:ext uri="{BB962C8B-B14F-4D97-AF65-F5344CB8AC3E}">
        <p14:creationId xmlns:p14="http://schemas.microsoft.com/office/powerpoint/2010/main" val="13824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up)">
                                      <p:cBhvr>
                                        <p:cTn id="15" dur="2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up)">
                                      <p:cBhvr>
                                        <p:cTn id="20" dur="2000"/>
                                        <p:tgtEl>
                                          <p:spTgt spid="2">
                                            <p:txEl>
                                              <p:pRg st="1" end="1"/>
                                            </p:txEl>
                                          </p:spTgt>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up)">
                                      <p:cBhvr>
                                        <p:cTn id="24" dur="2000"/>
                                        <p:tgtEl>
                                          <p:spTgt spid="2">
                                            <p:txEl>
                                              <p:pRg st="2" end="2"/>
                                            </p:txEl>
                                          </p:spTgt>
                                        </p:tgtEl>
                                      </p:cBhvr>
                                    </p:animEffect>
                                  </p:childTnLst>
                                </p:cTn>
                              </p:par>
                            </p:childTnLst>
                          </p:cTn>
                        </p:par>
                        <p:par>
                          <p:cTn id="25" fill="hold">
                            <p:stCondLst>
                              <p:cond delay="4000"/>
                            </p:stCondLst>
                            <p:childTnLst>
                              <p:par>
                                <p:cTn id="26" presetID="53" presetClass="entr" presetSubtype="16" fill="hold" nodeType="afterEffect">
                                  <p:stCondLst>
                                    <p:cond delay="1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5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a:extLst>
              <a:ext uri="{FF2B5EF4-FFF2-40B4-BE49-F238E27FC236}">
                <a16:creationId xmlns:a16="http://schemas.microsoft.com/office/drawing/2014/main" id="{CC3AE651-5F9A-4F5E-8410-949C93DE456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3186938" y="-7743480"/>
            <a:ext cx="23679149" cy="25378609"/>
          </a:xfrm>
          <a:prstGeom prst="rect">
            <a:avLst/>
          </a:prstGeom>
        </p:spPr>
      </p:pic>
      <p:sp>
        <p:nvSpPr>
          <p:cNvPr id="279" name="Shape 2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22</a:t>
            </a:fld>
            <a:endParaRPr/>
          </a:p>
        </p:txBody>
      </p:sp>
      <p:sp>
        <p:nvSpPr>
          <p:cNvPr id="290" name="Shape 290"/>
          <p:cNvSpPr/>
          <p:nvPr/>
        </p:nvSpPr>
        <p:spPr>
          <a:xfrm>
            <a:off x="257610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1" name="Shape 291"/>
          <p:cNvSpPr/>
          <p:nvPr/>
        </p:nvSpPr>
        <p:spPr>
          <a:xfrm>
            <a:off x="324919" y="5570268"/>
            <a:ext cx="8548147" cy="565145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ctr"/>
          </a:lstStyle>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https://www.parp.gov.pl/files/74/81/545/20508.pdf</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https://www.toptal.com/project-managers/digital/a-design-thinking-case-study</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https://play.google.com/books/reader?id=2yyDDwAAQBAJ&amp;hl=pl&amp;pg=GBS.PT10</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https://contentsolutions.pl/5-krokow-do-tworzenia-lepszego-contentu-design-thinking/</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https://firstround.com/review/How-design-thinking-transformed-Airbnb-from-failing-startup-to-billion-dollar-business/</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https://www.ideo.com/case-study/this-startup-revolutionized-an-industry-through-design</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https://www.designkit.org/case-studies/1</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https://voltagecontrol.com/blog/8-great-design-thinking-examples/</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https://med.stanford.edu/news/all-news/2016/06/design-thinking-as-a-way-to-improve-patient-experience.html</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https://medium.com/uber-design/how-we-design-on-the-ubereats-team-ff7c41fffb76</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https://hbr.org/2016/01/better-service-faster-a-design-thinking-case-study</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https://www.invisionapp.com/inside-design/applied-design-thinking/</a:t>
            </a:r>
          </a:p>
          <a:p>
            <a:pPr marL="342900" indent="-342900" algn="l">
              <a:spcAft>
                <a:spcPts val="600"/>
              </a:spcAft>
              <a:buFont typeface="Arial" panose="020B0604020202020204" pitchFamily="34" charset="0"/>
              <a:buChar char="•"/>
            </a:pPr>
            <a:r>
              <a:rPr lang="pl-PL" sz="1800" b="1" dirty="0">
                <a:solidFill>
                  <a:srgbClr val="496F63"/>
                </a:solidFill>
                <a:latin typeface="Arial" panose="020B0604020202020204" pitchFamily="34" charset="0"/>
                <a:cs typeface="Arial" panose="020B0604020202020204" pitchFamily="34" charset="0"/>
              </a:rPr>
              <a:t>https://dtdlafirm.pl/co-sie-stanie-gdy-wstaniemy-od-biurka-i-poznamy-wlasnego-klienta-czyli-empatia-w-design-thinking/</a:t>
            </a:r>
          </a:p>
          <a:p>
            <a:pPr marL="342900" indent="-342900" algn="l">
              <a:spcAft>
                <a:spcPts val="600"/>
              </a:spcAft>
              <a:buFont typeface="Arial" panose="020B0604020202020204" pitchFamily="34" charset="0"/>
              <a:buChar char="•"/>
            </a:pPr>
            <a:r>
              <a:rPr lang="en-IE" sz="1800" b="1" kern="1200" dirty="0">
                <a:solidFill>
                  <a:srgbClr val="496F63"/>
                </a:solidFill>
                <a:latin typeface="Arial" panose="020B0604020202020204" pitchFamily="34" charset="0"/>
                <a:cs typeface="Arial" panose="020B0604020202020204" pitchFamily="34" charset="0"/>
                <a:sym typeface="Quattrocento Sans"/>
              </a:rPr>
              <a:t>https://www.interaction-design.org/literature/article/design-thinking-getting-started-with-empathy</a:t>
            </a:r>
            <a:endParaRPr lang="pl-PL" sz="1800" b="1" kern="1200" dirty="0">
              <a:solidFill>
                <a:srgbClr val="496F63"/>
              </a:solidFill>
              <a:latin typeface="Arial" panose="020B0604020202020204" pitchFamily="34" charset="0"/>
              <a:cs typeface="Arial" panose="020B0604020202020204" pitchFamily="34" charset="0"/>
              <a:sym typeface="Quattrocento Sans"/>
            </a:endParaRPr>
          </a:p>
          <a:p>
            <a:pPr marL="342900" indent="-342900" algn="l">
              <a:spcAft>
                <a:spcPts val="600"/>
              </a:spcAft>
              <a:buFont typeface="Arial" panose="020B0604020202020204" pitchFamily="34" charset="0"/>
              <a:buChar char="•"/>
            </a:pPr>
            <a:r>
              <a:rPr lang="en-IE" sz="1800" b="1" kern="1200" dirty="0">
                <a:solidFill>
                  <a:srgbClr val="496F63"/>
                </a:solidFill>
                <a:latin typeface="Arial" panose="020B0604020202020204" pitchFamily="34" charset="0"/>
                <a:cs typeface="Arial" panose="020B0604020202020204" pitchFamily="34" charset="0"/>
                <a:sym typeface="Quattrocento Sans"/>
              </a:rPr>
              <a:t>https://www.innovationtraining.org/empathy-map-template-training/</a:t>
            </a:r>
            <a:endParaRPr lang="pl-PL" sz="1800" b="1" kern="1200" dirty="0">
              <a:solidFill>
                <a:srgbClr val="496F63"/>
              </a:solidFill>
              <a:latin typeface="Arial" panose="020B0604020202020204" pitchFamily="34" charset="0"/>
              <a:cs typeface="Arial" panose="020B0604020202020204" pitchFamily="34" charset="0"/>
              <a:sym typeface="Quattrocento Sans"/>
            </a:endParaRPr>
          </a:p>
          <a:p>
            <a:pPr marL="342900" indent="-342900" algn="l">
              <a:spcAft>
                <a:spcPts val="600"/>
              </a:spcAft>
              <a:buFont typeface="Arial" panose="020B0604020202020204" pitchFamily="34" charset="0"/>
              <a:buChar char="•"/>
            </a:pPr>
            <a:r>
              <a:rPr lang="en-IE" sz="1800" b="1" kern="1200" dirty="0">
                <a:solidFill>
                  <a:srgbClr val="496F63"/>
                </a:solidFill>
                <a:latin typeface="Arial" panose="020B0604020202020204" pitchFamily="34" charset="0"/>
                <a:cs typeface="Arial" panose="020B0604020202020204" pitchFamily="34" charset="0"/>
                <a:sym typeface="Quattrocento Sans"/>
              </a:rPr>
              <a:t>https://conceptboard.com/</a:t>
            </a:r>
          </a:p>
        </p:txBody>
      </p:sp>
      <p:sp>
        <p:nvSpPr>
          <p:cNvPr id="292" name="Shape 292"/>
          <p:cNvSpPr/>
          <p:nvPr/>
        </p:nvSpPr>
        <p:spPr>
          <a:xfrm>
            <a:off x="1549525" y="5071918"/>
            <a:ext cx="4558248" cy="50783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pl-PL" sz="3500" dirty="0" err="1">
                <a:solidFill>
                  <a:srgbClr val="496F63"/>
                </a:solidFill>
                <a:latin typeface="Arial" panose="020B0604020202020204" pitchFamily="34" charset="0"/>
                <a:cs typeface="Arial" panose="020B0604020202020204" pitchFamily="34" charset="0"/>
              </a:rPr>
              <a:t>Websites</a:t>
            </a:r>
            <a:r>
              <a:rPr lang="pl-PL" sz="3500" dirty="0">
                <a:solidFill>
                  <a:srgbClr val="496F63"/>
                </a:solidFill>
                <a:latin typeface="Arial" panose="020B0604020202020204" pitchFamily="34" charset="0"/>
                <a:cs typeface="Arial" panose="020B0604020202020204" pitchFamily="34" charset="0"/>
              </a:rPr>
              <a:t>:</a:t>
            </a:r>
            <a:endParaRPr sz="3500" dirty="0">
              <a:solidFill>
                <a:srgbClr val="496F63"/>
              </a:solidFill>
              <a:latin typeface="Arial" panose="020B0604020202020204" pitchFamily="34" charset="0"/>
              <a:cs typeface="Arial" panose="020B0604020202020204" pitchFamily="34" charset="0"/>
            </a:endParaRPr>
          </a:p>
        </p:txBody>
      </p:sp>
      <p:sp>
        <p:nvSpPr>
          <p:cNvPr id="295" name="Shape 295"/>
          <p:cNvSpPr/>
          <p:nvPr/>
        </p:nvSpPr>
        <p:spPr>
          <a:xfrm>
            <a:off x="10841735" y="2142165"/>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6" name="Shape 296"/>
          <p:cNvSpPr/>
          <p:nvPr/>
        </p:nvSpPr>
        <p:spPr>
          <a:xfrm>
            <a:off x="8873066" y="5918763"/>
            <a:ext cx="7424618" cy="572111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ctr"/>
          </a:lstStyle>
          <a:p>
            <a:pPr marL="342900" indent="-342900" algn="l">
              <a:lnSpc>
                <a:spcPct val="150000"/>
              </a:lnSpc>
              <a:buFont typeface="Arial" panose="020B0604020202020204" pitchFamily="34" charset="0"/>
              <a:buChar char="•"/>
            </a:pPr>
            <a:r>
              <a:rPr lang="pl-PL" sz="2000" b="1" kern="1200" dirty="0">
                <a:solidFill>
                  <a:srgbClr val="496F63"/>
                </a:solidFill>
                <a:latin typeface="Arial" panose="020B0604020202020204" pitchFamily="34" charset="0"/>
                <a:cs typeface="Arial" panose="020B0604020202020204" pitchFamily="34" charset="0"/>
                <a:sym typeface="Quattrocento Sans"/>
              </a:rPr>
              <a:t>https://www.youtube.com/watch?v=GPXeeyL4tEA</a:t>
            </a:r>
          </a:p>
          <a:p>
            <a:pPr marL="342900" indent="-342900" algn="l">
              <a:lnSpc>
                <a:spcPct val="150000"/>
              </a:lnSpc>
              <a:buFont typeface="Arial" panose="020B0604020202020204" pitchFamily="34" charset="0"/>
              <a:buChar char="•"/>
            </a:pPr>
            <a:r>
              <a:rPr lang="pl-PL" sz="2000" b="1" kern="1200" dirty="0">
                <a:solidFill>
                  <a:srgbClr val="496F63"/>
                </a:solidFill>
                <a:latin typeface="Arial" panose="020B0604020202020204" pitchFamily="34" charset="0"/>
                <a:cs typeface="Arial" panose="020B0604020202020204" pitchFamily="34" charset="0"/>
                <a:sym typeface="Quattrocento Sans"/>
              </a:rPr>
              <a:t>https://www.youtube.com/watch?v=_r0VX-aU_T8</a:t>
            </a:r>
          </a:p>
          <a:p>
            <a:pPr marL="342900" indent="-342900" algn="l">
              <a:lnSpc>
                <a:spcPct val="150000"/>
              </a:lnSpc>
              <a:buFont typeface="Arial" panose="020B0604020202020204" pitchFamily="34" charset="0"/>
              <a:buChar char="•"/>
            </a:pPr>
            <a:r>
              <a:rPr lang="pl-PL" sz="2000" b="1" kern="1200" dirty="0">
                <a:solidFill>
                  <a:srgbClr val="496F63"/>
                </a:solidFill>
                <a:latin typeface="Arial" panose="020B0604020202020204" pitchFamily="34" charset="0"/>
                <a:cs typeface="Arial" panose="020B0604020202020204" pitchFamily="34" charset="0"/>
                <a:sym typeface="Quattrocento Sans"/>
              </a:rPr>
              <a:t>https://www.youtube.com/watch?v=vQytKCT563I</a:t>
            </a:r>
          </a:p>
          <a:p>
            <a:pPr marL="342900" indent="-342900" algn="l">
              <a:lnSpc>
                <a:spcPct val="150000"/>
              </a:lnSpc>
              <a:buFont typeface="Arial" panose="020B0604020202020204" pitchFamily="34" charset="0"/>
              <a:buChar char="•"/>
            </a:pPr>
            <a:r>
              <a:rPr lang="pl-PL" sz="2000" b="1" kern="1200" dirty="0">
                <a:solidFill>
                  <a:srgbClr val="496F63"/>
                </a:solidFill>
                <a:latin typeface="Arial" panose="020B0604020202020204" pitchFamily="34" charset="0"/>
                <a:cs typeface="Arial" panose="020B0604020202020204" pitchFamily="34" charset="0"/>
                <a:sym typeface="Quattrocento Sans"/>
              </a:rPr>
              <a:t>https://www.youtube.com/watch?v=2iYae8zCMAI</a:t>
            </a:r>
          </a:p>
        </p:txBody>
      </p:sp>
      <p:sp>
        <p:nvSpPr>
          <p:cNvPr id="297" name="Shape 297"/>
          <p:cNvSpPr/>
          <p:nvPr/>
        </p:nvSpPr>
        <p:spPr>
          <a:xfrm>
            <a:off x="9912875" y="5071918"/>
            <a:ext cx="4558248" cy="50783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pl-PL" sz="3500" dirty="0" err="1">
                <a:solidFill>
                  <a:srgbClr val="496F63"/>
                </a:solidFill>
                <a:latin typeface="Arial" panose="020B0604020202020204" pitchFamily="34" charset="0"/>
                <a:cs typeface="Arial" panose="020B0604020202020204" pitchFamily="34" charset="0"/>
              </a:rPr>
              <a:t>Videos</a:t>
            </a:r>
            <a:r>
              <a:rPr lang="pl-PL" sz="3500" dirty="0">
                <a:solidFill>
                  <a:srgbClr val="496F63"/>
                </a:solidFill>
                <a:latin typeface="Arial" panose="020B0604020202020204" pitchFamily="34" charset="0"/>
                <a:cs typeface="Arial" panose="020B0604020202020204" pitchFamily="34" charset="0"/>
              </a:rPr>
              <a:t>:</a:t>
            </a:r>
            <a:endParaRPr sz="3500" dirty="0">
              <a:solidFill>
                <a:srgbClr val="496F63"/>
              </a:solidFill>
              <a:latin typeface="Arial" panose="020B0604020202020204" pitchFamily="34" charset="0"/>
              <a:cs typeface="Arial" panose="020B0604020202020204" pitchFamily="34" charset="0"/>
            </a:endParaRPr>
          </a:p>
        </p:txBody>
      </p:sp>
      <p:graphicFrame>
        <p:nvGraphicFramePr>
          <p:cNvPr id="298" name="Chart 298"/>
          <p:cNvGraphicFramePr/>
          <p:nvPr>
            <p:extLst>
              <p:ext uri="{D42A27DB-BD31-4B8C-83A1-F6EECF244321}">
                <p14:modId xmlns:p14="http://schemas.microsoft.com/office/powerpoint/2010/main" val="342960436"/>
              </p:ext>
            </p:extLst>
          </p:nvPr>
        </p:nvGraphicFramePr>
        <p:xfrm>
          <a:off x="18571308" y="3006363"/>
          <a:ext cx="3878923" cy="3878924"/>
        </p:xfrm>
        <a:graphic>
          <a:graphicData uri="http://schemas.openxmlformats.org/drawingml/2006/chart">
            <c:chart xmlns:c="http://schemas.openxmlformats.org/drawingml/2006/chart" xmlns:r="http://schemas.openxmlformats.org/officeDocument/2006/relationships" r:id="rId3"/>
          </a:graphicData>
        </a:graphic>
      </p:graphicFrame>
      <p:sp>
        <p:nvSpPr>
          <p:cNvPr id="299" name="Shape 299"/>
          <p:cNvSpPr/>
          <p:nvPr/>
        </p:nvSpPr>
        <p:spPr>
          <a:xfrm>
            <a:off x="18886233" y="3321288"/>
            <a:ext cx="3249073" cy="3249074"/>
          </a:xfrm>
          <a:prstGeom prst="ellipse">
            <a:avLst/>
          </a:prstGeom>
          <a:solidFill>
            <a:srgbClr val="F4F5F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00" name="Shape 300"/>
          <p:cNvSpPr/>
          <p:nvPr/>
        </p:nvSpPr>
        <p:spPr>
          <a:xfrm>
            <a:off x="1925822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301" name="Shape 301"/>
          <p:cNvSpPr/>
          <p:nvPr/>
        </p:nvSpPr>
        <p:spPr>
          <a:xfrm>
            <a:off x="16706205" y="5922883"/>
            <a:ext cx="7239049" cy="258694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ctr"/>
          </a:lstStyle>
          <a:p>
            <a:pPr marL="342900" indent="-342900" algn="l">
              <a:lnSpc>
                <a:spcPct val="150000"/>
              </a:lnSpc>
              <a:buFont typeface="Arial" panose="020B0604020202020204" pitchFamily="34" charset="0"/>
              <a:buChar char="•"/>
            </a:pPr>
            <a:r>
              <a:rPr lang="pl-PL" sz="2400" b="1" dirty="0">
                <a:solidFill>
                  <a:srgbClr val="496F63"/>
                </a:solidFill>
                <a:latin typeface="Arial" panose="020B0604020202020204" pitchFamily="34" charset="0"/>
                <a:cs typeface="Arial" panose="020B0604020202020204" pitchFamily="34" charset="0"/>
              </a:rPr>
              <a:t>M. Lubińska, A. Więcka (2015), Jak wykorzystać design w biznesie, PARP, Warszawa</a:t>
            </a:r>
          </a:p>
          <a:p>
            <a:pPr marL="342900" indent="-342900" algn="l">
              <a:lnSpc>
                <a:spcPct val="150000"/>
              </a:lnSpc>
              <a:buFont typeface="Arial" panose="020B0604020202020204" pitchFamily="34" charset="0"/>
              <a:buChar char="•"/>
            </a:pPr>
            <a:r>
              <a:rPr lang="pl-PL" sz="2400" b="1" dirty="0">
                <a:solidFill>
                  <a:srgbClr val="496F63"/>
                </a:solidFill>
                <a:latin typeface="Arial" panose="020B0604020202020204" pitchFamily="34" charset="0"/>
                <a:cs typeface="Arial" panose="020B0604020202020204" pitchFamily="34" charset="0"/>
              </a:rPr>
              <a:t>H. </a:t>
            </a:r>
            <a:r>
              <a:rPr lang="pl-PL" sz="2400" b="1" dirty="0" err="1">
                <a:solidFill>
                  <a:srgbClr val="496F63"/>
                </a:solidFill>
                <a:latin typeface="Arial" panose="020B0604020202020204" pitchFamily="34" charset="0"/>
                <a:cs typeface="Arial" panose="020B0604020202020204" pitchFamily="34" charset="0"/>
              </a:rPr>
              <a:t>Plattner</a:t>
            </a:r>
            <a:r>
              <a:rPr lang="pl-PL" sz="2400" b="1" dirty="0">
                <a:solidFill>
                  <a:srgbClr val="496F63"/>
                </a:solidFill>
                <a:latin typeface="Arial" panose="020B0604020202020204" pitchFamily="34" charset="0"/>
                <a:cs typeface="Arial" panose="020B0604020202020204" pitchFamily="34" charset="0"/>
              </a:rPr>
              <a:t>, C. </a:t>
            </a:r>
            <a:r>
              <a:rPr lang="pl-PL" sz="2400" b="1" dirty="0" err="1">
                <a:solidFill>
                  <a:srgbClr val="496F63"/>
                </a:solidFill>
                <a:latin typeface="Arial" panose="020B0604020202020204" pitchFamily="34" charset="0"/>
                <a:cs typeface="Arial" panose="020B0604020202020204" pitchFamily="34" charset="0"/>
              </a:rPr>
              <a:t>Meinel</a:t>
            </a:r>
            <a:r>
              <a:rPr lang="pl-PL" sz="2400" b="1" dirty="0">
                <a:solidFill>
                  <a:srgbClr val="496F63"/>
                </a:solidFill>
                <a:latin typeface="Arial" panose="020B0604020202020204" pitchFamily="34" charset="0"/>
                <a:cs typeface="Arial" panose="020B0604020202020204" pitchFamily="34" charset="0"/>
              </a:rPr>
              <a:t>, L. Leifer (2011), Design Thinking: Understand - Improve - Apply, Heidelberg</a:t>
            </a:r>
          </a:p>
          <a:p>
            <a:pPr marL="342900" indent="-342900" algn="l">
              <a:lnSpc>
                <a:spcPct val="150000"/>
              </a:lnSpc>
              <a:buFont typeface="Arial" panose="020B0604020202020204" pitchFamily="34" charset="0"/>
              <a:buChar char="•"/>
            </a:pPr>
            <a:r>
              <a:rPr lang="pl-PL" sz="2400" b="1" dirty="0">
                <a:solidFill>
                  <a:srgbClr val="496F63"/>
                </a:solidFill>
                <a:latin typeface="Arial" panose="020B0604020202020204" pitchFamily="34" charset="0"/>
                <a:cs typeface="Arial" panose="020B0604020202020204" pitchFamily="34" charset="0"/>
              </a:rPr>
              <a:t>U. </a:t>
            </a:r>
            <a:r>
              <a:rPr lang="pl-PL" sz="2400" b="1" dirty="0" err="1">
                <a:solidFill>
                  <a:srgbClr val="496F63"/>
                </a:solidFill>
                <a:latin typeface="Arial" panose="020B0604020202020204" pitchFamily="34" charset="0"/>
                <a:cs typeface="Arial" panose="020B0604020202020204" pitchFamily="34" charset="0"/>
              </a:rPr>
              <a:t>Schleinkofer</a:t>
            </a:r>
            <a:r>
              <a:rPr lang="pl-PL" sz="2400" b="1" dirty="0">
                <a:solidFill>
                  <a:srgbClr val="496F63"/>
                </a:solidFill>
                <a:latin typeface="Arial" panose="020B0604020202020204" pitchFamily="34" charset="0"/>
                <a:cs typeface="Arial" panose="020B0604020202020204" pitchFamily="34" charset="0"/>
              </a:rPr>
              <a:t>, T. </a:t>
            </a:r>
            <a:r>
              <a:rPr lang="pl-PL" sz="2400" b="1" dirty="0" err="1">
                <a:solidFill>
                  <a:srgbClr val="496F63"/>
                </a:solidFill>
                <a:latin typeface="Arial" panose="020B0604020202020204" pitchFamily="34" charset="0"/>
                <a:cs typeface="Arial" panose="020B0604020202020204" pitchFamily="34" charset="0"/>
              </a:rPr>
              <a:t>Herrmann</a:t>
            </a:r>
            <a:r>
              <a:rPr lang="pl-PL" sz="2400" b="1" dirty="0">
                <a:solidFill>
                  <a:srgbClr val="496F63"/>
                </a:solidFill>
                <a:latin typeface="Arial" panose="020B0604020202020204" pitchFamily="34" charset="0"/>
                <a:cs typeface="Arial" panose="020B0604020202020204" pitchFamily="34" charset="0"/>
              </a:rPr>
              <a:t>, I. </a:t>
            </a:r>
            <a:r>
              <a:rPr lang="pl-PL" sz="2400" b="1" dirty="0" err="1">
                <a:solidFill>
                  <a:srgbClr val="496F63"/>
                </a:solidFill>
                <a:latin typeface="Arial" panose="020B0604020202020204" pitchFamily="34" charset="0"/>
                <a:cs typeface="Arial" panose="020B0604020202020204" pitchFamily="34" charset="0"/>
              </a:rPr>
              <a:t>Maier</a:t>
            </a:r>
            <a:r>
              <a:rPr lang="pl-PL" sz="2400" b="1" dirty="0">
                <a:solidFill>
                  <a:srgbClr val="496F63"/>
                </a:solidFill>
                <a:latin typeface="Arial" panose="020B0604020202020204" pitchFamily="34" charset="0"/>
                <a:cs typeface="Arial" panose="020B0604020202020204" pitchFamily="34" charset="0"/>
              </a:rPr>
              <a:t>, T. </a:t>
            </a:r>
            <a:r>
              <a:rPr lang="pl-PL" sz="2400" b="1" dirty="0" err="1">
                <a:solidFill>
                  <a:srgbClr val="496F63"/>
                </a:solidFill>
                <a:latin typeface="Arial" panose="020B0604020202020204" pitchFamily="34" charset="0"/>
                <a:cs typeface="Arial" panose="020B0604020202020204" pitchFamily="34" charset="0"/>
              </a:rPr>
              <a:t>Bauernhansl</a:t>
            </a:r>
            <a:r>
              <a:rPr lang="pl-PL" sz="2400" b="1" dirty="0">
                <a:solidFill>
                  <a:srgbClr val="496F63"/>
                </a:solidFill>
                <a:latin typeface="Arial" panose="020B0604020202020204" pitchFamily="34" charset="0"/>
                <a:cs typeface="Arial" panose="020B0604020202020204" pitchFamily="34" charset="0"/>
              </a:rPr>
              <a:t>, D. </a:t>
            </a:r>
            <a:r>
              <a:rPr lang="pl-PL" sz="2400" b="1" dirty="0" err="1">
                <a:solidFill>
                  <a:srgbClr val="496F63"/>
                </a:solidFill>
                <a:latin typeface="Arial" panose="020B0604020202020204" pitchFamily="34" charset="0"/>
                <a:cs typeface="Arial" panose="020B0604020202020204" pitchFamily="34" charset="0"/>
              </a:rPr>
              <a:t>Roth</a:t>
            </a:r>
            <a:r>
              <a:rPr lang="pl-PL" sz="2400" b="1" dirty="0">
                <a:solidFill>
                  <a:srgbClr val="496F63"/>
                </a:solidFill>
                <a:latin typeface="Arial" panose="020B0604020202020204" pitchFamily="34" charset="0"/>
                <a:cs typeface="Arial" panose="020B0604020202020204" pitchFamily="34" charset="0"/>
              </a:rPr>
              <a:t>, D. Spath (2019), Development and Evaluation of a Design Thinking Process Adapted to Frugal Production Systems for Emerging Markets, Procedia Manufacturing 39</a:t>
            </a:r>
          </a:p>
        </p:txBody>
      </p:sp>
      <p:sp>
        <p:nvSpPr>
          <p:cNvPr id="302" name="Shape 302"/>
          <p:cNvSpPr/>
          <p:nvPr/>
        </p:nvSpPr>
        <p:spPr>
          <a:xfrm>
            <a:off x="18231646" y="5071918"/>
            <a:ext cx="4558248" cy="50783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pl-PL" sz="3500" dirty="0" err="1">
                <a:solidFill>
                  <a:srgbClr val="496F63"/>
                </a:solidFill>
                <a:latin typeface="Arial" panose="020B0604020202020204" pitchFamily="34" charset="0"/>
                <a:cs typeface="Arial" panose="020B0604020202020204" pitchFamily="34" charset="0"/>
              </a:rPr>
              <a:t>Other</a:t>
            </a:r>
            <a:r>
              <a:rPr lang="pl-PL" sz="3500" dirty="0">
                <a:solidFill>
                  <a:srgbClr val="496F63"/>
                </a:solidFill>
                <a:latin typeface="Arial" panose="020B0604020202020204" pitchFamily="34" charset="0"/>
                <a:cs typeface="Arial" panose="020B0604020202020204" pitchFamily="34" charset="0"/>
              </a:rPr>
              <a:t> </a:t>
            </a:r>
            <a:r>
              <a:rPr lang="pl-PL" sz="3500" dirty="0" err="1">
                <a:solidFill>
                  <a:srgbClr val="496F63"/>
                </a:solidFill>
                <a:latin typeface="Arial" panose="020B0604020202020204" pitchFamily="34" charset="0"/>
                <a:cs typeface="Arial" panose="020B0604020202020204" pitchFamily="34" charset="0"/>
              </a:rPr>
              <a:t>sources</a:t>
            </a:r>
            <a:r>
              <a:rPr lang="pl-PL" sz="3500" dirty="0">
                <a:solidFill>
                  <a:srgbClr val="496F63"/>
                </a:solidFill>
                <a:latin typeface="Arial" panose="020B0604020202020204" pitchFamily="34" charset="0"/>
                <a:cs typeface="Arial" panose="020B0604020202020204" pitchFamily="34" charset="0"/>
              </a:rPr>
              <a:t>:</a:t>
            </a:r>
            <a:endParaRPr sz="3500" dirty="0">
              <a:solidFill>
                <a:srgbClr val="496F63"/>
              </a:solidFill>
              <a:latin typeface="Arial" panose="020B0604020202020204" pitchFamily="34" charset="0"/>
              <a:cs typeface="Arial" panose="020B0604020202020204" pitchFamily="34" charset="0"/>
            </a:endParaRPr>
          </a:p>
        </p:txBody>
      </p:sp>
      <p:sp>
        <p:nvSpPr>
          <p:cNvPr id="29" name="Shape 62">
            <a:extLst>
              <a:ext uri="{FF2B5EF4-FFF2-40B4-BE49-F238E27FC236}">
                <a16:creationId xmlns:a16="http://schemas.microsoft.com/office/drawing/2014/main" id="{A8038535-704F-42FE-BFCB-907B180E6254}"/>
              </a:ext>
            </a:extLst>
          </p:cNvPr>
          <p:cNvSpPr/>
          <p:nvPr/>
        </p:nvSpPr>
        <p:spPr>
          <a:xfrm>
            <a:off x="9542257" y="664469"/>
            <a:ext cx="5577191" cy="140442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err="1">
                <a:solidFill>
                  <a:srgbClr val="496F63"/>
                </a:solidFill>
                <a:latin typeface="Arial" panose="020B0604020202020204" pitchFamily="34" charset="0"/>
                <a:cs typeface="Arial" panose="020B0604020202020204" pitchFamily="34" charset="0"/>
              </a:rPr>
              <a:t>Sources</a:t>
            </a:r>
            <a:r>
              <a:rPr lang="pl-PL" dirty="0">
                <a:solidFill>
                  <a:srgbClr val="496F63"/>
                </a:solidFill>
                <a:latin typeface="Arial" panose="020B0604020202020204" pitchFamily="34" charset="0"/>
                <a:cs typeface="Arial" panose="020B0604020202020204" pitchFamily="34" charset="0"/>
              </a:rPr>
              <a:t>:</a:t>
            </a:r>
            <a:endParaRPr dirty="0">
              <a:solidFill>
                <a:srgbClr val="496F63"/>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B3438753-AC40-4313-94A3-C9B43AAD4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7430" y="2646095"/>
            <a:ext cx="1531253" cy="1497225"/>
          </a:xfrm>
          <a:prstGeom prst="rect">
            <a:avLst/>
          </a:prstGeom>
        </p:spPr>
      </p:pic>
      <p:pic>
        <p:nvPicPr>
          <p:cNvPr id="13" name="Obraz 12">
            <a:extLst>
              <a:ext uri="{FF2B5EF4-FFF2-40B4-BE49-F238E27FC236}">
                <a16:creationId xmlns:a16="http://schemas.microsoft.com/office/drawing/2014/main" id="{17298636-3BA3-4847-820B-226081537E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7660" y="2560681"/>
            <a:ext cx="1502323" cy="1593557"/>
          </a:xfrm>
          <a:prstGeom prst="rect">
            <a:avLst/>
          </a:prstGeom>
        </p:spPr>
      </p:pic>
      <p:pic>
        <p:nvPicPr>
          <p:cNvPr id="15" name="Obraz 14">
            <a:extLst>
              <a:ext uri="{FF2B5EF4-FFF2-40B4-BE49-F238E27FC236}">
                <a16:creationId xmlns:a16="http://schemas.microsoft.com/office/drawing/2014/main" id="{6EEBFFEC-36D0-4B9D-8183-B13F7E4277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57198" y="2686322"/>
            <a:ext cx="1797836" cy="14382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8097780" y="1146990"/>
            <a:ext cx="14938685" cy="123827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algn="ctr">
              <a:lnSpc>
                <a:spcPct val="150000"/>
              </a:lnSpc>
            </a:pPr>
            <a:r>
              <a:rPr lang="en-US" sz="6000" b="1" dirty="0">
                <a:solidFill>
                  <a:srgbClr val="496F63"/>
                </a:solidFill>
                <a:latin typeface="Arial" panose="020B0604020202020204" pitchFamily="34" charset="0"/>
                <a:cs typeface="Arial" panose="020B0604020202020204" pitchFamily="34" charset="0"/>
              </a:rPr>
              <a:t>Design a recruitment process for </a:t>
            </a:r>
            <a:endParaRPr lang="pl-PL" sz="6000" b="1" dirty="0">
              <a:solidFill>
                <a:srgbClr val="496F63"/>
              </a:solidFill>
              <a:latin typeface="Arial" panose="020B0604020202020204" pitchFamily="34" charset="0"/>
              <a:cs typeface="Arial" panose="020B0604020202020204" pitchFamily="34" charset="0"/>
            </a:endParaRPr>
          </a:p>
          <a:p>
            <a:pPr algn="ctr">
              <a:lnSpc>
                <a:spcPct val="150000"/>
              </a:lnSpc>
            </a:pPr>
            <a:r>
              <a:rPr lang="en-US" sz="6000" b="1" dirty="0">
                <a:solidFill>
                  <a:srgbClr val="496F63"/>
                </a:solidFill>
                <a:latin typeface="Arial" panose="020B0604020202020204" pitchFamily="34" charset="0"/>
                <a:cs typeface="Arial" panose="020B0604020202020204" pitchFamily="34" charset="0"/>
              </a:rPr>
              <a:t>a micro </a:t>
            </a:r>
            <a:r>
              <a:rPr lang="pl-PL" sz="6000" b="1" dirty="0" err="1">
                <a:solidFill>
                  <a:srgbClr val="496F63"/>
                </a:solidFill>
                <a:latin typeface="Arial" panose="020B0604020202020204" pitchFamily="34" charset="0"/>
                <a:cs typeface="Arial" panose="020B0604020202020204" pitchFamily="34" charset="0"/>
              </a:rPr>
              <a:t>enterprise</a:t>
            </a:r>
            <a:r>
              <a:rPr lang="en-US" sz="6000" b="1" dirty="0">
                <a:solidFill>
                  <a:srgbClr val="496F63"/>
                </a:solidFill>
                <a:latin typeface="Arial" panose="020B0604020202020204" pitchFamily="34" charset="0"/>
                <a:cs typeface="Arial" panose="020B0604020202020204" pitchFamily="34" charset="0"/>
              </a:rPr>
              <a:t> in the IT </a:t>
            </a:r>
            <a:r>
              <a:rPr lang="en-US" sz="6000" b="1" dirty="0" err="1">
                <a:solidFill>
                  <a:srgbClr val="496F63"/>
                </a:solidFill>
                <a:latin typeface="Arial" panose="020B0604020202020204" pitchFamily="34" charset="0"/>
                <a:cs typeface="Arial" panose="020B0604020202020204" pitchFamily="34" charset="0"/>
              </a:rPr>
              <a:t>industr</a:t>
            </a:r>
            <a:r>
              <a:rPr lang="pl-PL" sz="6000" b="1" dirty="0">
                <a:solidFill>
                  <a:srgbClr val="496F63"/>
                </a:solidFill>
                <a:latin typeface="Arial" panose="020B0604020202020204" pitchFamily="34" charset="0"/>
                <a:cs typeface="Arial" panose="020B0604020202020204" pitchFamily="34" charset="0"/>
              </a:rPr>
              <a:t>y</a:t>
            </a:r>
            <a:r>
              <a:rPr lang="en-US" sz="6000" b="1" dirty="0">
                <a:solidFill>
                  <a:srgbClr val="496F63"/>
                </a:solidFill>
                <a:latin typeface="Arial" panose="020B0604020202020204" pitchFamily="34" charset="0"/>
                <a:cs typeface="Arial" panose="020B0604020202020204" pitchFamily="34" charset="0"/>
              </a:rPr>
              <a:t> </a:t>
            </a:r>
            <a:endParaRPr lang="pl-PL" sz="6000" b="1" dirty="0">
              <a:solidFill>
                <a:srgbClr val="496F63"/>
              </a:solidFill>
              <a:latin typeface="Arial" panose="020B0604020202020204" pitchFamily="34" charset="0"/>
              <a:cs typeface="Arial" panose="020B0604020202020204" pitchFamily="34" charset="0"/>
            </a:endParaRPr>
          </a:p>
          <a:p>
            <a:pPr algn="ctr">
              <a:lnSpc>
                <a:spcPct val="150000"/>
              </a:lnSpc>
            </a:pPr>
            <a:r>
              <a:rPr lang="pl-PL" sz="3800" b="1" dirty="0">
                <a:solidFill>
                  <a:srgbClr val="496F63"/>
                </a:solidFill>
                <a:latin typeface="Arial" panose="020B0604020202020204" pitchFamily="34" charset="0"/>
                <a:cs typeface="Arial" panose="020B0604020202020204" pitchFamily="34" charset="0"/>
              </a:rPr>
              <a:t>U</a:t>
            </a:r>
            <a:r>
              <a:rPr lang="en-US" sz="3800" b="1" dirty="0">
                <a:solidFill>
                  <a:srgbClr val="496F63"/>
                </a:solidFill>
                <a:latin typeface="Arial" panose="020B0604020202020204" pitchFamily="34" charset="0"/>
                <a:cs typeface="Arial" panose="020B0604020202020204" pitchFamily="34" charset="0"/>
              </a:rPr>
              <a:t>s</a:t>
            </a:r>
            <a:r>
              <a:rPr lang="pl-PL" sz="3800" b="1" dirty="0">
                <a:solidFill>
                  <a:srgbClr val="496F63"/>
                </a:solidFill>
                <a:latin typeface="Arial" panose="020B0604020202020204" pitchFamily="34" charset="0"/>
                <a:cs typeface="Arial" panose="020B0604020202020204" pitchFamily="34" charset="0"/>
              </a:rPr>
              <a:t>e</a:t>
            </a:r>
            <a:r>
              <a:rPr lang="en-US" sz="3800" b="1" dirty="0">
                <a:solidFill>
                  <a:srgbClr val="496F63"/>
                </a:solidFill>
                <a:latin typeface="Arial" panose="020B0604020202020204" pitchFamily="34" charset="0"/>
                <a:cs typeface="Arial" panose="020B0604020202020204" pitchFamily="34" charset="0"/>
              </a:rPr>
              <a:t> design thinking method</a:t>
            </a:r>
            <a:r>
              <a:rPr lang="pl-PL" sz="3800" b="1" dirty="0">
                <a:solidFill>
                  <a:srgbClr val="496F63"/>
                </a:solidFill>
                <a:latin typeface="Arial" panose="020B0604020202020204" pitchFamily="34" charset="0"/>
                <a:cs typeface="Arial" panose="020B0604020202020204" pitchFamily="34" charset="0"/>
              </a:rPr>
              <a:t>: </a:t>
            </a:r>
          </a:p>
          <a:p>
            <a:pPr algn="l">
              <a:lnSpc>
                <a:spcPct val="150000"/>
              </a:lnSpc>
            </a:pPr>
            <a:r>
              <a:rPr lang="en-US" sz="3800" b="1" dirty="0">
                <a:solidFill>
                  <a:srgbClr val="496F63"/>
                </a:solidFill>
                <a:latin typeface="Arial" panose="020B0604020202020204" pitchFamily="34" charset="0"/>
                <a:cs typeface="Arial" panose="020B0604020202020204" pitchFamily="34" charset="0"/>
              </a:rPr>
              <a:t>Empathy - </a:t>
            </a:r>
            <a:r>
              <a:rPr lang="en-US" sz="3800" dirty="0">
                <a:solidFill>
                  <a:srgbClr val="496F63"/>
                </a:solidFill>
                <a:latin typeface="Arial" panose="020B0604020202020204" pitchFamily="34" charset="0"/>
                <a:cs typeface="Arial" panose="020B0604020202020204" pitchFamily="34" charset="0"/>
              </a:rPr>
              <a:t>try to understand the user's needs and problems.</a:t>
            </a:r>
          </a:p>
          <a:p>
            <a:pPr algn="l">
              <a:lnSpc>
                <a:spcPct val="150000"/>
              </a:lnSpc>
            </a:pPr>
            <a:r>
              <a:rPr lang="en-US" sz="3800" b="1" dirty="0">
                <a:solidFill>
                  <a:srgbClr val="496F63"/>
                </a:solidFill>
                <a:latin typeface="Arial" panose="020B0604020202020204" pitchFamily="34" charset="0"/>
                <a:cs typeface="Arial" panose="020B0604020202020204" pitchFamily="34" charset="0"/>
              </a:rPr>
              <a:t>Defining the problem - </a:t>
            </a:r>
            <a:r>
              <a:rPr lang="en-US" sz="3800" dirty="0">
                <a:solidFill>
                  <a:srgbClr val="496F63"/>
                </a:solidFill>
                <a:latin typeface="Arial" panose="020B0604020202020204" pitchFamily="34" charset="0"/>
                <a:cs typeface="Arial" panose="020B0604020202020204" pitchFamily="34" charset="0"/>
              </a:rPr>
              <a:t>go beyond the standard schemes and frameworks within which we operate to expand the field of view.</a:t>
            </a:r>
          </a:p>
          <a:p>
            <a:pPr algn="l">
              <a:lnSpc>
                <a:spcPct val="150000"/>
              </a:lnSpc>
            </a:pPr>
            <a:r>
              <a:rPr lang="en-US" sz="3800" b="1" dirty="0">
                <a:solidFill>
                  <a:srgbClr val="496F63"/>
                </a:solidFill>
                <a:latin typeface="Arial" panose="020B0604020202020204" pitchFamily="34" charset="0"/>
                <a:cs typeface="Arial" panose="020B0604020202020204" pitchFamily="34" charset="0"/>
              </a:rPr>
              <a:t>Ideation - </a:t>
            </a:r>
            <a:r>
              <a:rPr lang="en-US" sz="3800" dirty="0">
                <a:solidFill>
                  <a:srgbClr val="496F63"/>
                </a:solidFill>
                <a:latin typeface="Arial" panose="020B0604020202020204" pitchFamily="34" charset="0"/>
                <a:cs typeface="Arial" panose="020B0604020202020204" pitchFamily="34" charset="0"/>
              </a:rPr>
              <a:t>generate as many solutions for the problem as possible.</a:t>
            </a:r>
          </a:p>
          <a:p>
            <a:pPr algn="l">
              <a:lnSpc>
                <a:spcPct val="150000"/>
              </a:lnSpc>
            </a:pPr>
            <a:r>
              <a:rPr lang="en-US" sz="3800" b="1" dirty="0">
                <a:solidFill>
                  <a:srgbClr val="496F63"/>
                </a:solidFill>
                <a:latin typeface="Arial" panose="020B0604020202020204" pitchFamily="34" charset="0"/>
                <a:cs typeface="Arial" panose="020B0604020202020204" pitchFamily="34" charset="0"/>
              </a:rPr>
              <a:t>Prototyping - </a:t>
            </a:r>
            <a:r>
              <a:rPr lang="en-US" sz="3800" dirty="0">
                <a:solidFill>
                  <a:srgbClr val="496F63"/>
                </a:solidFill>
                <a:latin typeface="Arial" panose="020B0604020202020204" pitchFamily="34" charset="0"/>
                <a:cs typeface="Arial" panose="020B0604020202020204" pitchFamily="34" charset="0"/>
              </a:rPr>
              <a:t>suggest a preliminary model to quickly gather feedback on it.</a:t>
            </a:r>
          </a:p>
          <a:p>
            <a:pPr algn="l">
              <a:lnSpc>
                <a:spcPct val="150000"/>
              </a:lnSpc>
            </a:pPr>
            <a:r>
              <a:rPr lang="en-US" sz="3800" b="1" dirty="0">
                <a:solidFill>
                  <a:srgbClr val="496F63"/>
                </a:solidFill>
                <a:latin typeface="Arial" panose="020B0604020202020204" pitchFamily="34" charset="0"/>
                <a:cs typeface="Arial" panose="020B0604020202020204" pitchFamily="34" charset="0"/>
              </a:rPr>
              <a:t>Testing - </a:t>
            </a:r>
            <a:r>
              <a:rPr lang="en-US" sz="3800" dirty="0">
                <a:solidFill>
                  <a:srgbClr val="496F63"/>
                </a:solidFill>
                <a:latin typeface="Arial" panose="020B0604020202020204" pitchFamily="34" charset="0"/>
                <a:cs typeface="Arial" panose="020B0604020202020204" pitchFamily="34" charset="0"/>
              </a:rPr>
              <a:t>test the selected solution in the user’s</a:t>
            </a:r>
            <a:r>
              <a:rPr lang="pl-PL" sz="3800" dirty="0">
                <a:solidFill>
                  <a:srgbClr val="496F63"/>
                </a:solidFill>
                <a:latin typeface="Arial" panose="020B0604020202020204" pitchFamily="34" charset="0"/>
                <a:cs typeface="Arial" panose="020B0604020202020204" pitchFamily="34" charset="0"/>
              </a:rPr>
              <a:t> (</a:t>
            </a:r>
            <a:r>
              <a:rPr lang="pl-PL" sz="3800" dirty="0" err="1">
                <a:solidFill>
                  <a:srgbClr val="496F63"/>
                </a:solidFill>
                <a:latin typeface="Arial" panose="020B0604020202020204" pitchFamily="34" charset="0"/>
                <a:cs typeface="Arial" panose="020B0604020202020204" pitchFamily="34" charset="0"/>
              </a:rPr>
              <a:t>other</a:t>
            </a:r>
            <a:r>
              <a:rPr lang="pl-PL" sz="3800" dirty="0">
                <a:solidFill>
                  <a:srgbClr val="496F63"/>
                </a:solidFill>
                <a:latin typeface="Arial" panose="020B0604020202020204" pitchFamily="34" charset="0"/>
                <a:cs typeface="Arial" panose="020B0604020202020204" pitchFamily="34" charset="0"/>
              </a:rPr>
              <a:t> </a:t>
            </a:r>
            <a:r>
              <a:rPr lang="pl-PL" sz="3800" dirty="0" err="1">
                <a:solidFill>
                  <a:srgbClr val="496F63"/>
                </a:solidFill>
                <a:latin typeface="Arial" panose="020B0604020202020204" pitchFamily="34" charset="0"/>
                <a:cs typeface="Arial" panose="020B0604020202020204" pitchFamily="34" charset="0"/>
              </a:rPr>
              <a:t>people</a:t>
            </a:r>
            <a:r>
              <a:rPr lang="pl-PL" sz="3800" dirty="0">
                <a:solidFill>
                  <a:srgbClr val="496F63"/>
                </a:solidFill>
                <a:latin typeface="Arial" panose="020B0604020202020204" pitchFamily="34" charset="0"/>
                <a:cs typeface="Arial" panose="020B0604020202020204" pitchFamily="34" charset="0"/>
              </a:rPr>
              <a:t> of </a:t>
            </a:r>
            <a:r>
              <a:rPr lang="pl-PL" sz="3800" dirty="0" err="1">
                <a:solidFill>
                  <a:srgbClr val="496F63"/>
                </a:solidFill>
                <a:latin typeface="Arial" panose="020B0604020202020204" pitchFamily="34" charset="0"/>
                <a:cs typeface="Arial" panose="020B0604020202020204" pitchFamily="34" charset="0"/>
              </a:rPr>
              <a:t>group</a:t>
            </a:r>
            <a:r>
              <a:rPr lang="pl-PL" sz="3800" dirty="0">
                <a:solidFill>
                  <a:srgbClr val="496F63"/>
                </a:solidFill>
                <a:latin typeface="Arial" panose="020B0604020202020204" pitchFamily="34" charset="0"/>
                <a:cs typeface="Arial" panose="020B0604020202020204" pitchFamily="34" charset="0"/>
              </a:rPr>
              <a:t>)</a:t>
            </a:r>
            <a:r>
              <a:rPr lang="en-US" sz="3800" dirty="0">
                <a:solidFill>
                  <a:srgbClr val="496F63"/>
                </a:solidFill>
                <a:latin typeface="Arial" panose="020B0604020202020204" pitchFamily="34" charset="0"/>
                <a:cs typeface="Arial" panose="020B0604020202020204" pitchFamily="34" charset="0"/>
              </a:rPr>
              <a:t> </a:t>
            </a:r>
            <a:r>
              <a:rPr lang="en-US" sz="3800" dirty="0" err="1">
                <a:solidFill>
                  <a:srgbClr val="496F63"/>
                </a:solidFill>
                <a:latin typeface="Arial" panose="020B0604020202020204" pitchFamily="34" charset="0"/>
                <a:cs typeface="Arial" panose="020B0604020202020204" pitchFamily="34" charset="0"/>
              </a:rPr>
              <a:t>environmen</a:t>
            </a:r>
            <a:r>
              <a:rPr lang="pl-PL" sz="3800" dirty="0">
                <a:solidFill>
                  <a:srgbClr val="496F63"/>
                </a:solidFill>
                <a:latin typeface="Arial" panose="020B0604020202020204" pitchFamily="34" charset="0"/>
                <a:cs typeface="Arial" panose="020B0604020202020204" pitchFamily="34" charset="0"/>
              </a:rPr>
              <a:t>t.</a:t>
            </a:r>
          </a:p>
          <a:p>
            <a:pPr algn="l">
              <a:lnSpc>
                <a:spcPct val="150000"/>
              </a:lnSpc>
            </a:pPr>
            <a:endParaRPr lang="pl-PL" sz="3200" dirty="0">
              <a:solidFill>
                <a:srgbClr val="496F63"/>
              </a:solidFill>
            </a:endParaRPr>
          </a:p>
          <a:p>
            <a:pPr algn="l">
              <a:lnSpc>
                <a:spcPct val="150000"/>
              </a:lnSpc>
            </a:pPr>
            <a:r>
              <a:rPr lang="en-US" sz="3200" dirty="0">
                <a:solidFill>
                  <a:srgbClr val="496F63"/>
                </a:solidFill>
              </a:rPr>
              <a:t>The duration of the exercise </a:t>
            </a:r>
            <a:r>
              <a:rPr lang="pl-PL" sz="3200" dirty="0">
                <a:solidFill>
                  <a:srgbClr val="496F63"/>
                </a:solidFill>
              </a:rPr>
              <a:t>(in </a:t>
            </a:r>
            <a:r>
              <a:rPr lang="pl-PL" sz="3200" dirty="0" err="1">
                <a:solidFill>
                  <a:srgbClr val="496F63"/>
                </a:solidFill>
              </a:rPr>
              <a:t>groups</a:t>
            </a:r>
            <a:r>
              <a:rPr lang="pl-PL" sz="3200" dirty="0">
                <a:solidFill>
                  <a:srgbClr val="496F63"/>
                </a:solidFill>
              </a:rPr>
              <a:t>) </a:t>
            </a:r>
            <a:r>
              <a:rPr lang="en-US" sz="3200" dirty="0">
                <a:solidFill>
                  <a:srgbClr val="496F63"/>
                </a:solidFill>
              </a:rPr>
              <a:t>is </a:t>
            </a:r>
            <a:r>
              <a:rPr lang="pl-PL" sz="3200" dirty="0">
                <a:solidFill>
                  <a:srgbClr val="496F63"/>
                </a:solidFill>
              </a:rPr>
              <a:t>30</a:t>
            </a:r>
            <a:r>
              <a:rPr lang="en-US" sz="3200" dirty="0">
                <a:solidFill>
                  <a:srgbClr val="496F63"/>
                </a:solidFill>
              </a:rPr>
              <a:t> minutes</a:t>
            </a:r>
            <a:r>
              <a:rPr lang="pl-PL" sz="3200" dirty="0">
                <a:solidFill>
                  <a:srgbClr val="496F63"/>
                </a:solidFill>
              </a:rPr>
              <a:t>.</a:t>
            </a:r>
            <a:endParaRPr sz="3200" dirty="0">
              <a:solidFill>
                <a:srgbClr val="496F63"/>
              </a:solidFill>
              <a:latin typeface="Arial" panose="020B0604020202020204" pitchFamily="34" charset="0"/>
              <a:cs typeface="Arial" panose="020B0604020202020204" pitchFamily="34" charset="0"/>
            </a:endParaRPr>
          </a:p>
        </p:txBody>
      </p:sp>
      <p:sp>
        <p:nvSpPr>
          <p:cNvPr id="228" name="Shape 2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23</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sp>
      <p:grpSp>
        <p:nvGrpSpPr>
          <p:cNvPr id="7" name="Group 6"/>
          <p:cNvGrpSpPr/>
          <p:nvPr/>
        </p:nvGrpSpPr>
        <p:grpSpPr>
          <a:xfrm>
            <a:off x="0" y="0"/>
            <a:ext cx="10905067" cy="13748528"/>
            <a:chOff x="0" y="0"/>
            <a:chExt cx="10905067" cy="13748528"/>
          </a:xfrm>
        </p:grpSpPr>
        <p:sp>
          <p:nvSpPr>
            <p:cNvPr id="230" name="Shape 230"/>
            <p:cNvSpPr/>
            <p:nvPr/>
          </p:nvSpPr>
          <p:spPr>
            <a:xfrm>
              <a:off x="0" y="0"/>
              <a:ext cx="6901146"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26" name="Shape 226"/>
            <p:cNvSpPr/>
            <p:nvPr/>
          </p:nvSpPr>
          <p:spPr>
            <a:xfrm>
              <a:off x="1973201" y="948018"/>
              <a:ext cx="8931866"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err="1">
                  <a:solidFill>
                    <a:srgbClr val="FFFFFF"/>
                  </a:solidFill>
                  <a:latin typeface="Arial" panose="020B0604020202020204" pitchFamily="34" charset="0"/>
                  <a:cs typeface="Arial" panose="020B0604020202020204" pitchFamily="34" charset="0"/>
                </a:rPr>
                <a:t>Task</a:t>
              </a:r>
              <a:endParaRPr dirty="0">
                <a:solidFill>
                  <a:srgbClr val="FFFFFF"/>
                </a:solidFill>
                <a:latin typeface="Arial" panose="020B0604020202020204" pitchFamily="34" charset="0"/>
                <a:cs typeface="Arial" panose="020B0604020202020204" pitchFamily="34" charset="0"/>
              </a:endParaRPr>
            </a:p>
          </p:txBody>
        </p:sp>
      </p:gr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4" b="14"/>
          <a:stretch>
            <a:fillRect/>
          </a:stretch>
        </p:blipFill>
        <p:spPr>
          <a:xfrm>
            <a:off x="576144" y="4764263"/>
            <a:ext cx="5878513" cy="5876925"/>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wipe(up)">
                                      <p:cBhvr>
                                        <p:cTn id="17" dur="2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5820222" y="3132046"/>
            <a:ext cx="14041665" cy="15049440"/>
          </a:xfrm>
          <a:prstGeom prst="rect">
            <a:avLst/>
          </a:prstGeom>
        </p:spPr>
      </p:pic>
      <p:pic>
        <p:nvPicPr>
          <p:cNvPr id="5" name="Obraz 4">
            <a:extLst>
              <a:ext uri="{FF2B5EF4-FFF2-40B4-BE49-F238E27FC236}">
                <a16:creationId xmlns:a16="http://schemas.microsoft.com/office/drawing/2014/main" id="{7C938C6E-D6BC-4984-B015-629F8E2981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27" y="-214185"/>
            <a:ext cx="15747043" cy="15729330"/>
          </a:xfrm>
          <a:prstGeom prst="rect">
            <a:avLst/>
          </a:prstGeom>
        </p:spPr>
      </p:pic>
      <p:sp>
        <p:nvSpPr>
          <p:cNvPr id="6" name="Prostokąt 5">
            <a:extLst>
              <a:ext uri="{FF2B5EF4-FFF2-40B4-BE49-F238E27FC236}">
                <a16:creationId xmlns:a16="http://schemas.microsoft.com/office/drawing/2014/main" id="{0153BCC8-0EC1-4D1D-803B-531EF3CC24E6}"/>
              </a:ext>
            </a:extLst>
          </p:cNvPr>
          <p:cNvSpPr/>
          <p:nvPr/>
        </p:nvSpPr>
        <p:spPr>
          <a:xfrm rot="241208">
            <a:off x="2508355" y="5127920"/>
            <a:ext cx="8875926" cy="4401205"/>
          </a:xfrm>
          <a:prstGeom prst="rect">
            <a:avLst/>
          </a:prstGeom>
        </p:spPr>
        <p:txBody>
          <a:bodyPr wrap="square">
            <a:spAutoFit/>
          </a:bodyPr>
          <a:lstStyle/>
          <a:p>
            <a:pPr algn="ctr"/>
            <a:r>
              <a:rPr lang="pl-PL" sz="7000" b="1" dirty="0" err="1">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Don’t</a:t>
            </a:r>
            <a:r>
              <a:rPr lang="pl-PL" sz="70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 be </a:t>
            </a:r>
            <a:r>
              <a:rPr lang="pl-PL" sz="7000" b="1" dirty="0" err="1">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affraid</a:t>
            </a:r>
            <a:r>
              <a:rPr lang="pl-PL" sz="70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 to </a:t>
            </a:r>
            <a:r>
              <a:rPr lang="pl-PL" sz="7000" b="1" dirty="0" err="1">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think</a:t>
            </a:r>
            <a:r>
              <a:rPr lang="pl-PL" sz="70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 </a:t>
            </a:r>
            <a:r>
              <a:rPr lang="pl-PL" sz="7000" b="1" dirty="0" err="1">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differently</a:t>
            </a:r>
            <a:r>
              <a:rPr lang="pl-PL" sz="70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rPr>
              <a:t>. </a:t>
            </a:r>
          </a:p>
          <a:p>
            <a:pPr algn="ctr"/>
            <a:r>
              <a:rPr lang="en-US" sz="7000" b="1" dirty="0">
                <a:solidFill>
                  <a:srgbClr val="496F63"/>
                </a:solidFill>
                <a:effectLst>
                  <a:outerShdw blurRad="38100" dist="38100" dir="2700000" algn="tl">
                    <a:srgbClr val="000000">
                      <a:alpha val="43137"/>
                    </a:srgbClr>
                  </a:outerShdw>
                  <a:reflection blurRad="6350" stA="55000" endA="300" endPos="45500" dir="5400000" sy="-100000" algn="bl" rotWithShape="0"/>
                </a:effectLst>
              </a:rPr>
              <a:t>Put yourself in your customer shoes.</a:t>
            </a:r>
            <a:endParaRPr lang="pl-PL" sz="7000" b="1" dirty="0">
              <a:solidFill>
                <a:srgbClr val="496F63"/>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7" name="Shape 72">
            <a:extLst>
              <a:ext uri="{FF2B5EF4-FFF2-40B4-BE49-F238E27FC236}">
                <a16:creationId xmlns:a16="http://schemas.microsoft.com/office/drawing/2014/main" id="{D7E3EF80-D1DD-47B8-BB3A-9B99E86795C7}"/>
              </a:ext>
            </a:extLst>
          </p:cNvPr>
          <p:cNvSpPr/>
          <p:nvPr/>
        </p:nvSpPr>
        <p:spPr>
          <a:xfrm>
            <a:off x="13372955" y="2044849"/>
            <a:ext cx="10637520" cy="6989308"/>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8" name="Prostokąt 7">
            <a:extLst>
              <a:ext uri="{FF2B5EF4-FFF2-40B4-BE49-F238E27FC236}">
                <a16:creationId xmlns:a16="http://schemas.microsoft.com/office/drawing/2014/main" id="{4555C00D-2F7D-4E07-9A98-A8F46E3B868F}"/>
              </a:ext>
            </a:extLst>
          </p:cNvPr>
          <p:cNvSpPr/>
          <p:nvPr/>
        </p:nvSpPr>
        <p:spPr>
          <a:xfrm>
            <a:off x="13372955" y="1016964"/>
            <a:ext cx="9589391" cy="707886"/>
          </a:xfrm>
          <a:prstGeom prst="rect">
            <a:avLst/>
          </a:prstGeom>
        </p:spPr>
        <p:txBody>
          <a:bodyPr wrap="square">
            <a:spAutoFit/>
          </a:bodyPr>
          <a:lstStyle/>
          <a:p>
            <a:pPr algn="ctr"/>
            <a:r>
              <a:rPr lang="pl-PL" sz="4000" b="1" dirty="0">
                <a:solidFill>
                  <a:srgbClr val="FF0000"/>
                </a:solidFill>
              </a:rPr>
              <a:t>To sum up…</a:t>
            </a:r>
            <a:r>
              <a:rPr lang="en-GB" sz="4000" b="1" dirty="0">
                <a:solidFill>
                  <a:srgbClr val="FF0000"/>
                </a:solidFill>
              </a:rPr>
              <a:t>watch</a:t>
            </a:r>
            <a:endParaRPr lang="pl-PL" sz="4000" b="1" dirty="0">
              <a:solidFill>
                <a:srgbClr val="FF0000"/>
              </a:solidFill>
            </a:endParaRPr>
          </a:p>
        </p:txBody>
      </p:sp>
      <p:sp>
        <p:nvSpPr>
          <p:cNvPr id="10" name="Prostokąt 9">
            <a:extLst>
              <a:ext uri="{FF2B5EF4-FFF2-40B4-BE49-F238E27FC236}">
                <a16:creationId xmlns:a16="http://schemas.microsoft.com/office/drawing/2014/main" id="{439C10DC-9632-49FD-897D-0022C00B96B0}"/>
              </a:ext>
            </a:extLst>
          </p:cNvPr>
          <p:cNvSpPr/>
          <p:nvPr/>
        </p:nvSpPr>
        <p:spPr>
          <a:xfrm>
            <a:off x="14598763" y="9373178"/>
            <a:ext cx="12192000" cy="461665"/>
          </a:xfrm>
          <a:prstGeom prst="rect">
            <a:avLst/>
          </a:prstGeom>
        </p:spPr>
        <p:txBody>
          <a:bodyPr lIns="91440" tIns="45720" rIns="91440" bIns="45720" anchor="t">
            <a:spAutoFit/>
          </a:bodyPr>
          <a:lstStyle/>
          <a:p>
            <a:r>
              <a:rPr lang="pl-PL" sz="2400" dirty="0">
                <a:solidFill>
                  <a:srgbClr val="496F63"/>
                </a:solidFill>
              </a:rPr>
              <a:t>Source: </a:t>
            </a:r>
            <a:r>
              <a:rPr lang="pl-PL" sz="2400" dirty="0">
                <a:solidFill>
                  <a:srgbClr val="496F63"/>
                </a:solidFill>
                <a:hlinkClick r:id="rId5"/>
              </a:rPr>
              <a:t>https://www.youtube.com/watch?v=vQytKCT563I</a:t>
            </a:r>
            <a:endParaRPr lang="pl-PL" sz="2400" dirty="0">
              <a:solidFill>
                <a:srgbClr val="496F63"/>
              </a:solidFill>
            </a:endParaRPr>
          </a:p>
        </p:txBody>
      </p:sp>
      <p:pic>
        <p:nvPicPr>
          <p:cNvPr id="3" name="Obraz 2">
            <a:hlinkClick r:id="rId6"/>
            <a:extLst>
              <a:ext uri="{FF2B5EF4-FFF2-40B4-BE49-F238E27FC236}">
                <a16:creationId xmlns:a16="http://schemas.microsoft.com/office/drawing/2014/main" id="{A9912D02-9933-4416-932F-68AACF0CBD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71376" y="3054276"/>
            <a:ext cx="8840677" cy="4970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Prostokąt 2">
            <a:extLst>
              <a:ext uri="{FF2B5EF4-FFF2-40B4-BE49-F238E27FC236}">
                <a16:creationId xmlns:a16="http://schemas.microsoft.com/office/drawing/2014/main" id="{20F5FCC3-682F-7242-910B-C59F9578A10D}"/>
              </a:ext>
            </a:extLst>
          </p:cNvPr>
          <p:cNvSpPr/>
          <p:nvPr/>
        </p:nvSpPr>
        <p:spPr>
          <a:xfrm>
            <a:off x="17756201" y="10364379"/>
            <a:ext cx="1871025" cy="584775"/>
          </a:xfrm>
          <a:prstGeom prst="rect">
            <a:avLst/>
          </a:prstGeom>
        </p:spPr>
        <p:txBody>
          <a:bodyPr wrap="none">
            <a:spAutoFit/>
          </a:bodyPr>
          <a:lstStyle/>
          <a:p>
            <a:r>
              <a:rPr lang="en-GB" sz="3200" dirty="0">
                <a:latin typeface="Times New Roman" panose="02020603050405020304" pitchFamily="18" charset="0"/>
                <a:ea typeface="Calibri" panose="020F0502020204030204" pitchFamily="34" charset="0"/>
              </a:rPr>
              <a:t>(2.0 mins)</a:t>
            </a:r>
            <a:endParaRPr lang="pl-PL" sz="3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951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29563" y="0"/>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a:t>
            </a:fld>
            <a:endParaRPr/>
          </a:p>
        </p:txBody>
      </p:sp>
      <p:sp>
        <p:nvSpPr>
          <p:cNvPr id="118" name="Shape 118"/>
          <p:cNvSpPr/>
          <p:nvPr/>
        </p:nvSpPr>
        <p:spPr>
          <a:xfrm>
            <a:off x="13712102" y="4492072"/>
            <a:ext cx="10219554" cy="754740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47500" lnSpcReduction="200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n-US" dirty="0">
                <a:solidFill>
                  <a:srgbClr val="496F63"/>
                </a:solidFill>
                <a:latin typeface="Arial" panose="020B0604020202020204" pitchFamily="34" charset="0"/>
                <a:cs typeface="Arial" panose="020B0604020202020204" pitchFamily="34" charset="0"/>
              </a:rPr>
              <a:t>According to Design Thinking,</a:t>
            </a:r>
          </a:p>
          <a:p>
            <a:pPr>
              <a:lnSpc>
                <a:spcPct val="120000"/>
              </a:lnSpc>
            </a:pPr>
            <a:r>
              <a:rPr lang="en-US" dirty="0">
                <a:solidFill>
                  <a:srgbClr val="496F63"/>
                </a:solidFill>
                <a:latin typeface="Arial" panose="020B0604020202020204" pitchFamily="34" charset="0"/>
                <a:cs typeface="Arial" panose="020B0604020202020204" pitchFamily="34" charset="0"/>
              </a:rPr>
              <a:t>3 basic forces create business development</a:t>
            </a:r>
            <a:r>
              <a:rPr lang="pl-PL" dirty="0">
                <a:solidFill>
                  <a:srgbClr val="496F63"/>
                </a:solidFill>
                <a:latin typeface="Arial" panose="020B0604020202020204" pitchFamily="34" charset="0"/>
                <a:cs typeface="Arial" panose="020B0604020202020204" pitchFamily="34" charset="0"/>
              </a:rPr>
              <a:t>:</a:t>
            </a:r>
          </a:p>
          <a:p>
            <a:pPr>
              <a:lnSpc>
                <a:spcPct val="120000"/>
              </a:lnSpc>
            </a:pPr>
            <a:endParaRPr lang="pl-PL" dirty="0">
              <a:solidFill>
                <a:srgbClr val="84CAC5"/>
              </a:solidFill>
              <a:latin typeface="Arial" panose="020B0604020202020204" pitchFamily="34" charset="0"/>
              <a:cs typeface="Arial" panose="020B0604020202020204" pitchFamily="34" charset="0"/>
            </a:endParaRPr>
          </a:p>
          <a:p>
            <a:pPr marL="1371600" indent="-1371600" algn="l">
              <a:lnSpc>
                <a:spcPct val="120000"/>
              </a:lnSpc>
              <a:buAutoNum type="arabicPeriod"/>
            </a:pPr>
            <a:r>
              <a:rPr lang="en-US" dirty="0">
                <a:solidFill>
                  <a:srgbClr val="496F63"/>
                </a:solidFill>
                <a:latin typeface="Arial" panose="020B0604020202020204" pitchFamily="34" charset="0"/>
                <a:cs typeface="Arial" panose="020B0604020202020204" pitchFamily="34" charset="0"/>
              </a:rPr>
              <a:t>Deep understanding of the user</a:t>
            </a:r>
            <a:endParaRPr lang="pl-PL" dirty="0">
              <a:solidFill>
                <a:srgbClr val="496F63"/>
              </a:solidFill>
              <a:latin typeface="Arial" panose="020B0604020202020204" pitchFamily="34" charset="0"/>
              <a:cs typeface="Arial" panose="020B0604020202020204" pitchFamily="34" charset="0"/>
            </a:endParaRPr>
          </a:p>
          <a:p>
            <a:pPr marL="1371600" indent="-1371600" algn="l">
              <a:lnSpc>
                <a:spcPct val="120000"/>
              </a:lnSpc>
              <a:buAutoNum type="arabicPeriod"/>
            </a:pPr>
            <a:endParaRPr lang="pl-PL" dirty="0">
              <a:solidFill>
                <a:srgbClr val="496F63"/>
              </a:solidFill>
              <a:latin typeface="Arial" panose="020B0604020202020204" pitchFamily="34" charset="0"/>
              <a:cs typeface="Arial" panose="020B0604020202020204" pitchFamily="34" charset="0"/>
            </a:endParaRPr>
          </a:p>
          <a:p>
            <a:pPr marL="1371600" indent="-1371600" algn="l">
              <a:lnSpc>
                <a:spcPct val="120000"/>
              </a:lnSpc>
              <a:buAutoNum type="arabicPeriod"/>
            </a:pPr>
            <a:r>
              <a:rPr lang="en-US" dirty="0">
                <a:solidFill>
                  <a:srgbClr val="496F63"/>
                </a:solidFill>
                <a:latin typeface="Arial" panose="020B0604020202020204" pitchFamily="34" charset="0"/>
                <a:cs typeface="Arial" panose="020B0604020202020204" pitchFamily="34" charset="0"/>
              </a:rPr>
              <a:t>Concept visualization</a:t>
            </a:r>
            <a:endParaRPr lang="pl-PL" dirty="0">
              <a:solidFill>
                <a:srgbClr val="496F63"/>
              </a:solidFill>
              <a:latin typeface="Arial" panose="020B0604020202020204" pitchFamily="34" charset="0"/>
              <a:cs typeface="Arial" panose="020B0604020202020204" pitchFamily="34" charset="0"/>
            </a:endParaRPr>
          </a:p>
          <a:p>
            <a:pPr marL="1371600" indent="-1371600" algn="l">
              <a:lnSpc>
                <a:spcPct val="120000"/>
              </a:lnSpc>
              <a:buAutoNum type="arabicPeriod"/>
            </a:pPr>
            <a:endParaRPr lang="pl-PL" dirty="0">
              <a:solidFill>
                <a:srgbClr val="496F63"/>
              </a:solidFill>
              <a:latin typeface="Arial" panose="020B0604020202020204" pitchFamily="34" charset="0"/>
              <a:cs typeface="Arial" panose="020B0604020202020204" pitchFamily="34" charset="0"/>
            </a:endParaRPr>
          </a:p>
          <a:p>
            <a:pPr marL="1371600" indent="-1371600" algn="l">
              <a:lnSpc>
                <a:spcPct val="120000"/>
              </a:lnSpc>
              <a:buAutoNum type="arabicPeriod"/>
            </a:pPr>
            <a:r>
              <a:rPr lang="en-US" dirty="0">
                <a:solidFill>
                  <a:srgbClr val="496F63"/>
                </a:solidFill>
                <a:latin typeface="Arial" panose="020B0604020202020204" pitchFamily="34" charset="0"/>
                <a:cs typeface="Arial" panose="020B0604020202020204" pitchFamily="34" charset="0"/>
              </a:rPr>
              <a:t>Strategic business design</a:t>
            </a:r>
            <a:endParaRPr dirty="0">
              <a:solidFill>
                <a:srgbClr val="496F63"/>
              </a:solidFill>
              <a:latin typeface="Arial" panose="020B0604020202020204" pitchFamily="34" charset="0"/>
              <a:cs typeface="Arial" panose="020B0604020202020204" pitchFamily="34" charset="0"/>
            </a:endParaRPr>
          </a:p>
        </p:txBody>
      </p:sp>
      <p:sp>
        <p:nvSpPr>
          <p:cNvPr id="119" name="Shape 119"/>
          <p:cNvSpPr/>
          <p:nvPr/>
        </p:nvSpPr>
        <p:spPr>
          <a:xfrm>
            <a:off x="8895940" y="994674"/>
            <a:ext cx="13359837" cy="362319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algn="l"/>
            <a:r>
              <a:rPr lang="pl-PL" sz="4400" b="1" dirty="0">
                <a:solidFill>
                  <a:schemeClr val="tx2">
                    <a:lumMod val="50000"/>
                  </a:schemeClr>
                </a:solidFill>
              </a:rPr>
              <a:t>Design </a:t>
            </a:r>
            <a:r>
              <a:rPr lang="pl-PL" sz="4400" b="1" dirty="0" err="1">
                <a:solidFill>
                  <a:schemeClr val="tx2">
                    <a:lumMod val="50000"/>
                  </a:schemeClr>
                </a:solidFill>
              </a:rPr>
              <a:t>thinking</a:t>
            </a:r>
            <a:r>
              <a:rPr lang="pl-PL" sz="4400" b="1" dirty="0">
                <a:solidFill>
                  <a:schemeClr val="tx2">
                    <a:lumMod val="50000"/>
                  </a:schemeClr>
                </a:solidFill>
              </a:rPr>
              <a:t> </a:t>
            </a:r>
            <a:r>
              <a:rPr lang="pl-PL" sz="4400" b="1" dirty="0" err="1">
                <a:solidFill>
                  <a:schemeClr val="tx2">
                    <a:lumMod val="50000"/>
                  </a:schemeClr>
                </a:solidFill>
              </a:rPr>
              <a:t>is</a:t>
            </a:r>
            <a:r>
              <a:rPr lang="pl-PL" sz="4400" b="1" dirty="0">
                <a:solidFill>
                  <a:schemeClr val="tx2">
                    <a:lumMod val="50000"/>
                  </a:schemeClr>
                </a:solidFill>
              </a:rPr>
              <a:t> </a:t>
            </a:r>
            <a:r>
              <a:rPr lang="en-US" sz="4400" b="1" dirty="0">
                <a:solidFill>
                  <a:schemeClr val="tx2">
                    <a:lumMod val="50000"/>
                  </a:schemeClr>
                </a:solidFill>
              </a:rPr>
              <a:t>a process that is human-oriented, based on observation, cooperation, fast learning, visualization of ideas, rapid prototyping and the use of business analysis.</a:t>
            </a:r>
            <a:endParaRPr sz="4400" b="1" dirty="0">
              <a:solidFill>
                <a:schemeClr val="tx2">
                  <a:lumMod val="50000"/>
                </a:schemeClr>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8AEF5BBF-33DC-4FAF-A84A-1CD9B57D079B}"/>
              </a:ext>
            </a:extLst>
          </p:cNvPr>
          <p:cNvSpPr/>
          <p:nvPr/>
        </p:nvSpPr>
        <p:spPr>
          <a:xfrm>
            <a:off x="3907663" y="6462891"/>
            <a:ext cx="2985593" cy="2800767"/>
          </a:xfrm>
          <a:prstGeom prst="rect">
            <a:avLst/>
          </a:prstGeom>
        </p:spPr>
        <p:txBody>
          <a:bodyPr wrap="square">
            <a:spAutoFit/>
          </a:bodyPr>
          <a:lstStyle/>
          <a:p>
            <a:pPr algn="ctr"/>
            <a:r>
              <a:rPr lang="en-US" sz="4400" b="1" dirty="0"/>
              <a:t>Solving problems in a way that is:</a:t>
            </a:r>
            <a:endParaRPr lang="pl-PL" sz="4400" b="1" dirty="0"/>
          </a:p>
        </p:txBody>
      </p:sp>
      <p:sp>
        <p:nvSpPr>
          <p:cNvPr id="11" name="Prostokąt 10">
            <a:extLst>
              <a:ext uri="{FF2B5EF4-FFF2-40B4-BE49-F238E27FC236}">
                <a16:creationId xmlns:a16="http://schemas.microsoft.com/office/drawing/2014/main" id="{3DC7BE1C-B11F-409C-93CC-084FC2A766F3}"/>
              </a:ext>
            </a:extLst>
          </p:cNvPr>
          <p:cNvSpPr/>
          <p:nvPr/>
        </p:nvSpPr>
        <p:spPr>
          <a:xfrm>
            <a:off x="913867" y="1984950"/>
            <a:ext cx="3823484" cy="1246495"/>
          </a:xfrm>
          <a:prstGeom prst="rect">
            <a:avLst/>
          </a:prstGeom>
          <a:noFill/>
        </p:spPr>
        <p:txBody>
          <a:bodyPr wrap="none" lIns="91440" tIns="45720" rIns="91440" bIns="45720">
            <a:spAutoFit/>
          </a:bodyPr>
          <a:lstStyle/>
          <a:p>
            <a:pPr algn="ctr"/>
            <a:r>
              <a:rPr lang="pl-PL" sz="7500" b="1" dirty="0" err="1">
                <a:ln w="6600">
                  <a:solidFill>
                    <a:schemeClr val="accent2"/>
                  </a:solidFill>
                  <a:prstDash val="solid"/>
                </a:ln>
                <a:solidFill>
                  <a:srgbClr val="496F63"/>
                </a:solidFill>
                <a:effectLst>
                  <a:outerShdw dist="38100" dir="2700000" algn="tl" rotWithShape="0">
                    <a:schemeClr val="accent2"/>
                  </a:outerShdw>
                </a:effectLst>
              </a:rPr>
              <a:t>creative</a:t>
            </a:r>
            <a:endParaRPr lang="pl-PL" sz="7500" b="1" dirty="0">
              <a:ln w="6600">
                <a:solidFill>
                  <a:schemeClr val="accent2"/>
                </a:solidFill>
                <a:prstDash val="solid"/>
              </a:ln>
              <a:solidFill>
                <a:srgbClr val="496F63"/>
              </a:solidFill>
              <a:effectLst>
                <a:outerShdw dist="38100" dir="2700000" algn="tl" rotWithShape="0">
                  <a:schemeClr val="accent2"/>
                </a:outerShdw>
              </a:effectLst>
            </a:endParaRPr>
          </a:p>
        </p:txBody>
      </p:sp>
      <p:sp>
        <p:nvSpPr>
          <p:cNvPr id="12" name="Prostokąt 11">
            <a:extLst>
              <a:ext uri="{FF2B5EF4-FFF2-40B4-BE49-F238E27FC236}">
                <a16:creationId xmlns:a16="http://schemas.microsoft.com/office/drawing/2014/main" id="{2FCE6EB8-45E4-4D5F-B5D1-65DE7E0CA66D}"/>
              </a:ext>
            </a:extLst>
          </p:cNvPr>
          <p:cNvSpPr/>
          <p:nvPr/>
        </p:nvSpPr>
        <p:spPr>
          <a:xfrm>
            <a:off x="262667" y="11107802"/>
            <a:ext cx="5000088" cy="1246495"/>
          </a:xfrm>
          <a:prstGeom prst="rect">
            <a:avLst/>
          </a:prstGeom>
          <a:noFill/>
        </p:spPr>
        <p:txBody>
          <a:bodyPr wrap="none" lIns="91440" tIns="45720" rIns="91440" bIns="45720">
            <a:spAutoFit/>
          </a:bodyPr>
          <a:lstStyle/>
          <a:p>
            <a:pPr algn="ctr"/>
            <a:r>
              <a:rPr lang="pl-PL" sz="7500" b="1" dirty="0" err="1">
                <a:ln w="6600">
                  <a:solidFill>
                    <a:schemeClr val="accent2"/>
                  </a:solidFill>
                  <a:prstDash val="solid"/>
                </a:ln>
                <a:solidFill>
                  <a:srgbClr val="496F63"/>
                </a:solidFill>
                <a:effectLst>
                  <a:outerShdw dist="38100" dir="2700000" algn="tl" rotWithShape="0">
                    <a:schemeClr val="accent2"/>
                  </a:outerShdw>
                </a:effectLst>
              </a:rPr>
              <a:t>interactive</a:t>
            </a:r>
            <a:endParaRPr lang="pl-PL" sz="7500" b="1" dirty="0">
              <a:ln w="6600">
                <a:solidFill>
                  <a:schemeClr val="accent2"/>
                </a:solidFill>
                <a:prstDash val="solid"/>
              </a:ln>
              <a:solidFill>
                <a:srgbClr val="496F63"/>
              </a:solidFill>
              <a:effectLst>
                <a:outerShdw dist="38100" dir="2700000" algn="tl" rotWithShape="0">
                  <a:schemeClr val="accent2"/>
                </a:outerShdw>
              </a:effectLst>
            </a:endParaRPr>
          </a:p>
        </p:txBody>
      </p:sp>
      <p:sp>
        <p:nvSpPr>
          <p:cNvPr id="13" name="Prostokąt 12">
            <a:extLst>
              <a:ext uri="{FF2B5EF4-FFF2-40B4-BE49-F238E27FC236}">
                <a16:creationId xmlns:a16="http://schemas.microsoft.com/office/drawing/2014/main" id="{0D3D50BE-DE06-44C1-B084-97B790463608}"/>
              </a:ext>
            </a:extLst>
          </p:cNvPr>
          <p:cNvSpPr/>
          <p:nvPr/>
        </p:nvSpPr>
        <p:spPr>
          <a:xfrm>
            <a:off x="8586932" y="6901472"/>
            <a:ext cx="4144083" cy="1246495"/>
          </a:xfrm>
          <a:prstGeom prst="rect">
            <a:avLst/>
          </a:prstGeom>
          <a:noFill/>
        </p:spPr>
        <p:txBody>
          <a:bodyPr wrap="none" lIns="91440" tIns="45720" rIns="91440" bIns="45720">
            <a:spAutoFit/>
          </a:bodyPr>
          <a:lstStyle/>
          <a:p>
            <a:pPr algn="ctr"/>
            <a:r>
              <a:rPr lang="pl-PL" sz="7500" b="1" dirty="0" err="1">
                <a:ln w="6600">
                  <a:solidFill>
                    <a:schemeClr val="accent2"/>
                  </a:solidFill>
                  <a:prstDash val="solid"/>
                </a:ln>
                <a:solidFill>
                  <a:srgbClr val="496F63"/>
                </a:solidFill>
                <a:effectLst>
                  <a:outerShdw dist="38100" dir="2700000" algn="tl" rotWithShape="0">
                    <a:schemeClr val="accent2"/>
                  </a:outerShdw>
                </a:effectLst>
              </a:rPr>
              <a:t>practical</a:t>
            </a:r>
            <a:endParaRPr lang="pl-PL" sz="7500" b="1" dirty="0">
              <a:ln w="6600">
                <a:solidFill>
                  <a:schemeClr val="accent2"/>
                </a:solidFill>
                <a:prstDash val="solid"/>
              </a:ln>
              <a:solidFill>
                <a:srgbClr val="496F63"/>
              </a:solidFill>
              <a:effectLst>
                <a:outerShdw dist="38100" dir="2700000" algn="tl" rotWithShape="0">
                  <a:schemeClr val="accent2"/>
                </a:outerShdw>
              </a:effectLst>
            </a:endParaRPr>
          </a:p>
        </p:txBody>
      </p:sp>
      <p:cxnSp>
        <p:nvCxnSpPr>
          <p:cNvPr id="4" name="Łącznik prosty ze strzałką 3">
            <a:extLst>
              <a:ext uri="{FF2B5EF4-FFF2-40B4-BE49-F238E27FC236}">
                <a16:creationId xmlns:a16="http://schemas.microsoft.com/office/drawing/2014/main" id="{9B9C99EB-D8AF-4E56-9BAF-A3F7F74E9EE5}"/>
              </a:ext>
            </a:extLst>
          </p:cNvPr>
          <p:cNvCxnSpPr>
            <a:cxnSpLocks/>
          </p:cNvCxnSpPr>
          <p:nvPr/>
        </p:nvCxnSpPr>
        <p:spPr>
          <a:xfrm flipH="1" flipV="1">
            <a:off x="3139440" y="3231447"/>
            <a:ext cx="1248298" cy="2521251"/>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Łącznik prosty ze strzałką 19">
            <a:extLst>
              <a:ext uri="{FF2B5EF4-FFF2-40B4-BE49-F238E27FC236}">
                <a16:creationId xmlns:a16="http://schemas.microsoft.com/office/drawing/2014/main" id="{3FC9F8D4-C718-4F49-83A6-AB359E73F6B7}"/>
              </a:ext>
            </a:extLst>
          </p:cNvPr>
          <p:cNvCxnSpPr>
            <a:cxnSpLocks/>
          </p:cNvCxnSpPr>
          <p:nvPr/>
        </p:nvCxnSpPr>
        <p:spPr>
          <a:xfrm flipH="1">
            <a:off x="2458892" y="9177179"/>
            <a:ext cx="1745966" cy="2150828"/>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Łącznik prosty ze strzałką 20">
            <a:extLst>
              <a:ext uri="{FF2B5EF4-FFF2-40B4-BE49-F238E27FC236}">
                <a16:creationId xmlns:a16="http://schemas.microsoft.com/office/drawing/2014/main" id="{4101FB11-99E7-4891-B65D-B71DB61133A0}"/>
              </a:ext>
            </a:extLst>
          </p:cNvPr>
          <p:cNvCxnSpPr>
            <a:cxnSpLocks/>
          </p:cNvCxnSpPr>
          <p:nvPr/>
        </p:nvCxnSpPr>
        <p:spPr>
          <a:xfrm flipV="1">
            <a:off x="7511887" y="7524718"/>
            <a:ext cx="819131" cy="1"/>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6" name="Rectangle 1">
            <a:extLst>
              <a:ext uri="{FF2B5EF4-FFF2-40B4-BE49-F238E27FC236}">
                <a16:creationId xmlns:a16="http://schemas.microsoft.com/office/drawing/2014/main" id="{32E72AE5-93E3-4D0D-8268-3A7E79672981}"/>
              </a:ext>
            </a:extLst>
          </p:cNvPr>
          <p:cNvSpPr/>
          <p:nvPr/>
        </p:nvSpPr>
        <p:spPr>
          <a:xfrm>
            <a:off x="4194372" y="13153758"/>
            <a:ext cx="12413054" cy="400110"/>
          </a:xfrm>
          <a:prstGeom prst="rect">
            <a:avLst/>
          </a:prstGeom>
        </p:spPr>
        <p:txBody>
          <a:bodyPr wrap="square">
            <a:spAutoFit/>
          </a:bodyPr>
          <a:lstStyle/>
          <a:p>
            <a:pPr algn="ctr" fontAlgn="base"/>
            <a:r>
              <a:rPr lang="pl-PL" sz="2000" b="1" kern="1200" dirty="0">
                <a:solidFill>
                  <a:srgbClr val="84CAC5"/>
                </a:solidFill>
                <a:latin typeface="Arial" panose="020B0604020202020204" pitchFamily="34" charset="0"/>
                <a:cs typeface="Arial" panose="020B0604020202020204" pitchFamily="34" charset="0"/>
                <a:sym typeface="Quattrocento Sans"/>
              </a:rPr>
              <a:t>Source: https://www.parp.gov.pl/files/74/81/545/20508.pdf</a:t>
            </a:r>
            <a:endParaRPr lang="en-IE" sz="2000" b="1" kern="1200" dirty="0">
              <a:solidFill>
                <a:srgbClr val="84CAC5"/>
              </a:solidFill>
              <a:latin typeface="Arial" panose="020B0604020202020204" pitchFamily="34" charset="0"/>
              <a:cs typeface="Arial" panose="020B0604020202020204" pitchFamily="34" charset="0"/>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2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18">
                                            <p:bg/>
                                          </p:spTgt>
                                        </p:tgtEl>
                                        <p:attrNameLst>
                                          <p:attrName>style.visibility</p:attrName>
                                        </p:attrNameLst>
                                      </p:cBhvr>
                                      <p:to>
                                        <p:strVal val="visible"/>
                                      </p:to>
                                    </p:set>
                                    <p:animEffect transition="in" filter="wipe(up)">
                                      <p:cBhvr>
                                        <p:cTn id="43" dur="500"/>
                                        <p:tgtEl>
                                          <p:spTgt spid="118">
                                            <p:bg/>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18">
                                            <p:txEl>
                                              <p:pRg st="0" end="0"/>
                                            </p:txEl>
                                          </p:spTgt>
                                        </p:tgtEl>
                                        <p:attrNameLst>
                                          <p:attrName>style.visibility</p:attrName>
                                        </p:attrNameLst>
                                      </p:cBhvr>
                                      <p:to>
                                        <p:strVal val="visible"/>
                                      </p:to>
                                    </p:set>
                                    <p:animEffect transition="in" filter="wipe(up)">
                                      <p:cBhvr>
                                        <p:cTn id="48" dur="500"/>
                                        <p:tgtEl>
                                          <p:spTgt spid="118">
                                            <p:txEl>
                                              <p:pRg st="0" end="0"/>
                                            </p:txEl>
                                          </p:spTgt>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18">
                                            <p:txEl>
                                              <p:pRg st="1" end="1"/>
                                            </p:txEl>
                                          </p:spTgt>
                                        </p:tgtEl>
                                        <p:attrNameLst>
                                          <p:attrName>style.visibility</p:attrName>
                                        </p:attrNameLst>
                                      </p:cBhvr>
                                      <p:to>
                                        <p:strVal val="visible"/>
                                      </p:to>
                                    </p:set>
                                    <p:animEffect transition="in" filter="wipe(up)">
                                      <p:cBhvr>
                                        <p:cTn id="52" dur="500"/>
                                        <p:tgtEl>
                                          <p:spTgt spid="11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18">
                                            <p:txEl>
                                              <p:pRg st="3" end="3"/>
                                            </p:txEl>
                                          </p:spTgt>
                                        </p:tgtEl>
                                        <p:attrNameLst>
                                          <p:attrName>style.visibility</p:attrName>
                                        </p:attrNameLst>
                                      </p:cBhvr>
                                      <p:to>
                                        <p:strVal val="visible"/>
                                      </p:to>
                                    </p:set>
                                    <p:animEffect transition="in" filter="wipe(up)">
                                      <p:cBhvr>
                                        <p:cTn id="57" dur="1000"/>
                                        <p:tgtEl>
                                          <p:spTgt spid="11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18">
                                            <p:txEl>
                                              <p:pRg st="5" end="5"/>
                                            </p:txEl>
                                          </p:spTgt>
                                        </p:tgtEl>
                                        <p:attrNameLst>
                                          <p:attrName>style.visibility</p:attrName>
                                        </p:attrNameLst>
                                      </p:cBhvr>
                                      <p:to>
                                        <p:strVal val="visible"/>
                                      </p:to>
                                    </p:set>
                                    <p:animEffect transition="in" filter="wipe(up)">
                                      <p:cBhvr>
                                        <p:cTn id="62" dur="1000"/>
                                        <p:tgtEl>
                                          <p:spTgt spid="11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18">
                                            <p:txEl>
                                              <p:pRg st="7" end="7"/>
                                            </p:txEl>
                                          </p:spTgt>
                                        </p:tgtEl>
                                        <p:attrNameLst>
                                          <p:attrName>style.visibility</p:attrName>
                                        </p:attrNameLst>
                                      </p:cBhvr>
                                      <p:to>
                                        <p:strVal val="visible"/>
                                      </p:to>
                                    </p:set>
                                    <p:animEffect transition="in" filter="wipe(up)">
                                      <p:cBhvr>
                                        <p:cTn id="67" dur="1000"/>
                                        <p:tgtEl>
                                          <p:spTgt spid="118">
                                            <p:txEl>
                                              <p:pRg st="7" end="7"/>
                                            </p:txEl>
                                          </p:spTgt>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uiExpand="1" build="p" animBg="1"/>
      <p:bldP spid="119" grpId="0" animBg="1"/>
      <p:bldP spid="2" grpId="0"/>
      <p:bldP spid="11" grpId="0"/>
      <p:bldP spid="12" grpId="0"/>
      <p:bldP spid="1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8553327" y="-1846147"/>
            <a:ext cx="14041665" cy="15049440"/>
          </a:xfrm>
          <a:prstGeom prst="rect">
            <a:avLst/>
          </a:prstGeom>
        </p:spPr>
      </p:pic>
      <p:sp>
        <p:nvSpPr>
          <p:cNvPr id="68" name="Shape 68"/>
          <p:cNvSpPr/>
          <p:nvPr/>
        </p:nvSpPr>
        <p:spPr>
          <a:xfrm>
            <a:off x="584489" y="651933"/>
            <a:ext cx="14941524" cy="374608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en-US" sz="8000" dirty="0">
                <a:solidFill>
                  <a:srgbClr val="496F63"/>
                </a:solidFill>
                <a:latin typeface="Arial" panose="020B0604020202020204" pitchFamily="34" charset="0"/>
                <a:cs typeface="Arial" panose="020B0604020202020204" pitchFamily="34" charset="0"/>
              </a:rPr>
              <a:t>The use of design thinking creates</a:t>
            </a:r>
            <a:r>
              <a:rPr lang="pl-PL" sz="8000" dirty="0">
                <a:solidFill>
                  <a:srgbClr val="496F63"/>
                </a:solidFill>
                <a:latin typeface="Arial" panose="020B0604020202020204" pitchFamily="34" charset="0"/>
                <a:cs typeface="Arial" panose="020B0604020202020204" pitchFamily="34" charset="0"/>
              </a:rPr>
              <a:t>:</a:t>
            </a:r>
            <a:endParaRPr sz="80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768341" y="3114893"/>
            <a:ext cx="13688459" cy="9130641"/>
          </a:xfrm>
          <a:prstGeom prst="rect">
            <a:avLst/>
          </a:prstGeom>
        </p:spPr>
        <p:txBody>
          <a:bodyPr wrap="square">
            <a:spAutoFit/>
          </a:bodyPr>
          <a:lstStyle/>
          <a:p>
            <a:pPr marL="342900" indent="-342900" algn="l">
              <a:lnSpc>
                <a:spcPct val="150000"/>
              </a:lnSpc>
              <a:buFont typeface="Arial" panose="020B0604020202020204" pitchFamily="34" charset="0"/>
              <a:buChar char="•"/>
            </a:pPr>
            <a:r>
              <a:rPr lang="en-US" sz="3600" b="1" dirty="0">
                <a:solidFill>
                  <a:srgbClr val="71BB9A"/>
                </a:solidFill>
                <a:latin typeface="Arial" panose="020B0604020202020204" pitchFamily="34" charset="0"/>
                <a:cs typeface="Arial" panose="020B0604020202020204" pitchFamily="34" charset="0"/>
              </a:rPr>
              <a:t>deep understanding of customer needs</a:t>
            </a:r>
          </a:p>
          <a:p>
            <a:pPr marL="342900" indent="-342900" algn="l">
              <a:lnSpc>
                <a:spcPct val="150000"/>
              </a:lnSpc>
              <a:buFont typeface="Arial" panose="020B0604020202020204" pitchFamily="34" charset="0"/>
              <a:buChar char="•"/>
            </a:pPr>
            <a:r>
              <a:rPr lang="en-US" sz="3600" b="1" dirty="0">
                <a:solidFill>
                  <a:srgbClr val="71BB9A"/>
                </a:solidFill>
                <a:latin typeface="Arial" panose="020B0604020202020204" pitchFamily="34" charset="0"/>
                <a:cs typeface="Arial" panose="020B0604020202020204" pitchFamily="34" charset="0"/>
              </a:rPr>
              <a:t>higher quality products and services at a lower cost</a:t>
            </a:r>
          </a:p>
          <a:p>
            <a:pPr marL="342900" indent="-342900" algn="l">
              <a:lnSpc>
                <a:spcPct val="150000"/>
              </a:lnSpc>
              <a:buFont typeface="Arial" panose="020B0604020202020204" pitchFamily="34" charset="0"/>
              <a:buChar char="•"/>
            </a:pPr>
            <a:r>
              <a:rPr lang="en-US" sz="3600" b="1" dirty="0">
                <a:solidFill>
                  <a:srgbClr val="71BB9A"/>
                </a:solidFill>
                <a:latin typeface="Arial" panose="020B0604020202020204" pitchFamily="34" charset="0"/>
                <a:cs typeface="Arial" panose="020B0604020202020204" pitchFamily="34" charset="0"/>
              </a:rPr>
              <a:t>changes in the organization's culture supportive to innovation</a:t>
            </a:r>
          </a:p>
          <a:p>
            <a:pPr marL="342900" indent="-342900" algn="l">
              <a:lnSpc>
                <a:spcPct val="150000"/>
              </a:lnSpc>
              <a:buFont typeface="Arial" panose="020B0604020202020204" pitchFamily="34" charset="0"/>
              <a:buChar char="•"/>
            </a:pPr>
            <a:r>
              <a:rPr lang="en-US" sz="3600" b="1" dirty="0">
                <a:solidFill>
                  <a:srgbClr val="71BB9A"/>
                </a:solidFill>
                <a:latin typeface="Arial" panose="020B0604020202020204" pitchFamily="34" charset="0"/>
                <a:cs typeface="Arial" panose="020B0604020202020204" pitchFamily="34" charset="0"/>
              </a:rPr>
              <a:t>new development perspectives</a:t>
            </a:r>
          </a:p>
          <a:p>
            <a:pPr marL="342900" indent="-342900" algn="l">
              <a:lnSpc>
                <a:spcPct val="150000"/>
              </a:lnSpc>
              <a:buFont typeface="Arial" panose="020B0604020202020204" pitchFamily="34" charset="0"/>
              <a:buChar char="•"/>
            </a:pPr>
            <a:r>
              <a:rPr lang="en-US" sz="3600" b="1" dirty="0">
                <a:solidFill>
                  <a:srgbClr val="71BB9A"/>
                </a:solidFill>
                <a:latin typeface="Arial" panose="020B0604020202020204" pitchFamily="34" charset="0"/>
                <a:cs typeface="Arial" panose="020B0604020202020204" pitchFamily="34" charset="0"/>
              </a:rPr>
              <a:t>Increased efficiency of operations and production</a:t>
            </a:r>
          </a:p>
          <a:p>
            <a:pPr marL="342900" indent="-342900" algn="l">
              <a:lnSpc>
                <a:spcPct val="150000"/>
              </a:lnSpc>
              <a:buFont typeface="Arial" panose="020B0604020202020204" pitchFamily="34" charset="0"/>
              <a:buChar char="•"/>
            </a:pPr>
            <a:r>
              <a:rPr lang="en-US" sz="3600" b="1" dirty="0">
                <a:solidFill>
                  <a:srgbClr val="71BB9A"/>
                </a:solidFill>
                <a:latin typeface="Arial" panose="020B0604020202020204" pitchFamily="34" charset="0"/>
                <a:cs typeface="Arial" panose="020B0604020202020204" pitchFamily="34" charset="0"/>
              </a:rPr>
              <a:t>better communication with the client</a:t>
            </a:r>
          </a:p>
          <a:p>
            <a:pPr marL="342900" indent="-342900" algn="l">
              <a:lnSpc>
                <a:spcPct val="150000"/>
              </a:lnSpc>
              <a:buFont typeface="Arial" panose="020B0604020202020204" pitchFamily="34" charset="0"/>
              <a:buChar char="•"/>
            </a:pPr>
            <a:r>
              <a:rPr lang="en-US" sz="3600" b="1" dirty="0">
                <a:solidFill>
                  <a:srgbClr val="71BB9A"/>
                </a:solidFill>
                <a:latin typeface="Arial" panose="020B0604020202020204" pitchFamily="34" charset="0"/>
                <a:cs typeface="Arial" panose="020B0604020202020204" pitchFamily="34" charset="0"/>
              </a:rPr>
              <a:t>permanent improvement of the user's relationship with the brand</a:t>
            </a:r>
          </a:p>
          <a:p>
            <a:pPr marL="342900" indent="-342900" algn="l">
              <a:lnSpc>
                <a:spcPct val="150000"/>
              </a:lnSpc>
              <a:buFont typeface="Arial" panose="020B0604020202020204" pitchFamily="34" charset="0"/>
              <a:buChar char="•"/>
            </a:pPr>
            <a:r>
              <a:rPr lang="en-US" sz="3600" b="1" dirty="0">
                <a:solidFill>
                  <a:srgbClr val="71BB9A"/>
                </a:solidFill>
                <a:latin typeface="Arial" panose="020B0604020202020204" pitchFamily="34" charset="0"/>
                <a:cs typeface="Arial" panose="020B0604020202020204" pitchFamily="34" charset="0"/>
              </a:rPr>
              <a:t>stand out from the competition</a:t>
            </a:r>
          </a:p>
          <a:p>
            <a:pPr marL="342900" indent="-342900" algn="l">
              <a:lnSpc>
                <a:spcPct val="150000"/>
              </a:lnSpc>
              <a:buFont typeface="Arial" panose="020B0604020202020204" pitchFamily="34" charset="0"/>
              <a:buChar char="•"/>
            </a:pPr>
            <a:r>
              <a:rPr lang="en-US" sz="3600" b="1" dirty="0">
                <a:solidFill>
                  <a:srgbClr val="71BB9A"/>
                </a:solidFill>
                <a:latin typeface="Arial" panose="020B0604020202020204" pitchFamily="34" charset="0"/>
                <a:cs typeface="Arial" panose="020B0604020202020204" pitchFamily="34" charset="0"/>
              </a:rPr>
              <a:t>Consistency between the brand and the offer to customers</a:t>
            </a:r>
            <a:endParaRPr lang="pl-PL" sz="3600" b="1" dirty="0">
              <a:solidFill>
                <a:srgbClr val="71BB9A"/>
              </a:solidFill>
              <a:latin typeface="Arial" panose="020B0604020202020204" pitchFamily="34" charset="0"/>
              <a:cs typeface="Arial" panose="020B0604020202020204" pitchFamily="34" charset="0"/>
            </a:endParaRPr>
          </a:p>
        </p:txBody>
      </p:sp>
      <p:sp>
        <p:nvSpPr>
          <p:cNvPr id="9" name="Rectangle 1">
            <a:extLst>
              <a:ext uri="{FF2B5EF4-FFF2-40B4-BE49-F238E27FC236}">
                <a16:creationId xmlns:a16="http://schemas.microsoft.com/office/drawing/2014/main" id="{C44DBB15-D910-42CD-BB4B-EC0B9FC5E673}"/>
              </a:ext>
            </a:extLst>
          </p:cNvPr>
          <p:cNvSpPr/>
          <p:nvPr/>
        </p:nvSpPr>
        <p:spPr>
          <a:xfrm>
            <a:off x="584489" y="12875791"/>
            <a:ext cx="12413054" cy="461665"/>
          </a:xfrm>
          <a:prstGeom prst="rect">
            <a:avLst/>
          </a:prstGeom>
        </p:spPr>
        <p:txBody>
          <a:bodyPr wrap="square">
            <a:spAutoFit/>
          </a:bodyPr>
          <a:lstStyle/>
          <a:p>
            <a:pPr algn="ctr" fontAlgn="base"/>
            <a:r>
              <a:rPr lang="pl-PL" sz="2400" b="1" kern="1200" dirty="0">
                <a:solidFill>
                  <a:schemeClr val="tx2">
                    <a:lumMod val="90000"/>
                  </a:schemeClr>
                </a:solidFill>
                <a:latin typeface="Arial" panose="020B0604020202020204" pitchFamily="34" charset="0"/>
                <a:cs typeface="Arial" panose="020B0604020202020204" pitchFamily="34" charset="0"/>
                <a:sym typeface="Quattrocento Sans"/>
              </a:rPr>
              <a:t>Source: M. Lubińska, A. Więcka, Jak wykorzystać design w biznesie.</a:t>
            </a:r>
            <a:endParaRPr lang="en-IE" sz="2400" b="1" kern="1200" dirty="0">
              <a:solidFill>
                <a:schemeClr val="tx2">
                  <a:lumMod val="90000"/>
                </a:schemeClr>
              </a:solidFill>
              <a:latin typeface="Arial" panose="020B0604020202020204" pitchFamily="34" charset="0"/>
              <a:cs typeface="Arial" panose="020B0604020202020204" pitchFamily="34" charset="0"/>
              <a:sym typeface="Quattrocento Sans"/>
            </a:endParaRPr>
          </a:p>
        </p:txBody>
      </p:sp>
      <p:grpSp>
        <p:nvGrpSpPr>
          <p:cNvPr id="7" name="Group 6"/>
          <p:cNvGrpSpPr/>
          <p:nvPr/>
        </p:nvGrpSpPr>
        <p:grpSpPr>
          <a:xfrm>
            <a:off x="15137322" y="4708951"/>
            <a:ext cx="8478337" cy="5817131"/>
            <a:chOff x="13746480" y="6213985"/>
            <a:chExt cx="10637520" cy="6989308"/>
          </a:xfrm>
        </p:grpSpPr>
        <p:sp>
          <p:nvSpPr>
            <p:cNvPr id="11" name="Shape 72">
              <a:extLst>
                <a:ext uri="{FF2B5EF4-FFF2-40B4-BE49-F238E27FC236}">
                  <a16:creationId xmlns:a16="http://schemas.microsoft.com/office/drawing/2014/main" id="{0F57C1DB-66BB-4472-850E-49BDC0927E73}"/>
                </a:ext>
              </a:extLst>
            </p:cNvPr>
            <p:cNvSpPr/>
            <p:nvPr/>
          </p:nvSpPr>
          <p:spPr>
            <a:xfrm>
              <a:off x="13746480" y="6213985"/>
              <a:ext cx="10637520" cy="6989308"/>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0" name="Prostokąt 9">
              <a:extLst>
                <a:ext uri="{FF2B5EF4-FFF2-40B4-BE49-F238E27FC236}">
                  <a16:creationId xmlns:a16="http://schemas.microsoft.com/office/drawing/2014/main" id="{BFC0F151-9C41-4170-8182-9538CF452C3D}"/>
                </a:ext>
              </a:extLst>
            </p:cNvPr>
            <p:cNvSpPr/>
            <p:nvPr/>
          </p:nvSpPr>
          <p:spPr>
            <a:xfrm>
              <a:off x="14234159" y="6434418"/>
              <a:ext cx="9589391" cy="1323439"/>
            </a:xfrm>
            <a:prstGeom prst="rect">
              <a:avLst/>
            </a:prstGeom>
          </p:spPr>
          <p:txBody>
            <a:bodyPr wrap="square">
              <a:spAutoFit/>
            </a:bodyPr>
            <a:lstStyle/>
            <a:p>
              <a:pPr algn="ctr"/>
              <a:r>
                <a:rPr lang="pl-PL" sz="4000" b="1" dirty="0">
                  <a:solidFill>
                    <a:srgbClr val="FF0000"/>
                  </a:solidFill>
                </a:rPr>
                <a:t>Design </a:t>
              </a:r>
              <a:r>
                <a:rPr lang="pl-PL" sz="4000" b="1" dirty="0" err="1">
                  <a:solidFill>
                    <a:srgbClr val="FF0000"/>
                  </a:solidFill>
                </a:rPr>
                <a:t>thinking</a:t>
              </a:r>
              <a:r>
                <a:rPr lang="pl-PL" sz="4000" b="1" dirty="0">
                  <a:solidFill>
                    <a:srgbClr val="FF0000"/>
                  </a:solidFill>
                </a:rPr>
                <a:t> </a:t>
              </a:r>
              <a:r>
                <a:rPr lang="pl-PL" sz="4000" b="1" dirty="0" err="1">
                  <a:solidFill>
                    <a:srgbClr val="FF0000"/>
                  </a:solidFill>
                </a:rPr>
                <a:t>helps</a:t>
              </a:r>
              <a:r>
                <a:rPr lang="pl-PL" sz="4000" b="1" dirty="0">
                  <a:solidFill>
                    <a:srgbClr val="FF0000"/>
                  </a:solidFill>
                </a:rPr>
                <a:t> </a:t>
              </a:r>
              <a:r>
                <a:rPr lang="pl-PL" sz="4000" b="1" dirty="0" err="1">
                  <a:solidFill>
                    <a:srgbClr val="FF0000"/>
                  </a:solidFill>
                </a:rPr>
                <a:t>businesses</a:t>
              </a:r>
              <a:r>
                <a:rPr lang="pl-PL" sz="4000" b="1" dirty="0">
                  <a:solidFill>
                    <a:srgbClr val="FF0000"/>
                  </a:solidFill>
                </a:rPr>
                <a:t> to </a:t>
              </a:r>
              <a:r>
                <a:rPr lang="pl-PL" sz="4000" b="1" dirty="0" err="1">
                  <a:solidFill>
                    <a:srgbClr val="FF0000"/>
                  </a:solidFill>
                </a:rPr>
                <a:t>solve</a:t>
              </a:r>
              <a:r>
                <a:rPr lang="pl-PL" sz="4000" b="1" dirty="0">
                  <a:solidFill>
                    <a:srgbClr val="FF0000"/>
                  </a:solidFill>
                </a:rPr>
                <a:t> </a:t>
              </a:r>
              <a:r>
                <a:rPr lang="pl-PL" sz="4000" b="1" dirty="0" err="1">
                  <a:solidFill>
                    <a:srgbClr val="FF0000"/>
                  </a:solidFill>
                </a:rPr>
                <a:t>complex</a:t>
              </a:r>
              <a:r>
                <a:rPr lang="pl-PL" sz="4000" b="1" dirty="0">
                  <a:solidFill>
                    <a:srgbClr val="FF0000"/>
                  </a:solidFill>
                </a:rPr>
                <a:t> </a:t>
              </a:r>
              <a:r>
                <a:rPr lang="pl-PL" sz="4000" b="1" dirty="0" err="1">
                  <a:solidFill>
                    <a:srgbClr val="FF0000"/>
                  </a:solidFill>
                </a:rPr>
                <a:t>problems</a:t>
              </a:r>
              <a:endParaRPr lang="pl-PL" sz="4000" b="1" dirty="0">
                <a:solidFill>
                  <a:srgbClr val="FF0000"/>
                </a:solidFill>
              </a:endParaRPr>
            </a:p>
          </p:txBody>
        </p:sp>
        <p:pic>
          <p:nvPicPr>
            <p:cNvPr id="4" name="Obraz 3">
              <a:hlinkClick r:id="rId4"/>
              <a:extLst>
                <a:ext uri="{FF2B5EF4-FFF2-40B4-BE49-F238E27FC236}">
                  <a16:creationId xmlns:a16="http://schemas.microsoft.com/office/drawing/2014/main" id="{60F25038-8CE0-4918-B3AF-E6405994A8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9414" y="7978290"/>
              <a:ext cx="8132279" cy="4309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6" name="Prostokąt 5">
            <a:extLst>
              <a:ext uri="{FF2B5EF4-FFF2-40B4-BE49-F238E27FC236}">
                <a16:creationId xmlns:a16="http://schemas.microsoft.com/office/drawing/2014/main" id="{D9CC8499-9999-41EA-BD3F-66767689BBCC}"/>
              </a:ext>
            </a:extLst>
          </p:cNvPr>
          <p:cNvSpPr/>
          <p:nvPr/>
        </p:nvSpPr>
        <p:spPr>
          <a:xfrm>
            <a:off x="15288431" y="11172190"/>
            <a:ext cx="12192000" cy="461665"/>
          </a:xfrm>
          <a:prstGeom prst="rect">
            <a:avLst/>
          </a:prstGeom>
        </p:spPr>
        <p:txBody>
          <a:bodyPr lIns="91440" tIns="45720" rIns="91440" bIns="45720" anchor="t">
            <a:spAutoFit/>
          </a:bodyPr>
          <a:lstStyle/>
          <a:p>
            <a:r>
              <a:rPr lang="pl-PL" sz="2400" dirty="0">
                <a:solidFill>
                  <a:srgbClr val="496F63"/>
                </a:solidFill>
              </a:rPr>
              <a:t>Source: </a:t>
            </a:r>
            <a:r>
              <a:rPr lang="pl-PL" sz="2400" dirty="0">
                <a:solidFill>
                  <a:srgbClr val="496F63"/>
                </a:solidFill>
                <a:hlinkClick r:id="rId4"/>
              </a:rPr>
              <a:t>https://www.youtube.com/watch?v=GPXeeyL4tEA</a:t>
            </a:r>
            <a:endParaRPr lang="pl-PL" sz="2400" dirty="0">
              <a:solidFill>
                <a:srgbClr val="496F63"/>
              </a:solidFill>
            </a:endParaRPr>
          </a:p>
        </p:txBody>
      </p:sp>
      <p:sp>
        <p:nvSpPr>
          <p:cNvPr id="14" name="Prostokąt 2">
            <a:extLst>
              <a:ext uri="{FF2B5EF4-FFF2-40B4-BE49-F238E27FC236}">
                <a16:creationId xmlns:a16="http://schemas.microsoft.com/office/drawing/2014/main" id="{20F5FCC3-682F-7242-910B-C59F9578A10D}"/>
              </a:ext>
            </a:extLst>
          </p:cNvPr>
          <p:cNvSpPr/>
          <p:nvPr/>
        </p:nvSpPr>
        <p:spPr>
          <a:xfrm>
            <a:off x="18411977" y="3457897"/>
            <a:ext cx="1871025" cy="584775"/>
          </a:xfrm>
          <a:prstGeom prst="rect">
            <a:avLst/>
          </a:prstGeom>
        </p:spPr>
        <p:txBody>
          <a:bodyPr wrap="none">
            <a:spAutoFit/>
          </a:bodyPr>
          <a:lstStyle/>
          <a:p>
            <a:r>
              <a:rPr lang="en-GB" sz="3200" dirty="0">
                <a:latin typeface="Times New Roman" panose="02020603050405020304" pitchFamily="18" charset="0"/>
                <a:ea typeface="Calibri" panose="020F0502020204030204" pitchFamily="34" charset="0"/>
              </a:rPr>
              <a:t>(6.0 mins)</a:t>
            </a:r>
            <a:endParaRPr lang="pl-PL" sz="3200" dirty="0">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F6B3569B-2313-43FE-8085-2A404CA82205}"/>
              </a:ext>
            </a:extLst>
          </p:cNvPr>
          <p:cNvSpPr txBox="1"/>
          <p:nvPr/>
        </p:nvSpPr>
        <p:spPr>
          <a:xfrm>
            <a:off x="17608154" y="1902582"/>
            <a:ext cx="3776277" cy="109260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6600" b="1" i="0" u="none" strike="noStrike" cap="none" spc="0" normalizeH="0" baseline="0" dirty="0">
                <a:ln>
                  <a:noFill/>
                </a:ln>
                <a:solidFill>
                  <a:srgbClr val="496F63"/>
                </a:solidFill>
                <a:effectLst/>
                <a:uFillTx/>
                <a:latin typeface="PT Sans"/>
                <a:ea typeface="PT Sans"/>
                <a:cs typeface="PT Sans"/>
                <a:sym typeface="PT Sans"/>
              </a:rPr>
              <a:t>WATCH</a:t>
            </a:r>
          </a:p>
        </p:txBody>
      </p:sp>
    </p:spTree>
    <p:extLst>
      <p:ext uri="{BB962C8B-B14F-4D97-AF65-F5344CB8AC3E}">
        <p14:creationId xmlns:p14="http://schemas.microsoft.com/office/powerpoint/2010/main" val="1964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additive="base">
                                        <p:cTn id="48"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 calcmode="lin" valueType="num">
                                      <p:cBhvr additive="base">
                                        <p:cTn id="54"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 calcmode="lin" valueType="num">
                                      <p:cBhvr additive="base">
                                        <p:cTn id="60"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3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2000"/>
                                        <p:tgtEl>
                                          <p:spTgt spid="7"/>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 grpId="0" build="p"/>
      <p:bldP spid="9" grpId="0"/>
      <p:bldP spid="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2129501" y="-1127087"/>
            <a:ext cx="6346164" cy="6801630"/>
          </a:xfrm>
          <a:prstGeom prst="rect">
            <a:avLst/>
          </a:prstGeom>
        </p:spPr>
      </p:pic>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a:t>
            </a:fld>
            <a:endParaRPr/>
          </a:p>
        </p:txBody>
      </p:sp>
      <p:sp>
        <p:nvSpPr>
          <p:cNvPr id="15" name="Prostokąt 14">
            <a:extLst>
              <a:ext uri="{FF2B5EF4-FFF2-40B4-BE49-F238E27FC236}">
                <a16:creationId xmlns:a16="http://schemas.microsoft.com/office/drawing/2014/main" id="{D8DE5493-D55B-44DE-848B-DE2AA6031324}"/>
              </a:ext>
            </a:extLst>
          </p:cNvPr>
          <p:cNvSpPr/>
          <p:nvPr/>
        </p:nvSpPr>
        <p:spPr>
          <a:xfrm>
            <a:off x="1255905" y="5394920"/>
            <a:ext cx="22084513" cy="4756751"/>
          </a:xfrm>
          <a:prstGeom prst="rect">
            <a:avLst/>
          </a:prstGeom>
        </p:spPr>
        <p:txBody>
          <a:bodyPr wrap="square">
            <a:spAutoFit/>
          </a:bodyPr>
          <a:lstStyle/>
          <a:p>
            <a:pPr algn="l">
              <a:lnSpc>
                <a:spcPct val="150000"/>
              </a:lnSpc>
            </a:pPr>
            <a:r>
              <a:rPr lang="en-US" sz="4800" b="1" dirty="0">
                <a:solidFill>
                  <a:srgbClr val="496F63"/>
                </a:solidFill>
              </a:rPr>
              <a:t>This creative and experimental approach offers  a better understanding of how to create things that are not only usable, but above all, useful.</a:t>
            </a:r>
          </a:p>
          <a:p>
            <a:pPr algn="l">
              <a:lnSpc>
                <a:spcPct val="150000"/>
              </a:lnSpc>
            </a:pPr>
            <a:endParaRPr lang="en-US" sz="1600" b="1" dirty="0">
              <a:solidFill>
                <a:srgbClr val="496F63"/>
              </a:solidFill>
            </a:endParaRPr>
          </a:p>
          <a:p>
            <a:pPr algn="l">
              <a:lnSpc>
                <a:spcPct val="150000"/>
              </a:lnSpc>
            </a:pPr>
            <a:r>
              <a:rPr lang="en-US" sz="4800" b="1" dirty="0">
                <a:solidFill>
                  <a:srgbClr val="496F63"/>
                </a:solidFill>
              </a:rPr>
              <a:t>The process of Design Thinking is particularly useful because it generates a unique and specific outcome:</a:t>
            </a:r>
          </a:p>
        </p:txBody>
      </p:sp>
      <p:sp>
        <p:nvSpPr>
          <p:cNvPr id="24" name="Rectangle 1">
            <a:extLst>
              <a:ext uri="{FF2B5EF4-FFF2-40B4-BE49-F238E27FC236}">
                <a16:creationId xmlns:a16="http://schemas.microsoft.com/office/drawing/2014/main" id="{F0865906-1E44-43A6-B80C-D3FBFD7E07C1}"/>
              </a:ext>
            </a:extLst>
          </p:cNvPr>
          <p:cNvSpPr/>
          <p:nvPr/>
        </p:nvSpPr>
        <p:spPr>
          <a:xfrm>
            <a:off x="4555366" y="13140965"/>
            <a:ext cx="15273268" cy="400110"/>
          </a:xfrm>
          <a:prstGeom prst="rect">
            <a:avLst/>
          </a:prstGeom>
        </p:spPr>
        <p:txBody>
          <a:bodyPr wrap="square">
            <a:spAutoFit/>
          </a:bodyPr>
          <a:lstStyle/>
          <a:p>
            <a:pPr algn="ctr" fontAlgn="base"/>
            <a:r>
              <a:rPr lang="pl-PL" sz="2000" b="1" kern="1200" dirty="0">
                <a:solidFill>
                  <a:schemeClr val="tx1"/>
                </a:solidFill>
                <a:latin typeface="Arial" panose="020B0604020202020204" pitchFamily="34" charset="0"/>
                <a:cs typeface="Arial" panose="020B0604020202020204" pitchFamily="34" charset="0"/>
                <a:sym typeface="Quattrocento Sans"/>
              </a:rPr>
              <a:t>Source: https://www.toptal.com/project-managers/digital/a-design-thinking-case-study</a:t>
            </a:r>
            <a:endParaRPr lang="en-IE" sz="20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18" name="Prostokąt 17">
            <a:extLst>
              <a:ext uri="{FF2B5EF4-FFF2-40B4-BE49-F238E27FC236}">
                <a16:creationId xmlns:a16="http://schemas.microsoft.com/office/drawing/2014/main" id="{C96F8382-3744-4C7B-B291-6757CD47C29D}"/>
              </a:ext>
            </a:extLst>
          </p:cNvPr>
          <p:cNvSpPr/>
          <p:nvPr/>
        </p:nvSpPr>
        <p:spPr>
          <a:xfrm>
            <a:off x="4555366" y="762695"/>
            <a:ext cx="18107411" cy="4076244"/>
          </a:xfrm>
          <a:prstGeom prst="rect">
            <a:avLst/>
          </a:prstGeom>
        </p:spPr>
        <p:txBody>
          <a:bodyPr wrap="square">
            <a:spAutoFit/>
          </a:bodyPr>
          <a:lstStyle/>
          <a:p>
            <a:pPr algn="l">
              <a:lnSpc>
                <a:spcPct val="150000"/>
              </a:lnSpc>
            </a:pPr>
            <a:r>
              <a:rPr lang="pl-PL" sz="6000" b="1" dirty="0">
                <a:solidFill>
                  <a:schemeClr val="bg2">
                    <a:lumMod val="50000"/>
                  </a:schemeClr>
                </a:solidFill>
              </a:rPr>
              <a:t>The most important question to ask first</a:t>
            </a:r>
            <a:r>
              <a:rPr lang="en-GB" sz="6000" b="1" dirty="0">
                <a:solidFill>
                  <a:schemeClr val="bg2">
                    <a:lumMod val="50000"/>
                  </a:schemeClr>
                </a:solidFill>
              </a:rPr>
              <a:t> </a:t>
            </a:r>
            <a:r>
              <a:rPr lang="pl-PL" sz="6000" b="1" dirty="0">
                <a:solidFill>
                  <a:schemeClr val="bg2">
                    <a:lumMod val="50000"/>
                  </a:schemeClr>
                </a:solidFill>
              </a:rPr>
              <a:t>in design thinking is: “What value can I create for my users?”</a:t>
            </a:r>
          </a:p>
        </p:txBody>
      </p:sp>
      <p:pic>
        <p:nvPicPr>
          <p:cNvPr id="21" name="Obraz 20">
            <a:extLst>
              <a:ext uri="{FF2B5EF4-FFF2-40B4-BE49-F238E27FC236}">
                <a16:creationId xmlns:a16="http://schemas.microsoft.com/office/drawing/2014/main" id="{97075405-B750-415A-84EA-072C5D3EE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18942" y="8625840"/>
            <a:ext cx="8677776" cy="5423610"/>
          </a:xfrm>
          <a:prstGeom prst="rect">
            <a:avLst/>
          </a:prstGeom>
        </p:spPr>
      </p:pic>
      <p:sp>
        <p:nvSpPr>
          <p:cNvPr id="11" name="Prostokąt 14">
            <a:extLst>
              <a:ext uri="{FF2B5EF4-FFF2-40B4-BE49-F238E27FC236}">
                <a16:creationId xmlns:a16="http://schemas.microsoft.com/office/drawing/2014/main" id="{D8DE5493-D55B-44DE-848B-DE2AA6031324}"/>
              </a:ext>
            </a:extLst>
          </p:cNvPr>
          <p:cNvSpPr/>
          <p:nvPr/>
        </p:nvSpPr>
        <p:spPr>
          <a:xfrm>
            <a:off x="7507911" y="10691358"/>
            <a:ext cx="6658486" cy="1200329"/>
          </a:xfrm>
          <a:prstGeom prst="rect">
            <a:avLst/>
          </a:prstGeom>
        </p:spPr>
        <p:txBody>
          <a:bodyPr wrap="square">
            <a:spAutoFit/>
          </a:bodyPr>
          <a:lstStyle/>
          <a:p>
            <a:pPr algn="ctr"/>
            <a:r>
              <a:rPr lang="en-US" sz="7200" b="1" dirty="0">
                <a:solidFill>
                  <a:schemeClr val="bg2">
                    <a:lumMod val="50000"/>
                  </a:schemeClr>
                </a:solidFill>
              </a:rPr>
              <a:t>knowledge</a:t>
            </a:r>
            <a:endParaRPr lang="en-US" sz="7200" b="1"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10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8939687" y="1870747"/>
            <a:ext cx="14801521" cy="15863831"/>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6</a:t>
            </a:fld>
            <a:endParaRPr/>
          </a:p>
        </p:txBody>
      </p:sp>
      <p:sp>
        <p:nvSpPr>
          <p:cNvPr id="118" name="Shape 118"/>
          <p:cNvSpPr/>
          <p:nvPr/>
        </p:nvSpPr>
        <p:spPr>
          <a:xfrm>
            <a:off x="168764" y="-4414"/>
            <a:ext cx="16284911" cy="3623192"/>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pl-PL" dirty="0">
                <a:solidFill>
                  <a:srgbClr val="496F63"/>
                </a:solidFill>
                <a:latin typeface="Arial" panose="020B0604020202020204" pitchFamily="34" charset="0"/>
                <a:cs typeface="Arial" panose="020B0604020202020204" pitchFamily="34" charset="0"/>
              </a:rPr>
              <a:t>Design </a:t>
            </a:r>
            <a:r>
              <a:rPr lang="pl-PL" dirty="0" err="1">
                <a:solidFill>
                  <a:srgbClr val="496F63"/>
                </a:solidFill>
                <a:latin typeface="Arial" panose="020B0604020202020204" pitchFamily="34" charset="0"/>
                <a:cs typeface="Arial" panose="020B0604020202020204" pitchFamily="34" charset="0"/>
              </a:rPr>
              <a:t>thinking</a:t>
            </a:r>
            <a:r>
              <a:rPr lang="pl-PL" dirty="0">
                <a:solidFill>
                  <a:srgbClr val="496F63"/>
                </a:solidFill>
                <a:latin typeface="Arial" panose="020B0604020202020204" pitchFamily="34" charset="0"/>
                <a:cs typeface="Arial" panose="020B0604020202020204" pitchFamily="34" charset="0"/>
              </a:rPr>
              <a:t> </a:t>
            </a:r>
            <a:r>
              <a:rPr lang="pl-PL" dirty="0" err="1">
                <a:solidFill>
                  <a:srgbClr val="496F63"/>
                </a:solidFill>
                <a:latin typeface="Arial" panose="020B0604020202020204" pitchFamily="34" charset="0"/>
                <a:cs typeface="Arial" panose="020B0604020202020204" pitchFamily="34" charset="0"/>
              </a:rPr>
              <a:t>process</a:t>
            </a:r>
            <a:endParaRPr dirty="0">
              <a:solidFill>
                <a:srgbClr val="496F63"/>
              </a:solidFill>
              <a:latin typeface="Arial" panose="020B060402020202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0648AB7A-39C1-45D6-8ED6-5F6FBE416755}"/>
              </a:ext>
            </a:extLst>
          </p:cNvPr>
          <p:cNvGraphicFramePr/>
          <p:nvPr>
            <p:extLst>
              <p:ext uri="{D42A27DB-BD31-4B8C-83A1-F6EECF244321}">
                <p14:modId xmlns:p14="http://schemas.microsoft.com/office/powerpoint/2010/main" val="1627609183"/>
              </p:ext>
            </p:extLst>
          </p:nvPr>
        </p:nvGraphicFramePr>
        <p:xfrm>
          <a:off x="270932" y="1143696"/>
          <a:ext cx="23797701" cy="11513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Obraz 17">
            <a:extLst>
              <a:ext uri="{FF2B5EF4-FFF2-40B4-BE49-F238E27FC236}">
                <a16:creationId xmlns:a16="http://schemas.microsoft.com/office/drawing/2014/main" id="{F7F831C4-9D38-4897-AD87-B718ACFC26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99385" y="3618778"/>
            <a:ext cx="1856458" cy="1856458"/>
          </a:xfrm>
          <a:prstGeom prst="rect">
            <a:avLst/>
          </a:prstGeom>
        </p:spPr>
      </p:pic>
      <p:pic>
        <p:nvPicPr>
          <p:cNvPr id="19" name="Obraz 18">
            <a:extLst>
              <a:ext uri="{FF2B5EF4-FFF2-40B4-BE49-F238E27FC236}">
                <a16:creationId xmlns:a16="http://schemas.microsoft.com/office/drawing/2014/main" id="{7885E564-FBEB-42DD-8671-05E8124D4DE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60398" y="5144634"/>
            <a:ext cx="1856459" cy="1856459"/>
          </a:xfrm>
          <a:prstGeom prst="rect">
            <a:avLst/>
          </a:prstGeom>
        </p:spPr>
      </p:pic>
      <p:pic>
        <p:nvPicPr>
          <p:cNvPr id="20" name="Obraz 19">
            <a:extLst>
              <a:ext uri="{FF2B5EF4-FFF2-40B4-BE49-F238E27FC236}">
                <a16:creationId xmlns:a16="http://schemas.microsoft.com/office/drawing/2014/main" id="{DCED2189-90EF-4F34-AC76-1EA43827F6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890505" y="7959828"/>
            <a:ext cx="1635305" cy="1635305"/>
          </a:xfrm>
          <a:prstGeom prst="rect">
            <a:avLst/>
          </a:prstGeom>
        </p:spPr>
      </p:pic>
      <p:pic>
        <p:nvPicPr>
          <p:cNvPr id="21" name="Obraz 20">
            <a:extLst>
              <a:ext uri="{FF2B5EF4-FFF2-40B4-BE49-F238E27FC236}">
                <a16:creationId xmlns:a16="http://schemas.microsoft.com/office/drawing/2014/main" id="{9EFABDCC-81ED-4576-B2A9-2DE88434360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078205" y="10803464"/>
            <a:ext cx="1644902" cy="2086731"/>
          </a:xfrm>
          <a:prstGeom prst="rect">
            <a:avLst/>
          </a:prstGeom>
        </p:spPr>
      </p:pic>
      <p:grpSp>
        <p:nvGrpSpPr>
          <p:cNvPr id="2" name="Group 1"/>
          <p:cNvGrpSpPr/>
          <p:nvPr/>
        </p:nvGrpSpPr>
        <p:grpSpPr>
          <a:xfrm>
            <a:off x="18580141" y="3181537"/>
            <a:ext cx="5322059" cy="4153544"/>
            <a:chOff x="18442487" y="2545239"/>
            <a:chExt cx="5941513" cy="4104641"/>
          </a:xfrm>
        </p:grpSpPr>
        <p:sp>
          <p:nvSpPr>
            <p:cNvPr id="13" name="Shape 72">
              <a:extLst>
                <a:ext uri="{FF2B5EF4-FFF2-40B4-BE49-F238E27FC236}">
                  <a16:creationId xmlns:a16="http://schemas.microsoft.com/office/drawing/2014/main" id="{B40AE2BE-B923-4EC1-BEFE-30D9EC01999B}"/>
                </a:ext>
              </a:extLst>
            </p:cNvPr>
            <p:cNvSpPr/>
            <p:nvPr/>
          </p:nvSpPr>
          <p:spPr>
            <a:xfrm>
              <a:off x="18442487" y="2545239"/>
              <a:ext cx="5941513" cy="410464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pic>
          <p:nvPicPr>
            <p:cNvPr id="14" name="Obraz 13">
              <a:hlinkClick r:id="rId13"/>
              <a:extLst>
                <a:ext uri="{FF2B5EF4-FFF2-40B4-BE49-F238E27FC236}">
                  <a16:creationId xmlns:a16="http://schemas.microsoft.com/office/drawing/2014/main" id="{ADA647F0-99DE-4CFC-81AC-6563468F332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757852" y="2837836"/>
              <a:ext cx="5310782" cy="3013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6" name="Rectangle 1">
            <a:extLst>
              <a:ext uri="{FF2B5EF4-FFF2-40B4-BE49-F238E27FC236}">
                <a16:creationId xmlns:a16="http://schemas.microsoft.com/office/drawing/2014/main" id="{34E4DD38-FF4C-4EC2-9797-B77343AB54FE}"/>
              </a:ext>
            </a:extLst>
          </p:cNvPr>
          <p:cNvSpPr/>
          <p:nvPr/>
        </p:nvSpPr>
        <p:spPr>
          <a:xfrm>
            <a:off x="20362616" y="7675397"/>
            <a:ext cx="2977802" cy="1569660"/>
          </a:xfrm>
          <a:prstGeom prst="rect">
            <a:avLst/>
          </a:prstGeom>
        </p:spPr>
        <p:txBody>
          <a:bodyPr wrap="square" lIns="91440" tIns="45720" rIns="91440" bIns="45720" anchor="t">
            <a:spAutoFit/>
          </a:bodyPr>
          <a:lstStyle/>
          <a:p>
            <a:pPr algn="ctr" fontAlgn="base"/>
            <a:r>
              <a:rPr lang="pl-PL" sz="2400" b="1" kern="1200" dirty="0">
                <a:solidFill>
                  <a:srgbClr val="496F63"/>
                </a:solidFill>
                <a:latin typeface="Arial"/>
                <a:cs typeface="Arial"/>
                <a:sym typeface="Quattrocento Sans"/>
              </a:rPr>
              <a:t>Source: </a:t>
            </a:r>
            <a:r>
              <a:rPr lang="pl-PL" sz="2400" b="1" kern="1200" dirty="0">
                <a:solidFill>
                  <a:srgbClr val="496F63"/>
                </a:solidFill>
                <a:latin typeface="Arial"/>
                <a:cs typeface="Arial"/>
                <a:sym typeface="Quattrocento Sans"/>
                <a:hlinkClick r:id="rId13"/>
              </a:rPr>
              <a:t>https://www.youtube.com/watch?v=_r0VX-aU_T8</a:t>
            </a:r>
            <a:endParaRPr lang="en-IE" sz="2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22" name="Shape 68">
            <a:extLst>
              <a:ext uri="{FF2B5EF4-FFF2-40B4-BE49-F238E27FC236}">
                <a16:creationId xmlns:a16="http://schemas.microsoft.com/office/drawing/2014/main" id="{1F3299FC-2A22-4B1D-B276-ADE56935D05D}"/>
              </a:ext>
            </a:extLst>
          </p:cNvPr>
          <p:cNvSpPr/>
          <p:nvPr/>
        </p:nvSpPr>
        <p:spPr>
          <a:xfrm>
            <a:off x="0" y="8241732"/>
            <a:ext cx="5336880" cy="5902194"/>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US" sz="4800" dirty="0">
                <a:solidFill>
                  <a:srgbClr val="496F63"/>
                </a:solidFill>
                <a:latin typeface="Arial" panose="020B0604020202020204" pitchFamily="34" charset="0"/>
                <a:cs typeface="Arial" panose="020B0604020202020204" pitchFamily="34" charset="0"/>
              </a:rPr>
              <a:t>The design thinking process should be preceded by the development of the appropriate </a:t>
            </a:r>
            <a:r>
              <a:rPr lang="en-US" sz="4800" dirty="0">
                <a:solidFill>
                  <a:srgbClr val="FF0000"/>
                </a:solidFill>
                <a:latin typeface="Arial" panose="020B0604020202020204" pitchFamily="34" charset="0"/>
                <a:cs typeface="Arial" panose="020B0604020202020204" pitchFamily="34" charset="0"/>
              </a:rPr>
              <a:t>team</a:t>
            </a:r>
            <a:r>
              <a:rPr lang="en-US" sz="4800" dirty="0">
                <a:solidFill>
                  <a:srgbClr val="496F63"/>
                </a:solidFill>
                <a:latin typeface="Arial" panose="020B0604020202020204" pitchFamily="34" charset="0"/>
                <a:cs typeface="Arial" panose="020B0604020202020204" pitchFamily="34" charset="0"/>
              </a:rPr>
              <a:t>.</a:t>
            </a:r>
            <a:endParaRPr lang="pl-PL" sz="4800" dirty="0">
              <a:solidFill>
                <a:srgbClr val="496F63"/>
              </a:solidFill>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344F592B-7505-45E4-8CD0-67101FBB74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32766" y="8487351"/>
            <a:ext cx="7958965" cy="5024695"/>
          </a:xfrm>
          <a:prstGeom prst="rect">
            <a:avLst/>
          </a:prstGeom>
        </p:spPr>
      </p:pic>
      <p:sp>
        <p:nvSpPr>
          <p:cNvPr id="23" name="Prostokąt 2">
            <a:extLst>
              <a:ext uri="{FF2B5EF4-FFF2-40B4-BE49-F238E27FC236}">
                <a16:creationId xmlns:a16="http://schemas.microsoft.com/office/drawing/2014/main" id="{20F5FCC3-682F-7242-910B-C59F9578A10D}"/>
              </a:ext>
            </a:extLst>
          </p:cNvPr>
          <p:cNvSpPr/>
          <p:nvPr/>
        </p:nvSpPr>
        <p:spPr>
          <a:xfrm>
            <a:off x="20923625" y="9432637"/>
            <a:ext cx="1734770" cy="1077218"/>
          </a:xfrm>
          <a:prstGeom prst="rect">
            <a:avLst/>
          </a:prstGeom>
        </p:spPr>
        <p:txBody>
          <a:bodyPr wrap="none">
            <a:spAutoFit/>
          </a:bodyPr>
          <a:lstStyle/>
          <a:p>
            <a:endParaRPr lang="en-GB" sz="3200" dirty="0">
              <a:latin typeface="Times New Roman" panose="02020603050405020304" pitchFamily="18" charset="0"/>
              <a:ea typeface="Calibri" panose="020F0502020204030204" pitchFamily="34" charset="0"/>
            </a:endParaRPr>
          </a:p>
          <a:p>
            <a:r>
              <a:rPr lang="en-GB" sz="3200" dirty="0">
                <a:latin typeface="Times New Roman" panose="02020603050405020304" pitchFamily="18" charset="0"/>
                <a:ea typeface="Calibri" panose="020F0502020204030204" pitchFamily="34" charset="0"/>
              </a:rPr>
              <a:t>4.0 mins)</a:t>
            </a:r>
            <a:endParaRPr lang="pl-PL" sz="3200" dirty="0">
              <a:latin typeface="Times New Roman" panose="02020603050405020304" pitchFamily="18" charset="0"/>
              <a:ea typeface="Calibri" panose="020F0502020204030204" pitchFamily="34" charset="0"/>
            </a:endParaRPr>
          </a:p>
        </p:txBody>
      </p:sp>
      <p:sp>
        <p:nvSpPr>
          <p:cNvPr id="3" name="TextBox 2">
            <a:extLst>
              <a:ext uri="{FF2B5EF4-FFF2-40B4-BE49-F238E27FC236}">
                <a16:creationId xmlns:a16="http://schemas.microsoft.com/office/drawing/2014/main" id="{DE48092E-8988-4A8B-9906-AE2BB522C20B}"/>
              </a:ext>
            </a:extLst>
          </p:cNvPr>
          <p:cNvSpPr txBox="1"/>
          <p:nvPr/>
        </p:nvSpPr>
        <p:spPr>
          <a:xfrm>
            <a:off x="18385820" y="1102127"/>
            <a:ext cx="5322059" cy="192360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1" i="0" u="none" strike="noStrike" cap="none" spc="0" normalizeH="0" baseline="0" dirty="0">
                <a:ln>
                  <a:noFill/>
                </a:ln>
                <a:solidFill>
                  <a:srgbClr val="496F63"/>
                </a:solidFill>
                <a:effectLst/>
                <a:uFillTx/>
                <a:latin typeface="Arial" panose="020B0604020202020204" pitchFamily="34" charset="0"/>
                <a:cs typeface="Arial" panose="020B0604020202020204" pitchFamily="34" charset="0"/>
                <a:sym typeface="PT Sans"/>
              </a:rPr>
              <a:t>WATCH – The 5 step design thinking process</a:t>
            </a:r>
          </a:p>
        </p:txBody>
      </p:sp>
      <p:pic>
        <p:nvPicPr>
          <p:cNvPr id="25" name="Obraz 5">
            <a:extLst>
              <a:ext uri="{FF2B5EF4-FFF2-40B4-BE49-F238E27FC236}">
                <a16:creationId xmlns:a16="http://schemas.microsoft.com/office/drawing/2014/main" id="{506DED14-58A1-411F-AD3A-1B7EEFB8330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20970" y="2283332"/>
            <a:ext cx="1504726" cy="1504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88CEB2B4-FAE6-4ADA-9824-66A2455DA3D8}"/>
                                            </p:graphicEl>
                                          </p:spTgt>
                                        </p:tgtEl>
                                        <p:attrNameLst>
                                          <p:attrName>style.visibility</p:attrName>
                                        </p:attrNameLst>
                                      </p:cBhvr>
                                      <p:to>
                                        <p:strVal val="visible"/>
                                      </p:to>
                                    </p:set>
                                    <p:animEffect transition="in" filter="fade">
                                      <p:cBhvr>
                                        <p:cTn id="12" dur="500"/>
                                        <p:tgtEl>
                                          <p:spTgt spid="10">
                                            <p:graphicEl>
                                              <a:dgm id="{88CEB2B4-FAE6-4ADA-9824-66A2455DA3D8}"/>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graphicEl>
                                              <a:dgm id="{AF327509-CD76-486B-90FA-91D9EF50EB26}"/>
                                            </p:graphicEl>
                                          </p:spTgt>
                                        </p:tgtEl>
                                        <p:attrNameLst>
                                          <p:attrName>style.visibility</p:attrName>
                                        </p:attrNameLst>
                                      </p:cBhvr>
                                      <p:to>
                                        <p:strVal val="visible"/>
                                      </p:to>
                                    </p:set>
                                    <p:animEffect transition="in" filter="fade">
                                      <p:cBhvr>
                                        <p:cTn id="16" dur="1000"/>
                                        <p:tgtEl>
                                          <p:spTgt spid="10">
                                            <p:graphicEl>
                                              <a:dgm id="{AF327509-CD76-486B-90FA-91D9EF50EB2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graphicEl>
                                              <a:dgm id="{AEB6FDE4-7DA8-4A77-BD5E-B02B0007E61B}"/>
                                            </p:graphicEl>
                                          </p:spTgt>
                                        </p:tgtEl>
                                        <p:attrNameLst>
                                          <p:attrName>style.visibility</p:attrName>
                                        </p:attrNameLst>
                                      </p:cBhvr>
                                      <p:to>
                                        <p:strVal val="visible"/>
                                      </p:to>
                                    </p:set>
                                    <p:animEffect transition="in" filter="fade">
                                      <p:cBhvr>
                                        <p:cTn id="21" dur="1000"/>
                                        <p:tgtEl>
                                          <p:spTgt spid="10">
                                            <p:graphicEl>
                                              <a:dgm id="{AEB6FDE4-7DA8-4A77-BD5E-B02B0007E61B}"/>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graphicEl>
                                              <a:dgm id="{99F63458-DDC8-48E2-9A86-64C97CF77187}"/>
                                            </p:graphicEl>
                                          </p:spTgt>
                                        </p:tgtEl>
                                        <p:attrNameLst>
                                          <p:attrName>style.visibility</p:attrName>
                                        </p:attrNameLst>
                                      </p:cBhvr>
                                      <p:to>
                                        <p:strVal val="visible"/>
                                      </p:to>
                                    </p:set>
                                    <p:animEffect transition="in" filter="fade">
                                      <p:cBhvr>
                                        <p:cTn id="29" dur="1000"/>
                                        <p:tgtEl>
                                          <p:spTgt spid="10">
                                            <p:graphicEl>
                                              <a:dgm id="{99F63458-DDC8-48E2-9A86-64C97CF77187}"/>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graphicEl>
                                              <a:dgm id="{1203DD06-382D-4495-BD3A-140D90F157D6}"/>
                                            </p:graphicEl>
                                          </p:spTgt>
                                        </p:tgtEl>
                                        <p:attrNameLst>
                                          <p:attrName>style.visibility</p:attrName>
                                        </p:attrNameLst>
                                      </p:cBhvr>
                                      <p:to>
                                        <p:strVal val="visible"/>
                                      </p:to>
                                    </p:set>
                                    <p:animEffect transition="in" filter="fade">
                                      <p:cBhvr>
                                        <p:cTn id="32" dur="1000"/>
                                        <p:tgtEl>
                                          <p:spTgt spid="10">
                                            <p:graphicEl>
                                              <a:dgm id="{1203DD06-382D-4495-BD3A-140D90F157D6}"/>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graphicEl>
                                              <a:dgm id="{C21365E1-F230-43B8-981C-B70A98FA41D5}"/>
                                            </p:graphicEl>
                                          </p:spTgt>
                                        </p:tgtEl>
                                        <p:attrNameLst>
                                          <p:attrName>style.visibility</p:attrName>
                                        </p:attrNameLst>
                                      </p:cBhvr>
                                      <p:to>
                                        <p:strVal val="visible"/>
                                      </p:to>
                                    </p:set>
                                    <p:animEffect transition="in" filter="fade">
                                      <p:cBhvr>
                                        <p:cTn id="40" dur="1000"/>
                                        <p:tgtEl>
                                          <p:spTgt spid="10">
                                            <p:graphicEl>
                                              <a:dgm id="{C21365E1-F230-43B8-981C-B70A98FA41D5}"/>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graphicEl>
                                              <a:dgm id="{CFC8720A-2DEE-4010-94E2-6E47AFB8F7C9}"/>
                                            </p:graphicEl>
                                          </p:spTgt>
                                        </p:tgtEl>
                                        <p:attrNameLst>
                                          <p:attrName>style.visibility</p:attrName>
                                        </p:attrNameLst>
                                      </p:cBhvr>
                                      <p:to>
                                        <p:strVal val="visible"/>
                                      </p:to>
                                    </p:set>
                                    <p:animEffect transition="in" filter="fade">
                                      <p:cBhvr>
                                        <p:cTn id="43" dur="1000"/>
                                        <p:tgtEl>
                                          <p:spTgt spid="10">
                                            <p:graphicEl>
                                              <a:dgm id="{CFC8720A-2DEE-4010-94E2-6E47AFB8F7C9}"/>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graphicEl>
                                              <a:dgm id="{0C819AA5-9FFD-4ACD-98A2-8498EDA13C6A}"/>
                                            </p:graphicEl>
                                          </p:spTgt>
                                        </p:tgtEl>
                                        <p:attrNameLst>
                                          <p:attrName>style.visibility</p:attrName>
                                        </p:attrNameLst>
                                      </p:cBhvr>
                                      <p:to>
                                        <p:strVal val="visible"/>
                                      </p:to>
                                    </p:set>
                                    <p:animEffect transition="in" filter="fade">
                                      <p:cBhvr>
                                        <p:cTn id="51" dur="1000"/>
                                        <p:tgtEl>
                                          <p:spTgt spid="10">
                                            <p:graphicEl>
                                              <a:dgm id="{0C819AA5-9FFD-4ACD-98A2-8498EDA13C6A}"/>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graphicEl>
                                              <a:dgm id="{2AA2FB86-2435-4BD3-BAA0-0CC0F6310D8E}"/>
                                            </p:graphicEl>
                                          </p:spTgt>
                                        </p:tgtEl>
                                        <p:attrNameLst>
                                          <p:attrName>style.visibility</p:attrName>
                                        </p:attrNameLst>
                                      </p:cBhvr>
                                      <p:to>
                                        <p:strVal val="visible"/>
                                      </p:to>
                                    </p:set>
                                    <p:animEffect transition="in" filter="fade">
                                      <p:cBhvr>
                                        <p:cTn id="54" dur="1000"/>
                                        <p:tgtEl>
                                          <p:spTgt spid="10">
                                            <p:graphicEl>
                                              <a:dgm id="{2AA2FB86-2435-4BD3-BAA0-0CC0F6310D8E}"/>
                                            </p:graphic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1000"/>
                                        <p:tgtEl>
                                          <p:spTgt spid="22"/>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2000"/>
                                        <p:tgtEl>
                                          <p:spTgt spid="1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Graphic spid="10" grpId="0" uiExpand="1">
        <p:bldSub>
          <a:bldDgm bld="one"/>
        </p:bldSub>
      </p:bldGraphic>
      <p:bldP spid="16" grpId="0"/>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7</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391482" y="10577248"/>
            <a:ext cx="9099673"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a:solidFill>
                  <a:srgbClr val="FFFFFF"/>
                </a:solidFill>
                <a:latin typeface="Arial" panose="020B0604020202020204" pitchFamily="34" charset="0"/>
                <a:cs typeface="Arial" panose="020B0604020202020204" pitchFamily="34" charset="0"/>
              </a:rPr>
              <a:t>1. Empathi</a:t>
            </a:r>
            <a:r>
              <a:rPr lang="en-GB" dirty="0">
                <a:solidFill>
                  <a:srgbClr val="FFFFFF"/>
                </a:solidFill>
                <a:latin typeface="Arial" panose="020B0604020202020204" pitchFamily="34" charset="0"/>
                <a:cs typeface="Arial" panose="020B0604020202020204" pitchFamily="34" charset="0"/>
              </a:rPr>
              <a:t>s</a:t>
            </a:r>
            <a:r>
              <a:rPr lang="pl-PL" dirty="0">
                <a:solidFill>
                  <a:srgbClr val="FFFFFF"/>
                </a:solidFill>
                <a:latin typeface="Arial" panose="020B0604020202020204" pitchFamily="34" charset="0"/>
                <a:cs typeface="Arial" panose="020B0604020202020204" pitchFamily="34" charset="0"/>
              </a:rPr>
              <a:t>e</a:t>
            </a:r>
            <a:endParaRPr dirty="0">
              <a:solidFill>
                <a:srgbClr val="FFFFFF"/>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3F5A9E92-E73C-4250-A956-3BF97C9BDE97}"/>
              </a:ext>
            </a:extLst>
          </p:cNvPr>
          <p:cNvSpPr/>
          <p:nvPr/>
        </p:nvSpPr>
        <p:spPr>
          <a:xfrm>
            <a:off x="6999076" y="1738940"/>
            <a:ext cx="15359135" cy="4893647"/>
          </a:xfrm>
          <a:prstGeom prst="rect">
            <a:avLst/>
          </a:prstGeom>
        </p:spPr>
        <p:txBody>
          <a:bodyPr wrap="square">
            <a:spAutoFit/>
          </a:bodyPr>
          <a:lstStyle/>
          <a:p>
            <a:pPr algn="l"/>
            <a:r>
              <a:rPr lang="en-US" sz="4800" b="1" dirty="0">
                <a:solidFill>
                  <a:srgbClr val="496F63"/>
                </a:solidFill>
              </a:rPr>
              <a:t>Goals:</a:t>
            </a:r>
          </a:p>
          <a:p>
            <a:pPr marL="914400" indent="-914400" algn="l">
              <a:buFont typeface="Arial" panose="020B0604020202020204" pitchFamily="34" charset="0"/>
              <a:buChar char="•"/>
            </a:pPr>
            <a:r>
              <a:rPr lang="en-US" sz="4400" dirty="0">
                <a:solidFill>
                  <a:srgbClr val="496F63"/>
                </a:solidFill>
              </a:rPr>
              <a:t>Ensuring a common understanding of the challenge</a:t>
            </a:r>
          </a:p>
          <a:p>
            <a:pPr marL="914400" indent="-914400" algn="l">
              <a:buFont typeface="Arial" panose="020B0604020202020204" pitchFamily="34" charset="0"/>
              <a:buChar char="•"/>
            </a:pPr>
            <a:r>
              <a:rPr lang="en-US" sz="4400" dirty="0">
                <a:solidFill>
                  <a:srgbClr val="496F63"/>
                </a:solidFill>
              </a:rPr>
              <a:t>Developing specialist knowledge about the project</a:t>
            </a:r>
          </a:p>
          <a:p>
            <a:pPr marL="914400" indent="-914400" algn="l">
              <a:buFont typeface="Arial" panose="020B0604020202020204" pitchFamily="34" charset="0"/>
              <a:buChar char="•"/>
            </a:pPr>
            <a:r>
              <a:rPr lang="en-US" sz="4400" dirty="0">
                <a:solidFill>
                  <a:srgbClr val="496F63"/>
                </a:solidFill>
              </a:rPr>
              <a:t>Expanding knowledge about the user and their problems</a:t>
            </a:r>
          </a:p>
          <a:p>
            <a:pPr marL="914400" indent="-914400" algn="l">
              <a:buFont typeface="Arial" panose="020B0604020202020204" pitchFamily="34" charset="0"/>
              <a:buChar char="•"/>
            </a:pPr>
            <a:r>
              <a:rPr lang="en-US" sz="4400" dirty="0">
                <a:solidFill>
                  <a:srgbClr val="496F63"/>
                </a:solidFill>
              </a:rPr>
              <a:t>Obtaining knowledge about the background of the problem, the place of use of the product, and the operating environment</a:t>
            </a:r>
            <a:endParaRPr lang="pl-PL" sz="4400" dirty="0">
              <a:solidFill>
                <a:srgbClr val="496F63"/>
              </a:solidFill>
            </a:endParaRPr>
          </a:p>
        </p:txBody>
      </p:sp>
      <p:pic>
        <p:nvPicPr>
          <p:cNvPr id="6" name="Obraz 5">
            <a:extLst>
              <a:ext uri="{FF2B5EF4-FFF2-40B4-BE49-F238E27FC236}">
                <a16:creationId xmlns:a16="http://schemas.microsoft.com/office/drawing/2014/main" id="{0D095624-9BF0-4A56-AD19-FE350A9D3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714" y="4434055"/>
            <a:ext cx="4865160" cy="4865160"/>
          </a:xfrm>
          <a:prstGeom prst="rect">
            <a:avLst/>
          </a:prstGeom>
        </p:spPr>
      </p:pic>
      <p:sp>
        <p:nvSpPr>
          <p:cNvPr id="10" name="Prostokąt 9">
            <a:extLst>
              <a:ext uri="{FF2B5EF4-FFF2-40B4-BE49-F238E27FC236}">
                <a16:creationId xmlns:a16="http://schemas.microsoft.com/office/drawing/2014/main" id="{55FAF974-A0C0-4CC7-ADCC-0DBDBA2F41AB}"/>
              </a:ext>
            </a:extLst>
          </p:cNvPr>
          <p:cNvSpPr/>
          <p:nvPr/>
        </p:nvSpPr>
        <p:spPr>
          <a:xfrm>
            <a:off x="10030424" y="8625380"/>
            <a:ext cx="14418064" cy="615553"/>
          </a:xfrm>
          <a:prstGeom prst="rect">
            <a:avLst/>
          </a:prstGeom>
        </p:spPr>
        <p:txBody>
          <a:bodyPr wrap="square">
            <a:spAutoFit/>
          </a:bodyPr>
          <a:lstStyle/>
          <a:p>
            <a:pPr algn="ctr"/>
            <a:r>
              <a:rPr lang="en-US" sz="3400" b="1" dirty="0">
                <a:solidFill>
                  <a:srgbClr val="496F63"/>
                </a:solidFill>
                <a:cs typeface="Arial" panose="020B0604020202020204" pitchFamily="34" charset="0"/>
              </a:rPr>
              <a:t>Examples of tools used at this stage:</a:t>
            </a:r>
            <a:endParaRPr lang="pl-PL" sz="3400" b="1" dirty="0">
              <a:solidFill>
                <a:srgbClr val="496F63"/>
              </a:solidFill>
              <a:cs typeface="Arial" panose="020B0604020202020204" pitchFamily="34" charset="0"/>
            </a:endParaRPr>
          </a:p>
        </p:txBody>
      </p:sp>
      <p:sp>
        <p:nvSpPr>
          <p:cNvPr id="2" name="Prostokąt 1">
            <a:extLst>
              <a:ext uri="{FF2B5EF4-FFF2-40B4-BE49-F238E27FC236}">
                <a16:creationId xmlns:a16="http://schemas.microsoft.com/office/drawing/2014/main" id="{10C5E134-D3F2-4C33-A7A0-D53A05E619D3}"/>
              </a:ext>
            </a:extLst>
          </p:cNvPr>
          <p:cNvSpPr/>
          <p:nvPr/>
        </p:nvSpPr>
        <p:spPr>
          <a:xfrm>
            <a:off x="10829615" y="9284587"/>
            <a:ext cx="8488136" cy="584775"/>
          </a:xfrm>
          <a:prstGeom prst="rect">
            <a:avLst/>
          </a:prstGeom>
        </p:spPr>
        <p:txBody>
          <a:bodyPr wrap="square">
            <a:spAutoFit/>
          </a:bodyPr>
          <a:lstStyle/>
          <a:p>
            <a:pPr marL="342900" indent="-342900">
              <a:buFont typeface="Arial" panose="020B0604020202020204" pitchFamily="34" charset="0"/>
              <a:buChar char="•"/>
            </a:pPr>
            <a:r>
              <a:rPr lang="pl-PL" sz="3200" dirty="0">
                <a:solidFill>
                  <a:srgbClr val="496F63"/>
                </a:solidFill>
              </a:rPr>
              <a:t>brainstorming about the design challenge</a:t>
            </a:r>
          </a:p>
        </p:txBody>
      </p:sp>
      <p:grpSp>
        <p:nvGrpSpPr>
          <p:cNvPr id="8" name="Group 7"/>
          <p:cNvGrpSpPr/>
          <p:nvPr/>
        </p:nvGrpSpPr>
        <p:grpSpPr>
          <a:xfrm>
            <a:off x="10549400" y="7011692"/>
            <a:ext cx="13172196" cy="1330461"/>
            <a:chOff x="9864269" y="7256072"/>
            <a:chExt cx="13172196" cy="1330461"/>
          </a:xfrm>
        </p:grpSpPr>
        <p:sp>
          <p:nvSpPr>
            <p:cNvPr id="12" name="Shape 72">
              <a:extLst>
                <a:ext uri="{FF2B5EF4-FFF2-40B4-BE49-F238E27FC236}">
                  <a16:creationId xmlns:a16="http://schemas.microsoft.com/office/drawing/2014/main" id="{3DEE7206-5DC1-4623-B1F1-9B8B1646FE1D}"/>
                </a:ext>
              </a:extLst>
            </p:cNvPr>
            <p:cNvSpPr/>
            <p:nvPr/>
          </p:nvSpPr>
          <p:spPr>
            <a:xfrm>
              <a:off x="9864269" y="7256072"/>
              <a:ext cx="13172196" cy="133046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4" name="Prostokąt 3">
              <a:extLst>
                <a:ext uri="{FF2B5EF4-FFF2-40B4-BE49-F238E27FC236}">
                  <a16:creationId xmlns:a16="http://schemas.microsoft.com/office/drawing/2014/main" id="{BE8F6911-8714-4BF0-9186-276967E60222}"/>
                </a:ext>
              </a:extLst>
            </p:cNvPr>
            <p:cNvSpPr/>
            <p:nvPr/>
          </p:nvSpPr>
          <p:spPr>
            <a:xfrm>
              <a:off x="10104403" y="7470157"/>
              <a:ext cx="12789078" cy="800219"/>
            </a:xfrm>
            <a:prstGeom prst="rect">
              <a:avLst/>
            </a:prstGeom>
          </p:spPr>
          <p:txBody>
            <a:bodyPr wrap="none">
              <a:spAutoFit/>
            </a:bodyPr>
            <a:lstStyle/>
            <a:p>
              <a:pPr algn="ctr"/>
              <a:r>
                <a:rPr lang="pl-PL" sz="4600" b="1" dirty="0">
                  <a:solidFill>
                    <a:srgbClr val="496F63"/>
                  </a:solidFill>
                </a:rPr>
                <a:t>We shouldn’t draw conclusions at this stage</a:t>
              </a:r>
            </a:p>
          </p:txBody>
        </p:sp>
      </p:grpSp>
      <p:sp>
        <p:nvSpPr>
          <p:cNvPr id="7" name="Prostokąt 6">
            <a:extLst>
              <a:ext uri="{FF2B5EF4-FFF2-40B4-BE49-F238E27FC236}">
                <a16:creationId xmlns:a16="http://schemas.microsoft.com/office/drawing/2014/main" id="{6713C402-C2FD-444F-8FCA-922BFB578070}"/>
              </a:ext>
            </a:extLst>
          </p:cNvPr>
          <p:cNvSpPr/>
          <p:nvPr/>
        </p:nvSpPr>
        <p:spPr>
          <a:xfrm>
            <a:off x="3996661" y="417637"/>
            <a:ext cx="19343757" cy="923330"/>
          </a:xfrm>
          <a:prstGeom prst="rect">
            <a:avLst/>
          </a:prstGeom>
        </p:spPr>
        <p:txBody>
          <a:bodyPr wrap="none">
            <a:spAutoFit/>
          </a:bodyPr>
          <a:lstStyle/>
          <a:p>
            <a:r>
              <a:rPr lang="en-GB" sz="5400" b="1" dirty="0">
                <a:solidFill>
                  <a:srgbClr val="496F63"/>
                </a:solidFill>
              </a:rPr>
              <a:t>O</a:t>
            </a:r>
            <a:r>
              <a:rPr lang="pl-PL" sz="5400" b="1" dirty="0">
                <a:solidFill>
                  <a:srgbClr val="496F63"/>
                </a:solidFill>
              </a:rPr>
              <a:t>bserving customer behavior in their natural environment</a:t>
            </a:r>
          </a:p>
        </p:txBody>
      </p:sp>
      <p:sp>
        <p:nvSpPr>
          <p:cNvPr id="14" name="Rectangle 1">
            <a:extLst>
              <a:ext uri="{FF2B5EF4-FFF2-40B4-BE49-F238E27FC236}">
                <a16:creationId xmlns:a16="http://schemas.microsoft.com/office/drawing/2014/main" id="{0AD106E4-3DD6-4A20-B5DD-9630790D60CC}"/>
              </a:ext>
            </a:extLst>
          </p:cNvPr>
          <p:cNvSpPr/>
          <p:nvPr/>
        </p:nvSpPr>
        <p:spPr>
          <a:xfrm>
            <a:off x="9498864" y="13033920"/>
            <a:ext cx="15273268" cy="646331"/>
          </a:xfrm>
          <a:prstGeom prst="rect">
            <a:avLst/>
          </a:prstGeom>
        </p:spPr>
        <p:txBody>
          <a:bodyPr wrap="square">
            <a:spAutoFit/>
          </a:bodyPr>
          <a:lstStyle/>
          <a:p>
            <a:pPr algn="ctr" fontAlgn="base"/>
            <a:r>
              <a:rPr lang="pl-PL" sz="1800" b="1" kern="1200" dirty="0">
                <a:solidFill>
                  <a:schemeClr val="tx1"/>
                </a:solidFill>
                <a:latin typeface="Arial" panose="020B0604020202020204" pitchFamily="34" charset="0"/>
                <a:cs typeface="Arial" panose="020B0604020202020204" pitchFamily="34" charset="0"/>
                <a:sym typeface="Quattrocento Sans"/>
              </a:rPr>
              <a:t>Source: https://play.google.com/books/reader?id=2yyDDwAAQBAJ&amp;hl=pl&amp;pg=GBS.PT10</a:t>
            </a:r>
          </a:p>
          <a:p>
            <a:pPr algn="ctr" fontAlgn="base"/>
            <a:r>
              <a:rPr lang="pl-PL" sz="1800" b="1" kern="1200" dirty="0">
                <a:solidFill>
                  <a:schemeClr val="tx1"/>
                </a:solidFill>
                <a:latin typeface="Arial" panose="020B0604020202020204" pitchFamily="34" charset="0"/>
                <a:cs typeface="Arial" panose="020B0604020202020204" pitchFamily="34" charset="0"/>
                <a:sym typeface="Quattrocento Sans"/>
              </a:rPr>
              <a:t>https://contentsolutions.pl/5-krokow-do-tworzenia-lepszego-contentu-design-thinking/</a:t>
            </a:r>
            <a:endParaRPr lang="en-IE" sz="18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17" name="Prostokąt 1">
            <a:extLst>
              <a:ext uri="{FF2B5EF4-FFF2-40B4-BE49-F238E27FC236}">
                <a16:creationId xmlns:a16="http://schemas.microsoft.com/office/drawing/2014/main" id="{10C5E134-D3F2-4C33-A7A0-D53A05E619D3}"/>
              </a:ext>
            </a:extLst>
          </p:cNvPr>
          <p:cNvSpPr/>
          <p:nvPr/>
        </p:nvSpPr>
        <p:spPr>
          <a:xfrm>
            <a:off x="10829615" y="9791664"/>
            <a:ext cx="8488136" cy="584775"/>
          </a:xfrm>
          <a:prstGeom prst="rect">
            <a:avLst/>
          </a:prstGeom>
        </p:spPr>
        <p:txBody>
          <a:bodyPr wrap="square">
            <a:spAutoFit/>
          </a:bodyPr>
          <a:lstStyle/>
          <a:p>
            <a:pPr marL="342900" indent="-342900">
              <a:buFont typeface="Arial" panose="020B0604020202020204" pitchFamily="34" charset="0"/>
              <a:buChar char="•"/>
            </a:pPr>
            <a:r>
              <a:rPr lang="pl-PL" sz="3200" dirty="0">
                <a:solidFill>
                  <a:srgbClr val="496F63"/>
                </a:solidFill>
              </a:rPr>
              <a:t>discussing key project conditions</a:t>
            </a:r>
          </a:p>
        </p:txBody>
      </p:sp>
      <p:sp>
        <p:nvSpPr>
          <p:cNvPr id="18" name="Prostokąt 1">
            <a:extLst>
              <a:ext uri="{FF2B5EF4-FFF2-40B4-BE49-F238E27FC236}">
                <a16:creationId xmlns:a16="http://schemas.microsoft.com/office/drawing/2014/main" id="{10C5E134-D3F2-4C33-A7A0-D53A05E619D3}"/>
              </a:ext>
            </a:extLst>
          </p:cNvPr>
          <p:cNvSpPr/>
          <p:nvPr/>
        </p:nvSpPr>
        <p:spPr>
          <a:xfrm>
            <a:off x="10829615" y="10296735"/>
            <a:ext cx="8488136" cy="584775"/>
          </a:xfrm>
          <a:prstGeom prst="rect">
            <a:avLst/>
          </a:prstGeom>
        </p:spPr>
        <p:txBody>
          <a:bodyPr wrap="square">
            <a:spAutoFit/>
          </a:bodyPr>
          <a:lstStyle/>
          <a:p>
            <a:pPr marL="342900" indent="-342900">
              <a:buFont typeface="Arial" panose="020B0604020202020204" pitchFamily="34" charset="0"/>
              <a:buChar char="•"/>
            </a:pPr>
            <a:r>
              <a:rPr lang="pl-PL" sz="3200" dirty="0">
                <a:solidFill>
                  <a:srgbClr val="496F63"/>
                </a:solidFill>
              </a:rPr>
              <a:t>testing existing solutions</a:t>
            </a:r>
          </a:p>
        </p:txBody>
      </p:sp>
      <p:sp>
        <p:nvSpPr>
          <p:cNvPr id="19" name="Prostokąt 1">
            <a:extLst>
              <a:ext uri="{FF2B5EF4-FFF2-40B4-BE49-F238E27FC236}">
                <a16:creationId xmlns:a16="http://schemas.microsoft.com/office/drawing/2014/main" id="{10C5E134-D3F2-4C33-A7A0-D53A05E619D3}"/>
              </a:ext>
            </a:extLst>
          </p:cNvPr>
          <p:cNvSpPr/>
          <p:nvPr/>
        </p:nvSpPr>
        <p:spPr>
          <a:xfrm>
            <a:off x="10829615" y="10840518"/>
            <a:ext cx="8488136" cy="584775"/>
          </a:xfrm>
          <a:prstGeom prst="rect">
            <a:avLst/>
          </a:prstGeom>
        </p:spPr>
        <p:txBody>
          <a:bodyPr wrap="square">
            <a:spAutoFit/>
          </a:bodyPr>
          <a:lstStyle/>
          <a:p>
            <a:pPr marL="342900" indent="-342900">
              <a:buFont typeface="Arial" panose="020B0604020202020204" pitchFamily="34" charset="0"/>
              <a:buChar char="•"/>
            </a:pPr>
            <a:r>
              <a:rPr lang="pl-PL" sz="3200" dirty="0">
                <a:solidFill>
                  <a:srgbClr val="496F63"/>
                </a:solidFill>
              </a:rPr>
              <a:t>target group observation</a:t>
            </a:r>
          </a:p>
        </p:txBody>
      </p:sp>
      <p:sp>
        <p:nvSpPr>
          <p:cNvPr id="20" name="Prostokąt 1">
            <a:extLst>
              <a:ext uri="{FF2B5EF4-FFF2-40B4-BE49-F238E27FC236}">
                <a16:creationId xmlns:a16="http://schemas.microsoft.com/office/drawing/2014/main" id="{10C5E134-D3F2-4C33-A7A0-D53A05E619D3}"/>
              </a:ext>
            </a:extLst>
          </p:cNvPr>
          <p:cNvSpPr/>
          <p:nvPr/>
        </p:nvSpPr>
        <p:spPr>
          <a:xfrm>
            <a:off x="10829615" y="11361155"/>
            <a:ext cx="8488136" cy="584775"/>
          </a:xfrm>
          <a:prstGeom prst="rect">
            <a:avLst/>
          </a:prstGeom>
        </p:spPr>
        <p:txBody>
          <a:bodyPr wrap="square">
            <a:spAutoFit/>
          </a:bodyPr>
          <a:lstStyle/>
          <a:p>
            <a:pPr marL="342900" indent="-342900">
              <a:buFont typeface="Arial" panose="020B0604020202020204" pitchFamily="34" charset="0"/>
              <a:buChar char="•"/>
            </a:pPr>
            <a:r>
              <a:rPr lang="pl-PL" sz="3200" dirty="0">
                <a:solidFill>
                  <a:srgbClr val="496F63"/>
                </a:solidFill>
              </a:rPr>
              <a:t>conducting interviews with potential clients</a:t>
            </a:r>
          </a:p>
        </p:txBody>
      </p:sp>
      <p:sp>
        <p:nvSpPr>
          <p:cNvPr id="21" name="Prostokąt 1">
            <a:extLst>
              <a:ext uri="{FF2B5EF4-FFF2-40B4-BE49-F238E27FC236}">
                <a16:creationId xmlns:a16="http://schemas.microsoft.com/office/drawing/2014/main" id="{10C5E134-D3F2-4C33-A7A0-D53A05E619D3}"/>
              </a:ext>
            </a:extLst>
          </p:cNvPr>
          <p:cNvSpPr/>
          <p:nvPr/>
        </p:nvSpPr>
        <p:spPr>
          <a:xfrm>
            <a:off x="10829615" y="11910696"/>
            <a:ext cx="8488136" cy="584775"/>
          </a:xfrm>
          <a:prstGeom prst="rect">
            <a:avLst/>
          </a:prstGeom>
        </p:spPr>
        <p:txBody>
          <a:bodyPr wrap="square">
            <a:spAutoFit/>
          </a:bodyPr>
          <a:lstStyle/>
          <a:p>
            <a:pPr marL="342900" indent="-342900">
              <a:buFont typeface="Arial" panose="020B0604020202020204" pitchFamily="34" charset="0"/>
              <a:buChar char="•"/>
            </a:pPr>
            <a:r>
              <a:rPr lang="pl-PL" sz="3200" dirty="0">
                <a:solidFill>
                  <a:srgbClr val="496F63"/>
                </a:solidFill>
              </a:rPr>
              <a:t>listening to the client's voice</a:t>
            </a:r>
          </a:p>
        </p:txBody>
      </p:sp>
      <p:sp>
        <p:nvSpPr>
          <p:cNvPr id="22" name="Prostokąt 1">
            <a:extLst>
              <a:ext uri="{FF2B5EF4-FFF2-40B4-BE49-F238E27FC236}">
                <a16:creationId xmlns:a16="http://schemas.microsoft.com/office/drawing/2014/main" id="{10C5E134-D3F2-4C33-A7A0-D53A05E619D3}"/>
              </a:ext>
            </a:extLst>
          </p:cNvPr>
          <p:cNvSpPr/>
          <p:nvPr/>
        </p:nvSpPr>
        <p:spPr>
          <a:xfrm>
            <a:off x="10829615" y="12431896"/>
            <a:ext cx="8488136" cy="584775"/>
          </a:xfrm>
          <a:prstGeom prst="rect">
            <a:avLst/>
          </a:prstGeom>
        </p:spPr>
        <p:txBody>
          <a:bodyPr wrap="square">
            <a:spAutoFit/>
          </a:bodyPr>
          <a:lstStyle/>
          <a:p>
            <a:pPr marL="342900" indent="-342900">
              <a:buFont typeface="Arial" panose="020B0604020202020204" pitchFamily="34" charset="0"/>
              <a:buChar char="•"/>
            </a:pPr>
            <a:r>
              <a:rPr lang="pl-PL" sz="3200" dirty="0">
                <a:solidFill>
                  <a:srgbClr val="496F63"/>
                </a:solidFill>
              </a:rPr>
              <a:t>safari design</a:t>
            </a:r>
          </a:p>
        </p:txBody>
      </p:sp>
      <p:sp>
        <p:nvSpPr>
          <p:cNvPr id="23" name="Prostokąt 2">
            <a:extLst>
              <a:ext uri="{FF2B5EF4-FFF2-40B4-BE49-F238E27FC236}">
                <a16:creationId xmlns:a16="http://schemas.microsoft.com/office/drawing/2014/main" id="{386DECCB-6F6A-4B5E-AB30-515D488B46A7}"/>
              </a:ext>
            </a:extLst>
          </p:cNvPr>
          <p:cNvSpPr/>
          <p:nvPr/>
        </p:nvSpPr>
        <p:spPr>
          <a:xfrm>
            <a:off x="19637145" y="9206889"/>
            <a:ext cx="4203335" cy="584775"/>
          </a:xfrm>
          <a:prstGeom prst="rect">
            <a:avLst/>
          </a:prstGeom>
        </p:spPr>
        <p:txBody>
          <a:bodyPr wrap="square">
            <a:spAutoFit/>
          </a:bodyPr>
          <a:lstStyle/>
          <a:p>
            <a:pPr marL="342900" indent="-342900" algn="r">
              <a:buFont typeface="Arial" panose="020B0604020202020204" pitchFamily="34" charset="0"/>
              <a:buChar char="•"/>
            </a:pPr>
            <a:r>
              <a:rPr lang="pl-PL" sz="3200" dirty="0">
                <a:solidFill>
                  <a:srgbClr val="496F63"/>
                </a:solidFill>
              </a:rPr>
              <a:t>shadowing</a:t>
            </a:r>
          </a:p>
        </p:txBody>
      </p:sp>
      <p:sp>
        <p:nvSpPr>
          <p:cNvPr id="24" name="Prostokąt 2">
            <a:extLst>
              <a:ext uri="{FF2B5EF4-FFF2-40B4-BE49-F238E27FC236}">
                <a16:creationId xmlns:a16="http://schemas.microsoft.com/office/drawing/2014/main" id="{386DECCB-6F6A-4B5E-AB30-515D488B46A7}"/>
              </a:ext>
            </a:extLst>
          </p:cNvPr>
          <p:cNvSpPr/>
          <p:nvPr/>
        </p:nvSpPr>
        <p:spPr>
          <a:xfrm>
            <a:off x="19637145" y="9716268"/>
            <a:ext cx="4203335" cy="584775"/>
          </a:xfrm>
          <a:prstGeom prst="rect">
            <a:avLst/>
          </a:prstGeom>
        </p:spPr>
        <p:txBody>
          <a:bodyPr wrap="square">
            <a:spAutoFit/>
          </a:bodyPr>
          <a:lstStyle/>
          <a:p>
            <a:pPr marL="342900" indent="-342900" algn="r">
              <a:buFont typeface="Arial" panose="020B0604020202020204" pitchFamily="34" charset="0"/>
              <a:buChar char="•"/>
            </a:pPr>
            <a:r>
              <a:rPr lang="pl-PL" sz="3200" dirty="0">
                <a:solidFill>
                  <a:srgbClr val="496F63"/>
                </a:solidFill>
              </a:rPr>
              <a:t>bodystorming</a:t>
            </a:r>
          </a:p>
        </p:txBody>
      </p:sp>
      <p:sp>
        <p:nvSpPr>
          <p:cNvPr id="25" name="Prostokąt 2">
            <a:extLst>
              <a:ext uri="{FF2B5EF4-FFF2-40B4-BE49-F238E27FC236}">
                <a16:creationId xmlns:a16="http://schemas.microsoft.com/office/drawing/2014/main" id="{386DECCB-6F6A-4B5E-AB30-515D488B46A7}"/>
              </a:ext>
            </a:extLst>
          </p:cNvPr>
          <p:cNvSpPr/>
          <p:nvPr/>
        </p:nvSpPr>
        <p:spPr>
          <a:xfrm>
            <a:off x="19637145" y="10256825"/>
            <a:ext cx="4203335" cy="584775"/>
          </a:xfrm>
          <a:prstGeom prst="rect">
            <a:avLst/>
          </a:prstGeom>
        </p:spPr>
        <p:txBody>
          <a:bodyPr wrap="square">
            <a:spAutoFit/>
          </a:bodyPr>
          <a:lstStyle/>
          <a:p>
            <a:pPr marL="342900" indent="-342900" algn="r">
              <a:buFont typeface="Arial" panose="020B0604020202020204" pitchFamily="34" charset="0"/>
              <a:buChar char="•"/>
            </a:pPr>
            <a:r>
              <a:rPr lang="pl-PL" sz="3200" dirty="0">
                <a:solidFill>
                  <a:srgbClr val="496F63"/>
                </a:solidFill>
              </a:rPr>
              <a:t>role playing</a:t>
            </a:r>
          </a:p>
        </p:txBody>
      </p:sp>
      <p:sp>
        <p:nvSpPr>
          <p:cNvPr id="26" name="Prostokąt 2">
            <a:extLst>
              <a:ext uri="{FF2B5EF4-FFF2-40B4-BE49-F238E27FC236}">
                <a16:creationId xmlns:a16="http://schemas.microsoft.com/office/drawing/2014/main" id="{386DECCB-6F6A-4B5E-AB30-515D488B46A7}"/>
              </a:ext>
            </a:extLst>
          </p:cNvPr>
          <p:cNvSpPr/>
          <p:nvPr/>
        </p:nvSpPr>
        <p:spPr>
          <a:xfrm>
            <a:off x="19637145" y="10776380"/>
            <a:ext cx="4203335" cy="584775"/>
          </a:xfrm>
          <a:prstGeom prst="rect">
            <a:avLst/>
          </a:prstGeom>
        </p:spPr>
        <p:txBody>
          <a:bodyPr wrap="square">
            <a:spAutoFit/>
          </a:bodyPr>
          <a:lstStyle/>
          <a:p>
            <a:pPr marL="342900" indent="-342900" algn="r">
              <a:buFont typeface="Arial" panose="020B0604020202020204" pitchFamily="34" charset="0"/>
              <a:buChar char="•"/>
            </a:pPr>
            <a:r>
              <a:rPr lang="pl-PL" sz="3200" dirty="0">
                <a:solidFill>
                  <a:srgbClr val="496F63"/>
                </a:solidFill>
              </a:rPr>
              <a:t>card sorting</a:t>
            </a:r>
          </a:p>
        </p:txBody>
      </p:sp>
      <p:sp>
        <p:nvSpPr>
          <p:cNvPr id="27" name="Prostokąt 2">
            <a:extLst>
              <a:ext uri="{FF2B5EF4-FFF2-40B4-BE49-F238E27FC236}">
                <a16:creationId xmlns:a16="http://schemas.microsoft.com/office/drawing/2014/main" id="{386DECCB-6F6A-4B5E-AB30-515D488B46A7}"/>
              </a:ext>
            </a:extLst>
          </p:cNvPr>
          <p:cNvSpPr/>
          <p:nvPr/>
        </p:nvSpPr>
        <p:spPr>
          <a:xfrm>
            <a:off x="19637145" y="11326507"/>
            <a:ext cx="4203335" cy="584775"/>
          </a:xfrm>
          <a:prstGeom prst="rect">
            <a:avLst/>
          </a:prstGeom>
        </p:spPr>
        <p:txBody>
          <a:bodyPr wrap="square">
            <a:spAutoFit/>
          </a:bodyPr>
          <a:lstStyle/>
          <a:p>
            <a:pPr marL="342900" indent="-342900" algn="r">
              <a:buFont typeface="Arial" panose="020B0604020202020204" pitchFamily="34" charset="0"/>
              <a:buChar char="•"/>
            </a:pPr>
            <a:r>
              <a:rPr lang="pl-PL" sz="3200" dirty="0">
                <a:solidFill>
                  <a:srgbClr val="496F63"/>
                </a:solidFill>
              </a:rPr>
              <a:t>inspiration cards</a:t>
            </a:r>
          </a:p>
        </p:txBody>
      </p:sp>
      <p:sp>
        <p:nvSpPr>
          <p:cNvPr id="28" name="Prostokąt 2">
            <a:extLst>
              <a:ext uri="{FF2B5EF4-FFF2-40B4-BE49-F238E27FC236}">
                <a16:creationId xmlns:a16="http://schemas.microsoft.com/office/drawing/2014/main" id="{386DECCB-6F6A-4B5E-AB30-515D488B46A7}"/>
              </a:ext>
            </a:extLst>
          </p:cNvPr>
          <p:cNvSpPr/>
          <p:nvPr/>
        </p:nvSpPr>
        <p:spPr>
          <a:xfrm>
            <a:off x="19637145" y="11847121"/>
            <a:ext cx="4203335" cy="584775"/>
          </a:xfrm>
          <a:prstGeom prst="rect">
            <a:avLst/>
          </a:prstGeom>
        </p:spPr>
        <p:txBody>
          <a:bodyPr wrap="square">
            <a:spAutoFit/>
          </a:bodyPr>
          <a:lstStyle/>
          <a:p>
            <a:pPr marL="342900" indent="-342900" algn="r">
              <a:buFont typeface="Arial" panose="020B0604020202020204" pitchFamily="34" charset="0"/>
              <a:buChar char="•"/>
            </a:pPr>
            <a:r>
              <a:rPr lang="pl-PL" sz="3200" dirty="0">
                <a:solidFill>
                  <a:srgbClr val="496F63"/>
                </a:solidFill>
              </a:rPr>
              <a:t>empathy mapping</a:t>
            </a:r>
          </a:p>
        </p:txBody>
      </p:sp>
      <p:sp>
        <p:nvSpPr>
          <p:cNvPr id="29" name="Prostokąt 2">
            <a:extLst>
              <a:ext uri="{FF2B5EF4-FFF2-40B4-BE49-F238E27FC236}">
                <a16:creationId xmlns:a16="http://schemas.microsoft.com/office/drawing/2014/main" id="{386DECCB-6F6A-4B5E-AB30-515D488B46A7}"/>
              </a:ext>
            </a:extLst>
          </p:cNvPr>
          <p:cNvSpPr/>
          <p:nvPr/>
        </p:nvSpPr>
        <p:spPr>
          <a:xfrm>
            <a:off x="19637144" y="12405491"/>
            <a:ext cx="4203335" cy="584775"/>
          </a:xfrm>
          <a:prstGeom prst="rect">
            <a:avLst/>
          </a:prstGeom>
        </p:spPr>
        <p:txBody>
          <a:bodyPr wrap="square">
            <a:spAutoFit/>
          </a:bodyPr>
          <a:lstStyle/>
          <a:p>
            <a:pPr marL="342900" indent="-342900" algn="r">
              <a:buFont typeface="Arial" panose="020B0604020202020204" pitchFamily="34" charset="0"/>
              <a:buChar char="•"/>
            </a:pPr>
            <a:r>
              <a:rPr lang="pl-PL" sz="3200" dirty="0">
                <a:solidFill>
                  <a:srgbClr val="496F63"/>
                </a:solidFill>
              </a:rPr>
              <a:t>Rose-Bud-Thorn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up)">
                                      <p:cBhvr>
                                        <p:cTn id="13" dur="1000"/>
                                        <p:tgtEl>
                                          <p:spTgt spid="5">
                                            <p:txEl>
                                              <p:pRg st="0" end="0"/>
                                            </p:txEl>
                                          </p:spTgt>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up)">
                                      <p:cBhvr>
                                        <p:cTn id="32" dur="1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000" fill="hold"/>
                                        <p:tgtEl>
                                          <p:spTgt spid="23"/>
                                        </p:tgtEl>
                                        <p:attrNameLst>
                                          <p:attrName>ppt_x</p:attrName>
                                        </p:attrNameLst>
                                      </p:cBhvr>
                                      <p:tavLst>
                                        <p:tav tm="0">
                                          <p:val>
                                            <p:strVal val="1+#ppt_w/2"/>
                                          </p:val>
                                        </p:tav>
                                        <p:tav tm="100000">
                                          <p:val>
                                            <p:strVal val="#ppt_x"/>
                                          </p:val>
                                        </p:tav>
                                      </p:tavLst>
                                    </p:anim>
                                    <p:anim calcmode="lin" valueType="num">
                                      <p:cBhvr additive="base">
                                        <p:cTn id="5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par>
                          <p:cTn id="59" fill="hold">
                            <p:stCondLst>
                              <p:cond delay="500"/>
                            </p:stCondLst>
                            <p:childTnLst>
                              <p:par>
                                <p:cTn id="60" presetID="2" presetClass="entr" presetSubtype="2"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1000" fill="hold"/>
                                        <p:tgtEl>
                                          <p:spTgt spid="24"/>
                                        </p:tgtEl>
                                        <p:attrNameLst>
                                          <p:attrName>ppt_x</p:attrName>
                                        </p:attrNameLst>
                                      </p:cBhvr>
                                      <p:tavLst>
                                        <p:tav tm="0">
                                          <p:val>
                                            <p:strVal val="1+#ppt_w/2"/>
                                          </p:val>
                                        </p:tav>
                                        <p:tav tm="100000">
                                          <p:val>
                                            <p:strVal val="#ppt_x"/>
                                          </p:val>
                                        </p:tav>
                                      </p:tavLst>
                                    </p:anim>
                                    <p:anim calcmode="lin" valueType="num">
                                      <p:cBhvr additive="base">
                                        <p:cTn id="6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500"/>
                            </p:stCondLst>
                            <p:childTnLst>
                              <p:par>
                                <p:cTn id="70" presetID="2" presetClass="entr" presetSubtype="2"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1000" fill="hold"/>
                                        <p:tgtEl>
                                          <p:spTgt spid="25"/>
                                        </p:tgtEl>
                                        <p:attrNameLst>
                                          <p:attrName>ppt_x</p:attrName>
                                        </p:attrNameLst>
                                      </p:cBhvr>
                                      <p:tavLst>
                                        <p:tav tm="0">
                                          <p:val>
                                            <p:strVal val="1+#ppt_w/2"/>
                                          </p:val>
                                        </p:tav>
                                        <p:tav tm="100000">
                                          <p:val>
                                            <p:strVal val="#ppt_x"/>
                                          </p:val>
                                        </p:tav>
                                      </p:tavLst>
                                    </p:anim>
                                    <p:anim calcmode="lin" valueType="num">
                                      <p:cBhvr additive="base">
                                        <p:cTn id="73"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par>
                          <p:cTn id="79" fill="hold">
                            <p:stCondLst>
                              <p:cond delay="500"/>
                            </p:stCondLst>
                            <p:childTnLst>
                              <p:par>
                                <p:cTn id="80" presetID="2"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1000" fill="hold"/>
                                        <p:tgtEl>
                                          <p:spTgt spid="26"/>
                                        </p:tgtEl>
                                        <p:attrNameLst>
                                          <p:attrName>ppt_x</p:attrName>
                                        </p:attrNameLst>
                                      </p:cBhvr>
                                      <p:tavLst>
                                        <p:tav tm="0">
                                          <p:val>
                                            <p:strVal val="1+#ppt_w/2"/>
                                          </p:val>
                                        </p:tav>
                                        <p:tav tm="100000">
                                          <p:val>
                                            <p:strVal val="#ppt_x"/>
                                          </p:val>
                                        </p:tav>
                                      </p:tavLst>
                                    </p:anim>
                                    <p:anim calcmode="lin" valueType="num">
                                      <p:cBhvr additive="base">
                                        <p:cTn id="83"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p:stCondLst>
                              <p:cond delay="500"/>
                            </p:stCondLst>
                            <p:childTnLst>
                              <p:par>
                                <p:cTn id="90" presetID="2" presetClass="entr" presetSubtype="2"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1000" fill="hold"/>
                                        <p:tgtEl>
                                          <p:spTgt spid="27"/>
                                        </p:tgtEl>
                                        <p:attrNameLst>
                                          <p:attrName>ppt_x</p:attrName>
                                        </p:attrNameLst>
                                      </p:cBhvr>
                                      <p:tavLst>
                                        <p:tav tm="0">
                                          <p:val>
                                            <p:strVal val="1+#ppt_w/2"/>
                                          </p:val>
                                        </p:tav>
                                        <p:tav tm="100000">
                                          <p:val>
                                            <p:strVal val="#ppt_x"/>
                                          </p:val>
                                        </p:tav>
                                      </p:tavLst>
                                    </p:anim>
                                    <p:anim calcmode="lin" valueType="num">
                                      <p:cBhvr additive="base">
                                        <p:cTn id="93"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childTnLst>
                          </p:cTn>
                        </p:par>
                        <p:par>
                          <p:cTn id="99" fill="hold">
                            <p:stCondLst>
                              <p:cond delay="500"/>
                            </p:stCondLst>
                            <p:childTnLst>
                              <p:par>
                                <p:cTn id="100" presetID="2" presetClass="entr" presetSubtype="2"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1000" fill="hold"/>
                                        <p:tgtEl>
                                          <p:spTgt spid="28"/>
                                        </p:tgtEl>
                                        <p:attrNameLst>
                                          <p:attrName>ppt_x</p:attrName>
                                        </p:attrNameLst>
                                      </p:cBhvr>
                                      <p:tavLst>
                                        <p:tav tm="0">
                                          <p:val>
                                            <p:strVal val="1+#ppt_w/2"/>
                                          </p:val>
                                        </p:tav>
                                        <p:tav tm="100000">
                                          <p:val>
                                            <p:strVal val="#ppt_x"/>
                                          </p:val>
                                        </p:tav>
                                      </p:tavLst>
                                    </p:anim>
                                    <p:anim calcmode="lin" valueType="num">
                                      <p:cBhvr additive="base">
                                        <p:cTn id="103"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par>
                          <p:cTn id="109" fill="hold">
                            <p:stCondLst>
                              <p:cond delay="500"/>
                            </p:stCondLst>
                            <p:childTnLst>
                              <p:par>
                                <p:cTn id="110" presetID="2" presetClass="entr" presetSubtype="2"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1000" fill="hold"/>
                                        <p:tgtEl>
                                          <p:spTgt spid="29"/>
                                        </p:tgtEl>
                                        <p:attrNameLst>
                                          <p:attrName>ppt_x</p:attrName>
                                        </p:attrNameLst>
                                      </p:cBhvr>
                                      <p:tavLst>
                                        <p:tav tm="0">
                                          <p:val>
                                            <p:strVal val="1+#ppt_w/2"/>
                                          </p:val>
                                        </p:tav>
                                        <p:tav tm="100000">
                                          <p:val>
                                            <p:strVal val="#ppt_x"/>
                                          </p:val>
                                        </p:tav>
                                      </p:tavLst>
                                    </p:anim>
                                    <p:anim calcmode="lin" valueType="num">
                                      <p:cBhvr additive="base">
                                        <p:cTn id="113" dur="1000" fill="hold"/>
                                        <p:tgtEl>
                                          <p:spTgt spid="29"/>
                                        </p:tgtEl>
                                        <p:attrNameLst>
                                          <p:attrName>ppt_y</p:attrName>
                                        </p:attrNameLst>
                                      </p:cBhvr>
                                      <p:tavLst>
                                        <p:tav tm="0">
                                          <p:val>
                                            <p:strVal val="#ppt_y"/>
                                          </p:val>
                                        </p:tav>
                                        <p:tav tm="100000">
                                          <p:val>
                                            <p:strVal val="#ppt_y"/>
                                          </p:val>
                                        </p:tav>
                                      </p:tavLst>
                                    </p:anim>
                                  </p:childTnLst>
                                </p:cTn>
                              </p:par>
                            </p:childTnLst>
                          </p:cTn>
                        </p:par>
                        <p:par>
                          <p:cTn id="114" fill="hold">
                            <p:stCondLst>
                              <p:cond delay="1500"/>
                            </p:stCondLst>
                            <p:childTnLst>
                              <p:par>
                                <p:cTn id="115" presetID="10" presetClass="entr" presetSubtype="0" fill="hold" grpId="0" nodeType="after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p:bldP spid="2" grpId="0"/>
      <p:bldP spid="7" grpId="0"/>
      <p:bldP spid="14"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8</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1116382" y="10746467"/>
            <a:ext cx="9099673"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a:solidFill>
                  <a:srgbClr val="FFFFFF"/>
                </a:solidFill>
                <a:latin typeface="Arial" panose="020B0604020202020204" pitchFamily="34" charset="0"/>
                <a:cs typeface="Arial" panose="020B0604020202020204" pitchFamily="34" charset="0"/>
              </a:rPr>
              <a:t>2. </a:t>
            </a:r>
            <a:r>
              <a:rPr lang="pl-PL" dirty="0" err="1">
                <a:solidFill>
                  <a:srgbClr val="FFFFFF"/>
                </a:solidFill>
                <a:latin typeface="Arial" panose="020B0604020202020204" pitchFamily="34" charset="0"/>
                <a:cs typeface="Arial" panose="020B0604020202020204" pitchFamily="34" charset="0"/>
              </a:rPr>
              <a:t>Define</a:t>
            </a:r>
            <a:endParaRPr dirty="0">
              <a:solidFill>
                <a:srgbClr val="FFFFFF"/>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A23A8190-4290-4DD1-BDF3-EEEE292BE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 y="4027304"/>
            <a:ext cx="5159802" cy="5159802"/>
          </a:xfrm>
          <a:prstGeom prst="rect">
            <a:avLst/>
          </a:prstGeom>
        </p:spPr>
      </p:pic>
      <p:sp>
        <p:nvSpPr>
          <p:cNvPr id="10" name="Prostokąt 9">
            <a:extLst>
              <a:ext uri="{FF2B5EF4-FFF2-40B4-BE49-F238E27FC236}">
                <a16:creationId xmlns:a16="http://schemas.microsoft.com/office/drawing/2014/main" id="{1A725F49-DB70-4702-8AD6-C261B329A7FD}"/>
              </a:ext>
            </a:extLst>
          </p:cNvPr>
          <p:cNvSpPr/>
          <p:nvPr/>
        </p:nvSpPr>
        <p:spPr>
          <a:xfrm>
            <a:off x="6175258" y="2758670"/>
            <a:ext cx="17422865" cy="830997"/>
          </a:xfrm>
          <a:prstGeom prst="rect">
            <a:avLst/>
          </a:prstGeom>
        </p:spPr>
        <p:txBody>
          <a:bodyPr wrap="square">
            <a:spAutoFit/>
          </a:bodyPr>
          <a:lstStyle/>
          <a:p>
            <a:pPr algn="l"/>
            <a:r>
              <a:rPr lang="en-US" sz="4800" b="1" dirty="0">
                <a:solidFill>
                  <a:srgbClr val="496F63"/>
                </a:solidFill>
              </a:rPr>
              <a:t>Goal</a:t>
            </a:r>
            <a:r>
              <a:rPr lang="pl-PL" sz="4800" b="1" dirty="0">
                <a:solidFill>
                  <a:srgbClr val="496F63"/>
                </a:solidFill>
              </a:rPr>
              <a:t> – </a:t>
            </a:r>
            <a:r>
              <a:rPr lang="en-US" sz="4800" dirty="0">
                <a:solidFill>
                  <a:srgbClr val="496F63"/>
                </a:solidFill>
              </a:rPr>
              <a:t>a summary of the potential user and their point of view</a:t>
            </a:r>
            <a:endParaRPr lang="pl-PL" sz="4800" b="1" dirty="0">
              <a:solidFill>
                <a:srgbClr val="496F63"/>
              </a:solidFill>
            </a:endParaRPr>
          </a:p>
        </p:txBody>
      </p:sp>
      <p:sp>
        <p:nvSpPr>
          <p:cNvPr id="11" name="Prostokąt 10">
            <a:extLst>
              <a:ext uri="{FF2B5EF4-FFF2-40B4-BE49-F238E27FC236}">
                <a16:creationId xmlns:a16="http://schemas.microsoft.com/office/drawing/2014/main" id="{3BB6C130-169F-4247-8309-55EF0B10D39E}"/>
              </a:ext>
            </a:extLst>
          </p:cNvPr>
          <p:cNvSpPr/>
          <p:nvPr/>
        </p:nvSpPr>
        <p:spPr>
          <a:xfrm>
            <a:off x="10211568" y="7036074"/>
            <a:ext cx="10431957" cy="3323987"/>
          </a:xfrm>
          <a:prstGeom prst="rect">
            <a:avLst/>
          </a:prstGeom>
        </p:spPr>
        <p:txBody>
          <a:bodyPr wrap="square">
            <a:spAutoFit/>
          </a:bodyPr>
          <a:lstStyle/>
          <a:p>
            <a:pPr algn="ctr"/>
            <a:r>
              <a:rPr lang="en-US" sz="3400" b="1" dirty="0">
                <a:solidFill>
                  <a:srgbClr val="496F63"/>
                </a:solidFill>
                <a:cs typeface="Arial" panose="020B0604020202020204" pitchFamily="34" charset="0"/>
              </a:rPr>
              <a:t>Examples of tools used at this stage:</a:t>
            </a:r>
          </a:p>
          <a:p>
            <a:pPr algn="ctr"/>
            <a:endParaRPr lang="en-US" sz="800" b="1" dirty="0">
              <a:solidFill>
                <a:srgbClr val="496F63"/>
              </a:solidFill>
              <a:cs typeface="Arial" panose="020B0604020202020204" pitchFamily="34" charset="0"/>
            </a:endParaRPr>
          </a:p>
          <a:p>
            <a:pPr algn="ctr"/>
            <a:endParaRPr lang="pl-PL" sz="800" b="1" dirty="0">
              <a:solidFill>
                <a:srgbClr val="496F63"/>
              </a:solidFill>
              <a:cs typeface="Arial" panose="020B0604020202020204" pitchFamily="34" charset="0"/>
            </a:endParaRPr>
          </a:p>
          <a:p>
            <a:pPr marL="457200" indent="-457200" algn="l">
              <a:buFont typeface="Arial" panose="020B0604020202020204" pitchFamily="34" charset="0"/>
              <a:buChar char="•"/>
            </a:pPr>
            <a:r>
              <a:rPr lang="en-US" sz="3200" dirty="0">
                <a:solidFill>
                  <a:srgbClr val="496F63"/>
                </a:solidFill>
                <a:cs typeface="Arial" panose="020B0604020202020204" pitchFamily="34" charset="0"/>
              </a:rPr>
              <a:t>empathy maps</a:t>
            </a:r>
          </a:p>
          <a:p>
            <a:pPr marL="457200" indent="-457200" algn="l">
              <a:buFont typeface="Arial" panose="020B0604020202020204" pitchFamily="34" charset="0"/>
              <a:buChar char="•"/>
            </a:pPr>
            <a:r>
              <a:rPr lang="en-US" sz="3200" dirty="0">
                <a:solidFill>
                  <a:srgbClr val="496F63"/>
                </a:solidFill>
                <a:cs typeface="Arial" panose="020B0604020202020204" pitchFamily="34" charset="0"/>
              </a:rPr>
              <a:t>Story Telling</a:t>
            </a:r>
          </a:p>
          <a:p>
            <a:pPr marL="457200" indent="-457200" algn="l">
              <a:buFont typeface="Arial" panose="020B0604020202020204" pitchFamily="34" charset="0"/>
              <a:buChar char="•"/>
            </a:pPr>
            <a:r>
              <a:rPr lang="en-US" sz="3200" dirty="0">
                <a:solidFill>
                  <a:srgbClr val="496F63"/>
                </a:solidFill>
                <a:cs typeface="Arial" panose="020B0604020202020204" pitchFamily="34" charset="0"/>
              </a:rPr>
              <a:t>customer path mapping</a:t>
            </a:r>
          </a:p>
          <a:p>
            <a:pPr marL="457200" indent="-457200" algn="l">
              <a:buFont typeface="Arial" panose="020B0604020202020204" pitchFamily="34" charset="0"/>
              <a:buChar char="•"/>
            </a:pPr>
            <a:r>
              <a:rPr lang="en-US" sz="3200" dirty="0">
                <a:solidFill>
                  <a:srgbClr val="496F63"/>
                </a:solidFill>
                <a:cs typeface="Arial" panose="020B0604020202020204" pitchFamily="34" charset="0"/>
              </a:rPr>
              <a:t>lean canvas</a:t>
            </a:r>
            <a:endParaRPr lang="pl-PL" sz="3200" dirty="0">
              <a:solidFill>
                <a:srgbClr val="496F63"/>
              </a:solidFill>
              <a:cs typeface="Arial" panose="020B0604020202020204" pitchFamily="34" charset="0"/>
            </a:endParaRPr>
          </a:p>
          <a:p>
            <a:pPr marL="457200" indent="-457200" algn="l">
              <a:buFont typeface="Arial" panose="020B0604020202020204" pitchFamily="34" charset="0"/>
              <a:buChar char="•"/>
            </a:pPr>
            <a:r>
              <a:rPr lang="pl-PL" sz="3200" dirty="0" err="1">
                <a:solidFill>
                  <a:srgbClr val="496F63"/>
                </a:solidFill>
                <a:cs typeface="Arial" panose="020B0604020202020204" pitchFamily="34" charset="0"/>
              </a:rPr>
              <a:t>apps</a:t>
            </a:r>
            <a:r>
              <a:rPr lang="pl-PL" sz="3200" dirty="0">
                <a:solidFill>
                  <a:srgbClr val="496F63"/>
                </a:solidFill>
                <a:cs typeface="Arial" panose="020B0604020202020204" pitchFamily="34" charset="0"/>
              </a:rPr>
              <a:t>: </a:t>
            </a:r>
            <a:r>
              <a:rPr lang="pl-PL" sz="3200" dirty="0" err="1">
                <a:solidFill>
                  <a:srgbClr val="496F63"/>
                </a:solidFill>
                <a:cs typeface="Arial" panose="020B0604020202020204" pitchFamily="34" charset="0"/>
              </a:rPr>
              <a:t>e.g</a:t>
            </a:r>
            <a:r>
              <a:rPr lang="pl-PL" sz="3200" dirty="0">
                <a:solidFill>
                  <a:srgbClr val="496F63"/>
                </a:solidFill>
                <a:cs typeface="Arial" panose="020B0604020202020204" pitchFamily="34" charset="0"/>
              </a:rPr>
              <a:t>. Trello, Asana, Evernote, OneNote</a:t>
            </a:r>
          </a:p>
        </p:txBody>
      </p:sp>
      <p:grpSp>
        <p:nvGrpSpPr>
          <p:cNvPr id="5" name="Group 4"/>
          <p:cNvGrpSpPr/>
          <p:nvPr/>
        </p:nvGrpSpPr>
        <p:grpSpPr>
          <a:xfrm>
            <a:off x="7874254" y="4258450"/>
            <a:ext cx="14422582" cy="2327423"/>
            <a:chOff x="9961418" y="4164951"/>
            <a:chExt cx="14422582" cy="2327423"/>
          </a:xfrm>
        </p:grpSpPr>
        <p:sp>
          <p:nvSpPr>
            <p:cNvPr id="12" name="Shape 72">
              <a:extLst>
                <a:ext uri="{FF2B5EF4-FFF2-40B4-BE49-F238E27FC236}">
                  <a16:creationId xmlns:a16="http://schemas.microsoft.com/office/drawing/2014/main" id="{673B6095-1BB7-4976-A78E-FAFCF6591F3C}"/>
                </a:ext>
              </a:extLst>
            </p:cNvPr>
            <p:cNvSpPr/>
            <p:nvPr/>
          </p:nvSpPr>
          <p:spPr>
            <a:xfrm>
              <a:off x="9961418" y="4164951"/>
              <a:ext cx="14422582" cy="2327423"/>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 name="Prostokąt 1">
              <a:extLst>
                <a:ext uri="{FF2B5EF4-FFF2-40B4-BE49-F238E27FC236}">
                  <a16:creationId xmlns:a16="http://schemas.microsoft.com/office/drawing/2014/main" id="{4A902670-A9C4-4B29-9DD9-4D95C43F6A4D}"/>
                </a:ext>
              </a:extLst>
            </p:cNvPr>
            <p:cNvSpPr/>
            <p:nvPr/>
          </p:nvSpPr>
          <p:spPr>
            <a:xfrm>
              <a:off x="11153452" y="4341056"/>
              <a:ext cx="12490920" cy="1938992"/>
            </a:xfrm>
            <a:prstGeom prst="rect">
              <a:avLst/>
            </a:prstGeom>
          </p:spPr>
          <p:txBody>
            <a:bodyPr wrap="none">
              <a:spAutoFit/>
            </a:bodyPr>
            <a:lstStyle/>
            <a:p>
              <a:pPr algn="ctr"/>
              <a:r>
                <a:rPr lang="pl-PL" sz="6000" b="1" dirty="0">
                  <a:solidFill>
                    <a:srgbClr val="496F63"/>
                  </a:solidFill>
                </a:rPr>
                <a:t>We </a:t>
              </a:r>
              <a:r>
                <a:rPr lang="pl-PL" sz="6000" b="1" dirty="0" err="1">
                  <a:solidFill>
                    <a:srgbClr val="496F63"/>
                  </a:solidFill>
                </a:rPr>
                <a:t>need</a:t>
              </a:r>
              <a:r>
                <a:rPr lang="pl-PL" sz="6000" b="1" dirty="0">
                  <a:solidFill>
                    <a:srgbClr val="496F63"/>
                  </a:solidFill>
                </a:rPr>
                <a:t> to </a:t>
              </a:r>
              <a:r>
                <a:rPr lang="pl-PL" sz="6000" b="1" dirty="0" err="1">
                  <a:solidFill>
                    <a:srgbClr val="496F63"/>
                  </a:solidFill>
                </a:rPr>
                <a:t>identify</a:t>
              </a:r>
              <a:r>
                <a:rPr lang="pl-PL" sz="6000" b="1" dirty="0">
                  <a:solidFill>
                    <a:srgbClr val="496F63"/>
                  </a:solidFill>
                </a:rPr>
                <a:t> the </a:t>
              </a:r>
              <a:r>
                <a:rPr lang="pl-PL" sz="6000" b="1" dirty="0" err="1">
                  <a:solidFill>
                    <a:srgbClr val="496F63"/>
                  </a:solidFill>
                </a:rPr>
                <a:t>problems</a:t>
              </a:r>
              <a:r>
                <a:rPr lang="pl-PL" sz="6000" b="1" dirty="0">
                  <a:solidFill>
                    <a:srgbClr val="496F63"/>
                  </a:solidFill>
                </a:rPr>
                <a:t> </a:t>
              </a:r>
            </a:p>
            <a:p>
              <a:pPr algn="ctr"/>
              <a:r>
                <a:rPr lang="pl-PL" sz="6000" b="1" dirty="0">
                  <a:solidFill>
                    <a:srgbClr val="496F63"/>
                  </a:solidFill>
                </a:rPr>
                <a:t>and needs of the target group</a:t>
              </a:r>
            </a:p>
          </p:txBody>
        </p:sp>
      </p:grpSp>
      <p:grpSp>
        <p:nvGrpSpPr>
          <p:cNvPr id="6" name="Group 5"/>
          <p:cNvGrpSpPr/>
          <p:nvPr/>
        </p:nvGrpSpPr>
        <p:grpSpPr>
          <a:xfrm>
            <a:off x="20818332" y="6866635"/>
            <a:ext cx="2957009" cy="3093023"/>
            <a:chOff x="20818332" y="6866635"/>
            <a:chExt cx="2957009" cy="3093023"/>
          </a:xfrm>
        </p:grpSpPr>
        <p:pic>
          <p:nvPicPr>
            <p:cNvPr id="13" name="Obraz 12">
              <a:extLst>
                <a:ext uri="{FF2B5EF4-FFF2-40B4-BE49-F238E27FC236}">
                  <a16:creationId xmlns:a16="http://schemas.microsoft.com/office/drawing/2014/main" id="{4309AA4B-944C-45C0-B889-E3DC17668C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18332" y="6866635"/>
              <a:ext cx="2957009" cy="3093023"/>
            </a:xfrm>
            <a:prstGeom prst="rect">
              <a:avLst/>
            </a:prstGeom>
          </p:spPr>
        </p:pic>
        <p:pic>
          <p:nvPicPr>
            <p:cNvPr id="14" name="Obraz 13">
              <a:extLst>
                <a:ext uri="{FF2B5EF4-FFF2-40B4-BE49-F238E27FC236}">
                  <a16:creationId xmlns:a16="http://schemas.microsoft.com/office/drawing/2014/main" id="{A334AD57-5234-4D00-8272-139E2DDAF9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87433" y="7993985"/>
              <a:ext cx="1580185" cy="1580185"/>
            </a:xfrm>
            <a:prstGeom prst="rect">
              <a:avLst/>
            </a:prstGeom>
          </p:spPr>
        </p:pic>
      </p:grpSp>
      <p:sp>
        <p:nvSpPr>
          <p:cNvPr id="4" name="Prostokąt 3">
            <a:extLst>
              <a:ext uri="{FF2B5EF4-FFF2-40B4-BE49-F238E27FC236}">
                <a16:creationId xmlns:a16="http://schemas.microsoft.com/office/drawing/2014/main" id="{A0673CDD-90E9-4204-A472-9D9196D8C1D8}"/>
              </a:ext>
            </a:extLst>
          </p:cNvPr>
          <p:cNvSpPr/>
          <p:nvPr/>
        </p:nvSpPr>
        <p:spPr>
          <a:xfrm>
            <a:off x="4852201" y="377350"/>
            <a:ext cx="15795811" cy="1938992"/>
          </a:xfrm>
          <a:prstGeom prst="rect">
            <a:avLst/>
          </a:prstGeom>
        </p:spPr>
        <p:txBody>
          <a:bodyPr wrap="square">
            <a:spAutoFit/>
          </a:bodyPr>
          <a:lstStyle/>
          <a:p>
            <a:r>
              <a:rPr lang="en-US" sz="6000" b="1" dirty="0">
                <a:solidFill>
                  <a:srgbClr val="496F63"/>
                </a:solidFill>
              </a:rPr>
              <a:t>Specifying the assumptions and problems that we have to face</a:t>
            </a:r>
            <a:endParaRPr lang="pl-PL" sz="6000" b="1" dirty="0">
              <a:solidFill>
                <a:srgbClr val="496F63"/>
              </a:solidFill>
            </a:endParaRPr>
          </a:p>
        </p:txBody>
      </p:sp>
      <p:pic>
        <p:nvPicPr>
          <p:cNvPr id="15" name="Obraz 14">
            <a:extLst>
              <a:ext uri="{FF2B5EF4-FFF2-40B4-BE49-F238E27FC236}">
                <a16:creationId xmlns:a16="http://schemas.microsoft.com/office/drawing/2014/main" id="{A2EE1C09-6EA8-4D1C-9DEB-D177D9CD39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13959" y="10606612"/>
            <a:ext cx="3485697" cy="2408075"/>
          </a:xfrm>
          <a:prstGeom prst="rect">
            <a:avLst/>
          </a:prstGeom>
        </p:spPr>
      </p:pic>
      <p:pic>
        <p:nvPicPr>
          <p:cNvPr id="16" name="Obraz 15">
            <a:extLst>
              <a:ext uri="{FF2B5EF4-FFF2-40B4-BE49-F238E27FC236}">
                <a16:creationId xmlns:a16="http://schemas.microsoft.com/office/drawing/2014/main" id="{B507323D-411C-403D-B741-20D39B3403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26058" y="10860996"/>
            <a:ext cx="3137188" cy="1623633"/>
          </a:xfrm>
          <a:prstGeom prst="rect">
            <a:avLst/>
          </a:prstGeom>
        </p:spPr>
      </p:pic>
      <p:pic>
        <p:nvPicPr>
          <p:cNvPr id="17" name="Obraz 16">
            <a:extLst>
              <a:ext uri="{FF2B5EF4-FFF2-40B4-BE49-F238E27FC236}">
                <a16:creationId xmlns:a16="http://schemas.microsoft.com/office/drawing/2014/main" id="{1554664A-B636-4B8B-ABBC-29E17EA074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8179" y="11123757"/>
            <a:ext cx="4308512" cy="1324867"/>
          </a:xfrm>
          <a:prstGeom prst="rect">
            <a:avLst/>
          </a:prstGeom>
        </p:spPr>
      </p:pic>
      <p:pic>
        <p:nvPicPr>
          <p:cNvPr id="18" name="Obraz 17">
            <a:extLst>
              <a:ext uri="{FF2B5EF4-FFF2-40B4-BE49-F238E27FC236}">
                <a16:creationId xmlns:a16="http://schemas.microsoft.com/office/drawing/2014/main" id="{9D0AA731-E771-458C-9F5E-86FC7947CA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389648" y="10944101"/>
            <a:ext cx="1431633" cy="1431633"/>
          </a:xfrm>
          <a:prstGeom prst="rect">
            <a:avLst/>
          </a:prstGeom>
        </p:spPr>
      </p:pic>
      <p:sp>
        <p:nvSpPr>
          <p:cNvPr id="19" name="Rectangle 1">
            <a:extLst>
              <a:ext uri="{FF2B5EF4-FFF2-40B4-BE49-F238E27FC236}">
                <a16:creationId xmlns:a16="http://schemas.microsoft.com/office/drawing/2014/main" id="{5990631B-7AAB-4106-A004-89AA8766A95D}"/>
              </a:ext>
            </a:extLst>
          </p:cNvPr>
          <p:cNvSpPr/>
          <p:nvPr/>
        </p:nvSpPr>
        <p:spPr>
          <a:xfrm>
            <a:off x="9555777" y="12865832"/>
            <a:ext cx="15273268" cy="707886"/>
          </a:xfrm>
          <a:prstGeom prst="rect">
            <a:avLst/>
          </a:prstGeom>
        </p:spPr>
        <p:txBody>
          <a:bodyPr wrap="square">
            <a:spAutoFit/>
          </a:bodyPr>
          <a:lstStyle/>
          <a:p>
            <a:pPr algn="ctr" fontAlgn="base"/>
            <a:r>
              <a:rPr lang="pl-PL" sz="2000" b="1" kern="1200" dirty="0">
                <a:solidFill>
                  <a:schemeClr val="tx1"/>
                </a:solidFill>
                <a:latin typeface="Arial" panose="020B0604020202020204" pitchFamily="34" charset="0"/>
                <a:cs typeface="Arial" panose="020B0604020202020204" pitchFamily="34" charset="0"/>
                <a:sym typeface="Quattrocento Sans"/>
              </a:rPr>
              <a:t>Source: https://play.google.com/books/reader?id=2yyDDwAAQBAJ&amp;hl=pl&amp;pg=GBS.PT10</a:t>
            </a:r>
          </a:p>
          <a:p>
            <a:pPr algn="ctr" fontAlgn="base"/>
            <a:r>
              <a:rPr lang="pl-PL" sz="2000" b="1" kern="1200" dirty="0">
                <a:solidFill>
                  <a:schemeClr val="tx1"/>
                </a:solidFill>
                <a:latin typeface="Arial" panose="020B0604020202020204" pitchFamily="34" charset="0"/>
                <a:cs typeface="Arial" panose="020B0604020202020204" pitchFamily="34" charset="0"/>
                <a:sym typeface="Quattrocento Sans"/>
              </a:rPr>
              <a:t>https://contentsolutions.pl/5-krokow-do-tworzenia-lepszego-contentu-design-thinking/</a:t>
            </a:r>
            <a:endParaRPr lang="en-IE" sz="2000" b="1" kern="1200" dirty="0">
              <a:solidFill>
                <a:schemeClr val="tx1"/>
              </a:solidFill>
              <a:latin typeface="Arial" panose="020B0604020202020204" pitchFamily="34" charset="0"/>
              <a:cs typeface="Arial" panose="020B0604020202020204" pitchFamily="34" charset="0"/>
              <a:sym typeface="Quattrocento Sans"/>
            </a:endParaRPr>
          </a:p>
        </p:txBody>
      </p:sp>
    </p:spTree>
    <p:extLst>
      <p:ext uri="{BB962C8B-B14F-4D97-AF65-F5344CB8AC3E}">
        <p14:creationId xmlns:p14="http://schemas.microsoft.com/office/powerpoint/2010/main" val="329888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up)">
                                      <p:cBhvr>
                                        <p:cTn id="25" dur="500"/>
                                        <p:tgtEl>
                                          <p:spTgt spid="11">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up)">
                                      <p:cBhvr>
                                        <p:cTn id="32" dur="1000"/>
                                        <p:tgtEl>
                                          <p:spTgt spid="11">
                                            <p:txEl>
                                              <p:pRg st="3" end="3"/>
                                            </p:txEl>
                                          </p:spTgt>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up)">
                                      <p:cBhvr>
                                        <p:cTn id="36" dur="1000"/>
                                        <p:tgtEl>
                                          <p:spTgt spid="11">
                                            <p:txEl>
                                              <p:pRg st="4" end="4"/>
                                            </p:txEl>
                                          </p:spTgt>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wipe(up)">
                                      <p:cBhvr>
                                        <p:cTn id="40" dur="1000"/>
                                        <p:tgtEl>
                                          <p:spTgt spid="11">
                                            <p:txEl>
                                              <p:pRg st="5" end="5"/>
                                            </p:txEl>
                                          </p:spTgt>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wipe(up)">
                                      <p:cBhvr>
                                        <p:cTn id="44" dur="1000"/>
                                        <p:tgtEl>
                                          <p:spTgt spid="11">
                                            <p:txEl>
                                              <p:pRg st="6" end="6"/>
                                            </p:txEl>
                                          </p:spTgt>
                                        </p:tgtEl>
                                      </p:cBhvr>
                                    </p:animEffect>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11">
                                            <p:txEl>
                                              <p:pRg st="7" end="7"/>
                                            </p:txEl>
                                          </p:spTgt>
                                        </p:tgtEl>
                                        <p:attrNameLst>
                                          <p:attrName>style.visibility</p:attrName>
                                        </p:attrNameLst>
                                      </p:cBhvr>
                                      <p:to>
                                        <p:strVal val="visible"/>
                                      </p:to>
                                    </p:set>
                                    <p:animEffect transition="in" filter="wipe(up)">
                                      <p:cBhvr>
                                        <p:cTn id="48" dur="1000"/>
                                        <p:tgtEl>
                                          <p:spTgt spid="11">
                                            <p:txEl>
                                              <p:pRg st="7" end="7"/>
                                            </p:txEl>
                                          </p:spTgt>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6500"/>
                            </p:stCondLst>
                            <p:childTnLst>
                              <p:par>
                                <p:cTn id="58" presetID="10" presetClass="entr" presetSubtype="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700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p"/>
      <p:bldP spid="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9</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0" y="-1727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130" name="Shape 130"/>
          <p:cNvSpPr/>
          <p:nvPr/>
        </p:nvSpPr>
        <p:spPr>
          <a:xfrm>
            <a:off x="1236925" y="10746467"/>
            <a:ext cx="9099673"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pl-PL" dirty="0">
                <a:solidFill>
                  <a:srgbClr val="FFFFFF"/>
                </a:solidFill>
                <a:latin typeface="Arial" panose="020B0604020202020204" pitchFamily="34" charset="0"/>
                <a:cs typeface="Arial" panose="020B0604020202020204" pitchFamily="34" charset="0"/>
              </a:rPr>
              <a:t>3. </a:t>
            </a:r>
            <a:r>
              <a:rPr lang="pl-PL" dirty="0" err="1">
                <a:solidFill>
                  <a:srgbClr val="FFFFFF"/>
                </a:solidFill>
                <a:latin typeface="Arial" panose="020B0604020202020204" pitchFamily="34" charset="0"/>
                <a:cs typeface="Arial" panose="020B0604020202020204" pitchFamily="34" charset="0"/>
              </a:rPr>
              <a:t>Ideate</a:t>
            </a:r>
            <a:endParaRPr dirty="0">
              <a:solidFill>
                <a:srgbClr val="FFFFFF"/>
              </a:solidFill>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C0D3F8AF-E6C0-4A99-B3FE-DEE169D51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63" y="3807624"/>
            <a:ext cx="5632311" cy="5632311"/>
          </a:xfrm>
          <a:prstGeom prst="rect">
            <a:avLst/>
          </a:prstGeom>
        </p:spPr>
      </p:pic>
      <p:sp>
        <p:nvSpPr>
          <p:cNvPr id="10" name="Prostokąt 9">
            <a:extLst>
              <a:ext uri="{FF2B5EF4-FFF2-40B4-BE49-F238E27FC236}">
                <a16:creationId xmlns:a16="http://schemas.microsoft.com/office/drawing/2014/main" id="{671D2BB1-09C0-4DF8-A221-CAC265C07F3F}"/>
              </a:ext>
            </a:extLst>
          </p:cNvPr>
          <p:cNvSpPr/>
          <p:nvPr/>
        </p:nvSpPr>
        <p:spPr>
          <a:xfrm>
            <a:off x="4482353" y="293503"/>
            <a:ext cx="18664722" cy="1754326"/>
          </a:xfrm>
          <a:prstGeom prst="rect">
            <a:avLst/>
          </a:prstGeom>
        </p:spPr>
        <p:txBody>
          <a:bodyPr wrap="square">
            <a:spAutoFit/>
          </a:bodyPr>
          <a:lstStyle/>
          <a:p>
            <a:pPr algn="l"/>
            <a:r>
              <a:rPr lang="en-US" sz="5400" b="1" dirty="0">
                <a:solidFill>
                  <a:srgbClr val="496F63"/>
                </a:solidFill>
              </a:rPr>
              <a:t>Goal</a:t>
            </a:r>
            <a:r>
              <a:rPr lang="pl-PL" sz="5400" b="1" dirty="0">
                <a:solidFill>
                  <a:srgbClr val="496F63"/>
                </a:solidFill>
              </a:rPr>
              <a:t> – </a:t>
            </a:r>
            <a:r>
              <a:rPr lang="en-US" sz="5400" dirty="0">
                <a:solidFill>
                  <a:srgbClr val="496F63"/>
                </a:solidFill>
              </a:rPr>
              <a:t>generating and collecting as many ideas as possible in order to obtain the optimal solution</a:t>
            </a:r>
            <a:endParaRPr lang="pl-PL" sz="5400" b="1" dirty="0">
              <a:solidFill>
                <a:srgbClr val="496F63"/>
              </a:solidFill>
            </a:endParaRPr>
          </a:p>
        </p:txBody>
      </p:sp>
      <p:sp>
        <p:nvSpPr>
          <p:cNvPr id="11" name="Prostokąt 10">
            <a:extLst>
              <a:ext uri="{FF2B5EF4-FFF2-40B4-BE49-F238E27FC236}">
                <a16:creationId xmlns:a16="http://schemas.microsoft.com/office/drawing/2014/main" id="{77EDD587-B7BC-4E55-8231-314424C020BF}"/>
              </a:ext>
            </a:extLst>
          </p:cNvPr>
          <p:cNvSpPr/>
          <p:nvPr/>
        </p:nvSpPr>
        <p:spPr>
          <a:xfrm>
            <a:off x="14622602" y="8027811"/>
            <a:ext cx="8135797" cy="4555093"/>
          </a:xfrm>
          <a:prstGeom prst="rect">
            <a:avLst/>
          </a:prstGeom>
        </p:spPr>
        <p:txBody>
          <a:bodyPr wrap="square">
            <a:spAutoFit/>
          </a:bodyPr>
          <a:lstStyle/>
          <a:p>
            <a:pPr algn="l"/>
            <a:r>
              <a:rPr lang="en-US" sz="3400" b="1" dirty="0">
                <a:solidFill>
                  <a:srgbClr val="496F63"/>
                </a:solidFill>
                <a:cs typeface="Arial" panose="020B0604020202020204" pitchFamily="34" charset="0"/>
              </a:rPr>
              <a:t>Examples of tools used at this stage:</a:t>
            </a:r>
            <a:endParaRPr lang="pl-PL" sz="3400" b="1" dirty="0">
              <a:solidFill>
                <a:srgbClr val="496F63"/>
              </a:solidFill>
              <a:cs typeface="Arial" panose="020B0604020202020204" pitchFamily="34" charset="0"/>
            </a:endParaRPr>
          </a:p>
          <a:p>
            <a:pPr marL="457200" indent="-457200" algn="l">
              <a:buFont typeface="Arial" panose="020B0604020202020204" pitchFamily="34" charset="0"/>
              <a:buChar char="•"/>
            </a:pPr>
            <a:r>
              <a:rPr lang="pl-PL" sz="3200" dirty="0" err="1">
                <a:solidFill>
                  <a:srgbClr val="496F63"/>
                </a:solidFill>
                <a:cs typeface="Arial" panose="020B0604020202020204" pitchFamily="34" charset="0"/>
              </a:rPr>
              <a:t>brainstorming</a:t>
            </a:r>
            <a:r>
              <a:rPr lang="pl-PL" sz="3200" dirty="0">
                <a:solidFill>
                  <a:srgbClr val="496F63"/>
                </a:solidFill>
                <a:cs typeface="Arial" panose="020B0604020202020204" pitchFamily="34" charset="0"/>
              </a:rPr>
              <a:t>,</a:t>
            </a:r>
          </a:p>
          <a:p>
            <a:pPr marL="457200" indent="-457200" algn="l">
              <a:buFont typeface="Arial" panose="020B0604020202020204" pitchFamily="34" charset="0"/>
              <a:buChar char="•"/>
            </a:pPr>
            <a:r>
              <a:rPr lang="en-US" sz="3200" dirty="0" err="1">
                <a:solidFill>
                  <a:srgbClr val="496F63"/>
                </a:solidFill>
                <a:cs typeface="Arial" panose="020B0604020202020204" pitchFamily="34" charset="0"/>
              </a:rPr>
              <a:t>braindumping</a:t>
            </a:r>
            <a:r>
              <a:rPr lang="en-US" sz="3200" dirty="0">
                <a:solidFill>
                  <a:srgbClr val="496F63"/>
                </a:solidFill>
                <a:cs typeface="Arial" panose="020B0604020202020204" pitchFamily="34" charset="0"/>
              </a:rPr>
              <a:t>, </a:t>
            </a:r>
          </a:p>
          <a:p>
            <a:pPr marL="457200" indent="-457200" algn="l">
              <a:buFont typeface="Arial" panose="020B0604020202020204" pitchFamily="34" charset="0"/>
              <a:buChar char="•"/>
            </a:pPr>
            <a:r>
              <a:rPr lang="en-US" sz="3200" dirty="0">
                <a:solidFill>
                  <a:srgbClr val="496F63"/>
                </a:solidFill>
                <a:cs typeface="Arial" panose="020B0604020202020204" pitchFamily="34" charset="0"/>
              </a:rPr>
              <a:t>sketching,</a:t>
            </a:r>
          </a:p>
          <a:p>
            <a:pPr marL="457200" indent="-457200" algn="l">
              <a:buFont typeface="Arial" panose="020B0604020202020204" pitchFamily="34" charset="0"/>
              <a:buChar char="•"/>
            </a:pPr>
            <a:r>
              <a:rPr lang="en-US" sz="3200" dirty="0">
                <a:solidFill>
                  <a:srgbClr val="496F63"/>
                </a:solidFill>
                <a:cs typeface="Arial" panose="020B0604020202020204" pitchFamily="34" charset="0"/>
              </a:rPr>
              <a:t>brainwriting, </a:t>
            </a:r>
          </a:p>
          <a:p>
            <a:pPr marL="457200" indent="-457200" algn="l">
              <a:buFont typeface="Arial" panose="020B0604020202020204" pitchFamily="34" charset="0"/>
              <a:buChar char="•"/>
            </a:pPr>
            <a:r>
              <a:rPr lang="en-US" sz="3200" dirty="0" err="1">
                <a:solidFill>
                  <a:srgbClr val="496F63"/>
                </a:solidFill>
                <a:cs typeface="Arial" panose="020B0604020202020204" pitchFamily="34" charset="0"/>
              </a:rPr>
              <a:t>brainwalking</a:t>
            </a:r>
            <a:r>
              <a:rPr lang="en-US" sz="3200" dirty="0">
                <a:solidFill>
                  <a:srgbClr val="496F63"/>
                </a:solidFill>
                <a:cs typeface="Arial" panose="020B0604020202020204" pitchFamily="34" charset="0"/>
              </a:rPr>
              <a:t>, </a:t>
            </a:r>
          </a:p>
          <a:p>
            <a:pPr marL="457200" indent="-457200" algn="l">
              <a:buFont typeface="Arial" panose="020B0604020202020204" pitchFamily="34" charset="0"/>
              <a:buChar char="•"/>
            </a:pPr>
            <a:r>
              <a:rPr lang="en-US" sz="3200" dirty="0">
                <a:solidFill>
                  <a:srgbClr val="496F63"/>
                </a:solidFill>
                <a:cs typeface="Arial" panose="020B0604020202020204" pitchFamily="34" charset="0"/>
              </a:rPr>
              <a:t>6 thinking hats method,</a:t>
            </a:r>
          </a:p>
          <a:p>
            <a:pPr marL="457200" indent="-457200" algn="l">
              <a:buFont typeface="Arial" panose="020B0604020202020204" pitchFamily="34" charset="0"/>
              <a:buChar char="•"/>
            </a:pPr>
            <a:r>
              <a:rPr lang="en-US" sz="3200" dirty="0">
                <a:solidFill>
                  <a:srgbClr val="496F63"/>
                </a:solidFill>
                <a:cs typeface="Arial" panose="020B0604020202020204" pitchFamily="34" charset="0"/>
              </a:rPr>
              <a:t>SWOT method,</a:t>
            </a:r>
          </a:p>
          <a:p>
            <a:pPr marL="457200" indent="-457200" algn="l">
              <a:buFont typeface="Arial" panose="020B0604020202020204" pitchFamily="34" charset="0"/>
              <a:buChar char="•"/>
            </a:pPr>
            <a:r>
              <a:rPr lang="en-US" sz="3200" dirty="0">
                <a:solidFill>
                  <a:srgbClr val="496F63"/>
                </a:solidFill>
                <a:cs typeface="Arial" panose="020B0604020202020204" pitchFamily="34" charset="0"/>
              </a:rPr>
              <a:t>PEST method.</a:t>
            </a:r>
            <a:endParaRPr lang="pl-PL" sz="3200" dirty="0">
              <a:solidFill>
                <a:srgbClr val="496F63"/>
              </a:solidFill>
              <a:cs typeface="Arial" panose="020B0604020202020204" pitchFamily="34" charset="0"/>
            </a:endParaRPr>
          </a:p>
        </p:txBody>
      </p:sp>
      <p:grpSp>
        <p:nvGrpSpPr>
          <p:cNvPr id="4" name="Group 3"/>
          <p:cNvGrpSpPr/>
          <p:nvPr/>
        </p:nvGrpSpPr>
        <p:grpSpPr>
          <a:xfrm>
            <a:off x="6218933" y="2293326"/>
            <a:ext cx="17642541" cy="3343317"/>
            <a:chOff x="7733770" y="2293326"/>
            <a:chExt cx="15659458" cy="3343317"/>
          </a:xfrm>
          <a:solidFill>
            <a:srgbClr val="B3DBC9"/>
          </a:solidFill>
        </p:grpSpPr>
        <p:sp>
          <p:nvSpPr>
            <p:cNvPr id="12" name="Shape 72">
              <a:extLst>
                <a:ext uri="{FF2B5EF4-FFF2-40B4-BE49-F238E27FC236}">
                  <a16:creationId xmlns:a16="http://schemas.microsoft.com/office/drawing/2014/main" id="{87D0EFC6-C517-4BB9-9E35-0E1D5C0B5DCC}"/>
                </a:ext>
              </a:extLst>
            </p:cNvPr>
            <p:cNvSpPr/>
            <p:nvPr/>
          </p:nvSpPr>
          <p:spPr>
            <a:xfrm>
              <a:off x="7733770" y="2293326"/>
              <a:ext cx="15659458" cy="3343317"/>
            </a:xfrm>
            <a:prstGeom prst="rect">
              <a:avLst/>
            </a:prstGeom>
            <a:grp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dirty="0"/>
            </a:p>
          </p:txBody>
        </p:sp>
        <p:sp>
          <p:nvSpPr>
            <p:cNvPr id="2" name="Prostokąt 1">
              <a:extLst>
                <a:ext uri="{FF2B5EF4-FFF2-40B4-BE49-F238E27FC236}">
                  <a16:creationId xmlns:a16="http://schemas.microsoft.com/office/drawing/2014/main" id="{2C74B267-07D3-4817-AA28-B8B21239F850}"/>
                </a:ext>
              </a:extLst>
            </p:cNvPr>
            <p:cNvSpPr/>
            <p:nvPr/>
          </p:nvSpPr>
          <p:spPr>
            <a:xfrm>
              <a:off x="7874055" y="2485294"/>
              <a:ext cx="15326474" cy="2923877"/>
            </a:xfrm>
            <a:prstGeom prst="rect">
              <a:avLst/>
            </a:prstGeom>
            <a:grpFill/>
          </p:spPr>
          <p:txBody>
            <a:bodyPr wrap="square">
              <a:spAutoFit/>
            </a:bodyPr>
            <a:lstStyle/>
            <a:p>
              <a:pPr algn="ctr"/>
              <a:r>
                <a:rPr lang="pl-PL" sz="4600" b="1" dirty="0">
                  <a:solidFill>
                    <a:srgbClr val="496F63"/>
                  </a:solidFill>
                </a:rPr>
                <a:t>This phase should limit criticism</a:t>
              </a:r>
            </a:p>
            <a:p>
              <a:pPr algn="ctr"/>
              <a:r>
                <a:rPr lang="en-GB" sz="4600" b="1" dirty="0">
                  <a:solidFill>
                    <a:srgbClr val="496F63"/>
                  </a:solidFill>
                </a:rPr>
                <a:t>Q</a:t>
              </a:r>
              <a:r>
                <a:rPr lang="pl-PL" sz="4600" b="1" dirty="0">
                  <a:solidFill>
                    <a:srgbClr val="496F63"/>
                  </a:solidFill>
                </a:rPr>
                <a:t>uantity is what counts, not quality</a:t>
              </a:r>
            </a:p>
            <a:p>
              <a:pPr algn="ctr"/>
              <a:r>
                <a:rPr lang="en-US" sz="4600" b="1" dirty="0">
                  <a:solidFill>
                    <a:srgbClr val="496F63"/>
                  </a:solidFill>
                </a:rPr>
                <a:t>There are no silly or wrong ideas!</a:t>
              </a:r>
              <a:endParaRPr lang="pl-PL" sz="4600" b="1" dirty="0">
                <a:solidFill>
                  <a:srgbClr val="496F63"/>
                </a:solidFill>
              </a:endParaRPr>
            </a:p>
            <a:p>
              <a:pPr algn="ctr"/>
              <a:r>
                <a:rPr lang="en-US" sz="4600" b="1" dirty="0">
                  <a:solidFill>
                    <a:srgbClr val="496F63"/>
                  </a:solidFill>
                </a:rPr>
                <a:t>“The only stupid idea is the one never expressed”</a:t>
              </a:r>
              <a:endParaRPr lang="pl-PL" sz="4600" b="1" dirty="0">
                <a:solidFill>
                  <a:srgbClr val="496F63"/>
                </a:solidFill>
              </a:endParaRPr>
            </a:p>
          </p:txBody>
        </p:sp>
      </p:grpSp>
      <p:sp>
        <p:nvSpPr>
          <p:cNvPr id="3" name="Prostokąt 2">
            <a:extLst>
              <a:ext uri="{FF2B5EF4-FFF2-40B4-BE49-F238E27FC236}">
                <a16:creationId xmlns:a16="http://schemas.microsoft.com/office/drawing/2014/main" id="{E21E0E07-4CD3-4EFD-8C9E-13A5E13F4415}"/>
              </a:ext>
            </a:extLst>
          </p:cNvPr>
          <p:cNvSpPr/>
          <p:nvPr/>
        </p:nvSpPr>
        <p:spPr>
          <a:xfrm>
            <a:off x="7492889" y="6096271"/>
            <a:ext cx="16368584" cy="1846659"/>
          </a:xfrm>
          <a:prstGeom prst="rect">
            <a:avLst/>
          </a:prstGeom>
        </p:spPr>
        <p:txBody>
          <a:bodyPr wrap="none">
            <a:spAutoFit/>
          </a:bodyPr>
          <a:lstStyle/>
          <a:p>
            <a:r>
              <a:rPr lang="en-US" sz="3800" dirty="0">
                <a:solidFill>
                  <a:srgbClr val="496F63"/>
                </a:solidFill>
              </a:rPr>
              <a:t>Creating a single idea is not a success</a:t>
            </a:r>
            <a:endParaRPr lang="pl-PL" sz="3800" dirty="0">
              <a:solidFill>
                <a:srgbClr val="496F63"/>
              </a:solidFill>
            </a:endParaRPr>
          </a:p>
          <a:p>
            <a:r>
              <a:rPr lang="en-US" sz="3800" dirty="0">
                <a:solidFill>
                  <a:srgbClr val="496F63"/>
                </a:solidFill>
              </a:rPr>
              <a:t>Creating 50 ideas, analyzing them and choosing the best one is a success</a:t>
            </a:r>
            <a:endParaRPr lang="pl-PL" sz="3800" dirty="0">
              <a:solidFill>
                <a:srgbClr val="496F63"/>
              </a:solidFill>
            </a:endParaRPr>
          </a:p>
          <a:p>
            <a:r>
              <a:rPr lang="pl-PL" sz="3800" dirty="0">
                <a:solidFill>
                  <a:srgbClr val="496F63"/>
                </a:solidFill>
              </a:rPr>
              <a:t>The key is forming real concepts and solution</a:t>
            </a:r>
            <a:r>
              <a:rPr lang="en-GB" sz="3800" dirty="0">
                <a:solidFill>
                  <a:srgbClr val="496F63"/>
                </a:solidFill>
              </a:rPr>
              <a:t>s</a:t>
            </a:r>
            <a:r>
              <a:rPr lang="pl-PL" sz="3800" dirty="0">
                <a:solidFill>
                  <a:srgbClr val="496F63"/>
                </a:solidFill>
              </a:rPr>
              <a:t>,</a:t>
            </a:r>
            <a:r>
              <a:rPr lang="en-GB" sz="3800" dirty="0">
                <a:solidFill>
                  <a:srgbClr val="496F63"/>
                </a:solidFill>
              </a:rPr>
              <a:t> </a:t>
            </a:r>
            <a:r>
              <a:rPr lang="pl-PL" sz="3800" dirty="0">
                <a:solidFill>
                  <a:srgbClr val="496F63"/>
                </a:solidFill>
              </a:rPr>
              <a:t>not just abstract definitions.</a:t>
            </a:r>
          </a:p>
        </p:txBody>
      </p:sp>
      <p:sp>
        <p:nvSpPr>
          <p:cNvPr id="13" name="Rectangle 1">
            <a:extLst>
              <a:ext uri="{FF2B5EF4-FFF2-40B4-BE49-F238E27FC236}">
                <a16:creationId xmlns:a16="http://schemas.microsoft.com/office/drawing/2014/main" id="{9EF31CF5-AC40-4F6C-87B1-051D1E736D44}"/>
              </a:ext>
            </a:extLst>
          </p:cNvPr>
          <p:cNvSpPr/>
          <p:nvPr/>
        </p:nvSpPr>
        <p:spPr>
          <a:xfrm>
            <a:off x="9527320" y="12865832"/>
            <a:ext cx="15273268" cy="707886"/>
          </a:xfrm>
          <a:prstGeom prst="rect">
            <a:avLst/>
          </a:prstGeom>
        </p:spPr>
        <p:txBody>
          <a:bodyPr wrap="square">
            <a:spAutoFit/>
          </a:bodyPr>
          <a:lstStyle/>
          <a:p>
            <a:pPr algn="ctr" fontAlgn="base"/>
            <a:r>
              <a:rPr lang="pl-PL" sz="2000" b="1" kern="1200" dirty="0">
                <a:solidFill>
                  <a:schemeClr val="tx1"/>
                </a:solidFill>
                <a:latin typeface="Arial" panose="020B0604020202020204" pitchFamily="34" charset="0"/>
                <a:cs typeface="Arial" panose="020B0604020202020204" pitchFamily="34" charset="0"/>
                <a:sym typeface="Quattrocento Sans"/>
              </a:rPr>
              <a:t>Source: https://play.google.com/books/reader?id=2yyDDwAAQBAJ&amp;hl=pl&amp;pg=GBS.PT10</a:t>
            </a:r>
          </a:p>
          <a:p>
            <a:pPr algn="ctr" fontAlgn="base"/>
            <a:r>
              <a:rPr lang="pl-PL" sz="2000" b="1" kern="1200" dirty="0">
                <a:solidFill>
                  <a:schemeClr val="tx1"/>
                </a:solidFill>
                <a:latin typeface="Arial" panose="020B0604020202020204" pitchFamily="34" charset="0"/>
                <a:cs typeface="Arial" panose="020B0604020202020204" pitchFamily="34" charset="0"/>
                <a:sym typeface="Quattrocento Sans"/>
              </a:rPr>
              <a:t>https://contentsolutions.pl/5-krokow-do-tworzenia-lepszego-contentu-design-thinking/</a:t>
            </a:r>
            <a:endParaRPr lang="en-IE" sz="2000" b="1" kern="1200" dirty="0">
              <a:solidFill>
                <a:schemeClr val="tx1"/>
              </a:solidFill>
              <a:latin typeface="Arial" panose="020B0604020202020204" pitchFamily="34" charset="0"/>
              <a:cs typeface="Arial" panose="020B0604020202020204" pitchFamily="34" charset="0"/>
              <a:sym typeface="Quattrocento Sans"/>
            </a:endParaRPr>
          </a:p>
        </p:txBody>
      </p:sp>
      <p:pic>
        <p:nvPicPr>
          <p:cNvPr id="14" name="Obraz 13">
            <a:extLst>
              <a:ext uri="{FF2B5EF4-FFF2-40B4-BE49-F238E27FC236}">
                <a16:creationId xmlns:a16="http://schemas.microsoft.com/office/drawing/2014/main" id="{CB28541D-02FB-4984-866A-C65BF1B2F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8393" y="9070061"/>
            <a:ext cx="2908682" cy="2908682"/>
          </a:xfrm>
          <a:prstGeom prst="rect">
            <a:avLst/>
          </a:prstGeom>
        </p:spPr>
      </p:pic>
      <p:pic>
        <p:nvPicPr>
          <p:cNvPr id="15" name="Obraz 14">
            <a:extLst>
              <a:ext uri="{FF2B5EF4-FFF2-40B4-BE49-F238E27FC236}">
                <a16:creationId xmlns:a16="http://schemas.microsoft.com/office/drawing/2014/main" id="{E57AC0D7-DDE7-475D-A69A-64A8D444E0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4236" y="8660108"/>
            <a:ext cx="3615905" cy="2649681"/>
          </a:xfrm>
          <a:prstGeom prst="rect">
            <a:avLst/>
          </a:prstGeom>
        </p:spPr>
      </p:pic>
    </p:spTree>
    <p:extLst>
      <p:ext uri="{BB962C8B-B14F-4D97-AF65-F5344CB8AC3E}">
        <p14:creationId xmlns:p14="http://schemas.microsoft.com/office/powerpoint/2010/main" val="50171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up)">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up)">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up)">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up)">
                                      <p:cBhvr>
                                        <p:cTn id="35" dur="1000"/>
                                        <p:tgtEl>
                                          <p:spTgt spid="11">
                                            <p:txEl>
                                              <p:pRg st="0" end="0"/>
                                            </p:tx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wipe(up)">
                                      <p:cBhvr>
                                        <p:cTn id="39" dur="1000"/>
                                        <p:tgtEl>
                                          <p:spTgt spid="11">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wipe(up)">
                                      <p:cBhvr>
                                        <p:cTn id="46" dur="1000"/>
                                        <p:tgtEl>
                                          <p:spTgt spid="11">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wipe(up)">
                                      <p:cBhvr>
                                        <p:cTn id="53" dur="1000"/>
                                        <p:tgtEl>
                                          <p:spTgt spid="11">
                                            <p:txEl>
                                              <p:pRg st="3" end="3"/>
                                            </p:txEl>
                                          </p:spTgt>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wipe(up)">
                                      <p:cBhvr>
                                        <p:cTn id="57" dur="1000"/>
                                        <p:tgtEl>
                                          <p:spTgt spid="11">
                                            <p:txEl>
                                              <p:pRg st="4" end="4"/>
                                            </p:txEl>
                                          </p:spTgt>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1">
                                            <p:txEl>
                                              <p:pRg st="5" end="5"/>
                                            </p:txEl>
                                          </p:spTgt>
                                        </p:tgtEl>
                                        <p:attrNameLst>
                                          <p:attrName>style.visibility</p:attrName>
                                        </p:attrNameLst>
                                      </p:cBhvr>
                                      <p:to>
                                        <p:strVal val="visible"/>
                                      </p:to>
                                    </p:set>
                                    <p:animEffect transition="in" filter="wipe(up)">
                                      <p:cBhvr>
                                        <p:cTn id="61" dur="1000"/>
                                        <p:tgtEl>
                                          <p:spTgt spid="11">
                                            <p:txEl>
                                              <p:pRg st="5" end="5"/>
                                            </p:txEl>
                                          </p:spTgt>
                                        </p:tgtEl>
                                      </p:cBhvr>
                                    </p:animEffect>
                                  </p:childTnLst>
                                </p:cTn>
                              </p:par>
                            </p:childTnLst>
                          </p:cTn>
                        </p:par>
                        <p:par>
                          <p:cTn id="62" fill="hold">
                            <p:stCondLst>
                              <p:cond delay="6000"/>
                            </p:stCondLst>
                            <p:childTnLst>
                              <p:par>
                                <p:cTn id="63" presetID="22" presetClass="entr" presetSubtype="1" fill="hold" grpId="0" nodeType="afterEffect">
                                  <p:stCondLst>
                                    <p:cond delay="0"/>
                                  </p:stCondLst>
                                  <p:childTnLst>
                                    <p:set>
                                      <p:cBhvr>
                                        <p:cTn id="64" dur="1" fill="hold">
                                          <p:stCondLst>
                                            <p:cond delay="0"/>
                                          </p:stCondLst>
                                        </p:cTn>
                                        <p:tgtEl>
                                          <p:spTgt spid="11">
                                            <p:txEl>
                                              <p:pRg st="6" end="6"/>
                                            </p:txEl>
                                          </p:spTgt>
                                        </p:tgtEl>
                                        <p:attrNameLst>
                                          <p:attrName>style.visibility</p:attrName>
                                        </p:attrNameLst>
                                      </p:cBhvr>
                                      <p:to>
                                        <p:strVal val="visible"/>
                                      </p:to>
                                    </p:set>
                                    <p:animEffect transition="in" filter="wipe(up)">
                                      <p:cBhvr>
                                        <p:cTn id="65" dur="1000"/>
                                        <p:tgtEl>
                                          <p:spTgt spid="11">
                                            <p:txEl>
                                              <p:pRg st="6" end="6"/>
                                            </p:txEl>
                                          </p:spTgt>
                                        </p:tgtEl>
                                      </p:cBhvr>
                                    </p:animEffect>
                                  </p:childTnLst>
                                </p:cTn>
                              </p:par>
                            </p:childTnLst>
                          </p:cTn>
                        </p:par>
                        <p:par>
                          <p:cTn id="66" fill="hold">
                            <p:stCondLst>
                              <p:cond delay="7000"/>
                            </p:stCondLst>
                            <p:childTnLst>
                              <p:par>
                                <p:cTn id="67" presetID="22" presetClass="entr" presetSubtype="1" fill="hold" grpId="0" nodeType="afterEffect">
                                  <p:stCondLst>
                                    <p:cond delay="0"/>
                                  </p:stCondLst>
                                  <p:childTnLst>
                                    <p:set>
                                      <p:cBhvr>
                                        <p:cTn id="68" dur="1" fill="hold">
                                          <p:stCondLst>
                                            <p:cond delay="0"/>
                                          </p:stCondLst>
                                        </p:cTn>
                                        <p:tgtEl>
                                          <p:spTgt spid="11">
                                            <p:txEl>
                                              <p:pRg st="7" end="7"/>
                                            </p:txEl>
                                          </p:spTgt>
                                        </p:tgtEl>
                                        <p:attrNameLst>
                                          <p:attrName>style.visibility</p:attrName>
                                        </p:attrNameLst>
                                      </p:cBhvr>
                                      <p:to>
                                        <p:strVal val="visible"/>
                                      </p:to>
                                    </p:set>
                                    <p:animEffect transition="in" filter="wipe(up)">
                                      <p:cBhvr>
                                        <p:cTn id="69" dur="1000"/>
                                        <p:tgtEl>
                                          <p:spTgt spid="11">
                                            <p:txEl>
                                              <p:pRg st="7" end="7"/>
                                            </p:txEl>
                                          </p:spTgt>
                                        </p:tgtEl>
                                      </p:cBhvr>
                                    </p:animEffect>
                                  </p:childTnLst>
                                </p:cTn>
                              </p:par>
                            </p:childTnLst>
                          </p:cTn>
                        </p:par>
                        <p:par>
                          <p:cTn id="70" fill="hold">
                            <p:stCondLst>
                              <p:cond delay="8000"/>
                            </p:stCondLst>
                            <p:childTnLst>
                              <p:par>
                                <p:cTn id="71" presetID="22" presetClass="entr" presetSubtype="1" fill="hold" grpId="0" nodeType="afterEffect">
                                  <p:stCondLst>
                                    <p:cond delay="0"/>
                                  </p:stCondLst>
                                  <p:childTnLst>
                                    <p:set>
                                      <p:cBhvr>
                                        <p:cTn id="72" dur="1" fill="hold">
                                          <p:stCondLst>
                                            <p:cond delay="0"/>
                                          </p:stCondLst>
                                        </p:cTn>
                                        <p:tgtEl>
                                          <p:spTgt spid="11">
                                            <p:txEl>
                                              <p:pRg st="8" end="8"/>
                                            </p:txEl>
                                          </p:spTgt>
                                        </p:tgtEl>
                                        <p:attrNameLst>
                                          <p:attrName>style.visibility</p:attrName>
                                        </p:attrNameLst>
                                      </p:cBhvr>
                                      <p:to>
                                        <p:strVal val="visible"/>
                                      </p:to>
                                    </p:set>
                                    <p:animEffect transition="in" filter="wipe(up)">
                                      <p:cBhvr>
                                        <p:cTn id="73" dur="1000"/>
                                        <p:tgtEl>
                                          <p:spTgt spid="11">
                                            <p:txEl>
                                              <p:pRg st="8" end="8"/>
                                            </p:txEl>
                                          </p:spTgt>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p"/>
      <p:bldP spid="3" grpId="0" uiExpand="1" build="p"/>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E2B2E9F57E254297E8C520F6AB90CA" ma:contentTypeVersion="12" ma:contentTypeDescription="Create a new document." ma:contentTypeScope="" ma:versionID="3f009222ecc1b50588429d0ef9412405">
  <xsd:schema xmlns:xsd="http://www.w3.org/2001/XMLSchema" xmlns:xs="http://www.w3.org/2001/XMLSchema" xmlns:p="http://schemas.microsoft.com/office/2006/metadata/properties" xmlns:ns2="ab4fe050-19d9-48c3-b326-e65a64e40524" xmlns:ns3="6b3bd29d-add5-404f-a16a-9650d8295be1" targetNamespace="http://schemas.microsoft.com/office/2006/metadata/properties" ma:root="true" ma:fieldsID="fbf852c0455c59998d6fcd484772ef4d" ns2:_="" ns3:_="">
    <xsd:import namespace="ab4fe050-19d9-48c3-b326-e65a64e40524"/>
    <xsd:import namespace="6b3bd29d-add5-404f-a16a-9650d8295b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fe050-19d9-48c3-b326-e65a64e40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bd29d-add5-404f-a16a-9650d8295b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514D36-45F8-4051-8A16-AFE695FD548A}">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ab4fe050-19d9-48c3-b326-e65a64e40524"/>
    <ds:schemaRef ds:uri="http://schemas.microsoft.com/office/2006/documentManagement/types"/>
    <ds:schemaRef ds:uri="6b3bd29d-add5-404f-a16a-9650d8295be1"/>
    <ds:schemaRef ds:uri="http://www.w3.org/XML/1998/namespace"/>
    <ds:schemaRef ds:uri="http://purl.org/dc/dcmitype/"/>
  </ds:schemaRefs>
</ds:datastoreItem>
</file>

<file path=customXml/itemProps2.xml><?xml version="1.0" encoding="utf-8"?>
<ds:datastoreItem xmlns:ds="http://schemas.openxmlformats.org/officeDocument/2006/customXml" ds:itemID="{0B9A5AE1-4A69-4FDD-A4A4-DC27C2BB1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fe050-19d9-48c3-b326-e65a64e40524"/>
    <ds:schemaRef ds:uri="6b3bd29d-add5-404f-a16a-9650d8295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C336CA-9120-4C19-B3B3-2DCC3C6FA6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35697</TotalTime>
  <Words>3170</Words>
  <Application>Microsoft Office PowerPoint</Application>
  <PresentationFormat>Custom</PresentationFormat>
  <Paragraphs>299</Paragraphs>
  <Slides>24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Helvetica Light</vt:lpstr>
      <vt:lpstr>Helvetica Neue</vt:lpstr>
      <vt:lpstr>Montserrat-Regular</vt:lpstr>
      <vt:lpstr>Montserrat-SemiBold</vt:lpstr>
      <vt:lpstr>PT Sans</vt:lpstr>
      <vt:lpstr>Roboto Regular</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T</dc:creator>
  <cp:lastModifiedBy>David Montgomery</cp:lastModifiedBy>
  <cp:revision>416</cp:revision>
  <dcterms:modified xsi:type="dcterms:W3CDTF">2022-04-05T11:37:58Z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0x01010082E2B2E9F57E254297E8C520F6AB90CA</vt:lpwstr>
  </property>
</Properties>
</file>