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3"/>
  </p:notesMasterIdLst>
  <p:handoutMasterIdLst>
    <p:handoutMasterId r:id="rId34"/>
  </p:handoutMasterIdLst>
  <p:sldIdLst>
    <p:sldId id="256" r:id="rId5"/>
    <p:sldId id="394" r:id="rId6"/>
    <p:sldId id="395" r:id="rId7"/>
    <p:sldId id="396" r:id="rId8"/>
    <p:sldId id="397" r:id="rId9"/>
    <p:sldId id="398" r:id="rId10"/>
    <p:sldId id="399" r:id="rId11"/>
    <p:sldId id="400" r:id="rId12"/>
    <p:sldId id="401" r:id="rId13"/>
    <p:sldId id="402" r:id="rId14"/>
    <p:sldId id="403" r:id="rId15"/>
    <p:sldId id="315" r:id="rId16"/>
    <p:sldId id="385" r:id="rId17"/>
    <p:sldId id="386" r:id="rId18"/>
    <p:sldId id="405" r:id="rId19"/>
    <p:sldId id="382" r:id="rId20"/>
    <p:sldId id="389" r:id="rId21"/>
    <p:sldId id="383" r:id="rId22"/>
    <p:sldId id="384" r:id="rId23"/>
    <p:sldId id="387" r:id="rId24"/>
    <p:sldId id="391" r:id="rId25"/>
    <p:sldId id="392" r:id="rId26"/>
    <p:sldId id="393" r:id="rId27"/>
    <p:sldId id="390" r:id="rId28"/>
    <p:sldId id="404" r:id="rId29"/>
    <p:sldId id="277" r:id="rId30"/>
    <p:sldId id="363" r:id="rId31"/>
    <p:sldId id="379" r:id="rId3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1pPr>
    <a:lvl2pPr marL="0" marR="0" indent="2286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2pPr>
    <a:lvl3pPr marL="0" marR="0" indent="4572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3pPr>
    <a:lvl4pPr marL="0" marR="0" indent="6858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4pPr>
    <a:lvl5pPr marL="0" marR="0" indent="9144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5pPr>
    <a:lvl6pPr marL="0" marR="0" indent="11430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6pPr>
    <a:lvl7pPr marL="0" marR="0" indent="13716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7pPr>
    <a:lvl8pPr marL="0" marR="0" indent="16002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8pPr>
    <a:lvl9pPr marL="0" marR="0" indent="18288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496F63"/>
    <a:srgbClr val="263A34"/>
    <a:srgbClr val="000000"/>
    <a:srgbClr val="71BB9A"/>
    <a:srgbClr val="84CAC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A33739-2CC2-7D91-8813-60FFA853FDD2}" v="5" dt="2020-09-14T09:10:01.584"/>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3175" cap="flat">
              <a:noFill/>
              <a:miter lim="400000"/>
            </a:ln>
          </a:insideV>
        </a:tcBdr>
        <a:fill>
          <a:solidFill>
            <a:srgbClr val="398CCE"/>
          </a:solidFill>
        </a:fill>
      </a:tcStyle>
    </a:firstCol>
    <a:lastRow>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3175" cap="flat">
              <a:solidFill>
                <a:srgbClr val="3797C6"/>
              </a:solidFill>
              <a:prstDash val="solid"/>
              <a:miter lim="400000"/>
            </a:ln>
          </a:top>
          <a:bottom>
            <a:ln w="12700" cap="flat">
              <a:noFill/>
              <a:miter lim="400000"/>
            </a:ln>
          </a:bottom>
          <a:insideH>
            <a:ln w="3175"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3175"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
          <a:latin typeface="Helvetica Light"/>
          <a:ea typeface="Helvetica Light"/>
          <a:cs typeface="Helvetica Light"/>
        </a:font>
        <a:srgbClr val="000000"/>
      </a:tcTxStyle>
      <a:tcStyle>
        <a:tcBdr>
          <a:left>
            <a:ln w="3175" cap="flat">
              <a:solidFill>
                <a:srgbClr val="B8B8B8"/>
              </a:solidFill>
              <a:prstDash val="solid"/>
              <a:miter lim="400000"/>
            </a:ln>
          </a:left>
          <a:right>
            <a:ln w="3175" cap="flat">
              <a:solidFill>
                <a:srgbClr val="B8B8B8"/>
              </a:solidFill>
              <a:prstDash val="solid"/>
              <a:miter lim="400000"/>
            </a:ln>
          </a:right>
          <a:top>
            <a:ln w="3175" cap="flat">
              <a:solidFill>
                <a:srgbClr val="B8B8B8"/>
              </a:solidFill>
              <a:prstDash val="solid"/>
              <a:miter lim="400000"/>
            </a:ln>
          </a:top>
          <a:bottom>
            <a:ln w="3175" cap="flat">
              <a:solidFill>
                <a:srgbClr val="B8B8B8"/>
              </a:solidFill>
              <a:prstDash val="solid"/>
              <a:miter lim="400000"/>
            </a:ln>
          </a:bottom>
          <a:insideH>
            <a:ln w="3175" cap="flat">
              <a:solidFill>
                <a:srgbClr val="B8B8B8"/>
              </a:solidFill>
              <a:prstDash val="solid"/>
              <a:miter lim="400000"/>
            </a:ln>
          </a:insideH>
          <a:insideV>
            <a:ln w="3175"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3175" cap="flat">
              <a:solidFill>
                <a:srgbClr val="606060"/>
              </a:solidFill>
              <a:prstDash val="solid"/>
              <a:miter lim="400000"/>
            </a:ln>
          </a:left>
          <a:right>
            <a:ln w="3175" cap="flat">
              <a:solidFill>
                <a:srgbClr val="606060"/>
              </a:solidFill>
              <a:prstDash val="solid"/>
              <a:miter lim="400000"/>
            </a:ln>
          </a:right>
          <a:top>
            <a:ln w="3175" cap="flat">
              <a:solidFill>
                <a:srgbClr val="606060"/>
              </a:solidFill>
              <a:prstDash val="solid"/>
              <a:miter lim="400000"/>
            </a:ln>
          </a:top>
          <a:bottom>
            <a:ln w="3175" cap="flat">
              <a:solidFill>
                <a:srgbClr val="606060"/>
              </a:solidFill>
              <a:prstDash val="solid"/>
              <a:miter lim="400000"/>
            </a:ln>
          </a:bottom>
          <a:insideH>
            <a:ln w="3175" cap="flat">
              <a:solidFill>
                <a:srgbClr val="606060"/>
              </a:solidFill>
              <a:prstDash val="solid"/>
              <a:miter lim="400000"/>
            </a:ln>
          </a:insideH>
          <a:insideV>
            <a:ln w="3175" cap="flat">
              <a:solidFill>
                <a:srgbClr val="606060"/>
              </a:solidFill>
              <a:prstDash val="solid"/>
              <a:miter lim="400000"/>
            </a:ln>
          </a:insideV>
        </a:tcBdr>
        <a:fill>
          <a:solidFill>
            <a:srgbClr val="5AC831"/>
          </a:solidFill>
        </a:fill>
      </a:tcStyle>
    </a:firstCol>
    <a:lastRow>
      <a:tcTxStyle b="off" i="off">
        <a:font>
          <a:latin typeface="Helvetica Light"/>
          <a:ea typeface="Helvetica Light"/>
          <a:cs typeface="Helvetica Light"/>
        </a:font>
        <a:srgbClr val="000000"/>
      </a:tcTxStyle>
      <a:tcStyle>
        <a:tcBdr>
          <a:left>
            <a:ln w="3175" cap="flat">
              <a:solidFill>
                <a:srgbClr val="B8B8B8"/>
              </a:solidFill>
              <a:prstDash val="solid"/>
              <a:miter lim="400000"/>
            </a:ln>
          </a:left>
          <a:right>
            <a:ln w="3175" cap="flat">
              <a:solidFill>
                <a:srgbClr val="B8B8B8"/>
              </a:solidFill>
              <a:prstDash val="solid"/>
              <a:miter lim="400000"/>
            </a:ln>
          </a:right>
          <a:top>
            <a:ln w="12700" cap="flat">
              <a:solidFill>
                <a:srgbClr val="606060"/>
              </a:solidFill>
              <a:prstDash val="solid"/>
              <a:miter lim="400000"/>
            </a:ln>
          </a:top>
          <a:bottom>
            <a:ln w="3175" cap="flat">
              <a:solidFill>
                <a:srgbClr val="606060"/>
              </a:solidFill>
              <a:prstDash val="solid"/>
              <a:miter lim="400000"/>
            </a:ln>
          </a:bottom>
          <a:insideH>
            <a:ln w="3175" cap="flat">
              <a:solidFill>
                <a:srgbClr val="B8B8B8"/>
              </a:solidFill>
              <a:prstDash val="solid"/>
              <a:miter lim="400000"/>
            </a:ln>
          </a:insideH>
          <a:insideV>
            <a:ln w="3175"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3175" cap="flat">
              <a:solidFill>
                <a:srgbClr val="606060"/>
              </a:solidFill>
              <a:prstDash val="solid"/>
              <a:miter lim="400000"/>
            </a:ln>
          </a:left>
          <a:right>
            <a:ln w="3175" cap="flat">
              <a:solidFill>
                <a:srgbClr val="606060"/>
              </a:solidFill>
              <a:prstDash val="solid"/>
              <a:miter lim="400000"/>
            </a:ln>
          </a:right>
          <a:top>
            <a:ln w="3175" cap="flat">
              <a:solidFill>
                <a:srgbClr val="606060"/>
              </a:solidFill>
              <a:prstDash val="solid"/>
              <a:miter lim="400000"/>
            </a:ln>
          </a:top>
          <a:bottom>
            <a:ln w="3175" cap="flat">
              <a:solidFill>
                <a:srgbClr val="606060"/>
              </a:solidFill>
              <a:prstDash val="solid"/>
              <a:miter lim="400000"/>
            </a:ln>
          </a:bottom>
          <a:insideH>
            <a:ln w="3175" cap="flat">
              <a:solidFill>
                <a:srgbClr val="606060"/>
              </a:solidFill>
              <a:prstDash val="solid"/>
              <a:miter lim="400000"/>
            </a:ln>
          </a:insideH>
          <a:insideV>
            <a:ln w="3175"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
          <a:latin typeface="Helvetica Light"/>
          <a:ea typeface="Helvetica Light"/>
          <a:cs typeface="Helvetica Light"/>
        </a:font>
        <a:srgbClr val="000000"/>
      </a:tcTxStyle>
      <a:tcStyle>
        <a:tcBdr>
          <a:left>
            <a:ln w="3175" cap="flat">
              <a:solidFill>
                <a:srgbClr val="5D5D5D"/>
              </a:solidFill>
              <a:custDash>
                <a:ds d="200000" sp="200000"/>
              </a:custDash>
              <a:miter lim="400000"/>
            </a:ln>
          </a:left>
          <a:right>
            <a:ln w="3175" cap="flat">
              <a:solidFill>
                <a:srgbClr val="5D5D5D"/>
              </a:solidFill>
              <a:custDash>
                <a:ds d="200000" sp="200000"/>
              </a:custDash>
              <a:miter lim="400000"/>
            </a:ln>
          </a:right>
          <a:top>
            <a:ln w="3175" cap="flat">
              <a:solidFill>
                <a:srgbClr val="5D5D5D"/>
              </a:solidFill>
              <a:custDash>
                <a:ds d="200000" sp="200000"/>
              </a:custDash>
              <a:miter lim="400000"/>
            </a:ln>
          </a:top>
          <a:bottom>
            <a:ln w="3175" cap="flat">
              <a:solidFill>
                <a:srgbClr val="5D5D5D"/>
              </a:solidFill>
              <a:custDash>
                <a:ds d="200000" sp="200000"/>
              </a:custDash>
              <a:miter lim="400000"/>
            </a:ln>
          </a:bottom>
          <a:insideH>
            <a:ln w="3175" cap="flat">
              <a:solidFill>
                <a:srgbClr val="5D5D5D"/>
              </a:solidFill>
              <a:custDash>
                <a:ds d="200000" sp="200000"/>
              </a:custDash>
              <a:miter lim="400000"/>
            </a:ln>
          </a:insideH>
          <a:insideV>
            <a:ln w="3175"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
          <a:latin typeface="Helvetica Light"/>
          <a:ea typeface="Helvetica Light"/>
          <a:cs typeface="Helvetica Light"/>
        </a:font>
        <a:srgbClr val="000000"/>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
          <a:latin typeface="Helvetica Light"/>
          <a:ea typeface="Helvetica Light"/>
          <a:cs typeface="Helvetica Light"/>
        </a:font>
        <a:srgbClr val="000000"/>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
          <a:latin typeface="Helvetica Light"/>
          <a:ea typeface="Helvetica Light"/>
          <a:cs typeface="Helvetica Light"/>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3175" cap="flat">
              <a:solidFill>
                <a:srgbClr val="000000"/>
              </a:solidFill>
              <a:custDash>
                <a:ds d="200000" sp="200000"/>
              </a:custDash>
              <a:miter lim="400000"/>
            </a:ln>
          </a:top>
          <a:bottom>
            <a:ln w="3175" cap="flat">
              <a:solidFill>
                <a:srgbClr val="000000"/>
              </a:solidFill>
              <a:custDash>
                <a:ds d="200000" sp="200000"/>
              </a:custDash>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3175" cap="flat">
              <a:solidFill>
                <a:srgbClr val="000000"/>
              </a:solidFill>
              <a:prstDash val="solid"/>
              <a:miter lim="400000"/>
            </a:ln>
          </a:right>
          <a:top>
            <a:ln w="3175" cap="flat">
              <a:solidFill>
                <a:srgbClr val="000000"/>
              </a:solidFill>
              <a:custDash>
                <a:ds d="200000" sp="200000"/>
              </a:custDash>
              <a:miter lim="400000"/>
            </a:ln>
          </a:top>
          <a:bottom>
            <a:ln w="3175" cap="flat">
              <a:solidFill>
                <a:srgbClr val="000000"/>
              </a:solidFill>
              <a:custDash>
                <a:ds d="200000" sp="200000"/>
              </a:custDash>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3175" cap="flat">
              <a:solidFill>
                <a:srgbClr val="000000"/>
              </a:solidFill>
              <a:prstDash val="solid"/>
              <a:miter lim="400000"/>
            </a:ln>
          </a:top>
          <a:bottom>
            <a:ln w="12700" cap="flat">
              <a:noFill/>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12700" cap="flat">
              <a:noFill/>
              <a:miter lim="400000"/>
            </a:ln>
          </a:top>
          <a:bottom>
            <a:ln w="3175" cap="flat">
              <a:solidFill>
                <a:srgbClr val="000000"/>
              </a:solidFill>
              <a:prstDash val="solid"/>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firstRow>
  </a:tblStyle>
  <a:tblStyle styleId="{5940675A-B579-460E-94D1-54222C63F5DA}" styleName="Bez stylu, siatka tabeli">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9154" autoAdjust="0"/>
    <p:restoredTop sz="50000" autoAdjust="0"/>
  </p:normalViewPr>
  <p:slideViewPr>
    <p:cSldViewPr snapToGrid="0" snapToObjects="1">
      <p:cViewPr varScale="1">
        <p:scale>
          <a:sx n="56" d="100"/>
          <a:sy n="56" d="100"/>
        </p:scale>
        <p:origin x="256" y="536"/>
      </p:cViewPr>
      <p:guideLst>
        <p:guide orient="horz" pos="4320"/>
        <p:guide pos="76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anna Markiewicz" userId="S::joanna.markiewicz@usz.edu.pl::8a9e13bd-d973-4853-8ade-96257f85c56c" providerId="AD" clId="Web-{85A33739-2CC2-7D91-8813-60FFA853FDD2}"/>
    <pc:docChg chg="modSld">
      <pc:chgData name="Joanna Markiewicz" userId="S::joanna.markiewicz@usz.edu.pl::8a9e13bd-d973-4853-8ade-96257f85c56c" providerId="AD" clId="Web-{85A33739-2CC2-7D91-8813-60FFA853FDD2}" dt="2020-09-14T09:10:01.584" v="4" actId="20577"/>
      <pc:docMkLst>
        <pc:docMk/>
      </pc:docMkLst>
      <pc:sldChg chg="modSp">
        <pc:chgData name="Joanna Markiewicz" userId="S::joanna.markiewicz@usz.edu.pl::8a9e13bd-d973-4853-8ade-96257f85c56c" providerId="AD" clId="Web-{85A33739-2CC2-7D91-8813-60FFA853FDD2}" dt="2020-09-14T09:10:00.099" v="2" actId="20577"/>
        <pc:sldMkLst>
          <pc:docMk/>
          <pc:sldMk cId="2124401099" sldId="395"/>
        </pc:sldMkLst>
        <pc:spChg chg="mod">
          <ac:chgData name="Joanna Markiewicz" userId="S::joanna.markiewicz@usz.edu.pl::8a9e13bd-d973-4853-8ade-96257f85c56c" providerId="AD" clId="Web-{85A33739-2CC2-7D91-8813-60FFA853FDD2}" dt="2020-09-14T09:10:00.099" v="2" actId="20577"/>
          <ac:spMkLst>
            <pc:docMk/>
            <pc:sldMk cId="2124401099" sldId="395"/>
            <ac:spMk id="3" creationId="{E3B8CD9B-EC9B-8D49-8CE1-8E6D1548E059}"/>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916292-09EA-CA42-A336-FC5908FF7882}" type="doc">
      <dgm:prSet loTypeId="urn:microsoft.com/office/officeart/2005/8/layout/orgChart1" loCatId="" qsTypeId="urn:microsoft.com/office/officeart/2005/8/quickstyle/simple1" qsCatId="simple" csTypeId="urn:microsoft.com/office/officeart/2005/8/colors/accent1_2" csCatId="accent1" phldr="1"/>
      <dgm:spPr/>
      <dgm:t>
        <a:bodyPr/>
        <a:lstStyle/>
        <a:p>
          <a:endParaRPr lang="pl-PL"/>
        </a:p>
      </dgm:t>
    </dgm:pt>
    <dgm:pt modelId="{05CB92E9-D05C-6C44-AD34-51ED9120F3AF}">
      <dgm:prSet phldrT="[Tekst]" custT="1"/>
      <dgm:spPr>
        <a:noFill/>
      </dgm:spPr>
      <dgm:t>
        <a:bodyPr/>
        <a:lstStyle/>
        <a:p>
          <a:r>
            <a:rPr lang="en-GB" sz="10000" b="1" dirty="0">
              <a:solidFill>
                <a:srgbClr val="496F63"/>
              </a:solidFill>
              <a:latin typeface="Arial" panose="020B0604020202020204" pitchFamily="34" charset="0"/>
              <a:cs typeface="Arial" panose="020B0604020202020204" pitchFamily="34" charset="0"/>
            </a:rPr>
            <a:t>The 4 basic </a:t>
          </a:r>
        </a:p>
        <a:p>
          <a:r>
            <a:rPr lang="en-GB" sz="10000" b="1" dirty="0">
              <a:solidFill>
                <a:srgbClr val="496F63"/>
              </a:solidFill>
              <a:latin typeface="Arial" panose="020B0604020202020204" pitchFamily="34" charset="0"/>
              <a:cs typeface="Arial" panose="020B0604020202020204" pitchFamily="34" charset="0"/>
            </a:rPr>
            <a:t>Agile Manifesto </a:t>
          </a:r>
        </a:p>
        <a:p>
          <a:r>
            <a:rPr lang="en-GB" sz="10000" b="1" dirty="0">
              <a:solidFill>
                <a:srgbClr val="496F63"/>
              </a:solidFill>
              <a:latin typeface="Arial" panose="020B0604020202020204" pitchFamily="34" charset="0"/>
              <a:cs typeface="Arial" panose="020B0604020202020204" pitchFamily="34" charset="0"/>
            </a:rPr>
            <a:t>values are:</a:t>
          </a:r>
          <a:endParaRPr lang="pl-PL" sz="10000" b="1" dirty="0"/>
        </a:p>
      </dgm:t>
    </dgm:pt>
    <dgm:pt modelId="{C0D5F940-426A-194A-8B82-C3A5CF3B71C6}" type="parTrans" cxnId="{12CEF119-DC3B-F343-A9A7-B948E6326C8A}">
      <dgm:prSet/>
      <dgm:spPr/>
      <dgm:t>
        <a:bodyPr/>
        <a:lstStyle/>
        <a:p>
          <a:endParaRPr lang="pl-PL"/>
        </a:p>
      </dgm:t>
    </dgm:pt>
    <dgm:pt modelId="{9741ECA7-B51F-7D4D-A526-FEC55D5D5B9E}" type="sibTrans" cxnId="{12CEF119-DC3B-F343-A9A7-B948E6326C8A}">
      <dgm:prSet/>
      <dgm:spPr/>
      <dgm:t>
        <a:bodyPr/>
        <a:lstStyle/>
        <a:p>
          <a:endParaRPr lang="pl-PL"/>
        </a:p>
      </dgm:t>
    </dgm:pt>
    <dgm:pt modelId="{0CA34024-A4E0-8845-8F4C-ACF75AD68C1C}">
      <dgm:prSet phldrT="[Tekst]" custT="1"/>
      <dgm:spPr>
        <a:noFill/>
      </dgm:spPr>
      <dgm:t>
        <a:bodyPr/>
        <a:lstStyle/>
        <a:p>
          <a:pPr>
            <a:lnSpc>
              <a:spcPct val="150000"/>
            </a:lnSpc>
            <a:spcAft>
              <a:spcPts val="1200"/>
            </a:spcAft>
          </a:pPr>
          <a:r>
            <a:rPr lang="en-US" sz="3200" b="1" i="1" dirty="0">
              <a:solidFill>
                <a:srgbClr val="263A34"/>
              </a:solidFill>
            </a:rPr>
            <a:t>Individuals and interactions</a:t>
          </a:r>
          <a:r>
            <a:rPr lang="en-US" sz="3200" dirty="0">
              <a:solidFill>
                <a:srgbClr val="263A34"/>
              </a:solidFill>
            </a:rPr>
            <a:t> over </a:t>
          </a:r>
          <a:r>
            <a:rPr lang="en-US" sz="3200" b="1" i="1" dirty="0">
              <a:solidFill>
                <a:srgbClr val="263A34"/>
              </a:solidFill>
            </a:rPr>
            <a:t>processes and tools</a:t>
          </a:r>
          <a:endParaRPr lang="pl-PL" sz="3200" b="1" i="1" dirty="0">
            <a:solidFill>
              <a:srgbClr val="263A34"/>
            </a:solidFill>
          </a:endParaRPr>
        </a:p>
      </dgm:t>
    </dgm:pt>
    <dgm:pt modelId="{14697B61-6542-1D46-9230-BC407F8E2DF8}" type="parTrans" cxnId="{D42B9667-1C5E-CC45-89F7-D5153502B4F0}">
      <dgm:prSet/>
      <dgm:spPr/>
      <dgm:t>
        <a:bodyPr/>
        <a:lstStyle/>
        <a:p>
          <a:endParaRPr lang="pl-PL"/>
        </a:p>
      </dgm:t>
    </dgm:pt>
    <dgm:pt modelId="{47FB63E5-B5CE-554D-97CB-4A5DA51667A7}" type="sibTrans" cxnId="{D42B9667-1C5E-CC45-89F7-D5153502B4F0}">
      <dgm:prSet/>
      <dgm:spPr/>
      <dgm:t>
        <a:bodyPr/>
        <a:lstStyle/>
        <a:p>
          <a:endParaRPr lang="pl-PL"/>
        </a:p>
      </dgm:t>
    </dgm:pt>
    <dgm:pt modelId="{239B2DDE-7769-8A4B-9F56-4A1C3DAD3306}">
      <dgm:prSet custT="1"/>
      <dgm:spPr>
        <a:noFill/>
      </dgm:spPr>
      <dgm:t>
        <a:bodyPr/>
        <a:lstStyle/>
        <a:p>
          <a:pPr>
            <a:lnSpc>
              <a:spcPct val="150000"/>
            </a:lnSpc>
            <a:spcAft>
              <a:spcPts val="1200"/>
            </a:spcAft>
          </a:pPr>
          <a:r>
            <a:rPr lang="en-US" sz="3200" b="1" i="1" dirty="0">
              <a:solidFill>
                <a:srgbClr val="263A34"/>
              </a:solidFill>
            </a:rPr>
            <a:t>Working software</a:t>
          </a:r>
          <a:r>
            <a:rPr lang="en-US" sz="3200" dirty="0">
              <a:solidFill>
                <a:srgbClr val="263A34"/>
              </a:solidFill>
            </a:rPr>
            <a:t> over </a:t>
          </a:r>
          <a:r>
            <a:rPr lang="en-US" sz="3200" b="1" i="1" dirty="0">
              <a:solidFill>
                <a:srgbClr val="263A34"/>
              </a:solidFill>
            </a:rPr>
            <a:t>comprehensive documentation</a:t>
          </a:r>
          <a:endParaRPr lang="pl-PL" sz="3200" b="1" i="1" dirty="0">
            <a:solidFill>
              <a:srgbClr val="263A34"/>
            </a:solidFill>
          </a:endParaRPr>
        </a:p>
      </dgm:t>
    </dgm:pt>
    <dgm:pt modelId="{8B824217-D486-D14E-979F-815CAA09268C}" type="parTrans" cxnId="{8CECA042-2369-9F46-BD8F-169F64CB43DA}">
      <dgm:prSet/>
      <dgm:spPr/>
      <dgm:t>
        <a:bodyPr/>
        <a:lstStyle/>
        <a:p>
          <a:endParaRPr lang="pl-PL"/>
        </a:p>
      </dgm:t>
    </dgm:pt>
    <dgm:pt modelId="{CE6A9E4E-7AC2-1C43-99F0-DA32FC45F1CB}" type="sibTrans" cxnId="{8CECA042-2369-9F46-BD8F-169F64CB43DA}">
      <dgm:prSet/>
      <dgm:spPr/>
      <dgm:t>
        <a:bodyPr/>
        <a:lstStyle/>
        <a:p>
          <a:endParaRPr lang="pl-PL"/>
        </a:p>
      </dgm:t>
    </dgm:pt>
    <dgm:pt modelId="{1D7218DE-C548-CF4F-8D81-E02E2B2D6939}">
      <dgm:prSet custT="1"/>
      <dgm:spPr>
        <a:noFill/>
      </dgm:spPr>
      <dgm:t>
        <a:bodyPr/>
        <a:lstStyle/>
        <a:p>
          <a:pPr>
            <a:lnSpc>
              <a:spcPct val="150000"/>
            </a:lnSpc>
            <a:spcAft>
              <a:spcPts val="1200"/>
            </a:spcAft>
          </a:pPr>
          <a:r>
            <a:rPr lang="en-US" sz="3200" b="1" i="1" dirty="0">
              <a:solidFill>
                <a:srgbClr val="263A34"/>
              </a:solidFill>
            </a:rPr>
            <a:t>Customer collaboration</a:t>
          </a:r>
          <a:r>
            <a:rPr lang="en-US" sz="3200" dirty="0">
              <a:solidFill>
                <a:srgbClr val="263A34"/>
              </a:solidFill>
            </a:rPr>
            <a:t> over </a:t>
          </a:r>
          <a:r>
            <a:rPr lang="en-US" sz="3200" b="1" i="1" dirty="0">
              <a:solidFill>
                <a:srgbClr val="263A34"/>
              </a:solidFill>
            </a:rPr>
            <a:t>contract negotiation</a:t>
          </a:r>
          <a:endParaRPr lang="pl-PL" sz="3200" b="1" i="1" dirty="0">
            <a:solidFill>
              <a:srgbClr val="263A34"/>
            </a:solidFill>
          </a:endParaRPr>
        </a:p>
      </dgm:t>
    </dgm:pt>
    <dgm:pt modelId="{A64A7133-AA66-D048-BA5B-E0DCDD7D8509}" type="parTrans" cxnId="{5BDD1490-F0ED-A843-8C0D-A88EFA9FF279}">
      <dgm:prSet/>
      <dgm:spPr/>
      <dgm:t>
        <a:bodyPr/>
        <a:lstStyle/>
        <a:p>
          <a:endParaRPr lang="pl-PL"/>
        </a:p>
      </dgm:t>
    </dgm:pt>
    <dgm:pt modelId="{883E1170-0356-6348-B397-DEF5F63FFDAD}" type="sibTrans" cxnId="{5BDD1490-F0ED-A843-8C0D-A88EFA9FF279}">
      <dgm:prSet/>
      <dgm:spPr/>
      <dgm:t>
        <a:bodyPr/>
        <a:lstStyle/>
        <a:p>
          <a:endParaRPr lang="pl-PL"/>
        </a:p>
      </dgm:t>
    </dgm:pt>
    <dgm:pt modelId="{868EBBEA-3A76-DC4C-B51D-D15587B55FBE}">
      <dgm:prSet custT="1"/>
      <dgm:spPr>
        <a:noFill/>
      </dgm:spPr>
      <dgm:t>
        <a:bodyPr/>
        <a:lstStyle/>
        <a:p>
          <a:pPr>
            <a:lnSpc>
              <a:spcPct val="150000"/>
            </a:lnSpc>
            <a:spcAft>
              <a:spcPts val="1200"/>
            </a:spcAft>
          </a:pPr>
          <a:r>
            <a:rPr lang="en-US" sz="3200" b="1" i="1" dirty="0">
              <a:solidFill>
                <a:srgbClr val="263A34"/>
              </a:solidFill>
            </a:rPr>
            <a:t>Responding to change</a:t>
          </a:r>
          <a:r>
            <a:rPr lang="en-US" sz="3200" dirty="0">
              <a:solidFill>
                <a:srgbClr val="263A34"/>
              </a:solidFill>
            </a:rPr>
            <a:t> over </a:t>
          </a:r>
          <a:r>
            <a:rPr lang="en-US" sz="3200" b="1" i="1" dirty="0">
              <a:solidFill>
                <a:srgbClr val="263A34"/>
              </a:solidFill>
            </a:rPr>
            <a:t>following a plan</a:t>
          </a:r>
          <a:endParaRPr lang="pl-PL" sz="3200" b="1" i="1" dirty="0">
            <a:solidFill>
              <a:srgbClr val="263A34"/>
            </a:solidFill>
          </a:endParaRPr>
        </a:p>
      </dgm:t>
    </dgm:pt>
    <dgm:pt modelId="{E046571E-F3E5-2A45-B7C1-442E717BA497}" type="parTrans" cxnId="{9BC2ACD6-A91B-934C-8995-CDB62E6CC013}">
      <dgm:prSet/>
      <dgm:spPr/>
      <dgm:t>
        <a:bodyPr/>
        <a:lstStyle/>
        <a:p>
          <a:endParaRPr lang="pl-PL"/>
        </a:p>
      </dgm:t>
    </dgm:pt>
    <dgm:pt modelId="{DFBB61A0-C885-DB40-AE91-FE75B64EEA80}" type="sibTrans" cxnId="{9BC2ACD6-A91B-934C-8995-CDB62E6CC013}">
      <dgm:prSet/>
      <dgm:spPr/>
      <dgm:t>
        <a:bodyPr/>
        <a:lstStyle/>
        <a:p>
          <a:endParaRPr lang="pl-PL"/>
        </a:p>
      </dgm:t>
    </dgm:pt>
    <dgm:pt modelId="{55AE1568-DE12-A345-95BA-350E49EE4C7A}" type="pres">
      <dgm:prSet presAssocID="{01916292-09EA-CA42-A336-FC5908FF7882}" presName="hierChild1" presStyleCnt="0">
        <dgm:presLayoutVars>
          <dgm:orgChart val="1"/>
          <dgm:chPref val="1"/>
          <dgm:dir/>
          <dgm:animOne val="branch"/>
          <dgm:animLvl val="lvl"/>
          <dgm:resizeHandles/>
        </dgm:presLayoutVars>
      </dgm:prSet>
      <dgm:spPr/>
    </dgm:pt>
    <dgm:pt modelId="{41F14EBD-86A6-3B40-B3A1-529CBC52A6B7}" type="pres">
      <dgm:prSet presAssocID="{05CB92E9-D05C-6C44-AD34-51ED9120F3AF}" presName="hierRoot1" presStyleCnt="0">
        <dgm:presLayoutVars>
          <dgm:hierBranch val="init"/>
        </dgm:presLayoutVars>
      </dgm:prSet>
      <dgm:spPr/>
    </dgm:pt>
    <dgm:pt modelId="{0E4272DA-FDA9-014D-AF63-76443E6D0998}" type="pres">
      <dgm:prSet presAssocID="{05CB92E9-D05C-6C44-AD34-51ED9120F3AF}" presName="rootComposite1" presStyleCnt="0"/>
      <dgm:spPr/>
    </dgm:pt>
    <dgm:pt modelId="{899BFD02-6057-C840-BF65-4182140BF816}" type="pres">
      <dgm:prSet presAssocID="{05CB92E9-D05C-6C44-AD34-51ED9120F3AF}" presName="rootText1" presStyleLbl="node0" presStyleIdx="0" presStyleCnt="1" custScaleX="464794" custScaleY="264739" custLinFactNeighborX="-329" custLinFactNeighborY="-53766">
        <dgm:presLayoutVars>
          <dgm:chPref val="3"/>
        </dgm:presLayoutVars>
      </dgm:prSet>
      <dgm:spPr/>
    </dgm:pt>
    <dgm:pt modelId="{5BDB3788-3E47-A247-9090-0E34876A3521}" type="pres">
      <dgm:prSet presAssocID="{05CB92E9-D05C-6C44-AD34-51ED9120F3AF}" presName="rootConnector1" presStyleLbl="node1" presStyleIdx="0" presStyleCnt="0"/>
      <dgm:spPr/>
    </dgm:pt>
    <dgm:pt modelId="{0FE90FD2-A217-724C-9108-65552FA14EF0}" type="pres">
      <dgm:prSet presAssocID="{05CB92E9-D05C-6C44-AD34-51ED9120F3AF}" presName="hierChild2" presStyleCnt="0"/>
      <dgm:spPr/>
    </dgm:pt>
    <dgm:pt modelId="{533AC7C2-8FDE-9F40-8FC4-D3577905B081}" type="pres">
      <dgm:prSet presAssocID="{14697B61-6542-1D46-9230-BC407F8E2DF8}" presName="Name37" presStyleLbl="parChTrans1D2" presStyleIdx="0" presStyleCnt="4"/>
      <dgm:spPr/>
    </dgm:pt>
    <dgm:pt modelId="{BA9F7A42-F31B-9144-A422-B594DD0357DB}" type="pres">
      <dgm:prSet presAssocID="{0CA34024-A4E0-8845-8F4C-ACF75AD68C1C}" presName="hierRoot2" presStyleCnt="0">
        <dgm:presLayoutVars>
          <dgm:hierBranch val="init"/>
        </dgm:presLayoutVars>
      </dgm:prSet>
      <dgm:spPr/>
    </dgm:pt>
    <dgm:pt modelId="{6B94A0C8-F536-3A41-93EC-25E7157CA01F}" type="pres">
      <dgm:prSet presAssocID="{0CA34024-A4E0-8845-8F4C-ACF75AD68C1C}" presName="rootComposite" presStyleCnt="0"/>
      <dgm:spPr/>
    </dgm:pt>
    <dgm:pt modelId="{EA09CE48-128F-6344-9319-BBCB8AE30871}" type="pres">
      <dgm:prSet presAssocID="{0CA34024-A4E0-8845-8F4C-ACF75AD68C1C}" presName="rootText" presStyleLbl="node2" presStyleIdx="0" presStyleCnt="4" custAng="10800000" custFlipVert="1" custScaleX="100825" custScaleY="154671">
        <dgm:presLayoutVars>
          <dgm:chPref val="3"/>
        </dgm:presLayoutVars>
      </dgm:prSet>
      <dgm:spPr/>
    </dgm:pt>
    <dgm:pt modelId="{27739C89-7B1B-0547-BB72-3CA9C6E8E02F}" type="pres">
      <dgm:prSet presAssocID="{0CA34024-A4E0-8845-8F4C-ACF75AD68C1C}" presName="rootConnector" presStyleLbl="node2" presStyleIdx="0" presStyleCnt="4"/>
      <dgm:spPr/>
    </dgm:pt>
    <dgm:pt modelId="{D4F39584-6241-864D-99E7-C3B706142E9B}" type="pres">
      <dgm:prSet presAssocID="{0CA34024-A4E0-8845-8F4C-ACF75AD68C1C}" presName="hierChild4" presStyleCnt="0"/>
      <dgm:spPr/>
    </dgm:pt>
    <dgm:pt modelId="{E0D0AA87-1F25-544A-95DA-1B7744A18F85}" type="pres">
      <dgm:prSet presAssocID="{0CA34024-A4E0-8845-8F4C-ACF75AD68C1C}" presName="hierChild5" presStyleCnt="0"/>
      <dgm:spPr/>
    </dgm:pt>
    <dgm:pt modelId="{F7D4C8AC-1538-BF49-A55C-09D272327A93}" type="pres">
      <dgm:prSet presAssocID="{8B824217-D486-D14E-979F-815CAA09268C}" presName="Name37" presStyleLbl="parChTrans1D2" presStyleIdx="1" presStyleCnt="4"/>
      <dgm:spPr/>
    </dgm:pt>
    <dgm:pt modelId="{C7843C46-C6BE-1E48-B73C-EE9EBE764F4B}" type="pres">
      <dgm:prSet presAssocID="{239B2DDE-7769-8A4B-9F56-4A1C3DAD3306}" presName="hierRoot2" presStyleCnt="0">
        <dgm:presLayoutVars>
          <dgm:hierBranch val="init"/>
        </dgm:presLayoutVars>
      </dgm:prSet>
      <dgm:spPr/>
    </dgm:pt>
    <dgm:pt modelId="{617620CE-AF7F-FD42-B7FC-1CAD9227830B}" type="pres">
      <dgm:prSet presAssocID="{239B2DDE-7769-8A4B-9F56-4A1C3DAD3306}" presName="rootComposite" presStyleCnt="0"/>
      <dgm:spPr/>
    </dgm:pt>
    <dgm:pt modelId="{EEA97E09-64A4-044A-8726-DADCC5D34515}" type="pres">
      <dgm:prSet presAssocID="{239B2DDE-7769-8A4B-9F56-4A1C3DAD3306}" presName="rootText" presStyleLbl="node2" presStyleIdx="1" presStyleCnt="4" custScaleY="157185">
        <dgm:presLayoutVars>
          <dgm:chPref val="3"/>
        </dgm:presLayoutVars>
      </dgm:prSet>
      <dgm:spPr/>
    </dgm:pt>
    <dgm:pt modelId="{080E0448-FA5A-6A4C-9AA7-99B89583EA3A}" type="pres">
      <dgm:prSet presAssocID="{239B2DDE-7769-8A4B-9F56-4A1C3DAD3306}" presName="rootConnector" presStyleLbl="node2" presStyleIdx="1" presStyleCnt="4"/>
      <dgm:spPr/>
    </dgm:pt>
    <dgm:pt modelId="{7BF27E77-0930-D14C-A550-174A067186CE}" type="pres">
      <dgm:prSet presAssocID="{239B2DDE-7769-8A4B-9F56-4A1C3DAD3306}" presName="hierChild4" presStyleCnt="0"/>
      <dgm:spPr/>
    </dgm:pt>
    <dgm:pt modelId="{0FE9C393-1548-5B4B-8EAF-AD55B9E121B4}" type="pres">
      <dgm:prSet presAssocID="{239B2DDE-7769-8A4B-9F56-4A1C3DAD3306}" presName="hierChild5" presStyleCnt="0"/>
      <dgm:spPr/>
    </dgm:pt>
    <dgm:pt modelId="{C109E812-92E6-0A4F-917C-15F135EC326E}" type="pres">
      <dgm:prSet presAssocID="{A64A7133-AA66-D048-BA5B-E0DCDD7D8509}" presName="Name37" presStyleLbl="parChTrans1D2" presStyleIdx="2" presStyleCnt="4"/>
      <dgm:spPr/>
    </dgm:pt>
    <dgm:pt modelId="{EA6EF219-C151-744C-B1AA-F06CAE216761}" type="pres">
      <dgm:prSet presAssocID="{1D7218DE-C548-CF4F-8D81-E02E2B2D6939}" presName="hierRoot2" presStyleCnt="0">
        <dgm:presLayoutVars>
          <dgm:hierBranch val="init"/>
        </dgm:presLayoutVars>
      </dgm:prSet>
      <dgm:spPr/>
    </dgm:pt>
    <dgm:pt modelId="{240D6A24-25E9-164F-BF99-F34074EE5167}" type="pres">
      <dgm:prSet presAssocID="{1D7218DE-C548-CF4F-8D81-E02E2B2D6939}" presName="rootComposite" presStyleCnt="0"/>
      <dgm:spPr/>
    </dgm:pt>
    <dgm:pt modelId="{D3896D30-016E-9441-8FC9-D2106D98AC7C}" type="pres">
      <dgm:prSet presAssocID="{1D7218DE-C548-CF4F-8D81-E02E2B2D6939}" presName="rootText" presStyleLbl="node2" presStyleIdx="2" presStyleCnt="4" custScaleY="158138">
        <dgm:presLayoutVars>
          <dgm:chPref val="3"/>
        </dgm:presLayoutVars>
      </dgm:prSet>
      <dgm:spPr/>
    </dgm:pt>
    <dgm:pt modelId="{6C735676-A2A6-E646-99EA-F0179FB36D18}" type="pres">
      <dgm:prSet presAssocID="{1D7218DE-C548-CF4F-8D81-E02E2B2D6939}" presName="rootConnector" presStyleLbl="node2" presStyleIdx="2" presStyleCnt="4"/>
      <dgm:spPr/>
    </dgm:pt>
    <dgm:pt modelId="{AF5F6F10-CE7A-0B4E-8ADD-61826189D54E}" type="pres">
      <dgm:prSet presAssocID="{1D7218DE-C548-CF4F-8D81-E02E2B2D6939}" presName="hierChild4" presStyleCnt="0"/>
      <dgm:spPr/>
    </dgm:pt>
    <dgm:pt modelId="{2B77C6DA-C991-DA48-981D-CFEF55DB7515}" type="pres">
      <dgm:prSet presAssocID="{1D7218DE-C548-CF4F-8D81-E02E2B2D6939}" presName="hierChild5" presStyleCnt="0"/>
      <dgm:spPr/>
    </dgm:pt>
    <dgm:pt modelId="{1D02B122-0AEE-5441-8355-116DE4541E5E}" type="pres">
      <dgm:prSet presAssocID="{E046571E-F3E5-2A45-B7C1-442E717BA497}" presName="Name37" presStyleLbl="parChTrans1D2" presStyleIdx="3" presStyleCnt="4"/>
      <dgm:spPr/>
    </dgm:pt>
    <dgm:pt modelId="{1865587B-F950-2C45-B8BB-5EF0A949C929}" type="pres">
      <dgm:prSet presAssocID="{868EBBEA-3A76-DC4C-B51D-D15587B55FBE}" presName="hierRoot2" presStyleCnt="0">
        <dgm:presLayoutVars>
          <dgm:hierBranch val="init"/>
        </dgm:presLayoutVars>
      </dgm:prSet>
      <dgm:spPr/>
    </dgm:pt>
    <dgm:pt modelId="{E4FF55DF-0128-5E4F-900D-26185CC71D93}" type="pres">
      <dgm:prSet presAssocID="{868EBBEA-3A76-DC4C-B51D-D15587B55FBE}" presName="rootComposite" presStyleCnt="0"/>
      <dgm:spPr/>
    </dgm:pt>
    <dgm:pt modelId="{845AE08A-2B9B-1C47-8683-2319A38F2878}" type="pres">
      <dgm:prSet presAssocID="{868EBBEA-3A76-DC4C-B51D-D15587B55FBE}" presName="rootText" presStyleLbl="node2" presStyleIdx="3" presStyleCnt="4" custScaleY="159550">
        <dgm:presLayoutVars>
          <dgm:chPref val="3"/>
        </dgm:presLayoutVars>
      </dgm:prSet>
      <dgm:spPr/>
    </dgm:pt>
    <dgm:pt modelId="{7B31C43A-7564-B746-ABF4-6252DBAE2685}" type="pres">
      <dgm:prSet presAssocID="{868EBBEA-3A76-DC4C-B51D-D15587B55FBE}" presName="rootConnector" presStyleLbl="node2" presStyleIdx="3" presStyleCnt="4"/>
      <dgm:spPr/>
    </dgm:pt>
    <dgm:pt modelId="{8C4A9921-3C58-314F-8081-93EF1E933670}" type="pres">
      <dgm:prSet presAssocID="{868EBBEA-3A76-DC4C-B51D-D15587B55FBE}" presName="hierChild4" presStyleCnt="0"/>
      <dgm:spPr/>
    </dgm:pt>
    <dgm:pt modelId="{0F434655-348F-214C-8C7F-1F4E0301EFD4}" type="pres">
      <dgm:prSet presAssocID="{868EBBEA-3A76-DC4C-B51D-D15587B55FBE}" presName="hierChild5" presStyleCnt="0"/>
      <dgm:spPr/>
    </dgm:pt>
    <dgm:pt modelId="{292E0FA9-4764-174A-8C0E-048BC7398BAF}" type="pres">
      <dgm:prSet presAssocID="{05CB92E9-D05C-6C44-AD34-51ED9120F3AF}" presName="hierChild3" presStyleCnt="0"/>
      <dgm:spPr/>
    </dgm:pt>
  </dgm:ptLst>
  <dgm:cxnLst>
    <dgm:cxn modelId="{89A9130B-7E37-BE42-AA8D-C672CCDF289D}" type="presOf" srcId="{1D7218DE-C548-CF4F-8D81-E02E2B2D6939}" destId="{6C735676-A2A6-E646-99EA-F0179FB36D18}" srcOrd="1" destOrd="0" presId="urn:microsoft.com/office/officeart/2005/8/layout/orgChart1"/>
    <dgm:cxn modelId="{12CEF119-DC3B-F343-A9A7-B948E6326C8A}" srcId="{01916292-09EA-CA42-A336-FC5908FF7882}" destId="{05CB92E9-D05C-6C44-AD34-51ED9120F3AF}" srcOrd="0" destOrd="0" parTransId="{C0D5F940-426A-194A-8B82-C3A5CF3B71C6}" sibTransId="{9741ECA7-B51F-7D4D-A526-FEC55D5D5B9E}"/>
    <dgm:cxn modelId="{64BA5434-369D-274F-A4BD-64FCDC3CAF68}" type="presOf" srcId="{14697B61-6542-1D46-9230-BC407F8E2DF8}" destId="{533AC7C2-8FDE-9F40-8FC4-D3577905B081}" srcOrd="0" destOrd="0" presId="urn:microsoft.com/office/officeart/2005/8/layout/orgChart1"/>
    <dgm:cxn modelId="{7941503A-75EC-6247-83DE-2F9ABF3B7402}" type="presOf" srcId="{1D7218DE-C548-CF4F-8D81-E02E2B2D6939}" destId="{D3896D30-016E-9441-8FC9-D2106D98AC7C}" srcOrd="0" destOrd="0" presId="urn:microsoft.com/office/officeart/2005/8/layout/orgChart1"/>
    <dgm:cxn modelId="{30A8F73B-F1A8-E547-8AD4-68B34700B31F}" type="presOf" srcId="{05CB92E9-D05C-6C44-AD34-51ED9120F3AF}" destId="{899BFD02-6057-C840-BF65-4182140BF816}" srcOrd="0" destOrd="0" presId="urn:microsoft.com/office/officeart/2005/8/layout/orgChart1"/>
    <dgm:cxn modelId="{8CECA042-2369-9F46-BD8F-169F64CB43DA}" srcId="{05CB92E9-D05C-6C44-AD34-51ED9120F3AF}" destId="{239B2DDE-7769-8A4B-9F56-4A1C3DAD3306}" srcOrd="1" destOrd="0" parTransId="{8B824217-D486-D14E-979F-815CAA09268C}" sibTransId="{CE6A9E4E-7AC2-1C43-99F0-DA32FC45F1CB}"/>
    <dgm:cxn modelId="{48A0FC54-50D7-1542-9DC7-D585760D303E}" type="presOf" srcId="{239B2DDE-7769-8A4B-9F56-4A1C3DAD3306}" destId="{080E0448-FA5A-6A4C-9AA7-99B89583EA3A}" srcOrd="1" destOrd="0" presId="urn:microsoft.com/office/officeart/2005/8/layout/orgChart1"/>
    <dgm:cxn modelId="{67F1D357-E1D1-4C48-AD93-37C5EC8AA8A9}" type="presOf" srcId="{A64A7133-AA66-D048-BA5B-E0DCDD7D8509}" destId="{C109E812-92E6-0A4F-917C-15F135EC326E}" srcOrd="0" destOrd="0" presId="urn:microsoft.com/office/officeart/2005/8/layout/orgChart1"/>
    <dgm:cxn modelId="{1C361B5E-AA7F-4F41-B187-7F7B3FD29F3F}" type="presOf" srcId="{868EBBEA-3A76-DC4C-B51D-D15587B55FBE}" destId="{7B31C43A-7564-B746-ABF4-6252DBAE2685}" srcOrd="1" destOrd="0" presId="urn:microsoft.com/office/officeart/2005/8/layout/orgChart1"/>
    <dgm:cxn modelId="{FDB54D63-FC82-184A-9E02-06AFCA67D129}" type="presOf" srcId="{01916292-09EA-CA42-A336-FC5908FF7882}" destId="{55AE1568-DE12-A345-95BA-350E49EE4C7A}" srcOrd="0" destOrd="0" presId="urn:microsoft.com/office/officeart/2005/8/layout/orgChart1"/>
    <dgm:cxn modelId="{D42B9667-1C5E-CC45-89F7-D5153502B4F0}" srcId="{05CB92E9-D05C-6C44-AD34-51ED9120F3AF}" destId="{0CA34024-A4E0-8845-8F4C-ACF75AD68C1C}" srcOrd="0" destOrd="0" parTransId="{14697B61-6542-1D46-9230-BC407F8E2DF8}" sibTransId="{47FB63E5-B5CE-554D-97CB-4A5DA51667A7}"/>
    <dgm:cxn modelId="{61652668-3432-D247-9EAF-56848CCC71AD}" type="presOf" srcId="{8B824217-D486-D14E-979F-815CAA09268C}" destId="{F7D4C8AC-1538-BF49-A55C-09D272327A93}" srcOrd="0" destOrd="0" presId="urn:microsoft.com/office/officeart/2005/8/layout/orgChart1"/>
    <dgm:cxn modelId="{2E77327B-3FC7-E64F-8B6A-C36499D4C6F3}" type="presOf" srcId="{05CB92E9-D05C-6C44-AD34-51ED9120F3AF}" destId="{5BDB3788-3E47-A247-9090-0E34876A3521}" srcOrd="1" destOrd="0" presId="urn:microsoft.com/office/officeart/2005/8/layout/orgChart1"/>
    <dgm:cxn modelId="{6D1D4981-183A-D246-8943-7CE33FF4BA44}" type="presOf" srcId="{0CA34024-A4E0-8845-8F4C-ACF75AD68C1C}" destId="{EA09CE48-128F-6344-9319-BBCB8AE30871}" srcOrd="0" destOrd="0" presId="urn:microsoft.com/office/officeart/2005/8/layout/orgChart1"/>
    <dgm:cxn modelId="{5BDD1490-F0ED-A843-8C0D-A88EFA9FF279}" srcId="{05CB92E9-D05C-6C44-AD34-51ED9120F3AF}" destId="{1D7218DE-C548-CF4F-8D81-E02E2B2D6939}" srcOrd="2" destOrd="0" parTransId="{A64A7133-AA66-D048-BA5B-E0DCDD7D8509}" sibTransId="{883E1170-0356-6348-B397-DEF5F63FFDAD}"/>
    <dgm:cxn modelId="{CD454F94-AAC0-0540-96B1-3756522705FE}" type="presOf" srcId="{868EBBEA-3A76-DC4C-B51D-D15587B55FBE}" destId="{845AE08A-2B9B-1C47-8683-2319A38F2878}" srcOrd="0" destOrd="0" presId="urn:microsoft.com/office/officeart/2005/8/layout/orgChart1"/>
    <dgm:cxn modelId="{574B32BF-F2BA-A44A-8192-2A9DCB5C4F76}" type="presOf" srcId="{239B2DDE-7769-8A4B-9F56-4A1C3DAD3306}" destId="{EEA97E09-64A4-044A-8726-DADCC5D34515}" srcOrd="0" destOrd="0" presId="urn:microsoft.com/office/officeart/2005/8/layout/orgChart1"/>
    <dgm:cxn modelId="{9BC2ACD6-A91B-934C-8995-CDB62E6CC013}" srcId="{05CB92E9-D05C-6C44-AD34-51ED9120F3AF}" destId="{868EBBEA-3A76-DC4C-B51D-D15587B55FBE}" srcOrd="3" destOrd="0" parTransId="{E046571E-F3E5-2A45-B7C1-442E717BA497}" sibTransId="{DFBB61A0-C885-DB40-AE91-FE75B64EEA80}"/>
    <dgm:cxn modelId="{95E7B6FD-47A5-014F-9D3F-F50B40AB1474}" type="presOf" srcId="{0CA34024-A4E0-8845-8F4C-ACF75AD68C1C}" destId="{27739C89-7B1B-0547-BB72-3CA9C6E8E02F}" srcOrd="1" destOrd="0" presId="urn:microsoft.com/office/officeart/2005/8/layout/orgChart1"/>
    <dgm:cxn modelId="{637C7AFF-DD07-BB4B-B63E-38DB83F75A8C}" type="presOf" srcId="{E046571E-F3E5-2A45-B7C1-442E717BA497}" destId="{1D02B122-0AEE-5441-8355-116DE4541E5E}" srcOrd="0" destOrd="0" presId="urn:microsoft.com/office/officeart/2005/8/layout/orgChart1"/>
    <dgm:cxn modelId="{F809DC33-B486-634B-B02C-6A643FC6CB14}" type="presParOf" srcId="{55AE1568-DE12-A345-95BA-350E49EE4C7A}" destId="{41F14EBD-86A6-3B40-B3A1-529CBC52A6B7}" srcOrd="0" destOrd="0" presId="urn:microsoft.com/office/officeart/2005/8/layout/orgChart1"/>
    <dgm:cxn modelId="{2A31958B-2A0D-C24B-922C-BAA7589415EE}" type="presParOf" srcId="{41F14EBD-86A6-3B40-B3A1-529CBC52A6B7}" destId="{0E4272DA-FDA9-014D-AF63-76443E6D0998}" srcOrd="0" destOrd="0" presId="urn:microsoft.com/office/officeart/2005/8/layout/orgChart1"/>
    <dgm:cxn modelId="{9A6D241B-1FB6-2341-9869-9543833F7B01}" type="presParOf" srcId="{0E4272DA-FDA9-014D-AF63-76443E6D0998}" destId="{899BFD02-6057-C840-BF65-4182140BF816}" srcOrd="0" destOrd="0" presId="urn:microsoft.com/office/officeart/2005/8/layout/orgChart1"/>
    <dgm:cxn modelId="{CA8C5CE2-3683-E544-AA21-A7247B909882}" type="presParOf" srcId="{0E4272DA-FDA9-014D-AF63-76443E6D0998}" destId="{5BDB3788-3E47-A247-9090-0E34876A3521}" srcOrd="1" destOrd="0" presId="urn:microsoft.com/office/officeart/2005/8/layout/orgChart1"/>
    <dgm:cxn modelId="{267B0E13-02A4-5A4A-99E8-F0842967D802}" type="presParOf" srcId="{41F14EBD-86A6-3B40-B3A1-529CBC52A6B7}" destId="{0FE90FD2-A217-724C-9108-65552FA14EF0}" srcOrd="1" destOrd="0" presId="urn:microsoft.com/office/officeart/2005/8/layout/orgChart1"/>
    <dgm:cxn modelId="{B171F5FA-A718-9E43-86EB-66847F8292BB}" type="presParOf" srcId="{0FE90FD2-A217-724C-9108-65552FA14EF0}" destId="{533AC7C2-8FDE-9F40-8FC4-D3577905B081}" srcOrd="0" destOrd="0" presId="urn:microsoft.com/office/officeart/2005/8/layout/orgChart1"/>
    <dgm:cxn modelId="{BAE65611-1310-FB41-841E-731C87F892C2}" type="presParOf" srcId="{0FE90FD2-A217-724C-9108-65552FA14EF0}" destId="{BA9F7A42-F31B-9144-A422-B594DD0357DB}" srcOrd="1" destOrd="0" presId="urn:microsoft.com/office/officeart/2005/8/layout/orgChart1"/>
    <dgm:cxn modelId="{D4E79231-81CF-7344-A492-63F67DEEC13A}" type="presParOf" srcId="{BA9F7A42-F31B-9144-A422-B594DD0357DB}" destId="{6B94A0C8-F536-3A41-93EC-25E7157CA01F}" srcOrd="0" destOrd="0" presId="urn:microsoft.com/office/officeart/2005/8/layout/orgChart1"/>
    <dgm:cxn modelId="{F1FFF760-DEC1-9A43-B8B4-DE2C3DCB8397}" type="presParOf" srcId="{6B94A0C8-F536-3A41-93EC-25E7157CA01F}" destId="{EA09CE48-128F-6344-9319-BBCB8AE30871}" srcOrd="0" destOrd="0" presId="urn:microsoft.com/office/officeart/2005/8/layout/orgChart1"/>
    <dgm:cxn modelId="{BCFFE18D-D4A9-2847-9BBA-9869242F3644}" type="presParOf" srcId="{6B94A0C8-F536-3A41-93EC-25E7157CA01F}" destId="{27739C89-7B1B-0547-BB72-3CA9C6E8E02F}" srcOrd="1" destOrd="0" presId="urn:microsoft.com/office/officeart/2005/8/layout/orgChart1"/>
    <dgm:cxn modelId="{448F4234-1E60-994F-9155-893832628D30}" type="presParOf" srcId="{BA9F7A42-F31B-9144-A422-B594DD0357DB}" destId="{D4F39584-6241-864D-99E7-C3B706142E9B}" srcOrd="1" destOrd="0" presId="urn:microsoft.com/office/officeart/2005/8/layout/orgChart1"/>
    <dgm:cxn modelId="{2F3E47B6-F01D-394C-8977-7102DA8B9E75}" type="presParOf" srcId="{BA9F7A42-F31B-9144-A422-B594DD0357DB}" destId="{E0D0AA87-1F25-544A-95DA-1B7744A18F85}" srcOrd="2" destOrd="0" presId="urn:microsoft.com/office/officeart/2005/8/layout/orgChart1"/>
    <dgm:cxn modelId="{4C018D41-DC74-0C45-86A4-5855AE95F559}" type="presParOf" srcId="{0FE90FD2-A217-724C-9108-65552FA14EF0}" destId="{F7D4C8AC-1538-BF49-A55C-09D272327A93}" srcOrd="2" destOrd="0" presId="urn:microsoft.com/office/officeart/2005/8/layout/orgChart1"/>
    <dgm:cxn modelId="{5F3EE152-3B86-1D4E-8428-7E2CC9C281A9}" type="presParOf" srcId="{0FE90FD2-A217-724C-9108-65552FA14EF0}" destId="{C7843C46-C6BE-1E48-B73C-EE9EBE764F4B}" srcOrd="3" destOrd="0" presId="urn:microsoft.com/office/officeart/2005/8/layout/orgChart1"/>
    <dgm:cxn modelId="{AF82A533-17BC-3443-BA28-F49A24EB722F}" type="presParOf" srcId="{C7843C46-C6BE-1E48-B73C-EE9EBE764F4B}" destId="{617620CE-AF7F-FD42-B7FC-1CAD9227830B}" srcOrd="0" destOrd="0" presId="urn:microsoft.com/office/officeart/2005/8/layout/orgChart1"/>
    <dgm:cxn modelId="{B6EDA5A7-5A7D-234F-AF41-B73332FF8733}" type="presParOf" srcId="{617620CE-AF7F-FD42-B7FC-1CAD9227830B}" destId="{EEA97E09-64A4-044A-8726-DADCC5D34515}" srcOrd="0" destOrd="0" presId="urn:microsoft.com/office/officeart/2005/8/layout/orgChart1"/>
    <dgm:cxn modelId="{75874DB2-3425-214E-A683-1E38F8A24089}" type="presParOf" srcId="{617620CE-AF7F-FD42-B7FC-1CAD9227830B}" destId="{080E0448-FA5A-6A4C-9AA7-99B89583EA3A}" srcOrd="1" destOrd="0" presId="urn:microsoft.com/office/officeart/2005/8/layout/orgChart1"/>
    <dgm:cxn modelId="{F171A14F-98EE-1C44-8ED7-7DA60CA47345}" type="presParOf" srcId="{C7843C46-C6BE-1E48-B73C-EE9EBE764F4B}" destId="{7BF27E77-0930-D14C-A550-174A067186CE}" srcOrd="1" destOrd="0" presId="urn:microsoft.com/office/officeart/2005/8/layout/orgChart1"/>
    <dgm:cxn modelId="{EB20AFE6-41A0-B543-A72C-8B6169E88A7A}" type="presParOf" srcId="{C7843C46-C6BE-1E48-B73C-EE9EBE764F4B}" destId="{0FE9C393-1548-5B4B-8EAF-AD55B9E121B4}" srcOrd="2" destOrd="0" presId="urn:microsoft.com/office/officeart/2005/8/layout/orgChart1"/>
    <dgm:cxn modelId="{DF04DCB9-C14C-3C40-A8E9-FBD1230A4FFD}" type="presParOf" srcId="{0FE90FD2-A217-724C-9108-65552FA14EF0}" destId="{C109E812-92E6-0A4F-917C-15F135EC326E}" srcOrd="4" destOrd="0" presId="urn:microsoft.com/office/officeart/2005/8/layout/orgChart1"/>
    <dgm:cxn modelId="{630F5C24-86E7-9C4F-9C99-11B379CA0CE2}" type="presParOf" srcId="{0FE90FD2-A217-724C-9108-65552FA14EF0}" destId="{EA6EF219-C151-744C-B1AA-F06CAE216761}" srcOrd="5" destOrd="0" presId="urn:microsoft.com/office/officeart/2005/8/layout/orgChart1"/>
    <dgm:cxn modelId="{4D2D0826-736C-0645-A037-89D1CBDB5BFD}" type="presParOf" srcId="{EA6EF219-C151-744C-B1AA-F06CAE216761}" destId="{240D6A24-25E9-164F-BF99-F34074EE5167}" srcOrd="0" destOrd="0" presId="urn:microsoft.com/office/officeart/2005/8/layout/orgChart1"/>
    <dgm:cxn modelId="{7A6A8C6B-FED1-9F4E-BCAA-4E45389913FA}" type="presParOf" srcId="{240D6A24-25E9-164F-BF99-F34074EE5167}" destId="{D3896D30-016E-9441-8FC9-D2106D98AC7C}" srcOrd="0" destOrd="0" presId="urn:microsoft.com/office/officeart/2005/8/layout/orgChart1"/>
    <dgm:cxn modelId="{44426300-22C0-5142-8C3B-0F4B1D9FFC1F}" type="presParOf" srcId="{240D6A24-25E9-164F-BF99-F34074EE5167}" destId="{6C735676-A2A6-E646-99EA-F0179FB36D18}" srcOrd="1" destOrd="0" presId="urn:microsoft.com/office/officeart/2005/8/layout/orgChart1"/>
    <dgm:cxn modelId="{C7B52A03-1B02-EC4B-A4EB-7C15921CB57E}" type="presParOf" srcId="{EA6EF219-C151-744C-B1AA-F06CAE216761}" destId="{AF5F6F10-CE7A-0B4E-8ADD-61826189D54E}" srcOrd="1" destOrd="0" presId="urn:microsoft.com/office/officeart/2005/8/layout/orgChart1"/>
    <dgm:cxn modelId="{76FAA321-B1B3-8A4A-8711-BE3E5E86FCF8}" type="presParOf" srcId="{EA6EF219-C151-744C-B1AA-F06CAE216761}" destId="{2B77C6DA-C991-DA48-981D-CFEF55DB7515}" srcOrd="2" destOrd="0" presId="urn:microsoft.com/office/officeart/2005/8/layout/orgChart1"/>
    <dgm:cxn modelId="{81A20F55-5CB0-D74C-9DF5-B5B2DB3DB946}" type="presParOf" srcId="{0FE90FD2-A217-724C-9108-65552FA14EF0}" destId="{1D02B122-0AEE-5441-8355-116DE4541E5E}" srcOrd="6" destOrd="0" presId="urn:microsoft.com/office/officeart/2005/8/layout/orgChart1"/>
    <dgm:cxn modelId="{82348960-A63F-4948-8325-DDB72891FF81}" type="presParOf" srcId="{0FE90FD2-A217-724C-9108-65552FA14EF0}" destId="{1865587B-F950-2C45-B8BB-5EF0A949C929}" srcOrd="7" destOrd="0" presId="urn:microsoft.com/office/officeart/2005/8/layout/orgChart1"/>
    <dgm:cxn modelId="{A2DC671F-7B80-4149-8659-544C87CCB722}" type="presParOf" srcId="{1865587B-F950-2C45-B8BB-5EF0A949C929}" destId="{E4FF55DF-0128-5E4F-900D-26185CC71D93}" srcOrd="0" destOrd="0" presId="urn:microsoft.com/office/officeart/2005/8/layout/orgChart1"/>
    <dgm:cxn modelId="{CBCC83C0-9209-9545-808E-E86D1FA0C305}" type="presParOf" srcId="{E4FF55DF-0128-5E4F-900D-26185CC71D93}" destId="{845AE08A-2B9B-1C47-8683-2319A38F2878}" srcOrd="0" destOrd="0" presId="urn:microsoft.com/office/officeart/2005/8/layout/orgChart1"/>
    <dgm:cxn modelId="{A9EC86C2-6979-2A4F-8FA8-55EC9731A54A}" type="presParOf" srcId="{E4FF55DF-0128-5E4F-900D-26185CC71D93}" destId="{7B31C43A-7564-B746-ABF4-6252DBAE2685}" srcOrd="1" destOrd="0" presId="urn:microsoft.com/office/officeart/2005/8/layout/orgChart1"/>
    <dgm:cxn modelId="{404C89AA-FEFA-164A-AE37-345D9A55AEAD}" type="presParOf" srcId="{1865587B-F950-2C45-B8BB-5EF0A949C929}" destId="{8C4A9921-3C58-314F-8081-93EF1E933670}" srcOrd="1" destOrd="0" presId="urn:microsoft.com/office/officeart/2005/8/layout/orgChart1"/>
    <dgm:cxn modelId="{6667DC4D-2B14-8B4D-ABDA-88823679C93E}" type="presParOf" srcId="{1865587B-F950-2C45-B8BB-5EF0A949C929}" destId="{0F434655-348F-214C-8C7F-1F4E0301EFD4}" srcOrd="2" destOrd="0" presId="urn:microsoft.com/office/officeart/2005/8/layout/orgChart1"/>
    <dgm:cxn modelId="{17C965C8-5712-A54A-8357-29FECDD1FB4D}" type="presParOf" srcId="{41F14EBD-86A6-3B40-B3A1-529CBC52A6B7}" destId="{292E0FA9-4764-174A-8C0E-048BC7398BAF}"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02B122-0AEE-5441-8355-116DE4541E5E}">
      <dsp:nvSpPr>
        <dsp:cNvPr id="0" name=""/>
        <dsp:cNvSpPr/>
      </dsp:nvSpPr>
      <dsp:spPr>
        <a:xfrm>
          <a:off x="8312148" y="5268368"/>
          <a:ext cx="6506473" cy="1712632"/>
        </a:xfrm>
        <a:custGeom>
          <a:avLst/>
          <a:gdLst/>
          <a:ahLst/>
          <a:cxnLst/>
          <a:rect l="0" t="0" r="0" b="0"/>
          <a:pathLst>
            <a:path>
              <a:moveTo>
                <a:pt x="0" y="0"/>
              </a:moveTo>
              <a:lnTo>
                <a:pt x="0" y="1337078"/>
              </a:lnTo>
              <a:lnTo>
                <a:pt x="6506473" y="1337078"/>
              </a:lnTo>
              <a:lnTo>
                <a:pt x="6506473" y="171263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109E812-92E6-0A4F-917C-15F135EC326E}">
      <dsp:nvSpPr>
        <dsp:cNvPr id="0" name=""/>
        <dsp:cNvSpPr/>
      </dsp:nvSpPr>
      <dsp:spPr>
        <a:xfrm>
          <a:off x="8312148" y="5268368"/>
          <a:ext cx="2178664" cy="1712632"/>
        </a:xfrm>
        <a:custGeom>
          <a:avLst/>
          <a:gdLst/>
          <a:ahLst/>
          <a:cxnLst/>
          <a:rect l="0" t="0" r="0" b="0"/>
          <a:pathLst>
            <a:path>
              <a:moveTo>
                <a:pt x="0" y="0"/>
              </a:moveTo>
              <a:lnTo>
                <a:pt x="0" y="1337078"/>
              </a:lnTo>
              <a:lnTo>
                <a:pt x="2178664" y="1337078"/>
              </a:lnTo>
              <a:lnTo>
                <a:pt x="2178664" y="171263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7D4C8AC-1538-BF49-A55C-09D272327A93}">
      <dsp:nvSpPr>
        <dsp:cNvPr id="0" name=""/>
        <dsp:cNvSpPr/>
      </dsp:nvSpPr>
      <dsp:spPr>
        <a:xfrm>
          <a:off x="6163003" y="5268368"/>
          <a:ext cx="2149144" cy="1712632"/>
        </a:xfrm>
        <a:custGeom>
          <a:avLst/>
          <a:gdLst/>
          <a:ahLst/>
          <a:cxnLst/>
          <a:rect l="0" t="0" r="0" b="0"/>
          <a:pathLst>
            <a:path>
              <a:moveTo>
                <a:pt x="2149144" y="0"/>
              </a:moveTo>
              <a:lnTo>
                <a:pt x="2149144" y="1337078"/>
              </a:lnTo>
              <a:lnTo>
                <a:pt x="0" y="1337078"/>
              </a:lnTo>
              <a:lnTo>
                <a:pt x="0" y="171263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3AC7C2-8FDE-9F40-8FC4-D3577905B081}">
      <dsp:nvSpPr>
        <dsp:cNvPr id="0" name=""/>
        <dsp:cNvSpPr/>
      </dsp:nvSpPr>
      <dsp:spPr>
        <a:xfrm>
          <a:off x="1820439" y="5268368"/>
          <a:ext cx="6491708" cy="1712632"/>
        </a:xfrm>
        <a:custGeom>
          <a:avLst/>
          <a:gdLst/>
          <a:ahLst/>
          <a:cxnLst/>
          <a:rect l="0" t="0" r="0" b="0"/>
          <a:pathLst>
            <a:path>
              <a:moveTo>
                <a:pt x="6491708" y="0"/>
              </a:moveTo>
              <a:lnTo>
                <a:pt x="6491708" y="1337078"/>
              </a:lnTo>
              <a:lnTo>
                <a:pt x="0" y="1337078"/>
              </a:lnTo>
              <a:lnTo>
                <a:pt x="0" y="171263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99BFD02-6057-C840-BF65-4182140BF816}">
      <dsp:nvSpPr>
        <dsp:cNvPr id="0" name=""/>
        <dsp:cNvSpPr/>
      </dsp:nvSpPr>
      <dsp:spPr>
        <a:xfrm>
          <a:off x="0" y="533906"/>
          <a:ext cx="16624296" cy="4734462"/>
        </a:xfrm>
        <a:prstGeom prst="rect">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63500" rIns="63500" bIns="63500" numCol="1" spcCol="1270" anchor="ctr" anchorCtr="0">
          <a:noAutofit/>
        </a:bodyPr>
        <a:lstStyle/>
        <a:p>
          <a:pPr marL="0" lvl="0" indent="0" algn="ctr" defTabSz="4445000">
            <a:lnSpc>
              <a:spcPct val="90000"/>
            </a:lnSpc>
            <a:spcBef>
              <a:spcPct val="0"/>
            </a:spcBef>
            <a:spcAft>
              <a:spcPct val="35000"/>
            </a:spcAft>
            <a:buNone/>
          </a:pPr>
          <a:r>
            <a:rPr lang="en-GB" sz="10000" b="1" kern="1200" dirty="0">
              <a:solidFill>
                <a:srgbClr val="496F63"/>
              </a:solidFill>
              <a:latin typeface="Arial" panose="020B0604020202020204" pitchFamily="34" charset="0"/>
              <a:cs typeface="Arial" panose="020B0604020202020204" pitchFamily="34" charset="0"/>
            </a:rPr>
            <a:t>The 4 basic </a:t>
          </a:r>
        </a:p>
        <a:p>
          <a:pPr marL="0" lvl="0" indent="0" algn="ctr" defTabSz="4445000">
            <a:lnSpc>
              <a:spcPct val="90000"/>
            </a:lnSpc>
            <a:spcBef>
              <a:spcPct val="0"/>
            </a:spcBef>
            <a:spcAft>
              <a:spcPct val="35000"/>
            </a:spcAft>
            <a:buNone/>
          </a:pPr>
          <a:r>
            <a:rPr lang="en-GB" sz="10000" b="1" kern="1200" dirty="0">
              <a:solidFill>
                <a:srgbClr val="496F63"/>
              </a:solidFill>
              <a:latin typeface="Arial" panose="020B0604020202020204" pitchFamily="34" charset="0"/>
              <a:cs typeface="Arial" panose="020B0604020202020204" pitchFamily="34" charset="0"/>
            </a:rPr>
            <a:t>Agile Manifesto </a:t>
          </a:r>
        </a:p>
        <a:p>
          <a:pPr marL="0" lvl="0" indent="0" algn="ctr" defTabSz="4445000">
            <a:lnSpc>
              <a:spcPct val="90000"/>
            </a:lnSpc>
            <a:spcBef>
              <a:spcPct val="0"/>
            </a:spcBef>
            <a:spcAft>
              <a:spcPct val="35000"/>
            </a:spcAft>
            <a:buNone/>
          </a:pPr>
          <a:r>
            <a:rPr lang="en-GB" sz="10000" b="1" kern="1200" dirty="0">
              <a:solidFill>
                <a:srgbClr val="496F63"/>
              </a:solidFill>
              <a:latin typeface="Arial" panose="020B0604020202020204" pitchFamily="34" charset="0"/>
              <a:cs typeface="Arial" panose="020B0604020202020204" pitchFamily="34" charset="0"/>
            </a:rPr>
            <a:t>values are:</a:t>
          </a:r>
          <a:endParaRPr lang="pl-PL" sz="10000" b="1" kern="1200" dirty="0"/>
        </a:p>
      </dsp:txBody>
      <dsp:txXfrm>
        <a:off x="0" y="533906"/>
        <a:ext cx="16624296" cy="4734462"/>
      </dsp:txXfrm>
    </dsp:sp>
    <dsp:sp modelId="{EA09CE48-128F-6344-9319-BBCB8AE30871}">
      <dsp:nvSpPr>
        <dsp:cNvPr id="0" name=""/>
        <dsp:cNvSpPr/>
      </dsp:nvSpPr>
      <dsp:spPr>
        <a:xfrm rot="10800000" flipV="1">
          <a:off x="17334" y="6981000"/>
          <a:ext cx="3606209" cy="2766060"/>
        </a:xfrm>
        <a:prstGeom prst="rect">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150000"/>
            </a:lnSpc>
            <a:spcBef>
              <a:spcPct val="0"/>
            </a:spcBef>
            <a:spcAft>
              <a:spcPts val="1200"/>
            </a:spcAft>
            <a:buNone/>
          </a:pPr>
          <a:r>
            <a:rPr lang="en-US" sz="3200" b="1" i="1" kern="1200" dirty="0">
              <a:solidFill>
                <a:srgbClr val="263A34"/>
              </a:solidFill>
            </a:rPr>
            <a:t>Individuals and interactions</a:t>
          </a:r>
          <a:r>
            <a:rPr lang="en-US" sz="3200" kern="1200" dirty="0">
              <a:solidFill>
                <a:srgbClr val="263A34"/>
              </a:solidFill>
            </a:rPr>
            <a:t> over </a:t>
          </a:r>
          <a:r>
            <a:rPr lang="en-US" sz="3200" b="1" i="1" kern="1200" dirty="0">
              <a:solidFill>
                <a:srgbClr val="263A34"/>
              </a:solidFill>
            </a:rPr>
            <a:t>processes and tools</a:t>
          </a:r>
          <a:endParaRPr lang="pl-PL" sz="3200" b="1" i="1" kern="1200" dirty="0">
            <a:solidFill>
              <a:srgbClr val="263A34"/>
            </a:solidFill>
          </a:endParaRPr>
        </a:p>
      </dsp:txBody>
      <dsp:txXfrm rot="-10800000">
        <a:off x="17334" y="6981000"/>
        <a:ext cx="3606209" cy="2766060"/>
      </dsp:txXfrm>
    </dsp:sp>
    <dsp:sp modelId="{EEA97E09-64A4-044A-8726-DADCC5D34515}">
      <dsp:nvSpPr>
        <dsp:cNvPr id="0" name=""/>
        <dsp:cNvSpPr/>
      </dsp:nvSpPr>
      <dsp:spPr>
        <a:xfrm>
          <a:off x="4374652" y="6981000"/>
          <a:ext cx="3576702" cy="2811019"/>
        </a:xfrm>
        <a:prstGeom prst="rect">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150000"/>
            </a:lnSpc>
            <a:spcBef>
              <a:spcPct val="0"/>
            </a:spcBef>
            <a:spcAft>
              <a:spcPts val="1200"/>
            </a:spcAft>
            <a:buNone/>
          </a:pPr>
          <a:r>
            <a:rPr lang="en-US" sz="3200" b="1" i="1" kern="1200" dirty="0">
              <a:solidFill>
                <a:srgbClr val="263A34"/>
              </a:solidFill>
            </a:rPr>
            <a:t>Working software</a:t>
          </a:r>
          <a:r>
            <a:rPr lang="en-US" sz="3200" kern="1200" dirty="0">
              <a:solidFill>
                <a:srgbClr val="263A34"/>
              </a:solidFill>
            </a:rPr>
            <a:t> over </a:t>
          </a:r>
          <a:r>
            <a:rPr lang="en-US" sz="3200" b="1" i="1" kern="1200" dirty="0">
              <a:solidFill>
                <a:srgbClr val="263A34"/>
              </a:solidFill>
            </a:rPr>
            <a:t>comprehensive documentation</a:t>
          </a:r>
          <a:endParaRPr lang="pl-PL" sz="3200" b="1" i="1" kern="1200" dirty="0">
            <a:solidFill>
              <a:srgbClr val="263A34"/>
            </a:solidFill>
          </a:endParaRPr>
        </a:p>
      </dsp:txBody>
      <dsp:txXfrm>
        <a:off x="4374652" y="6981000"/>
        <a:ext cx="3576702" cy="2811019"/>
      </dsp:txXfrm>
    </dsp:sp>
    <dsp:sp modelId="{D3896D30-016E-9441-8FC9-D2106D98AC7C}">
      <dsp:nvSpPr>
        <dsp:cNvPr id="0" name=""/>
        <dsp:cNvSpPr/>
      </dsp:nvSpPr>
      <dsp:spPr>
        <a:xfrm>
          <a:off x="8702461" y="6981000"/>
          <a:ext cx="3576702" cy="2828062"/>
        </a:xfrm>
        <a:prstGeom prst="rect">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150000"/>
            </a:lnSpc>
            <a:spcBef>
              <a:spcPct val="0"/>
            </a:spcBef>
            <a:spcAft>
              <a:spcPts val="1200"/>
            </a:spcAft>
            <a:buNone/>
          </a:pPr>
          <a:r>
            <a:rPr lang="en-US" sz="3200" b="1" i="1" kern="1200" dirty="0">
              <a:solidFill>
                <a:srgbClr val="263A34"/>
              </a:solidFill>
            </a:rPr>
            <a:t>Customer collaboration</a:t>
          </a:r>
          <a:r>
            <a:rPr lang="en-US" sz="3200" kern="1200" dirty="0">
              <a:solidFill>
                <a:srgbClr val="263A34"/>
              </a:solidFill>
            </a:rPr>
            <a:t> over </a:t>
          </a:r>
          <a:r>
            <a:rPr lang="en-US" sz="3200" b="1" i="1" kern="1200" dirty="0">
              <a:solidFill>
                <a:srgbClr val="263A34"/>
              </a:solidFill>
            </a:rPr>
            <a:t>contract negotiation</a:t>
          </a:r>
          <a:endParaRPr lang="pl-PL" sz="3200" b="1" i="1" kern="1200" dirty="0">
            <a:solidFill>
              <a:srgbClr val="263A34"/>
            </a:solidFill>
          </a:endParaRPr>
        </a:p>
      </dsp:txBody>
      <dsp:txXfrm>
        <a:off x="8702461" y="6981000"/>
        <a:ext cx="3576702" cy="2828062"/>
      </dsp:txXfrm>
    </dsp:sp>
    <dsp:sp modelId="{845AE08A-2B9B-1C47-8683-2319A38F2878}">
      <dsp:nvSpPr>
        <dsp:cNvPr id="0" name=""/>
        <dsp:cNvSpPr/>
      </dsp:nvSpPr>
      <dsp:spPr>
        <a:xfrm>
          <a:off x="13030271" y="6981000"/>
          <a:ext cx="3576702" cy="2853314"/>
        </a:xfrm>
        <a:prstGeom prst="rect">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150000"/>
            </a:lnSpc>
            <a:spcBef>
              <a:spcPct val="0"/>
            </a:spcBef>
            <a:spcAft>
              <a:spcPts val="1200"/>
            </a:spcAft>
            <a:buNone/>
          </a:pPr>
          <a:r>
            <a:rPr lang="en-US" sz="3200" b="1" i="1" kern="1200" dirty="0">
              <a:solidFill>
                <a:srgbClr val="263A34"/>
              </a:solidFill>
            </a:rPr>
            <a:t>Responding to change</a:t>
          </a:r>
          <a:r>
            <a:rPr lang="en-US" sz="3200" kern="1200" dirty="0">
              <a:solidFill>
                <a:srgbClr val="263A34"/>
              </a:solidFill>
            </a:rPr>
            <a:t> over </a:t>
          </a:r>
          <a:r>
            <a:rPr lang="en-US" sz="3200" b="1" i="1" kern="1200" dirty="0">
              <a:solidFill>
                <a:srgbClr val="263A34"/>
              </a:solidFill>
            </a:rPr>
            <a:t>following a plan</a:t>
          </a:r>
          <a:endParaRPr lang="pl-PL" sz="3200" b="1" i="1" kern="1200" dirty="0">
            <a:solidFill>
              <a:srgbClr val="263A34"/>
            </a:solidFill>
          </a:endParaRPr>
        </a:p>
      </dsp:txBody>
      <dsp:txXfrm>
        <a:off x="13030271" y="6981000"/>
        <a:ext cx="3576702" cy="2853314"/>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B4FB577-A9D9-483B-83DA-D5CBDE05DB58}" type="datetimeFigureOut">
              <a:rPr lang="pl-PL" smtClean="0"/>
              <a:pPr/>
              <a:t>07.04.2022</a:t>
            </a:fld>
            <a:endParaRPr lang="pl-PL"/>
          </a:p>
        </p:txBody>
      </p:sp>
      <p:sp>
        <p:nvSpPr>
          <p:cNvPr id="4" name="Symbol zastępczy stopki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pl-PL"/>
          </a:p>
        </p:txBody>
      </p:sp>
      <p:sp>
        <p:nvSpPr>
          <p:cNvPr id="5" name="Symbol zastępczy numeru slajdu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6BE5ADD-B392-4905-B3E8-45E72555FF0E}" type="slidenum">
              <a:rPr lang="pl-PL" smtClean="0"/>
              <a:pPr/>
              <a:t>‹#›</a:t>
            </a:fld>
            <a:endParaRPr lang="pl-PL"/>
          </a:p>
        </p:txBody>
      </p:sp>
    </p:spTree>
    <p:extLst>
      <p:ext uri="{BB962C8B-B14F-4D97-AF65-F5344CB8AC3E}">
        <p14:creationId xmlns:p14="http://schemas.microsoft.com/office/powerpoint/2010/main" val="264313092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2" name="Shape 52"/>
          <p:cNvSpPr>
            <a:spLocks noGrp="1" noRot="1" noChangeAspect="1"/>
          </p:cNvSpPr>
          <p:nvPr>
            <p:ph type="sldImg"/>
          </p:nvPr>
        </p:nvSpPr>
        <p:spPr>
          <a:xfrm>
            <a:off x="1143000" y="685800"/>
            <a:ext cx="4572000" cy="3429000"/>
          </a:xfrm>
          <a:prstGeom prst="rect">
            <a:avLst/>
          </a:prstGeom>
        </p:spPr>
        <p:txBody>
          <a:bodyPr/>
          <a:lstStyle/>
          <a:p>
            <a:endParaRPr/>
          </a:p>
        </p:txBody>
      </p:sp>
      <p:sp>
        <p:nvSpPr>
          <p:cNvPr id="53" name="Shape 53"/>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910453897"/>
      </p:ext>
    </p:extLst>
  </p:cSld>
  <p:clrMap bg1="lt1" tx1="dk1" bg2="lt2" tx2="dk2" accent1="accent1" accent2="accent2" accent3="accent3" accent4="accent4" accent5="accent5" accent6="accent6" hlink="hlink" folHlink="folHlink"/>
  <p:hf sldNum="0" hdr="0" ftr="0" dt="0"/>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381000" y="685800"/>
            <a:ext cx="6096000" cy="3429000"/>
          </a:xfrm>
        </p:spPr>
      </p:sp>
      <p:sp>
        <p:nvSpPr>
          <p:cNvPr id="3" name="Symbol zastępczy notatek 2"/>
          <p:cNvSpPr>
            <a:spLocks noGrp="1"/>
          </p:cNvSpPr>
          <p:nvPr>
            <p:ph type="body" idx="1"/>
          </p:nvPr>
        </p:nvSpPr>
        <p:spPr/>
        <p:txBody>
          <a:bodyPr>
            <a:normAutofit/>
          </a:bodyPr>
          <a:lstStyle/>
          <a:p>
            <a:endParaRPr lang="pl-PL"/>
          </a:p>
        </p:txBody>
      </p:sp>
    </p:spTree>
    <p:extLst>
      <p:ext uri="{BB962C8B-B14F-4D97-AF65-F5344CB8AC3E}">
        <p14:creationId xmlns:p14="http://schemas.microsoft.com/office/powerpoint/2010/main" val="9756353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6" name="Shape 16"/>
          <p:cNvSpPr>
            <a:spLocks noGrp="1"/>
          </p:cNvSpPr>
          <p:nvPr>
            <p:ph type="sldNum" sz="quarter" idx="2"/>
          </p:nvPr>
        </p:nvSpPr>
        <p:spPr>
          <a:xfrm>
            <a:off x="11971114" y="11525250"/>
            <a:ext cx="432247" cy="482601"/>
          </a:xfrm>
          <a:prstGeom prst="rect">
            <a:avLst/>
          </a:prstGeom>
        </p:spPr>
        <p:txBody>
          <a:bodyPr wrap="none"/>
          <a:lstStyle>
            <a:lvl1pPr algn="ctr">
              <a:defRPr sz="2400" cap="none" spc="0">
                <a:solidFill>
                  <a:srgbClr val="FFFFFF"/>
                </a:solidFill>
                <a:latin typeface="Roboto Regular"/>
                <a:ea typeface="Roboto Regular"/>
                <a:cs typeface="Roboto Regular"/>
                <a:sym typeface="Roboto Regular"/>
              </a:defRPr>
            </a:lvl1pPr>
          </a:lstStyle>
          <a:p>
            <a:fld id="{86CB4B4D-7CA3-9044-876B-883B54F8677D}" type="slidenum">
              <a:rPr/>
              <a:p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Blank dark bg">
    <p:bg>
      <p:bgPr>
        <a:solidFill>
          <a:srgbClr val="393941"/>
        </a:solidFill>
        <a:effectLst/>
      </p:bgPr>
    </p:bg>
    <p:spTree>
      <p:nvGrpSpPr>
        <p:cNvPr id="1" name=""/>
        <p:cNvGrpSpPr/>
        <p:nvPr/>
      </p:nvGrpSpPr>
      <p:grpSpPr>
        <a:xfrm>
          <a:off x="0" y="0"/>
          <a:ext cx="0" cy="0"/>
          <a:chOff x="0" y="0"/>
          <a:chExt cx="0" cy="0"/>
        </a:xfrm>
      </p:grpSpPr>
      <p:sp>
        <p:nvSpPr>
          <p:cNvPr id="23" name="Shape 23"/>
          <p:cNvSpPr>
            <a:spLocks noGrp="1"/>
          </p:cNvSpPr>
          <p:nvPr>
            <p:ph type="sldNum" sz="quarter" idx="2"/>
          </p:nvPr>
        </p:nvSpPr>
        <p:spPr>
          <a:xfrm>
            <a:off x="11971114" y="11525250"/>
            <a:ext cx="432247" cy="482601"/>
          </a:xfrm>
          <a:prstGeom prst="rect">
            <a:avLst/>
          </a:prstGeom>
        </p:spPr>
        <p:txBody>
          <a:bodyPr wrap="none"/>
          <a:lstStyle>
            <a:lvl1pPr algn="ctr">
              <a:defRPr sz="2400" cap="none" spc="0">
                <a:solidFill>
                  <a:srgbClr val="FFFFFF"/>
                </a:solidFill>
                <a:latin typeface="Roboto Regular"/>
                <a:ea typeface="Roboto Regular"/>
                <a:cs typeface="Roboto Regular"/>
                <a:sym typeface="Roboto Regular"/>
              </a:defRPr>
            </a:lvl1pPr>
          </a:lstStyle>
          <a:p>
            <a:fld id="{86CB4B4D-7CA3-9044-876B-883B54F8677D}" type="slidenum">
              <a:rPr/>
              <a:p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Subtitle copy">
    <p:spTree>
      <p:nvGrpSpPr>
        <p:cNvPr id="1" name=""/>
        <p:cNvGrpSpPr/>
        <p:nvPr/>
      </p:nvGrpSpPr>
      <p:grpSpPr>
        <a:xfrm>
          <a:off x="0" y="0"/>
          <a:ext cx="0" cy="0"/>
          <a:chOff x="0" y="0"/>
          <a:chExt cx="0" cy="0"/>
        </a:xfrm>
      </p:grpSpPr>
      <p:sp>
        <p:nvSpPr>
          <p:cNvPr id="30" name="Shape 30"/>
          <p:cNvSpPr>
            <a:spLocks noGrp="1"/>
          </p:cNvSpPr>
          <p:nvPr>
            <p:ph type="title"/>
          </p:nvPr>
        </p:nvSpPr>
        <p:spPr>
          <a:prstGeom prst="rect">
            <a:avLst/>
          </a:prstGeom>
        </p:spPr>
        <p:txBody>
          <a:bodyPr/>
          <a:lstStyle/>
          <a:p>
            <a:r>
              <a:t>Title Text</a:t>
            </a:r>
          </a:p>
        </p:txBody>
      </p:sp>
      <p:sp>
        <p:nvSpPr>
          <p:cNvPr id="31" name="Shape 3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2" name="Shape 32"/>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hoto">
    <p:spTree>
      <p:nvGrpSpPr>
        <p:cNvPr id="1" name=""/>
        <p:cNvGrpSpPr/>
        <p:nvPr/>
      </p:nvGrpSpPr>
      <p:grpSpPr>
        <a:xfrm>
          <a:off x="0" y="0"/>
          <a:ext cx="0" cy="0"/>
          <a:chOff x="0" y="0"/>
          <a:chExt cx="0" cy="0"/>
        </a:xfrm>
      </p:grpSpPr>
      <p:sp>
        <p:nvSpPr>
          <p:cNvPr id="32" name="Shape 32"/>
          <p:cNvSpPr>
            <a:spLocks noGrp="1"/>
          </p:cNvSpPr>
          <p:nvPr>
            <p:ph type="sldNum" sz="quarter" idx="2"/>
          </p:nvPr>
        </p:nvSpPr>
        <p:spPr>
          <a:prstGeom prst="rect">
            <a:avLst/>
          </a:prstGeom>
        </p:spPr>
        <p:txBody>
          <a:bodyPr/>
          <a:lstStyle/>
          <a:p>
            <a:fld id="{86CB4B4D-7CA3-9044-876B-883B54F8677D}" type="slidenum">
              <a:rPr/>
              <a:pPr/>
              <a:t>‹#›</a:t>
            </a:fld>
            <a:endParaRPr/>
          </a:p>
        </p:txBody>
      </p:sp>
      <p:sp>
        <p:nvSpPr>
          <p:cNvPr id="3" name="Picture Placeholder 2"/>
          <p:cNvSpPr>
            <a:spLocks noGrp="1"/>
          </p:cNvSpPr>
          <p:nvPr>
            <p:ph type="pic" sz="quarter" idx="10"/>
          </p:nvPr>
        </p:nvSpPr>
        <p:spPr>
          <a:xfrm>
            <a:off x="3616325" y="3515043"/>
            <a:ext cx="2906713" cy="2906712"/>
          </a:xfrm>
        </p:spPr>
        <p:txBody>
          <a:bodyPr/>
          <a:lstStyle/>
          <a:p>
            <a:endParaRPr lang="en-US"/>
          </a:p>
        </p:txBody>
      </p:sp>
      <p:sp>
        <p:nvSpPr>
          <p:cNvPr id="7" name="Picture Placeholder 2"/>
          <p:cNvSpPr>
            <a:spLocks noGrp="1"/>
          </p:cNvSpPr>
          <p:nvPr>
            <p:ph type="pic" sz="quarter" idx="11"/>
          </p:nvPr>
        </p:nvSpPr>
        <p:spPr>
          <a:xfrm>
            <a:off x="7162165" y="3515043"/>
            <a:ext cx="2906713" cy="2906712"/>
          </a:xfrm>
        </p:spPr>
        <p:txBody>
          <a:bodyPr/>
          <a:lstStyle/>
          <a:p>
            <a:endParaRPr lang="en-US"/>
          </a:p>
        </p:txBody>
      </p:sp>
      <p:sp>
        <p:nvSpPr>
          <p:cNvPr id="8" name="Picture Placeholder 2"/>
          <p:cNvSpPr>
            <a:spLocks noGrp="1"/>
          </p:cNvSpPr>
          <p:nvPr>
            <p:ph type="pic" sz="quarter" idx="12"/>
          </p:nvPr>
        </p:nvSpPr>
        <p:spPr>
          <a:xfrm>
            <a:off x="10708005" y="3515043"/>
            <a:ext cx="2906713" cy="2906712"/>
          </a:xfrm>
        </p:spPr>
        <p:txBody>
          <a:bodyPr/>
          <a:lstStyle/>
          <a:p>
            <a:endParaRPr lang="en-US"/>
          </a:p>
        </p:txBody>
      </p:sp>
      <p:sp>
        <p:nvSpPr>
          <p:cNvPr id="9" name="Picture Placeholder 2"/>
          <p:cNvSpPr>
            <a:spLocks noGrp="1"/>
          </p:cNvSpPr>
          <p:nvPr>
            <p:ph type="pic" sz="quarter" idx="13"/>
          </p:nvPr>
        </p:nvSpPr>
        <p:spPr>
          <a:xfrm>
            <a:off x="14253845" y="3515043"/>
            <a:ext cx="2906713" cy="2906712"/>
          </a:xfrm>
        </p:spPr>
        <p:txBody>
          <a:bodyPr/>
          <a:lstStyle/>
          <a:p>
            <a:endParaRPr lang="en-US"/>
          </a:p>
        </p:txBody>
      </p:sp>
      <p:sp>
        <p:nvSpPr>
          <p:cNvPr id="10" name="Picture Placeholder 2"/>
          <p:cNvSpPr>
            <a:spLocks noGrp="1"/>
          </p:cNvSpPr>
          <p:nvPr>
            <p:ph type="pic" sz="quarter" idx="14"/>
          </p:nvPr>
        </p:nvSpPr>
        <p:spPr>
          <a:xfrm>
            <a:off x="17799685" y="3515043"/>
            <a:ext cx="2906713" cy="2906712"/>
          </a:xfrm>
        </p:spPr>
        <p:txBody>
          <a:bodyPr/>
          <a:lstStyle/>
          <a:p>
            <a:endParaRPr lang="en-US"/>
          </a:p>
        </p:txBody>
      </p:sp>
      <p:sp>
        <p:nvSpPr>
          <p:cNvPr id="11" name="Picture Placeholder 2"/>
          <p:cNvSpPr>
            <a:spLocks noGrp="1"/>
          </p:cNvSpPr>
          <p:nvPr>
            <p:ph type="pic" sz="quarter" idx="15"/>
          </p:nvPr>
        </p:nvSpPr>
        <p:spPr>
          <a:xfrm>
            <a:off x="3616325" y="7060883"/>
            <a:ext cx="2906713" cy="2906712"/>
          </a:xfrm>
        </p:spPr>
        <p:txBody>
          <a:bodyPr/>
          <a:lstStyle/>
          <a:p>
            <a:endParaRPr lang="en-US"/>
          </a:p>
        </p:txBody>
      </p:sp>
      <p:sp>
        <p:nvSpPr>
          <p:cNvPr id="12" name="Picture Placeholder 2"/>
          <p:cNvSpPr>
            <a:spLocks noGrp="1"/>
          </p:cNvSpPr>
          <p:nvPr>
            <p:ph type="pic" sz="quarter" idx="16"/>
          </p:nvPr>
        </p:nvSpPr>
        <p:spPr>
          <a:xfrm>
            <a:off x="7162165" y="7060883"/>
            <a:ext cx="2906713" cy="2906712"/>
          </a:xfrm>
        </p:spPr>
        <p:txBody>
          <a:bodyPr/>
          <a:lstStyle/>
          <a:p>
            <a:endParaRPr lang="en-US"/>
          </a:p>
        </p:txBody>
      </p:sp>
      <p:sp>
        <p:nvSpPr>
          <p:cNvPr id="13" name="Picture Placeholder 2"/>
          <p:cNvSpPr>
            <a:spLocks noGrp="1"/>
          </p:cNvSpPr>
          <p:nvPr>
            <p:ph type="pic" sz="quarter" idx="17"/>
          </p:nvPr>
        </p:nvSpPr>
        <p:spPr>
          <a:xfrm>
            <a:off x="10708005" y="7060883"/>
            <a:ext cx="2906713" cy="2906712"/>
          </a:xfrm>
        </p:spPr>
        <p:txBody>
          <a:bodyPr/>
          <a:lstStyle/>
          <a:p>
            <a:endParaRPr lang="en-US"/>
          </a:p>
        </p:txBody>
      </p:sp>
      <p:sp>
        <p:nvSpPr>
          <p:cNvPr id="14" name="Picture Placeholder 2"/>
          <p:cNvSpPr>
            <a:spLocks noGrp="1"/>
          </p:cNvSpPr>
          <p:nvPr>
            <p:ph type="pic" sz="quarter" idx="18"/>
          </p:nvPr>
        </p:nvSpPr>
        <p:spPr>
          <a:xfrm>
            <a:off x="14253845" y="7060883"/>
            <a:ext cx="2906713" cy="2906712"/>
          </a:xfrm>
        </p:spPr>
        <p:txBody>
          <a:bodyPr/>
          <a:lstStyle/>
          <a:p>
            <a:endParaRPr lang="en-US"/>
          </a:p>
        </p:txBody>
      </p:sp>
      <p:sp>
        <p:nvSpPr>
          <p:cNvPr id="15" name="Picture Placeholder 2"/>
          <p:cNvSpPr>
            <a:spLocks noGrp="1"/>
          </p:cNvSpPr>
          <p:nvPr>
            <p:ph type="pic" sz="quarter" idx="19"/>
          </p:nvPr>
        </p:nvSpPr>
        <p:spPr>
          <a:xfrm>
            <a:off x="17799685" y="7060883"/>
            <a:ext cx="2906713" cy="2906712"/>
          </a:xfrm>
        </p:spPr>
        <p:txBody>
          <a:bodyPr/>
          <a:lstStyle/>
          <a:p>
            <a:endParaRPr lang="en-US"/>
          </a:p>
        </p:txBody>
      </p:sp>
    </p:spTree>
    <p:extLst>
      <p:ext uri="{BB962C8B-B14F-4D97-AF65-F5344CB8AC3E}">
        <p14:creationId xmlns:p14="http://schemas.microsoft.com/office/powerpoint/2010/main" val="813855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Photo dark bg">
    <p:bg>
      <p:bgPr>
        <a:solidFill>
          <a:srgbClr val="393941"/>
        </a:solidFill>
        <a:effectLst/>
      </p:bgPr>
    </p:bg>
    <p:spTree>
      <p:nvGrpSpPr>
        <p:cNvPr id="1" name=""/>
        <p:cNvGrpSpPr/>
        <p:nvPr/>
      </p:nvGrpSpPr>
      <p:grpSpPr>
        <a:xfrm>
          <a:off x="0" y="0"/>
          <a:ext cx="0" cy="0"/>
          <a:chOff x="0" y="0"/>
          <a:chExt cx="0" cy="0"/>
        </a:xfrm>
      </p:grpSpPr>
      <p:sp>
        <p:nvSpPr>
          <p:cNvPr id="45" name="Shape 45"/>
          <p:cNvSpPr>
            <a:spLocks noGrp="1"/>
          </p:cNvSpPr>
          <p:nvPr>
            <p:ph type="sldNum" sz="quarter" idx="2"/>
          </p:nvPr>
        </p:nvSpPr>
        <p:spPr>
          <a:prstGeom prst="rect">
            <a:avLst/>
          </a:prstGeom>
        </p:spPr>
        <p:txBody>
          <a:bodyPr/>
          <a:lstStyle>
            <a:lvl1pPr>
              <a:defRPr>
                <a:solidFill>
                  <a:srgbClr val="F4F5F7"/>
                </a:solidFill>
              </a:defRPr>
            </a:lvl1pPr>
          </a:lstStyle>
          <a:p>
            <a:fld id="{86CB4B4D-7CA3-9044-876B-883B54F8677D}" type="slidenum">
              <a:rPr/>
              <a:pPr/>
              <a:t>‹#›</a:t>
            </a:fld>
            <a:endParaRPr/>
          </a:p>
        </p:txBody>
      </p:sp>
      <p:sp>
        <p:nvSpPr>
          <p:cNvPr id="46" name="Shape 46"/>
          <p:cNvSpPr/>
          <p:nvPr/>
        </p:nvSpPr>
        <p:spPr>
          <a:xfrm>
            <a:off x="23077405" y="1371248"/>
            <a:ext cx="1636515" cy="1"/>
          </a:xfrm>
          <a:prstGeom prst="line">
            <a:avLst/>
          </a:prstGeom>
          <a:ln w="50800">
            <a:solidFill>
              <a:srgbClr val="71BB9A"/>
            </a:solidFill>
            <a:miter lim="400000"/>
          </a:ln>
        </p:spPr>
        <p:txBody>
          <a:bodyPr lIns="38100" tIns="38100" rIns="38100" bIns="38100" anchor="ctr"/>
          <a:lstStyle/>
          <a:p>
            <a:pPr algn="ctr">
              <a:defRPr sz="3000">
                <a:solidFill>
                  <a:srgbClr val="000000"/>
                </a:solidFill>
                <a:latin typeface="Helvetica Light"/>
                <a:ea typeface="Helvetica Light"/>
                <a:cs typeface="Helvetica Light"/>
                <a:sym typeface="Helvetica Light"/>
              </a:defRPr>
            </a:pPr>
            <a:endParaRPr/>
          </a:p>
        </p:txBody>
      </p:sp>
      <p:sp>
        <p:nvSpPr>
          <p:cNvPr id="3" name="Picture Placeholder 2"/>
          <p:cNvSpPr>
            <a:spLocks noGrp="1"/>
          </p:cNvSpPr>
          <p:nvPr>
            <p:ph type="pic" sz="quarter" idx="10"/>
          </p:nvPr>
        </p:nvSpPr>
        <p:spPr>
          <a:xfrm>
            <a:off x="4125595" y="3881755"/>
            <a:ext cx="2641600" cy="2641600"/>
          </a:xfrm>
        </p:spPr>
        <p:txBody>
          <a:bodyPr/>
          <a:lstStyle/>
          <a:p>
            <a:endParaRPr lang="en-US"/>
          </a:p>
        </p:txBody>
      </p:sp>
      <p:sp>
        <p:nvSpPr>
          <p:cNvPr id="12" name="Picture Placeholder 2"/>
          <p:cNvSpPr>
            <a:spLocks noGrp="1"/>
          </p:cNvSpPr>
          <p:nvPr>
            <p:ph type="pic" sz="quarter" idx="11"/>
          </p:nvPr>
        </p:nvSpPr>
        <p:spPr>
          <a:xfrm>
            <a:off x="7529195" y="3881755"/>
            <a:ext cx="2641600" cy="2641600"/>
          </a:xfrm>
        </p:spPr>
        <p:txBody>
          <a:bodyPr/>
          <a:lstStyle/>
          <a:p>
            <a:endParaRPr lang="en-US"/>
          </a:p>
        </p:txBody>
      </p:sp>
      <p:sp>
        <p:nvSpPr>
          <p:cNvPr id="13" name="Picture Placeholder 2"/>
          <p:cNvSpPr>
            <a:spLocks noGrp="1"/>
          </p:cNvSpPr>
          <p:nvPr>
            <p:ph type="pic" sz="quarter" idx="12"/>
          </p:nvPr>
        </p:nvSpPr>
        <p:spPr>
          <a:xfrm>
            <a:off x="10932795" y="3881755"/>
            <a:ext cx="2641600" cy="2641600"/>
          </a:xfrm>
        </p:spPr>
        <p:txBody>
          <a:bodyPr/>
          <a:lstStyle/>
          <a:p>
            <a:endParaRPr lang="en-US"/>
          </a:p>
        </p:txBody>
      </p:sp>
      <p:sp>
        <p:nvSpPr>
          <p:cNvPr id="14" name="Picture Placeholder 2"/>
          <p:cNvSpPr>
            <a:spLocks noGrp="1"/>
          </p:cNvSpPr>
          <p:nvPr>
            <p:ph type="pic" sz="quarter" idx="13"/>
          </p:nvPr>
        </p:nvSpPr>
        <p:spPr>
          <a:xfrm>
            <a:off x="14336395" y="3881755"/>
            <a:ext cx="2641600" cy="2641600"/>
          </a:xfrm>
        </p:spPr>
        <p:txBody>
          <a:bodyPr/>
          <a:lstStyle/>
          <a:p>
            <a:endParaRPr lang="en-US"/>
          </a:p>
        </p:txBody>
      </p:sp>
      <p:sp>
        <p:nvSpPr>
          <p:cNvPr id="15" name="Picture Placeholder 2"/>
          <p:cNvSpPr>
            <a:spLocks noGrp="1"/>
          </p:cNvSpPr>
          <p:nvPr>
            <p:ph type="pic" sz="quarter" idx="14"/>
          </p:nvPr>
        </p:nvSpPr>
        <p:spPr>
          <a:xfrm>
            <a:off x="17739995" y="3881755"/>
            <a:ext cx="2641600" cy="2641600"/>
          </a:xfrm>
        </p:spPr>
        <p:txBody>
          <a:bodyPr/>
          <a:lstStyle/>
          <a:p>
            <a:endParaRPr lang="en-US"/>
          </a:p>
        </p:txBody>
      </p:sp>
      <p:sp>
        <p:nvSpPr>
          <p:cNvPr id="16" name="Picture Placeholder 2"/>
          <p:cNvSpPr>
            <a:spLocks noGrp="1"/>
          </p:cNvSpPr>
          <p:nvPr>
            <p:ph type="pic" sz="quarter" idx="15"/>
          </p:nvPr>
        </p:nvSpPr>
        <p:spPr>
          <a:xfrm>
            <a:off x="4125595" y="7183755"/>
            <a:ext cx="2641600" cy="2641600"/>
          </a:xfrm>
        </p:spPr>
        <p:txBody>
          <a:bodyPr/>
          <a:lstStyle/>
          <a:p>
            <a:endParaRPr lang="en-US"/>
          </a:p>
        </p:txBody>
      </p:sp>
      <p:sp>
        <p:nvSpPr>
          <p:cNvPr id="17" name="Picture Placeholder 2"/>
          <p:cNvSpPr>
            <a:spLocks noGrp="1"/>
          </p:cNvSpPr>
          <p:nvPr>
            <p:ph type="pic" sz="quarter" idx="16"/>
          </p:nvPr>
        </p:nvSpPr>
        <p:spPr>
          <a:xfrm>
            <a:off x="7529195" y="7183755"/>
            <a:ext cx="2641600" cy="2641600"/>
          </a:xfrm>
        </p:spPr>
        <p:txBody>
          <a:bodyPr/>
          <a:lstStyle/>
          <a:p>
            <a:endParaRPr lang="en-US"/>
          </a:p>
        </p:txBody>
      </p:sp>
      <p:sp>
        <p:nvSpPr>
          <p:cNvPr id="18" name="Picture Placeholder 2"/>
          <p:cNvSpPr>
            <a:spLocks noGrp="1"/>
          </p:cNvSpPr>
          <p:nvPr>
            <p:ph type="pic" sz="quarter" idx="17"/>
          </p:nvPr>
        </p:nvSpPr>
        <p:spPr>
          <a:xfrm>
            <a:off x="10932795" y="7183755"/>
            <a:ext cx="2641600" cy="2641600"/>
          </a:xfrm>
        </p:spPr>
        <p:txBody>
          <a:bodyPr/>
          <a:lstStyle/>
          <a:p>
            <a:endParaRPr lang="en-US"/>
          </a:p>
        </p:txBody>
      </p:sp>
      <p:sp>
        <p:nvSpPr>
          <p:cNvPr id="19" name="Picture Placeholder 2"/>
          <p:cNvSpPr>
            <a:spLocks noGrp="1"/>
          </p:cNvSpPr>
          <p:nvPr>
            <p:ph type="pic" sz="quarter" idx="18"/>
          </p:nvPr>
        </p:nvSpPr>
        <p:spPr>
          <a:xfrm>
            <a:off x="14336395" y="7183755"/>
            <a:ext cx="2641600" cy="2641600"/>
          </a:xfrm>
        </p:spPr>
        <p:txBody>
          <a:bodyPr/>
          <a:lstStyle/>
          <a:p>
            <a:endParaRPr lang="en-US"/>
          </a:p>
        </p:txBody>
      </p:sp>
      <p:sp>
        <p:nvSpPr>
          <p:cNvPr id="20" name="Picture Placeholder 2"/>
          <p:cNvSpPr>
            <a:spLocks noGrp="1"/>
          </p:cNvSpPr>
          <p:nvPr>
            <p:ph type="pic" sz="quarter" idx="19"/>
          </p:nvPr>
        </p:nvSpPr>
        <p:spPr>
          <a:xfrm>
            <a:off x="17739995" y="7183755"/>
            <a:ext cx="2641600" cy="2641600"/>
          </a:xfrm>
        </p:spPr>
        <p:txBody>
          <a:bodyPr/>
          <a:lstStyle/>
          <a:p>
            <a:endParaRPr lang="en-US"/>
          </a:p>
        </p:txBody>
      </p:sp>
    </p:spTree>
    <p:extLst>
      <p:ext uri="{BB962C8B-B14F-4D97-AF65-F5344CB8AC3E}">
        <p14:creationId xmlns:p14="http://schemas.microsoft.com/office/powerpoint/2010/main" val="594452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4F5F7"/>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2121840" y="2279414"/>
            <a:ext cx="16482720" cy="2176835"/>
          </a:xfrm>
          <a:prstGeom prst="rect">
            <a:avLst/>
          </a:prstGeom>
          <a:ln w="3175">
            <a:miter lim="400000"/>
          </a:ln>
          <a:extLst>
            <a:ext uri="{C572A759-6A51-4108-AA02-DFA0A04FC94B}">
              <ma14:wrappingTextBoxFlag xmlns:ma14="http://schemas.microsoft.com/office/mac/drawingml/2011/main" xmlns="" val="1"/>
            </a:ext>
          </a:extLst>
        </p:spPr>
        <p:txBody>
          <a:bodyPr lIns="38100" tIns="38100" rIns="38100" bIns="38100">
            <a:normAutofit/>
          </a:bodyPr>
          <a:lstStyle/>
          <a:p>
            <a:r>
              <a:t>Title Text</a:t>
            </a:r>
          </a:p>
        </p:txBody>
      </p:sp>
      <p:sp>
        <p:nvSpPr>
          <p:cNvPr id="3" name="Shape 3"/>
          <p:cNvSpPr>
            <a:spLocks noGrp="1"/>
          </p:cNvSpPr>
          <p:nvPr>
            <p:ph type="body" idx="1"/>
          </p:nvPr>
        </p:nvSpPr>
        <p:spPr>
          <a:xfrm>
            <a:off x="2167984" y="4630044"/>
            <a:ext cx="20476358" cy="7019293"/>
          </a:xfrm>
          <a:prstGeom prst="rect">
            <a:avLst/>
          </a:prstGeom>
          <a:ln w="3175">
            <a:miter lim="400000"/>
          </a:ln>
          <a:extLst>
            <a:ext uri="{C572A759-6A51-4108-AA02-DFA0A04FC94B}">
              <ma14:wrappingTextBoxFlag xmlns:ma14="http://schemas.microsoft.com/office/mac/drawingml/2011/main" xmlns="" val="1"/>
            </a:ext>
          </a:extLst>
        </p:spPr>
        <p:txBody>
          <a:bodyPr lIns="38100" tIns="38100" rIns="38100" bIns="38100">
            <a:normAutofit/>
          </a:bodyPr>
          <a:lstStyle/>
          <a:p>
            <a:r>
              <a:t>Body Level One</a:t>
            </a:r>
          </a:p>
          <a:p>
            <a:pPr lvl="1"/>
            <a:r>
              <a:t>Body Level Two</a:t>
            </a:r>
          </a:p>
          <a:p>
            <a:pPr lvl="2"/>
            <a:r>
              <a:t>Body Level Three</a:t>
            </a:r>
          </a:p>
          <a:p>
            <a:pPr lvl="3"/>
            <a:r>
              <a:t>Body Level Four</a:t>
            </a:r>
          </a:p>
          <a:p>
            <a:pPr lvl="4"/>
            <a:r>
              <a:t>Body Level Five</a:t>
            </a:r>
          </a:p>
        </p:txBody>
      </p:sp>
      <p:sp>
        <p:nvSpPr>
          <p:cNvPr id="8" name="Shape 8"/>
          <p:cNvSpPr>
            <a:spLocks noGrp="1"/>
          </p:cNvSpPr>
          <p:nvPr>
            <p:ph type="sldNum" sz="quarter" idx="2"/>
          </p:nvPr>
        </p:nvSpPr>
        <p:spPr>
          <a:xfrm>
            <a:off x="23036465" y="762695"/>
            <a:ext cx="607907" cy="381001"/>
          </a:xfrm>
          <a:prstGeom prst="rect">
            <a:avLst/>
          </a:prstGeom>
          <a:ln w="3175">
            <a:miter lim="400000"/>
          </a:ln>
        </p:spPr>
        <p:txBody>
          <a:bodyPr lIns="38100" tIns="38100" rIns="38100" bIns="38100">
            <a:spAutoFit/>
          </a:bodyPr>
          <a:lstStyle>
            <a:lvl1pPr algn="l">
              <a:defRPr sz="2000" cap="all" spc="400">
                <a:solidFill>
                  <a:srgbClr val="393941"/>
                </a:solidFill>
                <a:latin typeface="+mn-lt"/>
                <a:ea typeface="+mn-ea"/>
                <a:cs typeface="+mn-cs"/>
                <a:sym typeface="Montserrat-Regular"/>
              </a:defRPr>
            </a:lvl1pPr>
          </a:lstStyle>
          <a:p>
            <a:fld id="{86CB4B4D-7CA3-9044-876B-883B54F8677D}" type="slidenum">
              <a:rPr/>
              <a:pPr/>
              <a:t>‹#›</a:t>
            </a:fld>
            <a:endParaRPr/>
          </a:p>
        </p:txBody>
      </p:sp>
      <p:sp>
        <p:nvSpPr>
          <p:cNvPr id="9" name="Shape 9"/>
          <p:cNvSpPr/>
          <p:nvPr/>
        </p:nvSpPr>
        <p:spPr>
          <a:xfrm>
            <a:off x="23077405" y="1371248"/>
            <a:ext cx="1636515" cy="1"/>
          </a:xfrm>
          <a:prstGeom prst="line">
            <a:avLst/>
          </a:prstGeom>
          <a:ln w="50800">
            <a:solidFill>
              <a:srgbClr val="496F63"/>
            </a:solidFill>
            <a:miter lim="400000"/>
          </a:ln>
        </p:spPr>
        <p:txBody>
          <a:bodyPr lIns="38100" tIns="38100" rIns="38100" bIns="38100" anchor="ctr"/>
          <a:lstStyle/>
          <a:p>
            <a:pPr algn="ctr">
              <a:defRPr sz="3000">
                <a:solidFill>
                  <a:srgbClr val="000000"/>
                </a:solidFill>
                <a:latin typeface="Helvetica Light"/>
                <a:ea typeface="Helvetica Light"/>
                <a:cs typeface="Helvetica Light"/>
                <a:sym typeface="Helvetica Light"/>
              </a:defRPr>
            </a:pPr>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p:titleStyle>
    <p:bodyStyle>
      <a:lvl1pPr marL="0" marR="0" indent="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p:bodyStyle>
    <p:otherStyle>
      <a:lvl1pPr marL="0" marR="0" indent="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1pPr>
      <a:lvl2pPr marL="0" marR="0" indent="228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2pPr>
      <a:lvl3pPr marL="0" marR="0" indent="457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3pPr>
      <a:lvl4pPr marL="0" marR="0" indent="685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4pPr>
      <a:lvl5pPr marL="0" marR="0" indent="9144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5pPr>
      <a:lvl6pPr marL="0" marR="0" indent="11430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6pPr>
      <a:lvl7pPr marL="0" marR="0" indent="1371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7pPr>
      <a:lvl8pPr marL="0" marR="0" indent="1600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8pPr>
      <a:lvl9pPr marL="0" marR="0" indent="1828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s://www.zynga.com/" TargetMode="External"/><Relationship Id="rId1" Type="http://schemas.openxmlformats.org/officeDocument/2006/relationships/slideLayout" Target="../slideLayouts/slideLayout3.xml"/><Relationship Id="rId6" Type="http://schemas.openxmlformats.org/officeDocument/2006/relationships/image" Target="../media/image3.emf"/><Relationship Id="rId5" Type="http://schemas.openxmlformats.org/officeDocument/2006/relationships/image" Target="../media/image17.tiff"/><Relationship Id="rId4" Type="http://schemas.openxmlformats.org/officeDocument/2006/relationships/image" Target="../media/image16.tiff"/></Relationships>
</file>

<file path=ppt/slides/_rels/slide11.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hyperlink" Target="https://www.zappos.com/" TargetMode="External"/><Relationship Id="rId1" Type="http://schemas.openxmlformats.org/officeDocument/2006/relationships/slideLayout" Target="../slideLayouts/slideLayout3.xml"/><Relationship Id="rId5" Type="http://schemas.openxmlformats.org/officeDocument/2006/relationships/hyperlink" Target="https://www.youtube.com/watch?v=xPJoq_QVsY4" TargetMode="External"/><Relationship Id="rId4" Type="http://schemas.openxmlformats.org/officeDocument/2006/relationships/image" Target="../media/image3.emf"/></Relationships>
</file>

<file path=ppt/slides/_rels/slide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file:////var/folders/v5/bs12jt211j16brq4w3dhgwz40000gn/T/com.microsoft.Word/WebArchiveCopyPasteTempFiles/feature_chart_lean_experimentation_process_592_321.jpg" TargetMode="External"/><Relationship Id="rId2" Type="http://schemas.openxmlformats.org/officeDocument/2006/relationships/image" Target="../media/image19.jpeg"/><Relationship Id="rId1" Type="http://schemas.openxmlformats.org/officeDocument/2006/relationships/slideLayout" Target="../slideLayouts/slideLayout3.xml"/><Relationship Id="rId4" Type="http://schemas.openxmlformats.org/officeDocument/2006/relationships/image" Target="../media/image3.emf"/></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emf"/><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emf"/><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4.tiff"/><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26.tiff"/></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NSYwKuCMieU" TargetMode="External"/><Relationship Id="rId2" Type="http://schemas.openxmlformats.org/officeDocument/2006/relationships/image" Target="../media/image3.emf"/><Relationship Id="rId1" Type="http://schemas.openxmlformats.org/officeDocument/2006/relationships/slideLayout" Target="../slideLayouts/slideLayout3.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hyperlink" Target="https://www.youtube.com/watch?v=KqtVWzwIfso"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3.emf"/><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30.tiff"/><Relationship Id="rId1" Type="http://schemas.openxmlformats.org/officeDocument/2006/relationships/slideLayout" Target="../slideLayouts/slideLayout3.xml"/><Relationship Id="rId5" Type="http://schemas.openxmlformats.org/officeDocument/2006/relationships/image" Target="../media/image33.tiff"/><Relationship Id="rId4" Type="http://schemas.openxmlformats.org/officeDocument/2006/relationships/image" Target="../media/image32.tiff"/></Relationships>
</file>

<file path=ppt/slides/_rels/slide21.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hyperlink" Target="https://klaxoon.com/philosophy" TargetMode="External"/><Relationship Id="rId1" Type="http://schemas.openxmlformats.org/officeDocument/2006/relationships/slideLayout" Target="../slideLayouts/slideLayout3.xml"/><Relationship Id="rId4" Type="http://schemas.openxmlformats.org/officeDocument/2006/relationships/image" Target="../media/image35.tiff"/></Relationships>
</file>

<file path=ppt/slides/_rels/slide22.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image" Target="../media/image3.emf"/><Relationship Id="rId1" Type="http://schemas.openxmlformats.org/officeDocument/2006/relationships/slideLayout" Target="../slideLayouts/slideLayout3.xml"/><Relationship Id="rId5" Type="http://schemas.openxmlformats.org/officeDocument/2006/relationships/image" Target="../media/image38.tiff"/><Relationship Id="rId4" Type="http://schemas.openxmlformats.org/officeDocument/2006/relationships/image" Target="../media/image37.tiff"/></Relationships>
</file>

<file path=ppt/slides/_rels/slide23.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image" Target="../media/image3.emf"/><Relationship Id="rId1" Type="http://schemas.openxmlformats.org/officeDocument/2006/relationships/slideLayout" Target="../slideLayouts/slideLayout3.xml"/><Relationship Id="rId5" Type="http://schemas.openxmlformats.org/officeDocument/2006/relationships/image" Target="../media/image41.tiff"/><Relationship Id="rId4" Type="http://schemas.openxmlformats.org/officeDocument/2006/relationships/image" Target="../media/image40.tiff"/></Relationships>
</file>

<file path=ppt/slides/_rels/slide24.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image" Target="../media/image3.emf"/><Relationship Id="rId1" Type="http://schemas.openxmlformats.org/officeDocument/2006/relationships/slideLayout" Target="../slideLayouts/slideLayout3.xml"/><Relationship Id="rId5" Type="http://schemas.openxmlformats.org/officeDocument/2006/relationships/image" Target="../media/image44.tiff"/><Relationship Id="rId4" Type="http://schemas.openxmlformats.org/officeDocument/2006/relationships/image" Target="../media/image43.tiff"/></Relationships>
</file>

<file path=ppt/slides/_rels/slide2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image" Target="../media/image46.tiff"/><Relationship Id="rId3" Type="http://schemas.openxmlformats.org/officeDocument/2006/relationships/diagramLayout" Target="../diagrams/layout1.xml"/><Relationship Id="rId7" Type="http://schemas.openxmlformats.org/officeDocument/2006/relationships/image" Target="../media/image45.tiff"/><Relationship Id="rId12" Type="http://schemas.openxmlformats.org/officeDocument/2006/relationships/image" Target="../media/image49.jpeg"/><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11" Type="http://schemas.openxmlformats.org/officeDocument/2006/relationships/hyperlink" Target="https://www.youtube.com/watch?v=gf7pBZxOCtY" TargetMode="External"/><Relationship Id="rId5" Type="http://schemas.openxmlformats.org/officeDocument/2006/relationships/diagramColors" Target="../diagrams/colors1.xml"/><Relationship Id="rId10" Type="http://schemas.openxmlformats.org/officeDocument/2006/relationships/image" Target="../media/image48.tiff"/><Relationship Id="rId4" Type="http://schemas.openxmlformats.org/officeDocument/2006/relationships/diagramQuickStyle" Target="../diagrams/quickStyle1.xml"/><Relationship Id="rId9" Type="http://schemas.openxmlformats.org/officeDocument/2006/relationships/image" Target="../media/image47.tiff"/></Relationships>
</file>

<file path=ppt/slides/_rels/slide27.xml.rels><?xml version="1.0" encoding="UTF-8" standalone="yes"?>
<Relationships xmlns="http://schemas.openxmlformats.org/package/2006/relationships"><Relationship Id="rId3" Type="http://schemas.openxmlformats.org/officeDocument/2006/relationships/hyperlink" Target="https://www.youtube.com/watch?v=hwlRxZJuWTY" TargetMode="External"/><Relationship Id="rId2" Type="http://schemas.openxmlformats.org/officeDocument/2006/relationships/image" Target="../media/image3.emf"/><Relationship Id="rId1" Type="http://schemas.openxmlformats.org/officeDocument/2006/relationships/slideLayout" Target="../slideLayouts/slideLayout3.xml"/><Relationship Id="rId4" Type="http://schemas.openxmlformats.org/officeDocument/2006/relationships/image" Target="../media/image50.jpeg"/></Relationships>
</file>

<file path=ppt/slides/_rels/slide28.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image" Target="../media/image51.tiff"/><Relationship Id="rId1" Type="http://schemas.openxmlformats.org/officeDocument/2006/relationships/slideLayout" Target="../slideLayouts/slideLayout3.xml"/><Relationship Id="rId5" Type="http://schemas.openxmlformats.org/officeDocument/2006/relationships/image" Target="../media/image54.tiff"/><Relationship Id="rId4" Type="http://schemas.openxmlformats.org/officeDocument/2006/relationships/image" Target="../media/image53.tiff"/></Relationships>
</file>

<file path=ppt/slides/_rels/slide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tiff"/><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3.xml"/><Relationship Id="rId4" Type="http://schemas.openxmlformats.org/officeDocument/2006/relationships/image" Target="../media/image11.tiff"/></Relationships>
</file>

<file path=ppt/slides/_rels/slide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2.tiff"/><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3.tiff"/><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 name="Shape 55"/>
          <p:cNvSpPr/>
          <p:nvPr/>
        </p:nvSpPr>
        <p:spPr>
          <a:xfrm>
            <a:off x="3283704" y="4651730"/>
            <a:ext cx="16740553" cy="5031531"/>
          </a:xfrm>
          <a:prstGeom prst="rect">
            <a:avLst/>
          </a:prstGeom>
          <a:solidFill>
            <a:srgbClr val="FFFFFF"/>
          </a:solidFill>
          <a:ln w="3175">
            <a:miter lim="400000"/>
          </a:ln>
          <a:extLst>
            <a:ext uri="{C572A759-6A51-4108-AA02-DFA0A04FC94B}">
              <ma14:wrappingTextBoxFlag xmlns:ma14="http://schemas.microsoft.com/office/mac/drawingml/2011/main" xmlns="" val="1"/>
            </a:ext>
          </a:extLst>
        </p:spPr>
        <p:txBody>
          <a:bodyPr lIns="38100" tIns="38100" rIns="38100" bIns="38100">
            <a:normAutofit/>
          </a:bodyPr>
          <a:lstStyle>
            <a:lvl1pPr algn="ctr">
              <a:lnSpc>
                <a:spcPct val="80000"/>
              </a:lnSpc>
              <a:defRPr sz="15000" b="1">
                <a:solidFill>
                  <a:srgbClr val="F4F5F7"/>
                </a:solidFill>
                <a:latin typeface="Montserrat-SemiBold"/>
                <a:ea typeface="Montserrat-SemiBold"/>
                <a:cs typeface="Montserrat-SemiBold"/>
                <a:sym typeface="Montserrat-SemiBold"/>
              </a:defRPr>
            </a:lvl1pPr>
          </a:lstStyle>
          <a:p>
            <a:endParaRPr lang="en-GB" sz="9600" dirty="0">
              <a:solidFill>
                <a:srgbClr val="496F63"/>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37DDAFA7-800E-E84A-894B-AAFF39F7EC9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824688" y="1101970"/>
            <a:ext cx="5658587" cy="1747269"/>
          </a:xfrm>
          <a:prstGeom prst="rect">
            <a:avLst/>
          </a:prstGeom>
        </p:spPr>
      </p:pic>
      <p:pic>
        <p:nvPicPr>
          <p:cNvPr id="5" name="Picture 7">
            <a:extLst>
              <a:ext uri="{FF2B5EF4-FFF2-40B4-BE49-F238E27FC236}">
                <a16:creationId xmlns:a16="http://schemas.microsoft.com/office/drawing/2014/main" id="{4A9128ED-5EAB-A54D-8690-927A8306206E}"/>
              </a:ext>
            </a:extLst>
          </p:cNvPr>
          <p:cNvPicPr>
            <a:picLocks noChangeAspect="1"/>
          </p:cNvPicPr>
          <p:nvPr/>
        </p:nvPicPr>
        <p:blipFill>
          <a:blip r:embed="rId4" cstate="print">
            <a:alphaModFix amt="28000"/>
            <a:extLst>
              <a:ext uri="{28A0092B-C50C-407E-A947-70E740481C1C}">
                <a14:useLocalDpi xmlns:a14="http://schemas.microsoft.com/office/drawing/2010/main"/>
              </a:ext>
            </a:extLst>
          </a:blip>
          <a:stretch>
            <a:fillRect/>
          </a:stretch>
        </p:blipFill>
        <p:spPr>
          <a:xfrm>
            <a:off x="5483171" y="192830"/>
            <a:ext cx="11228949" cy="12034855"/>
          </a:xfrm>
          <a:prstGeom prst="rect">
            <a:avLst/>
          </a:prstGeom>
        </p:spPr>
      </p:pic>
      <p:sp>
        <p:nvSpPr>
          <p:cNvPr id="2" name="Prostokąt 1"/>
          <p:cNvSpPr/>
          <p:nvPr/>
        </p:nvSpPr>
        <p:spPr>
          <a:xfrm>
            <a:off x="2581275" y="4654180"/>
            <a:ext cx="19221450" cy="5139869"/>
          </a:xfrm>
          <a:prstGeom prst="rect">
            <a:avLst/>
          </a:prstGeom>
        </p:spPr>
        <p:txBody>
          <a:bodyPr wrap="square">
            <a:spAutoFit/>
          </a:bodyPr>
          <a:lstStyle/>
          <a:p>
            <a:pPr algn="ctr"/>
            <a:r>
              <a:rPr lang="en-GB" sz="9600" b="1" dirty="0">
                <a:solidFill>
                  <a:srgbClr val="496F63"/>
                </a:solidFill>
                <a:latin typeface="Arial" panose="020B0604020202020204" pitchFamily="34" charset="0"/>
                <a:cs typeface="Arial" panose="020B0604020202020204" pitchFamily="34" charset="0"/>
              </a:rPr>
              <a:t>Module 5:</a:t>
            </a:r>
          </a:p>
          <a:p>
            <a:pPr algn="ctr"/>
            <a:r>
              <a:rPr lang="en-GB" sz="9600" b="1" dirty="0">
                <a:solidFill>
                  <a:srgbClr val="496F63"/>
                </a:solidFill>
                <a:latin typeface="Arial" panose="020B0604020202020204" pitchFamily="34" charset="0"/>
                <a:cs typeface="Arial" panose="020B0604020202020204" pitchFamily="34" charset="0"/>
              </a:rPr>
              <a:t> Minimum Viable Product (MVP)</a:t>
            </a:r>
            <a:endParaRPr lang="pl-PL" sz="9600" b="1" dirty="0">
              <a:solidFill>
                <a:srgbClr val="496F63"/>
              </a:solidFill>
              <a:latin typeface="Arial" panose="020B0604020202020204" pitchFamily="34" charset="0"/>
              <a:cs typeface="Arial" panose="020B0604020202020204" pitchFamily="34" charset="0"/>
            </a:endParaRPr>
          </a:p>
          <a:p>
            <a:pPr algn="ctr"/>
            <a:r>
              <a:rPr lang="pl-PL" sz="4800" b="1" dirty="0">
                <a:solidFill>
                  <a:srgbClr val="496F63"/>
                </a:solidFill>
                <a:latin typeface="Arial" panose="020B0604020202020204" pitchFamily="34" charset="0"/>
                <a:cs typeface="Arial" panose="020B0604020202020204" pitchFamily="34" charset="0"/>
              </a:rPr>
              <a:t>and other techniques</a:t>
            </a:r>
            <a:r>
              <a:rPr lang="en-GB" sz="4800" b="1" dirty="0">
                <a:solidFill>
                  <a:srgbClr val="496F63"/>
                </a:solidFill>
                <a:latin typeface="Arial" panose="020B0604020202020204" pitchFamily="34" charset="0"/>
                <a:cs typeface="Arial" panose="020B0604020202020204" pitchFamily="34" charset="0"/>
              </a:rPr>
              <a:t> </a:t>
            </a:r>
            <a:r>
              <a:rPr lang="pl-PL" sz="4800" b="1" dirty="0">
                <a:solidFill>
                  <a:srgbClr val="496F63"/>
                </a:solidFill>
                <a:latin typeface="Arial" panose="020B0604020202020204" pitchFamily="34" charset="0"/>
                <a:cs typeface="Arial" panose="020B0604020202020204" pitchFamily="34" charset="0"/>
              </a:rPr>
              <a:t>for testing and experim</a:t>
            </a:r>
            <a:r>
              <a:rPr lang="en-GB" sz="4800" b="1" dirty="0">
                <a:solidFill>
                  <a:srgbClr val="496F63"/>
                </a:solidFill>
                <a:latin typeface="Arial" panose="020B0604020202020204" pitchFamily="34" charset="0"/>
                <a:cs typeface="Arial" panose="020B0604020202020204" pitchFamily="34" charset="0"/>
              </a:rPr>
              <a:t>e</a:t>
            </a:r>
            <a:r>
              <a:rPr lang="pl-PL" sz="4800" b="1" dirty="0">
                <a:solidFill>
                  <a:srgbClr val="496F63"/>
                </a:solidFill>
                <a:latin typeface="Arial" panose="020B0604020202020204" pitchFamily="34" charset="0"/>
                <a:cs typeface="Arial" panose="020B0604020202020204" pitchFamily="34" charset="0"/>
              </a:rPr>
              <a:t>ntation</a:t>
            </a:r>
            <a:endParaRPr lang="en-GB" sz="4800" b="1" dirty="0">
              <a:solidFill>
                <a:srgbClr val="496F63"/>
              </a:solidFill>
              <a:latin typeface="Arial" panose="020B0604020202020204" pitchFamily="34" charset="0"/>
              <a:cs typeface="Arial" panose="020B0604020202020204" pitchFamily="34" charset="0"/>
            </a:endParaRPr>
          </a:p>
          <a:p>
            <a:pPr algn="ctr"/>
            <a:endParaRPr lang="en-GB" sz="4800" b="1" dirty="0">
              <a:solidFill>
                <a:srgbClr val="496F63"/>
              </a:solidFill>
              <a:latin typeface="Arial" panose="020B0604020202020204" pitchFamily="34" charset="0"/>
              <a:cs typeface="Arial" panose="020B0604020202020204" pitchFamily="34" charset="0"/>
            </a:endParaRPr>
          </a:p>
          <a:p>
            <a:pPr algn="ctr"/>
            <a:endParaRPr lang="en-GB" sz="4000" b="1" dirty="0">
              <a:solidFill>
                <a:srgbClr val="496F63"/>
              </a:solidFill>
              <a:latin typeface="Arial" panose="020B0604020202020204" pitchFamily="34" charset="0"/>
              <a:cs typeface="Arial" panose="020B0604020202020204" pitchFamily="34" charset="0"/>
            </a:endParaRPr>
          </a:p>
        </p:txBody>
      </p:sp>
      <p:sp>
        <p:nvSpPr>
          <p:cNvPr id="6" name="Symbol zastępczy numeru slajdu 5"/>
          <p:cNvSpPr>
            <a:spLocks noGrp="1"/>
          </p:cNvSpPr>
          <p:nvPr>
            <p:ph type="sldNum" sz="quarter" idx="2"/>
          </p:nvPr>
        </p:nvSpPr>
        <p:spPr/>
        <p:txBody>
          <a:bodyPr/>
          <a:lstStyle/>
          <a:p>
            <a:fld id="{86CB4B4D-7CA3-9044-876B-883B54F8677D}" type="slidenum">
              <a:rPr lang="pl-PL" smtClean="0"/>
              <a:pPr/>
              <a:t>1</a:t>
            </a:fld>
            <a:endParaRPr lang="pl-PL"/>
          </a:p>
        </p:txBody>
      </p:sp>
      <p:pic>
        <p:nvPicPr>
          <p:cNvPr id="8" name="Picture 7">
            <a:extLst>
              <a:ext uri="{FF2B5EF4-FFF2-40B4-BE49-F238E27FC236}">
                <a16:creationId xmlns:a16="http://schemas.microsoft.com/office/drawing/2014/main" id="{D6DEEAD8-F0CF-4CDF-80BD-221467986E7C}"/>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15990310" y="12569586"/>
            <a:ext cx="8577780" cy="10557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tekstu 2">
            <a:extLst>
              <a:ext uri="{FF2B5EF4-FFF2-40B4-BE49-F238E27FC236}">
                <a16:creationId xmlns:a16="http://schemas.microsoft.com/office/drawing/2014/main" id="{E3B8CD9B-EC9B-8D49-8CE1-8E6D1548E059}"/>
              </a:ext>
            </a:extLst>
          </p:cNvPr>
          <p:cNvSpPr>
            <a:spLocks noGrp="1"/>
          </p:cNvSpPr>
          <p:nvPr>
            <p:ph type="body" idx="1"/>
          </p:nvPr>
        </p:nvSpPr>
        <p:spPr>
          <a:xfrm>
            <a:off x="1341162" y="4314825"/>
            <a:ext cx="15060887" cy="8515349"/>
          </a:xfrm>
        </p:spPr>
        <p:txBody>
          <a:bodyPr>
            <a:noAutofit/>
          </a:bodyPr>
          <a:lstStyle/>
          <a:p>
            <a:pPr>
              <a:lnSpc>
                <a:spcPct val="150000"/>
              </a:lnSpc>
              <a:buFont typeface="Wingdings" pitchFamily="2" charset="2"/>
              <a:buChar char="q"/>
            </a:pPr>
            <a:r>
              <a:rPr lang="pl-PL" sz="4000" dirty="0">
                <a:solidFill>
                  <a:srgbClr val="263A34"/>
                </a:solidFill>
                <a:latin typeface="Arial"/>
                <a:ea typeface="Montserrat-SemiBold"/>
                <a:cs typeface="Arial"/>
                <a:sym typeface="Helvetica Light"/>
              </a:rPr>
              <a:t> </a:t>
            </a:r>
            <a:r>
              <a:rPr lang="pl-PL" sz="4000" dirty="0" err="1">
                <a:solidFill>
                  <a:srgbClr val="263A34"/>
                </a:solidFill>
                <a:latin typeface="Arial"/>
                <a:ea typeface="Montserrat-SemiBold"/>
                <a:cs typeface="Arial"/>
                <a:sym typeface="Helvetica Light"/>
              </a:rPr>
              <a:t>Zynga</a:t>
            </a:r>
            <a:r>
              <a:rPr lang="pl-PL" sz="4000" dirty="0">
                <a:solidFill>
                  <a:srgbClr val="263A34"/>
                </a:solidFill>
                <a:latin typeface="Arial"/>
                <a:ea typeface="Montserrat-SemiBold"/>
                <a:cs typeface="Arial"/>
                <a:sym typeface="Helvetica Light"/>
              </a:rPr>
              <a:t> (</a:t>
            </a:r>
            <a:r>
              <a:rPr lang="pl-PL" sz="4000" dirty="0">
                <a:solidFill>
                  <a:srgbClr val="263A34"/>
                </a:solidFill>
                <a:latin typeface="Arial"/>
                <a:ea typeface="Montserrat-SemiBold"/>
                <a:cs typeface="Arial"/>
                <a:sym typeface="Helvetica Light"/>
                <a:hlinkClick r:id="rId2">
                  <a:extLst>
                    <a:ext uri="{A12FA001-AC4F-418D-AE19-62706E023703}">
                      <ahyp:hlinkClr xmlns:ahyp="http://schemas.microsoft.com/office/drawing/2018/hyperlinkcolor" val="tx"/>
                    </a:ext>
                  </a:extLst>
                </a:hlinkClick>
              </a:rPr>
              <a:t>https://www.zynga.com</a:t>
            </a:r>
            <a:r>
              <a:rPr lang="pl-PL" sz="4000" dirty="0">
                <a:solidFill>
                  <a:srgbClr val="263A34"/>
                </a:solidFill>
                <a:latin typeface="Arial"/>
                <a:ea typeface="Montserrat-SemiBold"/>
                <a:cs typeface="Arial"/>
                <a:sym typeface="Helvetica Light"/>
              </a:rPr>
              <a:t>), - one of the </a:t>
            </a:r>
            <a:r>
              <a:rPr lang="pl-PL" sz="4000" dirty="0" err="1">
                <a:solidFill>
                  <a:srgbClr val="263A34"/>
                </a:solidFill>
                <a:latin typeface="Arial"/>
                <a:ea typeface="Montserrat-SemiBold"/>
                <a:cs typeface="Arial"/>
                <a:sym typeface="Helvetica Light"/>
              </a:rPr>
              <a:t>largest</a:t>
            </a:r>
            <a:r>
              <a:rPr lang="pl-PL" sz="4000" dirty="0">
                <a:solidFill>
                  <a:srgbClr val="263A34"/>
                </a:solidFill>
                <a:latin typeface="Arial"/>
                <a:ea typeface="Montserrat-SemiBold"/>
                <a:cs typeface="Arial"/>
                <a:sym typeface="Helvetica Light"/>
              </a:rPr>
              <a:t> computer </a:t>
            </a:r>
            <a:r>
              <a:rPr lang="pl-PL" sz="4000" dirty="0" err="1">
                <a:solidFill>
                  <a:srgbClr val="263A34"/>
                </a:solidFill>
                <a:latin typeface="Arial"/>
                <a:ea typeface="Montserrat-SemiBold"/>
                <a:cs typeface="Arial"/>
                <a:sym typeface="Helvetica Light"/>
              </a:rPr>
              <a:t>games</a:t>
            </a:r>
            <a:r>
              <a:rPr lang="pl-PL" sz="4000" dirty="0">
                <a:solidFill>
                  <a:srgbClr val="263A34"/>
                </a:solidFill>
                <a:latin typeface="Arial"/>
                <a:ea typeface="Montserrat-SemiBold"/>
                <a:cs typeface="Arial"/>
                <a:sym typeface="Helvetica Light"/>
              </a:rPr>
              <a:t> </a:t>
            </a:r>
            <a:r>
              <a:rPr lang="pl-PL" sz="4000" dirty="0" err="1">
                <a:solidFill>
                  <a:srgbClr val="263A34"/>
                </a:solidFill>
                <a:latin typeface="Arial"/>
                <a:ea typeface="Montserrat-SemiBold"/>
                <a:cs typeface="Arial"/>
                <a:sym typeface="Helvetica Light"/>
              </a:rPr>
              <a:t>producers</a:t>
            </a:r>
            <a:r>
              <a:rPr lang="pl-PL" sz="4000" dirty="0">
                <a:solidFill>
                  <a:srgbClr val="263A34"/>
                </a:solidFill>
                <a:latin typeface="Arial"/>
                <a:ea typeface="Montserrat-SemiBold"/>
                <a:cs typeface="Arial"/>
                <a:sym typeface="Helvetica Light"/>
              </a:rPr>
              <a:t>. </a:t>
            </a:r>
            <a:r>
              <a:rPr lang="pl-PL" sz="4000" dirty="0" err="1">
                <a:solidFill>
                  <a:srgbClr val="263A34"/>
                </a:solidFill>
                <a:latin typeface="Arial"/>
                <a:ea typeface="Montserrat-SemiBold"/>
                <a:cs typeface="Arial"/>
                <a:sym typeface="Helvetica Light"/>
              </a:rPr>
              <a:t>They</a:t>
            </a:r>
            <a:r>
              <a:rPr lang="pl-PL" sz="4000" dirty="0">
                <a:solidFill>
                  <a:srgbClr val="263A34"/>
                </a:solidFill>
                <a:latin typeface="Arial"/>
                <a:ea typeface="Montserrat-SemiBold"/>
                <a:cs typeface="Arial"/>
                <a:sym typeface="Helvetica Light"/>
              </a:rPr>
              <a:t> </a:t>
            </a:r>
            <a:r>
              <a:rPr lang="pl-PL" sz="4000" dirty="0" err="1">
                <a:solidFill>
                  <a:srgbClr val="263A34"/>
                </a:solidFill>
                <a:latin typeface="Arial"/>
                <a:ea typeface="Montserrat-SemiBold"/>
                <a:cs typeface="Arial"/>
                <a:sym typeface="Helvetica Light"/>
              </a:rPr>
              <a:t>created</a:t>
            </a:r>
            <a:r>
              <a:rPr lang="pl-PL" sz="4000" dirty="0">
                <a:solidFill>
                  <a:srgbClr val="263A34"/>
                </a:solidFill>
                <a:latin typeface="Arial"/>
                <a:ea typeface="Montserrat-SemiBold"/>
                <a:cs typeface="Arial"/>
                <a:sym typeface="Helvetica Light"/>
              </a:rPr>
              <a:t> </a:t>
            </a:r>
            <a:r>
              <a:rPr lang="pl-PL" sz="4000" dirty="0" err="1">
                <a:solidFill>
                  <a:srgbClr val="263A34"/>
                </a:solidFill>
                <a:latin typeface="Arial"/>
                <a:ea typeface="Montserrat-SemiBold"/>
                <a:cs typeface="Arial"/>
                <a:sym typeface="Helvetica Light"/>
              </a:rPr>
              <a:t>Farmville</a:t>
            </a:r>
            <a:r>
              <a:rPr lang="pl-PL" sz="4000" dirty="0">
                <a:solidFill>
                  <a:srgbClr val="263A34"/>
                </a:solidFill>
                <a:latin typeface="Arial"/>
                <a:ea typeface="Montserrat-SemiBold"/>
                <a:cs typeface="Arial"/>
                <a:sym typeface="Helvetica Light"/>
              </a:rPr>
              <a:t> and </a:t>
            </a:r>
            <a:r>
              <a:rPr lang="pl-PL" sz="4000" dirty="0" err="1">
                <a:solidFill>
                  <a:srgbClr val="263A34"/>
                </a:solidFill>
                <a:latin typeface="Arial"/>
                <a:ea typeface="Montserrat-SemiBold"/>
                <a:cs typeface="Arial"/>
                <a:sym typeface="Helvetica Light"/>
              </a:rPr>
              <a:t>Cityville</a:t>
            </a:r>
            <a:r>
              <a:rPr lang="pl-PL" sz="4000" dirty="0">
                <a:solidFill>
                  <a:srgbClr val="263A34"/>
                </a:solidFill>
                <a:latin typeface="Arial"/>
                <a:ea typeface="Montserrat-SemiBold"/>
                <a:cs typeface="Arial"/>
                <a:sym typeface="Helvetica Light"/>
              </a:rPr>
              <a:t> - </a:t>
            </a:r>
            <a:r>
              <a:rPr lang="pl-PL" sz="4000" dirty="0" err="1">
                <a:solidFill>
                  <a:srgbClr val="263A34"/>
                </a:solidFill>
                <a:latin typeface="Arial"/>
                <a:ea typeface="Montserrat-SemiBold"/>
                <a:cs typeface="Arial"/>
                <a:sym typeface="Helvetica Light"/>
              </a:rPr>
              <a:t>games</a:t>
            </a:r>
            <a:r>
              <a:rPr lang="pl-PL" sz="4000" dirty="0">
                <a:solidFill>
                  <a:srgbClr val="263A34"/>
                </a:solidFill>
                <a:latin typeface="Arial"/>
                <a:ea typeface="Montserrat-SemiBold"/>
                <a:cs typeface="Arial"/>
                <a:sym typeface="Helvetica Light"/>
              </a:rPr>
              <a:t> </a:t>
            </a:r>
            <a:r>
              <a:rPr lang="pl-PL" sz="4000" dirty="0" err="1">
                <a:solidFill>
                  <a:srgbClr val="263A34"/>
                </a:solidFill>
                <a:latin typeface="Arial"/>
                <a:ea typeface="Montserrat-SemiBold"/>
                <a:cs typeface="Arial"/>
                <a:sym typeface="Helvetica Light"/>
              </a:rPr>
              <a:t>that</a:t>
            </a:r>
            <a:r>
              <a:rPr lang="pl-PL" sz="4000" dirty="0">
                <a:solidFill>
                  <a:srgbClr val="263A34"/>
                </a:solidFill>
                <a:latin typeface="Arial"/>
                <a:ea typeface="Montserrat-SemiBold"/>
                <a:cs typeface="Arial"/>
                <a:sym typeface="Helvetica Light"/>
              </a:rPr>
              <a:t> </a:t>
            </a:r>
            <a:r>
              <a:rPr lang="pl-PL" sz="4000" dirty="0" err="1">
                <a:solidFill>
                  <a:srgbClr val="263A34"/>
                </a:solidFill>
                <a:latin typeface="Arial"/>
                <a:ea typeface="Montserrat-SemiBold"/>
                <a:cs typeface="Arial"/>
                <a:sym typeface="Helvetica Light"/>
              </a:rPr>
              <a:t>you</a:t>
            </a:r>
            <a:r>
              <a:rPr lang="pl-PL" sz="4000" dirty="0">
                <a:solidFill>
                  <a:srgbClr val="263A34"/>
                </a:solidFill>
                <a:latin typeface="Arial"/>
                <a:ea typeface="Montserrat-SemiBold"/>
                <a:cs typeface="Arial"/>
                <a:sym typeface="Helvetica Light"/>
              </a:rPr>
              <a:t> </a:t>
            </a:r>
            <a:r>
              <a:rPr lang="pl-PL" sz="4000" dirty="0" err="1">
                <a:solidFill>
                  <a:srgbClr val="263A34"/>
                </a:solidFill>
                <a:latin typeface="Arial"/>
                <a:ea typeface="Montserrat-SemiBold"/>
                <a:cs typeface="Arial"/>
                <a:sym typeface="Helvetica Light"/>
              </a:rPr>
              <a:t>probably</a:t>
            </a:r>
            <a:r>
              <a:rPr lang="pl-PL" sz="4000" dirty="0">
                <a:solidFill>
                  <a:srgbClr val="263A34"/>
                </a:solidFill>
                <a:latin typeface="Arial"/>
                <a:ea typeface="Montserrat-SemiBold"/>
                <a:cs typeface="Arial"/>
                <a:sym typeface="Helvetica Light"/>
              </a:rPr>
              <a:t> </a:t>
            </a:r>
            <a:r>
              <a:rPr lang="pl-PL" sz="4000" dirty="0" err="1">
                <a:solidFill>
                  <a:srgbClr val="263A34"/>
                </a:solidFill>
                <a:latin typeface="Arial"/>
                <a:ea typeface="Montserrat-SemiBold"/>
                <a:cs typeface="Arial"/>
                <a:sym typeface="Helvetica Light"/>
              </a:rPr>
              <a:t>know</a:t>
            </a:r>
            <a:r>
              <a:rPr lang="pl-PL" sz="4000" dirty="0">
                <a:solidFill>
                  <a:srgbClr val="263A34"/>
                </a:solidFill>
                <a:latin typeface="Arial"/>
                <a:ea typeface="Montserrat-SemiBold"/>
                <a:cs typeface="Arial"/>
                <a:sym typeface="Helvetica Light"/>
              </a:rPr>
              <a:t> from Facebook.</a:t>
            </a:r>
          </a:p>
          <a:p>
            <a:pPr>
              <a:lnSpc>
                <a:spcPct val="150000"/>
              </a:lnSpc>
              <a:buFont typeface="Wingdings" pitchFamily="2" charset="2"/>
              <a:buChar char="q"/>
            </a:pPr>
            <a:r>
              <a:rPr lang="pl-PL" sz="4000" dirty="0">
                <a:solidFill>
                  <a:srgbClr val="263A34"/>
                </a:solidFill>
                <a:latin typeface="Arial"/>
                <a:ea typeface="Montserrat-SemiBold"/>
                <a:cs typeface="Arial"/>
                <a:sym typeface="Helvetica Light"/>
              </a:rPr>
              <a:t> How </a:t>
            </a:r>
            <a:r>
              <a:rPr lang="en-GB" sz="4000" dirty="0">
                <a:solidFill>
                  <a:srgbClr val="263A34"/>
                </a:solidFill>
                <a:latin typeface="Arial"/>
                <a:ea typeface="Montserrat-SemiBold"/>
                <a:cs typeface="Arial"/>
                <a:sym typeface="Helvetica Light"/>
              </a:rPr>
              <a:t>did </a:t>
            </a:r>
            <a:r>
              <a:rPr lang="pl-PL" sz="4000" dirty="0">
                <a:solidFill>
                  <a:srgbClr val="263A34"/>
                </a:solidFill>
                <a:latin typeface="Arial"/>
                <a:ea typeface="Montserrat-SemiBold"/>
                <a:cs typeface="Arial"/>
                <a:sym typeface="Helvetica Light"/>
              </a:rPr>
              <a:t>they d</a:t>
            </a:r>
            <a:r>
              <a:rPr lang="en-GB" sz="4000" dirty="0">
                <a:solidFill>
                  <a:srgbClr val="263A34"/>
                </a:solidFill>
                <a:latin typeface="Arial"/>
                <a:ea typeface="Montserrat-SemiBold"/>
                <a:cs typeface="Arial"/>
                <a:sym typeface="Helvetica Light"/>
              </a:rPr>
              <a:t>o</a:t>
            </a:r>
            <a:r>
              <a:rPr lang="pl-PL" sz="4000" dirty="0">
                <a:solidFill>
                  <a:srgbClr val="263A34"/>
                </a:solidFill>
                <a:latin typeface="Arial"/>
                <a:ea typeface="Montserrat-SemiBold"/>
                <a:cs typeface="Arial"/>
                <a:sym typeface="Helvetica Light"/>
              </a:rPr>
              <a:t> it?</a:t>
            </a:r>
          </a:p>
          <a:p>
            <a:pPr>
              <a:lnSpc>
                <a:spcPct val="150000"/>
              </a:lnSpc>
              <a:buFont typeface="Wingdings" pitchFamily="2" charset="2"/>
              <a:buChar char="q"/>
            </a:pPr>
            <a:r>
              <a:rPr lang="pl-PL" sz="4000" dirty="0">
                <a:solidFill>
                  <a:srgbClr val="263A34"/>
                </a:solidFill>
                <a:latin typeface="Arial"/>
                <a:ea typeface="Montserrat-SemiBold"/>
                <a:cs typeface="Arial"/>
                <a:sym typeface="Helvetica Light"/>
              </a:rPr>
              <a:t> When they want to start a new production, then first a page is created about it with a very detailed description: what it will be, how it will work, what the boards will be etc.</a:t>
            </a:r>
          </a:p>
          <a:p>
            <a:pPr>
              <a:lnSpc>
                <a:spcPct val="150000"/>
              </a:lnSpc>
              <a:buFont typeface="Wingdings" pitchFamily="2" charset="2"/>
              <a:buChar char="q"/>
            </a:pPr>
            <a:r>
              <a:rPr lang="pl-PL" sz="4000" dirty="0">
                <a:solidFill>
                  <a:srgbClr val="263A34"/>
                </a:solidFill>
                <a:latin typeface="Arial"/>
                <a:ea typeface="Montserrat-SemiBold"/>
                <a:cs typeface="Arial"/>
                <a:sym typeface="Helvetica Light"/>
              </a:rPr>
              <a:t> Then collect e-mails of people interested in exchange for the promise that these people will be able to test the game first, for free!</a:t>
            </a:r>
          </a:p>
        </p:txBody>
      </p:sp>
      <p:sp>
        <p:nvSpPr>
          <p:cNvPr id="6" name="Tytuł 1">
            <a:extLst>
              <a:ext uri="{FF2B5EF4-FFF2-40B4-BE49-F238E27FC236}">
                <a16:creationId xmlns:a16="http://schemas.microsoft.com/office/drawing/2014/main" id="{7CC34A91-9E96-CE4D-8067-366F29D9AD4C}"/>
              </a:ext>
            </a:extLst>
          </p:cNvPr>
          <p:cNvSpPr>
            <a:spLocks noGrp="1"/>
          </p:cNvSpPr>
          <p:nvPr>
            <p:ph type="title"/>
          </p:nvPr>
        </p:nvSpPr>
        <p:spPr>
          <a:xfrm>
            <a:off x="1341162" y="419723"/>
            <a:ext cx="22612777" cy="3895101"/>
          </a:xfrm>
        </p:spPr>
        <p:txBody>
          <a:bodyPr>
            <a:noAutofit/>
          </a:bodyPr>
          <a:lstStyle/>
          <a:p>
            <a:r>
              <a:rPr lang="pl-PL" sz="8000" dirty="0" err="1">
                <a:solidFill>
                  <a:srgbClr val="496F63"/>
                </a:solidFill>
                <a:latin typeface="Arial"/>
                <a:cs typeface="Arial"/>
                <a:sym typeface="Helvetica Light"/>
              </a:rPr>
              <a:t>Create</a:t>
            </a:r>
            <a:r>
              <a:rPr lang="pl-PL" sz="8000" dirty="0">
                <a:solidFill>
                  <a:srgbClr val="496F63"/>
                </a:solidFill>
                <a:latin typeface="Arial"/>
                <a:cs typeface="Arial"/>
                <a:sym typeface="Helvetica Light"/>
              </a:rPr>
              <a:t> </a:t>
            </a:r>
            <a:r>
              <a:rPr lang="pl-PL" sz="8000" dirty="0" err="1">
                <a:solidFill>
                  <a:srgbClr val="496F63"/>
                </a:solidFill>
                <a:latin typeface="Arial"/>
                <a:cs typeface="Arial"/>
                <a:sym typeface="Helvetica Light"/>
              </a:rPr>
              <a:t>Your</a:t>
            </a:r>
            <a:r>
              <a:rPr lang="pl-PL" sz="8000" dirty="0">
                <a:solidFill>
                  <a:srgbClr val="496F63"/>
                </a:solidFill>
                <a:latin typeface="Arial"/>
                <a:cs typeface="Arial"/>
                <a:sym typeface="Helvetica Light"/>
              </a:rPr>
              <a:t> MVP with </a:t>
            </a:r>
            <a:r>
              <a:rPr lang="pl-PL" sz="8000" dirty="0" err="1">
                <a:solidFill>
                  <a:srgbClr val="496F63"/>
                </a:solidFill>
                <a:latin typeface="Arial"/>
                <a:cs typeface="Arial"/>
                <a:sym typeface="Helvetica Light"/>
              </a:rPr>
              <a:t>Your</a:t>
            </a:r>
            <a:r>
              <a:rPr lang="pl-PL" sz="8000" dirty="0">
                <a:solidFill>
                  <a:srgbClr val="496F63"/>
                </a:solidFill>
                <a:latin typeface="Arial"/>
                <a:cs typeface="Arial"/>
                <a:sym typeface="Helvetica Light"/>
              </a:rPr>
              <a:t> Facebook </a:t>
            </a:r>
            <a:r>
              <a:rPr lang="pl-PL" sz="8000" dirty="0" err="1">
                <a:solidFill>
                  <a:srgbClr val="496F63"/>
                </a:solidFill>
                <a:latin typeface="Arial"/>
                <a:cs typeface="Arial"/>
                <a:sym typeface="Helvetica Light"/>
              </a:rPr>
              <a:t>account</a:t>
            </a:r>
            <a:r>
              <a:rPr lang="pl-PL" sz="8000" dirty="0">
                <a:solidFill>
                  <a:srgbClr val="496F63"/>
                </a:solidFill>
                <a:latin typeface="Arial"/>
                <a:cs typeface="Arial"/>
                <a:sym typeface="Helvetica Light"/>
              </a:rPr>
              <a:t> </a:t>
            </a:r>
            <a:r>
              <a:rPr lang="pl-PL" sz="8000" dirty="0" err="1">
                <a:solidFill>
                  <a:srgbClr val="496F63"/>
                </a:solidFill>
                <a:latin typeface="Arial"/>
                <a:cs typeface="Arial"/>
                <a:sym typeface="Helvetica Light"/>
              </a:rPr>
              <a:t>or</a:t>
            </a:r>
            <a:r>
              <a:rPr lang="pl-PL" sz="8000" dirty="0">
                <a:solidFill>
                  <a:srgbClr val="496F63"/>
                </a:solidFill>
                <a:latin typeface="Arial"/>
                <a:cs typeface="Arial"/>
                <a:sym typeface="Helvetica Light"/>
              </a:rPr>
              <a:t> </a:t>
            </a:r>
            <a:r>
              <a:rPr lang="pl-PL" sz="8000" dirty="0" err="1">
                <a:solidFill>
                  <a:srgbClr val="496F63"/>
                </a:solidFill>
                <a:latin typeface="Arial"/>
                <a:cs typeface="Arial"/>
                <a:sym typeface="Helvetica Light"/>
              </a:rPr>
              <a:t>blogspot</a:t>
            </a:r>
            <a:r>
              <a:rPr lang="pl-PL" sz="8000" dirty="0">
                <a:solidFill>
                  <a:srgbClr val="496F63"/>
                </a:solidFill>
                <a:latin typeface="Arial"/>
                <a:cs typeface="Arial"/>
                <a:sym typeface="Helvetica Light"/>
              </a:rPr>
              <a:t>! </a:t>
            </a:r>
            <a:br>
              <a:rPr lang="pl-PL" sz="7200" dirty="0"/>
            </a:br>
            <a:br>
              <a:rPr lang="pl-PL" sz="7200" dirty="0"/>
            </a:br>
            <a:r>
              <a:rPr lang="pl-PL" sz="6600" dirty="0" err="1"/>
              <a:t>Some</a:t>
            </a:r>
            <a:r>
              <a:rPr lang="pl-PL" sz="6600" dirty="0"/>
              <a:t> </a:t>
            </a:r>
            <a:r>
              <a:rPr lang="pl-PL" sz="6600" dirty="0" err="1"/>
              <a:t>examples</a:t>
            </a:r>
            <a:r>
              <a:rPr lang="pl-PL" sz="6600" dirty="0"/>
              <a:t>:</a:t>
            </a:r>
            <a:br>
              <a:rPr lang="pl-PL" sz="7200" dirty="0"/>
            </a:br>
            <a:endParaRPr lang="pl-PL" sz="7200" dirty="0"/>
          </a:p>
        </p:txBody>
      </p:sp>
      <p:pic>
        <p:nvPicPr>
          <p:cNvPr id="5" name="Obraz 4">
            <a:extLst>
              <a:ext uri="{FF2B5EF4-FFF2-40B4-BE49-F238E27FC236}">
                <a16:creationId xmlns:a16="http://schemas.microsoft.com/office/drawing/2014/main" id="{47ED1010-62B1-C442-B695-D576F68215E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782175" y="3666938"/>
            <a:ext cx="7171765" cy="3247215"/>
          </a:xfrm>
          <a:prstGeom prst="rect">
            <a:avLst/>
          </a:prstGeom>
        </p:spPr>
      </p:pic>
      <p:pic>
        <p:nvPicPr>
          <p:cNvPr id="7" name="Obraz 6">
            <a:extLst>
              <a:ext uri="{FF2B5EF4-FFF2-40B4-BE49-F238E27FC236}">
                <a16:creationId xmlns:a16="http://schemas.microsoft.com/office/drawing/2014/main" id="{53BDB478-46DC-FA4D-8A18-7118AC31A6A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381306" y="10844288"/>
            <a:ext cx="4310743" cy="2414511"/>
          </a:xfrm>
          <a:prstGeom prst="rect">
            <a:avLst/>
          </a:prstGeom>
        </p:spPr>
      </p:pic>
      <p:pic>
        <p:nvPicPr>
          <p:cNvPr id="8" name="Obraz 7">
            <a:extLst>
              <a:ext uri="{FF2B5EF4-FFF2-40B4-BE49-F238E27FC236}">
                <a16:creationId xmlns:a16="http://schemas.microsoft.com/office/drawing/2014/main" id="{C0D3E4C2-1D54-9F4D-8F7A-523A5FF4C4F5}"/>
              </a:ext>
            </a:extLst>
          </p:cNvPr>
          <p:cNvPicPr>
            <a:picLocks noChangeAspect="1"/>
          </p:cNvPicPr>
          <p:nvPr/>
        </p:nvPicPr>
        <p:blipFill>
          <a:blip r:embed="rId5" cstate="print"/>
          <a:stretch>
            <a:fillRect/>
          </a:stretch>
        </p:blipFill>
        <p:spPr>
          <a:xfrm>
            <a:off x="18176033" y="7291720"/>
            <a:ext cx="4664625" cy="3175000"/>
          </a:xfrm>
          <a:prstGeom prst="rect">
            <a:avLst/>
          </a:prstGeom>
        </p:spPr>
      </p:pic>
      <p:sp>
        <p:nvSpPr>
          <p:cNvPr id="10" name="Prostokąt 9"/>
          <p:cNvSpPr/>
          <p:nvPr/>
        </p:nvSpPr>
        <p:spPr>
          <a:xfrm>
            <a:off x="0" y="0"/>
            <a:ext cx="1188000" cy="13716000"/>
          </a:xfrm>
          <a:prstGeom prst="rect">
            <a:avLst/>
          </a:prstGeom>
          <a:solidFill>
            <a:srgbClr val="84CAC5"/>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vert270"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pl-PL" sz="4800" b="1" dirty="0">
                <a:solidFill>
                  <a:srgbClr val="496F63"/>
                </a:solidFill>
                <a:latin typeface="Arial"/>
                <a:ea typeface="Montserrat-SemiBold"/>
                <a:cs typeface="Arial"/>
                <a:sym typeface="Helvetica Light"/>
              </a:rPr>
              <a:t>MVP CASE STUDY</a:t>
            </a:r>
          </a:p>
        </p:txBody>
      </p:sp>
      <p:pic>
        <p:nvPicPr>
          <p:cNvPr id="11" name="Picture 7">
            <a:extLst>
              <a:ext uri="{FF2B5EF4-FFF2-40B4-BE49-F238E27FC236}">
                <a16:creationId xmlns:a16="http://schemas.microsoft.com/office/drawing/2014/main" id="{77319E37-5246-1C49-8C7A-518D9947D8BB}"/>
              </a:ext>
            </a:extLst>
          </p:cNvPr>
          <p:cNvPicPr>
            <a:picLocks noChangeAspect="1"/>
          </p:cNvPicPr>
          <p:nvPr/>
        </p:nvPicPr>
        <p:blipFill>
          <a:blip r:embed="rId6" cstate="print">
            <a:alphaModFix amt="28000"/>
            <a:extLst>
              <a:ext uri="{28A0092B-C50C-407E-A947-70E740481C1C}">
                <a14:useLocalDpi xmlns:a14="http://schemas.microsoft.com/office/drawing/2010/main"/>
              </a:ext>
            </a:extLst>
          </a:blip>
          <a:stretch>
            <a:fillRect/>
          </a:stretch>
        </p:blipFill>
        <p:spPr>
          <a:xfrm>
            <a:off x="2369862" y="2708078"/>
            <a:ext cx="10317438" cy="10550721"/>
          </a:xfrm>
          <a:prstGeom prst="rect">
            <a:avLst/>
          </a:prstGeom>
        </p:spPr>
      </p:pic>
    </p:spTree>
    <p:extLst>
      <p:ext uri="{BB962C8B-B14F-4D97-AF65-F5344CB8AC3E}">
        <p14:creationId xmlns:p14="http://schemas.microsoft.com/office/powerpoint/2010/main" val="126546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up)">
                                      <p:cBhvr>
                                        <p:cTn id="12" dur="2000"/>
                                        <p:tgtEl>
                                          <p:spTgt spid="3">
                                            <p:txEl>
                                              <p:pRg st="0" end="0"/>
                                            </p:txEl>
                                          </p:spTgt>
                                        </p:tgtEl>
                                      </p:cBhvr>
                                    </p:animEffect>
                                  </p:childTnLst>
                                </p:cTn>
                              </p:par>
                            </p:childTnLst>
                          </p:cTn>
                        </p:par>
                        <p:par>
                          <p:cTn id="13" fill="hold">
                            <p:stCondLst>
                              <p:cond delay="2000"/>
                            </p:stCondLst>
                            <p:childTnLst>
                              <p:par>
                                <p:cTn id="14" presetID="42"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par>
                          <p:cTn id="19" fill="hold">
                            <p:stCondLst>
                              <p:cond delay="3000"/>
                            </p:stCondLst>
                            <p:childTnLst>
                              <p:par>
                                <p:cTn id="20" presetID="42"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par>
                          <p:cTn id="25" fill="hold">
                            <p:stCondLst>
                              <p:cond delay="4000"/>
                            </p:stCondLst>
                            <p:childTnLst>
                              <p:par>
                                <p:cTn id="26" presetID="42" presetClass="entr" presetSubtype="0"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anim calcmode="lin" valueType="num">
                                      <p:cBhvr>
                                        <p:cTn id="29" dur="500" fill="hold"/>
                                        <p:tgtEl>
                                          <p:spTgt spid="7"/>
                                        </p:tgtEl>
                                        <p:attrNameLst>
                                          <p:attrName>ppt_x</p:attrName>
                                        </p:attrNameLst>
                                      </p:cBhvr>
                                      <p:tavLst>
                                        <p:tav tm="0">
                                          <p:val>
                                            <p:strVal val="#ppt_x"/>
                                          </p:val>
                                        </p:tav>
                                        <p:tav tm="100000">
                                          <p:val>
                                            <p:strVal val="#ppt_x"/>
                                          </p:val>
                                        </p:tav>
                                      </p:tavLst>
                                    </p:anim>
                                    <p:anim calcmode="lin" valueType="num">
                                      <p:cBhvr>
                                        <p:cTn id="30" dur="500" fill="hold"/>
                                        <p:tgtEl>
                                          <p:spTgt spid="7"/>
                                        </p:tgtEl>
                                        <p:attrNameLst>
                                          <p:attrName>ppt_y</p:attrName>
                                        </p:attrNameLst>
                                      </p:cBhvr>
                                      <p:tavLst>
                                        <p:tav tm="0">
                                          <p:val>
                                            <p:strVal val="#ppt_y+.1"/>
                                          </p:val>
                                        </p:tav>
                                        <p:tav tm="100000">
                                          <p:val>
                                            <p:strVal val="#ppt_y"/>
                                          </p:val>
                                        </p:tav>
                                      </p:tavLst>
                                    </p:anim>
                                  </p:childTnLst>
                                </p:cTn>
                              </p:par>
                            </p:childTnLst>
                          </p:cTn>
                        </p:par>
                        <p:par>
                          <p:cTn id="31" fill="hold">
                            <p:stCondLst>
                              <p:cond delay="4500"/>
                            </p:stCondLst>
                            <p:childTnLst>
                              <p:par>
                                <p:cTn id="32" presetID="22" presetClass="entr" presetSubtype="1" fill="hold" grpId="0" nodeType="afterEffect">
                                  <p:stCondLst>
                                    <p:cond delay="0"/>
                                  </p:stCondLst>
                                  <p:childTnLst>
                                    <p:set>
                                      <p:cBhvr>
                                        <p:cTn id="33" dur="1" fill="hold">
                                          <p:stCondLst>
                                            <p:cond delay="0"/>
                                          </p:stCondLst>
                                        </p:cTn>
                                        <p:tgtEl>
                                          <p:spTgt spid="3">
                                            <p:txEl>
                                              <p:pRg st="1" end="1"/>
                                            </p:txEl>
                                          </p:spTgt>
                                        </p:tgtEl>
                                        <p:attrNameLst>
                                          <p:attrName>style.visibility</p:attrName>
                                        </p:attrNameLst>
                                      </p:cBhvr>
                                      <p:to>
                                        <p:strVal val="visible"/>
                                      </p:to>
                                    </p:set>
                                    <p:animEffect transition="in" filter="wipe(up)">
                                      <p:cBhvr>
                                        <p:cTn id="34" dur="2000"/>
                                        <p:tgtEl>
                                          <p:spTgt spid="3">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Effect transition="in" filter="wipe(up)">
                                      <p:cBhvr>
                                        <p:cTn id="39" dur="2000"/>
                                        <p:tgtEl>
                                          <p:spTgt spid="3">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3">
                                            <p:txEl>
                                              <p:pRg st="3" end="3"/>
                                            </p:txEl>
                                          </p:spTgt>
                                        </p:tgtEl>
                                        <p:attrNameLst>
                                          <p:attrName>style.visibility</p:attrName>
                                        </p:attrNameLst>
                                      </p:cBhvr>
                                      <p:to>
                                        <p:strVal val="visible"/>
                                      </p:to>
                                    </p:set>
                                    <p:animEffect transition="in" filter="wipe(up)">
                                      <p:cBhvr>
                                        <p:cTn id="44"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tekstu 2">
            <a:extLst>
              <a:ext uri="{FF2B5EF4-FFF2-40B4-BE49-F238E27FC236}">
                <a16:creationId xmlns:a16="http://schemas.microsoft.com/office/drawing/2014/main" id="{E3B8CD9B-EC9B-8D49-8CE1-8E6D1548E059}"/>
              </a:ext>
            </a:extLst>
          </p:cNvPr>
          <p:cNvSpPr>
            <a:spLocks noGrp="1"/>
          </p:cNvSpPr>
          <p:nvPr>
            <p:ph type="body" idx="1"/>
          </p:nvPr>
        </p:nvSpPr>
        <p:spPr>
          <a:xfrm>
            <a:off x="1406677" y="609370"/>
            <a:ext cx="22297292" cy="11682515"/>
          </a:xfrm>
        </p:spPr>
        <p:txBody>
          <a:bodyPr>
            <a:noAutofit/>
          </a:bodyPr>
          <a:lstStyle/>
          <a:p>
            <a:pPr>
              <a:lnSpc>
                <a:spcPct val="150000"/>
              </a:lnSpc>
            </a:pPr>
            <a:r>
              <a:rPr lang="pl-PL" sz="4000" dirty="0">
                <a:solidFill>
                  <a:srgbClr val="263A34"/>
                </a:solidFill>
                <a:latin typeface="Arial"/>
                <a:ea typeface="Montserrat-SemiBold"/>
                <a:cs typeface="Arial"/>
                <a:sym typeface="Helvetica Light"/>
              </a:rPr>
              <a:t>Another example is </a:t>
            </a:r>
            <a:r>
              <a:rPr lang="pl-PL" sz="4000" b="1" dirty="0">
                <a:solidFill>
                  <a:srgbClr val="263A34"/>
                </a:solidFill>
                <a:latin typeface="Arial"/>
                <a:ea typeface="Montserrat-SemiBold"/>
                <a:cs typeface="Arial"/>
                <a:sym typeface="Helvetica Light"/>
              </a:rPr>
              <a:t>ZAPPOS </a:t>
            </a:r>
            <a:endParaRPr lang="en-GB" sz="4000" b="1" dirty="0">
              <a:solidFill>
                <a:srgbClr val="263A34"/>
              </a:solidFill>
              <a:latin typeface="Arial"/>
              <a:ea typeface="Montserrat-SemiBold"/>
              <a:cs typeface="Arial"/>
              <a:sym typeface="Helvetica Light"/>
            </a:endParaRPr>
          </a:p>
          <a:p>
            <a:pPr>
              <a:lnSpc>
                <a:spcPct val="150000"/>
              </a:lnSpc>
            </a:pPr>
            <a:r>
              <a:rPr lang="pl-PL" sz="4000" dirty="0">
                <a:solidFill>
                  <a:srgbClr val="000000"/>
                </a:solidFill>
                <a:latin typeface="Arial" panose="020B0604020202020204" pitchFamily="34" charset="0"/>
                <a:cs typeface="Arial" panose="020B0604020202020204" pitchFamily="34" charset="0"/>
              </a:rPr>
              <a:t>(</a:t>
            </a:r>
            <a:r>
              <a:rPr lang="pl-PL" sz="4000" dirty="0">
                <a:solidFill>
                  <a:srgbClr val="000000"/>
                </a:solidFill>
                <a:latin typeface="Arial" panose="020B0604020202020204" pitchFamily="34" charset="0"/>
                <a:cs typeface="Arial" panose="020B0604020202020204" pitchFamily="34" charset="0"/>
                <a:hlinkClick r:id="rId2"/>
              </a:rPr>
              <a:t>https://www.zappos.com</a:t>
            </a:r>
            <a:r>
              <a:rPr lang="pl-PL" sz="4000" dirty="0">
                <a:solidFill>
                  <a:srgbClr val="000000"/>
                </a:solidFill>
                <a:latin typeface="Arial" panose="020B0604020202020204" pitchFamily="34" charset="0"/>
                <a:cs typeface="Arial" panose="020B0604020202020204" pitchFamily="34" charset="0"/>
              </a:rPr>
              <a:t>)</a:t>
            </a:r>
          </a:p>
          <a:p>
            <a:pPr>
              <a:lnSpc>
                <a:spcPct val="150000"/>
              </a:lnSpc>
            </a:pPr>
            <a:r>
              <a:rPr lang="en-GB" sz="3200" dirty="0">
                <a:solidFill>
                  <a:srgbClr val="263A34"/>
                </a:solidFill>
                <a:latin typeface="Arial"/>
                <a:ea typeface="Montserrat-SemiBold"/>
                <a:cs typeface="Arial"/>
                <a:sym typeface="Helvetica Light"/>
              </a:rPr>
              <a:t>This is h</a:t>
            </a:r>
            <a:r>
              <a:rPr lang="pl-PL" sz="3200" dirty="0">
                <a:solidFill>
                  <a:srgbClr val="263A34"/>
                </a:solidFill>
                <a:latin typeface="Arial"/>
                <a:ea typeface="Montserrat-SemiBold"/>
                <a:cs typeface="Arial"/>
                <a:sym typeface="Helvetica Light"/>
              </a:rPr>
              <a:t>ow the founder - Nick Swinmurn  - did it </a:t>
            </a:r>
          </a:p>
          <a:p>
            <a:pPr>
              <a:lnSpc>
                <a:spcPct val="150000"/>
              </a:lnSpc>
            </a:pPr>
            <a:r>
              <a:rPr lang="pl-PL" sz="3200" dirty="0">
                <a:solidFill>
                  <a:srgbClr val="263A34"/>
                </a:solidFill>
                <a:latin typeface="Arial"/>
                <a:ea typeface="Montserrat-SemiBold"/>
                <a:cs typeface="Arial"/>
                <a:sym typeface="Helvetica Light"/>
              </a:rPr>
              <a:t>Did he buy </a:t>
            </a:r>
            <a:r>
              <a:rPr lang="en-GB" sz="3200" dirty="0">
                <a:solidFill>
                  <a:srgbClr val="263A34"/>
                </a:solidFill>
                <a:latin typeface="Arial"/>
                <a:ea typeface="Montserrat-SemiBold"/>
                <a:cs typeface="Arial"/>
                <a:sym typeface="Helvetica Light"/>
              </a:rPr>
              <a:t>1000’s</a:t>
            </a:r>
            <a:r>
              <a:rPr lang="pl-PL" sz="3200" dirty="0">
                <a:solidFill>
                  <a:srgbClr val="263A34"/>
                </a:solidFill>
                <a:latin typeface="Arial"/>
                <a:ea typeface="Montserrat-SemiBold"/>
                <a:cs typeface="Arial"/>
                <a:sym typeface="Helvetica Light"/>
              </a:rPr>
              <a:t> of pairs of shoes to sell?</a:t>
            </a:r>
            <a:r>
              <a:rPr lang="pl-PL" sz="3200" dirty="0">
                <a:solidFill>
                  <a:srgbClr val="000000"/>
                </a:solidFill>
                <a:latin typeface="Arial" panose="020B0604020202020204" pitchFamily="34" charset="0"/>
                <a:cs typeface="Arial" panose="020B0604020202020204" pitchFamily="34" charset="0"/>
              </a:rPr>
              <a:t> </a:t>
            </a:r>
            <a:r>
              <a:rPr lang="en-GB" sz="3200" dirty="0">
                <a:solidFill>
                  <a:srgbClr val="000000"/>
                </a:solidFill>
                <a:latin typeface="Arial" panose="020B0604020202020204" pitchFamily="34" charset="0"/>
                <a:cs typeface="Arial" panose="020B0604020202020204" pitchFamily="34" charset="0"/>
              </a:rPr>
              <a:t>…….</a:t>
            </a:r>
            <a:r>
              <a:rPr lang="pl-PL" sz="4800" b="1" dirty="0">
                <a:solidFill>
                  <a:srgbClr val="263A34"/>
                </a:solidFill>
                <a:latin typeface="Arial"/>
                <a:ea typeface="Montserrat-SemiBold"/>
                <a:cs typeface="Arial"/>
                <a:sym typeface="Helvetica Light"/>
              </a:rPr>
              <a:t>NO!</a:t>
            </a:r>
            <a:endParaRPr lang="pl-PL" sz="4800" b="1" dirty="0">
              <a:solidFill>
                <a:srgbClr val="000000"/>
              </a:solidFill>
              <a:latin typeface="Apple Chancery" panose="03020702040506060504" pitchFamily="66" charset="-79"/>
              <a:cs typeface="Apple Chancery" panose="03020702040506060504" pitchFamily="66" charset="-79"/>
            </a:endParaRPr>
          </a:p>
          <a:p>
            <a:pPr>
              <a:lnSpc>
                <a:spcPct val="150000"/>
              </a:lnSpc>
            </a:pPr>
            <a:r>
              <a:rPr lang="pl-PL" sz="4000" b="1" dirty="0">
                <a:solidFill>
                  <a:srgbClr val="263A34"/>
                </a:solidFill>
                <a:latin typeface="Arial"/>
                <a:ea typeface="Montserrat-SemiBold"/>
                <a:cs typeface="Arial"/>
                <a:sym typeface="Helvetica Light"/>
              </a:rPr>
              <a:t>Then</a:t>
            </a:r>
            <a:r>
              <a:rPr lang="en-GB" sz="4000" b="1" dirty="0">
                <a:solidFill>
                  <a:srgbClr val="263A34"/>
                </a:solidFill>
                <a:latin typeface="Arial"/>
                <a:ea typeface="Montserrat-SemiBold"/>
                <a:cs typeface="Arial"/>
                <a:sym typeface="Helvetica Light"/>
              </a:rPr>
              <a:t>,</a:t>
            </a:r>
            <a:r>
              <a:rPr lang="pl-PL" sz="4000" b="1" dirty="0">
                <a:solidFill>
                  <a:srgbClr val="263A34"/>
                </a:solidFill>
                <a:latin typeface="Arial"/>
                <a:ea typeface="Montserrat-SemiBold"/>
                <a:cs typeface="Arial"/>
                <a:sym typeface="Helvetica Light"/>
              </a:rPr>
              <a:t> how </a:t>
            </a:r>
            <a:r>
              <a:rPr lang="en-GB" sz="4000" b="1" dirty="0">
                <a:solidFill>
                  <a:srgbClr val="263A34"/>
                </a:solidFill>
                <a:latin typeface="Arial"/>
                <a:ea typeface="Montserrat-SemiBold"/>
                <a:cs typeface="Arial"/>
                <a:sym typeface="Helvetica Light"/>
              </a:rPr>
              <a:t>did </a:t>
            </a:r>
            <a:r>
              <a:rPr lang="pl-PL" sz="4000" b="1" dirty="0">
                <a:solidFill>
                  <a:srgbClr val="263A34"/>
                </a:solidFill>
                <a:latin typeface="Arial"/>
                <a:ea typeface="Montserrat-SemiBold"/>
                <a:cs typeface="Arial"/>
                <a:sym typeface="Helvetica Light"/>
              </a:rPr>
              <a:t>he d</a:t>
            </a:r>
            <a:r>
              <a:rPr lang="en-GB" sz="4000" b="1" dirty="0">
                <a:solidFill>
                  <a:srgbClr val="263A34"/>
                </a:solidFill>
                <a:latin typeface="Arial"/>
                <a:ea typeface="Montserrat-SemiBold"/>
                <a:cs typeface="Arial"/>
                <a:sym typeface="Helvetica Light"/>
              </a:rPr>
              <a:t>o</a:t>
            </a:r>
            <a:r>
              <a:rPr lang="pl-PL" sz="4000" b="1" dirty="0">
                <a:solidFill>
                  <a:srgbClr val="263A34"/>
                </a:solidFill>
                <a:latin typeface="Arial"/>
                <a:ea typeface="Montserrat-SemiBold"/>
                <a:cs typeface="Arial"/>
                <a:sym typeface="Helvetica Light"/>
              </a:rPr>
              <a:t> it?</a:t>
            </a:r>
          </a:p>
          <a:p>
            <a:pPr>
              <a:lnSpc>
                <a:spcPct val="150000"/>
              </a:lnSpc>
            </a:pPr>
            <a:r>
              <a:rPr lang="pl-PL" sz="3200" dirty="0">
                <a:solidFill>
                  <a:srgbClr val="263A34"/>
                </a:solidFill>
                <a:latin typeface="Arial"/>
                <a:ea typeface="Montserrat-SemiBold"/>
                <a:cs typeface="Arial"/>
                <a:sym typeface="Helvetica Light"/>
              </a:rPr>
              <a:t>He just took pictures</a:t>
            </a:r>
            <a:r>
              <a:rPr lang="en-GB" sz="3200" dirty="0">
                <a:solidFill>
                  <a:srgbClr val="263A34"/>
                </a:solidFill>
                <a:latin typeface="Arial"/>
                <a:ea typeface="Montserrat-SemiBold"/>
                <a:cs typeface="Arial"/>
                <a:sym typeface="Helvetica Light"/>
              </a:rPr>
              <a:t> </a:t>
            </a:r>
            <a:r>
              <a:rPr lang="pl-PL" sz="3200" dirty="0">
                <a:solidFill>
                  <a:srgbClr val="263A34"/>
                </a:solidFill>
                <a:latin typeface="Arial"/>
                <a:ea typeface="Montserrat-SemiBold"/>
                <a:cs typeface="Arial"/>
                <a:sym typeface="Helvetica Light"/>
              </a:rPr>
              <a:t>of the shoes in some stationary stores, threw them on the Internet, and then, put them up for sale. </a:t>
            </a:r>
            <a:r>
              <a:rPr lang="pl-PL" sz="3200" dirty="0" err="1">
                <a:solidFill>
                  <a:srgbClr val="263A34"/>
                </a:solidFill>
                <a:latin typeface="Arial"/>
                <a:ea typeface="Montserrat-SemiBold"/>
                <a:cs typeface="Arial"/>
                <a:sym typeface="Helvetica Light"/>
              </a:rPr>
              <a:t>When</a:t>
            </a:r>
            <a:r>
              <a:rPr lang="pl-PL" sz="3200" dirty="0">
                <a:solidFill>
                  <a:srgbClr val="263A34"/>
                </a:solidFill>
                <a:latin typeface="Arial"/>
                <a:ea typeface="Montserrat-SemiBold"/>
                <a:cs typeface="Arial"/>
                <a:sym typeface="Helvetica Light"/>
              </a:rPr>
              <a:t> </a:t>
            </a:r>
            <a:r>
              <a:rPr lang="pl-PL" sz="3200" dirty="0" err="1">
                <a:solidFill>
                  <a:srgbClr val="263A34"/>
                </a:solidFill>
                <a:latin typeface="Arial"/>
                <a:ea typeface="Montserrat-SemiBold"/>
                <a:cs typeface="Arial"/>
                <a:sym typeface="Helvetica Light"/>
              </a:rPr>
              <a:t>someone</a:t>
            </a:r>
            <a:r>
              <a:rPr lang="pl-PL" sz="3200" dirty="0">
                <a:solidFill>
                  <a:srgbClr val="263A34"/>
                </a:solidFill>
                <a:latin typeface="Arial"/>
                <a:ea typeface="Montserrat-SemiBold"/>
                <a:cs typeface="Arial"/>
                <a:sym typeface="Helvetica Light"/>
              </a:rPr>
              <a:t> </a:t>
            </a:r>
            <a:r>
              <a:rPr lang="pl-PL" sz="3200" dirty="0" err="1">
                <a:solidFill>
                  <a:srgbClr val="263A34"/>
                </a:solidFill>
                <a:latin typeface="Arial"/>
                <a:ea typeface="Montserrat-SemiBold"/>
                <a:cs typeface="Arial"/>
                <a:sym typeface="Helvetica Light"/>
              </a:rPr>
              <a:t>chose</a:t>
            </a:r>
            <a:r>
              <a:rPr lang="pl-PL" sz="3200" dirty="0">
                <a:solidFill>
                  <a:srgbClr val="263A34"/>
                </a:solidFill>
                <a:latin typeface="Arial"/>
                <a:ea typeface="Montserrat-SemiBold"/>
                <a:cs typeface="Arial"/>
                <a:sym typeface="Helvetica Light"/>
              </a:rPr>
              <a:t> a </a:t>
            </a:r>
            <a:r>
              <a:rPr lang="pl-PL" sz="3200" dirty="0" err="1">
                <a:solidFill>
                  <a:srgbClr val="263A34"/>
                </a:solidFill>
                <a:latin typeface="Arial"/>
                <a:ea typeface="Montserrat-SemiBold"/>
                <a:cs typeface="Arial"/>
                <a:sym typeface="Helvetica Light"/>
              </a:rPr>
              <a:t>given</a:t>
            </a:r>
            <a:r>
              <a:rPr lang="pl-PL" sz="3200" dirty="0">
                <a:solidFill>
                  <a:srgbClr val="263A34"/>
                </a:solidFill>
                <a:latin typeface="Arial"/>
                <a:ea typeface="Montserrat-SemiBold"/>
                <a:cs typeface="Arial"/>
                <a:sym typeface="Helvetica Light"/>
              </a:rPr>
              <a:t> </a:t>
            </a:r>
            <a:r>
              <a:rPr lang="pl-PL" sz="3200" dirty="0" err="1">
                <a:solidFill>
                  <a:srgbClr val="263A34"/>
                </a:solidFill>
                <a:latin typeface="Arial"/>
                <a:ea typeface="Montserrat-SemiBold"/>
                <a:cs typeface="Arial"/>
                <a:sym typeface="Helvetica Light"/>
              </a:rPr>
              <a:t>pair</a:t>
            </a:r>
            <a:r>
              <a:rPr lang="pl-PL" sz="3200" dirty="0">
                <a:solidFill>
                  <a:srgbClr val="263A34"/>
                </a:solidFill>
                <a:latin typeface="Arial"/>
                <a:ea typeface="Montserrat-SemiBold"/>
                <a:cs typeface="Arial"/>
                <a:sym typeface="Helvetica Light"/>
              </a:rPr>
              <a:t> of </a:t>
            </a:r>
            <a:r>
              <a:rPr lang="pl-PL" sz="3200" dirty="0" err="1">
                <a:solidFill>
                  <a:srgbClr val="263A34"/>
                </a:solidFill>
                <a:latin typeface="Arial"/>
                <a:ea typeface="Montserrat-SemiBold"/>
                <a:cs typeface="Arial"/>
                <a:sym typeface="Helvetica Light"/>
              </a:rPr>
              <a:t>shoes</a:t>
            </a:r>
            <a:r>
              <a:rPr lang="pl-PL" sz="3200" dirty="0">
                <a:solidFill>
                  <a:srgbClr val="263A34"/>
                </a:solidFill>
                <a:latin typeface="Arial"/>
                <a:ea typeface="Montserrat-SemiBold"/>
                <a:cs typeface="Arial"/>
                <a:sym typeface="Helvetica Light"/>
              </a:rPr>
              <a:t> and </a:t>
            </a:r>
            <a:r>
              <a:rPr lang="pl-PL" sz="3200" dirty="0" err="1">
                <a:solidFill>
                  <a:srgbClr val="263A34"/>
                </a:solidFill>
                <a:latin typeface="Arial"/>
                <a:ea typeface="Montserrat-SemiBold"/>
                <a:cs typeface="Arial"/>
                <a:sym typeface="Helvetica Light"/>
              </a:rPr>
              <a:t>bought</a:t>
            </a:r>
            <a:r>
              <a:rPr lang="pl-PL" sz="3200" dirty="0">
                <a:solidFill>
                  <a:srgbClr val="263A34"/>
                </a:solidFill>
                <a:latin typeface="Arial"/>
                <a:ea typeface="Montserrat-SemiBold"/>
                <a:cs typeface="Arial"/>
                <a:sym typeface="Helvetica Light"/>
              </a:rPr>
              <a:t> </a:t>
            </a:r>
            <a:r>
              <a:rPr lang="pl-PL" sz="3200" dirty="0" err="1">
                <a:solidFill>
                  <a:srgbClr val="263A34"/>
                </a:solidFill>
                <a:latin typeface="Arial"/>
                <a:ea typeface="Montserrat-SemiBold"/>
                <a:cs typeface="Arial"/>
                <a:sym typeface="Helvetica Light"/>
              </a:rPr>
              <a:t>it</a:t>
            </a:r>
            <a:r>
              <a:rPr lang="pl-PL" sz="3200" dirty="0">
                <a:solidFill>
                  <a:srgbClr val="263A34"/>
                </a:solidFill>
                <a:latin typeface="Arial"/>
                <a:ea typeface="Montserrat-SemiBold"/>
                <a:cs typeface="Arial"/>
                <a:sym typeface="Helvetica Light"/>
              </a:rPr>
              <a:t> from </a:t>
            </a:r>
            <a:r>
              <a:rPr lang="pl-PL" sz="3200" dirty="0" err="1">
                <a:solidFill>
                  <a:srgbClr val="263A34"/>
                </a:solidFill>
                <a:latin typeface="Arial"/>
                <a:ea typeface="Montserrat-SemiBold"/>
                <a:cs typeface="Arial"/>
                <a:sym typeface="Helvetica Light"/>
              </a:rPr>
              <a:t>him</a:t>
            </a:r>
            <a:r>
              <a:rPr lang="pl-PL" sz="3200" dirty="0">
                <a:solidFill>
                  <a:srgbClr val="263A34"/>
                </a:solidFill>
                <a:latin typeface="Arial"/>
                <a:ea typeface="Montserrat-SemiBold"/>
                <a:cs typeface="Arial"/>
                <a:sym typeface="Helvetica Light"/>
              </a:rPr>
              <a:t> in </a:t>
            </a:r>
            <a:r>
              <a:rPr lang="pl-PL" sz="3200" dirty="0" err="1">
                <a:solidFill>
                  <a:srgbClr val="263A34"/>
                </a:solidFill>
                <a:latin typeface="Arial"/>
                <a:ea typeface="Montserrat-SemiBold"/>
                <a:cs typeface="Arial"/>
                <a:sym typeface="Helvetica Light"/>
              </a:rPr>
              <a:t>an</a:t>
            </a:r>
            <a:r>
              <a:rPr lang="pl-PL" sz="3200" dirty="0">
                <a:solidFill>
                  <a:srgbClr val="263A34"/>
                </a:solidFill>
                <a:latin typeface="Arial"/>
                <a:ea typeface="Montserrat-SemiBold"/>
                <a:cs typeface="Arial"/>
                <a:sym typeface="Helvetica Light"/>
              </a:rPr>
              <a:t> online </a:t>
            </a:r>
            <a:r>
              <a:rPr lang="pl-PL" sz="3200" dirty="0" err="1">
                <a:solidFill>
                  <a:srgbClr val="263A34"/>
                </a:solidFill>
                <a:latin typeface="Arial"/>
                <a:ea typeface="Montserrat-SemiBold"/>
                <a:cs typeface="Arial"/>
                <a:sym typeface="Helvetica Light"/>
              </a:rPr>
              <a:t>store</a:t>
            </a:r>
            <a:r>
              <a:rPr lang="pl-PL" sz="3200" dirty="0">
                <a:solidFill>
                  <a:srgbClr val="263A34"/>
                </a:solidFill>
                <a:latin typeface="Arial"/>
                <a:ea typeface="Montserrat-SemiBold"/>
                <a:cs typeface="Arial"/>
                <a:sym typeface="Helvetica Light"/>
              </a:rPr>
              <a:t>, </a:t>
            </a:r>
            <a:r>
              <a:rPr lang="pl-PL" sz="3200" dirty="0" err="1">
                <a:solidFill>
                  <a:srgbClr val="263A34"/>
                </a:solidFill>
                <a:latin typeface="Arial"/>
                <a:ea typeface="Montserrat-SemiBold"/>
                <a:cs typeface="Arial"/>
                <a:sym typeface="Helvetica Light"/>
              </a:rPr>
              <a:t>it</a:t>
            </a:r>
            <a:r>
              <a:rPr lang="pl-PL" sz="3200" dirty="0">
                <a:solidFill>
                  <a:srgbClr val="263A34"/>
                </a:solidFill>
                <a:latin typeface="Arial"/>
                <a:ea typeface="Montserrat-SemiBold"/>
                <a:cs typeface="Arial"/>
                <a:sym typeface="Helvetica Light"/>
              </a:rPr>
              <a:t> was </a:t>
            </a:r>
            <a:r>
              <a:rPr lang="pl-PL" sz="3200" dirty="0" err="1">
                <a:solidFill>
                  <a:srgbClr val="263A34"/>
                </a:solidFill>
                <a:latin typeface="Arial"/>
                <a:ea typeface="Montserrat-SemiBold"/>
                <a:cs typeface="Arial"/>
                <a:sym typeface="Helvetica Light"/>
              </a:rPr>
              <a:t>only</a:t>
            </a:r>
            <a:r>
              <a:rPr lang="pl-PL" sz="3200" dirty="0">
                <a:solidFill>
                  <a:srgbClr val="263A34"/>
                </a:solidFill>
                <a:latin typeface="Arial"/>
                <a:ea typeface="Montserrat-SemiBold"/>
                <a:cs typeface="Arial"/>
                <a:sym typeface="Helvetica Light"/>
              </a:rPr>
              <a:t> </a:t>
            </a:r>
            <a:r>
              <a:rPr lang="pl-PL" sz="3200" dirty="0" err="1">
                <a:solidFill>
                  <a:srgbClr val="263A34"/>
                </a:solidFill>
                <a:latin typeface="Arial"/>
                <a:ea typeface="Montserrat-SemiBold"/>
                <a:cs typeface="Arial"/>
                <a:sym typeface="Helvetica Light"/>
              </a:rPr>
              <a:t>then</a:t>
            </a:r>
            <a:r>
              <a:rPr lang="pl-PL" sz="3200" dirty="0">
                <a:solidFill>
                  <a:srgbClr val="263A34"/>
                </a:solidFill>
                <a:latin typeface="Arial"/>
                <a:ea typeface="Montserrat-SemiBold"/>
                <a:cs typeface="Arial"/>
                <a:sym typeface="Helvetica Light"/>
              </a:rPr>
              <a:t> </a:t>
            </a:r>
            <a:r>
              <a:rPr lang="pl-PL" sz="3200" dirty="0" err="1">
                <a:solidFill>
                  <a:srgbClr val="263A34"/>
                </a:solidFill>
                <a:latin typeface="Arial"/>
                <a:ea typeface="Montserrat-SemiBold"/>
                <a:cs typeface="Arial"/>
                <a:sym typeface="Helvetica Light"/>
              </a:rPr>
              <a:t>that</a:t>
            </a:r>
            <a:r>
              <a:rPr lang="pl-PL" sz="3200" dirty="0">
                <a:solidFill>
                  <a:srgbClr val="263A34"/>
                </a:solidFill>
                <a:latin typeface="Arial"/>
                <a:ea typeface="Montserrat-SemiBold"/>
                <a:cs typeface="Arial"/>
                <a:sym typeface="Helvetica Light"/>
              </a:rPr>
              <a:t> he went to </a:t>
            </a:r>
            <a:r>
              <a:rPr lang="pl-PL" sz="3200" dirty="0" err="1">
                <a:solidFill>
                  <a:srgbClr val="263A34"/>
                </a:solidFill>
                <a:latin typeface="Arial"/>
                <a:ea typeface="Montserrat-SemiBold"/>
                <a:cs typeface="Arial"/>
                <a:sym typeface="Helvetica Light"/>
              </a:rPr>
              <a:t>particular</a:t>
            </a:r>
            <a:r>
              <a:rPr lang="pl-PL" sz="3200" dirty="0">
                <a:solidFill>
                  <a:srgbClr val="263A34"/>
                </a:solidFill>
                <a:latin typeface="Arial"/>
                <a:ea typeface="Montserrat-SemiBold"/>
                <a:cs typeface="Arial"/>
                <a:sym typeface="Helvetica Light"/>
              </a:rPr>
              <a:t> </a:t>
            </a:r>
            <a:r>
              <a:rPr lang="pl-PL" sz="3200" dirty="0" err="1">
                <a:solidFill>
                  <a:srgbClr val="263A34"/>
                </a:solidFill>
                <a:latin typeface="Arial"/>
                <a:ea typeface="Montserrat-SemiBold"/>
                <a:cs typeface="Arial"/>
                <a:sym typeface="Helvetica Light"/>
              </a:rPr>
              <a:t>stationary</a:t>
            </a:r>
            <a:r>
              <a:rPr lang="pl-PL" sz="3200" dirty="0">
                <a:solidFill>
                  <a:srgbClr val="263A34"/>
                </a:solidFill>
                <a:latin typeface="Arial"/>
                <a:ea typeface="Montserrat-SemiBold"/>
                <a:cs typeface="Arial"/>
                <a:sym typeface="Helvetica Light"/>
              </a:rPr>
              <a:t> </a:t>
            </a:r>
            <a:r>
              <a:rPr lang="pl-PL" sz="3200" dirty="0" err="1">
                <a:solidFill>
                  <a:srgbClr val="263A34"/>
                </a:solidFill>
                <a:latin typeface="Arial"/>
                <a:ea typeface="Montserrat-SemiBold"/>
                <a:cs typeface="Arial"/>
                <a:sym typeface="Helvetica Light"/>
              </a:rPr>
              <a:t>store</a:t>
            </a:r>
            <a:r>
              <a:rPr lang="pl-PL" sz="3200" dirty="0">
                <a:solidFill>
                  <a:srgbClr val="263A34"/>
                </a:solidFill>
                <a:latin typeface="Arial"/>
                <a:ea typeface="Montserrat-SemiBold"/>
                <a:cs typeface="Arial"/>
                <a:sym typeface="Helvetica Light"/>
              </a:rPr>
              <a:t>, </a:t>
            </a:r>
            <a:r>
              <a:rPr lang="pl-PL" sz="3200" dirty="0" err="1">
                <a:solidFill>
                  <a:srgbClr val="263A34"/>
                </a:solidFill>
                <a:latin typeface="Arial"/>
                <a:ea typeface="Montserrat-SemiBold"/>
                <a:cs typeface="Arial"/>
                <a:sym typeface="Helvetica Light"/>
              </a:rPr>
              <a:t>bought</a:t>
            </a:r>
            <a:r>
              <a:rPr lang="pl-PL" sz="3200" dirty="0">
                <a:solidFill>
                  <a:srgbClr val="263A34"/>
                </a:solidFill>
                <a:latin typeface="Arial"/>
                <a:ea typeface="Montserrat-SemiBold"/>
                <a:cs typeface="Arial"/>
                <a:sym typeface="Helvetica Light"/>
              </a:rPr>
              <a:t> </a:t>
            </a:r>
            <a:r>
              <a:rPr lang="pl-PL" sz="3200" dirty="0" err="1">
                <a:solidFill>
                  <a:srgbClr val="263A34"/>
                </a:solidFill>
                <a:latin typeface="Arial"/>
                <a:ea typeface="Montserrat-SemiBold"/>
                <a:cs typeface="Arial"/>
                <a:sym typeface="Helvetica Light"/>
              </a:rPr>
              <a:t>these</a:t>
            </a:r>
            <a:r>
              <a:rPr lang="pl-PL" sz="3200" dirty="0">
                <a:solidFill>
                  <a:srgbClr val="263A34"/>
                </a:solidFill>
                <a:latin typeface="Arial"/>
                <a:ea typeface="Montserrat-SemiBold"/>
                <a:cs typeface="Arial"/>
                <a:sym typeface="Helvetica Light"/>
              </a:rPr>
              <a:t> </a:t>
            </a:r>
            <a:r>
              <a:rPr lang="pl-PL" sz="3200" dirty="0" err="1">
                <a:solidFill>
                  <a:srgbClr val="263A34"/>
                </a:solidFill>
                <a:latin typeface="Arial"/>
                <a:ea typeface="Montserrat-SemiBold"/>
                <a:cs typeface="Arial"/>
                <a:sym typeface="Helvetica Light"/>
              </a:rPr>
              <a:t>shoes</a:t>
            </a:r>
            <a:r>
              <a:rPr lang="pl-PL" sz="3200" dirty="0">
                <a:solidFill>
                  <a:srgbClr val="263A34"/>
                </a:solidFill>
                <a:latin typeface="Arial"/>
                <a:ea typeface="Montserrat-SemiBold"/>
                <a:cs typeface="Arial"/>
                <a:sym typeface="Helvetica Light"/>
              </a:rPr>
              <a:t> and </a:t>
            </a:r>
            <a:r>
              <a:rPr lang="pl-PL" sz="3200" dirty="0" err="1">
                <a:solidFill>
                  <a:srgbClr val="263A34"/>
                </a:solidFill>
                <a:latin typeface="Arial"/>
                <a:ea typeface="Montserrat-SemiBold"/>
                <a:cs typeface="Arial"/>
                <a:sym typeface="Helvetica Light"/>
              </a:rPr>
              <a:t>sent</a:t>
            </a:r>
            <a:r>
              <a:rPr lang="pl-PL" sz="3200" dirty="0">
                <a:solidFill>
                  <a:srgbClr val="263A34"/>
                </a:solidFill>
                <a:latin typeface="Arial"/>
                <a:ea typeface="Montserrat-SemiBold"/>
                <a:cs typeface="Arial"/>
                <a:sym typeface="Helvetica Light"/>
              </a:rPr>
              <a:t> </a:t>
            </a:r>
            <a:r>
              <a:rPr lang="pl-PL" sz="3200" dirty="0" err="1">
                <a:solidFill>
                  <a:srgbClr val="263A34"/>
                </a:solidFill>
                <a:latin typeface="Arial"/>
                <a:ea typeface="Montserrat-SemiBold"/>
                <a:cs typeface="Arial"/>
                <a:sym typeface="Helvetica Light"/>
              </a:rPr>
              <a:t>them</a:t>
            </a:r>
            <a:r>
              <a:rPr lang="pl-PL" sz="3200" dirty="0">
                <a:solidFill>
                  <a:srgbClr val="263A34"/>
                </a:solidFill>
                <a:latin typeface="Arial"/>
                <a:ea typeface="Montserrat-SemiBold"/>
                <a:cs typeface="Arial"/>
                <a:sym typeface="Helvetica Light"/>
              </a:rPr>
              <a:t> to the </a:t>
            </a:r>
            <a:r>
              <a:rPr lang="pl-PL" sz="3200" dirty="0" err="1">
                <a:solidFill>
                  <a:srgbClr val="263A34"/>
                </a:solidFill>
                <a:latin typeface="Arial"/>
                <a:ea typeface="Montserrat-SemiBold"/>
                <a:cs typeface="Arial"/>
                <a:sym typeface="Helvetica Light"/>
              </a:rPr>
              <a:t>customer</a:t>
            </a:r>
            <a:r>
              <a:rPr lang="pl-PL" sz="3200" dirty="0">
                <a:solidFill>
                  <a:srgbClr val="263A34"/>
                </a:solidFill>
                <a:latin typeface="Arial"/>
                <a:ea typeface="Montserrat-SemiBold"/>
                <a:cs typeface="Arial"/>
                <a:sym typeface="Helvetica Light"/>
              </a:rPr>
              <a:t>! </a:t>
            </a:r>
            <a:r>
              <a:rPr lang="pl-PL" sz="3200" b="1" dirty="0">
                <a:solidFill>
                  <a:srgbClr val="263A34"/>
                </a:solidFill>
                <a:latin typeface="Arial"/>
                <a:ea typeface="Montserrat-SemiBold"/>
                <a:cs typeface="Arial"/>
                <a:sym typeface="Helvetica Light"/>
              </a:rPr>
              <a:t>By </a:t>
            </a:r>
            <a:r>
              <a:rPr lang="pl-PL" sz="3200" b="1" dirty="0" err="1">
                <a:solidFill>
                  <a:srgbClr val="263A34"/>
                </a:solidFill>
                <a:latin typeface="Arial"/>
                <a:ea typeface="Montserrat-SemiBold"/>
                <a:cs typeface="Arial"/>
                <a:sym typeface="Helvetica Light"/>
              </a:rPr>
              <a:t>doing</a:t>
            </a:r>
            <a:r>
              <a:rPr lang="pl-PL" sz="3200" b="1" dirty="0">
                <a:solidFill>
                  <a:srgbClr val="263A34"/>
                </a:solidFill>
                <a:latin typeface="Arial"/>
                <a:ea typeface="Montserrat-SemiBold"/>
                <a:cs typeface="Arial"/>
                <a:sym typeface="Helvetica Light"/>
              </a:rPr>
              <a:t> </a:t>
            </a:r>
            <a:r>
              <a:rPr lang="pl-PL" sz="3200" b="1" dirty="0" err="1">
                <a:solidFill>
                  <a:srgbClr val="263A34"/>
                </a:solidFill>
                <a:latin typeface="Arial"/>
                <a:ea typeface="Montserrat-SemiBold"/>
                <a:cs typeface="Arial"/>
                <a:sym typeface="Helvetica Light"/>
              </a:rPr>
              <a:t>this</a:t>
            </a:r>
            <a:r>
              <a:rPr lang="pl-PL" sz="3200" b="1" dirty="0">
                <a:solidFill>
                  <a:srgbClr val="263A34"/>
                </a:solidFill>
                <a:latin typeface="Arial"/>
                <a:ea typeface="Montserrat-SemiBold"/>
                <a:cs typeface="Arial"/>
                <a:sym typeface="Helvetica Light"/>
              </a:rPr>
              <a:t> - he </a:t>
            </a:r>
            <a:r>
              <a:rPr lang="pl-PL" sz="3200" b="1" dirty="0" err="1">
                <a:solidFill>
                  <a:srgbClr val="263A34"/>
                </a:solidFill>
                <a:latin typeface="Arial"/>
                <a:ea typeface="Montserrat-SemiBold"/>
                <a:cs typeface="Arial"/>
                <a:sym typeface="Helvetica Light"/>
              </a:rPr>
              <a:t>checked</a:t>
            </a:r>
            <a:r>
              <a:rPr lang="pl-PL" sz="3200" b="1" dirty="0">
                <a:solidFill>
                  <a:srgbClr val="263A34"/>
                </a:solidFill>
                <a:latin typeface="Arial"/>
                <a:ea typeface="Montserrat-SemiBold"/>
                <a:cs typeface="Arial"/>
                <a:sym typeface="Helvetica Light"/>
              </a:rPr>
              <a:t> the business model </a:t>
            </a:r>
            <a:r>
              <a:rPr lang="pl-PL" sz="3200" b="1" dirty="0" err="1">
                <a:solidFill>
                  <a:srgbClr val="263A34"/>
                </a:solidFill>
                <a:latin typeface="Arial"/>
                <a:ea typeface="Montserrat-SemiBold"/>
                <a:cs typeface="Arial"/>
                <a:sym typeface="Helvetica Light"/>
              </a:rPr>
              <a:t>itself</a:t>
            </a:r>
            <a:r>
              <a:rPr lang="pl-PL" sz="3200" b="1" dirty="0">
                <a:solidFill>
                  <a:srgbClr val="263A34"/>
                </a:solidFill>
                <a:latin typeface="Arial"/>
                <a:ea typeface="Montserrat-SemiBold"/>
                <a:cs typeface="Arial"/>
                <a:sym typeface="Helvetica Light"/>
              </a:rPr>
              <a:t>.</a:t>
            </a:r>
          </a:p>
          <a:p>
            <a:pPr>
              <a:lnSpc>
                <a:spcPct val="150000"/>
              </a:lnSpc>
            </a:pPr>
            <a:r>
              <a:rPr lang="en-GB" sz="4000" b="1" dirty="0">
                <a:solidFill>
                  <a:srgbClr val="263A34"/>
                </a:solidFill>
                <a:latin typeface="Arial"/>
                <a:ea typeface="Montserrat-SemiBold"/>
                <a:cs typeface="Arial"/>
                <a:sym typeface="Helvetica Light"/>
              </a:rPr>
              <a:t>D</a:t>
            </a:r>
            <a:r>
              <a:rPr lang="pl-PL" sz="4000" b="1" dirty="0">
                <a:solidFill>
                  <a:srgbClr val="263A34"/>
                </a:solidFill>
                <a:latin typeface="Arial"/>
                <a:ea typeface="Montserrat-SemiBold"/>
                <a:cs typeface="Arial"/>
                <a:sym typeface="Helvetica Light"/>
              </a:rPr>
              <a:t>id he do</a:t>
            </a:r>
            <a:r>
              <a:rPr lang="en-GB" sz="4000" b="1" dirty="0">
                <a:solidFill>
                  <a:srgbClr val="263A34"/>
                </a:solidFill>
                <a:latin typeface="Arial"/>
                <a:ea typeface="Montserrat-SemiBold"/>
                <a:cs typeface="Arial"/>
                <a:sym typeface="Helvetica Light"/>
              </a:rPr>
              <a:t> anything else</a:t>
            </a:r>
            <a:r>
              <a:rPr lang="pl-PL" sz="4000" b="1" dirty="0">
                <a:solidFill>
                  <a:srgbClr val="263A34"/>
                </a:solidFill>
                <a:latin typeface="Arial"/>
                <a:ea typeface="Montserrat-SemiBold"/>
                <a:cs typeface="Arial"/>
                <a:sym typeface="Helvetica Light"/>
              </a:rPr>
              <a:t>?</a:t>
            </a:r>
          </a:p>
          <a:p>
            <a:pPr>
              <a:lnSpc>
                <a:spcPct val="150000"/>
              </a:lnSpc>
            </a:pPr>
            <a:r>
              <a:rPr lang="pl-PL" sz="3200" dirty="0">
                <a:solidFill>
                  <a:srgbClr val="263A34"/>
                </a:solidFill>
                <a:latin typeface="Arial"/>
                <a:ea typeface="Montserrat-SemiBold"/>
                <a:cs typeface="Arial"/>
                <a:sym typeface="Helvetica Light"/>
              </a:rPr>
              <a:t>He </a:t>
            </a:r>
            <a:r>
              <a:rPr lang="pl-PL" sz="3200" dirty="0" err="1">
                <a:solidFill>
                  <a:srgbClr val="263A34"/>
                </a:solidFill>
                <a:latin typeface="Arial"/>
                <a:ea typeface="Montserrat-SemiBold"/>
                <a:cs typeface="Arial"/>
                <a:sym typeface="Helvetica Light"/>
              </a:rPr>
              <a:t>noticed</a:t>
            </a:r>
            <a:r>
              <a:rPr lang="pl-PL" sz="3200" dirty="0">
                <a:solidFill>
                  <a:srgbClr val="263A34"/>
                </a:solidFill>
                <a:latin typeface="Arial"/>
                <a:ea typeface="Montserrat-SemiBold"/>
                <a:cs typeface="Arial"/>
                <a:sym typeface="Helvetica Light"/>
              </a:rPr>
              <a:t> </a:t>
            </a:r>
            <a:r>
              <a:rPr lang="pl-PL" sz="3200" dirty="0" err="1">
                <a:solidFill>
                  <a:srgbClr val="263A34"/>
                </a:solidFill>
                <a:latin typeface="Arial"/>
                <a:ea typeface="Montserrat-SemiBold"/>
                <a:cs typeface="Arial"/>
                <a:sym typeface="Helvetica Light"/>
              </a:rPr>
              <a:t>that</a:t>
            </a:r>
            <a:r>
              <a:rPr lang="pl-PL" sz="3200" dirty="0">
                <a:solidFill>
                  <a:srgbClr val="263A34"/>
                </a:solidFill>
                <a:latin typeface="Arial"/>
                <a:ea typeface="Montserrat-SemiBold"/>
                <a:cs typeface="Arial"/>
                <a:sym typeface="Helvetica Light"/>
              </a:rPr>
              <a:t> </a:t>
            </a:r>
            <a:r>
              <a:rPr lang="pl-PL" sz="3200" dirty="0" err="1">
                <a:solidFill>
                  <a:srgbClr val="263A34"/>
                </a:solidFill>
                <a:latin typeface="Arial"/>
                <a:ea typeface="Montserrat-SemiBold"/>
                <a:cs typeface="Arial"/>
                <a:sym typeface="Helvetica Light"/>
              </a:rPr>
              <a:t>some</a:t>
            </a:r>
            <a:r>
              <a:rPr lang="pl-PL" sz="3200" dirty="0">
                <a:solidFill>
                  <a:srgbClr val="263A34"/>
                </a:solidFill>
                <a:latin typeface="Arial"/>
                <a:ea typeface="Montserrat-SemiBold"/>
                <a:cs typeface="Arial"/>
                <a:sym typeface="Helvetica Light"/>
              </a:rPr>
              <a:t> </a:t>
            </a:r>
            <a:r>
              <a:rPr lang="pl-PL" sz="3200" dirty="0" err="1">
                <a:solidFill>
                  <a:srgbClr val="263A34"/>
                </a:solidFill>
                <a:latin typeface="Arial"/>
                <a:ea typeface="Montserrat-SemiBold"/>
                <a:cs typeface="Arial"/>
                <a:sym typeface="Helvetica Light"/>
              </a:rPr>
              <a:t>people</a:t>
            </a:r>
            <a:r>
              <a:rPr lang="pl-PL" sz="3200" dirty="0">
                <a:solidFill>
                  <a:srgbClr val="263A34"/>
                </a:solidFill>
                <a:latin typeface="Arial"/>
                <a:ea typeface="Montserrat-SemiBold"/>
                <a:cs typeface="Arial"/>
                <a:sym typeface="Helvetica Light"/>
              </a:rPr>
              <a:t> </a:t>
            </a:r>
            <a:r>
              <a:rPr lang="pl-PL" sz="3200" dirty="0" err="1">
                <a:solidFill>
                  <a:srgbClr val="263A34"/>
                </a:solidFill>
                <a:latin typeface="Arial"/>
                <a:ea typeface="Montserrat-SemiBold"/>
                <a:cs typeface="Arial"/>
                <a:sym typeface="Helvetica Light"/>
              </a:rPr>
              <a:t>carried</a:t>
            </a:r>
            <a:r>
              <a:rPr lang="pl-PL" sz="3200" dirty="0">
                <a:solidFill>
                  <a:srgbClr val="263A34"/>
                </a:solidFill>
                <a:latin typeface="Arial"/>
                <a:ea typeface="Montserrat-SemiBold"/>
                <a:cs typeface="Arial"/>
                <a:sym typeface="Helvetica Light"/>
              </a:rPr>
              <a:t> out </a:t>
            </a:r>
            <a:r>
              <a:rPr lang="pl-PL" sz="3200" dirty="0" err="1">
                <a:solidFill>
                  <a:srgbClr val="263A34"/>
                </a:solidFill>
                <a:latin typeface="Arial"/>
                <a:ea typeface="Montserrat-SemiBold"/>
                <a:cs typeface="Arial"/>
                <a:sym typeface="Helvetica Light"/>
              </a:rPr>
              <a:t>returns</a:t>
            </a:r>
            <a:r>
              <a:rPr lang="pl-PL" sz="3200" dirty="0">
                <a:solidFill>
                  <a:srgbClr val="263A34"/>
                </a:solidFill>
                <a:latin typeface="Arial"/>
                <a:ea typeface="Montserrat-SemiBold"/>
                <a:cs typeface="Arial"/>
                <a:sym typeface="Helvetica Light"/>
              </a:rPr>
              <a:t> (</a:t>
            </a:r>
            <a:r>
              <a:rPr lang="pl-PL" sz="3200" dirty="0" err="1">
                <a:solidFill>
                  <a:srgbClr val="263A34"/>
                </a:solidFill>
                <a:latin typeface="Arial"/>
                <a:ea typeface="Montserrat-SemiBold"/>
                <a:cs typeface="Arial"/>
                <a:sym typeface="Helvetica Light"/>
              </a:rPr>
              <a:t>due</a:t>
            </a:r>
            <a:r>
              <a:rPr lang="pl-PL" sz="3200" dirty="0">
                <a:solidFill>
                  <a:srgbClr val="263A34"/>
                </a:solidFill>
                <a:latin typeface="Arial"/>
                <a:ea typeface="Montserrat-SemiBold"/>
                <a:cs typeface="Arial"/>
                <a:sym typeface="Helvetica Light"/>
              </a:rPr>
              <a:t> to </a:t>
            </a:r>
            <a:r>
              <a:rPr lang="pl-PL" sz="3200" dirty="0" err="1">
                <a:solidFill>
                  <a:srgbClr val="263A34"/>
                </a:solidFill>
                <a:latin typeface="Arial"/>
                <a:ea typeface="Montserrat-SemiBold"/>
                <a:cs typeface="Arial"/>
                <a:sym typeface="Helvetica Light"/>
              </a:rPr>
              <a:t>mismatching</a:t>
            </a:r>
            <a:r>
              <a:rPr lang="pl-PL" sz="3200" dirty="0">
                <a:solidFill>
                  <a:srgbClr val="263A34"/>
                </a:solidFill>
                <a:latin typeface="Arial"/>
                <a:ea typeface="Montserrat-SemiBold"/>
                <a:cs typeface="Arial"/>
                <a:sym typeface="Helvetica Light"/>
              </a:rPr>
              <a:t> of </a:t>
            </a:r>
            <a:r>
              <a:rPr lang="pl-PL" sz="3200" dirty="0" err="1">
                <a:solidFill>
                  <a:srgbClr val="263A34"/>
                </a:solidFill>
                <a:latin typeface="Arial"/>
                <a:ea typeface="Montserrat-SemiBold"/>
                <a:cs typeface="Arial"/>
                <a:sym typeface="Helvetica Light"/>
              </a:rPr>
              <a:t>shoes</a:t>
            </a:r>
            <a:r>
              <a:rPr lang="pl-PL" sz="3200" dirty="0">
                <a:solidFill>
                  <a:srgbClr val="263A34"/>
                </a:solidFill>
                <a:latin typeface="Arial"/>
                <a:ea typeface="Montserrat-SemiBold"/>
                <a:cs typeface="Arial"/>
                <a:sym typeface="Helvetica Light"/>
              </a:rPr>
              <a:t> to the </a:t>
            </a:r>
            <a:r>
              <a:rPr lang="pl-PL" sz="3200" dirty="0" err="1">
                <a:solidFill>
                  <a:srgbClr val="263A34"/>
                </a:solidFill>
                <a:latin typeface="Arial"/>
                <a:ea typeface="Montserrat-SemiBold"/>
                <a:cs typeface="Arial"/>
                <a:sym typeface="Helvetica Light"/>
              </a:rPr>
              <a:t>foot</a:t>
            </a:r>
            <a:r>
              <a:rPr lang="pl-PL" sz="3200" dirty="0">
                <a:solidFill>
                  <a:srgbClr val="263A34"/>
                </a:solidFill>
                <a:latin typeface="Arial"/>
                <a:ea typeface="Montserrat-SemiBold"/>
                <a:cs typeface="Arial"/>
                <a:sym typeface="Helvetica Light"/>
              </a:rPr>
              <a:t>), </a:t>
            </a:r>
            <a:r>
              <a:rPr lang="pl-PL" sz="3200" dirty="0" err="1">
                <a:solidFill>
                  <a:srgbClr val="263A34"/>
                </a:solidFill>
                <a:latin typeface="Arial"/>
                <a:ea typeface="Montserrat-SemiBold"/>
                <a:cs typeface="Arial"/>
                <a:sym typeface="Helvetica Light"/>
              </a:rPr>
              <a:t>so</a:t>
            </a:r>
            <a:r>
              <a:rPr lang="pl-PL" sz="3200" dirty="0">
                <a:solidFill>
                  <a:srgbClr val="263A34"/>
                </a:solidFill>
                <a:latin typeface="Arial"/>
                <a:ea typeface="Montserrat-SemiBold"/>
                <a:cs typeface="Arial"/>
                <a:sym typeface="Helvetica Light"/>
              </a:rPr>
              <a:t> he </a:t>
            </a:r>
            <a:r>
              <a:rPr lang="pl-PL" sz="3200" dirty="0" err="1">
                <a:solidFill>
                  <a:srgbClr val="263A34"/>
                </a:solidFill>
                <a:latin typeface="Arial"/>
                <a:ea typeface="Montserrat-SemiBold"/>
                <a:cs typeface="Arial"/>
                <a:sym typeface="Helvetica Light"/>
              </a:rPr>
              <a:t>organized</a:t>
            </a:r>
            <a:r>
              <a:rPr lang="pl-PL" sz="3200" dirty="0">
                <a:solidFill>
                  <a:srgbClr val="263A34"/>
                </a:solidFill>
                <a:latin typeface="Arial"/>
                <a:ea typeface="Montserrat-SemiBold"/>
                <a:cs typeface="Arial"/>
                <a:sym typeface="Helvetica Light"/>
              </a:rPr>
              <a:t> the </a:t>
            </a:r>
            <a:r>
              <a:rPr lang="pl-PL" sz="3200" dirty="0" err="1">
                <a:solidFill>
                  <a:srgbClr val="263A34"/>
                </a:solidFill>
                <a:latin typeface="Arial"/>
                <a:ea typeface="Montserrat-SemiBold"/>
                <a:cs typeface="Arial"/>
                <a:sym typeface="Helvetica Light"/>
              </a:rPr>
              <a:t>whole</a:t>
            </a:r>
            <a:r>
              <a:rPr lang="pl-PL" sz="3200" dirty="0">
                <a:solidFill>
                  <a:srgbClr val="263A34"/>
                </a:solidFill>
                <a:latin typeface="Arial"/>
                <a:ea typeface="Montserrat-SemiBold"/>
                <a:cs typeface="Arial"/>
                <a:sym typeface="Helvetica Light"/>
              </a:rPr>
              <a:t> system </a:t>
            </a:r>
            <a:r>
              <a:rPr lang="pl-PL" sz="3200" dirty="0" err="1">
                <a:solidFill>
                  <a:srgbClr val="263A34"/>
                </a:solidFill>
                <a:latin typeface="Arial"/>
                <a:ea typeface="Montserrat-SemiBold"/>
                <a:cs typeface="Arial"/>
                <a:sym typeface="Helvetica Light"/>
              </a:rPr>
              <a:t>related</a:t>
            </a:r>
            <a:r>
              <a:rPr lang="pl-PL" sz="3200" dirty="0">
                <a:solidFill>
                  <a:srgbClr val="263A34"/>
                </a:solidFill>
                <a:latin typeface="Arial"/>
                <a:ea typeface="Montserrat-SemiBold"/>
                <a:cs typeface="Arial"/>
                <a:sym typeface="Helvetica Light"/>
              </a:rPr>
              <a:t> to </a:t>
            </a:r>
            <a:r>
              <a:rPr lang="pl-PL" sz="3200" dirty="0" err="1">
                <a:solidFill>
                  <a:srgbClr val="263A34"/>
                </a:solidFill>
                <a:latin typeface="Arial"/>
                <a:ea typeface="Montserrat-SemiBold"/>
                <a:cs typeface="Arial"/>
                <a:sym typeface="Helvetica Light"/>
              </a:rPr>
              <a:t>this</a:t>
            </a:r>
            <a:r>
              <a:rPr lang="pl-PL" sz="3200" dirty="0">
                <a:solidFill>
                  <a:srgbClr val="263A34"/>
                </a:solidFill>
                <a:latin typeface="Arial"/>
                <a:ea typeface="Montserrat-SemiBold"/>
                <a:cs typeface="Arial"/>
                <a:sym typeface="Helvetica Light"/>
              </a:rPr>
              <a:t>:</a:t>
            </a:r>
          </a:p>
          <a:p>
            <a:pPr>
              <a:lnSpc>
                <a:spcPct val="150000"/>
              </a:lnSpc>
            </a:pPr>
            <a:r>
              <a:rPr lang="pl-PL" sz="3200" dirty="0" err="1">
                <a:solidFill>
                  <a:srgbClr val="263A34"/>
                </a:solidFill>
                <a:latin typeface="Arial"/>
                <a:ea typeface="Montserrat-SemiBold"/>
                <a:cs typeface="Arial"/>
                <a:sym typeface="Helvetica Light"/>
              </a:rPr>
              <a:t>While</a:t>
            </a:r>
            <a:r>
              <a:rPr lang="pl-PL" sz="3200" dirty="0">
                <a:solidFill>
                  <a:srgbClr val="263A34"/>
                </a:solidFill>
                <a:latin typeface="Arial"/>
                <a:ea typeface="Montserrat-SemiBold"/>
                <a:cs typeface="Arial"/>
                <a:sym typeface="Helvetica Light"/>
              </a:rPr>
              <a:t> </a:t>
            </a:r>
            <a:r>
              <a:rPr lang="pl-PL" sz="3200" dirty="0" err="1">
                <a:solidFill>
                  <a:srgbClr val="263A34"/>
                </a:solidFill>
                <a:latin typeface="Arial"/>
                <a:ea typeface="Montserrat-SemiBold"/>
                <a:cs typeface="Arial"/>
                <a:sym typeface="Helvetica Light"/>
              </a:rPr>
              <a:t>sending</a:t>
            </a:r>
            <a:r>
              <a:rPr lang="pl-PL" sz="3200" dirty="0">
                <a:solidFill>
                  <a:srgbClr val="263A34"/>
                </a:solidFill>
                <a:latin typeface="Arial"/>
                <a:ea typeface="Montserrat-SemiBold"/>
                <a:cs typeface="Arial"/>
                <a:sym typeface="Helvetica Light"/>
              </a:rPr>
              <a:t> the </a:t>
            </a:r>
            <a:r>
              <a:rPr lang="pl-PL" sz="3200" dirty="0" err="1">
                <a:solidFill>
                  <a:srgbClr val="263A34"/>
                </a:solidFill>
                <a:latin typeface="Arial"/>
                <a:ea typeface="Montserrat-SemiBold"/>
                <a:cs typeface="Arial"/>
                <a:sym typeface="Helvetica Light"/>
              </a:rPr>
              <a:t>pair</a:t>
            </a:r>
            <a:r>
              <a:rPr lang="pl-PL" sz="3200" dirty="0">
                <a:solidFill>
                  <a:srgbClr val="263A34"/>
                </a:solidFill>
                <a:latin typeface="Arial"/>
                <a:ea typeface="Montserrat-SemiBold"/>
                <a:cs typeface="Arial"/>
                <a:sym typeface="Helvetica Light"/>
              </a:rPr>
              <a:t> of </a:t>
            </a:r>
            <a:r>
              <a:rPr lang="pl-PL" sz="3200" dirty="0" err="1">
                <a:solidFill>
                  <a:srgbClr val="263A34"/>
                </a:solidFill>
                <a:latin typeface="Arial"/>
                <a:ea typeface="Montserrat-SemiBold"/>
                <a:cs typeface="Arial"/>
                <a:sym typeface="Helvetica Light"/>
              </a:rPr>
              <a:t>shoes</a:t>
            </a:r>
            <a:r>
              <a:rPr lang="pl-PL" sz="3200" dirty="0">
                <a:solidFill>
                  <a:srgbClr val="263A34"/>
                </a:solidFill>
                <a:latin typeface="Arial"/>
                <a:ea typeface="Montserrat-SemiBold"/>
                <a:cs typeface="Arial"/>
                <a:sym typeface="Helvetica Light"/>
              </a:rPr>
              <a:t> (for </a:t>
            </a:r>
            <a:r>
              <a:rPr lang="pl-PL" sz="3200" dirty="0" err="1">
                <a:solidFill>
                  <a:srgbClr val="263A34"/>
                </a:solidFill>
                <a:latin typeface="Arial"/>
                <a:ea typeface="Montserrat-SemiBold"/>
                <a:cs typeface="Arial"/>
                <a:sym typeface="Helvetica Light"/>
              </a:rPr>
              <a:t>example</a:t>
            </a:r>
            <a:r>
              <a:rPr lang="pl-PL" sz="3200" dirty="0">
                <a:solidFill>
                  <a:srgbClr val="263A34"/>
                </a:solidFill>
                <a:latin typeface="Arial"/>
                <a:ea typeface="Montserrat-SemiBold"/>
                <a:cs typeface="Arial"/>
                <a:sym typeface="Helvetica Light"/>
              </a:rPr>
              <a:t> </a:t>
            </a:r>
            <a:r>
              <a:rPr lang="pl-PL" sz="3200" dirty="0" err="1">
                <a:solidFill>
                  <a:srgbClr val="263A34"/>
                </a:solidFill>
                <a:latin typeface="Arial"/>
                <a:ea typeface="Montserrat-SemiBold"/>
                <a:cs typeface="Arial"/>
                <a:sym typeface="Helvetica Light"/>
              </a:rPr>
              <a:t>size</a:t>
            </a:r>
            <a:r>
              <a:rPr lang="pl-PL" sz="3200" dirty="0">
                <a:solidFill>
                  <a:srgbClr val="263A34"/>
                </a:solidFill>
                <a:latin typeface="Arial"/>
                <a:ea typeface="Montserrat-SemiBold"/>
                <a:cs typeface="Arial"/>
                <a:sym typeface="Helvetica Light"/>
              </a:rPr>
              <a:t> 37), he </a:t>
            </a:r>
            <a:r>
              <a:rPr lang="pl-PL" sz="3200" dirty="0" err="1">
                <a:solidFill>
                  <a:srgbClr val="263A34"/>
                </a:solidFill>
                <a:latin typeface="Arial"/>
                <a:ea typeface="Montserrat-SemiBold"/>
                <a:cs typeface="Arial"/>
                <a:sym typeface="Helvetica Light"/>
              </a:rPr>
              <a:t>supplied</a:t>
            </a:r>
            <a:r>
              <a:rPr lang="pl-PL" sz="3200" dirty="0">
                <a:solidFill>
                  <a:srgbClr val="263A34"/>
                </a:solidFill>
                <a:latin typeface="Arial"/>
                <a:ea typeface="Montserrat-SemiBold"/>
                <a:cs typeface="Arial"/>
                <a:sym typeface="Helvetica Light"/>
              </a:rPr>
              <a:t> the </a:t>
            </a:r>
            <a:r>
              <a:rPr lang="pl-PL" sz="3200" dirty="0" err="1">
                <a:solidFill>
                  <a:srgbClr val="263A34"/>
                </a:solidFill>
                <a:latin typeface="Arial"/>
                <a:ea typeface="Montserrat-SemiBold"/>
                <a:cs typeface="Arial"/>
                <a:sym typeface="Helvetica Light"/>
              </a:rPr>
              <a:t>courier</a:t>
            </a:r>
            <a:r>
              <a:rPr lang="pl-PL" sz="3200" dirty="0">
                <a:solidFill>
                  <a:srgbClr val="263A34"/>
                </a:solidFill>
                <a:latin typeface="Arial"/>
                <a:ea typeface="Montserrat-SemiBold"/>
                <a:cs typeface="Arial"/>
                <a:sym typeface="Helvetica Light"/>
              </a:rPr>
              <a:t> (he </a:t>
            </a:r>
            <a:r>
              <a:rPr lang="pl-PL" sz="3200" dirty="0" err="1">
                <a:solidFill>
                  <a:srgbClr val="263A34"/>
                </a:solidFill>
                <a:latin typeface="Arial"/>
                <a:ea typeface="Montserrat-SemiBold"/>
                <a:cs typeface="Arial"/>
                <a:sym typeface="Helvetica Light"/>
              </a:rPr>
              <a:t>signed</a:t>
            </a:r>
            <a:r>
              <a:rPr lang="pl-PL" sz="3200" dirty="0">
                <a:solidFill>
                  <a:srgbClr val="263A34"/>
                </a:solidFill>
                <a:latin typeface="Arial"/>
                <a:ea typeface="Montserrat-SemiBold"/>
                <a:cs typeface="Arial"/>
                <a:sym typeface="Helvetica Light"/>
              </a:rPr>
              <a:t> a </a:t>
            </a:r>
            <a:r>
              <a:rPr lang="pl-PL" sz="3200" dirty="0" err="1">
                <a:solidFill>
                  <a:srgbClr val="263A34"/>
                </a:solidFill>
                <a:latin typeface="Arial"/>
                <a:ea typeface="Montserrat-SemiBold"/>
                <a:cs typeface="Arial"/>
                <a:sym typeface="Helvetica Light"/>
              </a:rPr>
              <a:t>contract</a:t>
            </a:r>
            <a:r>
              <a:rPr lang="pl-PL" sz="3200" dirty="0">
                <a:solidFill>
                  <a:srgbClr val="263A34"/>
                </a:solidFill>
                <a:latin typeface="Arial"/>
                <a:ea typeface="Montserrat-SemiBold"/>
                <a:cs typeface="Arial"/>
                <a:sym typeface="Helvetica Light"/>
              </a:rPr>
              <a:t> with UPS) with </a:t>
            </a:r>
            <a:r>
              <a:rPr lang="pl-PL" sz="3200" dirty="0" err="1">
                <a:solidFill>
                  <a:srgbClr val="263A34"/>
                </a:solidFill>
                <a:latin typeface="Arial"/>
                <a:ea typeface="Montserrat-SemiBold"/>
                <a:cs typeface="Arial"/>
                <a:sym typeface="Helvetica Light"/>
              </a:rPr>
              <a:t>additional</a:t>
            </a:r>
            <a:r>
              <a:rPr lang="pl-PL" sz="3200" dirty="0">
                <a:solidFill>
                  <a:srgbClr val="263A34"/>
                </a:solidFill>
                <a:latin typeface="Arial"/>
                <a:ea typeface="Montserrat-SemiBold"/>
                <a:cs typeface="Arial"/>
                <a:sym typeface="Helvetica Light"/>
              </a:rPr>
              <a:t> </a:t>
            </a:r>
            <a:r>
              <a:rPr lang="pl-PL" sz="3200" dirty="0" err="1">
                <a:solidFill>
                  <a:srgbClr val="263A34"/>
                </a:solidFill>
                <a:latin typeface="Arial"/>
                <a:ea typeface="Montserrat-SemiBold"/>
                <a:cs typeface="Arial"/>
                <a:sym typeface="Helvetica Light"/>
              </a:rPr>
              <a:t>pairs</a:t>
            </a:r>
            <a:r>
              <a:rPr lang="pl-PL" sz="3200" dirty="0">
                <a:solidFill>
                  <a:srgbClr val="263A34"/>
                </a:solidFill>
                <a:latin typeface="Arial"/>
                <a:ea typeface="Montserrat-SemiBold"/>
                <a:cs typeface="Arial"/>
                <a:sym typeface="Helvetica Light"/>
              </a:rPr>
              <a:t> of </a:t>
            </a:r>
            <a:r>
              <a:rPr lang="pl-PL" sz="3200" dirty="0" err="1">
                <a:solidFill>
                  <a:srgbClr val="263A34"/>
                </a:solidFill>
                <a:latin typeface="Arial"/>
                <a:ea typeface="Montserrat-SemiBold"/>
                <a:cs typeface="Arial"/>
                <a:sym typeface="Helvetica Light"/>
              </a:rPr>
              <a:t>shoes</a:t>
            </a:r>
            <a:r>
              <a:rPr lang="pl-PL" sz="3200" dirty="0">
                <a:solidFill>
                  <a:srgbClr val="263A34"/>
                </a:solidFill>
                <a:latin typeface="Arial"/>
                <a:ea typeface="Montserrat-SemiBold"/>
                <a:cs typeface="Arial"/>
                <a:sym typeface="Helvetica Light"/>
              </a:rPr>
              <a:t>: </a:t>
            </a:r>
            <a:r>
              <a:rPr lang="pl-PL" sz="3200" dirty="0" err="1">
                <a:solidFill>
                  <a:srgbClr val="263A34"/>
                </a:solidFill>
                <a:latin typeface="Arial"/>
                <a:ea typeface="Montserrat-SemiBold"/>
                <a:cs typeface="Arial"/>
                <a:sym typeface="Helvetica Light"/>
              </a:rPr>
              <a:t>size</a:t>
            </a:r>
            <a:r>
              <a:rPr lang="pl-PL" sz="3200" dirty="0">
                <a:solidFill>
                  <a:srgbClr val="263A34"/>
                </a:solidFill>
                <a:latin typeface="Arial"/>
                <a:ea typeface="Montserrat-SemiBold"/>
                <a:cs typeface="Arial"/>
                <a:sym typeface="Helvetica Light"/>
              </a:rPr>
              <a:t> 36 and 38. Three pairs came to the client, and the client was able to try on all 3 pairs. </a:t>
            </a:r>
            <a:r>
              <a:rPr lang="en-GB" sz="3200" dirty="0">
                <a:solidFill>
                  <a:srgbClr val="263A34"/>
                </a:solidFill>
                <a:latin typeface="Arial"/>
                <a:ea typeface="Montserrat-SemiBold"/>
                <a:cs typeface="Arial"/>
                <a:sym typeface="Helvetica Light"/>
              </a:rPr>
              <a:t>The client</a:t>
            </a:r>
            <a:r>
              <a:rPr lang="pl-PL" sz="3200" dirty="0">
                <a:solidFill>
                  <a:srgbClr val="263A34"/>
                </a:solidFill>
                <a:latin typeface="Arial"/>
                <a:ea typeface="Montserrat-SemiBold"/>
                <a:cs typeface="Arial"/>
                <a:sym typeface="Helvetica Light"/>
              </a:rPr>
              <a:t> was able to decide on the size that suited best. The courier </a:t>
            </a:r>
            <a:r>
              <a:rPr lang="en-GB" sz="3200" dirty="0">
                <a:solidFill>
                  <a:srgbClr val="263A34"/>
                </a:solidFill>
                <a:latin typeface="Arial"/>
                <a:ea typeface="Montserrat-SemiBold"/>
                <a:cs typeface="Arial"/>
                <a:sym typeface="Helvetica Light"/>
              </a:rPr>
              <a:t>collected </a:t>
            </a:r>
            <a:r>
              <a:rPr lang="pl-PL" sz="3200" dirty="0">
                <a:solidFill>
                  <a:srgbClr val="263A34"/>
                </a:solidFill>
                <a:latin typeface="Arial"/>
                <a:ea typeface="Montserrat-SemiBold"/>
                <a:cs typeface="Arial"/>
                <a:sym typeface="Helvetica Light"/>
              </a:rPr>
              <a:t>the other pairs and </a:t>
            </a:r>
            <a:r>
              <a:rPr lang="en-GB" sz="3200" dirty="0">
                <a:solidFill>
                  <a:srgbClr val="263A34"/>
                </a:solidFill>
                <a:latin typeface="Arial"/>
                <a:ea typeface="Montserrat-SemiBold"/>
                <a:cs typeface="Arial"/>
                <a:sym typeface="Helvetica Light"/>
              </a:rPr>
              <a:t>returned </a:t>
            </a:r>
            <a:r>
              <a:rPr lang="pl-PL" sz="3200" dirty="0">
                <a:solidFill>
                  <a:srgbClr val="263A34"/>
                </a:solidFill>
                <a:latin typeface="Arial"/>
                <a:ea typeface="Montserrat-SemiBold"/>
                <a:cs typeface="Arial"/>
                <a:sym typeface="Helvetica Light"/>
              </a:rPr>
              <a:t>the</a:t>
            </a:r>
            <a:r>
              <a:rPr lang="en-GB" sz="3200" dirty="0">
                <a:solidFill>
                  <a:srgbClr val="263A34"/>
                </a:solidFill>
                <a:latin typeface="Arial"/>
                <a:ea typeface="Montserrat-SemiBold"/>
                <a:cs typeface="Arial"/>
                <a:sym typeface="Helvetica Light"/>
              </a:rPr>
              <a:t>se</a:t>
            </a:r>
            <a:r>
              <a:rPr lang="pl-PL" sz="3200" dirty="0">
                <a:solidFill>
                  <a:srgbClr val="263A34"/>
                </a:solidFill>
                <a:latin typeface="Arial"/>
                <a:ea typeface="Montserrat-SemiBold"/>
                <a:cs typeface="Arial"/>
                <a:sym typeface="Helvetica Light"/>
              </a:rPr>
              <a:t> to</a:t>
            </a:r>
            <a:r>
              <a:rPr lang="en-GB" sz="3200" dirty="0">
                <a:solidFill>
                  <a:srgbClr val="263A34"/>
                </a:solidFill>
                <a:latin typeface="Arial"/>
                <a:ea typeface="Montserrat-SemiBold"/>
                <a:cs typeface="Arial"/>
                <a:sym typeface="Helvetica Light"/>
              </a:rPr>
              <a:t> Zappos</a:t>
            </a:r>
            <a:r>
              <a:rPr lang="pl-PL" sz="3200" dirty="0">
                <a:solidFill>
                  <a:srgbClr val="263A34"/>
                </a:solidFill>
                <a:latin typeface="Arial"/>
                <a:ea typeface="Montserrat-SemiBold"/>
                <a:cs typeface="Arial"/>
                <a:sym typeface="Helvetica Light"/>
              </a:rPr>
              <a:t>.</a:t>
            </a:r>
          </a:p>
        </p:txBody>
      </p:sp>
      <p:pic>
        <p:nvPicPr>
          <p:cNvPr id="7" name="Obraz 6">
            <a:extLst>
              <a:ext uri="{FF2B5EF4-FFF2-40B4-BE49-F238E27FC236}">
                <a16:creationId xmlns:a16="http://schemas.microsoft.com/office/drawing/2014/main" id="{B79A8EF3-B916-5841-BB7E-8D9627A224C7}"/>
              </a:ext>
            </a:extLst>
          </p:cNvPr>
          <p:cNvPicPr>
            <a:picLocks noChangeAspect="1"/>
          </p:cNvPicPr>
          <p:nvPr/>
        </p:nvPicPr>
        <p:blipFill>
          <a:blip r:embed="rId3" cstate="print"/>
          <a:stretch>
            <a:fillRect/>
          </a:stretch>
        </p:blipFill>
        <p:spPr>
          <a:xfrm>
            <a:off x="8714541" y="49533"/>
            <a:ext cx="6954917" cy="2783026"/>
          </a:xfrm>
          <a:prstGeom prst="rect">
            <a:avLst/>
          </a:prstGeom>
        </p:spPr>
      </p:pic>
      <p:pic>
        <p:nvPicPr>
          <p:cNvPr id="5" name="Picture 7">
            <a:extLst>
              <a:ext uri="{FF2B5EF4-FFF2-40B4-BE49-F238E27FC236}">
                <a16:creationId xmlns:a16="http://schemas.microsoft.com/office/drawing/2014/main" id="{67607DE6-5595-B04B-8C16-FCB6467D8922}"/>
              </a:ext>
            </a:extLst>
          </p:cNvPr>
          <p:cNvPicPr>
            <a:picLocks noChangeAspect="1"/>
          </p:cNvPicPr>
          <p:nvPr/>
        </p:nvPicPr>
        <p:blipFill>
          <a:blip r:embed="rId4" cstate="print">
            <a:alphaModFix amt="28000"/>
            <a:extLst>
              <a:ext uri="{28A0092B-C50C-407E-A947-70E740481C1C}">
                <a14:useLocalDpi xmlns:a14="http://schemas.microsoft.com/office/drawing/2010/main"/>
              </a:ext>
            </a:extLst>
          </a:blip>
          <a:stretch>
            <a:fillRect/>
          </a:stretch>
        </p:blipFill>
        <p:spPr>
          <a:xfrm>
            <a:off x="12555323" y="4405646"/>
            <a:ext cx="10373628" cy="11118147"/>
          </a:xfrm>
          <a:prstGeom prst="rect">
            <a:avLst/>
          </a:prstGeom>
        </p:spPr>
      </p:pic>
      <p:sp>
        <p:nvSpPr>
          <p:cNvPr id="6" name="Prostokąt 5"/>
          <p:cNvSpPr/>
          <p:nvPr/>
        </p:nvSpPr>
        <p:spPr>
          <a:xfrm>
            <a:off x="0" y="0"/>
            <a:ext cx="1188000" cy="13716000"/>
          </a:xfrm>
          <a:prstGeom prst="rect">
            <a:avLst/>
          </a:prstGeom>
          <a:solidFill>
            <a:srgbClr val="84CAC5"/>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vert270"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pl-PL" sz="4800" b="1" dirty="0">
                <a:solidFill>
                  <a:srgbClr val="496F63"/>
                </a:solidFill>
                <a:latin typeface="Arial"/>
                <a:ea typeface="Montserrat-SemiBold"/>
                <a:cs typeface="Arial"/>
                <a:sym typeface="Helvetica Light"/>
              </a:rPr>
              <a:t>MVP CASE STUDY</a:t>
            </a:r>
          </a:p>
        </p:txBody>
      </p:sp>
      <p:sp>
        <p:nvSpPr>
          <p:cNvPr id="9" name="Prostokąt 8">
            <a:extLst>
              <a:ext uri="{FF2B5EF4-FFF2-40B4-BE49-F238E27FC236}">
                <a16:creationId xmlns:a16="http://schemas.microsoft.com/office/drawing/2014/main" id="{BC47FC09-66D5-1A4A-853E-1F3CEB2AD46E}"/>
              </a:ext>
            </a:extLst>
          </p:cNvPr>
          <p:cNvSpPr/>
          <p:nvPr/>
        </p:nvSpPr>
        <p:spPr>
          <a:xfrm>
            <a:off x="16538083" y="1290106"/>
            <a:ext cx="6937737" cy="2123658"/>
          </a:xfrm>
          <a:prstGeom prst="rect">
            <a:avLst/>
          </a:prstGeom>
        </p:spPr>
        <p:txBody>
          <a:bodyPr wrap="square">
            <a:spAutoFit/>
          </a:bodyPr>
          <a:lstStyle/>
          <a:p>
            <a:pPr algn="ctr"/>
            <a:r>
              <a:rPr lang="pl-PL" sz="4400" dirty="0">
                <a:solidFill>
                  <a:srgbClr val="496F63"/>
                </a:solidFill>
                <a:latin typeface="Arial" panose="020B0604020202020204" pitchFamily="34" charset="0"/>
                <a:ea typeface="Calibri" panose="020F0502020204030204" pitchFamily="34" charset="0"/>
                <a:cs typeface="Arial" panose="020B0604020202020204" pitchFamily="34" charset="0"/>
              </a:rPr>
              <a:t>Watch </a:t>
            </a:r>
            <a:r>
              <a:rPr lang="en-GB" sz="4400" dirty="0">
                <a:solidFill>
                  <a:srgbClr val="496F63"/>
                </a:solidFill>
                <a:latin typeface="Arial" panose="020B0604020202020204" pitchFamily="34" charset="0"/>
                <a:ea typeface="Calibri" panose="020F0502020204030204" pitchFamily="34" charset="0"/>
                <a:cs typeface="Arial" panose="020B0604020202020204" pitchFamily="34" charset="0"/>
              </a:rPr>
              <a:t>“</a:t>
            </a:r>
            <a:r>
              <a:rPr lang="pl-PL" sz="4400" dirty="0">
                <a:solidFill>
                  <a:srgbClr val="496F63"/>
                </a:solidFill>
                <a:latin typeface="Arial" panose="020B0604020202020204" pitchFamily="34" charset="0"/>
                <a:ea typeface="Calibri" panose="020F0502020204030204" pitchFamily="34" charset="0"/>
                <a:cs typeface="Arial" panose="020B0604020202020204" pitchFamily="34" charset="0"/>
              </a:rPr>
              <a:t>3 Awesome Minimum Viable Products (MVPs)”</a:t>
            </a:r>
          </a:p>
        </p:txBody>
      </p:sp>
      <p:sp>
        <p:nvSpPr>
          <p:cNvPr id="2" name="Prostokąt 1">
            <a:extLst>
              <a:ext uri="{FF2B5EF4-FFF2-40B4-BE49-F238E27FC236}">
                <a16:creationId xmlns:a16="http://schemas.microsoft.com/office/drawing/2014/main" id="{B54C15F4-6A54-DC41-901F-F6ADA2AB9601}"/>
              </a:ext>
            </a:extLst>
          </p:cNvPr>
          <p:cNvSpPr/>
          <p:nvPr/>
        </p:nvSpPr>
        <p:spPr>
          <a:xfrm>
            <a:off x="18200618" y="3799971"/>
            <a:ext cx="4086807" cy="769441"/>
          </a:xfrm>
          <a:prstGeom prst="rect">
            <a:avLst/>
          </a:prstGeom>
        </p:spPr>
        <p:txBody>
          <a:bodyPr wrap="square">
            <a:spAutoFit/>
          </a:bodyPr>
          <a:lstStyle/>
          <a:p>
            <a:r>
              <a:rPr lang="pl-PL" sz="4400" dirty="0">
                <a:solidFill>
                  <a:srgbClr val="E4AF0A"/>
                </a:solidFill>
                <a:latin typeface="Arial" panose="020B0604020202020204" pitchFamily="34" charset="0"/>
                <a:cs typeface="Arial" panose="020B0604020202020204" pitchFamily="34" charset="0"/>
                <a:hlinkClick r:id="rId5"/>
              </a:rPr>
              <a:t>You Tube Link</a:t>
            </a:r>
            <a:endParaRPr lang="pl-PL" sz="4400" dirty="0">
              <a:solidFill>
                <a:srgbClr val="E4AF0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0862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1000"/>
                                        <p:tgtEl>
                                          <p:spTgt spid="3">
                                            <p:txEl>
                                              <p:pRg st="0" end="0"/>
                                            </p:txEl>
                                          </p:spTgt>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up)">
                                      <p:cBhvr>
                                        <p:cTn id="11" dur="1000"/>
                                        <p:tgtEl>
                                          <p:spTgt spid="3">
                                            <p:txEl>
                                              <p:pRg st="1" end="1"/>
                                            </p:txEl>
                                          </p:spTgt>
                                        </p:tgtEl>
                                      </p:cBhvr>
                                    </p:animEffect>
                                  </p:childTnLst>
                                </p:cTn>
                              </p:par>
                            </p:childTnLst>
                          </p:cTn>
                        </p:par>
                        <p:par>
                          <p:cTn id="12" fill="hold">
                            <p:stCondLst>
                              <p:cond delay="2000"/>
                            </p:stCondLst>
                            <p:childTnLst>
                              <p:par>
                                <p:cTn id="13" presetID="2" presetClass="entr" presetSubtype="2"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1+#ppt_w/2"/>
                                          </p:val>
                                        </p:tav>
                                        <p:tav tm="100000">
                                          <p:val>
                                            <p:strVal val="#ppt_x"/>
                                          </p:val>
                                        </p:tav>
                                      </p:tavLst>
                                    </p:anim>
                                    <p:anim calcmode="lin" valueType="num">
                                      <p:cBhvr additive="base">
                                        <p:cTn id="16" dur="10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3000"/>
                            </p:stCondLst>
                            <p:childTnLst>
                              <p:par>
                                <p:cTn id="18" presetID="22" presetClass="entr" presetSubtype="1" fill="hold" grpId="0" nodeType="after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ipe(up)">
                                      <p:cBhvr>
                                        <p:cTn id="20" dur="1000"/>
                                        <p:tgtEl>
                                          <p:spTgt spid="3">
                                            <p:txEl>
                                              <p:pRg st="2" end="2"/>
                                            </p:txEl>
                                          </p:spTgt>
                                        </p:tgtEl>
                                      </p:cBhvr>
                                    </p:animEffect>
                                  </p:childTnLst>
                                </p:cTn>
                              </p:par>
                            </p:childTnLst>
                          </p:cTn>
                        </p:par>
                        <p:par>
                          <p:cTn id="21" fill="hold">
                            <p:stCondLst>
                              <p:cond delay="4000"/>
                            </p:stCondLst>
                            <p:childTnLst>
                              <p:par>
                                <p:cTn id="22" presetID="22" presetClass="entr" presetSubtype="1" fill="hold" grpId="0" nodeType="after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wipe(up)">
                                      <p:cBhvr>
                                        <p:cTn id="24" dur="1000"/>
                                        <p:tgtEl>
                                          <p:spTgt spid="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wipe(up)">
                                      <p:cBhvr>
                                        <p:cTn id="29" dur="1000"/>
                                        <p:tgtEl>
                                          <p:spTgt spid="3">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wipe(up)">
                                      <p:cBhvr>
                                        <p:cTn id="34" dur="1000"/>
                                        <p:tgtEl>
                                          <p:spTgt spid="3">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wipe(up)">
                                      <p:cBhvr>
                                        <p:cTn id="39" dur="1000"/>
                                        <p:tgtEl>
                                          <p:spTgt spid="3">
                                            <p:txEl>
                                              <p:pRg st="6" end="6"/>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Effect transition="in" filter="wipe(up)">
                                      <p:cBhvr>
                                        <p:cTn id="44" dur="1000"/>
                                        <p:tgtEl>
                                          <p:spTgt spid="3">
                                            <p:txEl>
                                              <p:pRg st="7" end="7"/>
                                            </p:txEl>
                                          </p:spTgt>
                                        </p:tgtEl>
                                      </p:cBhvr>
                                    </p:animEffect>
                                  </p:childTnLst>
                                </p:cTn>
                              </p:par>
                            </p:childTnLst>
                          </p:cTn>
                        </p:par>
                        <p:par>
                          <p:cTn id="45" fill="hold">
                            <p:stCondLst>
                              <p:cond delay="1000"/>
                            </p:stCondLst>
                            <p:childTnLst>
                              <p:par>
                                <p:cTn id="46" presetID="22" presetClass="entr" presetSubtype="1" fill="hold" grpId="0" nodeType="afterEffect">
                                  <p:stCondLst>
                                    <p:cond delay="0"/>
                                  </p:stCondLst>
                                  <p:childTnLst>
                                    <p:set>
                                      <p:cBhvr>
                                        <p:cTn id="47" dur="1" fill="hold">
                                          <p:stCondLst>
                                            <p:cond delay="0"/>
                                          </p:stCondLst>
                                        </p:cTn>
                                        <p:tgtEl>
                                          <p:spTgt spid="3">
                                            <p:txEl>
                                              <p:pRg st="8" end="8"/>
                                            </p:txEl>
                                          </p:spTgt>
                                        </p:tgtEl>
                                        <p:attrNameLst>
                                          <p:attrName>style.visibility</p:attrName>
                                        </p:attrNameLst>
                                      </p:cBhvr>
                                      <p:to>
                                        <p:strVal val="visible"/>
                                      </p:to>
                                    </p:set>
                                    <p:animEffect transition="in" filter="wipe(up)">
                                      <p:cBhvr>
                                        <p:cTn id="48" dur="1000"/>
                                        <p:tgtEl>
                                          <p:spTgt spid="3">
                                            <p:txEl>
                                              <p:pRg st="8" end="8"/>
                                            </p:txEl>
                                          </p:spTgt>
                                        </p:tgtEl>
                                      </p:cBhvr>
                                    </p:animEffect>
                                  </p:childTnLst>
                                </p:cTn>
                              </p:par>
                            </p:childTnLst>
                          </p:cTn>
                        </p:par>
                        <p:par>
                          <p:cTn id="49" fill="hold">
                            <p:stCondLst>
                              <p:cond delay="2000"/>
                            </p:stCondLst>
                            <p:childTnLst>
                              <p:par>
                                <p:cTn id="50" presetID="10" presetClass="entr" presetSubtype="0" fill="hold" grpId="0" nodeType="after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1000"/>
                                        <p:tgtEl>
                                          <p:spTgt spid="9"/>
                                        </p:tgtEl>
                                      </p:cBhvr>
                                    </p:animEffect>
                                  </p:childTnLst>
                                </p:cTn>
                              </p:par>
                            </p:childTnLst>
                          </p:cTn>
                        </p:par>
                        <p:par>
                          <p:cTn id="53" fill="hold">
                            <p:stCondLst>
                              <p:cond delay="3000"/>
                            </p:stCondLst>
                            <p:childTnLst>
                              <p:par>
                                <p:cTn id="54" presetID="10" presetClass="entr" presetSubtype="0" fill="hold" grpId="0" nodeType="afterEffect">
                                  <p:stCondLst>
                                    <p:cond delay="0"/>
                                  </p:stCondLst>
                                  <p:childTnLst>
                                    <p:set>
                                      <p:cBhvr>
                                        <p:cTn id="55" dur="1" fill="hold">
                                          <p:stCondLst>
                                            <p:cond delay="0"/>
                                          </p:stCondLst>
                                        </p:cTn>
                                        <p:tgtEl>
                                          <p:spTgt spid="2"/>
                                        </p:tgtEl>
                                        <p:attrNameLst>
                                          <p:attrName>style.visibility</p:attrName>
                                        </p:attrNameLst>
                                      </p:cBhvr>
                                      <p:to>
                                        <p:strVal val="visible"/>
                                      </p:to>
                                    </p:set>
                                    <p:animEffect transition="in" filter="fade">
                                      <p:cBhvr>
                                        <p:cTn id="5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0508171C-F5E9-5A43-85C9-51260F817454}"/>
              </a:ext>
            </a:extLst>
          </p:cNvPr>
          <p:cNvPicPr>
            <a:picLocks noChangeAspect="1"/>
          </p:cNvPicPr>
          <p:nvPr/>
        </p:nvPicPr>
        <p:blipFill>
          <a:blip r:embed="rId2" cstate="print">
            <a:alphaModFix amt="28000"/>
            <a:extLst>
              <a:ext uri="{28A0092B-C50C-407E-A947-70E740481C1C}">
                <a14:useLocalDpi xmlns:a14="http://schemas.microsoft.com/office/drawing/2010/main"/>
              </a:ext>
            </a:extLst>
          </a:blip>
          <a:stretch>
            <a:fillRect/>
          </a:stretch>
        </p:blipFill>
        <p:spPr>
          <a:xfrm>
            <a:off x="6430698" y="529636"/>
            <a:ext cx="11800152" cy="12647053"/>
          </a:xfrm>
          <a:prstGeom prst="rect">
            <a:avLst/>
          </a:prstGeom>
        </p:spPr>
      </p:pic>
      <p:sp>
        <p:nvSpPr>
          <p:cNvPr id="68" name="Shape 68"/>
          <p:cNvSpPr/>
          <p:nvPr/>
        </p:nvSpPr>
        <p:spPr>
          <a:xfrm>
            <a:off x="4082903" y="4728831"/>
            <a:ext cx="15225823" cy="6123528"/>
          </a:xfrm>
          <a:prstGeom prst="rect">
            <a:avLst/>
          </a:prstGeom>
          <a:ln w="3175">
            <a:miter lim="400000"/>
          </a:ln>
          <a:extLst>
            <a:ext uri="{C572A759-6A51-4108-AA02-DFA0A04FC94B}">
              <ma14:wrappingTextBoxFlag xmlns:ma14="http://schemas.microsoft.com/office/mac/drawingml/2011/main" xmlns="" val="1"/>
            </a:ext>
          </a:extLst>
        </p:spPr>
        <p:txBody>
          <a:bodyPr lIns="38100" tIns="38100" rIns="38100" bIns="38100">
            <a:normAutofit/>
          </a:bodyPr>
          <a:lstStyle>
            <a:lvl1pPr algn="r">
              <a:lnSpc>
                <a:spcPct val="80000"/>
              </a:lnSpc>
              <a:defRPr sz="10000" b="1">
                <a:solidFill>
                  <a:srgbClr val="393941"/>
                </a:solidFill>
                <a:latin typeface="Montserrat-SemiBold"/>
                <a:ea typeface="Montserrat-SemiBold"/>
                <a:cs typeface="Montserrat-SemiBold"/>
                <a:sym typeface="Montserrat-SemiBold"/>
              </a:defRPr>
            </a:lvl1pPr>
          </a:lstStyle>
          <a:p>
            <a:pPr algn="ctr"/>
            <a:r>
              <a:rPr lang="pl-PL" dirty="0" err="1">
                <a:solidFill>
                  <a:srgbClr val="496F63"/>
                </a:solidFill>
                <a:latin typeface="Arial" panose="020B0604020202020204" pitchFamily="34" charset="0"/>
                <a:cs typeface="Arial" panose="020B0604020202020204" pitchFamily="34" charset="0"/>
              </a:rPr>
              <a:t>Other</a:t>
            </a:r>
            <a:r>
              <a:rPr lang="pl-PL" dirty="0">
                <a:solidFill>
                  <a:srgbClr val="496F63"/>
                </a:solidFill>
                <a:latin typeface="Arial" panose="020B0604020202020204" pitchFamily="34" charset="0"/>
                <a:cs typeface="Arial" panose="020B0604020202020204" pitchFamily="34" charset="0"/>
              </a:rPr>
              <a:t> </a:t>
            </a:r>
            <a:r>
              <a:rPr lang="pl-PL" dirty="0" err="1">
                <a:solidFill>
                  <a:srgbClr val="496F63"/>
                </a:solidFill>
                <a:latin typeface="Arial" panose="020B0604020202020204" pitchFamily="34" charset="0"/>
                <a:cs typeface="Arial" panose="020B0604020202020204" pitchFamily="34" charset="0"/>
              </a:rPr>
              <a:t>techniques</a:t>
            </a:r>
            <a:r>
              <a:rPr lang="pl-PL" dirty="0">
                <a:solidFill>
                  <a:srgbClr val="496F63"/>
                </a:solidFill>
                <a:latin typeface="Arial" panose="020B0604020202020204" pitchFamily="34" charset="0"/>
                <a:cs typeface="Arial" panose="020B0604020202020204" pitchFamily="34" charset="0"/>
              </a:rPr>
              <a:t>:</a:t>
            </a:r>
          </a:p>
          <a:p>
            <a:pPr algn="ctr"/>
            <a:endParaRPr lang="pl-PL" dirty="0">
              <a:solidFill>
                <a:srgbClr val="496F63"/>
              </a:solidFill>
              <a:latin typeface="Arial" panose="020B0604020202020204" pitchFamily="34" charset="0"/>
              <a:cs typeface="Arial" panose="020B0604020202020204" pitchFamily="34" charset="0"/>
            </a:endParaRPr>
          </a:p>
          <a:p>
            <a:pPr algn="ctr"/>
            <a:r>
              <a:rPr lang="pl-PL" dirty="0">
                <a:solidFill>
                  <a:srgbClr val="496F63"/>
                </a:solidFill>
                <a:latin typeface="Arial" panose="020B0604020202020204" pitchFamily="34" charset="0"/>
                <a:cs typeface="Arial" panose="020B0604020202020204" pitchFamily="34" charset="0"/>
              </a:rPr>
              <a:t>The </a:t>
            </a:r>
            <a:r>
              <a:rPr lang="pl-PL" dirty="0" err="1">
                <a:solidFill>
                  <a:srgbClr val="496F63"/>
                </a:solidFill>
                <a:latin typeface="Arial" panose="020B0604020202020204" pitchFamily="34" charset="0"/>
                <a:cs typeface="Arial" panose="020B0604020202020204" pitchFamily="34" charset="0"/>
              </a:rPr>
              <a:t>repetition</a:t>
            </a:r>
            <a:r>
              <a:rPr lang="pl-PL" dirty="0">
                <a:solidFill>
                  <a:srgbClr val="496F63"/>
                </a:solidFill>
                <a:latin typeface="Arial" panose="020B0604020202020204" pitchFamily="34" charset="0"/>
                <a:cs typeface="Arial" panose="020B0604020202020204" pitchFamily="34" charset="0"/>
              </a:rPr>
              <a:t> </a:t>
            </a:r>
            <a:r>
              <a:rPr lang="pl-PL" dirty="0" err="1">
                <a:solidFill>
                  <a:srgbClr val="496F63"/>
                </a:solidFill>
                <a:latin typeface="Arial" panose="020B0604020202020204" pitchFamily="34" charset="0"/>
                <a:cs typeface="Arial" panose="020B0604020202020204" pitchFamily="34" charset="0"/>
              </a:rPr>
              <a:t>cycle</a:t>
            </a:r>
            <a:endParaRPr dirty="0">
              <a:solidFill>
                <a:srgbClr val="496F63"/>
              </a:solidFill>
              <a:latin typeface="Arial" panose="020B0604020202020204" pitchFamily="34" charset="0"/>
              <a:cs typeface="Arial" panose="020B0604020202020204" pitchFamily="34" charset="0"/>
            </a:endParaRPr>
          </a:p>
        </p:txBody>
      </p:sp>
      <p:sp>
        <p:nvSpPr>
          <p:cNvPr id="70" name="Shape 70"/>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pPr/>
              <a:t>12</a:t>
            </a:fld>
            <a:endParaRPr/>
          </a:p>
        </p:txBody>
      </p:sp>
    </p:spTree>
    <p:extLst>
      <p:ext uri="{BB962C8B-B14F-4D97-AF65-F5344CB8AC3E}">
        <p14:creationId xmlns:p14="http://schemas.microsoft.com/office/powerpoint/2010/main" val="3632036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barn(outVertical)">
                                      <p:cBhvr>
                                        <p:cTn id="7" dur="10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CD86CA0-5A72-6A41-88E3-19A5575CB99C}"/>
              </a:ext>
            </a:extLst>
          </p:cNvPr>
          <p:cNvSpPr>
            <a:spLocks noGrp="1"/>
          </p:cNvSpPr>
          <p:nvPr>
            <p:ph type="title"/>
          </p:nvPr>
        </p:nvSpPr>
        <p:spPr>
          <a:xfrm>
            <a:off x="1628775" y="556565"/>
            <a:ext cx="21174075" cy="2176835"/>
          </a:xfrm>
        </p:spPr>
        <p:txBody>
          <a:bodyPr>
            <a:normAutofit/>
          </a:bodyPr>
          <a:lstStyle/>
          <a:p>
            <a:r>
              <a:rPr lang="en-US" sz="8000" dirty="0">
                <a:solidFill>
                  <a:srgbClr val="496F63"/>
                </a:solidFill>
                <a:latin typeface="Arial"/>
                <a:cs typeface="Arial"/>
                <a:sym typeface="Helvetica Light"/>
              </a:rPr>
              <a:t>The lean experimentation process – </a:t>
            </a:r>
            <a:br>
              <a:rPr lang="pl-PL" sz="8000" dirty="0">
                <a:solidFill>
                  <a:srgbClr val="496F63"/>
                </a:solidFill>
                <a:latin typeface="Arial"/>
                <a:cs typeface="Arial"/>
                <a:sym typeface="Helvetica Light"/>
              </a:rPr>
            </a:br>
            <a:r>
              <a:rPr lang="en-US" sz="8000" dirty="0">
                <a:solidFill>
                  <a:srgbClr val="496F63"/>
                </a:solidFill>
                <a:latin typeface="Arial"/>
                <a:cs typeface="Arial"/>
                <a:sym typeface="Helvetica Light"/>
              </a:rPr>
              <a:t>the repetition cycle</a:t>
            </a:r>
            <a:endParaRPr lang="pl-PL" sz="8000" dirty="0">
              <a:solidFill>
                <a:srgbClr val="496F63"/>
              </a:solidFill>
              <a:latin typeface="Arial"/>
              <a:cs typeface="Arial"/>
              <a:sym typeface="Helvetica Light"/>
            </a:endParaRPr>
          </a:p>
        </p:txBody>
      </p:sp>
      <p:sp>
        <p:nvSpPr>
          <p:cNvPr id="4" name="Rectangle 2">
            <a:extLst>
              <a:ext uri="{FF2B5EF4-FFF2-40B4-BE49-F238E27FC236}">
                <a16:creationId xmlns:a16="http://schemas.microsoft.com/office/drawing/2014/main" id="{A24B1603-AB26-1A42-8C93-8486AA38B15B}"/>
              </a:ext>
            </a:extLst>
          </p:cNvPr>
          <p:cNvSpPr>
            <a:spLocks noChangeArrowheads="1"/>
          </p:cNvSpPr>
          <p:nvPr/>
        </p:nvSpPr>
        <p:spPr bwMode="auto">
          <a:xfrm>
            <a:off x="0" y="0"/>
            <a:ext cx="2438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l-PL"/>
          </a:p>
        </p:txBody>
      </p:sp>
      <p:pic>
        <p:nvPicPr>
          <p:cNvPr id="1025" name="Obraz 5" descr="lean_experimentation_process">
            <a:extLst>
              <a:ext uri="{FF2B5EF4-FFF2-40B4-BE49-F238E27FC236}">
                <a16:creationId xmlns:a16="http://schemas.microsoft.com/office/drawing/2014/main" id="{66B7E946-0353-CB42-831F-3E36B398672C}"/>
              </a:ext>
            </a:extLst>
          </p:cNvPr>
          <p:cNvPicPr>
            <a:picLocks noChangeAspect="1" noChangeArrowheads="1"/>
          </p:cNvPicPr>
          <p:nvPr/>
        </p:nvPicPr>
        <p:blipFill>
          <a:blip r:embed="rId2" r:link="rId3" cstate="print">
            <a:extLst>
              <a:ext uri="{28A0092B-C50C-407E-A947-70E740481C1C}">
                <a14:useLocalDpi xmlns:a14="http://schemas.microsoft.com/office/drawing/2010/main"/>
              </a:ext>
            </a:extLst>
          </a:blip>
          <a:srcRect/>
          <a:stretch>
            <a:fillRect/>
          </a:stretch>
        </p:blipFill>
        <p:spPr bwMode="auto">
          <a:xfrm>
            <a:off x="1973179" y="3289964"/>
            <a:ext cx="20068674" cy="935656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a:extLst>
              <a:ext uri="{FF2B5EF4-FFF2-40B4-BE49-F238E27FC236}">
                <a16:creationId xmlns:a16="http://schemas.microsoft.com/office/drawing/2014/main" id="{F2B79BBE-B12D-5A4A-9243-CECED0FBF668}"/>
              </a:ext>
            </a:extLst>
          </p:cNvPr>
          <p:cNvPicPr>
            <a:picLocks noChangeAspect="1"/>
          </p:cNvPicPr>
          <p:nvPr/>
        </p:nvPicPr>
        <p:blipFill>
          <a:blip r:embed="rId4" cstate="print">
            <a:alphaModFix amt="28000"/>
            <a:extLst>
              <a:ext uri="{28A0092B-C50C-407E-A947-70E740481C1C}">
                <a14:useLocalDpi xmlns:a14="http://schemas.microsoft.com/office/drawing/2010/main"/>
              </a:ext>
            </a:extLst>
          </a:blip>
          <a:stretch>
            <a:fillRect/>
          </a:stretch>
        </p:blipFill>
        <p:spPr>
          <a:xfrm>
            <a:off x="5152430" y="256032"/>
            <a:ext cx="12294322" cy="13176690"/>
          </a:xfrm>
          <a:prstGeom prst="rect">
            <a:avLst/>
          </a:prstGeom>
        </p:spPr>
      </p:pic>
      <p:sp>
        <p:nvSpPr>
          <p:cNvPr id="5" name="Prostokąt 4">
            <a:extLst>
              <a:ext uri="{FF2B5EF4-FFF2-40B4-BE49-F238E27FC236}">
                <a16:creationId xmlns:a16="http://schemas.microsoft.com/office/drawing/2014/main" id="{6D89CCB8-C4BD-EE4D-9A3E-6F78D0A968E1}"/>
              </a:ext>
            </a:extLst>
          </p:cNvPr>
          <p:cNvSpPr/>
          <p:nvPr/>
        </p:nvSpPr>
        <p:spPr>
          <a:xfrm>
            <a:off x="1973179" y="12956447"/>
            <a:ext cx="10849765" cy="579582"/>
          </a:xfrm>
          <a:prstGeom prst="rect">
            <a:avLst/>
          </a:prstGeom>
        </p:spPr>
        <p:txBody>
          <a:bodyPr wrap="none">
            <a:spAutoFit/>
          </a:bodyPr>
          <a:lstStyle/>
          <a:p>
            <a:pPr marL="180340" marR="243840">
              <a:lnSpc>
                <a:spcPct val="150000"/>
              </a:lnSpc>
              <a:spcBef>
                <a:spcPts val="1200"/>
              </a:spcBef>
              <a:tabLst>
                <a:tab pos="450215" algn="l"/>
              </a:tabLst>
            </a:pPr>
            <a:r>
              <a:rPr lang="en-US" sz="2400" dirty="0">
                <a:solidFill>
                  <a:schemeClr val="bg2">
                    <a:lumMod val="60000"/>
                    <a:lumOff val="40000"/>
                  </a:schemeClr>
                </a:solidFill>
                <a:latin typeface="Arial" panose="020B0604020202020204" pitchFamily="34" charset="0"/>
                <a:ea typeface="Times New Roman" panose="02020603050405020304" pitchFamily="18" charset="0"/>
              </a:rPr>
              <a:t>Source: https://</a:t>
            </a:r>
            <a:r>
              <a:rPr lang="en-US" sz="2400" dirty="0" err="1">
                <a:solidFill>
                  <a:schemeClr val="bg2">
                    <a:lumMod val="60000"/>
                    <a:lumOff val="40000"/>
                  </a:schemeClr>
                </a:solidFill>
                <a:latin typeface="Arial" panose="020B0604020202020204" pitchFamily="34" charset="0"/>
                <a:ea typeface="Times New Roman" panose="02020603050405020304" pitchFamily="18" charset="0"/>
              </a:rPr>
              <a:t>ssir.org</a:t>
            </a:r>
            <a:r>
              <a:rPr lang="en-US" sz="2400" dirty="0">
                <a:solidFill>
                  <a:schemeClr val="bg2">
                    <a:lumMod val="60000"/>
                    <a:lumOff val="40000"/>
                  </a:schemeClr>
                </a:solidFill>
                <a:latin typeface="Arial" panose="020B0604020202020204" pitchFamily="34" charset="0"/>
                <a:ea typeface="Times New Roman" panose="02020603050405020304" pitchFamily="18" charset="0"/>
              </a:rPr>
              <a:t>/articles/entry/</a:t>
            </a:r>
            <a:r>
              <a:rPr lang="en-US" sz="2400" dirty="0" err="1">
                <a:solidFill>
                  <a:schemeClr val="bg2">
                    <a:lumMod val="60000"/>
                    <a:lumOff val="40000"/>
                  </a:schemeClr>
                </a:solidFill>
                <a:latin typeface="Arial" panose="020B0604020202020204" pitchFamily="34" charset="0"/>
                <a:ea typeface="Times New Roman" panose="02020603050405020304" pitchFamily="18" charset="0"/>
              </a:rPr>
              <a:t>the_promise_of_lean_experimentation</a:t>
            </a:r>
            <a:endParaRPr lang="pl-PL" sz="4800" b="1" dirty="0">
              <a:solidFill>
                <a:schemeClr val="bg2">
                  <a:lumMod val="60000"/>
                  <a:lumOff val="40000"/>
                </a:schemeClr>
              </a:solidFill>
              <a:latin typeface="Times New Roman" panose="02020603050405020304" pitchFamily="18" charset="0"/>
              <a:ea typeface="Times New Roman" panose="02020603050405020304" pitchFamily="18" charset="0"/>
            </a:endParaRPr>
          </a:p>
        </p:txBody>
      </p:sp>
      <p:sp>
        <p:nvSpPr>
          <p:cNvPr id="7" name="Prostokąt 6"/>
          <p:cNvSpPr/>
          <p:nvPr/>
        </p:nvSpPr>
        <p:spPr>
          <a:xfrm>
            <a:off x="0" y="0"/>
            <a:ext cx="1188000" cy="13716000"/>
          </a:xfrm>
          <a:prstGeom prst="rect">
            <a:avLst/>
          </a:prstGeom>
          <a:solidFill>
            <a:srgbClr val="84CAC5"/>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vert270"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pl-PL" sz="4800" b="1" dirty="0">
                <a:solidFill>
                  <a:srgbClr val="496F63"/>
                </a:solidFill>
                <a:latin typeface="Arial"/>
                <a:ea typeface="Montserrat-SemiBold"/>
                <a:cs typeface="Arial"/>
                <a:sym typeface="Helvetica Light"/>
              </a:rPr>
              <a:t>THE REPETITION CYCLE</a:t>
            </a:r>
          </a:p>
        </p:txBody>
      </p:sp>
    </p:spTree>
    <p:extLst>
      <p:ext uri="{BB962C8B-B14F-4D97-AF65-F5344CB8AC3E}">
        <p14:creationId xmlns:p14="http://schemas.microsoft.com/office/powerpoint/2010/main" val="1202385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5"/>
                                        </p:tgtEl>
                                        <p:attrNameLst>
                                          <p:attrName>style.visibility</p:attrName>
                                        </p:attrNameLst>
                                      </p:cBhvr>
                                      <p:to>
                                        <p:strVal val="visible"/>
                                      </p:to>
                                    </p:set>
                                    <p:animEffect transition="in" filter="fade">
                                      <p:cBhvr>
                                        <p:cTn id="12" dur="2000"/>
                                        <p:tgtEl>
                                          <p:spTgt spid="1025"/>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E7EC5F6F-2D85-6B4C-9986-F5959DB10EA8}"/>
              </a:ext>
            </a:extLst>
          </p:cNvPr>
          <p:cNvPicPr>
            <a:picLocks noChangeAspect="1"/>
          </p:cNvPicPr>
          <p:nvPr/>
        </p:nvPicPr>
        <p:blipFill>
          <a:blip r:embed="rId2" cstate="print">
            <a:alphaModFix amt="28000"/>
            <a:extLst>
              <a:ext uri="{28A0092B-C50C-407E-A947-70E740481C1C}">
                <a14:useLocalDpi xmlns:a14="http://schemas.microsoft.com/office/drawing/2010/main"/>
              </a:ext>
            </a:extLst>
          </a:blip>
          <a:stretch>
            <a:fillRect/>
          </a:stretch>
        </p:blipFill>
        <p:spPr>
          <a:xfrm>
            <a:off x="1188000" y="256032"/>
            <a:ext cx="12294322" cy="13176690"/>
          </a:xfrm>
          <a:prstGeom prst="rect">
            <a:avLst/>
          </a:prstGeom>
        </p:spPr>
      </p:pic>
      <p:sp>
        <p:nvSpPr>
          <p:cNvPr id="3" name="Symbol zastępczy tekstu 2">
            <a:extLst>
              <a:ext uri="{FF2B5EF4-FFF2-40B4-BE49-F238E27FC236}">
                <a16:creationId xmlns:a16="http://schemas.microsoft.com/office/drawing/2014/main" id="{F964EF1B-9EE9-F340-A1F3-6F912DB55113}"/>
              </a:ext>
            </a:extLst>
          </p:cNvPr>
          <p:cNvSpPr>
            <a:spLocks noGrp="1"/>
          </p:cNvSpPr>
          <p:nvPr>
            <p:ph type="body" idx="1"/>
          </p:nvPr>
        </p:nvSpPr>
        <p:spPr>
          <a:xfrm>
            <a:off x="1543050" y="1219199"/>
            <a:ext cx="13704038" cy="5638801"/>
          </a:xfrm>
        </p:spPr>
        <p:txBody>
          <a:bodyPr wrap="square" lIns="0" tIns="0" rIns="0" bIns="0">
            <a:noAutofit/>
          </a:bodyPr>
          <a:lstStyle/>
          <a:p>
            <a:pPr marL="742950" indent="-742950">
              <a:lnSpc>
                <a:spcPct val="150000"/>
              </a:lnSpc>
              <a:buAutoNum type="arabicPeriod"/>
            </a:pPr>
            <a:r>
              <a:rPr lang="en-US" sz="4400" b="1" dirty="0">
                <a:solidFill>
                  <a:srgbClr val="263A34"/>
                </a:solidFill>
                <a:latin typeface="Agency FB" panose="020B0503020202020204" pitchFamily="34" charset="0"/>
                <a:cs typeface="Apple Chancery" panose="03020702040506060504" pitchFamily="66" charset="-79"/>
              </a:rPr>
              <a:t>Ideation and analysis</a:t>
            </a:r>
            <a:endParaRPr lang="en-US" sz="4400" b="1" dirty="0">
              <a:solidFill>
                <a:srgbClr val="263A34"/>
              </a:solidFill>
              <a:latin typeface="Apple Chancery" panose="03020702040506060504" pitchFamily="66" charset="-79"/>
              <a:cs typeface="Apple Chancery" panose="03020702040506060504" pitchFamily="66" charset="-79"/>
            </a:endParaRPr>
          </a:p>
          <a:p>
            <a:pPr>
              <a:lnSpc>
                <a:spcPct val="150000"/>
              </a:lnSpc>
            </a:pPr>
            <a:r>
              <a:rPr lang="en-US" sz="3200" dirty="0">
                <a:solidFill>
                  <a:srgbClr val="263A34"/>
                </a:solidFill>
                <a:latin typeface="Arial" panose="020B0604020202020204" pitchFamily="34" charset="0"/>
                <a:cs typeface="Arial" panose="020B0604020202020204" pitchFamily="34" charset="0"/>
              </a:rPr>
              <a:t>With Your generated ideas (value hypotheses) for programs and solutions that you think might solve people’s problems or help them achieve their aspirations;</a:t>
            </a:r>
          </a:p>
          <a:p>
            <a:pPr>
              <a:lnSpc>
                <a:spcPct val="150000"/>
              </a:lnSpc>
            </a:pPr>
            <a:r>
              <a:rPr lang="en-US" sz="3200" dirty="0">
                <a:solidFill>
                  <a:srgbClr val="263A34"/>
                </a:solidFill>
                <a:latin typeface="Arial" panose="020B0604020202020204" pitchFamily="34" charset="0"/>
                <a:cs typeface="Arial" panose="020B0604020202020204" pitchFamily="34" charset="0"/>
              </a:rPr>
              <a:t>- </a:t>
            </a:r>
            <a:r>
              <a:rPr lang="en-US" sz="3200" dirty="0" err="1">
                <a:solidFill>
                  <a:srgbClr val="263A34"/>
                </a:solidFill>
                <a:latin typeface="Arial" panose="020B0604020202020204" pitchFamily="34" charset="0"/>
                <a:cs typeface="Arial" panose="020B0604020202020204" pitchFamily="34" charset="0"/>
              </a:rPr>
              <a:t>analyse</a:t>
            </a:r>
            <a:r>
              <a:rPr lang="en-US" sz="3200" dirty="0">
                <a:solidFill>
                  <a:srgbClr val="263A34"/>
                </a:solidFill>
                <a:latin typeface="Arial" panose="020B0604020202020204" pitchFamily="34" charset="0"/>
                <a:cs typeface="Arial" panose="020B0604020202020204" pitchFamily="34" charset="0"/>
              </a:rPr>
              <a:t> similar programs and solutions that already exist</a:t>
            </a:r>
          </a:p>
          <a:p>
            <a:pPr>
              <a:lnSpc>
                <a:spcPct val="150000"/>
              </a:lnSpc>
            </a:pPr>
            <a:r>
              <a:rPr lang="en-US" sz="3200" dirty="0">
                <a:solidFill>
                  <a:srgbClr val="263A34"/>
                </a:solidFill>
                <a:latin typeface="Arial" panose="020B0604020202020204" pitchFamily="34" charset="0"/>
                <a:cs typeface="Arial" panose="020B0604020202020204" pitchFamily="34" charset="0"/>
              </a:rPr>
              <a:t>- figure out how your approach might improve on those offerings</a:t>
            </a:r>
          </a:p>
          <a:p>
            <a:pPr>
              <a:lnSpc>
                <a:spcPct val="150000"/>
              </a:lnSpc>
            </a:pPr>
            <a:r>
              <a:rPr lang="en-US" sz="3200" dirty="0">
                <a:solidFill>
                  <a:srgbClr val="263A34"/>
                </a:solidFill>
                <a:latin typeface="Arial" panose="020B0604020202020204" pitchFamily="34" charset="0"/>
                <a:cs typeface="Arial" panose="020B0604020202020204" pitchFamily="34" charset="0"/>
              </a:rPr>
              <a:t>(In the business world, this process is called “competitive differentiation”)</a:t>
            </a:r>
          </a:p>
          <a:p>
            <a:pPr>
              <a:lnSpc>
                <a:spcPct val="150000"/>
              </a:lnSpc>
            </a:pPr>
            <a:endParaRPr lang="pl-PL" sz="2400" dirty="0">
              <a:solidFill>
                <a:srgbClr val="263A34"/>
              </a:solidFill>
            </a:endParaRPr>
          </a:p>
          <a:p>
            <a:pPr>
              <a:lnSpc>
                <a:spcPct val="150000"/>
              </a:lnSpc>
            </a:pPr>
            <a:endParaRPr lang="pl-PL" sz="2400" dirty="0">
              <a:solidFill>
                <a:srgbClr val="263A34"/>
              </a:solidFill>
            </a:endParaRPr>
          </a:p>
        </p:txBody>
      </p:sp>
      <p:sp>
        <p:nvSpPr>
          <p:cNvPr id="5" name="Prostokąt 4"/>
          <p:cNvSpPr/>
          <p:nvPr/>
        </p:nvSpPr>
        <p:spPr>
          <a:xfrm>
            <a:off x="0" y="0"/>
            <a:ext cx="1188000" cy="13716000"/>
          </a:xfrm>
          <a:prstGeom prst="rect">
            <a:avLst/>
          </a:prstGeom>
          <a:solidFill>
            <a:srgbClr val="84CAC5"/>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vert270"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pl-PL" sz="4800" b="1" dirty="0">
                <a:solidFill>
                  <a:srgbClr val="496F63"/>
                </a:solidFill>
                <a:latin typeface="Arial"/>
                <a:ea typeface="Montserrat-SemiBold"/>
                <a:cs typeface="Arial"/>
                <a:sym typeface="Helvetica Light"/>
              </a:rPr>
              <a:t>THE REPETITION CYCLE</a:t>
            </a:r>
          </a:p>
        </p:txBody>
      </p:sp>
      <p:pic>
        <p:nvPicPr>
          <p:cNvPr id="1026" name="Picture 2" descr="C:\Users\BZ\Desktop\OneDrive Beniamin Zawilla\OneDrive - Uniwersytet Szczeciński\LIME - kurs szkoleniowy\Moduły zmienione\Nowe grafiki do modułów użyte przez BZ\M5\pexels-pixabay-355948.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230601" y="1219199"/>
            <a:ext cx="7038975" cy="4279111"/>
          </a:xfrm>
          <a:prstGeom prst="rect">
            <a:avLst/>
          </a:prstGeom>
          <a:noFill/>
        </p:spPr>
      </p:pic>
      <p:pic>
        <p:nvPicPr>
          <p:cNvPr id="1027" name="Picture 3" descr="C:\Users\BZ\Desktop\OneDrive Beniamin Zawilla\OneDrive - Uniwersytet Szczeciński\LIME - kurs szkoleniowy\Moduły zmienione\Nowe grafiki do modułów użyte przez BZ\M5\chat-309417_640.png"/>
          <p:cNvPicPr>
            <a:picLocks noChangeAspect="1" noChangeArrowheads="1"/>
          </p:cNvPicPr>
          <p:nvPr/>
        </p:nvPicPr>
        <p:blipFill>
          <a:blip r:embed="rId4" cstate="print"/>
          <a:srcRect/>
          <a:stretch>
            <a:fillRect/>
          </a:stretch>
        </p:blipFill>
        <p:spPr bwMode="auto">
          <a:xfrm>
            <a:off x="16230601" y="7296150"/>
            <a:ext cx="6096000" cy="3924300"/>
          </a:xfrm>
          <a:prstGeom prst="rect">
            <a:avLst/>
          </a:prstGeom>
          <a:noFill/>
        </p:spPr>
      </p:pic>
      <p:sp>
        <p:nvSpPr>
          <p:cNvPr id="7" name="Symbol zastępczy tekstu 2">
            <a:extLst>
              <a:ext uri="{FF2B5EF4-FFF2-40B4-BE49-F238E27FC236}">
                <a16:creationId xmlns:a16="http://schemas.microsoft.com/office/drawing/2014/main" id="{F964EF1B-9EE9-F340-A1F3-6F912DB55113}"/>
              </a:ext>
            </a:extLst>
          </p:cNvPr>
          <p:cNvSpPr txBox="1">
            <a:spLocks/>
          </p:cNvSpPr>
          <p:nvPr/>
        </p:nvSpPr>
        <p:spPr>
          <a:xfrm>
            <a:off x="1543049" y="6858000"/>
            <a:ext cx="13704039" cy="6574722"/>
          </a:xfrm>
          <a:prstGeom prst="rect">
            <a:avLst/>
          </a:prstGeom>
          <a:ln w="3175">
            <a:miter lim="400000"/>
          </a:ln>
          <a:extLst>
            <a:ext uri="{C572A759-6A51-4108-AA02-DFA0A04FC94B}">
              <ma14:wrappingTextBoxFlag xmlns:ma14="http://schemas.microsoft.com/office/mac/drawingml/2011/main" xmlns="" val="1"/>
            </a:ext>
          </a:extLst>
        </p:spPr>
        <p:txBody>
          <a:bodyPr wrap="square" lIns="0" tIns="0" rIns="0" bIns="0">
            <a:noAutofit/>
          </a:bodyPr>
          <a:lstStyle>
            <a:lvl1pPr marL="0" marR="0" indent="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hangingPunct="1">
              <a:lnSpc>
                <a:spcPct val="150000"/>
              </a:lnSpc>
            </a:pPr>
            <a:r>
              <a:rPr lang="en-US" sz="4400" b="1" dirty="0">
                <a:solidFill>
                  <a:srgbClr val="263A34"/>
                </a:solidFill>
                <a:latin typeface="Apple Chancery" panose="03020702040506060504" pitchFamily="66" charset="-79"/>
                <a:cs typeface="Apple Chancery" panose="03020702040506060504" pitchFamily="66" charset="-79"/>
              </a:rPr>
              <a:t>2</a:t>
            </a:r>
            <a:r>
              <a:rPr lang="en-US" sz="4400" b="1" dirty="0">
                <a:solidFill>
                  <a:srgbClr val="263A34"/>
                </a:solidFill>
                <a:latin typeface="Agency FB" panose="020B0503020202020204" pitchFamily="34" charset="0"/>
                <a:cs typeface="Apple Chancery" panose="03020702040506060504" pitchFamily="66" charset="-79"/>
              </a:rPr>
              <a:t>. Constituent discovery</a:t>
            </a:r>
            <a:endParaRPr lang="en-US" sz="4400" b="1" dirty="0">
              <a:solidFill>
                <a:srgbClr val="263A34"/>
              </a:solidFill>
              <a:latin typeface="Apple Chancery" panose="03020702040506060504" pitchFamily="66" charset="-79"/>
              <a:cs typeface="Apple Chancery" panose="03020702040506060504" pitchFamily="66" charset="-79"/>
            </a:endParaRPr>
          </a:p>
          <a:p>
            <a:pPr hangingPunct="1">
              <a:lnSpc>
                <a:spcPct val="150000"/>
              </a:lnSpc>
            </a:pPr>
            <a:r>
              <a:rPr lang="pl-PL" sz="3200" dirty="0">
                <a:solidFill>
                  <a:srgbClr val="263A34"/>
                </a:solidFill>
                <a:latin typeface="Arial" panose="020B0604020202020204" pitchFamily="34" charset="0"/>
                <a:cs typeface="Arial" panose="020B0604020202020204" pitchFamily="34" charset="0"/>
              </a:rPr>
              <a:t>Get out of your office and listen to the people you hope to serve.</a:t>
            </a:r>
            <a:endParaRPr lang="en-GB" sz="3200" dirty="0">
              <a:solidFill>
                <a:srgbClr val="263A34"/>
              </a:solidFill>
              <a:latin typeface="Arial" panose="020B0604020202020204" pitchFamily="34" charset="0"/>
              <a:cs typeface="Arial" panose="020B0604020202020204" pitchFamily="34" charset="0"/>
            </a:endParaRPr>
          </a:p>
          <a:p>
            <a:pPr hangingPunct="1">
              <a:lnSpc>
                <a:spcPct val="150000"/>
              </a:lnSpc>
            </a:pPr>
            <a:r>
              <a:rPr lang="pl-PL" sz="3200" dirty="0">
                <a:solidFill>
                  <a:srgbClr val="263A34"/>
                </a:solidFill>
                <a:latin typeface="Arial" panose="020B0604020202020204" pitchFamily="34" charset="0"/>
                <a:cs typeface="Arial" panose="020B0604020202020204" pitchFamily="34" charset="0"/>
              </a:rPr>
              <a:t>Through surveys and one-on-one conversations, find out what your customers truly need and want.</a:t>
            </a:r>
            <a:endParaRPr lang="en-GB" sz="3200" dirty="0">
              <a:solidFill>
                <a:srgbClr val="263A34"/>
              </a:solidFill>
              <a:latin typeface="Arial" panose="020B0604020202020204" pitchFamily="34" charset="0"/>
              <a:cs typeface="Arial" panose="020B0604020202020204" pitchFamily="34" charset="0"/>
            </a:endParaRPr>
          </a:p>
          <a:p>
            <a:pPr hangingPunct="1">
              <a:lnSpc>
                <a:spcPct val="150000"/>
              </a:lnSpc>
            </a:pPr>
            <a:r>
              <a:rPr lang="pl-PL" sz="3200" dirty="0">
                <a:solidFill>
                  <a:srgbClr val="263A34"/>
                </a:solidFill>
                <a:latin typeface="Arial" panose="020B0604020202020204" pitchFamily="34" charset="0"/>
                <a:cs typeface="Arial" panose="020B0604020202020204" pitchFamily="34" charset="0"/>
              </a:rPr>
              <a:t>Put your </a:t>
            </a:r>
            <a:r>
              <a:rPr lang="en-GB" sz="3200" dirty="0">
                <a:solidFill>
                  <a:srgbClr val="263A34"/>
                </a:solidFill>
                <a:latin typeface="Arial" panose="020B0604020202020204" pitchFamily="34" charset="0"/>
                <a:cs typeface="Arial" panose="020B0604020202020204" pitchFamily="34" charset="0"/>
              </a:rPr>
              <a:t>“</a:t>
            </a:r>
            <a:r>
              <a:rPr lang="pl-PL" sz="3200" dirty="0">
                <a:solidFill>
                  <a:srgbClr val="263A34"/>
                </a:solidFill>
                <a:latin typeface="Arial" panose="020B0604020202020204" pitchFamily="34" charset="0"/>
                <a:cs typeface="Arial" panose="020B0604020202020204" pitchFamily="34" charset="0"/>
              </a:rPr>
              <a:t>value hypotheses” in front of your customers and observe how they respond to those ideas.</a:t>
            </a:r>
            <a:endParaRPr lang="en-GB" sz="3200" dirty="0">
              <a:solidFill>
                <a:srgbClr val="263A34"/>
              </a:solidFill>
              <a:latin typeface="Arial" panose="020B0604020202020204" pitchFamily="34" charset="0"/>
              <a:cs typeface="Arial" panose="020B0604020202020204" pitchFamily="34" charset="0"/>
            </a:endParaRPr>
          </a:p>
          <a:p>
            <a:pPr hangingPunct="1">
              <a:lnSpc>
                <a:spcPct val="150000"/>
              </a:lnSpc>
            </a:pPr>
            <a:r>
              <a:rPr lang="pl-PL" sz="3200" dirty="0">
                <a:solidFill>
                  <a:srgbClr val="263A34"/>
                </a:solidFill>
                <a:latin typeface="Arial" panose="020B0604020202020204" pitchFamily="34" charset="0"/>
                <a:cs typeface="Arial" panose="020B0604020202020204" pitchFamily="34" charset="0"/>
              </a:rPr>
              <a:t>(In the business world, this process is called “customer discovery”) </a:t>
            </a:r>
          </a:p>
          <a:p>
            <a:pPr hangingPunct="1">
              <a:lnSpc>
                <a:spcPct val="150000"/>
              </a:lnSpc>
            </a:pPr>
            <a:endParaRPr lang="pl-PL" sz="2400" dirty="0">
              <a:solidFill>
                <a:srgbClr val="263A34"/>
              </a:solidFill>
            </a:endParaRPr>
          </a:p>
          <a:p>
            <a:pPr hangingPunct="1">
              <a:lnSpc>
                <a:spcPct val="150000"/>
              </a:lnSpc>
            </a:pPr>
            <a:endParaRPr lang="pl-PL" sz="2400" dirty="0">
              <a:solidFill>
                <a:srgbClr val="263A34"/>
              </a:solidFill>
            </a:endParaRPr>
          </a:p>
        </p:txBody>
      </p:sp>
    </p:spTree>
    <p:extLst>
      <p:ext uri="{BB962C8B-B14F-4D97-AF65-F5344CB8AC3E}">
        <p14:creationId xmlns:p14="http://schemas.microsoft.com/office/powerpoint/2010/main" val="2239396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1000"/>
                                        <p:tgtEl>
                                          <p:spTgt spid="3">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1000"/>
                                        <p:tgtEl>
                                          <p:spTgt spid="102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up)">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ipe(up)">
                                      <p:cBhvr>
                                        <p:cTn id="21" dur="10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wipe(up)">
                                      <p:cBhvr>
                                        <p:cTn id="26" dur="1000"/>
                                        <p:tgtEl>
                                          <p:spTgt spid="3">
                                            <p:txEl>
                                              <p:pRg st="3" end="3"/>
                                            </p:txEl>
                                          </p:spTgt>
                                        </p:tgtEl>
                                      </p:cBhvr>
                                    </p:animEffect>
                                  </p:childTnLst>
                                </p:cTn>
                              </p:par>
                            </p:childTnLst>
                          </p:cTn>
                        </p:par>
                        <p:par>
                          <p:cTn id="27" fill="hold">
                            <p:stCondLst>
                              <p:cond delay="1000"/>
                            </p:stCondLst>
                            <p:childTnLst>
                              <p:par>
                                <p:cTn id="28" presetID="22" presetClass="entr" presetSubtype="1" fill="hold" grpId="0" nodeType="after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wipe(up)">
                                      <p:cBhvr>
                                        <p:cTn id="30" dur="10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7">
                                            <p:txEl>
                                              <p:pRg st="0" end="0"/>
                                            </p:txEl>
                                          </p:spTgt>
                                        </p:tgtEl>
                                        <p:attrNameLst>
                                          <p:attrName>style.visibility</p:attrName>
                                        </p:attrNameLst>
                                      </p:cBhvr>
                                      <p:to>
                                        <p:strVal val="visible"/>
                                      </p:to>
                                    </p:set>
                                    <p:animEffect transition="in" filter="wipe(up)">
                                      <p:cBhvr>
                                        <p:cTn id="35" dur="1000"/>
                                        <p:tgtEl>
                                          <p:spTgt spid="7">
                                            <p:txEl>
                                              <p:pRg st="0" end="0"/>
                                            </p:txEl>
                                          </p:spTgt>
                                        </p:tgtEl>
                                      </p:cBhvr>
                                    </p:animEffect>
                                  </p:childTnLst>
                                </p:cTn>
                              </p:par>
                            </p:childTnLst>
                          </p:cTn>
                        </p:par>
                        <p:par>
                          <p:cTn id="36" fill="hold">
                            <p:stCondLst>
                              <p:cond delay="1000"/>
                            </p:stCondLst>
                            <p:childTnLst>
                              <p:par>
                                <p:cTn id="37" presetID="10" presetClass="entr" presetSubtype="0" fill="hold" nodeType="afterEffect">
                                  <p:stCondLst>
                                    <p:cond delay="0"/>
                                  </p:stCondLst>
                                  <p:childTnLst>
                                    <p:set>
                                      <p:cBhvr>
                                        <p:cTn id="38" dur="1" fill="hold">
                                          <p:stCondLst>
                                            <p:cond delay="0"/>
                                          </p:stCondLst>
                                        </p:cTn>
                                        <p:tgtEl>
                                          <p:spTgt spid="1027"/>
                                        </p:tgtEl>
                                        <p:attrNameLst>
                                          <p:attrName>style.visibility</p:attrName>
                                        </p:attrNameLst>
                                      </p:cBhvr>
                                      <p:to>
                                        <p:strVal val="visible"/>
                                      </p:to>
                                    </p:set>
                                    <p:animEffect transition="in" filter="fade">
                                      <p:cBhvr>
                                        <p:cTn id="39" dur="1000"/>
                                        <p:tgtEl>
                                          <p:spTgt spid="102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7">
                                            <p:txEl>
                                              <p:pRg st="1" end="1"/>
                                            </p:txEl>
                                          </p:spTgt>
                                        </p:tgtEl>
                                        <p:attrNameLst>
                                          <p:attrName>style.visibility</p:attrName>
                                        </p:attrNameLst>
                                      </p:cBhvr>
                                      <p:to>
                                        <p:strVal val="visible"/>
                                      </p:to>
                                    </p:set>
                                    <p:animEffect transition="in" filter="wipe(up)">
                                      <p:cBhvr>
                                        <p:cTn id="44" dur="1000"/>
                                        <p:tgtEl>
                                          <p:spTgt spid="7">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7">
                                            <p:txEl>
                                              <p:pRg st="2" end="2"/>
                                            </p:txEl>
                                          </p:spTgt>
                                        </p:tgtEl>
                                        <p:attrNameLst>
                                          <p:attrName>style.visibility</p:attrName>
                                        </p:attrNameLst>
                                      </p:cBhvr>
                                      <p:to>
                                        <p:strVal val="visible"/>
                                      </p:to>
                                    </p:set>
                                    <p:animEffect transition="in" filter="wipe(up)">
                                      <p:cBhvr>
                                        <p:cTn id="49" dur="1000"/>
                                        <p:tgtEl>
                                          <p:spTgt spid="7">
                                            <p:txEl>
                                              <p:pRg st="2" end="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7">
                                            <p:txEl>
                                              <p:pRg st="3" end="3"/>
                                            </p:txEl>
                                          </p:spTgt>
                                        </p:tgtEl>
                                        <p:attrNameLst>
                                          <p:attrName>style.visibility</p:attrName>
                                        </p:attrNameLst>
                                      </p:cBhvr>
                                      <p:to>
                                        <p:strVal val="visible"/>
                                      </p:to>
                                    </p:set>
                                    <p:animEffect transition="in" filter="wipe(up)">
                                      <p:cBhvr>
                                        <p:cTn id="54" dur="1000"/>
                                        <p:tgtEl>
                                          <p:spTgt spid="7">
                                            <p:txEl>
                                              <p:pRg st="3" end="3"/>
                                            </p:txEl>
                                          </p:spTgt>
                                        </p:tgtEl>
                                      </p:cBhvr>
                                    </p:animEffect>
                                  </p:childTnLst>
                                </p:cTn>
                              </p:par>
                            </p:childTnLst>
                          </p:cTn>
                        </p:par>
                        <p:par>
                          <p:cTn id="55" fill="hold">
                            <p:stCondLst>
                              <p:cond delay="1000"/>
                            </p:stCondLst>
                            <p:childTnLst>
                              <p:par>
                                <p:cTn id="56" presetID="22" presetClass="entr" presetSubtype="1" fill="hold" grpId="0" nodeType="afterEffect">
                                  <p:stCondLst>
                                    <p:cond delay="0"/>
                                  </p:stCondLst>
                                  <p:childTnLst>
                                    <p:set>
                                      <p:cBhvr>
                                        <p:cTn id="57" dur="1" fill="hold">
                                          <p:stCondLst>
                                            <p:cond delay="0"/>
                                          </p:stCondLst>
                                        </p:cTn>
                                        <p:tgtEl>
                                          <p:spTgt spid="7">
                                            <p:txEl>
                                              <p:pRg st="4" end="4"/>
                                            </p:txEl>
                                          </p:spTgt>
                                        </p:tgtEl>
                                        <p:attrNameLst>
                                          <p:attrName>style.visibility</p:attrName>
                                        </p:attrNameLst>
                                      </p:cBhvr>
                                      <p:to>
                                        <p:strVal val="visible"/>
                                      </p:to>
                                    </p:set>
                                    <p:animEffect transition="in" filter="wipe(up)">
                                      <p:cBhvr>
                                        <p:cTn id="58" dur="10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E7EC5F6F-2D85-6B4C-9986-F5959DB10EA8}"/>
              </a:ext>
            </a:extLst>
          </p:cNvPr>
          <p:cNvPicPr>
            <a:picLocks noChangeAspect="1"/>
          </p:cNvPicPr>
          <p:nvPr/>
        </p:nvPicPr>
        <p:blipFill>
          <a:blip r:embed="rId2" cstate="print">
            <a:alphaModFix amt="28000"/>
            <a:extLst>
              <a:ext uri="{28A0092B-C50C-407E-A947-70E740481C1C}">
                <a14:useLocalDpi xmlns:a14="http://schemas.microsoft.com/office/drawing/2010/main"/>
              </a:ext>
            </a:extLst>
          </a:blip>
          <a:stretch>
            <a:fillRect/>
          </a:stretch>
        </p:blipFill>
        <p:spPr>
          <a:xfrm>
            <a:off x="2133957" y="0"/>
            <a:ext cx="12294322" cy="13176690"/>
          </a:xfrm>
          <a:prstGeom prst="rect">
            <a:avLst/>
          </a:prstGeom>
        </p:spPr>
      </p:pic>
      <p:sp>
        <p:nvSpPr>
          <p:cNvPr id="3" name="Symbol zastępczy tekstu 2">
            <a:extLst>
              <a:ext uri="{FF2B5EF4-FFF2-40B4-BE49-F238E27FC236}">
                <a16:creationId xmlns:a16="http://schemas.microsoft.com/office/drawing/2014/main" id="{F964EF1B-9EE9-F340-A1F3-6F912DB55113}"/>
              </a:ext>
            </a:extLst>
          </p:cNvPr>
          <p:cNvSpPr>
            <a:spLocks noGrp="1"/>
          </p:cNvSpPr>
          <p:nvPr>
            <p:ph type="body" idx="1"/>
          </p:nvPr>
        </p:nvSpPr>
        <p:spPr>
          <a:xfrm>
            <a:off x="1998153" y="1008560"/>
            <a:ext cx="12430126" cy="6470945"/>
          </a:xfrm>
        </p:spPr>
        <p:txBody>
          <a:bodyPr wrap="square" lIns="0" tIns="0" rIns="0" bIns="0">
            <a:noAutofit/>
          </a:bodyPr>
          <a:lstStyle/>
          <a:p>
            <a:pPr>
              <a:lnSpc>
                <a:spcPct val="150000"/>
              </a:lnSpc>
            </a:pPr>
            <a:r>
              <a:rPr lang="en-US" sz="4400" b="1" dirty="0">
                <a:solidFill>
                  <a:srgbClr val="263A34"/>
                </a:solidFill>
                <a:latin typeface="Apple Chancery" panose="03020702040506060504" pitchFamily="66" charset="-79"/>
                <a:cs typeface="Apple Chancery" panose="03020702040506060504" pitchFamily="66" charset="-79"/>
              </a:rPr>
              <a:t>3</a:t>
            </a:r>
            <a:r>
              <a:rPr lang="en-US" sz="4400" b="1" dirty="0">
                <a:solidFill>
                  <a:srgbClr val="263A34"/>
                </a:solidFill>
                <a:latin typeface="Agency FB" panose="020B0503020202020204" pitchFamily="34" charset="0"/>
                <a:cs typeface="Apple Chancery" panose="03020702040506060504" pitchFamily="66" charset="-79"/>
              </a:rPr>
              <a:t>. Building</a:t>
            </a:r>
            <a:endParaRPr lang="en-US" sz="2800" b="1" dirty="0">
              <a:solidFill>
                <a:srgbClr val="263A34"/>
              </a:solidFill>
              <a:latin typeface="Apple Chancery" panose="03020702040506060504" pitchFamily="66" charset="-79"/>
              <a:cs typeface="Apple Chancery" panose="03020702040506060504" pitchFamily="66" charset="-79"/>
            </a:endParaRPr>
          </a:p>
          <a:p>
            <a:pPr>
              <a:lnSpc>
                <a:spcPct val="150000"/>
              </a:lnSpc>
            </a:pPr>
            <a:r>
              <a:rPr lang="pl-PL" sz="3200" dirty="0">
                <a:solidFill>
                  <a:srgbClr val="263A34"/>
                </a:solidFill>
                <a:latin typeface="Arial" panose="020B0604020202020204" pitchFamily="34" charset="0"/>
                <a:cs typeface="Arial" panose="020B0604020202020204" pitchFamily="34" charset="0"/>
              </a:rPr>
              <a:t>Determine one or two “riskiest hypotheses” that apply to your idea.</a:t>
            </a:r>
            <a:endParaRPr lang="en-GB" sz="3200" dirty="0">
              <a:solidFill>
                <a:srgbClr val="263A34"/>
              </a:solidFill>
              <a:latin typeface="Arial" panose="020B0604020202020204" pitchFamily="34" charset="0"/>
              <a:cs typeface="Arial" panose="020B0604020202020204" pitchFamily="34" charset="0"/>
            </a:endParaRPr>
          </a:p>
          <a:p>
            <a:pPr>
              <a:lnSpc>
                <a:spcPct val="150000"/>
              </a:lnSpc>
            </a:pPr>
            <a:r>
              <a:rPr lang="pl-PL" sz="3200" dirty="0">
                <a:solidFill>
                  <a:srgbClr val="263A34"/>
                </a:solidFill>
                <a:latin typeface="Arial" panose="020B0604020202020204" pitchFamily="34" charset="0"/>
                <a:cs typeface="Arial" panose="020B0604020202020204" pitchFamily="34" charset="0"/>
              </a:rPr>
              <a:t>A risky hypothesis is an assumption that is critical to the success of your idea - an assumption that may, however, prove to be invalid.</a:t>
            </a:r>
            <a:endParaRPr lang="en-GB" sz="3200" dirty="0">
              <a:solidFill>
                <a:srgbClr val="263A34"/>
              </a:solidFill>
              <a:latin typeface="Arial" panose="020B0604020202020204" pitchFamily="34" charset="0"/>
              <a:cs typeface="Arial" panose="020B0604020202020204" pitchFamily="34" charset="0"/>
            </a:endParaRPr>
          </a:p>
          <a:p>
            <a:pPr>
              <a:lnSpc>
                <a:spcPct val="150000"/>
              </a:lnSpc>
            </a:pPr>
            <a:r>
              <a:rPr lang="pl-PL" sz="3200" dirty="0">
                <a:solidFill>
                  <a:srgbClr val="263A34"/>
                </a:solidFill>
                <a:latin typeface="Arial" panose="020B0604020202020204" pitchFamily="34" charset="0"/>
                <a:cs typeface="Arial" panose="020B0604020202020204" pitchFamily="34" charset="0"/>
              </a:rPr>
              <a:t>In the lean innovation process, you should focus your attention on the riskiest hypotheses.</a:t>
            </a:r>
            <a:endParaRPr lang="en-GB" sz="3200" dirty="0">
              <a:solidFill>
                <a:srgbClr val="263A34"/>
              </a:solidFill>
              <a:latin typeface="Arial" panose="020B0604020202020204" pitchFamily="34" charset="0"/>
              <a:cs typeface="Arial" panose="020B0604020202020204" pitchFamily="34" charset="0"/>
            </a:endParaRPr>
          </a:p>
          <a:p>
            <a:pPr>
              <a:lnSpc>
                <a:spcPct val="150000"/>
              </a:lnSpc>
            </a:pPr>
            <a:r>
              <a:rPr lang="pl-PL" sz="3200" dirty="0">
                <a:solidFill>
                  <a:srgbClr val="263A34"/>
                </a:solidFill>
                <a:latin typeface="Arial" panose="020B0604020202020204" pitchFamily="34" charset="0"/>
                <a:cs typeface="Arial" panose="020B0604020202020204" pitchFamily="34" charset="0"/>
              </a:rPr>
              <a:t>To test th</a:t>
            </a:r>
            <a:r>
              <a:rPr lang="en-GB" sz="3200" dirty="0">
                <a:solidFill>
                  <a:srgbClr val="263A34"/>
                </a:solidFill>
                <a:latin typeface="Arial" panose="020B0604020202020204" pitchFamily="34" charset="0"/>
                <a:cs typeface="Arial" panose="020B0604020202020204" pitchFamily="34" charset="0"/>
              </a:rPr>
              <a:t>e</a:t>
            </a:r>
            <a:r>
              <a:rPr lang="pl-PL" sz="3200" dirty="0">
                <a:solidFill>
                  <a:srgbClr val="263A34"/>
                </a:solidFill>
                <a:latin typeface="Arial" panose="020B0604020202020204" pitchFamily="34" charset="0"/>
                <a:cs typeface="Arial" panose="020B0604020202020204" pitchFamily="34" charset="0"/>
              </a:rPr>
              <a:t>se hypotheses, develop an MVP (that is, a basic prototype of your idea).</a:t>
            </a:r>
            <a:r>
              <a:rPr lang="en-GB" sz="3200" dirty="0">
                <a:solidFill>
                  <a:srgbClr val="263A34"/>
                </a:solidFill>
                <a:latin typeface="Arial" panose="020B0604020202020204" pitchFamily="34" charset="0"/>
                <a:cs typeface="Arial" panose="020B0604020202020204" pitchFamily="34" charset="0"/>
              </a:rPr>
              <a:t> </a:t>
            </a:r>
            <a:r>
              <a:rPr lang="pl-PL" sz="3200" dirty="0">
                <a:solidFill>
                  <a:srgbClr val="263A34"/>
                </a:solidFill>
                <a:latin typeface="Arial" panose="020B0604020202020204" pitchFamily="34" charset="0"/>
                <a:cs typeface="Arial" panose="020B0604020202020204" pitchFamily="34" charset="0"/>
              </a:rPr>
              <a:t>Also create a rough financial model for your idea that covers cost estimates and potential revenue sources. </a:t>
            </a:r>
          </a:p>
          <a:p>
            <a:pPr>
              <a:lnSpc>
                <a:spcPct val="150000"/>
              </a:lnSpc>
            </a:pPr>
            <a:endParaRPr lang="pl-PL" sz="3200" dirty="0">
              <a:solidFill>
                <a:srgbClr val="263A34"/>
              </a:solidFill>
              <a:latin typeface="Arial" panose="020B0604020202020204" pitchFamily="34" charset="0"/>
              <a:cs typeface="Arial" panose="020B0604020202020204" pitchFamily="34" charset="0"/>
            </a:endParaRPr>
          </a:p>
          <a:p>
            <a:pPr>
              <a:lnSpc>
                <a:spcPct val="150000"/>
              </a:lnSpc>
            </a:pPr>
            <a:endParaRPr lang="pl-PL" sz="2400" dirty="0">
              <a:solidFill>
                <a:srgbClr val="263A34"/>
              </a:solidFill>
            </a:endParaRPr>
          </a:p>
          <a:p>
            <a:pPr>
              <a:lnSpc>
                <a:spcPct val="150000"/>
              </a:lnSpc>
            </a:pPr>
            <a:endParaRPr lang="pl-PL" sz="2400" dirty="0">
              <a:solidFill>
                <a:srgbClr val="263A34"/>
              </a:solidFill>
            </a:endParaRPr>
          </a:p>
        </p:txBody>
      </p:sp>
      <p:sp>
        <p:nvSpPr>
          <p:cNvPr id="5" name="Prostokąt 4"/>
          <p:cNvSpPr/>
          <p:nvPr/>
        </p:nvSpPr>
        <p:spPr>
          <a:xfrm>
            <a:off x="0" y="0"/>
            <a:ext cx="1188000" cy="13716000"/>
          </a:xfrm>
          <a:prstGeom prst="rect">
            <a:avLst/>
          </a:prstGeom>
          <a:solidFill>
            <a:srgbClr val="84CAC5"/>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vert270"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pl-PL" sz="4800" b="1" dirty="0">
                <a:solidFill>
                  <a:srgbClr val="496F63"/>
                </a:solidFill>
                <a:latin typeface="Arial"/>
                <a:ea typeface="Montserrat-SemiBold"/>
                <a:cs typeface="Arial"/>
                <a:sym typeface="Helvetica Light"/>
              </a:rPr>
              <a:t>THE REPETITION CYCLE</a:t>
            </a:r>
          </a:p>
        </p:txBody>
      </p:sp>
      <p:pic>
        <p:nvPicPr>
          <p:cNvPr id="2050" name="Picture 2" descr="C:\Users\BZ\Desktop\OneDrive Beniamin Zawilla\OneDrive - Uniwersytet Szczeciński\LIME - kurs szkoleniowy\Moduły zmienione\Nowe grafiki do modułów użyte przez BZ\M5\pexels-igor-starkov-1117452.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599854" y="1590674"/>
            <a:ext cx="7288721" cy="5306719"/>
          </a:xfrm>
          <a:prstGeom prst="rect">
            <a:avLst/>
          </a:prstGeom>
          <a:noFill/>
        </p:spPr>
      </p:pic>
      <p:pic>
        <p:nvPicPr>
          <p:cNvPr id="2051" name="Picture 3" descr="C:\Users\BZ\Desktop\OneDrive Beniamin Zawilla\OneDrive - Uniwersytet Szczeciński\LIME - kurs szkoleniowy\Moduły zmienione\Nowe grafiki do modułów użyte przez BZ\M5\microscope-275984_640.jpg"/>
          <p:cNvPicPr>
            <a:picLocks noChangeAspect="1" noChangeArrowheads="1"/>
          </p:cNvPicPr>
          <p:nvPr/>
        </p:nvPicPr>
        <p:blipFill>
          <a:blip r:embed="rId4" cstate="print"/>
          <a:srcRect/>
          <a:stretch>
            <a:fillRect/>
          </a:stretch>
        </p:blipFill>
        <p:spPr bwMode="auto">
          <a:xfrm>
            <a:off x="15599853" y="7690145"/>
            <a:ext cx="7288721" cy="4817389"/>
          </a:xfrm>
          <a:prstGeom prst="rect">
            <a:avLst/>
          </a:prstGeom>
          <a:noFill/>
        </p:spPr>
      </p:pic>
      <p:sp>
        <p:nvSpPr>
          <p:cNvPr id="7" name="Symbol zastępczy tekstu 2">
            <a:extLst>
              <a:ext uri="{FF2B5EF4-FFF2-40B4-BE49-F238E27FC236}">
                <a16:creationId xmlns:a16="http://schemas.microsoft.com/office/drawing/2014/main" id="{F964EF1B-9EE9-F340-A1F3-6F912DB55113}"/>
              </a:ext>
            </a:extLst>
          </p:cNvPr>
          <p:cNvSpPr txBox="1">
            <a:spLocks/>
          </p:cNvSpPr>
          <p:nvPr/>
        </p:nvSpPr>
        <p:spPr>
          <a:xfrm>
            <a:off x="1998153" y="7919458"/>
            <a:ext cx="12430126" cy="4358761"/>
          </a:xfrm>
          <a:prstGeom prst="rect">
            <a:avLst/>
          </a:prstGeom>
          <a:ln w="3175">
            <a:miter lim="400000"/>
          </a:ln>
          <a:extLst>
            <a:ext uri="{C572A759-6A51-4108-AA02-DFA0A04FC94B}">
              <ma14:wrappingTextBoxFlag xmlns:ma14="http://schemas.microsoft.com/office/mac/drawingml/2011/main" xmlns="" val="1"/>
            </a:ext>
          </a:extLst>
        </p:spPr>
        <p:txBody>
          <a:bodyPr wrap="square" lIns="0" tIns="0" rIns="0" bIns="0">
            <a:noAutofit/>
          </a:bodyPr>
          <a:lstStyle>
            <a:lvl1pPr marL="0" marR="0" indent="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hangingPunct="1">
              <a:lnSpc>
                <a:spcPct val="150000"/>
              </a:lnSpc>
            </a:pPr>
            <a:r>
              <a:rPr lang="en-US" sz="4400" b="1" dirty="0">
                <a:solidFill>
                  <a:srgbClr val="263A34"/>
                </a:solidFill>
                <a:latin typeface="Apple Chancery" panose="03020702040506060504" pitchFamily="66" charset="-79"/>
                <a:cs typeface="Apple Chancery" panose="03020702040506060504" pitchFamily="66" charset="-79"/>
              </a:rPr>
              <a:t>4</a:t>
            </a:r>
            <a:r>
              <a:rPr lang="en-US" sz="4400" b="1" dirty="0">
                <a:solidFill>
                  <a:srgbClr val="263A34"/>
                </a:solidFill>
                <a:latin typeface="Agency FB" panose="020B0503020202020204" pitchFamily="34" charset="0"/>
                <a:cs typeface="Apple Chancery" panose="03020702040506060504" pitchFamily="66" charset="-79"/>
              </a:rPr>
              <a:t>. Testing</a:t>
            </a:r>
          </a:p>
          <a:p>
            <a:pPr hangingPunct="1">
              <a:lnSpc>
                <a:spcPct val="150000"/>
              </a:lnSpc>
            </a:pPr>
            <a:r>
              <a:rPr lang="pl-PL" sz="3200" dirty="0">
                <a:solidFill>
                  <a:srgbClr val="263A34"/>
                </a:solidFill>
                <a:latin typeface="Arial" panose="020B0604020202020204" pitchFamily="34" charset="0"/>
                <a:cs typeface="Arial" panose="020B0604020202020204" pitchFamily="34" charset="0"/>
              </a:rPr>
              <a:t>Design a plan to validate (or invalidate) your riskiest hypotheses.</a:t>
            </a:r>
            <a:endParaRPr lang="en-GB" sz="3200" dirty="0">
              <a:solidFill>
                <a:srgbClr val="263A34"/>
              </a:solidFill>
              <a:latin typeface="Arial" panose="020B0604020202020204" pitchFamily="34" charset="0"/>
              <a:cs typeface="Arial" panose="020B0604020202020204" pitchFamily="34" charset="0"/>
            </a:endParaRPr>
          </a:p>
          <a:p>
            <a:pPr hangingPunct="1">
              <a:lnSpc>
                <a:spcPct val="150000"/>
              </a:lnSpc>
            </a:pPr>
            <a:r>
              <a:rPr lang="pl-PL" sz="3200" dirty="0">
                <a:solidFill>
                  <a:srgbClr val="263A34"/>
                </a:solidFill>
                <a:latin typeface="Arial" panose="020B0604020202020204" pitchFamily="34" charset="0"/>
                <a:cs typeface="Arial" panose="020B0604020202020204" pitchFamily="34" charset="0"/>
              </a:rPr>
              <a:t>Then roll out your MVP to a group of customers and collect data on how they react to it.</a:t>
            </a:r>
            <a:endParaRPr lang="en-GB" sz="3200" dirty="0">
              <a:solidFill>
                <a:srgbClr val="263A34"/>
              </a:solidFill>
              <a:latin typeface="Arial" panose="020B0604020202020204" pitchFamily="34" charset="0"/>
              <a:cs typeface="Arial" panose="020B0604020202020204" pitchFamily="34" charset="0"/>
            </a:endParaRPr>
          </a:p>
          <a:p>
            <a:pPr hangingPunct="1">
              <a:lnSpc>
                <a:spcPct val="150000"/>
              </a:lnSpc>
            </a:pPr>
            <a:r>
              <a:rPr lang="pl-PL" sz="3200" dirty="0">
                <a:solidFill>
                  <a:srgbClr val="263A34"/>
                </a:solidFill>
                <a:latin typeface="Arial" panose="020B0604020202020204" pitchFamily="34" charset="0"/>
                <a:cs typeface="Arial" panose="020B0604020202020204" pitchFamily="34" charset="0"/>
              </a:rPr>
              <a:t>But remember - avoid focusing on vanity metrics that might give you feel-good results but don’t actually help you validate or invalidate an idea.</a:t>
            </a:r>
          </a:p>
          <a:p>
            <a:pPr hangingPunct="1">
              <a:lnSpc>
                <a:spcPct val="150000"/>
              </a:lnSpc>
            </a:pPr>
            <a:endParaRPr lang="pl-PL" sz="3200" dirty="0">
              <a:solidFill>
                <a:srgbClr val="263A34"/>
              </a:solidFill>
              <a:latin typeface="Arial" panose="020B0604020202020204" pitchFamily="34" charset="0"/>
              <a:cs typeface="Arial" panose="020B0604020202020204" pitchFamily="34" charset="0"/>
            </a:endParaRPr>
          </a:p>
          <a:p>
            <a:pPr hangingPunct="1">
              <a:lnSpc>
                <a:spcPct val="150000"/>
              </a:lnSpc>
            </a:pPr>
            <a:endParaRPr lang="pl-PL" sz="2400" dirty="0">
              <a:solidFill>
                <a:srgbClr val="263A34"/>
              </a:solidFill>
            </a:endParaRPr>
          </a:p>
          <a:p>
            <a:pPr hangingPunct="1">
              <a:lnSpc>
                <a:spcPct val="150000"/>
              </a:lnSpc>
            </a:pPr>
            <a:endParaRPr lang="pl-PL" sz="2400" dirty="0">
              <a:solidFill>
                <a:srgbClr val="263A34"/>
              </a:solidFill>
            </a:endParaRPr>
          </a:p>
        </p:txBody>
      </p:sp>
    </p:spTree>
    <p:extLst>
      <p:ext uri="{BB962C8B-B14F-4D97-AF65-F5344CB8AC3E}">
        <p14:creationId xmlns:p14="http://schemas.microsoft.com/office/powerpoint/2010/main" val="2239396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1000"/>
                                        <p:tgtEl>
                                          <p:spTgt spid="3">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fade">
                                      <p:cBhvr>
                                        <p:cTn id="11" dur="1000"/>
                                        <p:tgtEl>
                                          <p:spTgt spid="205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up)">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ipe(up)">
                                      <p:cBhvr>
                                        <p:cTn id="21" dur="10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wipe(up)">
                                      <p:cBhvr>
                                        <p:cTn id="26" dur="10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wipe(up)">
                                      <p:cBhvr>
                                        <p:cTn id="31" dur="10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7">
                                            <p:txEl>
                                              <p:pRg st="0" end="0"/>
                                            </p:txEl>
                                          </p:spTgt>
                                        </p:tgtEl>
                                        <p:attrNameLst>
                                          <p:attrName>style.visibility</p:attrName>
                                        </p:attrNameLst>
                                      </p:cBhvr>
                                      <p:to>
                                        <p:strVal val="visible"/>
                                      </p:to>
                                    </p:set>
                                    <p:animEffect transition="in" filter="wipe(up)">
                                      <p:cBhvr>
                                        <p:cTn id="36" dur="1000"/>
                                        <p:tgtEl>
                                          <p:spTgt spid="7">
                                            <p:txEl>
                                              <p:pRg st="0" end="0"/>
                                            </p:txEl>
                                          </p:spTgt>
                                        </p:tgtEl>
                                      </p:cBhvr>
                                    </p:animEffect>
                                  </p:childTnLst>
                                </p:cTn>
                              </p:par>
                            </p:childTnLst>
                          </p:cTn>
                        </p:par>
                        <p:par>
                          <p:cTn id="37" fill="hold">
                            <p:stCondLst>
                              <p:cond delay="1000"/>
                            </p:stCondLst>
                            <p:childTnLst>
                              <p:par>
                                <p:cTn id="38" presetID="10" presetClass="entr" presetSubtype="0" fill="hold" nodeType="afterEffect">
                                  <p:stCondLst>
                                    <p:cond delay="0"/>
                                  </p:stCondLst>
                                  <p:childTnLst>
                                    <p:set>
                                      <p:cBhvr>
                                        <p:cTn id="39" dur="1" fill="hold">
                                          <p:stCondLst>
                                            <p:cond delay="0"/>
                                          </p:stCondLst>
                                        </p:cTn>
                                        <p:tgtEl>
                                          <p:spTgt spid="2051"/>
                                        </p:tgtEl>
                                        <p:attrNameLst>
                                          <p:attrName>style.visibility</p:attrName>
                                        </p:attrNameLst>
                                      </p:cBhvr>
                                      <p:to>
                                        <p:strVal val="visible"/>
                                      </p:to>
                                    </p:set>
                                    <p:animEffect transition="in" filter="fade">
                                      <p:cBhvr>
                                        <p:cTn id="40" dur="1000"/>
                                        <p:tgtEl>
                                          <p:spTgt spid="2051"/>
                                        </p:tgtEl>
                                      </p:cBhvr>
                                    </p:animEffect>
                                  </p:childTnLst>
                                </p:cTn>
                              </p:par>
                            </p:childTnLst>
                          </p:cTn>
                        </p:par>
                        <p:par>
                          <p:cTn id="41" fill="hold">
                            <p:stCondLst>
                              <p:cond delay="2000"/>
                            </p:stCondLst>
                            <p:childTnLst>
                              <p:par>
                                <p:cTn id="42" presetID="22" presetClass="entr" presetSubtype="1" fill="hold" grpId="0" nodeType="afterEffect">
                                  <p:stCondLst>
                                    <p:cond delay="0"/>
                                  </p:stCondLst>
                                  <p:childTnLst>
                                    <p:set>
                                      <p:cBhvr>
                                        <p:cTn id="43" dur="1" fill="hold">
                                          <p:stCondLst>
                                            <p:cond delay="0"/>
                                          </p:stCondLst>
                                        </p:cTn>
                                        <p:tgtEl>
                                          <p:spTgt spid="7">
                                            <p:txEl>
                                              <p:pRg st="1" end="1"/>
                                            </p:txEl>
                                          </p:spTgt>
                                        </p:tgtEl>
                                        <p:attrNameLst>
                                          <p:attrName>style.visibility</p:attrName>
                                        </p:attrNameLst>
                                      </p:cBhvr>
                                      <p:to>
                                        <p:strVal val="visible"/>
                                      </p:to>
                                    </p:set>
                                    <p:animEffect transition="in" filter="wipe(up)">
                                      <p:cBhvr>
                                        <p:cTn id="44" dur="1000"/>
                                        <p:tgtEl>
                                          <p:spTgt spid="7">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7">
                                            <p:txEl>
                                              <p:pRg st="2" end="2"/>
                                            </p:txEl>
                                          </p:spTgt>
                                        </p:tgtEl>
                                        <p:attrNameLst>
                                          <p:attrName>style.visibility</p:attrName>
                                        </p:attrNameLst>
                                      </p:cBhvr>
                                      <p:to>
                                        <p:strVal val="visible"/>
                                      </p:to>
                                    </p:set>
                                    <p:animEffect transition="in" filter="wipe(up)">
                                      <p:cBhvr>
                                        <p:cTn id="49" dur="1000"/>
                                        <p:tgtEl>
                                          <p:spTgt spid="7">
                                            <p:txEl>
                                              <p:pRg st="2" end="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7">
                                            <p:txEl>
                                              <p:pRg st="3" end="3"/>
                                            </p:txEl>
                                          </p:spTgt>
                                        </p:tgtEl>
                                        <p:attrNameLst>
                                          <p:attrName>style.visibility</p:attrName>
                                        </p:attrNameLst>
                                      </p:cBhvr>
                                      <p:to>
                                        <p:strVal val="visible"/>
                                      </p:to>
                                    </p:set>
                                    <p:animEffect transition="in" filter="wipe(up)">
                                      <p:cBhvr>
                                        <p:cTn id="54" dur="10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tekstu 2">
            <a:extLst>
              <a:ext uri="{FF2B5EF4-FFF2-40B4-BE49-F238E27FC236}">
                <a16:creationId xmlns:a16="http://schemas.microsoft.com/office/drawing/2014/main" id="{F964EF1B-9EE9-F340-A1F3-6F912DB55113}"/>
              </a:ext>
            </a:extLst>
          </p:cNvPr>
          <p:cNvSpPr>
            <a:spLocks noGrp="1"/>
          </p:cNvSpPr>
          <p:nvPr>
            <p:ph type="body" idx="1"/>
          </p:nvPr>
        </p:nvSpPr>
        <p:spPr>
          <a:xfrm>
            <a:off x="1543050" y="283279"/>
            <a:ext cx="10684922" cy="4983640"/>
          </a:xfrm>
        </p:spPr>
        <p:txBody>
          <a:bodyPr wrap="square" lIns="0" tIns="0" rIns="0" bIns="0">
            <a:noAutofit/>
          </a:bodyPr>
          <a:lstStyle/>
          <a:p>
            <a:pPr>
              <a:lnSpc>
                <a:spcPct val="150000"/>
              </a:lnSpc>
            </a:pPr>
            <a:r>
              <a:rPr lang="en-US" sz="4400" b="1" dirty="0">
                <a:solidFill>
                  <a:srgbClr val="263A34"/>
                </a:solidFill>
                <a:latin typeface="Agency FB" panose="020B0503020202020204" pitchFamily="34" charset="0"/>
                <a:cs typeface="Apple Chancery" panose="03020702040506060504" pitchFamily="66" charset="-79"/>
              </a:rPr>
              <a:t>5. Responding to data</a:t>
            </a:r>
          </a:p>
          <a:p>
            <a:pPr>
              <a:lnSpc>
                <a:spcPct val="150000"/>
              </a:lnSpc>
            </a:pPr>
            <a:r>
              <a:rPr lang="pl-PL" sz="3200" dirty="0">
                <a:solidFill>
                  <a:srgbClr val="263A34"/>
                </a:solidFill>
                <a:latin typeface="Arial" panose="020B0604020202020204" pitchFamily="34" charset="0"/>
                <a:cs typeface="Arial" panose="020B0604020202020204" pitchFamily="34" charset="0"/>
              </a:rPr>
              <a:t>Analy</a:t>
            </a:r>
            <a:r>
              <a:rPr lang="en-GB" sz="3200" dirty="0">
                <a:solidFill>
                  <a:srgbClr val="263A34"/>
                </a:solidFill>
                <a:latin typeface="Arial" panose="020B0604020202020204" pitchFamily="34" charset="0"/>
                <a:cs typeface="Arial" panose="020B0604020202020204" pitchFamily="34" charset="0"/>
              </a:rPr>
              <a:t>s</a:t>
            </a:r>
            <a:r>
              <a:rPr lang="pl-PL" sz="3200" dirty="0">
                <a:solidFill>
                  <a:srgbClr val="263A34"/>
                </a:solidFill>
                <a:latin typeface="Arial" panose="020B0604020202020204" pitchFamily="34" charset="0"/>
                <a:cs typeface="Arial" panose="020B0604020202020204" pitchFamily="34" charset="0"/>
              </a:rPr>
              <a:t>e the results of your test.</a:t>
            </a:r>
            <a:endParaRPr lang="en-GB" sz="3200" dirty="0">
              <a:solidFill>
                <a:srgbClr val="263A34"/>
              </a:solidFill>
              <a:latin typeface="Arial" panose="020B0604020202020204" pitchFamily="34" charset="0"/>
              <a:cs typeface="Arial" panose="020B0604020202020204" pitchFamily="34" charset="0"/>
            </a:endParaRPr>
          </a:p>
          <a:p>
            <a:pPr>
              <a:lnSpc>
                <a:spcPct val="150000"/>
              </a:lnSpc>
            </a:pPr>
            <a:r>
              <a:rPr lang="pl-PL" sz="3200" dirty="0">
                <a:solidFill>
                  <a:srgbClr val="263A34"/>
                </a:solidFill>
                <a:latin typeface="Arial" panose="020B0604020202020204" pitchFamily="34" charset="0"/>
                <a:cs typeface="Arial" panose="020B0604020202020204" pitchFamily="34" charset="0"/>
              </a:rPr>
              <a:t>Did your MVP appeal to fewer people than you had hoped it would?</a:t>
            </a:r>
            <a:endParaRPr lang="en-GB" sz="3200" dirty="0">
              <a:solidFill>
                <a:srgbClr val="263A34"/>
              </a:solidFill>
              <a:latin typeface="Arial" panose="020B0604020202020204" pitchFamily="34" charset="0"/>
              <a:cs typeface="Arial" panose="020B0604020202020204" pitchFamily="34" charset="0"/>
            </a:endParaRPr>
          </a:p>
          <a:p>
            <a:pPr>
              <a:lnSpc>
                <a:spcPct val="150000"/>
              </a:lnSpc>
            </a:pPr>
            <a:r>
              <a:rPr lang="pl-PL" sz="3200" dirty="0">
                <a:solidFill>
                  <a:srgbClr val="263A34"/>
                </a:solidFill>
                <a:latin typeface="Arial" panose="020B0604020202020204" pitchFamily="34" charset="0"/>
                <a:cs typeface="Arial" panose="020B0604020202020204" pitchFamily="34" charset="0"/>
              </a:rPr>
              <a:t>Did it encounter unforeseen logistical challenges?</a:t>
            </a:r>
            <a:endParaRPr lang="en-GB" sz="3200" dirty="0">
              <a:solidFill>
                <a:srgbClr val="263A34"/>
              </a:solidFill>
              <a:latin typeface="Arial" panose="020B0604020202020204" pitchFamily="34" charset="0"/>
              <a:cs typeface="Arial" panose="020B0604020202020204" pitchFamily="34" charset="0"/>
            </a:endParaRPr>
          </a:p>
          <a:p>
            <a:pPr>
              <a:lnSpc>
                <a:spcPct val="150000"/>
              </a:lnSpc>
            </a:pPr>
            <a:r>
              <a:rPr lang="pl-PL" sz="3200" dirty="0">
                <a:solidFill>
                  <a:srgbClr val="263A34"/>
                </a:solidFill>
                <a:latin typeface="Arial" panose="020B0604020202020204" pitchFamily="34" charset="0"/>
                <a:cs typeface="Arial" panose="020B0604020202020204" pitchFamily="34" charset="0"/>
              </a:rPr>
              <a:t>Did you charge a price for it that ended up being too high? </a:t>
            </a:r>
          </a:p>
        </p:txBody>
      </p:sp>
      <p:pic>
        <p:nvPicPr>
          <p:cNvPr id="9" name="Obraz 8">
            <a:extLst>
              <a:ext uri="{FF2B5EF4-FFF2-40B4-BE49-F238E27FC236}">
                <a16:creationId xmlns:a16="http://schemas.microsoft.com/office/drawing/2014/main" id="{96FA56B1-FB6A-CD44-9C02-68BDFBE34BAC}"/>
              </a:ext>
            </a:extLst>
          </p:cNvPr>
          <p:cNvPicPr>
            <a:picLocks noChangeAspect="1"/>
          </p:cNvPicPr>
          <p:nvPr/>
        </p:nvPicPr>
        <p:blipFill>
          <a:blip r:embed="rId2" cstate="print"/>
          <a:stretch>
            <a:fillRect/>
          </a:stretch>
        </p:blipFill>
        <p:spPr>
          <a:xfrm>
            <a:off x="15582031" y="7211645"/>
            <a:ext cx="5024966" cy="2150533"/>
          </a:xfrm>
          <a:prstGeom prst="rect">
            <a:avLst/>
          </a:prstGeom>
        </p:spPr>
      </p:pic>
      <p:pic>
        <p:nvPicPr>
          <p:cNvPr id="10" name="Obraz 9">
            <a:extLst>
              <a:ext uri="{FF2B5EF4-FFF2-40B4-BE49-F238E27FC236}">
                <a16:creationId xmlns:a16="http://schemas.microsoft.com/office/drawing/2014/main" id="{60E4BCFA-198E-B649-BDE7-EA7B46BF6211}"/>
              </a:ext>
            </a:extLst>
          </p:cNvPr>
          <p:cNvPicPr>
            <a:picLocks noChangeAspect="1"/>
          </p:cNvPicPr>
          <p:nvPr/>
        </p:nvPicPr>
        <p:blipFill>
          <a:blip r:embed="rId3" cstate="print"/>
          <a:stretch>
            <a:fillRect/>
          </a:stretch>
        </p:blipFill>
        <p:spPr>
          <a:xfrm>
            <a:off x="12227971" y="4474227"/>
            <a:ext cx="4685678" cy="2210599"/>
          </a:xfrm>
          <a:prstGeom prst="rect">
            <a:avLst/>
          </a:prstGeom>
        </p:spPr>
      </p:pic>
      <p:sp>
        <p:nvSpPr>
          <p:cNvPr id="12" name="Prostokąt 11">
            <a:extLst>
              <a:ext uri="{FF2B5EF4-FFF2-40B4-BE49-F238E27FC236}">
                <a16:creationId xmlns:a16="http://schemas.microsoft.com/office/drawing/2014/main" id="{55BA7118-DE5A-584F-B5A4-FC5A326FA21E}"/>
              </a:ext>
            </a:extLst>
          </p:cNvPr>
          <p:cNvSpPr/>
          <p:nvPr/>
        </p:nvSpPr>
        <p:spPr>
          <a:xfrm>
            <a:off x="17151298" y="9362178"/>
            <a:ext cx="2341013" cy="538609"/>
          </a:xfrm>
          <a:prstGeom prst="rect">
            <a:avLst/>
          </a:prstGeom>
          <a:no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pl-PL" sz="3000" b="1" dirty="0">
                <a:solidFill>
                  <a:srgbClr val="000000"/>
                </a:solidFill>
                <a:latin typeface="Helvetica Light"/>
                <a:ea typeface="Helvetica Light"/>
                <a:cs typeface="Helvetica Light"/>
                <a:sym typeface="Helvetica Light"/>
              </a:rPr>
              <a:t>MEASURE</a:t>
            </a:r>
            <a:endParaRPr kumimoji="0" lang="pl-PL" sz="3000" b="0" i="0" u="none" strike="noStrike" cap="none" spc="0" normalizeH="0" baseline="0" dirty="0">
              <a:ln>
                <a:noFill/>
              </a:ln>
              <a:solidFill>
                <a:srgbClr val="000000"/>
              </a:solidFill>
              <a:effectLst/>
              <a:uFillTx/>
              <a:latin typeface="Helvetica Light"/>
              <a:ea typeface="Helvetica Light"/>
              <a:cs typeface="Helvetica Light"/>
              <a:sym typeface="Helvetica Light"/>
            </a:endParaRPr>
          </a:p>
        </p:txBody>
      </p:sp>
      <p:sp>
        <p:nvSpPr>
          <p:cNvPr id="13" name="Prostokąt 12">
            <a:extLst>
              <a:ext uri="{FF2B5EF4-FFF2-40B4-BE49-F238E27FC236}">
                <a16:creationId xmlns:a16="http://schemas.microsoft.com/office/drawing/2014/main" id="{BFF9F3A2-417D-B242-BBBA-022C3620B09A}"/>
              </a:ext>
            </a:extLst>
          </p:cNvPr>
          <p:cNvSpPr/>
          <p:nvPr/>
        </p:nvSpPr>
        <p:spPr>
          <a:xfrm>
            <a:off x="14243657" y="6415521"/>
            <a:ext cx="1894716" cy="538609"/>
          </a:xfrm>
          <a:prstGeom prst="rect">
            <a:avLst/>
          </a:prstGeom>
          <a:no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pl-PL" sz="3000" b="1" i="0" u="none" strike="noStrike" cap="none" spc="0" normalizeH="0" baseline="0" dirty="0">
                <a:ln>
                  <a:noFill/>
                </a:ln>
                <a:solidFill>
                  <a:srgbClr val="000000"/>
                </a:solidFill>
                <a:effectLst/>
                <a:uFillTx/>
                <a:latin typeface="Helvetica Light"/>
                <a:ea typeface="Helvetica Light"/>
                <a:cs typeface="Helvetica Light"/>
                <a:sym typeface="Helvetica Light"/>
              </a:rPr>
              <a:t>LEARN</a:t>
            </a:r>
          </a:p>
        </p:txBody>
      </p:sp>
      <p:sp>
        <p:nvSpPr>
          <p:cNvPr id="14" name="Prostokąt 13">
            <a:extLst>
              <a:ext uri="{FF2B5EF4-FFF2-40B4-BE49-F238E27FC236}">
                <a16:creationId xmlns:a16="http://schemas.microsoft.com/office/drawing/2014/main" id="{AAB2F0B2-F469-954F-AB72-7B61A16AF02D}"/>
              </a:ext>
            </a:extLst>
          </p:cNvPr>
          <p:cNvSpPr/>
          <p:nvPr/>
        </p:nvSpPr>
        <p:spPr>
          <a:xfrm>
            <a:off x="1507078" y="5168722"/>
            <a:ext cx="10684922" cy="4462760"/>
          </a:xfrm>
          <a:prstGeom prst="rect">
            <a:avLst/>
          </a:prstGeom>
        </p:spPr>
        <p:txBody>
          <a:bodyPr wrap="square">
            <a:spAutoFit/>
          </a:bodyPr>
          <a:lstStyle/>
          <a:p>
            <a:pPr algn="l">
              <a:spcAft>
                <a:spcPts val="2400"/>
              </a:spcAft>
            </a:pPr>
            <a:r>
              <a:rPr lang="en-US" sz="3200" dirty="0">
                <a:solidFill>
                  <a:schemeClr val="accent1"/>
                </a:solidFill>
                <a:latin typeface="Calibri" panose="020F0502020204030204" pitchFamily="34" charset="0"/>
                <a:cs typeface="Calibri" panose="020F0502020204030204" pitchFamily="34" charset="0"/>
              </a:rPr>
              <a:t>If your data shows promise, use feedback from the test to build a better iteration of your idea.</a:t>
            </a:r>
          </a:p>
          <a:p>
            <a:pPr algn="l">
              <a:spcAft>
                <a:spcPts val="2400"/>
              </a:spcAft>
            </a:pPr>
            <a:r>
              <a:rPr lang="en-US" sz="3200" dirty="0">
                <a:solidFill>
                  <a:schemeClr val="accent1"/>
                </a:solidFill>
                <a:latin typeface="Calibri" panose="020F0502020204030204" pitchFamily="34" charset="0"/>
                <a:cs typeface="Calibri" panose="020F0502020204030204" pitchFamily="34" charset="0"/>
              </a:rPr>
              <a:t>Then test that version of the idea and continue iterating and testing the idea until you have verified that it will deliver its intended value.</a:t>
            </a:r>
          </a:p>
          <a:p>
            <a:pPr algn="l">
              <a:spcAft>
                <a:spcPts val="2400"/>
              </a:spcAft>
            </a:pPr>
            <a:r>
              <a:rPr lang="en-US" sz="3200" dirty="0">
                <a:solidFill>
                  <a:schemeClr val="accent1"/>
                </a:solidFill>
                <a:latin typeface="Calibri" panose="020F0502020204030204" pitchFamily="34" charset="0"/>
                <a:cs typeface="Calibri" panose="020F0502020204030204" pitchFamily="34" charset="0"/>
              </a:rPr>
              <a:t>In the lean startup model this process is the </a:t>
            </a:r>
          </a:p>
          <a:p>
            <a:pPr algn="ctr">
              <a:spcAft>
                <a:spcPts val="2400"/>
              </a:spcAft>
            </a:pPr>
            <a:r>
              <a:rPr lang="en-US" sz="3200" b="1" i="1" dirty="0">
                <a:solidFill>
                  <a:schemeClr val="accent1"/>
                </a:solidFill>
                <a:latin typeface="Calibri" panose="020F0502020204030204" pitchFamily="34" charset="0"/>
                <a:cs typeface="Calibri" panose="020F0502020204030204" pitchFamily="34" charset="0"/>
              </a:rPr>
              <a:t>“build – measure - learn” </a:t>
            </a:r>
            <a:r>
              <a:rPr lang="en-US" sz="3200" dirty="0">
                <a:solidFill>
                  <a:schemeClr val="accent1"/>
                </a:solidFill>
                <a:latin typeface="Calibri" panose="020F0502020204030204" pitchFamily="34" charset="0"/>
                <a:cs typeface="Calibri" panose="020F0502020204030204" pitchFamily="34" charset="0"/>
              </a:rPr>
              <a:t>repetition cycle</a:t>
            </a:r>
            <a:endParaRPr lang="pl-PL" sz="3200" dirty="0">
              <a:solidFill>
                <a:schemeClr val="accent1"/>
              </a:solidFill>
              <a:latin typeface="Calibri" panose="020F0502020204030204" pitchFamily="34" charset="0"/>
              <a:cs typeface="Calibri" panose="020F0502020204030204" pitchFamily="34" charset="0"/>
            </a:endParaRPr>
          </a:p>
        </p:txBody>
      </p:sp>
      <p:pic>
        <p:nvPicPr>
          <p:cNvPr id="15" name="Obraz 14">
            <a:extLst>
              <a:ext uri="{FF2B5EF4-FFF2-40B4-BE49-F238E27FC236}">
                <a16:creationId xmlns:a16="http://schemas.microsoft.com/office/drawing/2014/main" id="{3F18E4AA-4B5C-B446-A5B5-A0F1508C85DE}"/>
              </a:ext>
            </a:extLst>
          </p:cNvPr>
          <p:cNvPicPr>
            <a:picLocks noChangeAspect="1"/>
          </p:cNvPicPr>
          <p:nvPr/>
        </p:nvPicPr>
        <p:blipFill>
          <a:blip r:embed="rId4" cstate="print"/>
          <a:stretch>
            <a:fillRect/>
          </a:stretch>
        </p:blipFill>
        <p:spPr>
          <a:xfrm>
            <a:off x="19492311" y="4534293"/>
            <a:ext cx="3140186" cy="2358995"/>
          </a:xfrm>
          <a:prstGeom prst="rect">
            <a:avLst/>
          </a:prstGeom>
        </p:spPr>
      </p:pic>
      <p:sp>
        <p:nvSpPr>
          <p:cNvPr id="16" name="Prostokąt 15">
            <a:extLst>
              <a:ext uri="{FF2B5EF4-FFF2-40B4-BE49-F238E27FC236}">
                <a16:creationId xmlns:a16="http://schemas.microsoft.com/office/drawing/2014/main" id="{945EBC3E-84A7-4D41-94EF-AA2EC44151A8}"/>
              </a:ext>
            </a:extLst>
          </p:cNvPr>
          <p:cNvSpPr/>
          <p:nvPr/>
        </p:nvSpPr>
        <p:spPr>
          <a:xfrm>
            <a:off x="19736799" y="6437525"/>
            <a:ext cx="1740395" cy="538609"/>
          </a:xfrm>
          <a:prstGeom prst="rect">
            <a:avLst/>
          </a:prstGeom>
          <a:no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pl-PL" sz="3000" b="1" i="0" u="none" strike="noStrike" cap="none" spc="0" normalizeH="0" baseline="0" dirty="0">
                <a:ln>
                  <a:noFill/>
                </a:ln>
                <a:solidFill>
                  <a:srgbClr val="000000"/>
                </a:solidFill>
                <a:effectLst/>
                <a:uFillTx/>
                <a:latin typeface="Helvetica Light"/>
                <a:ea typeface="Helvetica Light"/>
                <a:cs typeface="Helvetica Light"/>
                <a:sym typeface="Helvetica Light"/>
              </a:rPr>
              <a:t>BUIL</a:t>
            </a:r>
            <a:r>
              <a:rPr kumimoji="0" lang="en-GB" sz="3000" b="1" i="0" u="none" strike="noStrike" cap="none" spc="0" normalizeH="0" baseline="0" dirty="0">
                <a:ln>
                  <a:noFill/>
                </a:ln>
                <a:solidFill>
                  <a:srgbClr val="000000"/>
                </a:solidFill>
                <a:effectLst/>
                <a:uFillTx/>
                <a:latin typeface="Helvetica Light"/>
                <a:ea typeface="Helvetica Light"/>
                <a:cs typeface="Helvetica Light"/>
                <a:sym typeface="Helvetica Light"/>
              </a:rPr>
              <a:t>D</a:t>
            </a:r>
            <a:endParaRPr kumimoji="0" lang="pl-PL" sz="3000" b="0" i="0" u="none" strike="noStrike" cap="none" spc="0" normalizeH="0" baseline="0" dirty="0">
              <a:ln>
                <a:noFill/>
              </a:ln>
              <a:solidFill>
                <a:srgbClr val="000000"/>
              </a:solidFill>
              <a:effectLst/>
              <a:uFillTx/>
              <a:latin typeface="Helvetica Light"/>
              <a:ea typeface="Helvetica Light"/>
              <a:cs typeface="Helvetica Light"/>
              <a:sym typeface="Helvetica Light"/>
            </a:endParaRPr>
          </a:p>
        </p:txBody>
      </p:sp>
      <p:sp>
        <p:nvSpPr>
          <p:cNvPr id="18" name="Strzałka zakrzywiona w lewo 17">
            <a:extLst>
              <a:ext uri="{FF2B5EF4-FFF2-40B4-BE49-F238E27FC236}">
                <a16:creationId xmlns:a16="http://schemas.microsoft.com/office/drawing/2014/main" id="{F0AE9EB1-3586-DE44-9AE9-54A279394C6A}"/>
              </a:ext>
            </a:extLst>
          </p:cNvPr>
          <p:cNvSpPr/>
          <p:nvPr/>
        </p:nvSpPr>
        <p:spPr>
          <a:xfrm rot="15384691">
            <a:off x="17653020" y="3568840"/>
            <a:ext cx="1225928" cy="4081439"/>
          </a:xfrm>
          <a:prstGeom prst="curvedLeftArrow">
            <a:avLst>
              <a:gd name="adj1" fmla="val 5972"/>
              <a:gd name="adj2" fmla="val 50000"/>
              <a:gd name="adj3" fmla="val 40777"/>
            </a:avLst>
          </a:prstGeom>
          <a:blipFill rotWithShape="1">
            <a:blip r:embed="rId5" cstate="print"/>
            <a:srcRect/>
            <a:tile tx="0" ty="0" sx="100000" sy="100000" flip="none" algn="tl"/>
          </a:blip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pl-PL"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9" name="Strzałka zakrzywiona w lewo 18">
            <a:extLst>
              <a:ext uri="{FF2B5EF4-FFF2-40B4-BE49-F238E27FC236}">
                <a16:creationId xmlns:a16="http://schemas.microsoft.com/office/drawing/2014/main" id="{737447F1-BBB4-E948-B8DC-64E833BF92B5}"/>
              </a:ext>
            </a:extLst>
          </p:cNvPr>
          <p:cNvSpPr/>
          <p:nvPr/>
        </p:nvSpPr>
        <p:spPr>
          <a:xfrm rot="11602184" flipH="1" flipV="1">
            <a:off x="21426297" y="6645280"/>
            <a:ext cx="1670507" cy="3343184"/>
          </a:xfrm>
          <a:prstGeom prst="curvedLeftArrow">
            <a:avLst>
              <a:gd name="adj1" fmla="val 5972"/>
              <a:gd name="adj2" fmla="val 50000"/>
              <a:gd name="adj3" fmla="val 40777"/>
            </a:avLst>
          </a:prstGeom>
          <a:blipFill rotWithShape="1">
            <a:blip r:embed="rId5" cstate="print"/>
            <a:srcRect/>
            <a:tile tx="0" ty="0" sx="100000" sy="100000" flip="none" algn="tl"/>
          </a:blip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pl-PL"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20" name="Strzałka zakrzywiona w lewo 19">
            <a:extLst>
              <a:ext uri="{FF2B5EF4-FFF2-40B4-BE49-F238E27FC236}">
                <a16:creationId xmlns:a16="http://schemas.microsoft.com/office/drawing/2014/main" id="{35843984-8244-384E-9BCA-EB33105C01D3}"/>
              </a:ext>
            </a:extLst>
          </p:cNvPr>
          <p:cNvSpPr/>
          <p:nvPr/>
        </p:nvSpPr>
        <p:spPr>
          <a:xfrm rot="19512897" flipH="1" flipV="1">
            <a:off x="13032352" y="6615320"/>
            <a:ext cx="1670507" cy="3343184"/>
          </a:xfrm>
          <a:prstGeom prst="curvedLeftArrow">
            <a:avLst>
              <a:gd name="adj1" fmla="val 5972"/>
              <a:gd name="adj2" fmla="val 50000"/>
              <a:gd name="adj3" fmla="val 40777"/>
            </a:avLst>
          </a:prstGeom>
          <a:blipFill rotWithShape="1">
            <a:blip r:embed="rId5" cstate="print"/>
            <a:srcRect/>
            <a:tile tx="0" ty="0" sx="100000" sy="100000" flip="none" algn="tl"/>
          </a:blip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pl-PL"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7" name="Prostokąt 16"/>
          <p:cNvSpPr/>
          <p:nvPr/>
        </p:nvSpPr>
        <p:spPr>
          <a:xfrm>
            <a:off x="0" y="0"/>
            <a:ext cx="1188000" cy="13716000"/>
          </a:xfrm>
          <a:prstGeom prst="rect">
            <a:avLst/>
          </a:prstGeom>
          <a:solidFill>
            <a:srgbClr val="84CAC5"/>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vert270"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pl-PL" sz="4800" b="1" dirty="0">
                <a:solidFill>
                  <a:srgbClr val="496F63"/>
                </a:solidFill>
                <a:latin typeface="Arial"/>
                <a:ea typeface="Montserrat-SemiBold"/>
                <a:cs typeface="Arial"/>
                <a:sym typeface="Helvetica Light"/>
              </a:rPr>
              <a:t>THE REPETITION CYCLE</a:t>
            </a:r>
          </a:p>
        </p:txBody>
      </p:sp>
      <p:sp>
        <p:nvSpPr>
          <p:cNvPr id="21" name="Symbol zastępczy tekstu 2">
            <a:extLst>
              <a:ext uri="{FF2B5EF4-FFF2-40B4-BE49-F238E27FC236}">
                <a16:creationId xmlns:a16="http://schemas.microsoft.com/office/drawing/2014/main" id="{F964EF1B-9EE9-F340-A1F3-6F912DB55113}"/>
              </a:ext>
            </a:extLst>
          </p:cNvPr>
          <p:cNvSpPr txBox="1">
            <a:spLocks/>
          </p:cNvSpPr>
          <p:nvPr/>
        </p:nvSpPr>
        <p:spPr>
          <a:xfrm>
            <a:off x="1624196" y="9619692"/>
            <a:ext cx="21917647" cy="4096307"/>
          </a:xfrm>
          <a:prstGeom prst="rect">
            <a:avLst/>
          </a:prstGeom>
          <a:ln w="3175">
            <a:miter lim="400000"/>
          </a:ln>
          <a:extLst>
            <a:ext uri="{C572A759-6A51-4108-AA02-DFA0A04FC94B}">
              <ma14:wrappingTextBoxFlag xmlns:ma14="http://schemas.microsoft.com/office/mac/drawingml/2011/main" xmlns="" val="1"/>
            </a:ext>
          </a:extLst>
        </p:spPr>
        <p:txBody>
          <a:bodyPr wrap="square" lIns="0" tIns="0" rIns="0" bIns="0">
            <a:noAutofit/>
          </a:bodyPr>
          <a:lstStyle>
            <a:lvl1pPr marL="0" marR="0" indent="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hangingPunct="1">
              <a:lnSpc>
                <a:spcPct val="150000"/>
              </a:lnSpc>
            </a:pPr>
            <a:r>
              <a:rPr lang="en-US" sz="4400" b="1" dirty="0">
                <a:solidFill>
                  <a:srgbClr val="263A34"/>
                </a:solidFill>
                <a:latin typeface="Agency FB" panose="020B0503020202020204" pitchFamily="34" charset="0"/>
                <a:cs typeface="Apple Chancery" panose="03020702040506060504" pitchFamily="66" charset="-79"/>
              </a:rPr>
              <a:t>6. Scaling up</a:t>
            </a:r>
          </a:p>
          <a:p>
            <a:pPr hangingPunct="1">
              <a:lnSpc>
                <a:spcPct val="150000"/>
              </a:lnSpc>
            </a:pPr>
            <a:r>
              <a:rPr lang="pl-PL" sz="3200" dirty="0">
                <a:solidFill>
                  <a:srgbClr val="263A34"/>
                </a:solidFill>
                <a:latin typeface="Arial" panose="020B0604020202020204" pitchFamily="34" charset="0"/>
                <a:cs typeface="Arial" panose="020B0604020202020204" pitchFamily="34" charset="0"/>
              </a:rPr>
              <a:t>Once you have an idea that works, use the data that you have gathered during the constituent discovery and testing phases to get buy-in</a:t>
            </a:r>
            <a:r>
              <a:rPr lang="en-GB" sz="3200" dirty="0">
                <a:solidFill>
                  <a:srgbClr val="263A34"/>
                </a:solidFill>
                <a:latin typeface="Arial" panose="020B0604020202020204" pitchFamily="34" charset="0"/>
                <a:cs typeface="Arial" panose="020B0604020202020204" pitchFamily="34" charset="0"/>
              </a:rPr>
              <a:t> (</a:t>
            </a:r>
            <a:r>
              <a:rPr lang="pl-PL" sz="3200" dirty="0">
                <a:solidFill>
                  <a:srgbClr val="263A34"/>
                </a:solidFill>
                <a:latin typeface="Arial" panose="020B0604020202020204" pitchFamily="34" charset="0"/>
                <a:cs typeface="Arial" panose="020B0604020202020204" pitchFamily="34" charset="0"/>
              </a:rPr>
              <a:t>from your board, your staff, and your funders</a:t>
            </a:r>
            <a:r>
              <a:rPr lang="en-GB" sz="3200" dirty="0">
                <a:solidFill>
                  <a:srgbClr val="263A34"/>
                </a:solidFill>
                <a:latin typeface="Arial" panose="020B0604020202020204" pitchFamily="34" charset="0"/>
                <a:cs typeface="Arial" panose="020B0604020202020204" pitchFamily="34" charset="0"/>
              </a:rPr>
              <a:t>) </a:t>
            </a:r>
            <a:r>
              <a:rPr lang="pl-PL" sz="3200" dirty="0">
                <a:solidFill>
                  <a:srgbClr val="263A34"/>
                </a:solidFill>
                <a:latin typeface="Arial" panose="020B0604020202020204" pitchFamily="34" charset="0"/>
                <a:cs typeface="Arial" panose="020B0604020202020204" pitchFamily="34" charset="0"/>
              </a:rPr>
              <a:t>for implementing the idea more widely.</a:t>
            </a:r>
            <a:endParaRPr lang="en-GB" sz="3200" dirty="0">
              <a:solidFill>
                <a:srgbClr val="263A34"/>
              </a:solidFill>
              <a:latin typeface="Arial" panose="020B0604020202020204" pitchFamily="34" charset="0"/>
              <a:cs typeface="Arial" panose="020B0604020202020204" pitchFamily="34" charset="0"/>
            </a:endParaRPr>
          </a:p>
          <a:p>
            <a:pPr hangingPunct="1">
              <a:lnSpc>
                <a:spcPct val="150000"/>
              </a:lnSpc>
            </a:pPr>
            <a:r>
              <a:rPr lang="pl-PL" sz="3200" dirty="0">
                <a:solidFill>
                  <a:srgbClr val="263A34"/>
                </a:solidFill>
                <a:latin typeface="Arial" panose="020B0604020202020204" pitchFamily="34" charset="0"/>
                <a:cs typeface="Arial" panose="020B0604020202020204" pitchFamily="34" charset="0"/>
              </a:rPr>
              <a:t>As you scale up, continue to run experiments on ways to increase efficiency and to create additional value for your constituents.</a:t>
            </a:r>
          </a:p>
          <a:p>
            <a:pPr hangingPunct="1">
              <a:lnSpc>
                <a:spcPct val="150000"/>
              </a:lnSpc>
            </a:pPr>
            <a:endParaRPr lang="pl-PL" dirty="0">
              <a:solidFill>
                <a:srgbClr val="263A34"/>
              </a:solidFill>
            </a:endParaRPr>
          </a:p>
        </p:txBody>
      </p:sp>
      <p:sp>
        <p:nvSpPr>
          <p:cNvPr id="22" name="Symbol zastępczy tekstu 2">
            <a:extLst>
              <a:ext uri="{FF2B5EF4-FFF2-40B4-BE49-F238E27FC236}">
                <a16:creationId xmlns:a16="http://schemas.microsoft.com/office/drawing/2014/main" id="{F964EF1B-9EE9-F340-A1F3-6F912DB55113}"/>
              </a:ext>
            </a:extLst>
          </p:cNvPr>
          <p:cNvSpPr txBox="1">
            <a:spLocks/>
          </p:cNvSpPr>
          <p:nvPr/>
        </p:nvSpPr>
        <p:spPr>
          <a:xfrm>
            <a:off x="12945895" y="1299085"/>
            <a:ext cx="9856722" cy="2589839"/>
          </a:xfrm>
          <a:prstGeom prst="rect">
            <a:avLst/>
          </a:prstGeom>
          <a:ln w="3175">
            <a:miter lim="400000"/>
          </a:ln>
          <a:extLst>
            <a:ext uri="{C572A759-6A51-4108-AA02-DFA0A04FC94B}">
              <ma14:wrappingTextBoxFlag xmlns:ma14="http://schemas.microsoft.com/office/mac/drawingml/2011/main" xmlns="" val="1"/>
            </a:ext>
          </a:extLst>
        </p:spPr>
        <p:txBody>
          <a:bodyPr wrap="square" lIns="0" tIns="0" rIns="0" bIns="0">
            <a:noAutofit/>
          </a:bodyPr>
          <a:lstStyle>
            <a:lvl1pPr marL="0" marR="0" indent="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algn="l" hangingPunct="1">
              <a:spcAft>
                <a:spcPts val="2400"/>
              </a:spcAft>
            </a:pPr>
            <a:r>
              <a:rPr lang="en-US" sz="3200" dirty="0">
                <a:solidFill>
                  <a:srgbClr val="C00000"/>
                </a:solidFill>
                <a:latin typeface="Calibri" panose="020F0502020204030204" pitchFamily="34" charset="0"/>
                <a:cs typeface="Calibri" panose="020F0502020204030204" pitchFamily="34" charset="0"/>
              </a:rPr>
              <a:t>If your data shows that you have a flop on your hands, hit the reset button and begin the experimentation process again before investing more resources in your idea.</a:t>
            </a:r>
          </a:p>
          <a:p>
            <a:pPr algn="ctr" hangingPunct="1">
              <a:spcAft>
                <a:spcPts val="2400"/>
              </a:spcAft>
            </a:pPr>
            <a:r>
              <a:rPr lang="en-US" sz="3200" dirty="0">
                <a:solidFill>
                  <a:srgbClr val="C00000"/>
                </a:solidFill>
                <a:latin typeface="Calibri" panose="020F0502020204030204" pitchFamily="34" charset="0"/>
                <a:cs typeface="Calibri" panose="020F0502020204030204" pitchFamily="34" charset="0"/>
              </a:rPr>
              <a:t>In the lean startup field, that’s called a </a:t>
            </a:r>
            <a:r>
              <a:rPr lang="en-US" sz="3200" b="1" i="1" dirty="0">
                <a:solidFill>
                  <a:srgbClr val="C00000"/>
                </a:solidFill>
                <a:latin typeface="Calibri" panose="020F0502020204030204" pitchFamily="34" charset="0"/>
                <a:cs typeface="Calibri" panose="020F0502020204030204" pitchFamily="34" charset="0"/>
              </a:rPr>
              <a:t>“pivot”</a:t>
            </a:r>
            <a:endParaRPr lang="pl-PL" sz="3200" i="1" dirty="0">
              <a:solidFill>
                <a:srgbClr val="263A34"/>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17168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1000"/>
                                        <p:tgtEl>
                                          <p:spTgt spid="3">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childTnLst>
                                </p:cTn>
                              </p:par>
                            </p:childTnLst>
                          </p:cTn>
                        </p:par>
                        <p:par>
                          <p:cTn id="15" fill="hold">
                            <p:stCondLst>
                              <p:cond delay="2000"/>
                            </p:stCondLst>
                            <p:childTnLst>
                              <p:par>
                                <p:cTn id="16" presetID="22" presetClass="entr" presetSubtype="1" fill="hold" grpId="0"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wipe(up)">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wipe(up)">
                                      <p:cBhvr>
                                        <p:cTn id="23" dur="1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wipe(up)">
                                      <p:cBhvr>
                                        <p:cTn id="28" dur="10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wipe(up)">
                                      <p:cBhvr>
                                        <p:cTn id="33" dur="1000"/>
                                        <p:tgtEl>
                                          <p:spTgt spid="3">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heel(1)">
                                      <p:cBhvr>
                                        <p:cTn id="38" dur="1000"/>
                                        <p:tgtEl>
                                          <p:spTgt spid="20"/>
                                        </p:tgtEl>
                                      </p:cBhvr>
                                    </p:animEffect>
                                  </p:childTnLst>
                                </p:cTn>
                              </p:par>
                            </p:childTnLst>
                          </p:cTn>
                        </p:par>
                        <p:par>
                          <p:cTn id="39" fill="hold">
                            <p:stCondLst>
                              <p:cond delay="1000"/>
                            </p:stCondLst>
                            <p:childTnLst>
                              <p:par>
                                <p:cTn id="40" presetID="10" presetClass="entr" presetSubtype="0" fill="hold"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10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2">
                                            <p:txEl>
                                              <p:pRg st="0" end="0"/>
                                            </p:txEl>
                                          </p:spTgt>
                                        </p:tgtEl>
                                        <p:attrNameLst>
                                          <p:attrName>style.visibility</p:attrName>
                                        </p:attrNameLst>
                                      </p:cBhvr>
                                      <p:to>
                                        <p:strVal val="visible"/>
                                      </p:to>
                                    </p:set>
                                    <p:animEffect transition="in" filter="fade">
                                      <p:cBhvr>
                                        <p:cTn id="50" dur="1000"/>
                                        <p:tgtEl>
                                          <p:spTgt spid="22">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2">
                                            <p:txEl>
                                              <p:pRg st="1" end="1"/>
                                            </p:txEl>
                                          </p:spTgt>
                                        </p:tgtEl>
                                        <p:attrNameLst>
                                          <p:attrName>style.visibility</p:attrName>
                                        </p:attrNameLst>
                                      </p:cBhvr>
                                      <p:to>
                                        <p:strVal val="visible"/>
                                      </p:to>
                                    </p:set>
                                    <p:animEffect transition="in" filter="fade">
                                      <p:cBhvr>
                                        <p:cTn id="55" dur="1000"/>
                                        <p:tgtEl>
                                          <p:spTgt spid="22">
                                            <p:txEl>
                                              <p:pRg st="1" end="1"/>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4">
                                            <p:txEl>
                                              <p:pRg st="0" end="0"/>
                                            </p:txEl>
                                          </p:spTgt>
                                        </p:tgtEl>
                                        <p:attrNameLst>
                                          <p:attrName>style.visibility</p:attrName>
                                        </p:attrNameLst>
                                      </p:cBhvr>
                                      <p:to>
                                        <p:strVal val="visible"/>
                                      </p:to>
                                    </p:set>
                                    <p:animEffect transition="in" filter="fade">
                                      <p:cBhvr>
                                        <p:cTn id="60" dur="1000"/>
                                        <p:tgtEl>
                                          <p:spTgt spid="14">
                                            <p:txEl>
                                              <p:pRg st="0" end="0"/>
                                            </p:txEl>
                                          </p:spTgt>
                                        </p:tgtEl>
                                      </p:cBhvr>
                                    </p:animEffect>
                                  </p:childTnLst>
                                </p:cTn>
                              </p:par>
                            </p:childTnLst>
                          </p:cTn>
                        </p:par>
                        <p:par>
                          <p:cTn id="61" fill="hold">
                            <p:stCondLst>
                              <p:cond delay="1000"/>
                            </p:stCondLst>
                            <p:childTnLst>
                              <p:par>
                                <p:cTn id="62" presetID="22" presetClass="entr" presetSubtype="8" fill="hold" grpId="0" nodeType="after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wipe(left)">
                                      <p:cBhvr>
                                        <p:cTn id="64" dur="500"/>
                                        <p:tgtEl>
                                          <p:spTgt spid="18"/>
                                        </p:tgtEl>
                                      </p:cBhvr>
                                    </p:animEffect>
                                  </p:childTnLst>
                                </p:cTn>
                              </p:par>
                            </p:childTnLst>
                          </p:cTn>
                        </p:par>
                        <p:par>
                          <p:cTn id="65" fill="hold">
                            <p:stCondLst>
                              <p:cond delay="1500"/>
                            </p:stCondLst>
                            <p:childTnLst>
                              <p:par>
                                <p:cTn id="66" presetID="10" presetClass="entr" presetSubtype="0" fill="hold" nodeType="after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fade">
                                      <p:cBhvr>
                                        <p:cTn id="68" dur="1000"/>
                                        <p:tgtEl>
                                          <p:spTgt spid="15"/>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fade">
                                      <p:cBhvr>
                                        <p:cTn id="71" dur="1000"/>
                                        <p:tgtEl>
                                          <p:spTgt spid="16"/>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14">
                                            <p:txEl>
                                              <p:pRg st="1" end="1"/>
                                            </p:txEl>
                                          </p:spTgt>
                                        </p:tgtEl>
                                        <p:attrNameLst>
                                          <p:attrName>style.visibility</p:attrName>
                                        </p:attrNameLst>
                                      </p:cBhvr>
                                      <p:to>
                                        <p:strVal val="visible"/>
                                      </p:to>
                                    </p:set>
                                    <p:animEffect transition="in" filter="fade">
                                      <p:cBhvr>
                                        <p:cTn id="76" dur="1000"/>
                                        <p:tgtEl>
                                          <p:spTgt spid="14">
                                            <p:txEl>
                                              <p:pRg st="1" end="1"/>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14">
                                            <p:txEl>
                                              <p:pRg st="2" end="2"/>
                                            </p:txEl>
                                          </p:spTgt>
                                        </p:tgtEl>
                                        <p:attrNameLst>
                                          <p:attrName>style.visibility</p:attrName>
                                        </p:attrNameLst>
                                      </p:cBhvr>
                                      <p:to>
                                        <p:strVal val="visible"/>
                                      </p:to>
                                    </p:set>
                                    <p:animEffect transition="in" filter="fade">
                                      <p:cBhvr>
                                        <p:cTn id="81" dur="1000"/>
                                        <p:tgtEl>
                                          <p:spTgt spid="14">
                                            <p:txEl>
                                              <p:pRg st="2" end="2"/>
                                            </p:txEl>
                                          </p:spTgt>
                                        </p:tgtEl>
                                      </p:cBhvr>
                                    </p:animEffect>
                                  </p:childTnLst>
                                </p:cTn>
                              </p:par>
                            </p:childTnLst>
                          </p:cTn>
                        </p:par>
                        <p:par>
                          <p:cTn id="82" fill="hold">
                            <p:stCondLst>
                              <p:cond delay="1000"/>
                            </p:stCondLst>
                            <p:childTnLst>
                              <p:par>
                                <p:cTn id="83" presetID="10" presetClass="entr" presetSubtype="0" fill="hold" grpId="0" nodeType="afterEffect">
                                  <p:stCondLst>
                                    <p:cond delay="0"/>
                                  </p:stCondLst>
                                  <p:childTnLst>
                                    <p:set>
                                      <p:cBhvr>
                                        <p:cTn id="84" dur="1" fill="hold">
                                          <p:stCondLst>
                                            <p:cond delay="0"/>
                                          </p:stCondLst>
                                        </p:cTn>
                                        <p:tgtEl>
                                          <p:spTgt spid="14">
                                            <p:txEl>
                                              <p:pRg st="3" end="3"/>
                                            </p:txEl>
                                          </p:spTgt>
                                        </p:tgtEl>
                                        <p:attrNameLst>
                                          <p:attrName>style.visibility</p:attrName>
                                        </p:attrNameLst>
                                      </p:cBhvr>
                                      <p:to>
                                        <p:strVal val="visible"/>
                                      </p:to>
                                    </p:set>
                                    <p:animEffect transition="in" filter="fade">
                                      <p:cBhvr>
                                        <p:cTn id="85" dur="1000"/>
                                        <p:tgtEl>
                                          <p:spTgt spid="14">
                                            <p:txEl>
                                              <p:pRg st="3" end="3"/>
                                            </p:txEl>
                                          </p:spTgt>
                                        </p:tgtEl>
                                      </p:cBhvr>
                                    </p:animEffect>
                                  </p:childTnLst>
                                </p:cTn>
                              </p:par>
                            </p:childTnLst>
                          </p:cTn>
                        </p:par>
                        <p:par>
                          <p:cTn id="86" fill="hold">
                            <p:stCondLst>
                              <p:cond delay="2000"/>
                            </p:stCondLst>
                            <p:childTnLst>
                              <p:par>
                                <p:cTn id="87" presetID="22" presetClass="entr" presetSubtype="1" fill="hold" grpId="0" nodeType="afterEffect">
                                  <p:stCondLst>
                                    <p:cond delay="0"/>
                                  </p:stCondLst>
                                  <p:childTnLst>
                                    <p:set>
                                      <p:cBhvr>
                                        <p:cTn id="88" dur="1" fill="hold">
                                          <p:stCondLst>
                                            <p:cond delay="0"/>
                                          </p:stCondLst>
                                        </p:cTn>
                                        <p:tgtEl>
                                          <p:spTgt spid="19"/>
                                        </p:tgtEl>
                                        <p:attrNameLst>
                                          <p:attrName>style.visibility</p:attrName>
                                        </p:attrNameLst>
                                      </p:cBhvr>
                                      <p:to>
                                        <p:strVal val="visible"/>
                                      </p:to>
                                    </p:set>
                                    <p:animEffect transition="in" filter="wipe(up)">
                                      <p:cBhvr>
                                        <p:cTn id="89" dur="500"/>
                                        <p:tgtEl>
                                          <p:spTgt spid="19"/>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1" fill="hold" grpId="0" nodeType="clickEffect">
                                  <p:stCondLst>
                                    <p:cond delay="0"/>
                                  </p:stCondLst>
                                  <p:childTnLst>
                                    <p:set>
                                      <p:cBhvr>
                                        <p:cTn id="93" dur="1" fill="hold">
                                          <p:stCondLst>
                                            <p:cond delay="0"/>
                                          </p:stCondLst>
                                        </p:cTn>
                                        <p:tgtEl>
                                          <p:spTgt spid="21">
                                            <p:txEl>
                                              <p:pRg st="0" end="0"/>
                                            </p:txEl>
                                          </p:spTgt>
                                        </p:tgtEl>
                                        <p:attrNameLst>
                                          <p:attrName>style.visibility</p:attrName>
                                        </p:attrNameLst>
                                      </p:cBhvr>
                                      <p:to>
                                        <p:strVal val="visible"/>
                                      </p:to>
                                    </p:set>
                                    <p:animEffect transition="in" filter="wipe(up)">
                                      <p:cBhvr>
                                        <p:cTn id="94" dur="1000"/>
                                        <p:tgtEl>
                                          <p:spTgt spid="21">
                                            <p:txEl>
                                              <p:pRg st="0" end="0"/>
                                            </p:txEl>
                                          </p:spTgt>
                                        </p:tgtEl>
                                      </p:cBhvr>
                                    </p:animEffect>
                                  </p:childTnLst>
                                </p:cTn>
                              </p:par>
                            </p:childTnLst>
                          </p:cTn>
                        </p:par>
                        <p:par>
                          <p:cTn id="95" fill="hold">
                            <p:stCondLst>
                              <p:cond delay="1000"/>
                            </p:stCondLst>
                            <p:childTnLst>
                              <p:par>
                                <p:cTn id="96" presetID="22" presetClass="entr" presetSubtype="1" fill="hold" grpId="0" nodeType="afterEffect">
                                  <p:stCondLst>
                                    <p:cond delay="0"/>
                                  </p:stCondLst>
                                  <p:childTnLst>
                                    <p:set>
                                      <p:cBhvr>
                                        <p:cTn id="97" dur="1" fill="hold">
                                          <p:stCondLst>
                                            <p:cond delay="0"/>
                                          </p:stCondLst>
                                        </p:cTn>
                                        <p:tgtEl>
                                          <p:spTgt spid="21">
                                            <p:txEl>
                                              <p:pRg st="1" end="1"/>
                                            </p:txEl>
                                          </p:spTgt>
                                        </p:tgtEl>
                                        <p:attrNameLst>
                                          <p:attrName>style.visibility</p:attrName>
                                        </p:attrNameLst>
                                      </p:cBhvr>
                                      <p:to>
                                        <p:strVal val="visible"/>
                                      </p:to>
                                    </p:set>
                                    <p:animEffect transition="in" filter="wipe(up)">
                                      <p:cBhvr>
                                        <p:cTn id="98" dur="1000"/>
                                        <p:tgtEl>
                                          <p:spTgt spid="21">
                                            <p:txEl>
                                              <p:pRg st="1" end="1"/>
                                            </p:txEl>
                                          </p:spTgt>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1" fill="hold" grpId="0" nodeType="clickEffect">
                                  <p:stCondLst>
                                    <p:cond delay="0"/>
                                  </p:stCondLst>
                                  <p:childTnLst>
                                    <p:set>
                                      <p:cBhvr>
                                        <p:cTn id="102" dur="1" fill="hold">
                                          <p:stCondLst>
                                            <p:cond delay="0"/>
                                          </p:stCondLst>
                                        </p:cTn>
                                        <p:tgtEl>
                                          <p:spTgt spid="21">
                                            <p:txEl>
                                              <p:pRg st="2" end="2"/>
                                            </p:txEl>
                                          </p:spTgt>
                                        </p:tgtEl>
                                        <p:attrNameLst>
                                          <p:attrName>style.visibility</p:attrName>
                                        </p:attrNameLst>
                                      </p:cBhvr>
                                      <p:to>
                                        <p:strVal val="visible"/>
                                      </p:to>
                                    </p:set>
                                    <p:animEffect transition="in" filter="wipe(up)">
                                      <p:cBhvr>
                                        <p:cTn id="103" dur="1000"/>
                                        <p:tgtEl>
                                          <p:spTgt spid="2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2" grpId="0"/>
      <p:bldP spid="13" grpId="0"/>
      <p:bldP spid="14" grpId="0" uiExpand="1" build="p"/>
      <p:bldP spid="16" grpId="0"/>
      <p:bldP spid="18" grpId="0" animBg="1"/>
      <p:bldP spid="19" grpId="0" animBg="1"/>
      <p:bldP spid="20" grpId="0" animBg="1"/>
      <p:bldP spid="21" grpId="0" uiExpand="1" build="p"/>
      <p:bldP spid="22"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a:extLst>
              <a:ext uri="{FF2B5EF4-FFF2-40B4-BE49-F238E27FC236}">
                <a16:creationId xmlns:a16="http://schemas.microsoft.com/office/drawing/2014/main" id="{B56A2807-3692-104C-AFB0-A68DA020844C}"/>
              </a:ext>
            </a:extLst>
          </p:cNvPr>
          <p:cNvPicPr>
            <a:picLocks noChangeAspect="1"/>
          </p:cNvPicPr>
          <p:nvPr/>
        </p:nvPicPr>
        <p:blipFill>
          <a:blip r:embed="rId2" cstate="print">
            <a:alphaModFix amt="28000"/>
            <a:extLst>
              <a:ext uri="{28A0092B-C50C-407E-A947-70E740481C1C}">
                <a14:useLocalDpi xmlns:a14="http://schemas.microsoft.com/office/drawing/2010/main"/>
              </a:ext>
            </a:extLst>
          </a:blip>
          <a:stretch>
            <a:fillRect/>
          </a:stretch>
        </p:blipFill>
        <p:spPr>
          <a:xfrm>
            <a:off x="6899149" y="521770"/>
            <a:ext cx="11823857" cy="12672460"/>
          </a:xfrm>
          <a:prstGeom prst="rect">
            <a:avLst/>
          </a:prstGeom>
        </p:spPr>
      </p:pic>
      <p:sp>
        <p:nvSpPr>
          <p:cNvPr id="8" name="Shape 68">
            <a:extLst>
              <a:ext uri="{FF2B5EF4-FFF2-40B4-BE49-F238E27FC236}">
                <a16:creationId xmlns:a16="http://schemas.microsoft.com/office/drawing/2014/main" id="{53A1292A-9F7C-4F46-9923-D109D24F2BD0}"/>
              </a:ext>
            </a:extLst>
          </p:cNvPr>
          <p:cNvSpPr/>
          <p:nvPr/>
        </p:nvSpPr>
        <p:spPr>
          <a:xfrm>
            <a:off x="3164958" y="2043629"/>
            <a:ext cx="18054084" cy="3846960"/>
          </a:xfrm>
          <a:prstGeom prst="rect">
            <a:avLst/>
          </a:prstGeom>
          <a:ln w="3175">
            <a:miter lim="400000"/>
          </a:ln>
          <a:extLst>
            <a:ext uri="{C572A759-6A51-4108-AA02-DFA0A04FC94B}">
              <ma14:wrappingTextBoxFlag xmlns:ma14="http://schemas.microsoft.com/office/mac/drawingml/2011/main" xmlns="" val="1"/>
            </a:ext>
          </a:extLst>
        </p:spPr>
        <p:txBody>
          <a:bodyPr lIns="38100" tIns="38100" rIns="38100" bIns="38100">
            <a:normAutofit/>
          </a:bodyPr>
          <a:lstStyle>
            <a:lvl1pPr algn="r">
              <a:lnSpc>
                <a:spcPct val="80000"/>
              </a:lnSpc>
              <a:defRPr sz="10000" b="1">
                <a:solidFill>
                  <a:srgbClr val="393941"/>
                </a:solidFill>
                <a:latin typeface="Montserrat-SemiBold"/>
                <a:ea typeface="Montserrat-SemiBold"/>
                <a:cs typeface="Montserrat-SemiBold"/>
                <a:sym typeface="Montserrat-SemiBold"/>
              </a:defRPr>
            </a:lvl1pPr>
          </a:lstStyle>
          <a:p>
            <a:pPr algn="ctr">
              <a:lnSpc>
                <a:spcPct val="100000"/>
              </a:lnSpc>
              <a:spcAft>
                <a:spcPts val="4800"/>
              </a:spcAft>
            </a:pPr>
            <a:r>
              <a:rPr lang="en-GB" dirty="0">
                <a:solidFill>
                  <a:srgbClr val="496F63"/>
                </a:solidFill>
                <a:latin typeface="Arial" panose="020B0604020202020204" pitchFamily="34" charset="0"/>
                <a:cs typeface="Arial" panose="020B0604020202020204" pitchFamily="34" charset="0"/>
              </a:rPr>
              <a:t>Testing and experimentation techniques</a:t>
            </a:r>
            <a:endParaRPr dirty="0">
              <a:solidFill>
                <a:srgbClr val="496F63"/>
              </a:solidFill>
              <a:latin typeface="Arial" panose="020B0604020202020204" pitchFamily="34" charset="0"/>
              <a:cs typeface="Arial" panose="020B0604020202020204" pitchFamily="34" charset="0"/>
            </a:endParaRPr>
          </a:p>
        </p:txBody>
      </p:sp>
      <p:sp>
        <p:nvSpPr>
          <p:cNvPr id="7" name="Prostokąt 6">
            <a:extLst>
              <a:ext uri="{FF2B5EF4-FFF2-40B4-BE49-F238E27FC236}">
                <a16:creationId xmlns:a16="http://schemas.microsoft.com/office/drawing/2014/main" id="{AB216F70-20A3-D647-826D-71AF0099EAAA}"/>
              </a:ext>
            </a:extLst>
          </p:cNvPr>
          <p:cNvSpPr/>
          <p:nvPr/>
        </p:nvSpPr>
        <p:spPr>
          <a:xfrm>
            <a:off x="375485" y="5624700"/>
            <a:ext cx="5719366" cy="2800767"/>
          </a:xfrm>
          <a:prstGeom prst="rect">
            <a:avLst/>
          </a:prstGeom>
        </p:spPr>
        <p:txBody>
          <a:bodyPr wrap="square">
            <a:spAutoFit/>
          </a:bodyPr>
          <a:lstStyle/>
          <a:p>
            <a:pPr algn="ctr"/>
            <a:r>
              <a:rPr lang="pl-PL" sz="4400" dirty="0">
                <a:solidFill>
                  <a:srgbClr val="263A34"/>
                </a:solidFill>
                <a:latin typeface="Arial" panose="020B0604020202020204" pitchFamily="34" charset="0"/>
                <a:ea typeface="Calibri" panose="020F0502020204030204" pitchFamily="34" charset="0"/>
                <a:cs typeface="Arial" panose="020B0604020202020204" pitchFamily="34" charset="0"/>
              </a:rPr>
              <a:t>Watch</a:t>
            </a:r>
            <a:r>
              <a:rPr lang="en-GB" sz="4400" dirty="0">
                <a:solidFill>
                  <a:srgbClr val="263A34"/>
                </a:solidFill>
                <a:latin typeface="Arial" panose="020B0604020202020204" pitchFamily="34" charset="0"/>
                <a:ea typeface="Calibri" panose="020F0502020204030204" pitchFamily="34" charset="0"/>
                <a:cs typeface="Arial" panose="020B0604020202020204" pitchFamily="34" charset="0"/>
              </a:rPr>
              <a:t>:</a:t>
            </a:r>
            <a:r>
              <a:rPr lang="pl-PL" sz="4400" dirty="0">
                <a:solidFill>
                  <a:srgbClr val="263A34"/>
                </a:solidFill>
                <a:latin typeface="Arial" panose="020B0604020202020204" pitchFamily="34" charset="0"/>
                <a:ea typeface="Calibri" panose="020F0502020204030204" pitchFamily="34" charset="0"/>
                <a:cs typeface="Arial" panose="020B0604020202020204" pitchFamily="34" charset="0"/>
              </a:rPr>
              <a:t> </a:t>
            </a:r>
            <a:r>
              <a:rPr lang="en-GB" sz="4400" dirty="0">
                <a:solidFill>
                  <a:srgbClr val="263A34"/>
                </a:solidFill>
                <a:latin typeface="Arial" panose="020B0604020202020204" pitchFamily="34" charset="0"/>
                <a:ea typeface="Calibri" panose="020F0502020204030204" pitchFamily="34" charset="0"/>
                <a:cs typeface="Arial" panose="020B0604020202020204" pitchFamily="34" charset="0"/>
              </a:rPr>
              <a:t>“</a:t>
            </a:r>
            <a:r>
              <a:rPr lang="pl-PL" sz="4400" dirty="0">
                <a:solidFill>
                  <a:srgbClr val="263A34"/>
                </a:solidFill>
                <a:latin typeface="Arial" panose="020B0604020202020204" pitchFamily="34" charset="0"/>
                <a:ea typeface="Calibri" panose="020F0502020204030204" pitchFamily="34" charset="0"/>
                <a:cs typeface="Arial" panose="020B0604020202020204" pitchFamily="34" charset="0"/>
              </a:rPr>
              <a:t>Start Experimenting, and Stop Wasting People's Time”</a:t>
            </a:r>
          </a:p>
        </p:txBody>
      </p:sp>
      <p:sp>
        <p:nvSpPr>
          <p:cNvPr id="9" name="Prostokąt 8">
            <a:extLst>
              <a:ext uri="{FF2B5EF4-FFF2-40B4-BE49-F238E27FC236}">
                <a16:creationId xmlns:a16="http://schemas.microsoft.com/office/drawing/2014/main" id="{A6B54D2F-7C22-6946-8EBA-BD77D93C1983}"/>
              </a:ext>
            </a:extLst>
          </p:cNvPr>
          <p:cNvSpPr/>
          <p:nvPr/>
        </p:nvSpPr>
        <p:spPr>
          <a:xfrm>
            <a:off x="19123828" y="6088064"/>
            <a:ext cx="4190428" cy="2123658"/>
          </a:xfrm>
          <a:prstGeom prst="rect">
            <a:avLst/>
          </a:prstGeom>
        </p:spPr>
        <p:txBody>
          <a:bodyPr wrap="square">
            <a:spAutoFit/>
          </a:bodyPr>
          <a:lstStyle/>
          <a:p>
            <a:pPr algn="ctr"/>
            <a:r>
              <a:rPr lang="pl-PL" sz="4400" dirty="0">
                <a:solidFill>
                  <a:srgbClr val="263A34"/>
                </a:solidFill>
                <a:latin typeface="Arial" panose="020B0604020202020204" pitchFamily="34" charset="0"/>
                <a:ea typeface="Calibri" panose="020F0502020204030204" pitchFamily="34" charset="0"/>
                <a:cs typeface="Arial" panose="020B0604020202020204" pitchFamily="34" charset="0"/>
              </a:rPr>
              <a:t>Watch</a:t>
            </a:r>
            <a:r>
              <a:rPr lang="en-GB" sz="4400" dirty="0">
                <a:solidFill>
                  <a:srgbClr val="263A34"/>
                </a:solidFill>
                <a:latin typeface="Arial" panose="020B0604020202020204" pitchFamily="34" charset="0"/>
                <a:ea typeface="Calibri" panose="020F0502020204030204" pitchFamily="34" charset="0"/>
                <a:cs typeface="Arial" panose="020B0604020202020204" pitchFamily="34" charset="0"/>
              </a:rPr>
              <a:t>:</a:t>
            </a:r>
            <a:r>
              <a:rPr lang="pl-PL" sz="4400" dirty="0">
                <a:solidFill>
                  <a:srgbClr val="263A34"/>
                </a:solidFill>
                <a:latin typeface="Arial" panose="020B0604020202020204" pitchFamily="34" charset="0"/>
                <a:ea typeface="Calibri" panose="020F0502020204030204" pitchFamily="34" charset="0"/>
                <a:cs typeface="Arial" panose="020B0604020202020204" pitchFamily="34" charset="0"/>
              </a:rPr>
              <a:t> </a:t>
            </a:r>
            <a:r>
              <a:rPr lang="en-GB" sz="4400" dirty="0">
                <a:solidFill>
                  <a:srgbClr val="263A34"/>
                </a:solidFill>
                <a:latin typeface="Arial" panose="020B0604020202020204" pitchFamily="34" charset="0"/>
                <a:ea typeface="Calibri" panose="020F0502020204030204" pitchFamily="34" charset="0"/>
                <a:cs typeface="Arial" panose="020B0604020202020204" pitchFamily="34" charset="0"/>
              </a:rPr>
              <a:t>“</a:t>
            </a:r>
            <a:r>
              <a:rPr lang="pl-PL" sz="4400" dirty="0">
                <a:solidFill>
                  <a:srgbClr val="263A34"/>
                </a:solidFill>
                <a:latin typeface="Arial" panose="020B0604020202020204" pitchFamily="34" charset="0"/>
                <a:ea typeface="Calibri" panose="020F0502020204030204" pitchFamily="34" charset="0"/>
                <a:cs typeface="Arial" panose="020B0604020202020204" pitchFamily="34" charset="0"/>
              </a:rPr>
              <a:t>Test Before you Build”</a:t>
            </a:r>
          </a:p>
        </p:txBody>
      </p:sp>
      <p:sp>
        <p:nvSpPr>
          <p:cNvPr id="2" name="Prostokąt 1">
            <a:extLst>
              <a:ext uri="{FF2B5EF4-FFF2-40B4-BE49-F238E27FC236}">
                <a16:creationId xmlns:a16="http://schemas.microsoft.com/office/drawing/2014/main" id="{7E7C2B24-5245-CC4E-BB10-EB2BDF1BE181}"/>
              </a:ext>
            </a:extLst>
          </p:cNvPr>
          <p:cNvSpPr/>
          <p:nvPr/>
        </p:nvSpPr>
        <p:spPr>
          <a:xfrm>
            <a:off x="1585038" y="8926306"/>
            <a:ext cx="3159839" cy="646331"/>
          </a:xfrm>
          <a:prstGeom prst="rect">
            <a:avLst/>
          </a:prstGeom>
        </p:spPr>
        <p:txBody>
          <a:bodyPr wrap="none">
            <a:spAutoFit/>
          </a:bodyPr>
          <a:lstStyle/>
          <a:p>
            <a:r>
              <a:rPr lang="pl-PL" sz="3600" dirty="0">
                <a:solidFill>
                  <a:srgbClr val="E4AF0A"/>
                </a:solidFill>
                <a:latin typeface="Helvetica Neue" panose="02000503000000020004" pitchFamily="2" charset="0"/>
                <a:hlinkClick r:id="rId3"/>
              </a:rPr>
              <a:t>You Tube Link</a:t>
            </a:r>
            <a:endParaRPr lang="pl-PL" sz="3600" dirty="0">
              <a:solidFill>
                <a:srgbClr val="E4AF0A"/>
              </a:solidFill>
              <a:latin typeface="Helvetica Neue" panose="02000503000000020004" pitchFamily="2" charset="0"/>
            </a:endParaRPr>
          </a:p>
        </p:txBody>
      </p:sp>
      <p:sp>
        <p:nvSpPr>
          <p:cNvPr id="3" name="Prostokąt 2">
            <a:extLst>
              <a:ext uri="{FF2B5EF4-FFF2-40B4-BE49-F238E27FC236}">
                <a16:creationId xmlns:a16="http://schemas.microsoft.com/office/drawing/2014/main" id="{9057049C-9D75-1E4A-AF54-12EF629B83D7}"/>
              </a:ext>
            </a:extLst>
          </p:cNvPr>
          <p:cNvSpPr/>
          <p:nvPr/>
        </p:nvSpPr>
        <p:spPr>
          <a:xfrm>
            <a:off x="19510315" y="8896078"/>
            <a:ext cx="3288647" cy="646331"/>
          </a:xfrm>
          <a:prstGeom prst="rect">
            <a:avLst/>
          </a:prstGeom>
        </p:spPr>
        <p:txBody>
          <a:bodyPr wrap="square">
            <a:spAutoFit/>
          </a:bodyPr>
          <a:lstStyle/>
          <a:p>
            <a:pPr algn="r"/>
            <a:r>
              <a:rPr lang="pl-PL" sz="3600" dirty="0">
                <a:solidFill>
                  <a:srgbClr val="E4AF0A"/>
                </a:solidFill>
                <a:latin typeface="Arial" panose="020B0604020202020204" pitchFamily="34" charset="0"/>
                <a:cs typeface="Arial" panose="020B0604020202020204" pitchFamily="34" charset="0"/>
                <a:hlinkClick r:id="rId4"/>
              </a:rPr>
              <a:t>You Tube Link</a:t>
            </a:r>
            <a:endParaRPr lang="pl-PL" sz="3600" dirty="0">
              <a:solidFill>
                <a:srgbClr val="E4AF0A"/>
              </a:solidFill>
              <a:latin typeface="Arial" panose="020B0604020202020204" pitchFamily="34" charset="0"/>
              <a:cs typeface="Arial" panose="020B0604020202020204" pitchFamily="34" charset="0"/>
            </a:endParaRPr>
          </a:p>
        </p:txBody>
      </p:sp>
      <p:pic>
        <p:nvPicPr>
          <p:cNvPr id="11" name="Obraz 10" descr="Obraz zawierający kwiat, ptak&#10;&#10;Opis wygenerowany automatycznie">
            <a:extLst>
              <a:ext uri="{FF2B5EF4-FFF2-40B4-BE49-F238E27FC236}">
                <a16:creationId xmlns:a16="http://schemas.microsoft.com/office/drawing/2014/main" id="{A29C62F8-6560-504F-8522-E515660BA70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38988" y="10443967"/>
            <a:ext cx="3593065" cy="2040861"/>
          </a:xfrm>
          <a:prstGeom prst="rect">
            <a:avLst/>
          </a:prstGeom>
        </p:spPr>
      </p:pic>
      <p:pic>
        <p:nvPicPr>
          <p:cNvPr id="13" name="Obraz 12" descr="Obraz zawierający osoba, wewnątrz, mężczyzna, siedzi&#10;&#10;Opis wygenerowany automatycznie">
            <a:extLst>
              <a:ext uri="{FF2B5EF4-FFF2-40B4-BE49-F238E27FC236}">
                <a16:creationId xmlns:a16="http://schemas.microsoft.com/office/drawing/2014/main" id="{3F4B6004-D104-B841-94A1-6D31748A132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9193429" y="10443966"/>
            <a:ext cx="3751583" cy="2040861"/>
          </a:xfrm>
          <a:prstGeom prst="rect">
            <a:avLst/>
          </a:prstGeom>
        </p:spPr>
      </p:pic>
      <p:sp>
        <p:nvSpPr>
          <p:cNvPr id="12" name="Prostokąt 8">
            <a:extLst>
              <a:ext uri="{FF2B5EF4-FFF2-40B4-BE49-F238E27FC236}">
                <a16:creationId xmlns:a16="http://schemas.microsoft.com/office/drawing/2014/main" id="{BC47FC09-66D5-1A4A-853E-1F3CEB2AD46E}"/>
              </a:ext>
            </a:extLst>
          </p:cNvPr>
          <p:cNvSpPr/>
          <p:nvPr/>
        </p:nvSpPr>
        <p:spPr>
          <a:xfrm>
            <a:off x="16779492" y="11676062"/>
            <a:ext cx="1899178" cy="584775"/>
          </a:xfrm>
          <a:prstGeom prst="rect">
            <a:avLst/>
          </a:prstGeom>
        </p:spPr>
        <p:txBody>
          <a:bodyPr wrap="square">
            <a:spAutoFit/>
          </a:bodyPr>
          <a:lstStyle/>
          <a:p>
            <a:r>
              <a:rPr lang="en-GB" sz="3200" dirty="0">
                <a:latin typeface="Times New Roman" panose="02020603050405020304" pitchFamily="18" charset="0"/>
                <a:ea typeface="Calibri" panose="020F0502020204030204" pitchFamily="34" charset="0"/>
              </a:rPr>
              <a:t>(3.5 mins)</a:t>
            </a:r>
            <a:endParaRPr lang="pl-PL" sz="3200" dirty="0">
              <a:latin typeface="Times New Roman" panose="02020603050405020304" pitchFamily="18" charset="0"/>
              <a:ea typeface="Calibri" panose="020F0502020204030204" pitchFamily="34" charset="0"/>
            </a:endParaRPr>
          </a:p>
        </p:txBody>
      </p:sp>
      <p:sp>
        <p:nvSpPr>
          <p:cNvPr id="14" name="Prostokąt 8">
            <a:extLst>
              <a:ext uri="{FF2B5EF4-FFF2-40B4-BE49-F238E27FC236}">
                <a16:creationId xmlns:a16="http://schemas.microsoft.com/office/drawing/2014/main" id="{BC47FC09-66D5-1A4A-853E-1F3CEB2AD46E}"/>
              </a:ext>
            </a:extLst>
          </p:cNvPr>
          <p:cNvSpPr/>
          <p:nvPr/>
        </p:nvSpPr>
        <p:spPr>
          <a:xfrm>
            <a:off x="5207288" y="11672371"/>
            <a:ext cx="1979037" cy="584775"/>
          </a:xfrm>
          <a:prstGeom prst="rect">
            <a:avLst/>
          </a:prstGeom>
        </p:spPr>
        <p:txBody>
          <a:bodyPr wrap="square">
            <a:spAutoFit/>
          </a:bodyPr>
          <a:lstStyle/>
          <a:p>
            <a:r>
              <a:rPr lang="en-GB" sz="3200" dirty="0">
                <a:latin typeface="Times New Roman" panose="02020603050405020304" pitchFamily="18" charset="0"/>
                <a:ea typeface="Calibri" panose="020F0502020204030204" pitchFamily="34" charset="0"/>
              </a:rPr>
              <a:t>(2.5 mins)</a:t>
            </a:r>
            <a:endParaRPr lang="pl-PL" sz="32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089623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childTnLst>
                                </p:cTn>
                              </p:par>
                              <p:par>
                                <p:cTn id="22" presetID="10"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childTnLst>
                                </p:cTn>
                              </p:par>
                            </p:childTnLst>
                          </p:cTn>
                        </p:par>
                        <p:par>
                          <p:cTn id="25" fill="hold">
                            <p:stCondLst>
                              <p:cond delay="3000"/>
                            </p:stCondLst>
                            <p:childTnLst>
                              <p:par>
                                <p:cTn id="26" presetID="10" presetClass="entr" presetSubtype="0" fill="hold" grpId="0"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2" grpId="0"/>
      <p:bldP spid="3" grpId="0"/>
      <p:bldP spid="12"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C157F24-D9C0-F94E-A1DE-C438D5EDB561}"/>
              </a:ext>
            </a:extLst>
          </p:cNvPr>
          <p:cNvSpPr>
            <a:spLocks noGrp="1"/>
          </p:cNvSpPr>
          <p:nvPr>
            <p:ph type="title"/>
          </p:nvPr>
        </p:nvSpPr>
        <p:spPr>
          <a:xfrm>
            <a:off x="877584" y="2683078"/>
            <a:ext cx="22628831" cy="950721"/>
          </a:xfrm>
        </p:spPr>
        <p:txBody>
          <a:bodyPr>
            <a:noAutofit/>
          </a:bodyPr>
          <a:lstStyle/>
          <a:p>
            <a:pPr algn="ctr"/>
            <a:r>
              <a:rPr lang="en-GB" sz="5400" dirty="0">
                <a:solidFill>
                  <a:srgbClr val="263A34"/>
                </a:solidFill>
                <a:latin typeface="Arial" panose="020B0604020202020204" pitchFamily="34" charset="0"/>
                <a:cs typeface="Arial" panose="020B0604020202020204" pitchFamily="34" charset="0"/>
              </a:rPr>
              <a:t>How </a:t>
            </a:r>
            <a:r>
              <a:rPr lang="pl-PL" sz="5400" dirty="0">
                <a:solidFill>
                  <a:srgbClr val="263A34"/>
                </a:solidFill>
                <a:latin typeface="Arial" panose="020B0604020202020204" pitchFamily="34" charset="0"/>
                <a:cs typeface="Arial" panose="020B0604020202020204" pitchFamily="34" charset="0"/>
              </a:rPr>
              <a:t>customers behave when you are </a:t>
            </a:r>
            <a:r>
              <a:rPr lang="en-GB" sz="5400" dirty="0">
                <a:solidFill>
                  <a:srgbClr val="263A34"/>
                </a:solidFill>
                <a:latin typeface="Arial" panose="020B0604020202020204" pitchFamily="34" charset="0"/>
                <a:cs typeface="Arial" panose="020B0604020202020204" pitchFamily="34" charset="0"/>
              </a:rPr>
              <a:t>there</a:t>
            </a:r>
            <a:r>
              <a:rPr lang="pl-PL" sz="5400" dirty="0">
                <a:solidFill>
                  <a:srgbClr val="263A34"/>
                </a:solidFill>
                <a:latin typeface="Arial" panose="020B0604020202020204" pitchFamily="34" charset="0"/>
                <a:cs typeface="Arial" panose="020B0604020202020204" pitchFamily="34" charset="0"/>
              </a:rPr>
              <a:t> and when you aren’t</a:t>
            </a:r>
          </a:p>
        </p:txBody>
      </p:sp>
      <p:sp>
        <p:nvSpPr>
          <p:cNvPr id="3" name="Symbol zastępczy tekstu 2">
            <a:extLst>
              <a:ext uri="{FF2B5EF4-FFF2-40B4-BE49-F238E27FC236}">
                <a16:creationId xmlns:a16="http://schemas.microsoft.com/office/drawing/2014/main" id="{0DD25FFC-9D91-5E44-8730-E45935BEB728}"/>
              </a:ext>
            </a:extLst>
          </p:cNvPr>
          <p:cNvSpPr>
            <a:spLocks noGrp="1"/>
          </p:cNvSpPr>
          <p:nvPr>
            <p:ph type="body" idx="1"/>
          </p:nvPr>
        </p:nvSpPr>
        <p:spPr>
          <a:xfrm>
            <a:off x="1464415" y="3570761"/>
            <a:ext cx="16958216" cy="8323956"/>
          </a:xfrm>
        </p:spPr>
        <p:txBody>
          <a:bodyPr>
            <a:normAutofit/>
          </a:bodyPr>
          <a:lstStyle/>
          <a:p>
            <a:pPr>
              <a:lnSpc>
                <a:spcPct val="150000"/>
              </a:lnSpc>
            </a:pPr>
            <a:r>
              <a:rPr lang="pl-PL" sz="5400" b="1" dirty="0">
                <a:solidFill>
                  <a:srgbClr val="263A34"/>
                </a:solidFill>
                <a:latin typeface="Arial" panose="020B0604020202020204" pitchFamily="34" charset="0"/>
                <a:cs typeface="Arial" panose="020B0604020202020204" pitchFamily="34" charset="0"/>
              </a:rPr>
              <a:t>Direct observation</a:t>
            </a:r>
            <a:endParaRPr lang="en-GB" sz="5400" b="1" dirty="0">
              <a:solidFill>
                <a:srgbClr val="263A34"/>
              </a:solidFill>
              <a:latin typeface="Arial" panose="020B0604020202020204" pitchFamily="34" charset="0"/>
              <a:cs typeface="Arial" panose="020B0604020202020204" pitchFamily="34" charset="0"/>
            </a:endParaRPr>
          </a:p>
          <a:p>
            <a:pPr>
              <a:lnSpc>
                <a:spcPct val="150000"/>
              </a:lnSpc>
            </a:pPr>
            <a:endParaRPr lang="en-GB" sz="4000" b="1" dirty="0">
              <a:solidFill>
                <a:srgbClr val="263A34"/>
              </a:solidFill>
              <a:latin typeface="Arial" panose="020B0604020202020204" pitchFamily="34" charset="0"/>
              <a:cs typeface="Arial" panose="020B0604020202020204" pitchFamily="34" charset="0"/>
            </a:endParaRPr>
          </a:p>
          <a:p>
            <a:pPr>
              <a:lnSpc>
                <a:spcPct val="150000"/>
              </a:lnSpc>
            </a:pPr>
            <a:endParaRPr lang="en-GB" sz="4000" b="1" dirty="0">
              <a:solidFill>
                <a:srgbClr val="263A34"/>
              </a:solidFill>
              <a:latin typeface="Arial" panose="020B0604020202020204" pitchFamily="34" charset="0"/>
              <a:cs typeface="Arial" panose="020B0604020202020204" pitchFamily="34" charset="0"/>
            </a:endParaRPr>
          </a:p>
          <a:p>
            <a:pPr>
              <a:lnSpc>
                <a:spcPct val="150000"/>
              </a:lnSpc>
            </a:pPr>
            <a:endParaRPr lang="en-GB" sz="4000" b="1" dirty="0">
              <a:solidFill>
                <a:srgbClr val="263A34"/>
              </a:solidFill>
              <a:latin typeface="Arial" panose="020B0604020202020204" pitchFamily="34" charset="0"/>
              <a:cs typeface="Arial" panose="020B0604020202020204" pitchFamily="34" charset="0"/>
            </a:endParaRPr>
          </a:p>
          <a:p>
            <a:pPr>
              <a:lnSpc>
                <a:spcPct val="150000"/>
              </a:lnSpc>
            </a:pPr>
            <a:endParaRPr lang="pl-PL" sz="4000" dirty="0">
              <a:solidFill>
                <a:srgbClr val="496F63"/>
              </a:solidFill>
              <a:latin typeface="Arial" panose="020B0604020202020204" pitchFamily="34" charset="0"/>
              <a:cs typeface="Arial" panose="020B0604020202020204" pitchFamily="34" charset="0"/>
            </a:endParaRPr>
          </a:p>
          <a:p>
            <a:pPr>
              <a:lnSpc>
                <a:spcPct val="150000"/>
              </a:lnSpc>
            </a:pPr>
            <a:r>
              <a:rPr lang="pl-PL" sz="6000" b="1" dirty="0">
                <a:solidFill>
                  <a:srgbClr val="263A34"/>
                </a:solidFill>
                <a:latin typeface="Arial" panose="020B0604020202020204" pitchFamily="34" charset="0"/>
                <a:cs typeface="Arial" panose="020B0604020202020204" pitchFamily="34" charset="0"/>
              </a:rPr>
              <a:t>Indirect observation</a:t>
            </a:r>
            <a:endParaRPr lang="en-GB" sz="6000" b="1" dirty="0">
              <a:solidFill>
                <a:srgbClr val="263A34"/>
              </a:solidFill>
              <a:latin typeface="Arial" panose="020B0604020202020204" pitchFamily="34" charset="0"/>
              <a:cs typeface="Arial" panose="020B0604020202020204" pitchFamily="34" charset="0"/>
            </a:endParaRPr>
          </a:p>
        </p:txBody>
      </p:sp>
      <p:pic>
        <p:nvPicPr>
          <p:cNvPr id="5" name="Obraz 4">
            <a:extLst>
              <a:ext uri="{FF2B5EF4-FFF2-40B4-BE49-F238E27FC236}">
                <a16:creationId xmlns:a16="http://schemas.microsoft.com/office/drawing/2014/main" id="{AAA0D6DF-5B12-6247-83BC-EF7810AD6EBD}"/>
              </a:ext>
            </a:extLst>
          </p:cNvPr>
          <p:cNvPicPr>
            <a:picLocks noChangeAspect="1"/>
          </p:cNvPicPr>
          <p:nvPr/>
        </p:nvPicPr>
        <p:blipFill>
          <a:blip r:embed="rId2" cstate="print"/>
          <a:stretch>
            <a:fillRect/>
          </a:stretch>
        </p:blipFill>
        <p:spPr>
          <a:xfrm>
            <a:off x="19596342" y="4295829"/>
            <a:ext cx="4101858" cy="7638156"/>
          </a:xfrm>
          <a:prstGeom prst="rect">
            <a:avLst/>
          </a:prstGeom>
          <a:ln>
            <a:solidFill>
              <a:srgbClr val="496F63"/>
            </a:solidFill>
          </a:ln>
        </p:spPr>
      </p:pic>
      <p:sp>
        <p:nvSpPr>
          <p:cNvPr id="6" name="Prostokąt 5">
            <a:extLst>
              <a:ext uri="{FF2B5EF4-FFF2-40B4-BE49-F238E27FC236}">
                <a16:creationId xmlns:a16="http://schemas.microsoft.com/office/drawing/2014/main" id="{4E7793B2-5848-D44A-92AB-9A48FA158619}"/>
              </a:ext>
            </a:extLst>
          </p:cNvPr>
          <p:cNvSpPr/>
          <p:nvPr/>
        </p:nvSpPr>
        <p:spPr>
          <a:xfrm>
            <a:off x="8435434" y="13032107"/>
            <a:ext cx="15948566" cy="446276"/>
          </a:xfrm>
          <a:prstGeom prst="rect">
            <a:avLst/>
          </a:prstGeom>
        </p:spPr>
        <p:txBody>
          <a:bodyPr wrap="square">
            <a:spAutoFit/>
          </a:bodyPr>
          <a:lstStyle/>
          <a:p>
            <a:r>
              <a:rPr lang="pl-PL" dirty="0" err="1"/>
              <a:t>Source</a:t>
            </a:r>
            <a:r>
              <a:rPr lang="pl-PL" dirty="0"/>
              <a:t>: https://www.strategyzer.com/blog/posts/2015/4/30/ways-to-test-your-value-proposition-and-business-model</a:t>
            </a:r>
          </a:p>
        </p:txBody>
      </p:sp>
      <p:sp>
        <p:nvSpPr>
          <p:cNvPr id="7" name="Prostokąt 6"/>
          <p:cNvSpPr/>
          <p:nvPr/>
        </p:nvSpPr>
        <p:spPr>
          <a:xfrm>
            <a:off x="-1" y="0"/>
            <a:ext cx="1188000" cy="13716000"/>
          </a:xfrm>
          <a:prstGeom prst="rect">
            <a:avLst/>
          </a:prstGeom>
          <a:solidFill>
            <a:srgbClr val="84CAC5"/>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vert270"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pl-PL" sz="4400" b="1" dirty="0">
                <a:solidFill>
                  <a:srgbClr val="496F63"/>
                </a:solidFill>
                <a:latin typeface="Arial"/>
                <a:ea typeface="Montserrat-SemiBold"/>
                <a:cs typeface="Arial"/>
                <a:sym typeface="Helvetica Light"/>
              </a:rPr>
              <a:t>TESTING AND EXPERIMENTATION TECHNIQUES</a:t>
            </a:r>
          </a:p>
        </p:txBody>
      </p:sp>
      <p:sp>
        <p:nvSpPr>
          <p:cNvPr id="8" name="Symbol zastępczy tekstu 2">
            <a:extLst>
              <a:ext uri="{FF2B5EF4-FFF2-40B4-BE49-F238E27FC236}">
                <a16:creationId xmlns:a16="http://schemas.microsoft.com/office/drawing/2014/main" id="{0DD25FFC-9D91-5E44-8730-E45935BEB728}"/>
              </a:ext>
            </a:extLst>
          </p:cNvPr>
          <p:cNvSpPr txBox="1">
            <a:spLocks/>
          </p:cNvSpPr>
          <p:nvPr/>
        </p:nvSpPr>
        <p:spPr>
          <a:xfrm>
            <a:off x="1913062" y="4931289"/>
            <a:ext cx="16958216" cy="8323956"/>
          </a:xfrm>
          <a:prstGeom prst="rect">
            <a:avLst/>
          </a:prstGeom>
          <a:ln w="3175">
            <a:miter lim="400000"/>
          </a:ln>
          <a:extLst>
            <a:ext uri="{C572A759-6A51-4108-AA02-DFA0A04FC94B}">
              <ma14:wrappingTextBoxFlag xmlns:ma14="http://schemas.microsoft.com/office/mac/drawingml/2011/main" xmlns="" val="1"/>
            </a:ext>
          </a:extLst>
        </p:spPr>
        <p:txBody>
          <a:bodyPr lIns="38100" tIns="38100" rIns="38100" bIns="38100">
            <a:normAutofit fontScale="92500" lnSpcReduction="10000"/>
          </a:bodyPr>
          <a:lstStyle>
            <a:lvl1pPr marL="0" marR="0" indent="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hangingPunct="1">
              <a:lnSpc>
                <a:spcPct val="110000"/>
              </a:lnSpc>
              <a:spcAft>
                <a:spcPts val="2400"/>
              </a:spcAft>
            </a:pPr>
            <a:r>
              <a:rPr lang="pl-PL" sz="4000" dirty="0">
                <a:solidFill>
                  <a:srgbClr val="496F63"/>
                </a:solidFill>
                <a:latin typeface="Arial" panose="020B0604020202020204" pitchFamily="34" charset="0"/>
                <a:cs typeface="Arial" panose="020B0604020202020204" pitchFamily="34" charset="0"/>
              </a:rPr>
              <a:t>Your presence around customers will give you an opportunity to ask questions and dig deeper into behaviors during the experiment.</a:t>
            </a:r>
            <a:endParaRPr lang="en-GB" sz="4000" dirty="0">
              <a:solidFill>
                <a:srgbClr val="496F63"/>
              </a:solidFill>
              <a:latin typeface="Arial" panose="020B0604020202020204" pitchFamily="34" charset="0"/>
              <a:cs typeface="Arial" panose="020B0604020202020204" pitchFamily="34" charset="0"/>
            </a:endParaRPr>
          </a:p>
          <a:p>
            <a:pPr hangingPunct="1">
              <a:lnSpc>
                <a:spcPct val="110000"/>
              </a:lnSpc>
              <a:spcAft>
                <a:spcPts val="2400"/>
              </a:spcAft>
            </a:pPr>
            <a:r>
              <a:rPr lang="pl-PL" sz="4000" dirty="0">
                <a:solidFill>
                  <a:srgbClr val="496F63"/>
                </a:solidFill>
                <a:latin typeface="Arial" panose="020B0604020202020204" pitchFamily="34" charset="0"/>
                <a:cs typeface="Arial" panose="020B0604020202020204" pitchFamily="34" charset="0"/>
              </a:rPr>
              <a:t>It’s your chance to </a:t>
            </a:r>
            <a:r>
              <a:rPr lang="pl-PL" sz="4000" b="1" dirty="0">
                <a:solidFill>
                  <a:srgbClr val="496F63"/>
                </a:solidFill>
                <a:latin typeface="Arial" panose="020B0604020202020204" pitchFamily="34" charset="0"/>
                <a:cs typeface="Arial" panose="020B0604020202020204" pitchFamily="34" charset="0"/>
              </a:rPr>
              <a:t>directly learn and improve your idea.  </a:t>
            </a:r>
          </a:p>
          <a:p>
            <a:pPr hangingPunct="1">
              <a:lnSpc>
                <a:spcPct val="110000"/>
              </a:lnSpc>
              <a:spcAft>
                <a:spcPts val="2400"/>
              </a:spcAft>
            </a:pPr>
            <a:r>
              <a:rPr lang="pl-PL" sz="4000" b="1" dirty="0">
                <a:solidFill>
                  <a:srgbClr val="496F63"/>
                </a:solidFill>
                <a:latin typeface="Arial" panose="020B0604020202020204" pitchFamily="34" charset="0"/>
                <a:cs typeface="Arial" panose="020B0604020202020204" pitchFamily="34" charset="0"/>
              </a:rPr>
              <a:t>But remember </a:t>
            </a:r>
            <a:r>
              <a:rPr lang="pl-PL" sz="4000" dirty="0">
                <a:solidFill>
                  <a:srgbClr val="496F63"/>
                </a:solidFill>
                <a:latin typeface="Arial" panose="020B0604020202020204" pitchFamily="34" charset="0"/>
                <a:cs typeface="Arial" panose="020B0604020202020204" pitchFamily="34" charset="0"/>
              </a:rPr>
              <a:t>- your presence might lead customers to act differently than how they would if you weren’t observing them.</a:t>
            </a:r>
            <a:endParaRPr lang="en-GB" sz="4000" dirty="0">
              <a:solidFill>
                <a:srgbClr val="496F63"/>
              </a:solidFill>
              <a:latin typeface="Arial" panose="020B0604020202020204" pitchFamily="34" charset="0"/>
              <a:cs typeface="Arial" panose="020B0604020202020204" pitchFamily="34" charset="0"/>
            </a:endParaRPr>
          </a:p>
          <a:p>
            <a:pPr hangingPunct="1">
              <a:lnSpc>
                <a:spcPct val="110000"/>
              </a:lnSpc>
              <a:spcAft>
                <a:spcPts val="2400"/>
              </a:spcAft>
            </a:pPr>
            <a:r>
              <a:rPr lang="pl-PL" sz="4000" dirty="0">
                <a:solidFill>
                  <a:srgbClr val="496F63"/>
                </a:solidFill>
                <a:latin typeface="Arial" panose="020B0604020202020204" pitchFamily="34" charset="0"/>
                <a:cs typeface="Arial" panose="020B0604020202020204" pitchFamily="34" charset="0"/>
              </a:rPr>
              <a:t> </a:t>
            </a:r>
          </a:p>
          <a:p>
            <a:pPr hangingPunct="1">
              <a:lnSpc>
                <a:spcPct val="110000"/>
              </a:lnSpc>
              <a:spcAft>
                <a:spcPts val="2400"/>
              </a:spcAft>
            </a:pPr>
            <a:endParaRPr lang="pl-PL" sz="4000" dirty="0">
              <a:solidFill>
                <a:srgbClr val="496F63"/>
              </a:solidFill>
              <a:latin typeface="Arial" panose="020B0604020202020204" pitchFamily="34" charset="0"/>
              <a:cs typeface="Arial" panose="020B0604020202020204" pitchFamily="34" charset="0"/>
            </a:endParaRPr>
          </a:p>
          <a:p>
            <a:pPr hangingPunct="1">
              <a:lnSpc>
                <a:spcPct val="110000"/>
              </a:lnSpc>
              <a:spcAft>
                <a:spcPts val="2400"/>
              </a:spcAft>
            </a:pPr>
            <a:r>
              <a:rPr lang="en-GB" sz="4000" dirty="0">
                <a:solidFill>
                  <a:srgbClr val="496F63"/>
                </a:solidFill>
                <a:latin typeface="Arial" panose="020B0604020202020204" pitchFamily="34" charset="0"/>
                <a:cs typeface="Arial" panose="020B0604020202020204" pitchFamily="34" charset="0"/>
              </a:rPr>
              <a:t>Y</a:t>
            </a:r>
            <a:r>
              <a:rPr lang="pl-PL" sz="4000" dirty="0">
                <a:solidFill>
                  <a:srgbClr val="496F63"/>
                </a:solidFill>
                <a:latin typeface="Arial" panose="020B0604020202020204" pitchFamily="34" charset="0"/>
                <a:cs typeface="Arial" panose="020B0604020202020204" pitchFamily="34" charset="0"/>
              </a:rPr>
              <a:t>ou</a:t>
            </a:r>
            <a:r>
              <a:rPr lang="en-GB" sz="4000" dirty="0">
                <a:solidFill>
                  <a:srgbClr val="496F63"/>
                </a:solidFill>
                <a:latin typeface="Arial" panose="020B0604020202020204" pitchFamily="34" charset="0"/>
                <a:cs typeface="Arial" panose="020B0604020202020204" pitchFamily="34" charset="0"/>
              </a:rPr>
              <a:t> a</a:t>
            </a:r>
            <a:r>
              <a:rPr lang="pl-PL" sz="4000" dirty="0">
                <a:solidFill>
                  <a:srgbClr val="496F63"/>
                </a:solidFill>
                <a:latin typeface="Arial" panose="020B0604020202020204" pitchFamily="34" charset="0"/>
                <a:cs typeface="Arial" panose="020B0604020202020204" pitchFamily="34" charset="0"/>
              </a:rPr>
              <a:t>re more likely to get reliable data that is close to how customers would act in reality (e.g. how long they actually stay on a website).</a:t>
            </a:r>
            <a:endParaRPr lang="en-GB" sz="4000" dirty="0">
              <a:solidFill>
                <a:srgbClr val="496F63"/>
              </a:solidFill>
              <a:latin typeface="Arial" panose="020B0604020202020204" pitchFamily="34" charset="0"/>
              <a:cs typeface="Arial" panose="020B0604020202020204" pitchFamily="34" charset="0"/>
            </a:endParaRPr>
          </a:p>
          <a:p>
            <a:pPr hangingPunct="1">
              <a:lnSpc>
                <a:spcPct val="110000"/>
              </a:lnSpc>
              <a:spcAft>
                <a:spcPts val="2400"/>
              </a:spcAft>
            </a:pPr>
            <a:r>
              <a:rPr lang="pl-PL" sz="4000" dirty="0">
                <a:solidFill>
                  <a:srgbClr val="496F63"/>
                </a:solidFill>
                <a:latin typeface="Arial" panose="020B0604020202020204" pitchFamily="34" charset="0"/>
                <a:cs typeface="Arial" panose="020B0604020202020204" pitchFamily="34" charset="0"/>
              </a:rPr>
              <a:t>Although It reduces your opportunity to learn about other things, staying away enables you to generate stronger evidence to a specific hypothesis. </a:t>
            </a:r>
          </a:p>
        </p:txBody>
      </p:sp>
      <p:sp>
        <p:nvSpPr>
          <p:cNvPr id="9" name="Tytuł 1">
            <a:extLst>
              <a:ext uri="{FF2B5EF4-FFF2-40B4-BE49-F238E27FC236}">
                <a16:creationId xmlns:a16="http://schemas.microsoft.com/office/drawing/2014/main" id="{4C157F24-D9C0-F94E-A1DE-C438D5EDB561}"/>
              </a:ext>
            </a:extLst>
          </p:cNvPr>
          <p:cNvSpPr txBox="1">
            <a:spLocks/>
          </p:cNvSpPr>
          <p:nvPr/>
        </p:nvSpPr>
        <p:spPr>
          <a:xfrm>
            <a:off x="593999" y="439845"/>
            <a:ext cx="22322047" cy="1993526"/>
          </a:xfrm>
          <a:prstGeom prst="rect">
            <a:avLst/>
          </a:prstGeom>
          <a:ln w="3175">
            <a:miter lim="400000"/>
          </a:ln>
          <a:extLst>
            <a:ext uri="{C572A759-6A51-4108-AA02-DFA0A04FC94B}">
              <ma14:wrappingTextBoxFlag xmlns:ma14="http://schemas.microsoft.com/office/mac/drawingml/2011/main" xmlns="" val="1"/>
            </a:ext>
          </a:extLst>
        </p:spPr>
        <p:txBody>
          <a:bodyPr lIns="38100" tIns="38100" rIns="38100" bIns="38100">
            <a:noAutofit/>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algn="ctr" hangingPunct="1"/>
            <a:r>
              <a:rPr lang="en-GB" sz="7200" dirty="0">
                <a:solidFill>
                  <a:srgbClr val="496F63"/>
                </a:solidFill>
              </a:rPr>
              <a:t>T</a:t>
            </a:r>
            <a:r>
              <a:rPr lang="pl-PL" sz="7200" dirty="0">
                <a:solidFill>
                  <a:srgbClr val="496F63"/>
                </a:solidFill>
              </a:rPr>
              <a:t>ypes of observation you might use during testing and experimentation process</a:t>
            </a:r>
            <a:r>
              <a:rPr lang="en-GB" sz="7200" dirty="0">
                <a:solidFill>
                  <a:srgbClr val="496F63"/>
                </a:solidFill>
              </a:rPr>
              <a:t>es</a:t>
            </a:r>
            <a:endParaRPr lang="pl-PL" sz="6000" dirty="0">
              <a:solidFill>
                <a:srgbClr val="496F63"/>
              </a:solidFill>
              <a:latin typeface="Apple Chancery" panose="03020702040506060504" pitchFamily="66" charset="-79"/>
              <a:cs typeface="Apple Chancery" panose="03020702040506060504" pitchFamily="66" charset="-79"/>
            </a:endParaRPr>
          </a:p>
        </p:txBody>
      </p:sp>
    </p:spTree>
    <p:extLst>
      <p:ext uri="{BB962C8B-B14F-4D97-AF65-F5344CB8AC3E}">
        <p14:creationId xmlns:p14="http://schemas.microsoft.com/office/powerpoint/2010/main" val="2344910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up)">
                                      <p:cBhvr>
                                        <p:cTn id="12" dur="1000"/>
                                        <p:tgtEl>
                                          <p:spTgt spid="3">
                                            <p:txEl>
                                              <p:pRg st="0" end="0"/>
                                            </p:txEl>
                                          </p:spTgt>
                                        </p:tgtEl>
                                      </p:cBhvr>
                                    </p:animEffect>
                                  </p:childTnLst>
                                </p:cTn>
                              </p:par>
                            </p:childTnLst>
                          </p:cTn>
                        </p:par>
                        <p:par>
                          <p:cTn id="13" fill="hold">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wipe(up)">
                                      <p:cBhvr>
                                        <p:cTn id="16" dur="1000"/>
                                        <p:tgtEl>
                                          <p:spTgt spid="3">
                                            <p:txEl>
                                              <p:pRg st="5" end="5"/>
                                            </p:txEl>
                                          </p:spTgt>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1000" fill="hold"/>
                                        <p:tgtEl>
                                          <p:spTgt spid="2"/>
                                        </p:tgtEl>
                                        <p:attrNameLst>
                                          <p:attrName>ppt_w</p:attrName>
                                        </p:attrNameLst>
                                      </p:cBhvr>
                                      <p:tavLst>
                                        <p:tav tm="0">
                                          <p:val>
                                            <p:fltVal val="0"/>
                                          </p:val>
                                        </p:tav>
                                        <p:tav tm="100000">
                                          <p:val>
                                            <p:strVal val="#ppt_w"/>
                                          </p:val>
                                        </p:tav>
                                      </p:tavLst>
                                    </p:anim>
                                    <p:anim calcmode="lin" valueType="num">
                                      <p:cBhvr>
                                        <p:cTn id="26" dur="1000" fill="hold"/>
                                        <p:tgtEl>
                                          <p:spTgt spid="2"/>
                                        </p:tgtEl>
                                        <p:attrNameLst>
                                          <p:attrName>ppt_h</p:attrName>
                                        </p:attrNameLst>
                                      </p:cBhvr>
                                      <p:tavLst>
                                        <p:tav tm="0">
                                          <p:val>
                                            <p:fltVal val="0"/>
                                          </p:val>
                                        </p:tav>
                                        <p:tav tm="100000">
                                          <p:val>
                                            <p:strVal val="#ppt_h"/>
                                          </p:val>
                                        </p:tav>
                                      </p:tavLst>
                                    </p:anim>
                                    <p:animEffect transition="in" filter="fade">
                                      <p:cBhvr>
                                        <p:cTn id="27" dur="10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wipe(up)">
                                      <p:cBhvr>
                                        <p:cTn id="32" dur="1000"/>
                                        <p:tgtEl>
                                          <p:spTgt spid="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8">
                                            <p:txEl>
                                              <p:pRg st="1" end="1"/>
                                            </p:txEl>
                                          </p:spTgt>
                                        </p:tgtEl>
                                        <p:attrNameLst>
                                          <p:attrName>style.visibility</p:attrName>
                                        </p:attrNameLst>
                                      </p:cBhvr>
                                      <p:to>
                                        <p:strVal val="visible"/>
                                      </p:to>
                                    </p:set>
                                    <p:animEffect transition="in" filter="wipe(up)">
                                      <p:cBhvr>
                                        <p:cTn id="37" dur="1000"/>
                                        <p:tgtEl>
                                          <p:spTgt spid="8">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8">
                                            <p:txEl>
                                              <p:pRg st="2" end="2"/>
                                            </p:txEl>
                                          </p:spTgt>
                                        </p:tgtEl>
                                        <p:attrNameLst>
                                          <p:attrName>style.visibility</p:attrName>
                                        </p:attrNameLst>
                                      </p:cBhvr>
                                      <p:to>
                                        <p:strVal val="visible"/>
                                      </p:to>
                                    </p:set>
                                    <p:animEffect transition="in" filter="wipe(up)">
                                      <p:cBhvr>
                                        <p:cTn id="42" dur="1000"/>
                                        <p:tgtEl>
                                          <p:spTgt spid="8">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8">
                                            <p:txEl>
                                              <p:pRg st="3" end="3"/>
                                            </p:txEl>
                                          </p:spTgt>
                                        </p:tgtEl>
                                        <p:attrNameLst>
                                          <p:attrName>style.visibility</p:attrName>
                                        </p:attrNameLst>
                                      </p:cBhvr>
                                      <p:to>
                                        <p:strVal val="visible"/>
                                      </p:to>
                                    </p:set>
                                    <p:animEffect transition="in" filter="wipe(up)">
                                      <p:cBhvr>
                                        <p:cTn id="47" dur="1000"/>
                                        <p:tgtEl>
                                          <p:spTgt spid="8">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8">
                                            <p:txEl>
                                              <p:pRg st="5" end="5"/>
                                            </p:txEl>
                                          </p:spTgt>
                                        </p:tgtEl>
                                        <p:attrNameLst>
                                          <p:attrName>style.visibility</p:attrName>
                                        </p:attrNameLst>
                                      </p:cBhvr>
                                      <p:to>
                                        <p:strVal val="visible"/>
                                      </p:to>
                                    </p:set>
                                    <p:animEffect transition="in" filter="wipe(up)">
                                      <p:cBhvr>
                                        <p:cTn id="52" dur="1000"/>
                                        <p:tgtEl>
                                          <p:spTgt spid="8">
                                            <p:txEl>
                                              <p:pRg st="5" end="5"/>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grpId="0" nodeType="clickEffect">
                                  <p:stCondLst>
                                    <p:cond delay="0"/>
                                  </p:stCondLst>
                                  <p:childTnLst>
                                    <p:set>
                                      <p:cBhvr>
                                        <p:cTn id="56" dur="1" fill="hold">
                                          <p:stCondLst>
                                            <p:cond delay="0"/>
                                          </p:stCondLst>
                                        </p:cTn>
                                        <p:tgtEl>
                                          <p:spTgt spid="8">
                                            <p:txEl>
                                              <p:pRg st="6" end="6"/>
                                            </p:txEl>
                                          </p:spTgt>
                                        </p:tgtEl>
                                        <p:attrNameLst>
                                          <p:attrName>style.visibility</p:attrName>
                                        </p:attrNameLst>
                                      </p:cBhvr>
                                      <p:to>
                                        <p:strVal val="visible"/>
                                      </p:to>
                                    </p:set>
                                    <p:animEffect transition="in" filter="wipe(up)">
                                      <p:cBhvr>
                                        <p:cTn id="57" dur="1000"/>
                                        <p:tgtEl>
                                          <p:spTgt spid="8">
                                            <p:txEl>
                                              <p:pRg st="6" end="6"/>
                                            </p:txEl>
                                          </p:spTgt>
                                        </p:tgtEl>
                                      </p:cBhvr>
                                    </p:animEffect>
                                  </p:childTnLst>
                                </p:cTn>
                              </p:par>
                            </p:childTnLst>
                          </p:cTn>
                        </p:par>
                        <p:par>
                          <p:cTn id="58" fill="hold">
                            <p:stCondLst>
                              <p:cond delay="1000"/>
                            </p:stCondLst>
                            <p:childTnLst>
                              <p:par>
                                <p:cTn id="59" presetID="10" presetClass="entr" presetSubtype="0" fill="hold" grpId="0" nodeType="after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fade">
                                      <p:cBhvr>
                                        <p:cTn id="61"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p:bldP spid="6" grpId="0"/>
      <p:bldP spid="8" grpId="0" uiExpand="1" build="p"/>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Prostokąt 24">
            <a:extLst>
              <a:ext uri="{FF2B5EF4-FFF2-40B4-BE49-F238E27FC236}">
                <a16:creationId xmlns:a16="http://schemas.microsoft.com/office/drawing/2014/main" id="{115A3A45-DA4A-844B-AC68-4BA7B4104335}"/>
              </a:ext>
            </a:extLst>
          </p:cNvPr>
          <p:cNvSpPr/>
          <p:nvPr/>
        </p:nvSpPr>
        <p:spPr>
          <a:xfrm>
            <a:off x="13505017" y="1629966"/>
            <a:ext cx="10777396" cy="11244724"/>
          </a:xfrm>
          <a:prstGeom prst="rect">
            <a:avLst/>
          </a:prstGeom>
          <a:solidFill>
            <a:schemeClr val="accent1">
              <a:lumMod val="20000"/>
              <a:lumOff val="80000"/>
            </a:schemeClr>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pl-PL"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24" name="Prostokąt 23">
            <a:extLst>
              <a:ext uri="{FF2B5EF4-FFF2-40B4-BE49-F238E27FC236}">
                <a16:creationId xmlns:a16="http://schemas.microsoft.com/office/drawing/2014/main" id="{224D54E6-82D7-5445-BA6D-72588597DD00}"/>
              </a:ext>
            </a:extLst>
          </p:cNvPr>
          <p:cNvSpPr/>
          <p:nvPr/>
        </p:nvSpPr>
        <p:spPr>
          <a:xfrm>
            <a:off x="3024231" y="1629966"/>
            <a:ext cx="9770357" cy="11244724"/>
          </a:xfrm>
          <a:prstGeom prst="rect">
            <a:avLst/>
          </a:prstGeom>
          <a:solidFill>
            <a:schemeClr val="accent1">
              <a:lumMod val="20000"/>
              <a:lumOff val="80000"/>
            </a:schemeClr>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pl-PL"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4" name="Tytuł 1">
            <a:extLst>
              <a:ext uri="{FF2B5EF4-FFF2-40B4-BE49-F238E27FC236}">
                <a16:creationId xmlns:a16="http://schemas.microsoft.com/office/drawing/2014/main" id="{D9B66AEB-F8AF-8F4C-B59A-BC89AACB1166}"/>
              </a:ext>
            </a:extLst>
          </p:cNvPr>
          <p:cNvSpPr txBox="1">
            <a:spLocks/>
          </p:cNvSpPr>
          <p:nvPr/>
        </p:nvSpPr>
        <p:spPr>
          <a:xfrm>
            <a:off x="1535470" y="480230"/>
            <a:ext cx="22746947" cy="971778"/>
          </a:xfrm>
          <a:prstGeom prst="rect">
            <a:avLst/>
          </a:prstGeom>
          <a:ln w="3175">
            <a:miter lim="400000"/>
          </a:ln>
          <a:extLst>
            <a:ext uri="{C572A759-6A51-4108-AA02-DFA0A04FC94B}">
              <ma14:wrappingTextBoxFlag xmlns:ma14="http://schemas.microsoft.com/office/mac/drawingml/2011/main" xmlns="" val="1"/>
            </a:ext>
          </a:extLst>
        </p:spPr>
        <p:txBody>
          <a:bodyPr lIns="38100" tIns="38100" rIns="38100" bIns="38100">
            <a:noAutofit/>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algn="ctr" hangingPunct="1"/>
            <a:r>
              <a:rPr lang="en-GB" sz="6000" dirty="0">
                <a:solidFill>
                  <a:srgbClr val="496F63"/>
                </a:solidFill>
                <a:latin typeface="Arial" panose="020B0604020202020204" pitchFamily="34" charset="0"/>
                <a:cs typeface="Arial" panose="020B0604020202020204" pitchFamily="34" charset="0"/>
              </a:rPr>
              <a:t>D</a:t>
            </a:r>
            <a:r>
              <a:rPr lang="pl-PL" sz="6000" dirty="0">
                <a:solidFill>
                  <a:srgbClr val="496F63"/>
                </a:solidFill>
                <a:latin typeface="Arial" panose="020B0604020202020204" pitchFamily="34" charset="0"/>
                <a:cs typeface="Arial" panose="020B0604020202020204" pitchFamily="34" charset="0"/>
              </a:rPr>
              <a:t>irect </a:t>
            </a:r>
            <a:r>
              <a:rPr lang="en-GB" sz="6000" dirty="0">
                <a:solidFill>
                  <a:srgbClr val="496F63"/>
                </a:solidFill>
                <a:latin typeface="Arial" panose="020B0604020202020204" pitchFamily="34" charset="0"/>
                <a:cs typeface="Arial" panose="020B0604020202020204" pitchFamily="34" charset="0"/>
              </a:rPr>
              <a:t>and Indirect </a:t>
            </a:r>
            <a:r>
              <a:rPr lang="pl-PL" sz="6000" dirty="0">
                <a:solidFill>
                  <a:srgbClr val="496F63"/>
                </a:solidFill>
                <a:latin typeface="Arial" panose="020B0604020202020204" pitchFamily="34" charset="0"/>
                <a:cs typeface="Arial" panose="020B0604020202020204" pitchFamily="34" charset="0"/>
              </a:rPr>
              <a:t>experimentation and testing techniques</a:t>
            </a:r>
          </a:p>
        </p:txBody>
      </p:sp>
      <p:sp>
        <p:nvSpPr>
          <p:cNvPr id="2" name="Prostokąt 1">
            <a:extLst>
              <a:ext uri="{FF2B5EF4-FFF2-40B4-BE49-F238E27FC236}">
                <a16:creationId xmlns:a16="http://schemas.microsoft.com/office/drawing/2014/main" id="{8215FFB4-C3DC-FE4E-BA54-8A18688632F3}"/>
              </a:ext>
            </a:extLst>
          </p:cNvPr>
          <p:cNvSpPr/>
          <p:nvPr/>
        </p:nvSpPr>
        <p:spPr>
          <a:xfrm>
            <a:off x="4437065" y="8356025"/>
            <a:ext cx="7050026" cy="2846933"/>
          </a:xfrm>
          <a:prstGeom prst="rect">
            <a:avLst/>
          </a:prstGeom>
          <a:noFill/>
          <a:ln w="3175" cap="flat">
            <a:solidFill>
              <a:srgbClr val="000000"/>
            </a:solid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a:r>
              <a:rPr lang="pl-PL" sz="3000" b="1" dirty="0">
                <a:solidFill>
                  <a:srgbClr val="263A34"/>
                </a:solidFill>
                <a:latin typeface="Helvetica Light"/>
                <a:ea typeface="Helvetica Light"/>
                <a:cs typeface="Helvetica Light"/>
                <a:sym typeface="Helvetica Light"/>
              </a:rPr>
              <a:t>PARTICIPATORY DESIGN AND EVALUATION</a:t>
            </a:r>
          </a:p>
          <a:p>
            <a:pPr marL="457200" indent="-457200" algn="ctr">
              <a:buFont typeface="Arial" panose="020B0604020202020204" pitchFamily="34" charset="0"/>
              <a:buChar char="•"/>
            </a:pPr>
            <a:r>
              <a:rPr lang="pl-PL" sz="3000" dirty="0" err="1">
                <a:solidFill>
                  <a:srgbClr val="263A34"/>
                </a:solidFill>
                <a:latin typeface="Helvetica Light"/>
                <a:ea typeface="Helvetica Light"/>
                <a:cs typeface="Helvetica Light"/>
                <a:sym typeface="Helvetica Light"/>
              </a:rPr>
              <a:t>Illustrations</a:t>
            </a:r>
            <a:r>
              <a:rPr lang="pl-PL" sz="3000" dirty="0">
                <a:solidFill>
                  <a:srgbClr val="263A34"/>
                </a:solidFill>
                <a:latin typeface="Helvetica Light"/>
                <a:ea typeface="Helvetica Light"/>
                <a:cs typeface="Helvetica Light"/>
                <a:sym typeface="Helvetica Light"/>
              </a:rPr>
              <a:t>, </a:t>
            </a:r>
            <a:r>
              <a:rPr lang="pl-PL" sz="3000" dirty="0" err="1">
                <a:solidFill>
                  <a:srgbClr val="263A34"/>
                </a:solidFill>
                <a:latin typeface="Helvetica Light"/>
                <a:ea typeface="Helvetica Light"/>
                <a:cs typeface="Helvetica Light"/>
                <a:sym typeface="Helvetica Light"/>
              </a:rPr>
              <a:t>storyboards</a:t>
            </a:r>
            <a:r>
              <a:rPr lang="pl-PL" sz="3000" dirty="0">
                <a:solidFill>
                  <a:srgbClr val="263A34"/>
                </a:solidFill>
                <a:latin typeface="Helvetica Light"/>
                <a:ea typeface="Helvetica Light"/>
                <a:cs typeface="Helvetica Light"/>
                <a:sym typeface="Helvetica Light"/>
              </a:rPr>
              <a:t> and </a:t>
            </a:r>
            <a:r>
              <a:rPr lang="pl-PL" sz="3000" dirty="0" err="1">
                <a:solidFill>
                  <a:srgbClr val="263A34"/>
                </a:solidFill>
                <a:latin typeface="Helvetica Light"/>
                <a:ea typeface="Helvetica Light"/>
                <a:cs typeface="Helvetica Light"/>
                <a:sym typeface="Helvetica Light"/>
              </a:rPr>
              <a:t>scenarios</a:t>
            </a:r>
            <a:endParaRPr lang="pl-PL" sz="3000" dirty="0">
              <a:solidFill>
                <a:srgbClr val="263A34"/>
              </a:solidFill>
              <a:latin typeface="Helvetica Light"/>
              <a:ea typeface="Helvetica Light"/>
              <a:cs typeface="Helvetica Light"/>
              <a:sym typeface="Helvetica Light"/>
            </a:endParaRPr>
          </a:p>
          <a:p>
            <a:pPr marL="457200" indent="-457200" algn="ctr">
              <a:buFont typeface="Arial" panose="020B0604020202020204" pitchFamily="34" charset="0"/>
              <a:buChar char="•"/>
            </a:pPr>
            <a:r>
              <a:rPr lang="pl-PL" sz="3000" dirty="0" err="1">
                <a:solidFill>
                  <a:srgbClr val="263A34"/>
                </a:solidFill>
                <a:latin typeface="Helvetica Light"/>
                <a:ea typeface="Helvetica Light"/>
                <a:cs typeface="Helvetica Light"/>
                <a:sym typeface="Helvetica Light"/>
              </a:rPr>
              <a:t>Speedboat</a:t>
            </a:r>
            <a:endParaRPr lang="pl-PL" sz="3000" dirty="0">
              <a:solidFill>
                <a:srgbClr val="263A34"/>
              </a:solidFill>
              <a:latin typeface="Helvetica Light"/>
              <a:ea typeface="Helvetica Light"/>
              <a:cs typeface="Helvetica Light"/>
              <a:sym typeface="Helvetica Light"/>
            </a:endParaRPr>
          </a:p>
          <a:p>
            <a:pPr marL="457200" indent="-457200" algn="ctr">
              <a:buFont typeface="Arial" panose="020B0604020202020204" pitchFamily="34" charset="0"/>
              <a:buChar char="•"/>
            </a:pPr>
            <a:r>
              <a:rPr lang="pl-PL" sz="3000" dirty="0">
                <a:solidFill>
                  <a:srgbClr val="263A34"/>
                </a:solidFill>
                <a:latin typeface="Helvetica Light"/>
                <a:ea typeface="Helvetica Light"/>
                <a:cs typeface="Helvetica Light"/>
                <a:sym typeface="Helvetica Light"/>
              </a:rPr>
              <a:t>Product </a:t>
            </a:r>
            <a:r>
              <a:rPr lang="pl-PL" sz="3000" dirty="0" err="1">
                <a:solidFill>
                  <a:srgbClr val="263A34"/>
                </a:solidFill>
                <a:latin typeface="Helvetica Light"/>
                <a:ea typeface="Helvetica Light"/>
                <a:cs typeface="Helvetica Light"/>
                <a:sym typeface="Helvetica Light"/>
              </a:rPr>
              <a:t>box</a:t>
            </a:r>
            <a:endParaRPr lang="pl-PL" sz="3000" dirty="0">
              <a:solidFill>
                <a:srgbClr val="263A34"/>
              </a:solidFill>
              <a:latin typeface="Helvetica Light"/>
              <a:ea typeface="Helvetica Light"/>
              <a:cs typeface="Helvetica Light"/>
              <a:sym typeface="Helvetica Light"/>
            </a:endParaRPr>
          </a:p>
        </p:txBody>
      </p:sp>
      <p:sp>
        <p:nvSpPr>
          <p:cNvPr id="9" name="Prostokąt 8">
            <a:extLst>
              <a:ext uri="{FF2B5EF4-FFF2-40B4-BE49-F238E27FC236}">
                <a16:creationId xmlns:a16="http://schemas.microsoft.com/office/drawing/2014/main" id="{85545877-4908-054E-BA55-C2B49863BBFF}"/>
              </a:ext>
            </a:extLst>
          </p:cNvPr>
          <p:cNvSpPr/>
          <p:nvPr/>
        </p:nvSpPr>
        <p:spPr>
          <a:xfrm>
            <a:off x="13673451" y="5319589"/>
            <a:ext cx="4469453" cy="1923604"/>
          </a:xfrm>
          <a:prstGeom prst="rect">
            <a:avLst/>
          </a:prstGeom>
          <a:noFill/>
          <a:ln w="3175" cap="flat">
            <a:solidFill>
              <a:srgbClr val="000000"/>
            </a:solid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a:r>
              <a:rPr lang="pl-PL" sz="3000" b="1" dirty="0">
                <a:solidFill>
                  <a:srgbClr val="263A34"/>
                </a:solidFill>
                <a:latin typeface="Helvetica Light"/>
                <a:ea typeface="Helvetica Light"/>
                <a:cs typeface="Helvetica Light"/>
                <a:sym typeface="Helvetica Light"/>
              </a:rPr>
              <a:t>SALE</a:t>
            </a:r>
            <a:r>
              <a:rPr lang="en-GB" sz="3000" b="1" dirty="0">
                <a:solidFill>
                  <a:srgbClr val="263A34"/>
                </a:solidFill>
                <a:latin typeface="Helvetica Light"/>
                <a:ea typeface="Helvetica Light"/>
                <a:cs typeface="Helvetica Light"/>
                <a:sym typeface="Helvetica Light"/>
              </a:rPr>
              <a:t>S</a:t>
            </a:r>
            <a:r>
              <a:rPr lang="pl-PL" sz="3000" b="1" dirty="0">
                <a:solidFill>
                  <a:srgbClr val="263A34"/>
                </a:solidFill>
                <a:latin typeface="Helvetica Light"/>
                <a:ea typeface="Helvetica Light"/>
                <a:cs typeface="Helvetica Light"/>
                <a:sym typeface="Helvetica Light"/>
              </a:rPr>
              <a:t> ACTIONS</a:t>
            </a:r>
          </a:p>
          <a:p>
            <a:pPr marL="457200" indent="-457200" algn="ctr">
              <a:buFont typeface="Arial" panose="020B0604020202020204" pitchFamily="34" charset="0"/>
              <a:buChar char="•"/>
            </a:pPr>
            <a:r>
              <a:rPr lang="pl-PL" sz="3000" dirty="0" err="1">
                <a:solidFill>
                  <a:srgbClr val="263A34"/>
                </a:solidFill>
                <a:latin typeface="Helvetica Light"/>
                <a:ea typeface="Helvetica Light"/>
                <a:cs typeface="Helvetica Light"/>
                <a:sym typeface="Helvetica Light"/>
              </a:rPr>
              <a:t>Mock</a:t>
            </a:r>
            <a:r>
              <a:rPr lang="pl-PL" sz="3000" dirty="0">
                <a:solidFill>
                  <a:srgbClr val="263A34"/>
                </a:solidFill>
                <a:latin typeface="Helvetica Light"/>
                <a:ea typeface="Helvetica Light"/>
                <a:cs typeface="Helvetica Light"/>
                <a:sym typeface="Helvetica Light"/>
              </a:rPr>
              <a:t> </a:t>
            </a:r>
            <a:r>
              <a:rPr lang="pl-PL" sz="3000" dirty="0" err="1">
                <a:solidFill>
                  <a:srgbClr val="263A34"/>
                </a:solidFill>
                <a:latin typeface="Helvetica Light"/>
                <a:ea typeface="Helvetica Light"/>
                <a:cs typeface="Helvetica Light"/>
                <a:sym typeface="Helvetica Light"/>
              </a:rPr>
              <a:t>sales</a:t>
            </a:r>
            <a:endParaRPr lang="pl-PL" sz="3000" dirty="0">
              <a:solidFill>
                <a:srgbClr val="263A34"/>
              </a:solidFill>
              <a:latin typeface="Helvetica Light"/>
              <a:ea typeface="Helvetica Light"/>
              <a:cs typeface="Helvetica Light"/>
              <a:sym typeface="Helvetica Light"/>
            </a:endParaRPr>
          </a:p>
          <a:p>
            <a:pPr marL="457200" indent="-457200" algn="ctr">
              <a:buFont typeface="Arial" panose="020B0604020202020204" pitchFamily="34" charset="0"/>
              <a:buChar char="•"/>
            </a:pPr>
            <a:r>
              <a:rPr lang="pl-PL" sz="3000" dirty="0" err="1">
                <a:solidFill>
                  <a:srgbClr val="263A34"/>
                </a:solidFill>
                <a:latin typeface="Helvetica Light"/>
                <a:ea typeface="Helvetica Light"/>
                <a:cs typeface="Helvetica Light"/>
                <a:sym typeface="Helvetica Light"/>
              </a:rPr>
              <a:t>Pre</a:t>
            </a:r>
            <a:r>
              <a:rPr lang="pl-PL" sz="3000" dirty="0">
                <a:solidFill>
                  <a:srgbClr val="263A34"/>
                </a:solidFill>
                <a:latin typeface="Helvetica Light"/>
                <a:ea typeface="Helvetica Light"/>
                <a:cs typeface="Helvetica Light"/>
                <a:sym typeface="Helvetica Light"/>
              </a:rPr>
              <a:t> </a:t>
            </a:r>
            <a:r>
              <a:rPr lang="pl-PL" sz="3000" dirty="0" err="1">
                <a:solidFill>
                  <a:srgbClr val="263A34"/>
                </a:solidFill>
                <a:latin typeface="Helvetica Light"/>
                <a:ea typeface="Helvetica Light"/>
                <a:cs typeface="Helvetica Light"/>
                <a:sym typeface="Helvetica Light"/>
              </a:rPr>
              <a:t>sales</a:t>
            </a:r>
            <a:endParaRPr lang="pl-PL" sz="3000" dirty="0">
              <a:solidFill>
                <a:srgbClr val="263A34"/>
              </a:solidFill>
              <a:latin typeface="Helvetica Light"/>
              <a:ea typeface="Helvetica Light"/>
              <a:cs typeface="Helvetica Light"/>
              <a:sym typeface="Helvetica Light"/>
            </a:endParaRPr>
          </a:p>
          <a:p>
            <a:pPr marL="457200" indent="-457200" algn="ctr">
              <a:buFont typeface="Arial" panose="020B0604020202020204" pitchFamily="34" charset="0"/>
              <a:buChar char="•"/>
            </a:pPr>
            <a:r>
              <a:rPr lang="pl-PL" sz="3000" dirty="0">
                <a:solidFill>
                  <a:srgbClr val="263A34"/>
                </a:solidFill>
                <a:latin typeface="Helvetica Light"/>
                <a:ea typeface="Helvetica Light"/>
                <a:cs typeface="Helvetica Light"/>
                <a:sym typeface="Helvetica Light"/>
              </a:rPr>
              <a:t>Crowdfunding</a:t>
            </a:r>
          </a:p>
        </p:txBody>
      </p:sp>
      <p:sp>
        <p:nvSpPr>
          <p:cNvPr id="10" name="Prostokąt 9">
            <a:extLst>
              <a:ext uri="{FF2B5EF4-FFF2-40B4-BE49-F238E27FC236}">
                <a16:creationId xmlns:a16="http://schemas.microsoft.com/office/drawing/2014/main" id="{04B97A4F-0AD1-C844-A89D-228BE708932C}"/>
              </a:ext>
            </a:extLst>
          </p:cNvPr>
          <p:cNvSpPr/>
          <p:nvPr/>
        </p:nvSpPr>
        <p:spPr>
          <a:xfrm>
            <a:off x="4467541" y="5300266"/>
            <a:ext cx="7050026" cy="1923604"/>
          </a:xfrm>
          <a:prstGeom prst="rect">
            <a:avLst/>
          </a:prstGeom>
          <a:noFill/>
          <a:ln w="3175" cap="flat">
            <a:solidFill>
              <a:srgbClr val="000000"/>
            </a:solid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pl-PL" sz="3000" b="1" i="0" u="none" strike="noStrike" cap="none" spc="0" normalizeH="0" baseline="0" dirty="0">
                <a:ln>
                  <a:noFill/>
                </a:ln>
                <a:solidFill>
                  <a:srgbClr val="263A34"/>
                </a:solidFill>
                <a:effectLst/>
                <a:uFillTx/>
                <a:latin typeface="Helvetica Light"/>
                <a:ea typeface="Helvetica Light"/>
                <a:cs typeface="Helvetica Light"/>
                <a:sym typeface="Helvetica Light"/>
              </a:rPr>
              <a:t>LAB STUDIES</a:t>
            </a:r>
          </a:p>
          <a:p>
            <a:pPr marL="457200" marR="0" indent="-457200" algn="ctr" defTabSz="825500" rtl="0" fontAlgn="auto" latinLnBrk="0" hangingPunct="0">
              <a:lnSpc>
                <a:spcPct val="100000"/>
              </a:lnSpc>
              <a:spcBef>
                <a:spcPts val="0"/>
              </a:spcBef>
              <a:spcAft>
                <a:spcPts val="0"/>
              </a:spcAft>
              <a:buClrTx/>
              <a:buSzTx/>
              <a:buFont typeface="Arial" panose="020B0604020202020204" pitchFamily="34" charset="0"/>
              <a:buChar char="•"/>
              <a:tabLst/>
            </a:pPr>
            <a:r>
              <a:rPr lang="pl-PL" sz="3000" dirty="0">
                <a:solidFill>
                  <a:srgbClr val="263A34"/>
                </a:solidFill>
                <a:latin typeface="Helvetica Light"/>
                <a:ea typeface="Helvetica Light"/>
                <a:cs typeface="Helvetica Light"/>
                <a:sym typeface="Helvetica Light"/>
              </a:rPr>
              <a:t>Learning </a:t>
            </a:r>
            <a:r>
              <a:rPr lang="pl-PL" sz="3000" dirty="0" err="1">
                <a:solidFill>
                  <a:srgbClr val="263A34"/>
                </a:solidFill>
                <a:latin typeface="Helvetica Light"/>
                <a:ea typeface="Helvetica Light"/>
                <a:cs typeface="Helvetica Light"/>
                <a:sym typeface="Helvetica Light"/>
              </a:rPr>
              <a:t>prototype</a:t>
            </a:r>
            <a:r>
              <a:rPr lang="pl-PL" sz="3000" dirty="0">
                <a:solidFill>
                  <a:srgbClr val="263A34"/>
                </a:solidFill>
                <a:latin typeface="Helvetica Light"/>
                <a:ea typeface="Helvetica Light"/>
                <a:cs typeface="Helvetica Light"/>
                <a:sym typeface="Helvetica Light"/>
              </a:rPr>
              <a:t>/MVP</a:t>
            </a:r>
          </a:p>
          <a:p>
            <a:pPr marL="457200" marR="0" indent="-457200" algn="ctr" defTabSz="825500" rtl="0" fontAlgn="auto" latinLnBrk="0" hangingPunct="0">
              <a:lnSpc>
                <a:spcPct val="100000"/>
              </a:lnSpc>
              <a:spcBef>
                <a:spcPts val="0"/>
              </a:spcBef>
              <a:spcAft>
                <a:spcPts val="0"/>
              </a:spcAft>
              <a:buClrTx/>
              <a:buSzTx/>
              <a:buFont typeface="Arial" panose="020B0604020202020204" pitchFamily="34" charset="0"/>
              <a:buChar char="•"/>
              <a:tabLst/>
            </a:pPr>
            <a:r>
              <a:rPr kumimoji="0" lang="pl-PL" sz="3000" b="0" i="0" u="none" strike="noStrike" cap="none" spc="0" normalizeH="0" baseline="0" dirty="0">
                <a:ln>
                  <a:noFill/>
                </a:ln>
                <a:solidFill>
                  <a:srgbClr val="263A34"/>
                </a:solidFill>
                <a:effectLst/>
                <a:uFillTx/>
                <a:latin typeface="Helvetica Light"/>
                <a:ea typeface="Helvetica Light"/>
                <a:cs typeface="Helvetica Light"/>
                <a:sym typeface="Helvetica Light"/>
              </a:rPr>
              <a:t>Life-</a:t>
            </a:r>
            <a:r>
              <a:rPr kumimoji="0" lang="pl-PL" sz="3000" b="0" i="0" u="none" strike="noStrike" cap="none" spc="0" normalizeH="0" baseline="0" dirty="0" err="1">
                <a:ln>
                  <a:noFill/>
                </a:ln>
                <a:solidFill>
                  <a:srgbClr val="263A34"/>
                </a:solidFill>
                <a:effectLst/>
                <a:uFillTx/>
                <a:latin typeface="Helvetica Light"/>
                <a:ea typeface="Helvetica Light"/>
                <a:cs typeface="Helvetica Light"/>
                <a:sym typeface="Helvetica Light"/>
              </a:rPr>
              <a:t>size</a:t>
            </a:r>
            <a:r>
              <a:rPr kumimoji="0" lang="pl-PL" sz="3000" b="0" i="0" u="none" strike="noStrike" cap="none" spc="0" normalizeH="0" baseline="0" dirty="0">
                <a:ln>
                  <a:noFill/>
                </a:ln>
                <a:solidFill>
                  <a:srgbClr val="263A34"/>
                </a:solidFill>
                <a:effectLst/>
                <a:uFillTx/>
                <a:latin typeface="Helvetica Light"/>
                <a:ea typeface="Helvetica Light"/>
                <a:cs typeface="Helvetica Light"/>
                <a:sym typeface="Helvetica Light"/>
              </a:rPr>
              <a:t> </a:t>
            </a:r>
            <a:r>
              <a:rPr kumimoji="0" lang="pl-PL" sz="3000" b="0" i="0" u="none" strike="noStrike" cap="none" spc="0" normalizeH="0" baseline="0" dirty="0" err="1">
                <a:ln>
                  <a:noFill/>
                </a:ln>
                <a:solidFill>
                  <a:srgbClr val="263A34"/>
                </a:solidFill>
                <a:effectLst/>
                <a:uFillTx/>
                <a:latin typeface="Helvetica Light"/>
                <a:ea typeface="Helvetica Light"/>
                <a:cs typeface="Helvetica Light"/>
                <a:sym typeface="Helvetica Light"/>
              </a:rPr>
              <a:t>pro</a:t>
            </a:r>
            <a:r>
              <a:rPr lang="pl-PL" sz="3000" dirty="0" err="1">
                <a:solidFill>
                  <a:srgbClr val="263A34"/>
                </a:solidFill>
                <a:latin typeface="Helvetica Light"/>
                <a:ea typeface="Helvetica Light"/>
                <a:cs typeface="Helvetica Light"/>
                <a:sym typeface="Helvetica Light"/>
              </a:rPr>
              <a:t>totypes</a:t>
            </a:r>
            <a:endParaRPr lang="pl-PL" sz="3000" dirty="0">
              <a:solidFill>
                <a:srgbClr val="263A34"/>
              </a:solidFill>
              <a:latin typeface="Helvetica Light"/>
              <a:ea typeface="Helvetica Light"/>
              <a:cs typeface="Helvetica Light"/>
              <a:sym typeface="Helvetica Light"/>
            </a:endParaRPr>
          </a:p>
          <a:p>
            <a:pPr marL="457200" marR="0" indent="-457200" algn="ctr" defTabSz="825500" rtl="0" fontAlgn="auto" latinLnBrk="0" hangingPunct="0">
              <a:lnSpc>
                <a:spcPct val="100000"/>
              </a:lnSpc>
              <a:spcBef>
                <a:spcPts val="0"/>
              </a:spcBef>
              <a:spcAft>
                <a:spcPts val="0"/>
              </a:spcAft>
              <a:buClrTx/>
              <a:buSzTx/>
              <a:buFont typeface="Arial" panose="020B0604020202020204" pitchFamily="34" charset="0"/>
              <a:buChar char="•"/>
              <a:tabLst/>
            </a:pPr>
            <a:r>
              <a:rPr kumimoji="0" lang="pl-PL" sz="3000" b="0" i="0" u="none" strike="noStrike" cap="none" spc="0" normalizeH="0" baseline="0" dirty="0" err="1">
                <a:ln>
                  <a:noFill/>
                </a:ln>
                <a:solidFill>
                  <a:srgbClr val="263A34"/>
                </a:solidFill>
                <a:effectLst/>
                <a:uFillTx/>
                <a:latin typeface="Helvetica Light"/>
                <a:ea typeface="Helvetica Light"/>
                <a:cs typeface="Helvetica Light"/>
                <a:sym typeface="Helvetica Light"/>
              </a:rPr>
              <a:t>Wizard</a:t>
            </a:r>
            <a:r>
              <a:rPr kumimoji="0" lang="pl-PL" sz="3000" b="0" i="0" u="none" strike="noStrike" cap="none" spc="0" normalizeH="0" baseline="0" dirty="0">
                <a:ln>
                  <a:noFill/>
                </a:ln>
                <a:solidFill>
                  <a:srgbClr val="263A34"/>
                </a:solidFill>
                <a:effectLst/>
                <a:uFillTx/>
                <a:latin typeface="Helvetica Light"/>
                <a:ea typeface="Helvetica Light"/>
                <a:cs typeface="Helvetica Light"/>
                <a:sym typeface="Helvetica Light"/>
              </a:rPr>
              <a:t> of Oz</a:t>
            </a:r>
          </a:p>
        </p:txBody>
      </p:sp>
      <p:cxnSp>
        <p:nvCxnSpPr>
          <p:cNvPr id="14" name="Łącznik prosty ze strzałką 13">
            <a:extLst>
              <a:ext uri="{FF2B5EF4-FFF2-40B4-BE49-F238E27FC236}">
                <a16:creationId xmlns:a16="http://schemas.microsoft.com/office/drawing/2014/main" id="{E3BB4A9C-DE92-0B47-B34C-A9A7A75086F2}"/>
              </a:ext>
            </a:extLst>
          </p:cNvPr>
          <p:cNvCxnSpPr>
            <a:cxnSpLocks/>
          </p:cNvCxnSpPr>
          <p:nvPr/>
        </p:nvCxnSpPr>
        <p:spPr>
          <a:xfrm>
            <a:off x="13059992" y="1452008"/>
            <a:ext cx="129472" cy="11882991"/>
          </a:xfrm>
          <a:prstGeom prst="straightConnector1">
            <a:avLst/>
          </a:prstGeom>
          <a:ln w="63500">
            <a:headEnd type="triangle" w="lg" len="lg"/>
            <a:tailEnd type="triangle" w="lg" len="lg"/>
          </a:ln>
        </p:spPr>
        <p:style>
          <a:lnRef idx="1">
            <a:schemeClr val="accent2"/>
          </a:lnRef>
          <a:fillRef idx="0">
            <a:schemeClr val="accent2"/>
          </a:fillRef>
          <a:effectRef idx="0">
            <a:schemeClr val="accent2"/>
          </a:effectRef>
          <a:fontRef idx="minor">
            <a:schemeClr val="tx1"/>
          </a:fontRef>
        </p:style>
      </p:cxnSp>
      <p:cxnSp>
        <p:nvCxnSpPr>
          <p:cNvPr id="16" name="Łącznik prosty ze strzałką 15">
            <a:extLst>
              <a:ext uri="{FF2B5EF4-FFF2-40B4-BE49-F238E27FC236}">
                <a16:creationId xmlns:a16="http://schemas.microsoft.com/office/drawing/2014/main" id="{A1988F5E-5BF5-B940-B511-662F717C5E4B}"/>
              </a:ext>
            </a:extLst>
          </p:cNvPr>
          <p:cNvCxnSpPr>
            <a:cxnSpLocks/>
          </p:cNvCxnSpPr>
          <p:nvPr/>
        </p:nvCxnSpPr>
        <p:spPr>
          <a:xfrm>
            <a:off x="3064485" y="7769152"/>
            <a:ext cx="21217932" cy="0"/>
          </a:xfrm>
          <a:prstGeom prst="straightConnector1">
            <a:avLst/>
          </a:prstGeom>
          <a:ln w="63500">
            <a:headEnd type="triangle" w="lg" len="lg"/>
            <a:tailEnd type="triangle" w="lg" len="lg"/>
          </a:ln>
        </p:spPr>
        <p:style>
          <a:lnRef idx="1">
            <a:schemeClr val="accent2"/>
          </a:lnRef>
          <a:fillRef idx="0">
            <a:schemeClr val="accent2"/>
          </a:fillRef>
          <a:effectRef idx="0">
            <a:schemeClr val="accent2"/>
          </a:effectRef>
          <a:fontRef idx="minor">
            <a:schemeClr val="tx1"/>
          </a:fontRef>
        </p:style>
      </p:cxnSp>
      <p:sp>
        <p:nvSpPr>
          <p:cNvPr id="17" name="Prostokąt 16">
            <a:extLst>
              <a:ext uri="{FF2B5EF4-FFF2-40B4-BE49-F238E27FC236}">
                <a16:creationId xmlns:a16="http://schemas.microsoft.com/office/drawing/2014/main" id="{813ADEA2-B6D0-E146-866D-A1DF6B04E7B0}"/>
              </a:ext>
            </a:extLst>
          </p:cNvPr>
          <p:cNvSpPr/>
          <p:nvPr/>
        </p:nvSpPr>
        <p:spPr>
          <a:xfrm>
            <a:off x="3898877" y="1871643"/>
            <a:ext cx="8310599" cy="1215717"/>
          </a:xfrm>
          <a:prstGeom prst="rect">
            <a:avLst/>
          </a:prstGeom>
          <a:solidFill>
            <a:schemeClr val="accent2"/>
          </a:solidFill>
          <a:ln w="3175" cap="flat">
            <a:solidFill>
              <a:srgbClr val="000000"/>
            </a:solid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pl-PL" sz="4400" b="1" i="0" u="none" strike="noStrike" cap="none" spc="0" normalizeH="0" baseline="0" dirty="0" err="1">
                <a:ln>
                  <a:noFill/>
                </a:ln>
                <a:solidFill>
                  <a:srgbClr val="263A34"/>
                </a:solidFill>
                <a:effectLst/>
                <a:uFillTx/>
                <a:latin typeface="Apple Chancery" panose="03020702040506060504" pitchFamily="66" charset="-79"/>
                <a:ea typeface="Helvetica Light"/>
                <a:cs typeface="Apple Chancery" panose="03020702040506060504" pitchFamily="66" charset="-79"/>
                <a:sym typeface="Helvetica Light"/>
              </a:rPr>
              <a:t>Direct</a:t>
            </a:r>
            <a:r>
              <a:rPr kumimoji="0" lang="pl-PL" sz="4400" b="1" i="0" u="none" strike="noStrike" cap="none" spc="0" normalizeH="0" baseline="0" dirty="0">
                <a:ln>
                  <a:noFill/>
                </a:ln>
                <a:solidFill>
                  <a:srgbClr val="263A34"/>
                </a:solidFill>
                <a:effectLst/>
                <a:uFillTx/>
                <a:latin typeface="Apple Chancery" panose="03020702040506060504" pitchFamily="66" charset="-79"/>
                <a:ea typeface="Helvetica Light"/>
                <a:cs typeface="Apple Chancery" panose="03020702040506060504" pitchFamily="66" charset="-79"/>
                <a:sym typeface="Helvetica Light"/>
              </a:rPr>
              <a:t> </a:t>
            </a:r>
            <a:r>
              <a:rPr kumimoji="0" lang="pl-PL" sz="4400" b="1" i="0" u="none" strike="noStrike" cap="none" spc="0" normalizeH="0" baseline="0" dirty="0" err="1">
                <a:ln>
                  <a:noFill/>
                </a:ln>
                <a:solidFill>
                  <a:srgbClr val="263A34"/>
                </a:solidFill>
                <a:effectLst/>
                <a:uFillTx/>
                <a:latin typeface="Apple Chancery" panose="03020702040506060504" pitchFamily="66" charset="-79"/>
                <a:ea typeface="Helvetica Light"/>
                <a:cs typeface="Apple Chancery" panose="03020702040506060504" pitchFamily="66" charset="-79"/>
                <a:sym typeface="Helvetica Light"/>
              </a:rPr>
              <a:t>contact</a:t>
            </a:r>
            <a:r>
              <a:rPr kumimoji="0" lang="pl-PL" sz="4400" b="1" i="0" u="none" strike="noStrike" cap="none" spc="0" normalizeH="0" baseline="0" dirty="0">
                <a:ln>
                  <a:noFill/>
                </a:ln>
                <a:solidFill>
                  <a:srgbClr val="263A34"/>
                </a:solidFill>
                <a:effectLst/>
                <a:uFillTx/>
                <a:latin typeface="Apple Chancery" panose="03020702040506060504" pitchFamily="66" charset="-79"/>
                <a:ea typeface="Helvetica Light"/>
                <a:cs typeface="Apple Chancery" panose="03020702040506060504" pitchFamily="66" charset="-79"/>
                <a:sym typeface="Helvetica Light"/>
              </a:rPr>
              <a:t> with </a:t>
            </a:r>
            <a:r>
              <a:rPr kumimoji="0" lang="pl-PL" sz="4400" b="1" i="0" u="none" strike="noStrike" cap="none" spc="0" normalizeH="0" baseline="0" dirty="0" err="1">
                <a:ln>
                  <a:noFill/>
                </a:ln>
                <a:solidFill>
                  <a:srgbClr val="263A34"/>
                </a:solidFill>
                <a:effectLst/>
                <a:uFillTx/>
                <a:latin typeface="Apple Chancery" panose="03020702040506060504" pitchFamily="66" charset="-79"/>
                <a:ea typeface="Helvetica Light"/>
                <a:cs typeface="Apple Chancery" panose="03020702040506060504" pitchFamily="66" charset="-79"/>
                <a:sym typeface="Helvetica Light"/>
              </a:rPr>
              <a:t>customers</a:t>
            </a:r>
            <a:endParaRPr kumimoji="0" lang="pl-PL" sz="4400" b="1" i="0" u="none" strike="noStrike" cap="none" spc="0" normalizeH="0" baseline="0" dirty="0">
              <a:ln>
                <a:noFill/>
              </a:ln>
              <a:solidFill>
                <a:srgbClr val="263A34"/>
              </a:solidFill>
              <a:effectLst/>
              <a:uFillTx/>
              <a:latin typeface="Apple Chancery" panose="03020702040506060504" pitchFamily="66" charset="-79"/>
              <a:ea typeface="Helvetica Light"/>
              <a:cs typeface="Apple Chancery" panose="03020702040506060504" pitchFamily="66" charset="-79"/>
              <a:sym typeface="Helvetica Light"/>
            </a:endParaRPr>
          </a:p>
          <a:p>
            <a:pPr marL="0" marR="0" indent="0" algn="ctr" defTabSz="825500" rtl="0" fontAlgn="auto" latinLnBrk="0" hangingPunct="0">
              <a:lnSpc>
                <a:spcPct val="100000"/>
              </a:lnSpc>
              <a:spcBef>
                <a:spcPts val="0"/>
              </a:spcBef>
              <a:spcAft>
                <a:spcPts val="0"/>
              </a:spcAft>
              <a:buClrTx/>
              <a:buSzTx/>
              <a:buFontTx/>
              <a:buNone/>
              <a:tabLst/>
            </a:pPr>
            <a:r>
              <a:rPr lang="pl-PL" sz="2800" b="1" dirty="0" err="1">
                <a:solidFill>
                  <a:srgbClr val="263A34"/>
                </a:solidFill>
                <a:latin typeface="Helvetica Light"/>
                <a:ea typeface="Helvetica Light"/>
                <a:cs typeface="Helvetica Light"/>
                <a:sym typeface="Helvetica Light"/>
              </a:rPr>
              <a:t>Learn</a:t>
            </a:r>
            <a:r>
              <a:rPr lang="pl-PL" sz="2800" b="1" dirty="0">
                <a:solidFill>
                  <a:srgbClr val="263A34"/>
                </a:solidFill>
                <a:latin typeface="Helvetica Light"/>
                <a:ea typeface="Helvetica Light"/>
                <a:cs typeface="Helvetica Light"/>
                <a:sym typeface="Helvetica Light"/>
              </a:rPr>
              <a:t> </a:t>
            </a:r>
            <a:r>
              <a:rPr lang="pl-PL" sz="2800" b="1" dirty="0" err="1">
                <a:solidFill>
                  <a:srgbClr val="263A34"/>
                </a:solidFill>
                <a:latin typeface="Helvetica Light"/>
                <a:ea typeface="Helvetica Light"/>
                <a:cs typeface="Helvetica Light"/>
                <a:sym typeface="Helvetica Light"/>
              </a:rPr>
              <a:t>why</a:t>
            </a:r>
            <a:r>
              <a:rPr lang="pl-PL" sz="2800" b="1" dirty="0">
                <a:solidFill>
                  <a:srgbClr val="263A34"/>
                </a:solidFill>
                <a:latin typeface="Helvetica Light"/>
                <a:ea typeface="Helvetica Light"/>
                <a:cs typeface="Helvetica Light"/>
                <a:sym typeface="Helvetica Light"/>
              </a:rPr>
              <a:t> and </a:t>
            </a:r>
            <a:r>
              <a:rPr lang="pl-PL" sz="2800" b="1" dirty="0" err="1">
                <a:solidFill>
                  <a:srgbClr val="263A34"/>
                </a:solidFill>
                <a:latin typeface="Helvetica Light"/>
                <a:ea typeface="Helvetica Light"/>
                <a:cs typeface="Helvetica Light"/>
                <a:sym typeface="Helvetica Light"/>
              </a:rPr>
              <a:t>how</a:t>
            </a:r>
            <a:r>
              <a:rPr lang="pl-PL" sz="2800" b="1" dirty="0">
                <a:solidFill>
                  <a:srgbClr val="263A34"/>
                </a:solidFill>
                <a:latin typeface="Helvetica Light"/>
                <a:ea typeface="Helvetica Light"/>
                <a:cs typeface="Helvetica Light"/>
                <a:sym typeface="Helvetica Light"/>
              </a:rPr>
              <a:t> to </a:t>
            </a:r>
            <a:r>
              <a:rPr lang="pl-PL" sz="2800" b="1" dirty="0" err="1">
                <a:solidFill>
                  <a:srgbClr val="263A34"/>
                </a:solidFill>
                <a:latin typeface="Helvetica Light"/>
                <a:ea typeface="Helvetica Light"/>
                <a:cs typeface="Helvetica Light"/>
                <a:sym typeface="Helvetica Light"/>
              </a:rPr>
              <a:t>improve</a:t>
            </a:r>
            <a:endParaRPr kumimoji="0" lang="pl-PL" sz="2800" b="0" i="0" u="none" strike="noStrike" cap="none" spc="0" normalizeH="0" baseline="0" dirty="0">
              <a:ln>
                <a:noFill/>
              </a:ln>
              <a:solidFill>
                <a:srgbClr val="263A34"/>
              </a:solidFill>
              <a:effectLst/>
              <a:uFillTx/>
              <a:latin typeface="Helvetica Light"/>
              <a:ea typeface="Helvetica Light"/>
              <a:cs typeface="Helvetica Light"/>
              <a:sym typeface="Helvetica Light"/>
            </a:endParaRPr>
          </a:p>
        </p:txBody>
      </p:sp>
      <p:sp>
        <p:nvSpPr>
          <p:cNvPr id="19" name="Prostokąt 18">
            <a:extLst>
              <a:ext uri="{FF2B5EF4-FFF2-40B4-BE49-F238E27FC236}">
                <a16:creationId xmlns:a16="http://schemas.microsoft.com/office/drawing/2014/main" id="{496DBBEF-EDED-2F46-BA90-99C873FC4485}"/>
              </a:ext>
            </a:extLst>
          </p:cNvPr>
          <p:cNvSpPr/>
          <p:nvPr/>
        </p:nvSpPr>
        <p:spPr>
          <a:xfrm>
            <a:off x="14027437" y="1871643"/>
            <a:ext cx="10171924" cy="1277273"/>
          </a:xfrm>
          <a:prstGeom prst="rect">
            <a:avLst/>
          </a:prstGeom>
          <a:solidFill>
            <a:schemeClr val="accent2"/>
          </a:solidFill>
          <a:ln w="3175" cap="flat">
            <a:solidFill>
              <a:srgbClr val="000000"/>
            </a:solid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pl-PL" sz="4800" b="1" dirty="0" err="1">
                <a:solidFill>
                  <a:srgbClr val="263A34"/>
                </a:solidFill>
                <a:latin typeface="Apple Chancery" panose="03020702040506060504" pitchFamily="66" charset="-79"/>
                <a:ea typeface="Helvetica Light"/>
                <a:cs typeface="Apple Chancery" panose="03020702040506060504" pitchFamily="66" charset="-79"/>
                <a:sym typeface="Helvetica Light"/>
              </a:rPr>
              <a:t>Ind</a:t>
            </a:r>
            <a:r>
              <a:rPr kumimoji="0" lang="pl-PL" sz="4800" b="1" i="0" u="none" strike="noStrike" cap="none" spc="0" normalizeH="0" baseline="0" dirty="0" err="1">
                <a:ln>
                  <a:noFill/>
                </a:ln>
                <a:solidFill>
                  <a:srgbClr val="263A34"/>
                </a:solidFill>
                <a:effectLst/>
                <a:uFillTx/>
                <a:latin typeface="Apple Chancery" panose="03020702040506060504" pitchFamily="66" charset="-79"/>
                <a:ea typeface="Helvetica Light"/>
                <a:cs typeface="Apple Chancery" panose="03020702040506060504" pitchFamily="66" charset="-79"/>
                <a:sym typeface="Helvetica Light"/>
              </a:rPr>
              <a:t>irect</a:t>
            </a:r>
            <a:r>
              <a:rPr kumimoji="0" lang="pl-PL" sz="4800" b="1" i="0" u="none" strike="noStrike" cap="none" spc="0" normalizeH="0" baseline="0" dirty="0">
                <a:ln>
                  <a:noFill/>
                </a:ln>
                <a:solidFill>
                  <a:srgbClr val="263A34"/>
                </a:solidFill>
                <a:effectLst/>
                <a:uFillTx/>
                <a:latin typeface="Apple Chancery" panose="03020702040506060504" pitchFamily="66" charset="-79"/>
                <a:ea typeface="Helvetica Light"/>
                <a:cs typeface="Apple Chancery" panose="03020702040506060504" pitchFamily="66" charset="-79"/>
                <a:sym typeface="Helvetica Light"/>
              </a:rPr>
              <a:t> </a:t>
            </a:r>
            <a:r>
              <a:rPr kumimoji="0" lang="pl-PL" sz="4800" b="1" i="0" u="none" strike="noStrike" cap="none" spc="0" normalizeH="0" baseline="0" dirty="0" err="1">
                <a:ln>
                  <a:noFill/>
                </a:ln>
                <a:solidFill>
                  <a:srgbClr val="263A34"/>
                </a:solidFill>
                <a:effectLst/>
                <a:uFillTx/>
                <a:latin typeface="Apple Chancery" panose="03020702040506060504" pitchFamily="66" charset="-79"/>
                <a:ea typeface="Helvetica Light"/>
                <a:cs typeface="Apple Chancery" panose="03020702040506060504" pitchFamily="66" charset="-79"/>
                <a:sym typeface="Helvetica Light"/>
              </a:rPr>
              <a:t>observation</a:t>
            </a:r>
            <a:r>
              <a:rPr kumimoji="0" lang="pl-PL" sz="4800" b="1" i="0" u="none" strike="noStrike" cap="none" spc="0" normalizeH="0" baseline="0" dirty="0">
                <a:ln>
                  <a:noFill/>
                </a:ln>
                <a:solidFill>
                  <a:srgbClr val="263A34"/>
                </a:solidFill>
                <a:effectLst/>
                <a:uFillTx/>
                <a:latin typeface="Apple Chancery" panose="03020702040506060504" pitchFamily="66" charset="-79"/>
                <a:ea typeface="Helvetica Light"/>
                <a:cs typeface="Apple Chancery" panose="03020702040506060504" pitchFamily="66" charset="-79"/>
                <a:sym typeface="Helvetica Light"/>
              </a:rPr>
              <a:t> of </a:t>
            </a:r>
            <a:r>
              <a:rPr kumimoji="0" lang="pl-PL" sz="4800" b="1" i="0" u="none" strike="noStrike" cap="none" spc="0" normalizeH="0" baseline="0" dirty="0" err="1">
                <a:ln>
                  <a:noFill/>
                </a:ln>
                <a:solidFill>
                  <a:srgbClr val="263A34"/>
                </a:solidFill>
                <a:effectLst/>
                <a:uFillTx/>
                <a:latin typeface="Apple Chancery" panose="03020702040506060504" pitchFamily="66" charset="-79"/>
                <a:ea typeface="Helvetica Light"/>
                <a:cs typeface="Apple Chancery" panose="03020702040506060504" pitchFamily="66" charset="-79"/>
                <a:sym typeface="Helvetica Light"/>
              </a:rPr>
              <a:t>customers</a:t>
            </a:r>
            <a:endParaRPr kumimoji="0" lang="pl-PL" sz="4800" b="1" i="0" u="none" strike="noStrike" cap="none" spc="0" normalizeH="0" baseline="0" dirty="0">
              <a:ln>
                <a:noFill/>
              </a:ln>
              <a:solidFill>
                <a:srgbClr val="263A34"/>
              </a:solidFill>
              <a:effectLst/>
              <a:uFillTx/>
              <a:latin typeface="Apple Chancery" panose="03020702040506060504" pitchFamily="66" charset="-79"/>
              <a:ea typeface="Helvetica Light"/>
              <a:cs typeface="Apple Chancery" panose="03020702040506060504" pitchFamily="66" charset="-79"/>
              <a:sym typeface="Helvetica Light"/>
            </a:endParaRPr>
          </a:p>
          <a:p>
            <a:pPr marL="0" marR="0" indent="0" algn="ctr" defTabSz="825500" rtl="0" fontAlgn="auto" latinLnBrk="0" hangingPunct="0">
              <a:lnSpc>
                <a:spcPct val="100000"/>
              </a:lnSpc>
              <a:spcBef>
                <a:spcPts val="0"/>
              </a:spcBef>
              <a:spcAft>
                <a:spcPts val="0"/>
              </a:spcAft>
              <a:buClrTx/>
              <a:buSzTx/>
              <a:buFontTx/>
              <a:buNone/>
              <a:tabLst/>
            </a:pPr>
            <a:r>
              <a:rPr lang="pl-PL" sz="3000" b="1" dirty="0" err="1">
                <a:solidFill>
                  <a:srgbClr val="263A34"/>
                </a:solidFill>
                <a:latin typeface="Helvetica Light"/>
                <a:ea typeface="Helvetica Light"/>
                <a:cs typeface="Helvetica Light"/>
                <a:sym typeface="Helvetica Light"/>
              </a:rPr>
              <a:t>Learn</a:t>
            </a:r>
            <a:r>
              <a:rPr lang="pl-PL" sz="3000" b="1" dirty="0">
                <a:solidFill>
                  <a:srgbClr val="263A34"/>
                </a:solidFill>
                <a:latin typeface="Helvetica Light"/>
                <a:ea typeface="Helvetica Light"/>
                <a:cs typeface="Helvetica Light"/>
                <a:sym typeface="Helvetica Light"/>
              </a:rPr>
              <a:t> </a:t>
            </a:r>
            <a:r>
              <a:rPr lang="pl-PL" sz="3000" b="1" dirty="0" err="1">
                <a:solidFill>
                  <a:srgbClr val="263A34"/>
                </a:solidFill>
                <a:latin typeface="Helvetica Light"/>
                <a:ea typeface="Helvetica Light"/>
                <a:cs typeface="Helvetica Light"/>
                <a:sym typeface="Helvetica Light"/>
              </a:rPr>
              <a:t>how</a:t>
            </a:r>
            <a:r>
              <a:rPr lang="pl-PL" sz="3000" b="1" dirty="0">
                <a:solidFill>
                  <a:srgbClr val="263A34"/>
                </a:solidFill>
                <a:latin typeface="Helvetica Light"/>
                <a:ea typeface="Helvetica Light"/>
                <a:cs typeface="Helvetica Light"/>
                <a:sym typeface="Helvetica Light"/>
              </a:rPr>
              <a:t> </a:t>
            </a:r>
            <a:r>
              <a:rPr lang="pl-PL" sz="3000" b="1" dirty="0" err="1">
                <a:solidFill>
                  <a:srgbClr val="263A34"/>
                </a:solidFill>
                <a:latin typeface="Helvetica Light"/>
                <a:ea typeface="Helvetica Light"/>
                <a:cs typeface="Helvetica Light"/>
                <a:sym typeface="Helvetica Light"/>
              </a:rPr>
              <a:t>many</a:t>
            </a:r>
            <a:r>
              <a:rPr lang="pl-PL" sz="3000" b="1" dirty="0">
                <a:solidFill>
                  <a:srgbClr val="263A34"/>
                </a:solidFill>
                <a:latin typeface="Helvetica Light"/>
                <a:ea typeface="Helvetica Light"/>
                <a:cs typeface="Helvetica Light"/>
                <a:sym typeface="Helvetica Light"/>
              </a:rPr>
              <a:t> and </a:t>
            </a:r>
            <a:r>
              <a:rPr lang="pl-PL" sz="3000" b="1" dirty="0" err="1">
                <a:solidFill>
                  <a:srgbClr val="263A34"/>
                </a:solidFill>
                <a:latin typeface="Helvetica Light"/>
                <a:ea typeface="Helvetica Light"/>
                <a:cs typeface="Helvetica Light"/>
                <a:sym typeface="Helvetica Light"/>
              </a:rPr>
              <a:t>how</a:t>
            </a:r>
            <a:r>
              <a:rPr lang="pl-PL" sz="3000" b="1" dirty="0">
                <a:solidFill>
                  <a:srgbClr val="263A34"/>
                </a:solidFill>
                <a:latin typeface="Helvetica Light"/>
                <a:ea typeface="Helvetica Light"/>
                <a:cs typeface="Helvetica Light"/>
                <a:sym typeface="Helvetica Light"/>
              </a:rPr>
              <a:t> much</a:t>
            </a:r>
            <a:endParaRPr kumimoji="0" lang="pl-PL" sz="3000" b="0" i="0" u="none" strike="noStrike" cap="none" spc="0" normalizeH="0" baseline="0" dirty="0">
              <a:ln>
                <a:noFill/>
              </a:ln>
              <a:solidFill>
                <a:srgbClr val="263A34"/>
              </a:solidFill>
              <a:effectLst/>
              <a:uFillTx/>
              <a:latin typeface="Helvetica Light"/>
              <a:ea typeface="Helvetica Light"/>
              <a:cs typeface="Helvetica Light"/>
              <a:sym typeface="Helvetica Light"/>
            </a:endParaRPr>
          </a:p>
        </p:txBody>
      </p:sp>
      <p:sp>
        <p:nvSpPr>
          <p:cNvPr id="20" name="Prostokąt 19">
            <a:extLst>
              <a:ext uri="{FF2B5EF4-FFF2-40B4-BE49-F238E27FC236}">
                <a16:creationId xmlns:a16="http://schemas.microsoft.com/office/drawing/2014/main" id="{DFD29B1A-0A8B-6F40-B1B5-7698237B331F}"/>
              </a:ext>
            </a:extLst>
          </p:cNvPr>
          <p:cNvSpPr/>
          <p:nvPr/>
        </p:nvSpPr>
        <p:spPr>
          <a:xfrm rot="16200000">
            <a:off x="332748" y="9701263"/>
            <a:ext cx="4815587" cy="1215717"/>
          </a:xfrm>
          <a:prstGeom prst="rect">
            <a:avLst/>
          </a:prstGeom>
          <a:solidFill>
            <a:schemeClr val="accent2"/>
          </a:solidFill>
          <a:ln w="3175" cap="flat">
            <a:solidFill>
              <a:srgbClr val="000000"/>
            </a:solid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pl-PL" sz="4400" b="1" i="0" u="none" strike="noStrike" cap="none" spc="0" normalizeH="0" baseline="0" dirty="0" err="1">
                <a:ln>
                  <a:noFill/>
                </a:ln>
                <a:solidFill>
                  <a:srgbClr val="263A34"/>
                </a:solidFill>
                <a:effectLst/>
                <a:uFillTx/>
                <a:latin typeface="Apple Chancery" panose="03020702040506060504" pitchFamily="66" charset="-79"/>
                <a:ea typeface="Helvetica Light"/>
                <a:cs typeface="Apple Chancery" panose="03020702040506060504" pitchFamily="66" charset="-79"/>
                <a:sym typeface="Helvetica Light"/>
              </a:rPr>
              <a:t>What</a:t>
            </a:r>
            <a:r>
              <a:rPr kumimoji="0" lang="pl-PL" sz="4400" b="1" i="0" u="none" strike="noStrike" cap="none" spc="0" normalizeH="0" baseline="0" dirty="0">
                <a:ln>
                  <a:noFill/>
                </a:ln>
                <a:solidFill>
                  <a:srgbClr val="263A34"/>
                </a:solidFill>
                <a:effectLst/>
                <a:uFillTx/>
                <a:latin typeface="Apple Chancery" panose="03020702040506060504" pitchFamily="66" charset="-79"/>
                <a:ea typeface="Helvetica Light"/>
                <a:cs typeface="Apple Chancery" panose="03020702040506060504" pitchFamily="66" charset="-79"/>
                <a:sym typeface="Helvetica Light"/>
              </a:rPr>
              <a:t> </a:t>
            </a:r>
            <a:r>
              <a:rPr kumimoji="0" lang="pl-PL" sz="4400" b="1" i="0" u="none" strike="noStrike" cap="none" spc="0" normalizeH="0" baseline="0" dirty="0" err="1">
                <a:ln>
                  <a:noFill/>
                </a:ln>
                <a:solidFill>
                  <a:srgbClr val="263A34"/>
                </a:solidFill>
                <a:effectLst/>
                <a:uFillTx/>
                <a:latin typeface="Apple Chancery" panose="03020702040506060504" pitchFamily="66" charset="-79"/>
                <a:ea typeface="Helvetica Light"/>
                <a:cs typeface="Apple Chancery" panose="03020702040506060504" pitchFamily="66" charset="-79"/>
                <a:sym typeface="Helvetica Light"/>
              </a:rPr>
              <a:t>customers</a:t>
            </a:r>
            <a:r>
              <a:rPr kumimoji="0" lang="pl-PL" sz="4400" b="1" i="0" u="none" strike="noStrike" cap="none" spc="0" normalizeH="0" baseline="0" dirty="0">
                <a:ln>
                  <a:noFill/>
                </a:ln>
                <a:solidFill>
                  <a:srgbClr val="263A34"/>
                </a:solidFill>
                <a:effectLst/>
                <a:uFillTx/>
                <a:latin typeface="Apple Chancery" panose="03020702040506060504" pitchFamily="66" charset="-79"/>
                <a:ea typeface="Helvetica Light"/>
                <a:cs typeface="Apple Chancery" panose="03020702040506060504" pitchFamily="66" charset="-79"/>
                <a:sym typeface="Helvetica Light"/>
              </a:rPr>
              <a:t> </a:t>
            </a:r>
            <a:r>
              <a:rPr kumimoji="0" lang="pl-PL" sz="4400" b="1" i="0" u="none" strike="noStrike" cap="none" spc="0" normalizeH="0" baseline="0" dirty="0" err="1">
                <a:ln>
                  <a:noFill/>
                </a:ln>
                <a:solidFill>
                  <a:srgbClr val="263A34"/>
                </a:solidFill>
                <a:effectLst/>
                <a:uFillTx/>
                <a:latin typeface="Apple Chancery" panose="03020702040506060504" pitchFamily="66" charset="-79"/>
                <a:ea typeface="Helvetica Light"/>
                <a:cs typeface="Apple Chancery" panose="03020702040506060504" pitchFamily="66" charset="-79"/>
                <a:sym typeface="Helvetica Light"/>
              </a:rPr>
              <a:t>say</a:t>
            </a:r>
            <a:r>
              <a:rPr kumimoji="0" lang="pl-PL" sz="4400" b="1" i="0" u="none" strike="noStrike" cap="none" spc="0" normalizeH="0" baseline="0" dirty="0">
                <a:ln>
                  <a:noFill/>
                </a:ln>
                <a:solidFill>
                  <a:srgbClr val="263A34"/>
                </a:solidFill>
                <a:effectLst/>
                <a:uFillTx/>
                <a:latin typeface="Apple Chancery" panose="03020702040506060504" pitchFamily="66" charset="-79"/>
                <a:ea typeface="Helvetica Light"/>
                <a:cs typeface="Apple Chancery" panose="03020702040506060504" pitchFamily="66" charset="-79"/>
                <a:sym typeface="Helvetica Light"/>
              </a:rPr>
              <a:t>?</a:t>
            </a:r>
          </a:p>
          <a:p>
            <a:pPr marL="0" marR="0" indent="0" algn="ctr" defTabSz="825500" rtl="0" fontAlgn="auto" latinLnBrk="0" hangingPunct="0">
              <a:lnSpc>
                <a:spcPct val="100000"/>
              </a:lnSpc>
              <a:spcBef>
                <a:spcPts val="0"/>
              </a:spcBef>
              <a:spcAft>
                <a:spcPts val="0"/>
              </a:spcAft>
              <a:buClrTx/>
              <a:buSzTx/>
              <a:buFontTx/>
              <a:buNone/>
              <a:tabLst/>
            </a:pPr>
            <a:r>
              <a:rPr lang="pl-PL" sz="3000" b="1" dirty="0" err="1">
                <a:solidFill>
                  <a:srgbClr val="263A34"/>
                </a:solidFill>
                <a:latin typeface="Helvetica Light"/>
                <a:ea typeface="Helvetica Light"/>
                <a:cs typeface="Helvetica Light"/>
                <a:sym typeface="Helvetica Light"/>
              </a:rPr>
              <a:t>Observe</a:t>
            </a:r>
            <a:r>
              <a:rPr lang="pl-PL" sz="3000" b="1" dirty="0">
                <a:solidFill>
                  <a:srgbClr val="263A34"/>
                </a:solidFill>
                <a:latin typeface="Helvetica Light"/>
                <a:ea typeface="Helvetica Light"/>
                <a:cs typeface="Helvetica Light"/>
                <a:sym typeface="Helvetica Light"/>
              </a:rPr>
              <a:t> </a:t>
            </a:r>
            <a:r>
              <a:rPr lang="pl-PL" sz="3000" b="1" dirty="0" err="1">
                <a:solidFill>
                  <a:srgbClr val="263A34"/>
                </a:solidFill>
                <a:latin typeface="Helvetica Light"/>
                <a:ea typeface="Helvetica Light"/>
                <a:cs typeface="Helvetica Light"/>
                <a:sym typeface="Helvetica Light"/>
              </a:rPr>
              <a:t>their</a:t>
            </a:r>
            <a:r>
              <a:rPr lang="pl-PL" sz="3000" b="1" dirty="0">
                <a:solidFill>
                  <a:srgbClr val="263A34"/>
                </a:solidFill>
                <a:latin typeface="Helvetica Light"/>
                <a:ea typeface="Helvetica Light"/>
                <a:cs typeface="Helvetica Light"/>
                <a:sym typeface="Helvetica Light"/>
              </a:rPr>
              <a:t> </a:t>
            </a:r>
            <a:r>
              <a:rPr lang="pl-PL" sz="3000" b="1" dirty="0" err="1">
                <a:solidFill>
                  <a:srgbClr val="263A34"/>
                </a:solidFill>
                <a:latin typeface="Helvetica Light"/>
                <a:ea typeface="Helvetica Light"/>
                <a:cs typeface="Helvetica Light"/>
                <a:sym typeface="Helvetica Light"/>
              </a:rPr>
              <a:t>attitudes</a:t>
            </a:r>
            <a:endParaRPr kumimoji="0" lang="pl-PL" sz="3000" b="0" i="0" u="none" strike="noStrike" cap="none" spc="0" normalizeH="0" baseline="0" dirty="0">
              <a:ln>
                <a:noFill/>
              </a:ln>
              <a:solidFill>
                <a:srgbClr val="263A34"/>
              </a:solidFill>
              <a:effectLst/>
              <a:uFillTx/>
              <a:latin typeface="Helvetica Light"/>
              <a:ea typeface="Helvetica Light"/>
              <a:cs typeface="Helvetica Light"/>
              <a:sym typeface="Helvetica Light"/>
            </a:endParaRPr>
          </a:p>
        </p:txBody>
      </p:sp>
      <p:sp>
        <p:nvSpPr>
          <p:cNvPr id="21" name="Prostokąt 20">
            <a:extLst>
              <a:ext uri="{FF2B5EF4-FFF2-40B4-BE49-F238E27FC236}">
                <a16:creationId xmlns:a16="http://schemas.microsoft.com/office/drawing/2014/main" id="{BC457819-1ED7-0349-8C3E-855B0D186571}"/>
              </a:ext>
            </a:extLst>
          </p:cNvPr>
          <p:cNvSpPr/>
          <p:nvPr/>
        </p:nvSpPr>
        <p:spPr>
          <a:xfrm rot="16200000">
            <a:off x="-170695" y="4008753"/>
            <a:ext cx="5814672" cy="1215717"/>
          </a:xfrm>
          <a:prstGeom prst="rect">
            <a:avLst/>
          </a:prstGeom>
          <a:solidFill>
            <a:schemeClr val="accent2"/>
          </a:solidFill>
          <a:ln w="3175" cap="flat">
            <a:solidFill>
              <a:srgbClr val="000000"/>
            </a:solid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pl-PL" sz="4400" b="1" i="0" u="none" strike="noStrike" cap="none" spc="0" normalizeH="0" baseline="0" dirty="0" err="1">
                <a:ln>
                  <a:noFill/>
                </a:ln>
                <a:solidFill>
                  <a:srgbClr val="263A34"/>
                </a:solidFill>
                <a:effectLst/>
                <a:uFillTx/>
                <a:latin typeface="Apple Chancery" panose="03020702040506060504" pitchFamily="66" charset="-79"/>
                <a:ea typeface="Helvetica Light"/>
                <a:cs typeface="Apple Chancery" panose="03020702040506060504" pitchFamily="66" charset="-79"/>
                <a:sym typeface="Helvetica Light"/>
              </a:rPr>
              <a:t>What</a:t>
            </a:r>
            <a:r>
              <a:rPr kumimoji="0" lang="pl-PL" sz="4400" b="1" i="0" u="none" strike="noStrike" cap="none" spc="0" normalizeH="0" baseline="0" dirty="0">
                <a:ln>
                  <a:noFill/>
                </a:ln>
                <a:solidFill>
                  <a:srgbClr val="263A34"/>
                </a:solidFill>
                <a:effectLst/>
                <a:uFillTx/>
                <a:latin typeface="Apple Chancery" panose="03020702040506060504" pitchFamily="66" charset="-79"/>
                <a:ea typeface="Helvetica Light"/>
                <a:cs typeface="Apple Chancery" panose="03020702040506060504" pitchFamily="66" charset="-79"/>
                <a:sym typeface="Helvetica Light"/>
              </a:rPr>
              <a:t> </a:t>
            </a:r>
            <a:r>
              <a:rPr kumimoji="0" lang="pl-PL" sz="4400" b="1" i="0" u="none" strike="noStrike" cap="none" spc="0" normalizeH="0" baseline="0" dirty="0" err="1">
                <a:ln>
                  <a:noFill/>
                </a:ln>
                <a:solidFill>
                  <a:srgbClr val="263A34"/>
                </a:solidFill>
                <a:effectLst/>
                <a:uFillTx/>
                <a:latin typeface="Apple Chancery" panose="03020702040506060504" pitchFamily="66" charset="-79"/>
                <a:ea typeface="Helvetica Light"/>
                <a:cs typeface="Apple Chancery" panose="03020702040506060504" pitchFamily="66" charset="-79"/>
                <a:sym typeface="Helvetica Light"/>
              </a:rPr>
              <a:t>customers</a:t>
            </a:r>
            <a:r>
              <a:rPr kumimoji="0" lang="pl-PL" sz="4400" b="1" i="0" u="none" strike="noStrike" cap="none" spc="0" normalizeH="0" baseline="0" dirty="0">
                <a:ln>
                  <a:noFill/>
                </a:ln>
                <a:solidFill>
                  <a:srgbClr val="263A34"/>
                </a:solidFill>
                <a:effectLst/>
                <a:uFillTx/>
                <a:latin typeface="Apple Chancery" panose="03020702040506060504" pitchFamily="66" charset="-79"/>
                <a:ea typeface="Helvetica Light"/>
                <a:cs typeface="Apple Chancery" panose="03020702040506060504" pitchFamily="66" charset="-79"/>
                <a:sym typeface="Helvetica Light"/>
              </a:rPr>
              <a:t> do?</a:t>
            </a:r>
          </a:p>
          <a:p>
            <a:pPr marL="0" marR="0" indent="0" algn="ctr" defTabSz="825500" rtl="0" fontAlgn="auto" latinLnBrk="0" hangingPunct="0">
              <a:lnSpc>
                <a:spcPct val="100000"/>
              </a:lnSpc>
              <a:spcBef>
                <a:spcPts val="0"/>
              </a:spcBef>
              <a:spcAft>
                <a:spcPts val="0"/>
              </a:spcAft>
              <a:buClrTx/>
              <a:buSzTx/>
              <a:buFontTx/>
              <a:buNone/>
              <a:tabLst/>
            </a:pPr>
            <a:r>
              <a:rPr lang="pl-PL" sz="3000" b="1" dirty="0" err="1">
                <a:solidFill>
                  <a:srgbClr val="263A34"/>
                </a:solidFill>
                <a:latin typeface="Helvetica Light"/>
                <a:ea typeface="Helvetica Light"/>
                <a:cs typeface="Helvetica Light"/>
                <a:sym typeface="Helvetica Light"/>
              </a:rPr>
              <a:t>Observe</a:t>
            </a:r>
            <a:r>
              <a:rPr lang="pl-PL" sz="3000" b="1" dirty="0">
                <a:solidFill>
                  <a:srgbClr val="263A34"/>
                </a:solidFill>
                <a:latin typeface="Helvetica Light"/>
                <a:ea typeface="Helvetica Light"/>
                <a:cs typeface="Helvetica Light"/>
                <a:sym typeface="Helvetica Light"/>
              </a:rPr>
              <a:t> </a:t>
            </a:r>
            <a:r>
              <a:rPr lang="pl-PL" sz="3000" b="1" dirty="0" err="1">
                <a:solidFill>
                  <a:srgbClr val="263A34"/>
                </a:solidFill>
                <a:latin typeface="Helvetica Light"/>
                <a:ea typeface="Helvetica Light"/>
                <a:cs typeface="Helvetica Light"/>
                <a:sym typeface="Helvetica Light"/>
              </a:rPr>
              <a:t>their</a:t>
            </a:r>
            <a:r>
              <a:rPr lang="pl-PL" sz="3000" b="1" dirty="0">
                <a:solidFill>
                  <a:srgbClr val="263A34"/>
                </a:solidFill>
                <a:latin typeface="Helvetica Light"/>
                <a:ea typeface="Helvetica Light"/>
                <a:cs typeface="Helvetica Light"/>
                <a:sym typeface="Helvetica Light"/>
              </a:rPr>
              <a:t> </a:t>
            </a:r>
            <a:r>
              <a:rPr lang="pl-PL" sz="3000" b="1" dirty="0" err="1">
                <a:solidFill>
                  <a:srgbClr val="263A34"/>
                </a:solidFill>
                <a:latin typeface="Helvetica Light"/>
                <a:ea typeface="Helvetica Light"/>
                <a:cs typeface="Helvetica Light"/>
                <a:sym typeface="Helvetica Light"/>
              </a:rPr>
              <a:t>behaviour</a:t>
            </a:r>
            <a:endParaRPr kumimoji="0" lang="pl-PL" sz="3000" b="0" i="0" u="none" strike="noStrike" cap="none" spc="0" normalizeH="0" baseline="0" dirty="0">
              <a:ln>
                <a:noFill/>
              </a:ln>
              <a:solidFill>
                <a:srgbClr val="263A34"/>
              </a:solidFill>
              <a:effectLst/>
              <a:uFillTx/>
              <a:latin typeface="Helvetica Light"/>
              <a:ea typeface="Helvetica Light"/>
              <a:cs typeface="Helvetica Light"/>
              <a:sym typeface="Helvetica Light"/>
            </a:endParaRPr>
          </a:p>
        </p:txBody>
      </p:sp>
      <p:sp>
        <p:nvSpPr>
          <p:cNvPr id="22" name="Prostokąt 21">
            <a:extLst>
              <a:ext uri="{FF2B5EF4-FFF2-40B4-BE49-F238E27FC236}">
                <a16:creationId xmlns:a16="http://schemas.microsoft.com/office/drawing/2014/main" id="{5F0E0467-C566-2F4E-8CF8-EC077FDADE69}"/>
              </a:ext>
            </a:extLst>
          </p:cNvPr>
          <p:cNvSpPr/>
          <p:nvPr/>
        </p:nvSpPr>
        <p:spPr>
          <a:xfrm>
            <a:off x="18380686" y="5360658"/>
            <a:ext cx="4762499" cy="1923604"/>
          </a:xfrm>
          <a:prstGeom prst="rect">
            <a:avLst/>
          </a:prstGeom>
          <a:noFill/>
          <a:ln w="3175" cap="flat">
            <a:solidFill>
              <a:srgbClr val="000000"/>
            </a:solid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a:r>
              <a:rPr lang="pl-PL" sz="3000" b="1" dirty="0">
                <a:solidFill>
                  <a:srgbClr val="263A34"/>
                </a:solidFill>
                <a:latin typeface="Helvetica Light"/>
                <a:ea typeface="Helvetica Light"/>
                <a:cs typeface="Helvetica Light"/>
                <a:sym typeface="Helvetica Light"/>
              </a:rPr>
              <a:t>TRACKING ACTIONS</a:t>
            </a:r>
          </a:p>
          <a:p>
            <a:pPr marL="457200" indent="-457200" algn="ctr">
              <a:buFont typeface="Arial" panose="020B0604020202020204" pitchFamily="34" charset="0"/>
              <a:buChar char="•"/>
            </a:pPr>
            <a:r>
              <a:rPr lang="pl-PL" sz="3000" dirty="0">
                <a:solidFill>
                  <a:srgbClr val="263A34"/>
                </a:solidFill>
                <a:latin typeface="Helvetica Light"/>
                <a:ea typeface="Helvetica Light"/>
                <a:cs typeface="Helvetica Light"/>
                <a:sym typeface="Helvetica Light"/>
              </a:rPr>
              <a:t>Ad and link </a:t>
            </a:r>
            <a:r>
              <a:rPr lang="pl-PL" sz="3000" dirty="0" err="1">
                <a:solidFill>
                  <a:srgbClr val="263A34"/>
                </a:solidFill>
                <a:latin typeface="Helvetica Light"/>
                <a:ea typeface="Helvetica Light"/>
                <a:cs typeface="Helvetica Light"/>
                <a:sym typeface="Helvetica Light"/>
              </a:rPr>
              <a:t>tracking</a:t>
            </a:r>
            <a:endParaRPr lang="pl-PL" sz="3000" dirty="0">
              <a:solidFill>
                <a:srgbClr val="263A34"/>
              </a:solidFill>
              <a:latin typeface="Helvetica Light"/>
              <a:ea typeface="Helvetica Light"/>
              <a:cs typeface="Helvetica Light"/>
              <a:sym typeface="Helvetica Light"/>
            </a:endParaRPr>
          </a:p>
          <a:p>
            <a:pPr marL="457200" indent="-457200" algn="ctr">
              <a:buFont typeface="Arial" panose="020B0604020202020204" pitchFamily="34" charset="0"/>
              <a:buChar char="•"/>
            </a:pPr>
            <a:r>
              <a:rPr lang="pl-PL" sz="3000" dirty="0" err="1">
                <a:solidFill>
                  <a:srgbClr val="263A34"/>
                </a:solidFill>
                <a:latin typeface="Helvetica Light"/>
                <a:ea typeface="Helvetica Light"/>
                <a:cs typeface="Helvetica Light"/>
                <a:sym typeface="Helvetica Light"/>
              </a:rPr>
              <a:t>Landing</a:t>
            </a:r>
            <a:r>
              <a:rPr lang="pl-PL" sz="3000" dirty="0">
                <a:solidFill>
                  <a:srgbClr val="263A34"/>
                </a:solidFill>
                <a:latin typeface="Helvetica Light"/>
                <a:ea typeface="Helvetica Light"/>
                <a:cs typeface="Helvetica Light"/>
                <a:sym typeface="Helvetica Light"/>
              </a:rPr>
              <a:t> </a:t>
            </a:r>
            <a:r>
              <a:rPr lang="pl-PL" sz="3000" dirty="0" err="1">
                <a:solidFill>
                  <a:srgbClr val="263A34"/>
                </a:solidFill>
                <a:latin typeface="Helvetica Light"/>
                <a:ea typeface="Helvetica Light"/>
                <a:cs typeface="Helvetica Light"/>
                <a:sym typeface="Helvetica Light"/>
              </a:rPr>
              <a:t>page</a:t>
            </a:r>
            <a:endParaRPr lang="pl-PL" sz="3000" dirty="0">
              <a:solidFill>
                <a:srgbClr val="263A34"/>
              </a:solidFill>
              <a:latin typeface="Helvetica Light"/>
              <a:ea typeface="Helvetica Light"/>
              <a:cs typeface="Helvetica Light"/>
              <a:sym typeface="Helvetica Light"/>
            </a:endParaRPr>
          </a:p>
          <a:p>
            <a:pPr marL="457200" indent="-457200" algn="ctr">
              <a:buFont typeface="Arial" panose="020B0604020202020204" pitchFamily="34" charset="0"/>
              <a:buChar char="•"/>
            </a:pPr>
            <a:r>
              <a:rPr lang="pl-PL" sz="3000" dirty="0">
                <a:solidFill>
                  <a:srgbClr val="263A34"/>
                </a:solidFill>
                <a:latin typeface="Helvetica Light"/>
                <a:ea typeface="Helvetica Light"/>
                <a:cs typeface="Helvetica Light"/>
                <a:sym typeface="Helvetica Light"/>
              </a:rPr>
              <a:t>Split </a:t>
            </a:r>
            <a:r>
              <a:rPr lang="pl-PL" sz="3000" dirty="0" err="1">
                <a:solidFill>
                  <a:srgbClr val="263A34"/>
                </a:solidFill>
                <a:latin typeface="Helvetica Light"/>
                <a:ea typeface="Helvetica Light"/>
                <a:cs typeface="Helvetica Light"/>
                <a:sym typeface="Helvetica Light"/>
              </a:rPr>
              <a:t>testing</a:t>
            </a:r>
            <a:endParaRPr lang="pl-PL" sz="3000" dirty="0">
              <a:solidFill>
                <a:srgbClr val="263A34"/>
              </a:solidFill>
              <a:latin typeface="Helvetica Light"/>
              <a:ea typeface="Helvetica Light"/>
              <a:cs typeface="Helvetica Light"/>
              <a:sym typeface="Helvetica Light"/>
            </a:endParaRPr>
          </a:p>
        </p:txBody>
      </p:sp>
      <p:sp>
        <p:nvSpPr>
          <p:cNvPr id="27" name="Prostokąt 26">
            <a:extLst>
              <a:ext uri="{FF2B5EF4-FFF2-40B4-BE49-F238E27FC236}">
                <a16:creationId xmlns:a16="http://schemas.microsoft.com/office/drawing/2014/main" id="{78FE2EE4-D9FC-B046-86D8-880D9B6B9ADB}"/>
              </a:ext>
            </a:extLst>
          </p:cNvPr>
          <p:cNvSpPr/>
          <p:nvPr/>
        </p:nvSpPr>
        <p:spPr>
          <a:xfrm>
            <a:off x="11865583" y="3828902"/>
            <a:ext cx="980676" cy="6540252"/>
          </a:xfrm>
          <a:prstGeom prst="rect">
            <a:avLst/>
          </a:prstGeom>
          <a:no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pl-PL" sz="3000" b="1" i="0" u="none" strike="noStrike" cap="none" spc="0" normalizeH="0" baseline="0" dirty="0">
                <a:ln>
                  <a:noFill/>
                </a:ln>
                <a:solidFill>
                  <a:srgbClr val="00B0F0"/>
                </a:solidFill>
                <a:effectLst/>
                <a:uFillTx/>
                <a:latin typeface="Helvetica Light"/>
                <a:ea typeface="Helvetica Light"/>
                <a:cs typeface="Helvetica Light"/>
                <a:sym typeface="Helvetica Light"/>
              </a:rPr>
              <a:t>A</a:t>
            </a:r>
          </a:p>
          <a:p>
            <a:pPr marL="0" marR="0" indent="0" algn="ctr" defTabSz="825500" rtl="0" fontAlgn="auto" latinLnBrk="0" hangingPunct="0">
              <a:lnSpc>
                <a:spcPct val="100000"/>
              </a:lnSpc>
              <a:spcBef>
                <a:spcPts val="0"/>
              </a:spcBef>
              <a:spcAft>
                <a:spcPts val="0"/>
              </a:spcAft>
              <a:buClrTx/>
              <a:buSzTx/>
              <a:buFontTx/>
              <a:buNone/>
              <a:tabLst/>
            </a:pPr>
            <a:r>
              <a:rPr lang="pl-PL" sz="3000" b="1" dirty="0">
                <a:solidFill>
                  <a:srgbClr val="00B0F0"/>
                </a:solidFill>
                <a:latin typeface="Helvetica Light"/>
                <a:ea typeface="Helvetica Light"/>
                <a:cs typeface="Helvetica Light"/>
                <a:sym typeface="Helvetica Light"/>
              </a:rPr>
              <a:t>N</a:t>
            </a:r>
          </a:p>
          <a:p>
            <a:pPr marL="0" marR="0" indent="0" algn="ctr" defTabSz="825500" rtl="0" fontAlgn="auto" latinLnBrk="0" hangingPunct="0">
              <a:lnSpc>
                <a:spcPct val="100000"/>
              </a:lnSpc>
              <a:spcBef>
                <a:spcPts val="0"/>
              </a:spcBef>
              <a:spcAft>
                <a:spcPts val="0"/>
              </a:spcAft>
              <a:buClrTx/>
              <a:buSzTx/>
              <a:buFontTx/>
              <a:buNone/>
              <a:tabLst/>
            </a:pPr>
            <a:r>
              <a:rPr kumimoji="0" lang="pl-PL" sz="3000" b="1" i="0" u="none" strike="noStrike" cap="none" spc="0" normalizeH="0" baseline="0" dirty="0">
                <a:ln>
                  <a:noFill/>
                </a:ln>
                <a:solidFill>
                  <a:srgbClr val="00B0F0"/>
                </a:solidFill>
                <a:effectLst/>
                <a:uFillTx/>
                <a:latin typeface="Helvetica Light"/>
                <a:ea typeface="Helvetica Light"/>
                <a:cs typeface="Helvetica Light"/>
                <a:sym typeface="Helvetica Light"/>
              </a:rPr>
              <a:t>T</a:t>
            </a:r>
          </a:p>
          <a:p>
            <a:pPr marL="0" marR="0" indent="0" algn="ctr" defTabSz="825500" rtl="0" fontAlgn="auto" latinLnBrk="0" hangingPunct="0">
              <a:lnSpc>
                <a:spcPct val="100000"/>
              </a:lnSpc>
              <a:spcBef>
                <a:spcPts val="0"/>
              </a:spcBef>
              <a:spcAft>
                <a:spcPts val="0"/>
              </a:spcAft>
              <a:buClrTx/>
              <a:buSzTx/>
              <a:buFontTx/>
              <a:buNone/>
              <a:tabLst/>
            </a:pPr>
            <a:r>
              <a:rPr lang="pl-PL" sz="3000" b="1" dirty="0">
                <a:solidFill>
                  <a:srgbClr val="00B0F0"/>
                </a:solidFill>
                <a:latin typeface="Helvetica Light"/>
                <a:ea typeface="Helvetica Light"/>
                <a:cs typeface="Helvetica Light"/>
                <a:sym typeface="Helvetica Light"/>
              </a:rPr>
              <a:t>H</a:t>
            </a:r>
          </a:p>
          <a:p>
            <a:pPr marL="0" marR="0" indent="0" algn="ctr" defTabSz="825500" rtl="0" fontAlgn="auto" latinLnBrk="0" hangingPunct="0">
              <a:lnSpc>
                <a:spcPct val="100000"/>
              </a:lnSpc>
              <a:spcBef>
                <a:spcPts val="0"/>
              </a:spcBef>
              <a:spcAft>
                <a:spcPts val="0"/>
              </a:spcAft>
              <a:buClrTx/>
              <a:buSzTx/>
              <a:buFontTx/>
              <a:buNone/>
              <a:tabLst/>
            </a:pPr>
            <a:r>
              <a:rPr kumimoji="0" lang="pl-PL" sz="3000" b="1" i="0" u="none" strike="noStrike" cap="none" spc="0" normalizeH="0" baseline="0" dirty="0">
                <a:ln>
                  <a:noFill/>
                </a:ln>
                <a:solidFill>
                  <a:srgbClr val="00B0F0"/>
                </a:solidFill>
                <a:effectLst/>
                <a:uFillTx/>
                <a:latin typeface="Helvetica Light"/>
                <a:ea typeface="Helvetica Light"/>
                <a:cs typeface="Helvetica Light"/>
                <a:sym typeface="Helvetica Light"/>
              </a:rPr>
              <a:t>R</a:t>
            </a:r>
          </a:p>
          <a:p>
            <a:pPr marL="0" marR="0" indent="0" algn="ctr" defTabSz="825500" rtl="0" fontAlgn="auto" latinLnBrk="0" hangingPunct="0">
              <a:lnSpc>
                <a:spcPct val="100000"/>
              </a:lnSpc>
              <a:spcBef>
                <a:spcPts val="0"/>
              </a:spcBef>
              <a:spcAft>
                <a:spcPts val="0"/>
              </a:spcAft>
              <a:buClrTx/>
              <a:buSzTx/>
              <a:buFontTx/>
              <a:buNone/>
              <a:tabLst/>
            </a:pPr>
            <a:r>
              <a:rPr lang="pl-PL" sz="3000" b="1" dirty="0">
                <a:solidFill>
                  <a:srgbClr val="00B0F0"/>
                </a:solidFill>
                <a:latin typeface="Helvetica Light"/>
                <a:ea typeface="Helvetica Light"/>
                <a:cs typeface="Helvetica Light"/>
                <a:sym typeface="Helvetica Light"/>
              </a:rPr>
              <a:t>O</a:t>
            </a:r>
          </a:p>
          <a:p>
            <a:pPr marL="0" marR="0" indent="0" algn="ctr" defTabSz="825500" rtl="0" fontAlgn="auto" latinLnBrk="0" hangingPunct="0">
              <a:lnSpc>
                <a:spcPct val="100000"/>
              </a:lnSpc>
              <a:spcBef>
                <a:spcPts val="0"/>
              </a:spcBef>
              <a:spcAft>
                <a:spcPts val="0"/>
              </a:spcAft>
              <a:buClrTx/>
              <a:buSzTx/>
              <a:buFontTx/>
              <a:buNone/>
              <a:tabLst/>
            </a:pPr>
            <a:r>
              <a:rPr kumimoji="0" lang="pl-PL" sz="3000" b="1" i="0" u="none" strike="noStrike" cap="none" spc="0" normalizeH="0" baseline="0" dirty="0">
                <a:ln>
                  <a:noFill/>
                </a:ln>
                <a:solidFill>
                  <a:srgbClr val="00B0F0"/>
                </a:solidFill>
                <a:effectLst/>
                <a:uFillTx/>
                <a:latin typeface="Helvetica Light"/>
                <a:ea typeface="Helvetica Light"/>
                <a:cs typeface="Helvetica Light"/>
                <a:sym typeface="Helvetica Light"/>
              </a:rPr>
              <a:t>P</a:t>
            </a:r>
          </a:p>
          <a:p>
            <a:pPr marL="0" marR="0" indent="0" algn="ctr" defTabSz="825500" rtl="0" fontAlgn="auto" latinLnBrk="0" hangingPunct="0">
              <a:lnSpc>
                <a:spcPct val="100000"/>
              </a:lnSpc>
              <a:spcBef>
                <a:spcPts val="0"/>
              </a:spcBef>
              <a:spcAft>
                <a:spcPts val="0"/>
              </a:spcAft>
              <a:buClrTx/>
              <a:buSzTx/>
              <a:buFontTx/>
              <a:buNone/>
              <a:tabLst/>
            </a:pPr>
            <a:r>
              <a:rPr kumimoji="0" lang="pl-PL" sz="3000" b="1" i="0" u="none" strike="noStrike" cap="none" spc="0" normalizeH="0" baseline="0" dirty="0">
                <a:ln>
                  <a:noFill/>
                </a:ln>
                <a:solidFill>
                  <a:srgbClr val="00B0F0"/>
                </a:solidFill>
                <a:effectLst/>
                <a:uFillTx/>
                <a:latin typeface="Helvetica Light"/>
                <a:ea typeface="Helvetica Light"/>
                <a:cs typeface="Helvetica Light"/>
                <a:sym typeface="Helvetica Light"/>
              </a:rPr>
              <a:t>O</a:t>
            </a:r>
          </a:p>
          <a:p>
            <a:pPr marL="0" marR="0" indent="0" algn="ctr" defTabSz="825500" rtl="0" fontAlgn="auto" latinLnBrk="0" hangingPunct="0">
              <a:lnSpc>
                <a:spcPct val="100000"/>
              </a:lnSpc>
              <a:spcBef>
                <a:spcPts val="0"/>
              </a:spcBef>
              <a:spcAft>
                <a:spcPts val="0"/>
              </a:spcAft>
              <a:buClrTx/>
              <a:buSzTx/>
              <a:buFontTx/>
              <a:buNone/>
              <a:tabLst/>
            </a:pPr>
            <a:r>
              <a:rPr lang="pl-PL" sz="3000" b="1" dirty="0">
                <a:solidFill>
                  <a:srgbClr val="00B0F0"/>
                </a:solidFill>
                <a:latin typeface="Helvetica Light"/>
                <a:ea typeface="Helvetica Light"/>
                <a:cs typeface="Helvetica Light"/>
                <a:sym typeface="Helvetica Light"/>
              </a:rPr>
              <a:t>L</a:t>
            </a:r>
          </a:p>
          <a:p>
            <a:pPr marL="0" marR="0" indent="0" algn="ctr" defTabSz="825500" rtl="0" fontAlgn="auto" latinLnBrk="0" hangingPunct="0">
              <a:lnSpc>
                <a:spcPct val="100000"/>
              </a:lnSpc>
              <a:spcBef>
                <a:spcPts val="0"/>
              </a:spcBef>
              <a:spcAft>
                <a:spcPts val="0"/>
              </a:spcAft>
              <a:buClrTx/>
              <a:buSzTx/>
              <a:buFontTx/>
              <a:buNone/>
              <a:tabLst/>
            </a:pPr>
            <a:r>
              <a:rPr kumimoji="0" lang="pl-PL" sz="3000" b="1" i="0" u="none" strike="noStrike" cap="none" spc="0" normalizeH="0" baseline="0" dirty="0">
                <a:ln>
                  <a:noFill/>
                </a:ln>
                <a:solidFill>
                  <a:srgbClr val="00B0F0"/>
                </a:solidFill>
                <a:effectLst/>
                <a:uFillTx/>
                <a:latin typeface="Helvetica Light"/>
                <a:ea typeface="Helvetica Light"/>
                <a:cs typeface="Helvetica Light"/>
                <a:sym typeface="Helvetica Light"/>
              </a:rPr>
              <a:t>O</a:t>
            </a:r>
          </a:p>
          <a:p>
            <a:pPr marL="0" marR="0" indent="0" algn="ctr" defTabSz="825500" rtl="0" fontAlgn="auto" latinLnBrk="0" hangingPunct="0">
              <a:lnSpc>
                <a:spcPct val="100000"/>
              </a:lnSpc>
              <a:spcBef>
                <a:spcPts val="0"/>
              </a:spcBef>
              <a:spcAft>
                <a:spcPts val="0"/>
              </a:spcAft>
              <a:buClrTx/>
              <a:buSzTx/>
              <a:buFontTx/>
              <a:buNone/>
              <a:tabLst/>
            </a:pPr>
            <a:r>
              <a:rPr lang="pl-PL" sz="3000" b="1" dirty="0">
                <a:solidFill>
                  <a:srgbClr val="00B0F0"/>
                </a:solidFill>
                <a:latin typeface="Helvetica Light"/>
                <a:ea typeface="Helvetica Light"/>
                <a:cs typeface="Helvetica Light"/>
                <a:sym typeface="Helvetica Light"/>
              </a:rPr>
              <a:t>G</a:t>
            </a:r>
          </a:p>
          <a:p>
            <a:pPr marL="0" marR="0" indent="0" algn="ctr" defTabSz="825500" rtl="0" fontAlgn="auto" latinLnBrk="0" hangingPunct="0">
              <a:lnSpc>
                <a:spcPct val="100000"/>
              </a:lnSpc>
              <a:spcBef>
                <a:spcPts val="0"/>
              </a:spcBef>
              <a:spcAft>
                <a:spcPts val="0"/>
              </a:spcAft>
              <a:buClrTx/>
              <a:buSzTx/>
              <a:buFontTx/>
              <a:buNone/>
              <a:tabLst/>
            </a:pPr>
            <a:r>
              <a:rPr kumimoji="0" lang="pl-PL" sz="3000" b="1" i="0" u="none" strike="noStrike" cap="none" spc="0" normalizeH="0" baseline="0" dirty="0">
                <a:ln>
                  <a:noFill/>
                </a:ln>
                <a:solidFill>
                  <a:srgbClr val="00B0F0"/>
                </a:solidFill>
                <a:effectLst/>
                <a:uFillTx/>
                <a:latin typeface="Helvetica Light"/>
                <a:ea typeface="Helvetica Light"/>
                <a:cs typeface="Helvetica Light"/>
                <a:sym typeface="Helvetica Light"/>
              </a:rPr>
              <a:t>I</a:t>
            </a:r>
          </a:p>
          <a:p>
            <a:pPr marL="0" marR="0" indent="0" algn="ctr" defTabSz="825500" rtl="0" fontAlgn="auto" latinLnBrk="0" hangingPunct="0">
              <a:lnSpc>
                <a:spcPct val="100000"/>
              </a:lnSpc>
              <a:spcBef>
                <a:spcPts val="0"/>
              </a:spcBef>
              <a:spcAft>
                <a:spcPts val="0"/>
              </a:spcAft>
              <a:buClrTx/>
              <a:buSzTx/>
              <a:buFontTx/>
              <a:buNone/>
              <a:tabLst/>
            </a:pPr>
            <a:r>
              <a:rPr lang="pl-PL" sz="3000" b="1" dirty="0">
                <a:solidFill>
                  <a:srgbClr val="00B0F0"/>
                </a:solidFill>
                <a:latin typeface="Helvetica Light"/>
                <a:ea typeface="Helvetica Light"/>
                <a:cs typeface="Helvetica Light"/>
                <a:sym typeface="Helvetica Light"/>
              </a:rPr>
              <a:t>S</a:t>
            </a:r>
          </a:p>
          <a:p>
            <a:pPr marL="0" marR="0" indent="0" algn="ctr" defTabSz="825500" rtl="0" fontAlgn="auto" latinLnBrk="0" hangingPunct="0">
              <a:lnSpc>
                <a:spcPct val="100000"/>
              </a:lnSpc>
              <a:spcBef>
                <a:spcPts val="0"/>
              </a:spcBef>
              <a:spcAft>
                <a:spcPts val="0"/>
              </a:spcAft>
              <a:buClrTx/>
              <a:buSzTx/>
              <a:buFontTx/>
              <a:buNone/>
              <a:tabLst/>
            </a:pPr>
            <a:r>
              <a:rPr kumimoji="0" lang="pl-PL" sz="3000" b="1" i="0" u="none" strike="noStrike" cap="none" spc="0" normalizeH="0" baseline="0" dirty="0">
                <a:ln>
                  <a:noFill/>
                </a:ln>
                <a:solidFill>
                  <a:srgbClr val="00B0F0"/>
                </a:solidFill>
                <a:effectLst/>
                <a:uFillTx/>
                <a:latin typeface="Helvetica Light"/>
                <a:ea typeface="Helvetica Light"/>
                <a:cs typeface="Helvetica Light"/>
                <a:sym typeface="Helvetica Light"/>
              </a:rPr>
              <a:t>T</a:t>
            </a:r>
            <a:endParaRPr kumimoji="0" lang="pl-PL" sz="3000" b="0" i="0" u="none" strike="noStrike" cap="none" spc="0" normalizeH="0" baseline="0" dirty="0">
              <a:ln>
                <a:noFill/>
              </a:ln>
              <a:solidFill>
                <a:srgbClr val="00B0F0"/>
              </a:solidFill>
              <a:effectLst/>
              <a:uFillTx/>
              <a:latin typeface="Helvetica Light"/>
              <a:ea typeface="Helvetica Light"/>
              <a:cs typeface="Helvetica Light"/>
              <a:sym typeface="Helvetica Light"/>
            </a:endParaRPr>
          </a:p>
        </p:txBody>
      </p:sp>
      <p:sp>
        <p:nvSpPr>
          <p:cNvPr id="28" name="Prostokąt 27">
            <a:extLst>
              <a:ext uri="{FF2B5EF4-FFF2-40B4-BE49-F238E27FC236}">
                <a16:creationId xmlns:a16="http://schemas.microsoft.com/office/drawing/2014/main" id="{0F83A5F1-09FD-F84B-B73B-8B922B480A58}"/>
              </a:ext>
            </a:extLst>
          </p:cNvPr>
          <p:cNvSpPr/>
          <p:nvPr/>
        </p:nvSpPr>
        <p:spPr>
          <a:xfrm>
            <a:off x="23218685" y="4983067"/>
            <a:ext cx="980676" cy="4231928"/>
          </a:xfrm>
          <a:prstGeom prst="rect">
            <a:avLst/>
          </a:prstGeom>
          <a:no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pl-PL" sz="3000" b="1" i="0" u="none" strike="noStrike" cap="none" spc="0" normalizeH="0" baseline="0" dirty="0">
                <a:ln>
                  <a:noFill/>
                </a:ln>
                <a:solidFill>
                  <a:srgbClr val="00B0F0"/>
                </a:solidFill>
                <a:effectLst/>
                <a:uFillTx/>
                <a:latin typeface="Helvetica Light"/>
                <a:ea typeface="Helvetica Light"/>
                <a:cs typeface="Helvetica Light"/>
                <a:sym typeface="Helvetica Light"/>
              </a:rPr>
              <a:t>D</a:t>
            </a:r>
          </a:p>
          <a:p>
            <a:pPr marL="0" marR="0" indent="0" algn="ctr" defTabSz="825500" rtl="0" fontAlgn="auto" latinLnBrk="0" hangingPunct="0">
              <a:lnSpc>
                <a:spcPct val="100000"/>
              </a:lnSpc>
              <a:spcBef>
                <a:spcPts val="0"/>
              </a:spcBef>
              <a:spcAft>
                <a:spcPts val="0"/>
              </a:spcAft>
              <a:buClrTx/>
              <a:buSzTx/>
              <a:buFontTx/>
              <a:buNone/>
              <a:tabLst/>
            </a:pPr>
            <a:r>
              <a:rPr lang="pl-PL" sz="3000" b="1" dirty="0">
                <a:solidFill>
                  <a:srgbClr val="00B0F0"/>
                </a:solidFill>
                <a:latin typeface="Helvetica Light"/>
                <a:ea typeface="Helvetica Light"/>
                <a:cs typeface="Helvetica Light"/>
                <a:sym typeface="Helvetica Light"/>
              </a:rPr>
              <a:t>E</a:t>
            </a:r>
          </a:p>
          <a:p>
            <a:pPr marL="0" marR="0" indent="0" algn="ctr" defTabSz="825500" rtl="0" fontAlgn="auto" latinLnBrk="0" hangingPunct="0">
              <a:lnSpc>
                <a:spcPct val="100000"/>
              </a:lnSpc>
              <a:spcBef>
                <a:spcPts val="0"/>
              </a:spcBef>
              <a:spcAft>
                <a:spcPts val="0"/>
              </a:spcAft>
              <a:buClrTx/>
              <a:buSzTx/>
              <a:buFontTx/>
              <a:buNone/>
              <a:tabLst/>
            </a:pPr>
            <a:r>
              <a:rPr kumimoji="0" lang="pl-PL" sz="3000" b="1" i="0" u="none" strike="noStrike" cap="none" spc="0" normalizeH="0" baseline="0" dirty="0">
                <a:ln>
                  <a:noFill/>
                </a:ln>
                <a:solidFill>
                  <a:srgbClr val="00B0F0"/>
                </a:solidFill>
                <a:effectLst/>
                <a:uFillTx/>
                <a:latin typeface="Helvetica Light"/>
                <a:ea typeface="Helvetica Light"/>
                <a:cs typeface="Helvetica Light"/>
                <a:sym typeface="Helvetica Light"/>
              </a:rPr>
              <a:t>T</a:t>
            </a:r>
          </a:p>
          <a:p>
            <a:pPr marL="0" marR="0" indent="0" algn="ctr" defTabSz="825500" rtl="0" fontAlgn="auto" latinLnBrk="0" hangingPunct="0">
              <a:lnSpc>
                <a:spcPct val="100000"/>
              </a:lnSpc>
              <a:spcBef>
                <a:spcPts val="0"/>
              </a:spcBef>
              <a:spcAft>
                <a:spcPts val="0"/>
              </a:spcAft>
              <a:buClrTx/>
              <a:buSzTx/>
              <a:buFontTx/>
              <a:buNone/>
              <a:tabLst/>
            </a:pPr>
            <a:r>
              <a:rPr lang="pl-PL" sz="3000" b="1" dirty="0">
                <a:solidFill>
                  <a:srgbClr val="00B0F0"/>
                </a:solidFill>
                <a:latin typeface="Helvetica Light"/>
                <a:ea typeface="Helvetica Light"/>
                <a:cs typeface="Helvetica Light"/>
                <a:sym typeface="Helvetica Light"/>
              </a:rPr>
              <a:t>E</a:t>
            </a:r>
          </a:p>
          <a:p>
            <a:pPr marL="0" marR="0" indent="0" algn="ctr" defTabSz="825500" rtl="0" fontAlgn="auto" latinLnBrk="0" hangingPunct="0">
              <a:lnSpc>
                <a:spcPct val="100000"/>
              </a:lnSpc>
              <a:spcBef>
                <a:spcPts val="0"/>
              </a:spcBef>
              <a:spcAft>
                <a:spcPts val="0"/>
              </a:spcAft>
              <a:buClrTx/>
              <a:buSzTx/>
              <a:buFontTx/>
              <a:buNone/>
              <a:tabLst/>
            </a:pPr>
            <a:r>
              <a:rPr kumimoji="0" lang="pl-PL" sz="3000" b="1" i="0" u="none" strike="noStrike" cap="none" spc="0" normalizeH="0" baseline="0" dirty="0">
                <a:ln>
                  <a:noFill/>
                </a:ln>
                <a:solidFill>
                  <a:srgbClr val="00B0F0"/>
                </a:solidFill>
                <a:effectLst/>
                <a:uFillTx/>
                <a:latin typeface="Helvetica Light"/>
                <a:ea typeface="Helvetica Light"/>
                <a:cs typeface="Helvetica Light"/>
                <a:sym typeface="Helvetica Light"/>
              </a:rPr>
              <a:t>C</a:t>
            </a:r>
          </a:p>
          <a:p>
            <a:pPr marL="0" marR="0" indent="0" algn="ctr" defTabSz="825500" rtl="0" fontAlgn="auto" latinLnBrk="0" hangingPunct="0">
              <a:lnSpc>
                <a:spcPct val="100000"/>
              </a:lnSpc>
              <a:spcBef>
                <a:spcPts val="0"/>
              </a:spcBef>
              <a:spcAft>
                <a:spcPts val="0"/>
              </a:spcAft>
              <a:buClrTx/>
              <a:buSzTx/>
              <a:buFontTx/>
              <a:buNone/>
              <a:tabLst/>
            </a:pPr>
            <a:r>
              <a:rPr lang="pl-PL" sz="3000" b="1" dirty="0">
                <a:solidFill>
                  <a:srgbClr val="00B0F0"/>
                </a:solidFill>
                <a:latin typeface="Helvetica Light"/>
                <a:ea typeface="Helvetica Light"/>
                <a:cs typeface="Helvetica Light"/>
                <a:sym typeface="Helvetica Light"/>
              </a:rPr>
              <a:t>T</a:t>
            </a:r>
          </a:p>
          <a:p>
            <a:pPr marL="0" marR="0" indent="0" algn="ctr" defTabSz="825500" rtl="0" fontAlgn="auto" latinLnBrk="0" hangingPunct="0">
              <a:lnSpc>
                <a:spcPct val="100000"/>
              </a:lnSpc>
              <a:spcBef>
                <a:spcPts val="0"/>
              </a:spcBef>
              <a:spcAft>
                <a:spcPts val="0"/>
              </a:spcAft>
              <a:buClrTx/>
              <a:buSzTx/>
              <a:buFontTx/>
              <a:buNone/>
              <a:tabLst/>
            </a:pPr>
            <a:r>
              <a:rPr kumimoji="0" lang="pl-PL" sz="3000" b="1" i="0" u="none" strike="noStrike" cap="none" spc="0" normalizeH="0" baseline="0" dirty="0">
                <a:ln>
                  <a:noFill/>
                </a:ln>
                <a:solidFill>
                  <a:srgbClr val="00B0F0"/>
                </a:solidFill>
                <a:effectLst/>
                <a:uFillTx/>
                <a:latin typeface="Helvetica Light"/>
                <a:ea typeface="Helvetica Light"/>
                <a:cs typeface="Helvetica Light"/>
                <a:sym typeface="Helvetica Light"/>
              </a:rPr>
              <a:t>I</a:t>
            </a:r>
          </a:p>
          <a:p>
            <a:pPr marL="0" marR="0" indent="0" algn="ctr" defTabSz="825500" rtl="0" fontAlgn="auto" latinLnBrk="0" hangingPunct="0">
              <a:lnSpc>
                <a:spcPct val="100000"/>
              </a:lnSpc>
              <a:spcBef>
                <a:spcPts val="0"/>
              </a:spcBef>
              <a:spcAft>
                <a:spcPts val="0"/>
              </a:spcAft>
              <a:buClrTx/>
              <a:buSzTx/>
              <a:buFontTx/>
              <a:buNone/>
              <a:tabLst/>
            </a:pPr>
            <a:r>
              <a:rPr lang="pl-PL" sz="3000" b="1" dirty="0">
                <a:solidFill>
                  <a:srgbClr val="00B0F0"/>
                </a:solidFill>
                <a:latin typeface="Helvetica Light"/>
                <a:ea typeface="Helvetica Light"/>
                <a:cs typeface="Helvetica Light"/>
                <a:sym typeface="Helvetica Light"/>
              </a:rPr>
              <a:t>V</a:t>
            </a:r>
          </a:p>
          <a:p>
            <a:pPr marL="0" marR="0" indent="0" algn="ctr" defTabSz="825500" rtl="0" fontAlgn="auto" latinLnBrk="0" hangingPunct="0">
              <a:lnSpc>
                <a:spcPct val="100000"/>
              </a:lnSpc>
              <a:spcBef>
                <a:spcPts val="0"/>
              </a:spcBef>
              <a:spcAft>
                <a:spcPts val="0"/>
              </a:spcAft>
              <a:buClrTx/>
              <a:buSzTx/>
              <a:buFontTx/>
              <a:buNone/>
              <a:tabLst/>
            </a:pPr>
            <a:r>
              <a:rPr kumimoji="0" lang="pl-PL" sz="3000" b="1" i="0" u="none" strike="noStrike" cap="none" spc="0" normalizeH="0" baseline="0" dirty="0">
                <a:ln>
                  <a:noFill/>
                </a:ln>
                <a:solidFill>
                  <a:srgbClr val="00B0F0"/>
                </a:solidFill>
                <a:effectLst/>
                <a:uFillTx/>
                <a:latin typeface="Helvetica Light"/>
                <a:ea typeface="Helvetica Light"/>
                <a:cs typeface="Helvetica Light"/>
                <a:sym typeface="Helvetica Light"/>
              </a:rPr>
              <a:t>E</a:t>
            </a:r>
            <a:endParaRPr kumimoji="0" lang="pl-PL" sz="3000" b="0" i="0" u="none" strike="noStrike" cap="none" spc="0" normalizeH="0" baseline="0" dirty="0">
              <a:ln>
                <a:noFill/>
              </a:ln>
              <a:solidFill>
                <a:srgbClr val="00B0F0"/>
              </a:solidFill>
              <a:effectLst/>
              <a:uFillTx/>
              <a:latin typeface="Helvetica Light"/>
              <a:ea typeface="Helvetica Light"/>
              <a:cs typeface="Helvetica Light"/>
              <a:sym typeface="Helvetica Light"/>
            </a:endParaRPr>
          </a:p>
        </p:txBody>
      </p:sp>
      <p:sp>
        <p:nvSpPr>
          <p:cNvPr id="29" name="Prostokąt 28">
            <a:extLst>
              <a:ext uri="{FF2B5EF4-FFF2-40B4-BE49-F238E27FC236}">
                <a16:creationId xmlns:a16="http://schemas.microsoft.com/office/drawing/2014/main" id="{A12EF63E-966E-DC42-8108-4114122DA5A5}"/>
              </a:ext>
            </a:extLst>
          </p:cNvPr>
          <p:cNvSpPr/>
          <p:nvPr/>
        </p:nvSpPr>
        <p:spPr>
          <a:xfrm>
            <a:off x="6172200" y="12178307"/>
            <a:ext cx="2931113" cy="538609"/>
          </a:xfrm>
          <a:prstGeom prst="rect">
            <a:avLst/>
          </a:prstGeom>
          <a:no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pl-PL" sz="3000" b="1" i="0" u="none" strike="noStrike" cap="none" spc="0" normalizeH="0" baseline="0" dirty="0">
                <a:ln>
                  <a:noFill/>
                </a:ln>
                <a:solidFill>
                  <a:srgbClr val="00B0F0"/>
                </a:solidFill>
                <a:effectLst/>
                <a:uFillTx/>
                <a:latin typeface="Helvetica Light"/>
                <a:ea typeface="Helvetica Light"/>
                <a:cs typeface="Helvetica Light"/>
                <a:sym typeface="Helvetica Light"/>
              </a:rPr>
              <a:t>Field </a:t>
            </a:r>
            <a:r>
              <a:rPr kumimoji="0" lang="pl-PL" sz="3000" b="1" i="0" u="none" strike="noStrike" cap="none" spc="0" normalizeH="0" baseline="0" dirty="0" err="1">
                <a:ln>
                  <a:noFill/>
                </a:ln>
                <a:solidFill>
                  <a:srgbClr val="00B0F0"/>
                </a:solidFill>
                <a:effectLst/>
                <a:uFillTx/>
                <a:latin typeface="Helvetica Light"/>
                <a:ea typeface="Helvetica Light"/>
                <a:cs typeface="Helvetica Light"/>
                <a:sym typeface="Helvetica Light"/>
              </a:rPr>
              <a:t>studies</a:t>
            </a:r>
            <a:endParaRPr lang="pl-PL" sz="3000" b="1" dirty="0">
              <a:solidFill>
                <a:srgbClr val="00B0F0"/>
              </a:solidFill>
              <a:latin typeface="Helvetica Light"/>
              <a:ea typeface="Helvetica Light"/>
              <a:cs typeface="Helvetica Light"/>
              <a:sym typeface="Helvetica Light"/>
            </a:endParaRPr>
          </a:p>
        </p:txBody>
      </p:sp>
      <p:sp>
        <p:nvSpPr>
          <p:cNvPr id="30" name="Prostokąt 29">
            <a:extLst>
              <a:ext uri="{FF2B5EF4-FFF2-40B4-BE49-F238E27FC236}">
                <a16:creationId xmlns:a16="http://schemas.microsoft.com/office/drawing/2014/main" id="{F0F28534-6E3D-4A4D-BEF1-2FDB973C1623}"/>
              </a:ext>
            </a:extLst>
          </p:cNvPr>
          <p:cNvSpPr/>
          <p:nvPr/>
        </p:nvSpPr>
        <p:spPr>
          <a:xfrm>
            <a:off x="16524775" y="12178307"/>
            <a:ext cx="3711821" cy="538609"/>
          </a:xfrm>
          <a:prstGeom prst="rect">
            <a:avLst/>
          </a:prstGeom>
          <a:no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pl-PL" sz="3000" b="1" i="0" u="none" strike="noStrike" cap="none" spc="0" normalizeH="0" baseline="0" dirty="0">
                <a:ln>
                  <a:noFill/>
                </a:ln>
                <a:solidFill>
                  <a:srgbClr val="00B0F0"/>
                </a:solidFill>
                <a:effectLst/>
                <a:uFillTx/>
                <a:latin typeface="Helvetica Light"/>
                <a:ea typeface="Helvetica Light"/>
                <a:cs typeface="Helvetica Light"/>
                <a:sym typeface="Helvetica Light"/>
              </a:rPr>
              <a:t>Data </a:t>
            </a:r>
            <a:r>
              <a:rPr kumimoji="0" lang="pl-PL" sz="3000" b="1" i="0" u="none" strike="noStrike" cap="none" spc="0" normalizeH="0" baseline="0" dirty="0" err="1">
                <a:ln>
                  <a:noFill/>
                </a:ln>
                <a:solidFill>
                  <a:srgbClr val="00B0F0"/>
                </a:solidFill>
                <a:effectLst/>
                <a:uFillTx/>
                <a:latin typeface="Helvetica Light"/>
                <a:ea typeface="Helvetica Light"/>
                <a:cs typeface="Helvetica Light"/>
                <a:sym typeface="Helvetica Light"/>
              </a:rPr>
              <a:t>analysis</a:t>
            </a:r>
            <a:endParaRPr lang="pl-PL" sz="3000" b="1" dirty="0">
              <a:solidFill>
                <a:srgbClr val="00B0F0"/>
              </a:solidFill>
              <a:latin typeface="Helvetica Light"/>
              <a:ea typeface="Helvetica Light"/>
              <a:cs typeface="Helvetica Light"/>
              <a:sym typeface="Helvetica Light"/>
            </a:endParaRPr>
          </a:p>
        </p:txBody>
      </p:sp>
      <p:sp>
        <p:nvSpPr>
          <p:cNvPr id="26" name="Prostokąt 25"/>
          <p:cNvSpPr/>
          <p:nvPr/>
        </p:nvSpPr>
        <p:spPr>
          <a:xfrm>
            <a:off x="-1" y="0"/>
            <a:ext cx="1188000" cy="13716000"/>
          </a:xfrm>
          <a:prstGeom prst="rect">
            <a:avLst/>
          </a:prstGeom>
          <a:solidFill>
            <a:srgbClr val="84CAC5"/>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vert270"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pl-PL" sz="4400" b="1" dirty="0">
                <a:solidFill>
                  <a:srgbClr val="496F63"/>
                </a:solidFill>
                <a:latin typeface="Arial"/>
                <a:ea typeface="Montserrat-SemiBold"/>
                <a:cs typeface="Arial"/>
                <a:sym typeface="Helvetica Light"/>
              </a:rPr>
              <a:t>TESTING AND EXPERIMENTATION TECHNIQUES</a:t>
            </a:r>
          </a:p>
        </p:txBody>
      </p:sp>
    </p:spTree>
    <p:extLst>
      <p:ext uri="{BB962C8B-B14F-4D97-AF65-F5344CB8AC3E}">
        <p14:creationId xmlns:p14="http://schemas.microsoft.com/office/powerpoint/2010/main" val="3588876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1000"/>
                                        <p:tgtEl>
                                          <p:spTgt spid="25"/>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7">
                                            <p:bg/>
                                          </p:spTgt>
                                        </p:tgtEl>
                                        <p:attrNameLst>
                                          <p:attrName>style.visibility</p:attrName>
                                        </p:attrNameLst>
                                      </p:cBhvr>
                                      <p:to>
                                        <p:strVal val="visible"/>
                                      </p:to>
                                    </p:set>
                                    <p:animEffect transition="in" filter="wipe(up)">
                                      <p:cBhvr>
                                        <p:cTn id="25" dur="1000"/>
                                        <p:tgtEl>
                                          <p:spTgt spid="17">
                                            <p:bg/>
                                          </p:spTgt>
                                        </p:tgtEl>
                                      </p:cBhvr>
                                    </p:animEffect>
                                  </p:childTnLst>
                                </p:cTn>
                              </p:par>
                            </p:childTnLst>
                          </p:cTn>
                        </p:par>
                        <p:par>
                          <p:cTn id="26" fill="hold">
                            <p:stCondLst>
                              <p:cond delay="1000"/>
                            </p:stCondLst>
                            <p:childTnLst>
                              <p:par>
                                <p:cTn id="27" presetID="22" presetClass="entr" presetSubtype="1" fill="hold" grpId="0" nodeType="afterEffect">
                                  <p:stCondLst>
                                    <p:cond delay="0"/>
                                  </p:stCondLst>
                                  <p:childTnLst>
                                    <p:set>
                                      <p:cBhvr>
                                        <p:cTn id="28" dur="1" fill="hold">
                                          <p:stCondLst>
                                            <p:cond delay="0"/>
                                          </p:stCondLst>
                                        </p:cTn>
                                        <p:tgtEl>
                                          <p:spTgt spid="17">
                                            <p:txEl>
                                              <p:pRg st="0" end="0"/>
                                            </p:txEl>
                                          </p:spTgt>
                                        </p:tgtEl>
                                        <p:attrNameLst>
                                          <p:attrName>style.visibility</p:attrName>
                                        </p:attrNameLst>
                                      </p:cBhvr>
                                      <p:to>
                                        <p:strVal val="visible"/>
                                      </p:to>
                                    </p:set>
                                    <p:animEffect transition="in" filter="wipe(up)">
                                      <p:cBhvr>
                                        <p:cTn id="29" dur="1000"/>
                                        <p:tgtEl>
                                          <p:spTgt spid="17">
                                            <p:txEl>
                                              <p:pRg st="0" end="0"/>
                                            </p:txEl>
                                          </p:spTgt>
                                        </p:tgtEl>
                                      </p:cBhvr>
                                    </p:animEffect>
                                  </p:childTnLst>
                                </p:cTn>
                              </p:par>
                            </p:childTnLst>
                          </p:cTn>
                        </p:par>
                        <p:par>
                          <p:cTn id="30" fill="hold">
                            <p:stCondLst>
                              <p:cond delay="2000"/>
                            </p:stCondLst>
                            <p:childTnLst>
                              <p:par>
                                <p:cTn id="31" presetID="22" presetClass="entr" presetSubtype="1" fill="hold" grpId="0" nodeType="afterEffect">
                                  <p:stCondLst>
                                    <p:cond delay="0"/>
                                  </p:stCondLst>
                                  <p:childTnLst>
                                    <p:set>
                                      <p:cBhvr>
                                        <p:cTn id="32" dur="1" fill="hold">
                                          <p:stCondLst>
                                            <p:cond delay="0"/>
                                          </p:stCondLst>
                                        </p:cTn>
                                        <p:tgtEl>
                                          <p:spTgt spid="17">
                                            <p:txEl>
                                              <p:pRg st="1" end="1"/>
                                            </p:txEl>
                                          </p:spTgt>
                                        </p:tgtEl>
                                        <p:attrNameLst>
                                          <p:attrName>style.visibility</p:attrName>
                                        </p:attrNameLst>
                                      </p:cBhvr>
                                      <p:to>
                                        <p:strVal val="visible"/>
                                      </p:to>
                                    </p:set>
                                    <p:animEffect transition="in" filter="wipe(up)">
                                      <p:cBhvr>
                                        <p:cTn id="33" dur="1000"/>
                                        <p:tgtEl>
                                          <p:spTgt spid="17">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19">
                                            <p:bg/>
                                          </p:spTgt>
                                        </p:tgtEl>
                                        <p:attrNameLst>
                                          <p:attrName>style.visibility</p:attrName>
                                        </p:attrNameLst>
                                      </p:cBhvr>
                                      <p:to>
                                        <p:strVal val="visible"/>
                                      </p:to>
                                    </p:set>
                                    <p:animEffect transition="in" filter="wipe(up)">
                                      <p:cBhvr>
                                        <p:cTn id="38" dur="1000"/>
                                        <p:tgtEl>
                                          <p:spTgt spid="19">
                                            <p:bg/>
                                          </p:spTgt>
                                        </p:tgtEl>
                                      </p:cBhvr>
                                    </p:animEffect>
                                  </p:childTnLst>
                                </p:cTn>
                              </p:par>
                            </p:childTnLst>
                          </p:cTn>
                        </p:par>
                        <p:par>
                          <p:cTn id="39" fill="hold">
                            <p:stCondLst>
                              <p:cond delay="1000"/>
                            </p:stCondLst>
                            <p:childTnLst>
                              <p:par>
                                <p:cTn id="40" presetID="22" presetClass="entr" presetSubtype="1" fill="hold" grpId="0" nodeType="afterEffect">
                                  <p:stCondLst>
                                    <p:cond delay="0"/>
                                  </p:stCondLst>
                                  <p:childTnLst>
                                    <p:set>
                                      <p:cBhvr>
                                        <p:cTn id="41" dur="1" fill="hold">
                                          <p:stCondLst>
                                            <p:cond delay="0"/>
                                          </p:stCondLst>
                                        </p:cTn>
                                        <p:tgtEl>
                                          <p:spTgt spid="19">
                                            <p:txEl>
                                              <p:pRg st="0" end="0"/>
                                            </p:txEl>
                                          </p:spTgt>
                                        </p:tgtEl>
                                        <p:attrNameLst>
                                          <p:attrName>style.visibility</p:attrName>
                                        </p:attrNameLst>
                                      </p:cBhvr>
                                      <p:to>
                                        <p:strVal val="visible"/>
                                      </p:to>
                                    </p:set>
                                    <p:animEffect transition="in" filter="wipe(up)">
                                      <p:cBhvr>
                                        <p:cTn id="42" dur="1000"/>
                                        <p:tgtEl>
                                          <p:spTgt spid="19">
                                            <p:txEl>
                                              <p:pRg st="0" end="0"/>
                                            </p:txEl>
                                          </p:spTgt>
                                        </p:tgtEl>
                                      </p:cBhvr>
                                    </p:animEffect>
                                  </p:childTnLst>
                                </p:cTn>
                              </p:par>
                            </p:childTnLst>
                          </p:cTn>
                        </p:par>
                        <p:par>
                          <p:cTn id="43" fill="hold">
                            <p:stCondLst>
                              <p:cond delay="2000"/>
                            </p:stCondLst>
                            <p:childTnLst>
                              <p:par>
                                <p:cTn id="44" presetID="22" presetClass="entr" presetSubtype="1" fill="hold" grpId="0" nodeType="afterEffect">
                                  <p:stCondLst>
                                    <p:cond delay="0"/>
                                  </p:stCondLst>
                                  <p:childTnLst>
                                    <p:set>
                                      <p:cBhvr>
                                        <p:cTn id="45" dur="1" fill="hold">
                                          <p:stCondLst>
                                            <p:cond delay="0"/>
                                          </p:stCondLst>
                                        </p:cTn>
                                        <p:tgtEl>
                                          <p:spTgt spid="19">
                                            <p:txEl>
                                              <p:pRg st="1" end="1"/>
                                            </p:txEl>
                                          </p:spTgt>
                                        </p:tgtEl>
                                        <p:attrNameLst>
                                          <p:attrName>style.visibility</p:attrName>
                                        </p:attrNameLst>
                                      </p:cBhvr>
                                      <p:to>
                                        <p:strVal val="visible"/>
                                      </p:to>
                                    </p:set>
                                    <p:animEffect transition="in" filter="wipe(up)">
                                      <p:cBhvr>
                                        <p:cTn id="46" dur="1000"/>
                                        <p:tgtEl>
                                          <p:spTgt spid="19">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additive="base">
                                        <p:cTn id="51" dur="1000" fill="hold"/>
                                        <p:tgtEl>
                                          <p:spTgt spid="29"/>
                                        </p:tgtEl>
                                        <p:attrNameLst>
                                          <p:attrName>ppt_x</p:attrName>
                                        </p:attrNameLst>
                                      </p:cBhvr>
                                      <p:tavLst>
                                        <p:tav tm="0">
                                          <p:val>
                                            <p:strVal val="#ppt_x"/>
                                          </p:val>
                                        </p:tav>
                                        <p:tav tm="100000">
                                          <p:val>
                                            <p:strVal val="#ppt_x"/>
                                          </p:val>
                                        </p:tav>
                                      </p:tavLst>
                                    </p:anim>
                                    <p:anim calcmode="lin" valueType="num">
                                      <p:cBhvr additive="base">
                                        <p:cTn id="52" dur="1000" fill="hold"/>
                                        <p:tgtEl>
                                          <p:spTgt spid="29"/>
                                        </p:tgtEl>
                                        <p:attrNameLst>
                                          <p:attrName>ppt_y</p:attrName>
                                        </p:attrNameLst>
                                      </p:cBhvr>
                                      <p:tavLst>
                                        <p:tav tm="0">
                                          <p:val>
                                            <p:strVal val="1+#ppt_h/2"/>
                                          </p:val>
                                        </p:tav>
                                        <p:tav tm="100000">
                                          <p:val>
                                            <p:strVal val="#ppt_y"/>
                                          </p:val>
                                        </p:tav>
                                      </p:tavLst>
                                    </p:anim>
                                  </p:childTnLst>
                                </p:cTn>
                              </p:par>
                            </p:childTnLst>
                          </p:cTn>
                        </p:par>
                        <p:par>
                          <p:cTn id="53" fill="hold">
                            <p:stCondLst>
                              <p:cond delay="1000"/>
                            </p:stCondLst>
                            <p:childTnLst>
                              <p:par>
                                <p:cTn id="54" presetID="2" presetClass="entr" presetSubtype="4" fill="hold" grpId="0" nodeType="afterEffect">
                                  <p:stCondLst>
                                    <p:cond delay="0"/>
                                  </p:stCondLst>
                                  <p:childTnLst>
                                    <p:set>
                                      <p:cBhvr>
                                        <p:cTn id="55" dur="1" fill="hold">
                                          <p:stCondLst>
                                            <p:cond delay="0"/>
                                          </p:stCondLst>
                                        </p:cTn>
                                        <p:tgtEl>
                                          <p:spTgt spid="30"/>
                                        </p:tgtEl>
                                        <p:attrNameLst>
                                          <p:attrName>style.visibility</p:attrName>
                                        </p:attrNameLst>
                                      </p:cBhvr>
                                      <p:to>
                                        <p:strVal val="visible"/>
                                      </p:to>
                                    </p:set>
                                    <p:anim calcmode="lin" valueType="num">
                                      <p:cBhvr additive="base">
                                        <p:cTn id="56" dur="1000" fill="hold"/>
                                        <p:tgtEl>
                                          <p:spTgt spid="30"/>
                                        </p:tgtEl>
                                        <p:attrNameLst>
                                          <p:attrName>ppt_x</p:attrName>
                                        </p:attrNameLst>
                                      </p:cBhvr>
                                      <p:tavLst>
                                        <p:tav tm="0">
                                          <p:val>
                                            <p:strVal val="#ppt_x"/>
                                          </p:val>
                                        </p:tav>
                                        <p:tav tm="100000">
                                          <p:val>
                                            <p:strVal val="#ppt_x"/>
                                          </p:val>
                                        </p:tav>
                                      </p:tavLst>
                                    </p:anim>
                                    <p:anim calcmode="lin" valueType="num">
                                      <p:cBhvr additive="base">
                                        <p:cTn id="57" dur="10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1000"/>
                                        <p:tgtEl>
                                          <p:spTgt spid="16"/>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20">
                                            <p:bg/>
                                          </p:spTgt>
                                        </p:tgtEl>
                                        <p:attrNameLst>
                                          <p:attrName>style.visibility</p:attrName>
                                        </p:attrNameLst>
                                      </p:cBhvr>
                                      <p:to>
                                        <p:strVal val="visible"/>
                                      </p:to>
                                    </p:set>
                                    <p:animEffect transition="in" filter="wipe(left)">
                                      <p:cBhvr>
                                        <p:cTn id="67" dur="1000"/>
                                        <p:tgtEl>
                                          <p:spTgt spid="20">
                                            <p:bg/>
                                          </p:spTgt>
                                        </p:tgtEl>
                                      </p:cBhvr>
                                    </p:animEffect>
                                  </p:childTnLst>
                                </p:cTn>
                              </p:par>
                            </p:childTnLst>
                          </p:cTn>
                        </p:par>
                        <p:par>
                          <p:cTn id="68" fill="hold">
                            <p:stCondLst>
                              <p:cond delay="1000"/>
                            </p:stCondLst>
                            <p:childTnLst>
                              <p:par>
                                <p:cTn id="69" presetID="22" presetClass="entr" presetSubtype="8" fill="hold" grpId="0" nodeType="afterEffect">
                                  <p:stCondLst>
                                    <p:cond delay="0"/>
                                  </p:stCondLst>
                                  <p:childTnLst>
                                    <p:set>
                                      <p:cBhvr>
                                        <p:cTn id="70" dur="1" fill="hold">
                                          <p:stCondLst>
                                            <p:cond delay="0"/>
                                          </p:stCondLst>
                                        </p:cTn>
                                        <p:tgtEl>
                                          <p:spTgt spid="20">
                                            <p:txEl>
                                              <p:pRg st="0" end="0"/>
                                            </p:txEl>
                                          </p:spTgt>
                                        </p:tgtEl>
                                        <p:attrNameLst>
                                          <p:attrName>style.visibility</p:attrName>
                                        </p:attrNameLst>
                                      </p:cBhvr>
                                      <p:to>
                                        <p:strVal val="visible"/>
                                      </p:to>
                                    </p:set>
                                    <p:animEffect transition="in" filter="wipe(left)">
                                      <p:cBhvr>
                                        <p:cTn id="71" dur="1000"/>
                                        <p:tgtEl>
                                          <p:spTgt spid="20">
                                            <p:txEl>
                                              <p:pRg st="0" end="0"/>
                                            </p:txEl>
                                          </p:spTgt>
                                        </p:tgtEl>
                                      </p:cBhvr>
                                    </p:animEffect>
                                  </p:childTnLst>
                                </p:cTn>
                              </p:par>
                            </p:childTnLst>
                          </p:cTn>
                        </p:par>
                        <p:par>
                          <p:cTn id="72" fill="hold">
                            <p:stCondLst>
                              <p:cond delay="2000"/>
                            </p:stCondLst>
                            <p:childTnLst>
                              <p:par>
                                <p:cTn id="73" presetID="22" presetClass="entr" presetSubtype="8" fill="hold" grpId="0" nodeType="afterEffect">
                                  <p:stCondLst>
                                    <p:cond delay="0"/>
                                  </p:stCondLst>
                                  <p:childTnLst>
                                    <p:set>
                                      <p:cBhvr>
                                        <p:cTn id="74" dur="1" fill="hold">
                                          <p:stCondLst>
                                            <p:cond delay="0"/>
                                          </p:stCondLst>
                                        </p:cTn>
                                        <p:tgtEl>
                                          <p:spTgt spid="20">
                                            <p:txEl>
                                              <p:pRg st="1" end="1"/>
                                            </p:txEl>
                                          </p:spTgt>
                                        </p:tgtEl>
                                        <p:attrNameLst>
                                          <p:attrName>style.visibility</p:attrName>
                                        </p:attrNameLst>
                                      </p:cBhvr>
                                      <p:to>
                                        <p:strVal val="visible"/>
                                      </p:to>
                                    </p:set>
                                    <p:animEffect transition="in" filter="wipe(left)">
                                      <p:cBhvr>
                                        <p:cTn id="75" dur="1000"/>
                                        <p:tgtEl>
                                          <p:spTgt spid="20">
                                            <p:txEl>
                                              <p:pRg st="1" end="1"/>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21">
                                            <p:bg/>
                                          </p:spTgt>
                                        </p:tgtEl>
                                        <p:attrNameLst>
                                          <p:attrName>style.visibility</p:attrName>
                                        </p:attrNameLst>
                                      </p:cBhvr>
                                      <p:to>
                                        <p:strVal val="visible"/>
                                      </p:to>
                                    </p:set>
                                    <p:animEffect transition="in" filter="wipe(left)">
                                      <p:cBhvr>
                                        <p:cTn id="80" dur="1000"/>
                                        <p:tgtEl>
                                          <p:spTgt spid="21">
                                            <p:bg/>
                                          </p:spTgt>
                                        </p:tgtEl>
                                      </p:cBhvr>
                                    </p:animEffect>
                                  </p:childTnLst>
                                </p:cTn>
                              </p:par>
                            </p:childTnLst>
                          </p:cTn>
                        </p:par>
                        <p:par>
                          <p:cTn id="81" fill="hold">
                            <p:stCondLst>
                              <p:cond delay="1000"/>
                            </p:stCondLst>
                            <p:childTnLst>
                              <p:par>
                                <p:cTn id="82" presetID="22" presetClass="entr" presetSubtype="8" fill="hold" grpId="0" nodeType="afterEffect">
                                  <p:stCondLst>
                                    <p:cond delay="0"/>
                                  </p:stCondLst>
                                  <p:childTnLst>
                                    <p:set>
                                      <p:cBhvr>
                                        <p:cTn id="83" dur="1" fill="hold">
                                          <p:stCondLst>
                                            <p:cond delay="0"/>
                                          </p:stCondLst>
                                        </p:cTn>
                                        <p:tgtEl>
                                          <p:spTgt spid="21">
                                            <p:txEl>
                                              <p:pRg st="0" end="0"/>
                                            </p:txEl>
                                          </p:spTgt>
                                        </p:tgtEl>
                                        <p:attrNameLst>
                                          <p:attrName>style.visibility</p:attrName>
                                        </p:attrNameLst>
                                      </p:cBhvr>
                                      <p:to>
                                        <p:strVal val="visible"/>
                                      </p:to>
                                    </p:set>
                                    <p:animEffect transition="in" filter="wipe(left)">
                                      <p:cBhvr>
                                        <p:cTn id="84" dur="1000"/>
                                        <p:tgtEl>
                                          <p:spTgt spid="21">
                                            <p:txEl>
                                              <p:pRg st="0" end="0"/>
                                            </p:txEl>
                                          </p:spTgt>
                                        </p:tgtEl>
                                      </p:cBhvr>
                                    </p:animEffect>
                                  </p:childTnLst>
                                </p:cTn>
                              </p:par>
                            </p:childTnLst>
                          </p:cTn>
                        </p:par>
                        <p:par>
                          <p:cTn id="85" fill="hold">
                            <p:stCondLst>
                              <p:cond delay="2000"/>
                            </p:stCondLst>
                            <p:childTnLst>
                              <p:par>
                                <p:cTn id="86" presetID="22" presetClass="entr" presetSubtype="8" fill="hold" grpId="0" nodeType="afterEffect">
                                  <p:stCondLst>
                                    <p:cond delay="0"/>
                                  </p:stCondLst>
                                  <p:childTnLst>
                                    <p:set>
                                      <p:cBhvr>
                                        <p:cTn id="87" dur="1" fill="hold">
                                          <p:stCondLst>
                                            <p:cond delay="0"/>
                                          </p:stCondLst>
                                        </p:cTn>
                                        <p:tgtEl>
                                          <p:spTgt spid="21">
                                            <p:txEl>
                                              <p:pRg st="1" end="1"/>
                                            </p:txEl>
                                          </p:spTgt>
                                        </p:tgtEl>
                                        <p:attrNameLst>
                                          <p:attrName>style.visibility</p:attrName>
                                        </p:attrNameLst>
                                      </p:cBhvr>
                                      <p:to>
                                        <p:strVal val="visible"/>
                                      </p:to>
                                    </p:set>
                                    <p:animEffect transition="in" filter="wipe(left)">
                                      <p:cBhvr>
                                        <p:cTn id="88" dur="1000"/>
                                        <p:tgtEl>
                                          <p:spTgt spid="21">
                                            <p:txEl>
                                              <p:pRg st="1" end="1"/>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42" presetClass="entr" presetSubtype="0" fill="hold" grpId="0" nodeType="clickEffect">
                                  <p:stCondLst>
                                    <p:cond delay="0"/>
                                  </p:stCondLst>
                                  <p:childTnLst>
                                    <p:set>
                                      <p:cBhvr>
                                        <p:cTn id="92" dur="1" fill="hold">
                                          <p:stCondLst>
                                            <p:cond delay="0"/>
                                          </p:stCondLst>
                                        </p:cTn>
                                        <p:tgtEl>
                                          <p:spTgt spid="27"/>
                                        </p:tgtEl>
                                        <p:attrNameLst>
                                          <p:attrName>style.visibility</p:attrName>
                                        </p:attrNameLst>
                                      </p:cBhvr>
                                      <p:to>
                                        <p:strVal val="visible"/>
                                      </p:to>
                                    </p:set>
                                    <p:animEffect transition="in" filter="fade">
                                      <p:cBhvr>
                                        <p:cTn id="93" dur="1000"/>
                                        <p:tgtEl>
                                          <p:spTgt spid="27"/>
                                        </p:tgtEl>
                                      </p:cBhvr>
                                    </p:animEffect>
                                    <p:anim calcmode="lin" valueType="num">
                                      <p:cBhvr>
                                        <p:cTn id="94" dur="1000" fill="hold"/>
                                        <p:tgtEl>
                                          <p:spTgt spid="27"/>
                                        </p:tgtEl>
                                        <p:attrNameLst>
                                          <p:attrName>ppt_x</p:attrName>
                                        </p:attrNameLst>
                                      </p:cBhvr>
                                      <p:tavLst>
                                        <p:tav tm="0">
                                          <p:val>
                                            <p:strVal val="#ppt_x"/>
                                          </p:val>
                                        </p:tav>
                                        <p:tav tm="100000">
                                          <p:val>
                                            <p:strVal val="#ppt_x"/>
                                          </p:val>
                                        </p:tav>
                                      </p:tavLst>
                                    </p:anim>
                                    <p:anim calcmode="lin" valueType="num">
                                      <p:cBhvr>
                                        <p:cTn id="95" dur="1000" fill="hold"/>
                                        <p:tgtEl>
                                          <p:spTgt spid="27"/>
                                        </p:tgtEl>
                                        <p:attrNameLst>
                                          <p:attrName>ppt_y</p:attrName>
                                        </p:attrNameLst>
                                      </p:cBhvr>
                                      <p:tavLst>
                                        <p:tav tm="0">
                                          <p:val>
                                            <p:strVal val="#ppt_y+.1"/>
                                          </p:val>
                                        </p:tav>
                                        <p:tav tm="100000">
                                          <p:val>
                                            <p:strVal val="#ppt_y"/>
                                          </p:val>
                                        </p:tav>
                                      </p:tavLst>
                                    </p:anim>
                                  </p:childTnLst>
                                </p:cTn>
                              </p:par>
                            </p:childTnLst>
                          </p:cTn>
                        </p:par>
                        <p:par>
                          <p:cTn id="96" fill="hold">
                            <p:stCondLst>
                              <p:cond delay="1000"/>
                            </p:stCondLst>
                            <p:childTnLst>
                              <p:par>
                                <p:cTn id="97" presetID="42" presetClass="entr" presetSubtype="0" fill="hold" grpId="0" nodeType="afterEffect">
                                  <p:stCondLst>
                                    <p:cond delay="0"/>
                                  </p:stCondLst>
                                  <p:childTnLst>
                                    <p:set>
                                      <p:cBhvr>
                                        <p:cTn id="98" dur="1" fill="hold">
                                          <p:stCondLst>
                                            <p:cond delay="0"/>
                                          </p:stCondLst>
                                        </p:cTn>
                                        <p:tgtEl>
                                          <p:spTgt spid="28"/>
                                        </p:tgtEl>
                                        <p:attrNameLst>
                                          <p:attrName>style.visibility</p:attrName>
                                        </p:attrNameLst>
                                      </p:cBhvr>
                                      <p:to>
                                        <p:strVal val="visible"/>
                                      </p:to>
                                    </p:set>
                                    <p:animEffect transition="in" filter="fade">
                                      <p:cBhvr>
                                        <p:cTn id="99" dur="1000"/>
                                        <p:tgtEl>
                                          <p:spTgt spid="28"/>
                                        </p:tgtEl>
                                      </p:cBhvr>
                                    </p:animEffect>
                                    <p:anim calcmode="lin" valueType="num">
                                      <p:cBhvr>
                                        <p:cTn id="100" dur="1000" fill="hold"/>
                                        <p:tgtEl>
                                          <p:spTgt spid="28"/>
                                        </p:tgtEl>
                                        <p:attrNameLst>
                                          <p:attrName>ppt_x</p:attrName>
                                        </p:attrNameLst>
                                      </p:cBhvr>
                                      <p:tavLst>
                                        <p:tav tm="0">
                                          <p:val>
                                            <p:strVal val="#ppt_x"/>
                                          </p:val>
                                        </p:tav>
                                        <p:tav tm="100000">
                                          <p:val>
                                            <p:strVal val="#ppt_x"/>
                                          </p:val>
                                        </p:tav>
                                      </p:tavLst>
                                    </p:anim>
                                    <p:anim calcmode="lin" valueType="num">
                                      <p:cBhvr>
                                        <p:cTn id="101"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22" presetClass="entr" presetSubtype="1" fill="hold" grpId="0" nodeType="clickEffect">
                                  <p:stCondLst>
                                    <p:cond delay="0"/>
                                  </p:stCondLst>
                                  <p:childTnLst>
                                    <p:set>
                                      <p:cBhvr>
                                        <p:cTn id="105" dur="1" fill="hold">
                                          <p:stCondLst>
                                            <p:cond delay="0"/>
                                          </p:stCondLst>
                                        </p:cTn>
                                        <p:tgtEl>
                                          <p:spTgt spid="10">
                                            <p:bg/>
                                          </p:spTgt>
                                        </p:tgtEl>
                                        <p:attrNameLst>
                                          <p:attrName>style.visibility</p:attrName>
                                        </p:attrNameLst>
                                      </p:cBhvr>
                                      <p:to>
                                        <p:strVal val="visible"/>
                                      </p:to>
                                    </p:set>
                                    <p:animEffect transition="in" filter="wipe(up)">
                                      <p:cBhvr>
                                        <p:cTn id="106" dur="1000"/>
                                        <p:tgtEl>
                                          <p:spTgt spid="10">
                                            <p:bg/>
                                          </p:spTgt>
                                        </p:tgtEl>
                                      </p:cBhvr>
                                    </p:animEffect>
                                  </p:childTnLst>
                                </p:cTn>
                              </p:par>
                            </p:childTnLst>
                          </p:cTn>
                        </p:par>
                        <p:par>
                          <p:cTn id="107" fill="hold">
                            <p:stCondLst>
                              <p:cond delay="1000"/>
                            </p:stCondLst>
                            <p:childTnLst>
                              <p:par>
                                <p:cTn id="108" presetID="22" presetClass="entr" presetSubtype="1" fill="hold" grpId="0" nodeType="afterEffect">
                                  <p:stCondLst>
                                    <p:cond delay="0"/>
                                  </p:stCondLst>
                                  <p:childTnLst>
                                    <p:set>
                                      <p:cBhvr>
                                        <p:cTn id="109" dur="1" fill="hold">
                                          <p:stCondLst>
                                            <p:cond delay="0"/>
                                          </p:stCondLst>
                                        </p:cTn>
                                        <p:tgtEl>
                                          <p:spTgt spid="10">
                                            <p:txEl>
                                              <p:pRg st="0" end="0"/>
                                            </p:txEl>
                                          </p:spTgt>
                                        </p:tgtEl>
                                        <p:attrNameLst>
                                          <p:attrName>style.visibility</p:attrName>
                                        </p:attrNameLst>
                                      </p:cBhvr>
                                      <p:to>
                                        <p:strVal val="visible"/>
                                      </p:to>
                                    </p:set>
                                    <p:animEffect transition="in" filter="wipe(up)">
                                      <p:cBhvr>
                                        <p:cTn id="110" dur="1000"/>
                                        <p:tgtEl>
                                          <p:spTgt spid="10">
                                            <p:txEl>
                                              <p:pRg st="0" end="0"/>
                                            </p:txEl>
                                          </p:spTgt>
                                        </p:tgtEl>
                                      </p:cBhvr>
                                    </p:animEffect>
                                  </p:childTnLst>
                                </p:cTn>
                              </p:par>
                            </p:childTnLst>
                          </p:cTn>
                        </p:par>
                        <p:par>
                          <p:cTn id="111" fill="hold">
                            <p:stCondLst>
                              <p:cond delay="2000"/>
                            </p:stCondLst>
                            <p:childTnLst>
                              <p:par>
                                <p:cTn id="112" presetID="22" presetClass="entr" presetSubtype="1" fill="hold" grpId="0" nodeType="afterEffect">
                                  <p:stCondLst>
                                    <p:cond delay="0"/>
                                  </p:stCondLst>
                                  <p:childTnLst>
                                    <p:set>
                                      <p:cBhvr>
                                        <p:cTn id="113" dur="1" fill="hold">
                                          <p:stCondLst>
                                            <p:cond delay="0"/>
                                          </p:stCondLst>
                                        </p:cTn>
                                        <p:tgtEl>
                                          <p:spTgt spid="10">
                                            <p:txEl>
                                              <p:pRg st="1" end="1"/>
                                            </p:txEl>
                                          </p:spTgt>
                                        </p:tgtEl>
                                        <p:attrNameLst>
                                          <p:attrName>style.visibility</p:attrName>
                                        </p:attrNameLst>
                                      </p:cBhvr>
                                      <p:to>
                                        <p:strVal val="visible"/>
                                      </p:to>
                                    </p:set>
                                    <p:animEffect transition="in" filter="wipe(up)">
                                      <p:cBhvr>
                                        <p:cTn id="114" dur="1000"/>
                                        <p:tgtEl>
                                          <p:spTgt spid="10">
                                            <p:txEl>
                                              <p:pRg st="1" end="1"/>
                                            </p:txEl>
                                          </p:spTgt>
                                        </p:tgtEl>
                                      </p:cBhvr>
                                    </p:animEffect>
                                  </p:childTnLst>
                                </p:cTn>
                              </p:par>
                            </p:childTnLst>
                          </p:cTn>
                        </p:par>
                        <p:par>
                          <p:cTn id="115" fill="hold">
                            <p:stCondLst>
                              <p:cond delay="3000"/>
                            </p:stCondLst>
                            <p:childTnLst>
                              <p:par>
                                <p:cTn id="116" presetID="22" presetClass="entr" presetSubtype="1" fill="hold" grpId="0" nodeType="afterEffect">
                                  <p:stCondLst>
                                    <p:cond delay="0"/>
                                  </p:stCondLst>
                                  <p:childTnLst>
                                    <p:set>
                                      <p:cBhvr>
                                        <p:cTn id="117" dur="1" fill="hold">
                                          <p:stCondLst>
                                            <p:cond delay="0"/>
                                          </p:stCondLst>
                                        </p:cTn>
                                        <p:tgtEl>
                                          <p:spTgt spid="10">
                                            <p:txEl>
                                              <p:pRg st="2" end="2"/>
                                            </p:txEl>
                                          </p:spTgt>
                                        </p:tgtEl>
                                        <p:attrNameLst>
                                          <p:attrName>style.visibility</p:attrName>
                                        </p:attrNameLst>
                                      </p:cBhvr>
                                      <p:to>
                                        <p:strVal val="visible"/>
                                      </p:to>
                                    </p:set>
                                    <p:animEffect transition="in" filter="wipe(up)">
                                      <p:cBhvr>
                                        <p:cTn id="118" dur="1000"/>
                                        <p:tgtEl>
                                          <p:spTgt spid="10">
                                            <p:txEl>
                                              <p:pRg st="2" end="2"/>
                                            </p:txEl>
                                          </p:spTgt>
                                        </p:tgtEl>
                                      </p:cBhvr>
                                    </p:animEffect>
                                  </p:childTnLst>
                                </p:cTn>
                              </p:par>
                            </p:childTnLst>
                          </p:cTn>
                        </p:par>
                        <p:par>
                          <p:cTn id="119" fill="hold">
                            <p:stCondLst>
                              <p:cond delay="4000"/>
                            </p:stCondLst>
                            <p:childTnLst>
                              <p:par>
                                <p:cTn id="120" presetID="22" presetClass="entr" presetSubtype="1" fill="hold" grpId="0" nodeType="afterEffect">
                                  <p:stCondLst>
                                    <p:cond delay="0"/>
                                  </p:stCondLst>
                                  <p:childTnLst>
                                    <p:set>
                                      <p:cBhvr>
                                        <p:cTn id="121" dur="1" fill="hold">
                                          <p:stCondLst>
                                            <p:cond delay="0"/>
                                          </p:stCondLst>
                                        </p:cTn>
                                        <p:tgtEl>
                                          <p:spTgt spid="10">
                                            <p:txEl>
                                              <p:pRg st="3" end="3"/>
                                            </p:txEl>
                                          </p:spTgt>
                                        </p:tgtEl>
                                        <p:attrNameLst>
                                          <p:attrName>style.visibility</p:attrName>
                                        </p:attrNameLst>
                                      </p:cBhvr>
                                      <p:to>
                                        <p:strVal val="visible"/>
                                      </p:to>
                                    </p:set>
                                    <p:animEffect transition="in" filter="wipe(up)">
                                      <p:cBhvr>
                                        <p:cTn id="122" dur="1000"/>
                                        <p:tgtEl>
                                          <p:spTgt spid="10">
                                            <p:txEl>
                                              <p:pRg st="3" end="3"/>
                                            </p:txEl>
                                          </p:spTgt>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1" fill="hold" grpId="0" nodeType="clickEffect">
                                  <p:stCondLst>
                                    <p:cond delay="0"/>
                                  </p:stCondLst>
                                  <p:childTnLst>
                                    <p:set>
                                      <p:cBhvr>
                                        <p:cTn id="126" dur="1" fill="hold">
                                          <p:stCondLst>
                                            <p:cond delay="0"/>
                                          </p:stCondLst>
                                        </p:cTn>
                                        <p:tgtEl>
                                          <p:spTgt spid="2">
                                            <p:bg/>
                                          </p:spTgt>
                                        </p:tgtEl>
                                        <p:attrNameLst>
                                          <p:attrName>style.visibility</p:attrName>
                                        </p:attrNameLst>
                                      </p:cBhvr>
                                      <p:to>
                                        <p:strVal val="visible"/>
                                      </p:to>
                                    </p:set>
                                    <p:animEffect transition="in" filter="wipe(up)">
                                      <p:cBhvr>
                                        <p:cTn id="127" dur="1000"/>
                                        <p:tgtEl>
                                          <p:spTgt spid="2">
                                            <p:bg/>
                                          </p:spTgt>
                                        </p:tgtEl>
                                      </p:cBhvr>
                                    </p:animEffect>
                                  </p:childTnLst>
                                </p:cTn>
                              </p:par>
                            </p:childTnLst>
                          </p:cTn>
                        </p:par>
                        <p:par>
                          <p:cTn id="128" fill="hold">
                            <p:stCondLst>
                              <p:cond delay="1000"/>
                            </p:stCondLst>
                            <p:childTnLst>
                              <p:par>
                                <p:cTn id="129" presetID="22" presetClass="entr" presetSubtype="1" fill="hold" grpId="0" nodeType="afterEffect">
                                  <p:stCondLst>
                                    <p:cond delay="0"/>
                                  </p:stCondLst>
                                  <p:childTnLst>
                                    <p:set>
                                      <p:cBhvr>
                                        <p:cTn id="130" dur="1" fill="hold">
                                          <p:stCondLst>
                                            <p:cond delay="0"/>
                                          </p:stCondLst>
                                        </p:cTn>
                                        <p:tgtEl>
                                          <p:spTgt spid="2">
                                            <p:txEl>
                                              <p:pRg st="0" end="0"/>
                                            </p:txEl>
                                          </p:spTgt>
                                        </p:tgtEl>
                                        <p:attrNameLst>
                                          <p:attrName>style.visibility</p:attrName>
                                        </p:attrNameLst>
                                      </p:cBhvr>
                                      <p:to>
                                        <p:strVal val="visible"/>
                                      </p:to>
                                    </p:set>
                                    <p:animEffect transition="in" filter="wipe(up)">
                                      <p:cBhvr>
                                        <p:cTn id="131" dur="1000"/>
                                        <p:tgtEl>
                                          <p:spTgt spid="2">
                                            <p:txEl>
                                              <p:pRg st="0" end="0"/>
                                            </p:txEl>
                                          </p:spTgt>
                                        </p:tgtEl>
                                      </p:cBhvr>
                                    </p:animEffect>
                                  </p:childTnLst>
                                </p:cTn>
                              </p:par>
                            </p:childTnLst>
                          </p:cTn>
                        </p:par>
                        <p:par>
                          <p:cTn id="132" fill="hold">
                            <p:stCondLst>
                              <p:cond delay="2000"/>
                            </p:stCondLst>
                            <p:childTnLst>
                              <p:par>
                                <p:cTn id="133" presetID="22" presetClass="entr" presetSubtype="1" fill="hold" grpId="0" nodeType="afterEffect">
                                  <p:stCondLst>
                                    <p:cond delay="0"/>
                                  </p:stCondLst>
                                  <p:childTnLst>
                                    <p:set>
                                      <p:cBhvr>
                                        <p:cTn id="134" dur="1" fill="hold">
                                          <p:stCondLst>
                                            <p:cond delay="0"/>
                                          </p:stCondLst>
                                        </p:cTn>
                                        <p:tgtEl>
                                          <p:spTgt spid="2">
                                            <p:txEl>
                                              <p:pRg st="1" end="1"/>
                                            </p:txEl>
                                          </p:spTgt>
                                        </p:tgtEl>
                                        <p:attrNameLst>
                                          <p:attrName>style.visibility</p:attrName>
                                        </p:attrNameLst>
                                      </p:cBhvr>
                                      <p:to>
                                        <p:strVal val="visible"/>
                                      </p:to>
                                    </p:set>
                                    <p:animEffect transition="in" filter="wipe(up)">
                                      <p:cBhvr>
                                        <p:cTn id="135" dur="1000"/>
                                        <p:tgtEl>
                                          <p:spTgt spid="2">
                                            <p:txEl>
                                              <p:pRg st="1" end="1"/>
                                            </p:txEl>
                                          </p:spTgt>
                                        </p:tgtEl>
                                      </p:cBhvr>
                                    </p:animEffect>
                                  </p:childTnLst>
                                </p:cTn>
                              </p:par>
                            </p:childTnLst>
                          </p:cTn>
                        </p:par>
                        <p:par>
                          <p:cTn id="136" fill="hold">
                            <p:stCondLst>
                              <p:cond delay="3000"/>
                            </p:stCondLst>
                            <p:childTnLst>
                              <p:par>
                                <p:cTn id="137" presetID="22" presetClass="entr" presetSubtype="1" fill="hold" grpId="0" nodeType="afterEffect">
                                  <p:stCondLst>
                                    <p:cond delay="0"/>
                                  </p:stCondLst>
                                  <p:childTnLst>
                                    <p:set>
                                      <p:cBhvr>
                                        <p:cTn id="138" dur="1" fill="hold">
                                          <p:stCondLst>
                                            <p:cond delay="0"/>
                                          </p:stCondLst>
                                        </p:cTn>
                                        <p:tgtEl>
                                          <p:spTgt spid="2">
                                            <p:txEl>
                                              <p:pRg st="2" end="2"/>
                                            </p:txEl>
                                          </p:spTgt>
                                        </p:tgtEl>
                                        <p:attrNameLst>
                                          <p:attrName>style.visibility</p:attrName>
                                        </p:attrNameLst>
                                      </p:cBhvr>
                                      <p:to>
                                        <p:strVal val="visible"/>
                                      </p:to>
                                    </p:set>
                                    <p:animEffect transition="in" filter="wipe(up)">
                                      <p:cBhvr>
                                        <p:cTn id="139" dur="1000"/>
                                        <p:tgtEl>
                                          <p:spTgt spid="2">
                                            <p:txEl>
                                              <p:pRg st="2" end="2"/>
                                            </p:txEl>
                                          </p:spTgt>
                                        </p:tgtEl>
                                      </p:cBhvr>
                                    </p:animEffect>
                                  </p:childTnLst>
                                </p:cTn>
                              </p:par>
                            </p:childTnLst>
                          </p:cTn>
                        </p:par>
                        <p:par>
                          <p:cTn id="140" fill="hold">
                            <p:stCondLst>
                              <p:cond delay="4000"/>
                            </p:stCondLst>
                            <p:childTnLst>
                              <p:par>
                                <p:cTn id="141" presetID="22" presetClass="entr" presetSubtype="1" fill="hold" grpId="0" nodeType="afterEffect">
                                  <p:stCondLst>
                                    <p:cond delay="0"/>
                                  </p:stCondLst>
                                  <p:childTnLst>
                                    <p:set>
                                      <p:cBhvr>
                                        <p:cTn id="142" dur="1" fill="hold">
                                          <p:stCondLst>
                                            <p:cond delay="0"/>
                                          </p:stCondLst>
                                        </p:cTn>
                                        <p:tgtEl>
                                          <p:spTgt spid="2">
                                            <p:txEl>
                                              <p:pRg st="3" end="3"/>
                                            </p:txEl>
                                          </p:spTgt>
                                        </p:tgtEl>
                                        <p:attrNameLst>
                                          <p:attrName>style.visibility</p:attrName>
                                        </p:attrNameLst>
                                      </p:cBhvr>
                                      <p:to>
                                        <p:strVal val="visible"/>
                                      </p:to>
                                    </p:set>
                                    <p:animEffect transition="in" filter="wipe(up)">
                                      <p:cBhvr>
                                        <p:cTn id="143" dur="1000"/>
                                        <p:tgtEl>
                                          <p:spTgt spid="2">
                                            <p:txEl>
                                              <p:pRg st="3" end="3"/>
                                            </p:txEl>
                                          </p:spTgt>
                                        </p:tgtEl>
                                      </p:cBhvr>
                                    </p:animEffect>
                                  </p:childTnLst>
                                </p:cTn>
                              </p:par>
                            </p:childTnLst>
                          </p:cTn>
                        </p:par>
                      </p:childTnLst>
                    </p:cTn>
                  </p:par>
                  <p:par>
                    <p:cTn id="144" fill="hold">
                      <p:stCondLst>
                        <p:cond delay="indefinite"/>
                      </p:stCondLst>
                      <p:childTnLst>
                        <p:par>
                          <p:cTn id="145" fill="hold">
                            <p:stCondLst>
                              <p:cond delay="0"/>
                            </p:stCondLst>
                            <p:childTnLst>
                              <p:par>
                                <p:cTn id="146" presetID="22" presetClass="entr" presetSubtype="1" fill="hold" grpId="0" nodeType="clickEffect">
                                  <p:stCondLst>
                                    <p:cond delay="0"/>
                                  </p:stCondLst>
                                  <p:childTnLst>
                                    <p:set>
                                      <p:cBhvr>
                                        <p:cTn id="147" dur="1" fill="hold">
                                          <p:stCondLst>
                                            <p:cond delay="0"/>
                                          </p:stCondLst>
                                        </p:cTn>
                                        <p:tgtEl>
                                          <p:spTgt spid="9">
                                            <p:bg/>
                                          </p:spTgt>
                                        </p:tgtEl>
                                        <p:attrNameLst>
                                          <p:attrName>style.visibility</p:attrName>
                                        </p:attrNameLst>
                                      </p:cBhvr>
                                      <p:to>
                                        <p:strVal val="visible"/>
                                      </p:to>
                                    </p:set>
                                    <p:animEffect transition="in" filter="wipe(up)">
                                      <p:cBhvr>
                                        <p:cTn id="148" dur="1000"/>
                                        <p:tgtEl>
                                          <p:spTgt spid="9">
                                            <p:bg/>
                                          </p:spTgt>
                                        </p:tgtEl>
                                      </p:cBhvr>
                                    </p:animEffect>
                                  </p:childTnLst>
                                </p:cTn>
                              </p:par>
                            </p:childTnLst>
                          </p:cTn>
                        </p:par>
                        <p:par>
                          <p:cTn id="149" fill="hold">
                            <p:stCondLst>
                              <p:cond delay="1000"/>
                            </p:stCondLst>
                            <p:childTnLst>
                              <p:par>
                                <p:cTn id="150" presetID="22" presetClass="entr" presetSubtype="1" fill="hold" grpId="0" nodeType="afterEffect">
                                  <p:stCondLst>
                                    <p:cond delay="0"/>
                                  </p:stCondLst>
                                  <p:childTnLst>
                                    <p:set>
                                      <p:cBhvr>
                                        <p:cTn id="151" dur="1" fill="hold">
                                          <p:stCondLst>
                                            <p:cond delay="0"/>
                                          </p:stCondLst>
                                        </p:cTn>
                                        <p:tgtEl>
                                          <p:spTgt spid="9">
                                            <p:txEl>
                                              <p:pRg st="0" end="0"/>
                                            </p:txEl>
                                          </p:spTgt>
                                        </p:tgtEl>
                                        <p:attrNameLst>
                                          <p:attrName>style.visibility</p:attrName>
                                        </p:attrNameLst>
                                      </p:cBhvr>
                                      <p:to>
                                        <p:strVal val="visible"/>
                                      </p:to>
                                    </p:set>
                                    <p:animEffect transition="in" filter="wipe(up)">
                                      <p:cBhvr>
                                        <p:cTn id="152" dur="1000"/>
                                        <p:tgtEl>
                                          <p:spTgt spid="9">
                                            <p:txEl>
                                              <p:pRg st="0" end="0"/>
                                            </p:txEl>
                                          </p:spTgt>
                                        </p:tgtEl>
                                      </p:cBhvr>
                                    </p:animEffect>
                                  </p:childTnLst>
                                </p:cTn>
                              </p:par>
                            </p:childTnLst>
                          </p:cTn>
                        </p:par>
                        <p:par>
                          <p:cTn id="153" fill="hold">
                            <p:stCondLst>
                              <p:cond delay="2000"/>
                            </p:stCondLst>
                            <p:childTnLst>
                              <p:par>
                                <p:cTn id="154" presetID="22" presetClass="entr" presetSubtype="1" fill="hold" grpId="0" nodeType="afterEffect">
                                  <p:stCondLst>
                                    <p:cond delay="0"/>
                                  </p:stCondLst>
                                  <p:childTnLst>
                                    <p:set>
                                      <p:cBhvr>
                                        <p:cTn id="155" dur="1" fill="hold">
                                          <p:stCondLst>
                                            <p:cond delay="0"/>
                                          </p:stCondLst>
                                        </p:cTn>
                                        <p:tgtEl>
                                          <p:spTgt spid="9">
                                            <p:txEl>
                                              <p:pRg st="1" end="1"/>
                                            </p:txEl>
                                          </p:spTgt>
                                        </p:tgtEl>
                                        <p:attrNameLst>
                                          <p:attrName>style.visibility</p:attrName>
                                        </p:attrNameLst>
                                      </p:cBhvr>
                                      <p:to>
                                        <p:strVal val="visible"/>
                                      </p:to>
                                    </p:set>
                                    <p:animEffect transition="in" filter="wipe(up)">
                                      <p:cBhvr>
                                        <p:cTn id="156" dur="1000"/>
                                        <p:tgtEl>
                                          <p:spTgt spid="9">
                                            <p:txEl>
                                              <p:pRg st="1" end="1"/>
                                            </p:txEl>
                                          </p:spTgt>
                                        </p:tgtEl>
                                      </p:cBhvr>
                                    </p:animEffect>
                                  </p:childTnLst>
                                </p:cTn>
                              </p:par>
                            </p:childTnLst>
                          </p:cTn>
                        </p:par>
                        <p:par>
                          <p:cTn id="157" fill="hold">
                            <p:stCondLst>
                              <p:cond delay="3000"/>
                            </p:stCondLst>
                            <p:childTnLst>
                              <p:par>
                                <p:cTn id="158" presetID="22" presetClass="entr" presetSubtype="1" fill="hold" grpId="0" nodeType="afterEffect">
                                  <p:stCondLst>
                                    <p:cond delay="0"/>
                                  </p:stCondLst>
                                  <p:childTnLst>
                                    <p:set>
                                      <p:cBhvr>
                                        <p:cTn id="159" dur="1" fill="hold">
                                          <p:stCondLst>
                                            <p:cond delay="0"/>
                                          </p:stCondLst>
                                        </p:cTn>
                                        <p:tgtEl>
                                          <p:spTgt spid="9">
                                            <p:txEl>
                                              <p:pRg st="2" end="2"/>
                                            </p:txEl>
                                          </p:spTgt>
                                        </p:tgtEl>
                                        <p:attrNameLst>
                                          <p:attrName>style.visibility</p:attrName>
                                        </p:attrNameLst>
                                      </p:cBhvr>
                                      <p:to>
                                        <p:strVal val="visible"/>
                                      </p:to>
                                    </p:set>
                                    <p:animEffect transition="in" filter="wipe(up)">
                                      <p:cBhvr>
                                        <p:cTn id="160" dur="1000"/>
                                        <p:tgtEl>
                                          <p:spTgt spid="9">
                                            <p:txEl>
                                              <p:pRg st="2" end="2"/>
                                            </p:txEl>
                                          </p:spTgt>
                                        </p:tgtEl>
                                      </p:cBhvr>
                                    </p:animEffect>
                                  </p:childTnLst>
                                </p:cTn>
                              </p:par>
                            </p:childTnLst>
                          </p:cTn>
                        </p:par>
                        <p:par>
                          <p:cTn id="161" fill="hold">
                            <p:stCondLst>
                              <p:cond delay="4000"/>
                            </p:stCondLst>
                            <p:childTnLst>
                              <p:par>
                                <p:cTn id="162" presetID="22" presetClass="entr" presetSubtype="1" fill="hold" grpId="0" nodeType="afterEffect">
                                  <p:stCondLst>
                                    <p:cond delay="0"/>
                                  </p:stCondLst>
                                  <p:childTnLst>
                                    <p:set>
                                      <p:cBhvr>
                                        <p:cTn id="163" dur="1" fill="hold">
                                          <p:stCondLst>
                                            <p:cond delay="0"/>
                                          </p:stCondLst>
                                        </p:cTn>
                                        <p:tgtEl>
                                          <p:spTgt spid="9">
                                            <p:txEl>
                                              <p:pRg st="3" end="3"/>
                                            </p:txEl>
                                          </p:spTgt>
                                        </p:tgtEl>
                                        <p:attrNameLst>
                                          <p:attrName>style.visibility</p:attrName>
                                        </p:attrNameLst>
                                      </p:cBhvr>
                                      <p:to>
                                        <p:strVal val="visible"/>
                                      </p:to>
                                    </p:set>
                                    <p:animEffect transition="in" filter="wipe(up)">
                                      <p:cBhvr>
                                        <p:cTn id="164" dur="1000"/>
                                        <p:tgtEl>
                                          <p:spTgt spid="9">
                                            <p:txEl>
                                              <p:pRg st="3" end="3"/>
                                            </p:txEl>
                                          </p:spTgt>
                                        </p:tgtEl>
                                      </p:cBhvr>
                                    </p:animEffect>
                                  </p:childTnLst>
                                </p:cTn>
                              </p:par>
                            </p:childTnLst>
                          </p:cTn>
                        </p:par>
                      </p:childTnLst>
                    </p:cTn>
                  </p:par>
                  <p:par>
                    <p:cTn id="165" fill="hold">
                      <p:stCondLst>
                        <p:cond delay="indefinite"/>
                      </p:stCondLst>
                      <p:childTnLst>
                        <p:par>
                          <p:cTn id="166" fill="hold">
                            <p:stCondLst>
                              <p:cond delay="0"/>
                            </p:stCondLst>
                            <p:childTnLst>
                              <p:par>
                                <p:cTn id="167" presetID="22" presetClass="entr" presetSubtype="1" fill="hold" grpId="0" nodeType="clickEffect">
                                  <p:stCondLst>
                                    <p:cond delay="0"/>
                                  </p:stCondLst>
                                  <p:childTnLst>
                                    <p:set>
                                      <p:cBhvr>
                                        <p:cTn id="168" dur="1" fill="hold">
                                          <p:stCondLst>
                                            <p:cond delay="0"/>
                                          </p:stCondLst>
                                        </p:cTn>
                                        <p:tgtEl>
                                          <p:spTgt spid="22">
                                            <p:bg/>
                                          </p:spTgt>
                                        </p:tgtEl>
                                        <p:attrNameLst>
                                          <p:attrName>style.visibility</p:attrName>
                                        </p:attrNameLst>
                                      </p:cBhvr>
                                      <p:to>
                                        <p:strVal val="visible"/>
                                      </p:to>
                                    </p:set>
                                    <p:animEffect transition="in" filter="wipe(up)">
                                      <p:cBhvr>
                                        <p:cTn id="169" dur="1000"/>
                                        <p:tgtEl>
                                          <p:spTgt spid="22">
                                            <p:bg/>
                                          </p:spTgt>
                                        </p:tgtEl>
                                      </p:cBhvr>
                                    </p:animEffect>
                                  </p:childTnLst>
                                </p:cTn>
                              </p:par>
                            </p:childTnLst>
                          </p:cTn>
                        </p:par>
                        <p:par>
                          <p:cTn id="170" fill="hold">
                            <p:stCondLst>
                              <p:cond delay="1000"/>
                            </p:stCondLst>
                            <p:childTnLst>
                              <p:par>
                                <p:cTn id="171" presetID="22" presetClass="entr" presetSubtype="1" fill="hold" grpId="0" nodeType="afterEffect">
                                  <p:stCondLst>
                                    <p:cond delay="0"/>
                                  </p:stCondLst>
                                  <p:childTnLst>
                                    <p:set>
                                      <p:cBhvr>
                                        <p:cTn id="172" dur="1" fill="hold">
                                          <p:stCondLst>
                                            <p:cond delay="0"/>
                                          </p:stCondLst>
                                        </p:cTn>
                                        <p:tgtEl>
                                          <p:spTgt spid="22">
                                            <p:txEl>
                                              <p:pRg st="0" end="0"/>
                                            </p:txEl>
                                          </p:spTgt>
                                        </p:tgtEl>
                                        <p:attrNameLst>
                                          <p:attrName>style.visibility</p:attrName>
                                        </p:attrNameLst>
                                      </p:cBhvr>
                                      <p:to>
                                        <p:strVal val="visible"/>
                                      </p:to>
                                    </p:set>
                                    <p:animEffect transition="in" filter="wipe(up)">
                                      <p:cBhvr>
                                        <p:cTn id="173" dur="1000"/>
                                        <p:tgtEl>
                                          <p:spTgt spid="22">
                                            <p:txEl>
                                              <p:pRg st="0" end="0"/>
                                            </p:txEl>
                                          </p:spTgt>
                                        </p:tgtEl>
                                      </p:cBhvr>
                                    </p:animEffect>
                                  </p:childTnLst>
                                </p:cTn>
                              </p:par>
                            </p:childTnLst>
                          </p:cTn>
                        </p:par>
                        <p:par>
                          <p:cTn id="174" fill="hold">
                            <p:stCondLst>
                              <p:cond delay="2000"/>
                            </p:stCondLst>
                            <p:childTnLst>
                              <p:par>
                                <p:cTn id="175" presetID="22" presetClass="entr" presetSubtype="1" fill="hold" grpId="0" nodeType="afterEffect">
                                  <p:stCondLst>
                                    <p:cond delay="0"/>
                                  </p:stCondLst>
                                  <p:childTnLst>
                                    <p:set>
                                      <p:cBhvr>
                                        <p:cTn id="176" dur="1" fill="hold">
                                          <p:stCondLst>
                                            <p:cond delay="0"/>
                                          </p:stCondLst>
                                        </p:cTn>
                                        <p:tgtEl>
                                          <p:spTgt spid="22">
                                            <p:txEl>
                                              <p:pRg st="1" end="1"/>
                                            </p:txEl>
                                          </p:spTgt>
                                        </p:tgtEl>
                                        <p:attrNameLst>
                                          <p:attrName>style.visibility</p:attrName>
                                        </p:attrNameLst>
                                      </p:cBhvr>
                                      <p:to>
                                        <p:strVal val="visible"/>
                                      </p:to>
                                    </p:set>
                                    <p:animEffect transition="in" filter="wipe(up)">
                                      <p:cBhvr>
                                        <p:cTn id="177" dur="1000"/>
                                        <p:tgtEl>
                                          <p:spTgt spid="22">
                                            <p:txEl>
                                              <p:pRg st="1" end="1"/>
                                            </p:txEl>
                                          </p:spTgt>
                                        </p:tgtEl>
                                      </p:cBhvr>
                                    </p:animEffect>
                                  </p:childTnLst>
                                </p:cTn>
                              </p:par>
                            </p:childTnLst>
                          </p:cTn>
                        </p:par>
                        <p:par>
                          <p:cTn id="178" fill="hold">
                            <p:stCondLst>
                              <p:cond delay="3000"/>
                            </p:stCondLst>
                            <p:childTnLst>
                              <p:par>
                                <p:cTn id="179" presetID="22" presetClass="entr" presetSubtype="1" fill="hold" grpId="0" nodeType="afterEffect">
                                  <p:stCondLst>
                                    <p:cond delay="0"/>
                                  </p:stCondLst>
                                  <p:childTnLst>
                                    <p:set>
                                      <p:cBhvr>
                                        <p:cTn id="180" dur="1" fill="hold">
                                          <p:stCondLst>
                                            <p:cond delay="0"/>
                                          </p:stCondLst>
                                        </p:cTn>
                                        <p:tgtEl>
                                          <p:spTgt spid="22">
                                            <p:txEl>
                                              <p:pRg st="2" end="2"/>
                                            </p:txEl>
                                          </p:spTgt>
                                        </p:tgtEl>
                                        <p:attrNameLst>
                                          <p:attrName>style.visibility</p:attrName>
                                        </p:attrNameLst>
                                      </p:cBhvr>
                                      <p:to>
                                        <p:strVal val="visible"/>
                                      </p:to>
                                    </p:set>
                                    <p:animEffect transition="in" filter="wipe(up)">
                                      <p:cBhvr>
                                        <p:cTn id="181" dur="1000"/>
                                        <p:tgtEl>
                                          <p:spTgt spid="22">
                                            <p:txEl>
                                              <p:pRg st="2" end="2"/>
                                            </p:txEl>
                                          </p:spTgt>
                                        </p:tgtEl>
                                      </p:cBhvr>
                                    </p:animEffect>
                                  </p:childTnLst>
                                </p:cTn>
                              </p:par>
                            </p:childTnLst>
                          </p:cTn>
                        </p:par>
                        <p:par>
                          <p:cTn id="182" fill="hold">
                            <p:stCondLst>
                              <p:cond delay="4000"/>
                            </p:stCondLst>
                            <p:childTnLst>
                              <p:par>
                                <p:cTn id="183" presetID="22" presetClass="entr" presetSubtype="1" fill="hold" grpId="0" nodeType="afterEffect">
                                  <p:stCondLst>
                                    <p:cond delay="0"/>
                                  </p:stCondLst>
                                  <p:childTnLst>
                                    <p:set>
                                      <p:cBhvr>
                                        <p:cTn id="184" dur="1" fill="hold">
                                          <p:stCondLst>
                                            <p:cond delay="0"/>
                                          </p:stCondLst>
                                        </p:cTn>
                                        <p:tgtEl>
                                          <p:spTgt spid="22">
                                            <p:txEl>
                                              <p:pRg st="3" end="3"/>
                                            </p:txEl>
                                          </p:spTgt>
                                        </p:tgtEl>
                                        <p:attrNameLst>
                                          <p:attrName>style.visibility</p:attrName>
                                        </p:attrNameLst>
                                      </p:cBhvr>
                                      <p:to>
                                        <p:strVal val="visible"/>
                                      </p:to>
                                    </p:set>
                                    <p:animEffect transition="in" filter="wipe(up)">
                                      <p:cBhvr>
                                        <p:cTn id="185" dur="1000"/>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4" grpId="0" animBg="1"/>
      <p:bldP spid="4" grpId="0" animBg="1"/>
      <p:bldP spid="2" grpId="0" uiExpand="1" build="p" animBg="1"/>
      <p:bldP spid="9" grpId="0" uiExpand="1" build="p" animBg="1"/>
      <p:bldP spid="10" grpId="0" uiExpand="1" build="p" animBg="1"/>
      <p:bldP spid="17" grpId="0" uiExpand="1" build="p" animBg="1"/>
      <p:bldP spid="19" grpId="0" uiExpand="1" build="p" animBg="1"/>
      <p:bldP spid="20" grpId="0" uiExpand="1" build="p" animBg="1"/>
      <p:bldP spid="21" grpId="0" uiExpand="1" build="p" animBg="1"/>
      <p:bldP spid="22" grpId="0" uiExpand="1" build="p" animBg="1"/>
      <p:bldP spid="27" grpId="0"/>
      <p:bldP spid="28" grpId="0"/>
      <p:bldP spid="29" grpId="0"/>
      <p:bldP spid="3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A0126CE-918E-C842-85C2-FF7597D4365B}"/>
              </a:ext>
            </a:extLst>
          </p:cNvPr>
          <p:cNvPicPr>
            <a:picLocks noChangeAspect="1"/>
          </p:cNvPicPr>
          <p:nvPr/>
        </p:nvPicPr>
        <p:blipFill>
          <a:blip r:embed="rId2" cstate="print">
            <a:alphaModFix amt="28000"/>
            <a:extLst>
              <a:ext uri="{28A0092B-C50C-407E-A947-70E740481C1C}">
                <a14:useLocalDpi xmlns:a14="http://schemas.microsoft.com/office/drawing/2010/main"/>
              </a:ext>
            </a:extLst>
          </a:blip>
          <a:stretch>
            <a:fillRect/>
          </a:stretch>
        </p:blipFill>
        <p:spPr>
          <a:xfrm>
            <a:off x="1992536" y="539310"/>
            <a:ext cx="12294322" cy="13176690"/>
          </a:xfrm>
          <a:prstGeom prst="rect">
            <a:avLst/>
          </a:prstGeom>
        </p:spPr>
      </p:pic>
      <p:sp>
        <p:nvSpPr>
          <p:cNvPr id="5" name="Shape 68">
            <a:extLst>
              <a:ext uri="{FF2B5EF4-FFF2-40B4-BE49-F238E27FC236}">
                <a16:creationId xmlns:a16="http://schemas.microsoft.com/office/drawing/2014/main" id="{5FC5704D-62C8-1646-B178-F163B5D2B25C}"/>
              </a:ext>
            </a:extLst>
          </p:cNvPr>
          <p:cNvSpPr>
            <a:spLocks noGrp="1"/>
          </p:cNvSpPr>
          <p:nvPr>
            <p:ph type="body" idx="1"/>
          </p:nvPr>
        </p:nvSpPr>
        <p:spPr>
          <a:xfrm>
            <a:off x="244560" y="947329"/>
            <a:ext cx="22951440" cy="3992185"/>
          </a:xfrm>
          <a:prstGeom prst="rect">
            <a:avLst/>
          </a:prstGeom>
          <a:ln w="3175">
            <a:miter lim="400000"/>
          </a:ln>
          <a:extLst>
            <a:ext uri="{C572A759-6A51-4108-AA02-DFA0A04FC94B}">
              <ma14:wrappingTextBoxFlag xmlns="" xmlns:ma14="http://schemas.microsoft.com/office/mac/drawingml/2011/main" val="1"/>
            </a:ext>
          </a:extLst>
        </p:spPr>
        <p:txBody>
          <a:bodyPr lIns="38100" tIns="38100" rIns="38100" bIns="38100">
            <a:normAutofit/>
          </a:bodyPr>
          <a:lstStyle>
            <a:lvl1pPr algn="r">
              <a:lnSpc>
                <a:spcPct val="80000"/>
              </a:lnSpc>
              <a:defRPr sz="10000" b="1">
                <a:solidFill>
                  <a:srgbClr val="393941"/>
                </a:solidFill>
                <a:latin typeface="Montserrat-SemiBold"/>
                <a:ea typeface="Montserrat-SemiBold"/>
                <a:cs typeface="Montserrat-SemiBold"/>
                <a:sym typeface="Montserrat-SemiBold"/>
              </a:defRPr>
            </a:lvl1pPr>
          </a:lstStyle>
          <a:p>
            <a:pPr algn="ctr"/>
            <a:r>
              <a:rPr lang="en-GB" sz="7200" dirty="0">
                <a:solidFill>
                  <a:srgbClr val="496F63"/>
                </a:solidFill>
                <a:latin typeface="Arial" panose="020B0604020202020204" pitchFamily="34" charset="0"/>
                <a:cs typeface="Arial" panose="020B0604020202020204" pitchFamily="34" charset="0"/>
              </a:rPr>
              <a:t>HOW TO CHECK A BUSINESS IDEA?</a:t>
            </a:r>
          </a:p>
          <a:p>
            <a:pPr algn="ctr"/>
            <a:endParaRPr lang="en-GB" sz="1000" dirty="0">
              <a:solidFill>
                <a:srgbClr val="496F63"/>
              </a:solidFill>
              <a:latin typeface="Arial" panose="020B0604020202020204" pitchFamily="34" charset="0"/>
              <a:cs typeface="Arial" panose="020B0604020202020204" pitchFamily="34" charset="0"/>
            </a:endParaRPr>
          </a:p>
          <a:p>
            <a:pPr algn="ctr"/>
            <a:endParaRPr lang="en-GB" sz="1200" dirty="0">
              <a:solidFill>
                <a:srgbClr val="496F63"/>
              </a:solidFill>
              <a:latin typeface="Arial" panose="020B0604020202020204" pitchFamily="34" charset="0"/>
              <a:cs typeface="Arial" panose="020B0604020202020204" pitchFamily="34" charset="0"/>
            </a:endParaRPr>
          </a:p>
          <a:p>
            <a:pPr algn="ctr"/>
            <a:r>
              <a:rPr lang="en-GB" sz="8000" dirty="0">
                <a:solidFill>
                  <a:srgbClr val="496F63"/>
                </a:solidFill>
                <a:latin typeface="Arial" panose="020B0604020202020204" pitchFamily="34" charset="0"/>
                <a:cs typeface="Arial" panose="020B0604020202020204" pitchFamily="34" charset="0"/>
              </a:rPr>
              <a:t>The answer is</a:t>
            </a:r>
          </a:p>
          <a:p>
            <a:pPr algn="ctr"/>
            <a:r>
              <a:rPr lang="en-GB" sz="8000" dirty="0">
                <a:solidFill>
                  <a:srgbClr val="496F63"/>
                </a:solidFill>
                <a:latin typeface="Arial" panose="020B0604020202020204" pitchFamily="34" charset="0"/>
                <a:cs typeface="Arial" panose="020B0604020202020204" pitchFamily="34" charset="0"/>
              </a:rPr>
              <a:t>Minimum viable product (MVP)</a:t>
            </a:r>
            <a:endParaRPr sz="8000" dirty="0">
              <a:solidFill>
                <a:srgbClr val="496F63"/>
              </a:solidFill>
              <a:latin typeface="Arial" panose="020B0604020202020204" pitchFamily="34" charset="0"/>
              <a:cs typeface="Arial" panose="020B0604020202020204" pitchFamily="34" charset="0"/>
            </a:endParaRPr>
          </a:p>
        </p:txBody>
      </p:sp>
      <p:sp>
        <p:nvSpPr>
          <p:cNvPr id="10" name="Prostokąt 9">
            <a:extLst>
              <a:ext uri="{FF2B5EF4-FFF2-40B4-BE49-F238E27FC236}">
                <a16:creationId xmlns:a16="http://schemas.microsoft.com/office/drawing/2014/main" id="{86EE54F4-3EE4-D843-8EF5-E85662C66093}"/>
              </a:ext>
            </a:extLst>
          </p:cNvPr>
          <p:cNvSpPr/>
          <p:nvPr/>
        </p:nvSpPr>
        <p:spPr>
          <a:xfrm>
            <a:off x="1188000" y="9074630"/>
            <a:ext cx="13454323" cy="4401205"/>
          </a:xfrm>
          <a:prstGeom prst="rect">
            <a:avLst/>
          </a:prstGeom>
        </p:spPr>
        <p:txBody>
          <a:bodyPr wrap="square">
            <a:spAutoFit/>
          </a:bodyPr>
          <a:lstStyle/>
          <a:p>
            <a:pPr marL="180340" marR="243840" algn="ctr">
              <a:lnSpc>
                <a:spcPct val="150000"/>
              </a:lnSpc>
              <a:spcBef>
                <a:spcPts val="1200"/>
              </a:spcBef>
              <a:tabLst>
                <a:tab pos="450215" algn="l"/>
              </a:tabLst>
            </a:pPr>
            <a:r>
              <a:rPr lang="en-US" sz="6000" b="1" dirty="0">
                <a:solidFill>
                  <a:srgbClr val="385623"/>
                </a:solidFill>
                <a:latin typeface="Arial" panose="020B0604020202020204" pitchFamily="34" charset="0"/>
                <a:ea typeface="Times New Roman" panose="02020603050405020304" pitchFamily="18" charset="0"/>
              </a:rPr>
              <a:t>AND HOW TO  DO IT?</a:t>
            </a:r>
          </a:p>
          <a:p>
            <a:pPr marL="180340" marR="243840" algn="ctr">
              <a:lnSpc>
                <a:spcPct val="150000"/>
              </a:lnSpc>
              <a:spcBef>
                <a:spcPts val="1200"/>
              </a:spcBef>
              <a:tabLst>
                <a:tab pos="450215" algn="l"/>
              </a:tabLst>
            </a:pPr>
            <a:r>
              <a:rPr lang="en-US" sz="6000" b="1" dirty="0">
                <a:solidFill>
                  <a:srgbClr val="385623"/>
                </a:solidFill>
                <a:latin typeface="Arial" panose="020B0604020202020204" pitchFamily="34" charset="0"/>
                <a:ea typeface="Times New Roman" panose="02020603050405020304" pitchFamily="18" charset="0"/>
              </a:rPr>
              <a:t>Just a few simple steps to follow…..</a:t>
            </a:r>
            <a:endParaRPr lang="pl-PL" sz="6000" b="1" dirty="0">
              <a:solidFill>
                <a:srgbClr val="2E95D2"/>
              </a:solidFill>
              <a:latin typeface="Times New Roman" panose="02020603050405020304" pitchFamily="18" charset="0"/>
              <a:ea typeface="Times New Roman" panose="02020603050405020304" pitchFamily="18" charset="0"/>
            </a:endParaRPr>
          </a:p>
        </p:txBody>
      </p:sp>
      <p:sp>
        <p:nvSpPr>
          <p:cNvPr id="2" name="Prostokąt 1">
            <a:extLst>
              <a:ext uri="{FF2B5EF4-FFF2-40B4-BE49-F238E27FC236}">
                <a16:creationId xmlns:a16="http://schemas.microsoft.com/office/drawing/2014/main" id="{57B9D108-EC9E-6F4F-A7EF-653252780AD4}"/>
              </a:ext>
            </a:extLst>
          </p:cNvPr>
          <p:cNvSpPr/>
          <p:nvPr/>
        </p:nvSpPr>
        <p:spPr>
          <a:xfrm>
            <a:off x="2056680" y="4699217"/>
            <a:ext cx="21139320" cy="4282647"/>
          </a:xfrm>
          <a:prstGeom prst="rect">
            <a:avLst/>
          </a:prstGeom>
        </p:spPr>
        <p:txBody>
          <a:bodyPr wrap="square">
            <a:spAutoFit/>
          </a:bodyPr>
          <a:lstStyle/>
          <a:p>
            <a:pPr marL="180340" marR="243840">
              <a:lnSpc>
                <a:spcPct val="150000"/>
              </a:lnSpc>
              <a:spcBef>
                <a:spcPts val="1200"/>
              </a:spcBef>
              <a:tabLst>
                <a:tab pos="450215" algn="l"/>
              </a:tabLst>
            </a:pP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The Lean method focuses on swiftly turning new ideas for products or services into </a:t>
            </a:r>
            <a:r>
              <a:rPr lang="en-US" sz="3600" b="1" dirty="0">
                <a:solidFill>
                  <a:srgbClr val="000000"/>
                </a:solidFill>
                <a:latin typeface="Arial" panose="020B0604020202020204" pitchFamily="34" charset="0"/>
                <a:ea typeface="Times New Roman" panose="02020603050405020304" pitchFamily="18" charset="0"/>
                <a:cs typeface="Arial" panose="020B0604020202020204" pitchFamily="34" charset="0"/>
              </a:rPr>
              <a:t>iterative experiments</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Lean practitioners build simple prototypes called </a:t>
            </a:r>
            <a:r>
              <a:rPr lang="en-US" sz="3600" b="1" dirty="0">
                <a:solidFill>
                  <a:srgbClr val="000000"/>
                </a:solidFill>
                <a:latin typeface="Arial" panose="020B0604020202020204" pitchFamily="34" charset="0"/>
                <a:ea typeface="Times New Roman" panose="02020603050405020304" pitchFamily="18" charset="0"/>
                <a:cs typeface="Arial" panose="020B0604020202020204" pitchFamily="34" charset="0"/>
              </a:rPr>
              <a:t>“minimum viable products” (MVPs), </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move quickly to get feedback on these MVPs from customers, and then develop iterations of their MVPs on the basis of that feedback.</a:t>
            </a:r>
            <a:endParaRPr lang="pl-PL" sz="3600" b="1" dirty="0">
              <a:solidFill>
                <a:srgbClr val="CE1779"/>
              </a:solidFill>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pl-PL" sz="2000" dirty="0">
                <a:latin typeface="Arial" panose="020B0604020202020204" pitchFamily="34" charset="0"/>
                <a:ea typeface="Times New Roman" panose="02020603050405020304" pitchFamily="18" charset="0"/>
                <a:cs typeface="Arial" panose="020B0604020202020204" pitchFamily="34" charset="0"/>
              </a:rPr>
              <a:t>  </a:t>
            </a:r>
            <a:endParaRPr lang="en-GB" sz="2000" dirty="0">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pl-PL" sz="2000" dirty="0">
                <a:solidFill>
                  <a:srgbClr val="263A34"/>
                </a:solidFill>
                <a:latin typeface="Arial" panose="020B0604020202020204" pitchFamily="34" charset="0"/>
                <a:ea typeface="Times New Roman" panose="02020603050405020304" pitchFamily="18" charset="0"/>
                <a:cs typeface="Arial" panose="020B0604020202020204" pitchFamily="34" charset="0"/>
              </a:rPr>
              <a:t>Source: https://ssir.org/articles/entry/the_promise_of_lean_experimentation</a:t>
            </a:r>
          </a:p>
        </p:txBody>
      </p:sp>
      <p:pic>
        <p:nvPicPr>
          <p:cNvPr id="3" name="Obraz 2">
            <a:extLst>
              <a:ext uri="{FF2B5EF4-FFF2-40B4-BE49-F238E27FC236}">
                <a16:creationId xmlns:a16="http://schemas.microsoft.com/office/drawing/2014/main" id="{640796F7-3EAA-3646-8F96-622D8C9284A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642323" y="7445829"/>
            <a:ext cx="9533262" cy="6270171"/>
          </a:xfrm>
          <a:prstGeom prst="rect">
            <a:avLst/>
          </a:prstGeom>
        </p:spPr>
      </p:pic>
      <p:sp>
        <p:nvSpPr>
          <p:cNvPr id="11" name="Prostokąt 10"/>
          <p:cNvSpPr/>
          <p:nvPr/>
        </p:nvSpPr>
        <p:spPr>
          <a:xfrm>
            <a:off x="0" y="0"/>
            <a:ext cx="1188000" cy="13716000"/>
          </a:xfrm>
          <a:prstGeom prst="rect">
            <a:avLst/>
          </a:prstGeom>
          <a:solidFill>
            <a:srgbClr val="84CAC5"/>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vert270"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pl-PL" sz="4800" b="1" dirty="0">
                <a:solidFill>
                  <a:srgbClr val="496F63"/>
                </a:solidFill>
                <a:latin typeface="Arial"/>
                <a:ea typeface="Montserrat-SemiBold"/>
                <a:cs typeface="Arial"/>
                <a:sym typeface="Helvetica Light"/>
              </a:rPr>
              <a:t>MINIMUM VIABLE PRODUCT</a:t>
            </a:r>
          </a:p>
        </p:txBody>
      </p:sp>
    </p:spTree>
    <p:extLst>
      <p:ext uri="{BB962C8B-B14F-4D97-AF65-F5344CB8AC3E}">
        <p14:creationId xmlns:p14="http://schemas.microsoft.com/office/powerpoint/2010/main" val="2277010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500"/>
                                        <p:tgtEl>
                                          <p:spTgt spid="5">
                                            <p:bg/>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1000"/>
                                        <p:tgtEl>
                                          <p:spTgt spid="5">
                                            <p:txEl>
                                              <p:pRg st="3" end="3"/>
                                            </p:txEl>
                                          </p:spTgt>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5">
                                            <p:txEl>
                                              <p:pRg st="4" end="4"/>
                                            </p:txEl>
                                          </p:spTgt>
                                        </p:tgtEl>
                                        <p:attrNameLst>
                                          <p:attrName>style.visibility</p:attrName>
                                        </p:attrNameLst>
                                      </p:cBhvr>
                                      <p:to>
                                        <p:strVal val="visible"/>
                                      </p:to>
                                    </p:set>
                                    <p:animEffect transition="in" filter="fade">
                                      <p:cBhvr>
                                        <p:cTn id="20" dur="2000"/>
                                        <p:tgtEl>
                                          <p:spTgt spid="5">
                                            <p:txEl>
                                              <p:pRg st="4" end="4"/>
                                            </p:txEl>
                                          </p:spTgt>
                                        </p:tgtEl>
                                      </p:cBhvr>
                                    </p:animEffect>
                                  </p:childTnLst>
                                </p:cTn>
                              </p:par>
                            </p:childTnLst>
                          </p:cTn>
                        </p:par>
                        <p:par>
                          <p:cTn id="21" fill="hold">
                            <p:stCondLst>
                              <p:cond delay="3000"/>
                            </p:stCondLst>
                            <p:childTnLst>
                              <p:par>
                                <p:cTn id="22" presetID="2" presetClass="entr" presetSubtype="4"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2000" fill="hold"/>
                                        <p:tgtEl>
                                          <p:spTgt spid="3"/>
                                        </p:tgtEl>
                                        <p:attrNameLst>
                                          <p:attrName>ppt_x</p:attrName>
                                        </p:attrNameLst>
                                      </p:cBhvr>
                                      <p:tavLst>
                                        <p:tav tm="0">
                                          <p:val>
                                            <p:strVal val="#ppt_x"/>
                                          </p:val>
                                        </p:tav>
                                        <p:tav tm="100000">
                                          <p:val>
                                            <p:strVal val="#ppt_x"/>
                                          </p:val>
                                        </p:tav>
                                      </p:tavLst>
                                    </p:anim>
                                    <p:anim calcmode="lin" valueType="num">
                                      <p:cBhvr additive="base">
                                        <p:cTn id="25" dur="2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2">
                                            <p:txEl>
                                              <p:pRg st="0" end="0"/>
                                            </p:txEl>
                                          </p:spTgt>
                                        </p:tgtEl>
                                        <p:attrNameLst>
                                          <p:attrName>style.visibility</p:attrName>
                                        </p:attrNameLst>
                                      </p:cBhvr>
                                      <p:to>
                                        <p:strVal val="visible"/>
                                      </p:to>
                                    </p:set>
                                    <p:animEffect transition="in" filter="wipe(up)">
                                      <p:cBhvr>
                                        <p:cTn id="30" dur="1000"/>
                                        <p:tgtEl>
                                          <p:spTgt spid="2">
                                            <p:txEl>
                                              <p:pRg st="0" end="0"/>
                                            </p:txEl>
                                          </p:spTgt>
                                        </p:tgtEl>
                                      </p:cBhvr>
                                    </p:animEffect>
                                  </p:childTnLst>
                                </p:cTn>
                              </p:par>
                            </p:childTnLst>
                          </p:cTn>
                        </p:par>
                        <p:par>
                          <p:cTn id="31" fill="hold">
                            <p:stCondLst>
                              <p:cond delay="1000"/>
                            </p:stCondLst>
                            <p:childTnLst>
                              <p:par>
                                <p:cTn id="32" presetID="22" presetClass="entr" presetSubtype="1" fill="hold" grpId="0" nodeType="afterEffect">
                                  <p:stCondLst>
                                    <p:cond delay="0"/>
                                  </p:stCondLst>
                                  <p:childTnLst>
                                    <p:set>
                                      <p:cBhvr>
                                        <p:cTn id="33" dur="1" fill="hold">
                                          <p:stCondLst>
                                            <p:cond delay="0"/>
                                          </p:stCondLst>
                                        </p:cTn>
                                        <p:tgtEl>
                                          <p:spTgt spid="2">
                                            <p:txEl>
                                              <p:pRg st="1" end="1"/>
                                            </p:txEl>
                                          </p:spTgt>
                                        </p:tgtEl>
                                        <p:attrNameLst>
                                          <p:attrName>style.visibility</p:attrName>
                                        </p:attrNameLst>
                                      </p:cBhvr>
                                      <p:to>
                                        <p:strVal val="visible"/>
                                      </p:to>
                                    </p:set>
                                    <p:animEffect transition="in" filter="wipe(up)">
                                      <p:cBhvr>
                                        <p:cTn id="34" dur="3000"/>
                                        <p:tgtEl>
                                          <p:spTgt spid="2">
                                            <p:txEl>
                                              <p:pRg st="1" end="1"/>
                                            </p:txEl>
                                          </p:spTgt>
                                        </p:tgtEl>
                                      </p:cBhvr>
                                    </p:animEffect>
                                  </p:childTnLst>
                                </p:cTn>
                              </p:par>
                            </p:childTnLst>
                          </p:cTn>
                        </p:par>
                        <p:par>
                          <p:cTn id="35" fill="hold">
                            <p:stCondLst>
                              <p:cond delay="4000"/>
                            </p:stCondLst>
                            <p:childTnLst>
                              <p:par>
                                <p:cTn id="36" presetID="22" presetClass="entr" presetSubtype="1" fill="hold" grpId="0" nodeType="afterEffect">
                                  <p:stCondLst>
                                    <p:cond delay="0"/>
                                  </p:stCondLst>
                                  <p:childTnLst>
                                    <p:set>
                                      <p:cBhvr>
                                        <p:cTn id="37" dur="1" fill="hold">
                                          <p:stCondLst>
                                            <p:cond delay="0"/>
                                          </p:stCondLst>
                                        </p:cTn>
                                        <p:tgtEl>
                                          <p:spTgt spid="2">
                                            <p:txEl>
                                              <p:pRg st="2" end="2"/>
                                            </p:txEl>
                                          </p:spTgt>
                                        </p:tgtEl>
                                        <p:attrNameLst>
                                          <p:attrName>style.visibility</p:attrName>
                                        </p:attrNameLst>
                                      </p:cBhvr>
                                      <p:to>
                                        <p:strVal val="visible"/>
                                      </p:to>
                                    </p:set>
                                    <p:animEffect transition="in" filter="wipe(up)">
                                      <p:cBhvr>
                                        <p:cTn id="38" dur="3000"/>
                                        <p:tgtEl>
                                          <p:spTgt spid="2">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xEl>
                                              <p:pRg st="0" end="0"/>
                                            </p:txEl>
                                          </p:spTgt>
                                        </p:tgtEl>
                                        <p:attrNameLst>
                                          <p:attrName>style.visibility</p:attrName>
                                        </p:attrNameLst>
                                      </p:cBhvr>
                                      <p:to>
                                        <p:strVal val="visible"/>
                                      </p:to>
                                    </p:set>
                                    <p:animEffect transition="in" filter="fade">
                                      <p:cBhvr>
                                        <p:cTn id="43" dur="1000"/>
                                        <p:tgtEl>
                                          <p:spTgt spid="10">
                                            <p:txEl>
                                              <p:pRg st="0" end="0"/>
                                            </p:txEl>
                                          </p:spTgt>
                                        </p:tgtEl>
                                      </p:cBhvr>
                                    </p:animEffect>
                                  </p:childTnLst>
                                </p:cTn>
                              </p:par>
                            </p:childTnLst>
                          </p:cTn>
                        </p:par>
                        <p:par>
                          <p:cTn id="44" fill="hold">
                            <p:stCondLst>
                              <p:cond delay="1000"/>
                            </p:stCondLst>
                            <p:childTnLst>
                              <p:par>
                                <p:cTn id="45" presetID="10" presetClass="entr" presetSubtype="0" fill="hold" grpId="0" nodeType="afterEffect">
                                  <p:stCondLst>
                                    <p:cond delay="0"/>
                                  </p:stCondLst>
                                  <p:childTnLst>
                                    <p:set>
                                      <p:cBhvr>
                                        <p:cTn id="46" dur="1" fill="hold">
                                          <p:stCondLst>
                                            <p:cond delay="0"/>
                                          </p:stCondLst>
                                        </p:cTn>
                                        <p:tgtEl>
                                          <p:spTgt spid="10">
                                            <p:txEl>
                                              <p:pRg st="1" end="1"/>
                                            </p:txEl>
                                          </p:spTgt>
                                        </p:tgtEl>
                                        <p:attrNameLst>
                                          <p:attrName>style.visibility</p:attrName>
                                        </p:attrNameLst>
                                      </p:cBhvr>
                                      <p:to>
                                        <p:strVal val="visible"/>
                                      </p:to>
                                    </p:set>
                                    <p:animEffect transition="in" filter="fade">
                                      <p:cBhvr>
                                        <p:cTn id="47" dur="10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P spid="10" grpId="0" uiExpand="1" build="p"/>
      <p:bldP spid="2"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tekstu 2">
            <a:extLst>
              <a:ext uri="{FF2B5EF4-FFF2-40B4-BE49-F238E27FC236}">
                <a16:creationId xmlns:a16="http://schemas.microsoft.com/office/drawing/2014/main" id="{F964EF1B-9EE9-F340-A1F3-6F912DB55113}"/>
              </a:ext>
            </a:extLst>
          </p:cNvPr>
          <p:cNvSpPr>
            <a:spLocks noGrp="1"/>
          </p:cNvSpPr>
          <p:nvPr>
            <p:ph type="body" idx="1"/>
          </p:nvPr>
        </p:nvSpPr>
        <p:spPr>
          <a:xfrm>
            <a:off x="1478611" y="1997132"/>
            <a:ext cx="16792621" cy="10695695"/>
          </a:xfrm>
        </p:spPr>
        <p:txBody>
          <a:bodyPr wrap="square" lIns="0" tIns="0" rIns="0" bIns="0">
            <a:noAutofit/>
          </a:bodyPr>
          <a:lstStyle/>
          <a:p>
            <a:pPr marL="742950" indent="-742950" algn="l">
              <a:lnSpc>
                <a:spcPct val="150000"/>
              </a:lnSpc>
              <a:buAutoNum type="arabicPeriod"/>
            </a:pPr>
            <a:r>
              <a:rPr lang="en-US" sz="6000" b="1" dirty="0">
                <a:solidFill>
                  <a:srgbClr val="496F63"/>
                </a:solidFill>
                <a:latin typeface="Apple Chancery" panose="03020702040506060504" pitchFamily="66" charset="-79"/>
                <a:cs typeface="Apple Chancery" panose="03020702040506060504" pitchFamily="66" charset="-79"/>
              </a:rPr>
              <a:t>Life-size prototypes</a:t>
            </a:r>
          </a:p>
          <a:p>
            <a:pPr algn="l">
              <a:spcAft>
                <a:spcPts val="1200"/>
              </a:spcAft>
            </a:pPr>
            <a:r>
              <a:rPr lang="en-US" sz="3200" dirty="0">
                <a:solidFill>
                  <a:srgbClr val="496F63"/>
                </a:solidFill>
                <a:latin typeface="Arial" panose="020B0604020202020204" pitchFamily="34" charset="0"/>
                <a:cs typeface="Arial" panose="020B0604020202020204" pitchFamily="34" charset="0"/>
              </a:rPr>
              <a:t>Are there any products out there which already provide</a:t>
            </a:r>
            <a:r>
              <a:rPr lang="en-GB" sz="3200" dirty="0">
                <a:solidFill>
                  <a:srgbClr val="496F63"/>
                </a:solidFill>
                <a:latin typeface="Arial" panose="020B0604020202020204" pitchFamily="34" charset="0"/>
                <a:cs typeface="Arial" panose="020B0604020202020204" pitchFamily="34" charset="0"/>
              </a:rPr>
              <a:t> </a:t>
            </a:r>
            <a:r>
              <a:rPr lang="en-US" sz="3200" dirty="0">
                <a:solidFill>
                  <a:srgbClr val="496F63"/>
                </a:solidFill>
                <a:latin typeface="Arial" panose="020B0604020202020204" pitchFamily="34" charset="0"/>
                <a:cs typeface="Arial" panose="020B0604020202020204" pitchFamily="34" charset="0"/>
              </a:rPr>
              <a:t>a solution to the customer’s problem?</a:t>
            </a:r>
          </a:p>
          <a:p>
            <a:pPr algn="l">
              <a:spcAft>
                <a:spcPts val="1200"/>
              </a:spcAft>
            </a:pPr>
            <a:r>
              <a:rPr lang="en-US" sz="3200" dirty="0">
                <a:solidFill>
                  <a:srgbClr val="496F63"/>
                </a:solidFill>
                <a:latin typeface="Arial" panose="020B0604020202020204" pitchFamily="34" charset="0"/>
                <a:cs typeface="Arial" panose="020B0604020202020204" pitchFamily="34" charset="0"/>
              </a:rPr>
              <a:t>What would the benefits be of your solution as opposed to the competitors?</a:t>
            </a:r>
          </a:p>
          <a:p>
            <a:pPr algn="l">
              <a:spcAft>
                <a:spcPts val="1200"/>
              </a:spcAft>
            </a:pPr>
            <a:endParaRPr lang="en-US" sz="3200" dirty="0">
              <a:solidFill>
                <a:srgbClr val="496F63"/>
              </a:solidFill>
              <a:latin typeface="Arial" panose="020B0604020202020204" pitchFamily="34" charset="0"/>
              <a:cs typeface="Arial" panose="020B0604020202020204" pitchFamily="34" charset="0"/>
            </a:endParaRPr>
          </a:p>
          <a:p>
            <a:pPr algn="l">
              <a:lnSpc>
                <a:spcPct val="150000"/>
              </a:lnSpc>
            </a:pPr>
            <a:r>
              <a:rPr lang="en-US" sz="4000" b="1" dirty="0">
                <a:solidFill>
                  <a:srgbClr val="496F63"/>
                </a:solidFill>
                <a:latin typeface="Apple Chancery" panose="03020702040506060504" pitchFamily="66" charset="-79"/>
                <a:cs typeface="Apple Chancery" panose="03020702040506060504" pitchFamily="66" charset="-79"/>
              </a:rPr>
              <a:t>2. </a:t>
            </a:r>
            <a:r>
              <a:rPr lang="en-US" sz="6000" b="1" dirty="0">
                <a:solidFill>
                  <a:srgbClr val="496F63"/>
                </a:solidFill>
                <a:latin typeface="Apple Chancery" panose="03020702040506060504" pitchFamily="66" charset="-79"/>
                <a:cs typeface="Apple Chancery" panose="03020702040506060504" pitchFamily="66" charset="-79"/>
              </a:rPr>
              <a:t>Wizard of Oz</a:t>
            </a:r>
          </a:p>
          <a:p>
            <a:pPr algn="l">
              <a:spcAft>
                <a:spcPts val="1200"/>
              </a:spcAft>
            </a:pPr>
            <a:r>
              <a:rPr lang="pl-PL" sz="3200" dirty="0">
                <a:solidFill>
                  <a:srgbClr val="496F63"/>
                </a:solidFill>
                <a:latin typeface="Arial" panose="020B0604020202020204" pitchFamily="34" charset="0"/>
                <a:cs typeface="Arial" panose="020B0604020202020204" pitchFamily="34" charset="0"/>
              </a:rPr>
              <a:t>To run a "Wizard of Oz" MVP, set up a front stage that mimics a real, working value proposition.</a:t>
            </a:r>
            <a:endParaRPr lang="en-GB" sz="3200" dirty="0">
              <a:solidFill>
                <a:srgbClr val="496F63"/>
              </a:solidFill>
              <a:latin typeface="Arial" panose="020B0604020202020204" pitchFamily="34" charset="0"/>
              <a:cs typeface="Arial" panose="020B0604020202020204" pitchFamily="34" charset="0"/>
            </a:endParaRPr>
          </a:p>
          <a:p>
            <a:pPr algn="l">
              <a:spcAft>
                <a:spcPts val="1200"/>
              </a:spcAft>
            </a:pPr>
            <a:r>
              <a:rPr lang="pl-PL" sz="3200" dirty="0">
                <a:solidFill>
                  <a:srgbClr val="496F63"/>
                </a:solidFill>
                <a:latin typeface="Arial" panose="020B0604020202020204" pitchFamily="34" charset="0"/>
                <a:cs typeface="Arial" panose="020B0604020202020204" pitchFamily="34" charset="0"/>
              </a:rPr>
              <a:t>On the back-end you will manually carry out the tasks of what would normally be a more automated process for delivering your value proposition</a:t>
            </a:r>
            <a:r>
              <a:rPr lang="pl-PL" sz="3200" dirty="0">
                <a:solidFill>
                  <a:srgbClr val="000000"/>
                </a:solidFill>
                <a:latin typeface="Arial" panose="020B0604020202020204" pitchFamily="34" charset="0"/>
                <a:cs typeface="Arial" panose="020B0604020202020204" pitchFamily="34" charset="0"/>
              </a:rPr>
              <a:t>.</a:t>
            </a:r>
            <a:endParaRPr lang="en-US" sz="3200" b="1" dirty="0">
              <a:solidFill>
                <a:srgbClr val="000000"/>
              </a:solidFill>
              <a:latin typeface="Arial" panose="020B0604020202020204" pitchFamily="34" charset="0"/>
              <a:cs typeface="Arial" panose="020B0604020202020204" pitchFamily="34" charset="0"/>
            </a:endParaRPr>
          </a:p>
          <a:p>
            <a:pPr algn="l">
              <a:lnSpc>
                <a:spcPct val="150000"/>
              </a:lnSpc>
              <a:spcBef>
                <a:spcPts val="2400"/>
              </a:spcBef>
            </a:pPr>
            <a:r>
              <a:rPr lang="en-US" sz="4000" b="1" dirty="0">
                <a:solidFill>
                  <a:srgbClr val="496F63"/>
                </a:solidFill>
                <a:latin typeface="Apple Chancery" panose="03020702040506060504" pitchFamily="66" charset="-79"/>
                <a:cs typeface="Apple Chancery" panose="03020702040506060504" pitchFamily="66" charset="-79"/>
              </a:rPr>
              <a:t>3. </a:t>
            </a:r>
            <a:r>
              <a:rPr lang="en-US" sz="6000" b="1" dirty="0">
                <a:solidFill>
                  <a:srgbClr val="496F63"/>
                </a:solidFill>
                <a:latin typeface="Apple Chancery" panose="03020702040506060504" pitchFamily="66" charset="-79"/>
                <a:cs typeface="Apple Chancery" panose="03020702040506060504" pitchFamily="66" charset="-79"/>
              </a:rPr>
              <a:t>Illustrations, storyboards and scenarios</a:t>
            </a:r>
          </a:p>
          <a:p>
            <a:pPr algn="l">
              <a:lnSpc>
                <a:spcPct val="150000"/>
              </a:lnSpc>
            </a:pPr>
            <a:endParaRPr lang="en-US" sz="4000" b="1" dirty="0">
              <a:solidFill>
                <a:srgbClr val="000000"/>
              </a:solidFill>
              <a:latin typeface="Apple Chancery" panose="03020702040506060504" pitchFamily="66" charset="-79"/>
              <a:cs typeface="Apple Chancery" panose="03020702040506060504" pitchFamily="66" charset="-79"/>
            </a:endParaRPr>
          </a:p>
          <a:p>
            <a:pPr>
              <a:lnSpc>
                <a:spcPct val="150000"/>
              </a:lnSpc>
            </a:pPr>
            <a:endParaRPr lang="pl-PL" dirty="0">
              <a:solidFill>
                <a:srgbClr val="000000"/>
              </a:solidFill>
            </a:endParaRPr>
          </a:p>
          <a:p>
            <a:pPr>
              <a:lnSpc>
                <a:spcPct val="150000"/>
              </a:lnSpc>
            </a:pPr>
            <a:endParaRPr lang="pl-PL" dirty="0"/>
          </a:p>
        </p:txBody>
      </p:sp>
      <p:sp>
        <p:nvSpPr>
          <p:cNvPr id="5" name="Tytuł 1">
            <a:extLst>
              <a:ext uri="{FF2B5EF4-FFF2-40B4-BE49-F238E27FC236}">
                <a16:creationId xmlns:a16="http://schemas.microsoft.com/office/drawing/2014/main" id="{5872AFAB-A944-3441-B648-424AC0A61665}"/>
              </a:ext>
            </a:extLst>
          </p:cNvPr>
          <p:cNvSpPr>
            <a:spLocks noGrp="1"/>
          </p:cNvSpPr>
          <p:nvPr>
            <p:ph type="title"/>
          </p:nvPr>
        </p:nvSpPr>
        <p:spPr>
          <a:xfrm>
            <a:off x="1400397" y="384878"/>
            <a:ext cx="21583206" cy="1274589"/>
          </a:xfrm>
        </p:spPr>
        <p:txBody>
          <a:bodyPr>
            <a:noAutofit/>
          </a:bodyPr>
          <a:lstStyle/>
          <a:p>
            <a:pPr algn="ctr"/>
            <a:r>
              <a:rPr lang="pl-PL" sz="8000" dirty="0" err="1">
                <a:solidFill>
                  <a:srgbClr val="496F63"/>
                </a:solidFill>
              </a:rPr>
              <a:t>Testing</a:t>
            </a:r>
            <a:r>
              <a:rPr lang="pl-PL" sz="8000" dirty="0">
                <a:solidFill>
                  <a:srgbClr val="496F63"/>
                </a:solidFill>
              </a:rPr>
              <a:t> and </a:t>
            </a:r>
            <a:r>
              <a:rPr lang="pl-PL" sz="8000" dirty="0" err="1">
                <a:solidFill>
                  <a:srgbClr val="496F63"/>
                </a:solidFill>
              </a:rPr>
              <a:t>experimentation</a:t>
            </a:r>
            <a:r>
              <a:rPr lang="pl-PL" sz="8000" dirty="0">
                <a:solidFill>
                  <a:srgbClr val="496F63"/>
                </a:solidFill>
              </a:rPr>
              <a:t> </a:t>
            </a:r>
            <a:r>
              <a:rPr lang="pl-PL" sz="8000" dirty="0" err="1">
                <a:solidFill>
                  <a:srgbClr val="496F63"/>
                </a:solidFill>
              </a:rPr>
              <a:t>techniques</a:t>
            </a:r>
            <a:br>
              <a:rPr lang="pl-PL" sz="8000" dirty="0">
                <a:solidFill>
                  <a:srgbClr val="496F63"/>
                </a:solidFill>
              </a:rPr>
            </a:br>
            <a:endParaRPr lang="pl-PL" sz="4000" dirty="0">
              <a:solidFill>
                <a:srgbClr val="496F63"/>
              </a:solidFill>
              <a:latin typeface="Apple Chancery" panose="03020702040506060504" pitchFamily="66" charset="-79"/>
              <a:cs typeface="Apple Chancery" panose="03020702040506060504" pitchFamily="66" charset="-79"/>
            </a:endParaRPr>
          </a:p>
        </p:txBody>
      </p:sp>
      <p:pic>
        <p:nvPicPr>
          <p:cNvPr id="2" name="Obraz 1">
            <a:extLst>
              <a:ext uri="{FF2B5EF4-FFF2-40B4-BE49-F238E27FC236}">
                <a16:creationId xmlns:a16="http://schemas.microsoft.com/office/drawing/2014/main" id="{1A6531B3-55D1-5A4A-A7C5-455BD42A1DE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193018" y="6284210"/>
            <a:ext cx="4098444" cy="3014491"/>
          </a:xfrm>
          <a:prstGeom prst="rect">
            <a:avLst/>
          </a:prstGeom>
        </p:spPr>
      </p:pic>
      <p:pic>
        <p:nvPicPr>
          <p:cNvPr id="6" name="Obraz 5">
            <a:extLst>
              <a:ext uri="{FF2B5EF4-FFF2-40B4-BE49-F238E27FC236}">
                <a16:creationId xmlns:a16="http://schemas.microsoft.com/office/drawing/2014/main" id="{F3C35528-E262-704A-8A0D-C7C50848F3DB}"/>
              </a:ext>
            </a:extLst>
          </p:cNvPr>
          <p:cNvPicPr>
            <a:picLocks noChangeAspect="1"/>
          </p:cNvPicPr>
          <p:nvPr/>
        </p:nvPicPr>
        <p:blipFill>
          <a:blip r:embed="rId3" cstate="print"/>
          <a:stretch>
            <a:fillRect/>
          </a:stretch>
        </p:blipFill>
        <p:spPr>
          <a:xfrm>
            <a:off x="18193018" y="1997132"/>
            <a:ext cx="4254871" cy="3470608"/>
          </a:xfrm>
          <a:prstGeom prst="rect">
            <a:avLst/>
          </a:prstGeom>
        </p:spPr>
      </p:pic>
      <p:pic>
        <p:nvPicPr>
          <p:cNvPr id="7" name="Obraz 6">
            <a:extLst>
              <a:ext uri="{FF2B5EF4-FFF2-40B4-BE49-F238E27FC236}">
                <a16:creationId xmlns:a16="http://schemas.microsoft.com/office/drawing/2014/main" id="{637991D9-798C-4F4A-8440-E5B1EB08320F}"/>
              </a:ext>
            </a:extLst>
          </p:cNvPr>
          <p:cNvPicPr>
            <a:picLocks noChangeAspect="1"/>
          </p:cNvPicPr>
          <p:nvPr/>
        </p:nvPicPr>
        <p:blipFill>
          <a:blip r:embed="rId4" cstate="print"/>
          <a:stretch>
            <a:fillRect/>
          </a:stretch>
        </p:blipFill>
        <p:spPr>
          <a:xfrm>
            <a:off x="17121643" y="10115171"/>
            <a:ext cx="3048000" cy="3048000"/>
          </a:xfrm>
          <a:prstGeom prst="rect">
            <a:avLst/>
          </a:prstGeom>
        </p:spPr>
      </p:pic>
      <p:pic>
        <p:nvPicPr>
          <p:cNvPr id="8" name="Obraz 7">
            <a:extLst>
              <a:ext uri="{FF2B5EF4-FFF2-40B4-BE49-F238E27FC236}">
                <a16:creationId xmlns:a16="http://schemas.microsoft.com/office/drawing/2014/main" id="{7AD6DBEC-DC30-C841-BAE9-9F28C6975467}"/>
              </a:ext>
            </a:extLst>
          </p:cNvPr>
          <p:cNvPicPr>
            <a:picLocks noChangeAspect="1"/>
          </p:cNvPicPr>
          <p:nvPr/>
        </p:nvPicPr>
        <p:blipFill>
          <a:blip r:embed="rId5" cstate="print"/>
          <a:stretch>
            <a:fillRect/>
          </a:stretch>
        </p:blipFill>
        <p:spPr>
          <a:xfrm>
            <a:off x="20320454" y="10115171"/>
            <a:ext cx="3048000" cy="3048000"/>
          </a:xfrm>
          <a:prstGeom prst="rect">
            <a:avLst/>
          </a:prstGeom>
        </p:spPr>
      </p:pic>
      <p:sp>
        <p:nvSpPr>
          <p:cNvPr id="13" name="Prostokąt 12">
            <a:extLst>
              <a:ext uri="{FF2B5EF4-FFF2-40B4-BE49-F238E27FC236}">
                <a16:creationId xmlns:a16="http://schemas.microsoft.com/office/drawing/2014/main" id="{23FCB3B1-E462-4E4D-8ECA-F43053EC05F6}"/>
              </a:ext>
            </a:extLst>
          </p:cNvPr>
          <p:cNvSpPr/>
          <p:nvPr/>
        </p:nvSpPr>
        <p:spPr>
          <a:xfrm>
            <a:off x="1400397" y="12644960"/>
            <a:ext cx="11823738" cy="707886"/>
          </a:xfrm>
          <a:prstGeom prst="rect">
            <a:avLst/>
          </a:prstGeom>
        </p:spPr>
        <p:txBody>
          <a:bodyPr wrap="square">
            <a:spAutoFit/>
          </a:bodyPr>
          <a:lstStyle/>
          <a:p>
            <a:r>
              <a:rPr lang="pl-PL" sz="2000" dirty="0" err="1"/>
              <a:t>https</a:t>
            </a:r>
            <a:r>
              <a:rPr lang="pl-PL" sz="2000" dirty="0"/>
              <a:t>://</a:t>
            </a:r>
            <a:r>
              <a:rPr lang="pl-PL" sz="2000" dirty="0" err="1"/>
              <a:t>www.strategyzer.com</a:t>
            </a:r>
            <a:r>
              <a:rPr lang="pl-PL" sz="2000" dirty="0"/>
              <a:t>/blog/</a:t>
            </a:r>
            <a:r>
              <a:rPr lang="pl-PL" sz="2000" dirty="0" err="1"/>
              <a:t>posts</a:t>
            </a:r>
            <a:r>
              <a:rPr lang="pl-PL" sz="2000" dirty="0"/>
              <a:t>/2015/5/7/</a:t>
            </a:r>
            <a:r>
              <a:rPr lang="pl-PL" sz="2000" dirty="0" err="1"/>
              <a:t>dont-build-when-you-build-measure-learn?utm_campaign</a:t>
            </a:r>
            <a:r>
              <a:rPr lang="pl-PL" sz="2000" dirty="0"/>
              <a:t>=</a:t>
            </a:r>
            <a:r>
              <a:rPr lang="pl-PL" sz="2000" dirty="0" err="1"/>
              <a:t>buffer&amp;utm_content</a:t>
            </a:r>
            <a:r>
              <a:rPr lang="pl-PL" sz="2000" dirty="0"/>
              <a:t>=buffer64700&amp;utm_medium=</a:t>
            </a:r>
            <a:r>
              <a:rPr lang="pl-PL" sz="2000" dirty="0" err="1"/>
              <a:t>social&amp;utm_source</a:t>
            </a:r>
            <a:r>
              <a:rPr lang="pl-PL" sz="2000" dirty="0"/>
              <a:t>=</a:t>
            </a:r>
            <a:r>
              <a:rPr lang="pl-PL" sz="2000" dirty="0" err="1"/>
              <a:t>twitter.com</a:t>
            </a:r>
            <a:endParaRPr lang="pl-PL" sz="2000" dirty="0"/>
          </a:p>
        </p:txBody>
      </p:sp>
      <p:sp>
        <p:nvSpPr>
          <p:cNvPr id="14" name="Prostokąt 13"/>
          <p:cNvSpPr/>
          <p:nvPr/>
        </p:nvSpPr>
        <p:spPr>
          <a:xfrm>
            <a:off x="-1" y="0"/>
            <a:ext cx="1188000" cy="13716000"/>
          </a:xfrm>
          <a:prstGeom prst="rect">
            <a:avLst/>
          </a:prstGeom>
          <a:solidFill>
            <a:srgbClr val="84CAC5"/>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vert270"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pl-PL" sz="4400" b="1" dirty="0">
                <a:solidFill>
                  <a:srgbClr val="496F63"/>
                </a:solidFill>
                <a:latin typeface="Arial"/>
                <a:ea typeface="Montserrat-SemiBold"/>
                <a:cs typeface="Arial"/>
                <a:sym typeface="Helvetica Light"/>
              </a:rPr>
              <a:t>TESTING AND EXPERIMENTATION TECHNIQUES</a:t>
            </a:r>
          </a:p>
        </p:txBody>
      </p:sp>
    </p:spTree>
    <p:extLst>
      <p:ext uri="{BB962C8B-B14F-4D97-AF65-F5344CB8AC3E}">
        <p14:creationId xmlns:p14="http://schemas.microsoft.com/office/powerpoint/2010/main" val="2022531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up)">
                                      <p:cBhvr>
                                        <p:cTn id="11" dur="1000"/>
                                        <p:tgtEl>
                                          <p:spTgt spid="3">
                                            <p:txEl>
                                              <p:pRg st="0" end="0"/>
                                            </p:txEl>
                                          </p:spTgt>
                                        </p:tgtEl>
                                      </p:cBhvr>
                                    </p:animEffect>
                                  </p:childTnLst>
                                </p:cTn>
                              </p:par>
                            </p:childTnLst>
                          </p:cTn>
                        </p:par>
                        <p:par>
                          <p:cTn id="12" fill="hold">
                            <p:stCondLst>
                              <p:cond delay="2000"/>
                            </p:stCondLst>
                            <p:childTnLst>
                              <p:par>
                                <p:cTn id="13" presetID="22" presetClass="entr" presetSubtype="1"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up)">
                                      <p:cBhvr>
                                        <p:cTn id="15" dur="1000"/>
                                        <p:tgtEl>
                                          <p:spTgt spid="3">
                                            <p:txEl>
                                              <p:pRg st="1" end="1"/>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wipe(up)">
                                      <p:cBhvr>
                                        <p:cTn id="24" dur="10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wipe(up)">
                                      <p:cBhvr>
                                        <p:cTn id="29" dur="1000"/>
                                        <p:tgtEl>
                                          <p:spTgt spid="3">
                                            <p:txEl>
                                              <p:pRg st="4" end="4"/>
                                            </p:txEl>
                                          </p:spTgt>
                                        </p:tgtEl>
                                      </p:cBhvr>
                                    </p:animEffect>
                                  </p:childTnLst>
                                </p:cTn>
                              </p:par>
                            </p:childTnLst>
                          </p:cTn>
                        </p:par>
                        <p:par>
                          <p:cTn id="30" fill="hold">
                            <p:stCondLst>
                              <p:cond delay="1000"/>
                            </p:stCondLst>
                            <p:childTnLst>
                              <p:par>
                                <p:cTn id="31" presetID="22" presetClass="entr" presetSubtype="1" fill="hold" grpId="0" nodeType="after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wipe(up)">
                                      <p:cBhvr>
                                        <p:cTn id="33" dur="1000"/>
                                        <p:tgtEl>
                                          <p:spTgt spid="3">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wipe(up)">
                                      <p:cBhvr>
                                        <p:cTn id="38" dur="1000"/>
                                        <p:tgtEl>
                                          <p:spTgt spid="3">
                                            <p:txEl>
                                              <p:pRg st="6" end="6"/>
                                            </p:txEl>
                                          </p:spTgt>
                                        </p:tgtEl>
                                      </p:cBhvr>
                                    </p:animEffect>
                                  </p:childTnLst>
                                </p:cTn>
                              </p:par>
                            </p:childTnLst>
                          </p:cTn>
                        </p:par>
                        <p:par>
                          <p:cTn id="39" fill="hold">
                            <p:stCondLst>
                              <p:cond delay="1000"/>
                            </p:stCondLst>
                            <p:childTnLst>
                              <p:par>
                                <p:cTn id="40" presetID="10" presetClass="entr" presetSubtype="0" fill="hold" nodeType="after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1000"/>
                                        <p:tgtEl>
                                          <p:spTgt spid="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wipe(up)">
                                      <p:cBhvr>
                                        <p:cTn id="47" dur="1000"/>
                                        <p:tgtEl>
                                          <p:spTgt spid="3">
                                            <p:txEl>
                                              <p:pRg st="7" end="7"/>
                                            </p:txEl>
                                          </p:spTgt>
                                        </p:tgtEl>
                                      </p:cBhvr>
                                    </p:animEffect>
                                  </p:childTnLst>
                                </p:cTn>
                              </p:par>
                            </p:childTnLst>
                          </p:cTn>
                        </p:par>
                        <p:par>
                          <p:cTn id="48" fill="hold">
                            <p:stCondLst>
                              <p:cond delay="1000"/>
                            </p:stCondLst>
                            <p:childTnLst>
                              <p:par>
                                <p:cTn id="49" presetID="2" presetClass="entr" presetSubtype="4" fill="hold" nodeType="after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additive="base">
                                        <p:cTn id="51" dur="1000" fill="hold"/>
                                        <p:tgtEl>
                                          <p:spTgt spid="7"/>
                                        </p:tgtEl>
                                        <p:attrNameLst>
                                          <p:attrName>ppt_x</p:attrName>
                                        </p:attrNameLst>
                                      </p:cBhvr>
                                      <p:tavLst>
                                        <p:tav tm="0">
                                          <p:val>
                                            <p:strVal val="#ppt_x"/>
                                          </p:val>
                                        </p:tav>
                                        <p:tav tm="100000">
                                          <p:val>
                                            <p:strVal val="#ppt_x"/>
                                          </p:val>
                                        </p:tav>
                                      </p:tavLst>
                                    </p:anim>
                                    <p:anim calcmode="lin" valueType="num">
                                      <p:cBhvr additive="base">
                                        <p:cTn id="52" dur="1000" fill="hold"/>
                                        <p:tgtEl>
                                          <p:spTgt spid="7"/>
                                        </p:tgtEl>
                                        <p:attrNameLst>
                                          <p:attrName>ppt_y</p:attrName>
                                        </p:attrNameLst>
                                      </p:cBhvr>
                                      <p:tavLst>
                                        <p:tav tm="0">
                                          <p:val>
                                            <p:strVal val="1+#ppt_h/2"/>
                                          </p:val>
                                        </p:tav>
                                        <p:tav tm="100000">
                                          <p:val>
                                            <p:strVal val="#ppt_y"/>
                                          </p:val>
                                        </p:tav>
                                      </p:tavLst>
                                    </p:anim>
                                  </p:childTnLst>
                                </p:cTn>
                              </p:par>
                            </p:childTnLst>
                          </p:cTn>
                        </p:par>
                        <p:par>
                          <p:cTn id="53" fill="hold">
                            <p:stCondLst>
                              <p:cond delay="2000"/>
                            </p:stCondLst>
                            <p:childTnLst>
                              <p:par>
                                <p:cTn id="54" presetID="2" presetClass="entr" presetSubtype="4" fill="hold" nodeType="after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additive="base">
                                        <p:cTn id="56" dur="1000" fill="hold"/>
                                        <p:tgtEl>
                                          <p:spTgt spid="8"/>
                                        </p:tgtEl>
                                        <p:attrNameLst>
                                          <p:attrName>ppt_x</p:attrName>
                                        </p:attrNameLst>
                                      </p:cBhvr>
                                      <p:tavLst>
                                        <p:tav tm="0">
                                          <p:val>
                                            <p:strVal val="#ppt_x"/>
                                          </p:val>
                                        </p:tav>
                                        <p:tav tm="100000">
                                          <p:val>
                                            <p:strVal val="#ppt_x"/>
                                          </p:val>
                                        </p:tav>
                                      </p:tavLst>
                                    </p:anim>
                                    <p:anim calcmode="lin" valueType="num">
                                      <p:cBhvr additive="base">
                                        <p:cTn id="57" dur="1000" fill="hold"/>
                                        <p:tgtEl>
                                          <p:spTgt spid="8"/>
                                        </p:tgtEl>
                                        <p:attrNameLst>
                                          <p:attrName>ppt_y</p:attrName>
                                        </p:attrNameLst>
                                      </p:cBhvr>
                                      <p:tavLst>
                                        <p:tav tm="0">
                                          <p:val>
                                            <p:strVal val="1+#ppt_h/2"/>
                                          </p:val>
                                        </p:tav>
                                        <p:tav tm="100000">
                                          <p:val>
                                            <p:strVal val="#ppt_y"/>
                                          </p:val>
                                        </p:tav>
                                      </p:tavLst>
                                    </p:anim>
                                  </p:childTnLst>
                                </p:cTn>
                              </p:par>
                            </p:childTnLst>
                          </p:cTn>
                        </p:par>
                        <p:par>
                          <p:cTn id="58" fill="hold">
                            <p:stCondLst>
                              <p:cond delay="3000"/>
                            </p:stCondLst>
                            <p:childTnLst>
                              <p:par>
                                <p:cTn id="59" presetID="10" presetClass="entr" presetSubtype="0" fill="hold" grpId="0" nodeType="after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3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tekstu 2">
            <a:extLst>
              <a:ext uri="{FF2B5EF4-FFF2-40B4-BE49-F238E27FC236}">
                <a16:creationId xmlns:a16="http://schemas.microsoft.com/office/drawing/2014/main" id="{F964EF1B-9EE9-F340-A1F3-6F912DB55113}"/>
              </a:ext>
            </a:extLst>
          </p:cNvPr>
          <p:cNvSpPr>
            <a:spLocks noGrp="1"/>
          </p:cNvSpPr>
          <p:nvPr>
            <p:ph type="body" idx="1"/>
          </p:nvPr>
        </p:nvSpPr>
        <p:spPr>
          <a:xfrm>
            <a:off x="1574864" y="2044345"/>
            <a:ext cx="13827062" cy="11671655"/>
          </a:xfrm>
        </p:spPr>
        <p:txBody>
          <a:bodyPr wrap="square" lIns="0" tIns="0" rIns="0" bIns="0">
            <a:noAutofit/>
          </a:bodyPr>
          <a:lstStyle/>
          <a:p>
            <a:pPr marL="742950" indent="-742950">
              <a:spcAft>
                <a:spcPts val="1200"/>
              </a:spcAft>
              <a:buFont typeface="+mj-lt"/>
              <a:buAutoNum type="arabicPeriod" startAt="4"/>
            </a:pPr>
            <a:r>
              <a:rPr lang="en-US" sz="6000" b="1" dirty="0">
                <a:solidFill>
                  <a:srgbClr val="496F63"/>
                </a:solidFill>
                <a:latin typeface="Apple Chancery" panose="03020702040506060504" pitchFamily="66" charset="-79"/>
                <a:cs typeface="Apple Chancery" panose="03020702040506060504" pitchFamily="66" charset="-79"/>
              </a:rPr>
              <a:t>Speedboat/Agile boat</a:t>
            </a:r>
          </a:p>
          <a:p>
            <a:pPr>
              <a:spcAft>
                <a:spcPts val="2400"/>
              </a:spcAft>
            </a:pPr>
            <a:r>
              <a:rPr lang="pl-PL" sz="3200" dirty="0">
                <a:solidFill>
                  <a:srgbClr val="496F63"/>
                </a:solidFill>
                <a:latin typeface="Arial" panose="020B0604020202020204" pitchFamily="34" charset="0"/>
                <a:cs typeface="Arial" panose="020B0604020202020204" pitchFamily="34" charset="0"/>
              </a:rPr>
              <a:t>The exercise takes the metaphor of a boat and gets players to think about what will cause them problems, or else help them move forward with a project.</a:t>
            </a:r>
            <a:endParaRPr lang="en-GB" sz="3200" dirty="0">
              <a:solidFill>
                <a:srgbClr val="496F63"/>
              </a:solidFill>
              <a:latin typeface="Arial" panose="020B0604020202020204" pitchFamily="34" charset="0"/>
              <a:cs typeface="Arial" panose="020B0604020202020204" pitchFamily="34" charset="0"/>
            </a:endParaRPr>
          </a:p>
          <a:p>
            <a:pPr>
              <a:spcAft>
                <a:spcPts val="2400"/>
              </a:spcAft>
            </a:pPr>
            <a:r>
              <a:rPr lang="pl-PL" sz="3200" dirty="0">
                <a:solidFill>
                  <a:srgbClr val="496F63"/>
                </a:solidFill>
                <a:latin typeface="Arial" panose="020B0604020202020204" pitchFamily="34" charset="0"/>
                <a:cs typeface="Arial" panose="020B0604020202020204" pitchFamily="34" charset="0"/>
              </a:rPr>
              <a:t>The speed boat is much more than just a game; it will enable </a:t>
            </a:r>
            <a:r>
              <a:rPr lang="pl-PL" sz="3200" b="1" dirty="0">
                <a:solidFill>
                  <a:srgbClr val="496F63"/>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collective intelligence</a:t>
            </a:r>
            <a:r>
              <a:rPr lang="pl-PL" sz="3200" dirty="0">
                <a:solidFill>
                  <a:srgbClr val="496F63"/>
                </a:solidFill>
                <a:latin typeface="Arial" panose="020B0604020202020204" pitchFamily="34" charset="0"/>
                <a:cs typeface="Arial" panose="020B0604020202020204" pitchFamily="34" charset="0"/>
              </a:rPr>
              <a:t> to be brought into play thanks to the following visuals: the boat, the Island, the wind, the anchors, the reef.</a:t>
            </a:r>
            <a:endParaRPr lang="en-GB" sz="3200" dirty="0">
              <a:solidFill>
                <a:srgbClr val="496F63"/>
              </a:solidFill>
              <a:latin typeface="Arial" panose="020B0604020202020204" pitchFamily="34" charset="0"/>
              <a:cs typeface="Arial" panose="020B0604020202020204" pitchFamily="34" charset="0"/>
            </a:endParaRPr>
          </a:p>
          <a:p>
            <a:pPr>
              <a:spcAft>
                <a:spcPts val="2400"/>
              </a:spcAft>
            </a:pPr>
            <a:r>
              <a:rPr lang="pl-PL" sz="3200" dirty="0">
                <a:solidFill>
                  <a:srgbClr val="496F63"/>
                </a:solidFill>
                <a:latin typeface="Arial" panose="020B0604020202020204" pitchFamily="34" charset="0"/>
                <a:cs typeface="Arial" panose="020B0604020202020204" pitchFamily="34" charset="0"/>
              </a:rPr>
              <a:t>Once established, all of these elements enable four main themes to emerge, recalling the </a:t>
            </a:r>
            <a:r>
              <a:rPr lang="pl-PL" sz="3200" b="1" dirty="0">
                <a:solidFill>
                  <a:srgbClr val="496F63"/>
                </a:solidFill>
                <a:latin typeface="Arial" panose="020B0604020202020204" pitchFamily="34" charset="0"/>
                <a:cs typeface="Arial" panose="020B0604020202020204" pitchFamily="34" charset="0"/>
              </a:rPr>
              <a:t>SWOT</a:t>
            </a:r>
            <a:r>
              <a:rPr lang="pl-PL" sz="3200" dirty="0">
                <a:solidFill>
                  <a:srgbClr val="496F63"/>
                </a:solidFill>
                <a:latin typeface="Arial" panose="020B0604020202020204" pitchFamily="34" charset="0"/>
                <a:cs typeface="Arial" panose="020B0604020202020204" pitchFamily="34" charset="0"/>
              </a:rPr>
              <a:t> </a:t>
            </a:r>
            <a:r>
              <a:rPr lang="pl-PL" sz="3200" b="1" dirty="0">
                <a:solidFill>
                  <a:srgbClr val="496F63"/>
                </a:solidFill>
                <a:latin typeface="Arial" panose="020B0604020202020204" pitchFamily="34" charset="0"/>
                <a:cs typeface="Arial" panose="020B0604020202020204" pitchFamily="34" charset="0"/>
              </a:rPr>
              <a:t>matrix</a:t>
            </a:r>
            <a:r>
              <a:rPr lang="pl-PL" sz="3200" dirty="0">
                <a:solidFill>
                  <a:srgbClr val="496F63"/>
                </a:solidFill>
                <a:latin typeface="Arial" panose="020B0604020202020204" pitchFamily="34" charset="0"/>
                <a:cs typeface="Arial" panose="020B0604020202020204" pitchFamily="34" charset="0"/>
              </a:rPr>
              <a:t>: Strengths, Weaknesses, Opportunities and Threats.</a:t>
            </a:r>
            <a:endParaRPr lang="en-GB" sz="3200" dirty="0">
              <a:solidFill>
                <a:srgbClr val="496F63"/>
              </a:solidFill>
              <a:latin typeface="Arial" panose="020B0604020202020204" pitchFamily="34" charset="0"/>
              <a:cs typeface="Arial" panose="020B0604020202020204" pitchFamily="34" charset="0"/>
            </a:endParaRPr>
          </a:p>
          <a:p>
            <a:pPr>
              <a:spcAft>
                <a:spcPts val="2400"/>
              </a:spcAft>
            </a:pPr>
            <a:endParaRPr lang="en-GB" sz="3200" dirty="0">
              <a:solidFill>
                <a:srgbClr val="496F63"/>
              </a:solidFill>
              <a:latin typeface="Arial" panose="020B0604020202020204" pitchFamily="34" charset="0"/>
              <a:cs typeface="Arial" panose="020B0604020202020204" pitchFamily="34" charset="0"/>
            </a:endParaRPr>
          </a:p>
          <a:p>
            <a:pPr>
              <a:spcAft>
                <a:spcPts val="1200"/>
              </a:spcAft>
            </a:pPr>
            <a:r>
              <a:rPr lang="en-US" sz="6000" b="1" dirty="0">
                <a:solidFill>
                  <a:srgbClr val="496F63"/>
                </a:solidFill>
                <a:latin typeface="Apple Chancery" panose="03020702040506060504" pitchFamily="66" charset="-79"/>
                <a:cs typeface="Apple Chancery" panose="03020702040506060504" pitchFamily="66" charset="-79"/>
              </a:rPr>
              <a:t>5. Product box</a:t>
            </a:r>
          </a:p>
          <a:p>
            <a:pPr>
              <a:spcAft>
                <a:spcPts val="2400"/>
              </a:spcAft>
            </a:pPr>
            <a:r>
              <a:rPr lang="pl-PL" sz="3200" dirty="0">
                <a:solidFill>
                  <a:srgbClr val="496F63"/>
                </a:solidFill>
                <a:latin typeface="Arial" panose="020B0604020202020204" pitchFamily="34" charset="0"/>
                <a:cs typeface="Arial" panose="020B0604020202020204" pitchFamily="34" charset="0"/>
              </a:rPr>
              <a:t>A very effective MVP for physical products is to design a prototype of the product packaging for your imagined value proposition.</a:t>
            </a:r>
            <a:endParaRPr lang="en-GB" sz="3200" dirty="0">
              <a:solidFill>
                <a:srgbClr val="496F63"/>
              </a:solidFill>
              <a:latin typeface="Arial" panose="020B0604020202020204" pitchFamily="34" charset="0"/>
              <a:cs typeface="Arial" panose="020B0604020202020204" pitchFamily="34" charset="0"/>
            </a:endParaRPr>
          </a:p>
          <a:p>
            <a:pPr>
              <a:spcAft>
                <a:spcPts val="2400"/>
              </a:spcAft>
            </a:pPr>
            <a:r>
              <a:rPr lang="pl-PL" sz="3200" dirty="0">
                <a:solidFill>
                  <a:srgbClr val="496F63"/>
                </a:solidFill>
                <a:latin typeface="Arial" panose="020B0604020202020204" pitchFamily="34" charset="0"/>
                <a:cs typeface="Arial" panose="020B0604020202020204" pitchFamily="34" charset="0"/>
              </a:rPr>
              <a:t>Get it into the hands of customers to see how they interact with it and respond to various aspects of the value proposition.</a:t>
            </a:r>
            <a:endParaRPr lang="en-US" sz="3200" dirty="0">
              <a:solidFill>
                <a:srgbClr val="496F63"/>
              </a:solidFill>
              <a:latin typeface="Arial" panose="020B0604020202020204" pitchFamily="34" charset="0"/>
              <a:cs typeface="Arial" panose="020B0604020202020204" pitchFamily="34" charset="0"/>
            </a:endParaRPr>
          </a:p>
          <a:p>
            <a:pPr>
              <a:lnSpc>
                <a:spcPct val="150000"/>
              </a:lnSpc>
            </a:pPr>
            <a:endParaRPr lang="en-US" sz="4000" b="1" dirty="0">
              <a:solidFill>
                <a:srgbClr val="000000"/>
              </a:solidFill>
              <a:latin typeface="Apple Chancery" panose="03020702040506060504" pitchFamily="66" charset="-79"/>
              <a:cs typeface="Apple Chancery" panose="03020702040506060504" pitchFamily="66" charset="-79"/>
            </a:endParaRPr>
          </a:p>
          <a:p>
            <a:pPr>
              <a:lnSpc>
                <a:spcPct val="150000"/>
              </a:lnSpc>
            </a:pPr>
            <a:endParaRPr lang="pl-PL" dirty="0">
              <a:solidFill>
                <a:srgbClr val="000000"/>
              </a:solidFill>
            </a:endParaRPr>
          </a:p>
          <a:p>
            <a:pPr>
              <a:lnSpc>
                <a:spcPct val="150000"/>
              </a:lnSpc>
            </a:pPr>
            <a:endParaRPr lang="pl-PL" dirty="0"/>
          </a:p>
        </p:txBody>
      </p:sp>
      <p:sp>
        <p:nvSpPr>
          <p:cNvPr id="5" name="Tytuł 1">
            <a:extLst>
              <a:ext uri="{FF2B5EF4-FFF2-40B4-BE49-F238E27FC236}">
                <a16:creationId xmlns:a16="http://schemas.microsoft.com/office/drawing/2014/main" id="{5872AFAB-A944-3441-B648-424AC0A61665}"/>
              </a:ext>
            </a:extLst>
          </p:cNvPr>
          <p:cNvSpPr>
            <a:spLocks noGrp="1"/>
          </p:cNvSpPr>
          <p:nvPr>
            <p:ph type="title"/>
          </p:nvPr>
        </p:nvSpPr>
        <p:spPr>
          <a:xfrm>
            <a:off x="1400397" y="384878"/>
            <a:ext cx="21583206" cy="1274589"/>
          </a:xfrm>
        </p:spPr>
        <p:txBody>
          <a:bodyPr>
            <a:noAutofit/>
          </a:bodyPr>
          <a:lstStyle/>
          <a:p>
            <a:pPr algn="ctr"/>
            <a:r>
              <a:rPr lang="pl-PL" sz="8000" dirty="0" err="1">
                <a:solidFill>
                  <a:srgbClr val="496F63"/>
                </a:solidFill>
              </a:rPr>
              <a:t>Testing</a:t>
            </a:r>
            <a:r>
              <a:rPr lang="pl-PL" sz="8000" dirty="0">
                <a:solidFill>
                  <a:srgbClr val="496F63"/>
                </a:solidFill>
              </a:rPr>
              <a:t> and </a:t>
            </a:r>
            <a:r>
              <a:rPr lang="pl-PL" sz="8000" dirty="0" err="1">
                <a:solidFill>
                  <a:srgbClr val="496F63"/>
                </a:solidFill>
              </a:rPr>
              <a:t>experimentation</a:t>
            </a:r>
            <a:r>
              <a:rPr lang="pl-PL" sz="8000" dirty="0">
                <a:solidFill>
                  <a:srgbClr val="496F63"/>
                </a:solidFill>
              </a:rPr>
              <a:t> </a:t>
            </a:r>
            <a:r>
              <a:rPr lang="pl-PL" sz="8000" dirty="0" err="1">
                <a:solidFill>
                  <a:srgbClr val="496F63"/>
                </a:solidFill>
              </a:rPr>
              <a:t>techniques</a:t>
            </a:r>
            <a:br>
              <a:rPr lang="pl-PL" sz="8000" dirty="0">
                <a:solidFill>
                  <a:srgbClr val="496F63"/>
                </a:solidFill>
              </a:rPr>
            </a:br>
            <a:endParaRPr lang="pl-PL" sz="4000" dirty="0">
              <a:solidFill>
                <a:srgbClr val="496F63"/>
              </a:solidFill>
              <a:latin typeface="Apple Chancery" panose="03020702040506060504" pitchFamily="66" charset="-79"/>
              <a:cs typeface="Apple Chancery" panose="03020702040506060504" pitchFamily="66" charset="-79"/>
            </a:endParaRPr>
          </a:p>
        </p:txBody>
      </p:sp>
      <p:pic>
        <p:nvPicPr>
          <p:cNvPr id="6" name="Obraz 5">
            <a:extLst>
              <a:ext uri="{FF2B5EF4-FFF2-40B4-BE49-F238E27FC236}">
                <a16:creationId xmlns:a16="http://schemas.microsoft.com/office/drawing/2014/main" id="{EB27D90A-8250-A54A-ADC0-2BBF88DC57FD}"/>
              </a:ext>
            </a:extLst>
          </p:cNvPr>
          <p:cNvPicPr>
            <a:picLocks noChangeAspect="1"/>
          </p:cNvPicPr>
          <p:nvPr/>
        </p:nvPicPr>
        <p:blipFill>
          <a:blip r:embed="rId3" cstate="print"/>
          <a:stretch>
            <a:fillRect/>
          </a:stretch>
        </p:blipFill>
        <p:spPr>
          <a:xfrm>
            <a:off x="18632431" y="7603641"/>
            <a:ext cx="3609506" cy="5727481"/>
          </a:xfrm>
          <a:prstGeom prst="rect">
            <a:avLst/>
          </a:prstGeom>
        </p:spPr>
      </p:pic>
      <p:sp>
        <p:nvSpPr>
          <p:cNvPr id="10" name="Prostokąt 9">
            <a:extLst>
              <a:ext uri="{FF2B5EF4-FFF2-40B4-BE49-F238E27FC236}">
                <a16:creationId xmlns:a16="http://schemas.microsoft.com/office/drawing/2014/main" id="{EA399B86-17B2-254E-AAD5-7FF4AB4C81E6}"/>
              </a:ext>
            </a:extLst>
          </p:cNvPr>
          <p:cNvSpPr/>
          <p:nvPr/>
        </p:nvSpPr>
        <p:spPr>
          <a:xfrm>
            <a:off x="2289238" y="12884846"/>
            <a:ext cx="8605241" cy="446276"/>
          </a:xfrm>
          <a:prstGeom prst="rect">
            <a:avLst/>
          </a:prstGeom>
        </p:spPr>
        <p:txBody>
          <a:bodyPr wrap="none">
            <a:spAutoFit/>
          </a:bodyPr>
          <a:lstStyle/>
          <a:p>
            <a:r>
              <a:rPr lang="pl-PL" dirty="0" err="1"/>
              <a:t>https</a:t>
            </a:r>
            <a:r>
              <a:rPr lang="pl-PL" dirty="0"/>
              <a:t>://</a:t>
            </a:r>
            <a:r>
              <a:rPr lang="pl-PL" dirty="0" err="1"/>
              <a:t>klaxoon.com</a:t>
            </a:r>
            <a:r>
              <a:rPr lang="pl-PL" dirty="0"/>
              <a:t>/blog/</a:t>
            </a:r>
            <a:r>
              <a:rPr lang="pl-PL" dirty="0" err="1"/>
              <a:t>speed</a:t>
            </a:r>
            <a:r>
              <a:rPr lang="pl-PL" dirty="0"/>
              <a:t>-</a:t>
            </a:r>
            <a:r>
              <a:rPr lang="pl-PL" dirty="0" err="1"/>
              <a:t>boat</a:t>
            </a:r>
            <a:r>
              <a:rPr lang="pl-PL" dirty="0"/>
              <a:t>-</a:t>
            </a:r>
            <a:r>
              <a:rPr lang="pl-PL" dirty="0" err="1"/>
              <a:t>an</a:t>
            </a:r>
            <a:r>
              <a:rPr lang="pl-PL" dirty="0"/>
              <a:t>-agile-</a:t>
            </a:r>
            <a:r>
              <a:rPr lang="pl-PL" dirty="0" err="1"/>
              <a:t>method</a:t>
            </a:r>
            <a:r>
              <a:rPr lang="pl-PL" dirty="0"/>
              <a:t>-to-</a:t>
            </a:r>
            <a:r>
              <a:rPr lang="pl-PL" dirty="0" err="1"/>
              <a:t>discover</a:t>
            </a:r>
            <a:endParaRPr lang="pl-PL" dirty="0"/>
          </a:p>
        </p:txBody>
      </p:sp>
      <p:pic>
        <p:nvPicPr>
          <p:cNvPr id="11" name="Obraz 10">
            <a:extLst>
              <a:ext uri="{FF2B5EF4-FFF2-40B4-BE49-F238E27FC236}">
                <a16:creationId xmlns:a16="http://schemas.microsoft.com/office/drawing/2014/main" id="{A7678448-CD44-674D-A283-99F7001CB077}"/>
              </a:ext>
            </a:extLst>
          </p:cNvPr>
          <p:cNvPicPr>
            <a:picLocks noChangeAspect="1"/>
          </p:cNvPicPr>
          <p:nvPr/>
        </p:nvPicPr>
        <p:blipFill>
          <a:blip r:embed="rId4" cstate="print"/>
          <a:stretch>
            <a:fillRect/>
          </a:stretch>
        </p:blipFill>
        <p:spPr>
          <a:xfrm>
            <a:off x="15804810" y="2178485"/>
            <a:ext cx="8319139" cy="4679515"/>
          </a:xfrm>
          <a:prstGeom prst="rect">
            <a:avLst/>
          </a:prstGeom>
        </p:spPr>
      </p:pic>
      <p:sp>
        <p:nvSpPr>
          <p:cNvPr id="12" name="Prostokąt 11"/>
          <p:cNvSpPr/>
          <p:nvPr/>
        </p:nvSpPr>
        <p:spPr>
          <a:xfrm>
            <a:off x="-1" y="0"/>
            <a:ext cx="1188000" cy="13716000"/>
          </a:xfrm>
          <a:prstGeom prst="rect">
            <a:avLst/>
          </a:prstGeom>
          <a:solidFill>
            <a:srgbClr val="84CAC5"/>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vert270"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pl-PL" sz="4400" b="1" dirty="0">
                <a:solidFill>
                  <a:srgbClr val="496F63"/>
                </a:solidFill>
                <a:latin typeface="Arial"/>
                <a:ea typeface="Montserrat-SemiBold"/>
                <a:cs typeface="Arial"/>
                <a:sym typeface="Helvetica Light"/>
              </a:rPr>
              <a:t>TESTING AND EXPERIMENTATION TECHNIQUES</a:t>
            </a:r>
          </a:p>
        </p:txBody>
      </p:sp>
    </p:spTree>
    <p:extLst>
      <p:ext uri="{BB962C8B-B14F-4D97-AF65-F5344CB8AC3E}">
        <p14:creationId xmlns:p14="http://schemas.microsoft.com/office/powerpoint/2010/main" val="2225093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up)">
                                      <p:cBhvr>
                                        <p:cTn id="11" dur="1000"/>
                                        <p:tgtEl>
                                          <p:spTgt spid="3">
                                            <p:txEl>
                                              <p:pRg st="0" end="0"/>
                                            </p:txEl>
                                          </p:spTgt>
                                        </p:tgtEl>
                                      </p:cBhvr>
                                    </p:animEffect>
                                  </p:childTnLst>
                                </p:cTn>
                              </p:par>
                            </p:childTnLst>
                          </p:cTn>
                        </p:par>
                        <p:par>
                          <p:cTn id="12" fill="hold">
                            <p:stCondLst>
                              <p:cond delay="2000"/>
                            </p:stCondLst>
                            <p:childTnLst>
                              <p:par>
                                <p:cTn id="13" presetID="22" presetClass="entr" presetSubtype="1"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up)">
                                      <p:cBhvr>
                                        <p:cTn id="15" dur="10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ipe(up)">
                                      <p:cBhvr>
                                        <p:cTn id="20" dur="1000"/>
                                        <p:tgtEl>
                                          <p:spTgt spid="3">
                                            <p:txEl>
                                              <p:pRg st="2" end="2"/>
                                            </p:txEl>
                                          </p:spTgt>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wipe(up)">
                                      <p:cBhvr>
                                        <p:cTn id="29" dur="10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wipe(up)">
                                      <p:cBhvr>
                                        <p:cTn id="34" dur="1000"/>
                                        <p:tgtEl>
                                          <p:spTgt spid="3">
                                            <p:txEl>
                                              <p:pRg st="5" end="5"/>
                                            </p:txEl>
                                          </p:spTgt>
                                        </p:tgtEl>
                                      </p:cBhvr>
                                    </p:animEffect>
                                  </p:childTnLst>
                                </p:cTn>
                              </p:par>
                            </p:childTnLst>
                          </p:cTn>
                        </p:par>
                        <p:par>
                          <p:cTn id="35" fill="hold">
                            <p:stCondLst>
                              <p:cond delay="1000"/>
                            </p:stCondLst>
                            <p:childTnLst>
                              <p:par>
                                <p:cTn id="36" presetID="22" presetClass="entr" presetSubtype="1" fill="hold" grpId="0" nodeType="after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wipe(up)">
                                      <p:cBhvr>
                                        <p:cTn id="38" dur="1000"/>
                                        <p:tgtEl>
                                          <p:spTgt spid="3">
                                            <p:txEl>
                                              <p:pRg st="6" end="6"/>
                                            </p:txEl>
                                          </p:spTgt>
                                        </p:tgtEl>
                                      </p:cBhvr>
                                    </p:animEffect>
                                  </p:childTnLst>
                                </p:cTn>
                              </p:par>
                            </p:childTnLst>
                          </p:cTn>
                        </p:par>
                        <p:par>
                          <p:cTn id="39" fill="hold">
                            <p:stCondLst>
                              <p:cond delay="2000"/>
                            </p:stCondLst>
                            <p:childTnLst>
                              <p:par>
                                <p:cTn id="40" presetID="10" presetClass="entr" presetSubtype="0" fill="hold" nodeType="after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wipe(up)">
                                      <p:cBhvr>
                                        <p:cTn id="47" dur="1000"/>
                                        <p:tgtEl>
                                          <p:spTgt spid="3">
                                            <p:txEl>
                                              <p:pRg st="7" end="7"/>
                                            </p:txEl>
                                          </p:spTgt>
                                        </p:tgtEl>
                                      </p:cBhvr>
                                    </p:animEffect>
                                  </p:childTnLst>
                                </p:cTn>
                              </p:par>
                            </p:childTnLst>
                          </p:cTn>
                        </p:par>
                        <p:par>
                          <p:cTn id="48" fill="hold">
                            <p:stCondLst>
                              <p:cond delay="1000"/>
                            </p:stCondLst>
                            <p:childTnLst>
                              <p:par>
                                <p:cTn id="49" presetID="10" presetClass="entr" presetSubtype="0" fill="hold" grpId="0" nodeType="after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3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E7EC5F6F-2D85-6B4C-9986-F5959DB10EA8}"/>
              </a:ext>
            </a:extLst>
          </p:cNvPr>
          <p:cNvPicPr>
            <a:picLocks noChangeAspect="1"/>
          </p:cNvPicPr>
          <p:nvPr/>
        </p:nvPicPr>
        <p:blipFill>
          <a:blip r:embed="rId2" cstate="print">
            <a:alphaModFix amt="28000"/>
            <a:extLst>
              <a:ext uri="{28A0092B-C50C-407E-A947-70E740481C1C}">
                <a14:useLocalDpi xmlns:a14="http://schemas.microsoft.com/office/drawing/2010/main"/>
              </a:ext>
            </a:extLst>
          </a:blip>
          <a:stretch>
            <a:fillRect/>
          </a:stretch>
        </p:blipFill>
        <p:spPr>
          <a:xfrm>
            <a:off x="4152305" y="2156316"/>
            <a:ext cx="10291337" cy="11029950"/>
          </a:xfrm>
          <a:prstGeom prst="rect">
            <a:avLst/>
          </a:prstGeom>
        </p:spPr>
      </p:pic>
      <p:sp>
        <p:nvSpPr>
          <p:cNvPr id="3" name="Symbol zastępczy tekstu 2">
            <a:extLst>
              <a:ext uri="{FF2B5EF4-FFF2-40B4-BE49-F238E27FC236}">
                <a16:creationId xmlns:a16="http://schemas.microsoft.com/office/drawing/2014/main" id="{F964EF1B-9EE9-F340-A1F3-6F912DB55113}"/>
              </a:ext>
            </a:extLst>
          </p:cNvPr>
          <p:cNvSpPr>
            <a:spLocks noGrp="1"/>
          </p:cNvSpPr>
          <p:nvPr>
            <p:ph type="body" idx="1"/>
          </p:nvPr>
        </p:nvSpPr>
        <p:spPr>
          <a:xfrm>
            <a:off x="1528702" y="1659467"/>
            <a:ext cx="16046355" cy="11773255"/>
          </a:xfrm>
        </p:spPr>
        <p:txBody>
          <a:bodyPr wrap="square" lIns="0" tIns="0" rIns="0" bIns="0">
            <a:noAutofit/>
          </a:bodyPr>
          <a:lstStyle/>
          <a:p>
            <a:pPr marL="914400" indent="-914400" algn="l">
              <a:spcAft>
                <a:spcPts val="2400"/>
              </a:spcAft>
              <a:buFont typeface="+mj-lt"/>
              <a:buAutoNum type="arabicPeriod" startAt="6"/>
            </a:pPr>
            <a:r>
              <a:rPr lang="en-US" sz="6000" b="1" dirty="0">
                <a:solidFill>
                  <a:srgbClr val="496F63"/>
                </a:solidFill>
                <a:latin typeface="Apple Chancery" panose="03020702040506060504" pitchFamily="66" charset="-79"/>
                <a:cs typeface="Apple Chancery" panose="03020702040506060504" pitchFamily="66" charset="-79"/>
              </a:rPr>
              <a:t>Mock sales </a:t>
            </a:r>
            <a:r>
              <a:rPr lang="en-US" sz="3200" dirty="0">
                <a:solidFill>
                  <a:srgbClr val="496F63"/>
                </a:solidFill>
                <a:latin typeface="Arial" panose="020B0604020202020204" pitchFamily="34" charset="0"/>
                <a:cs typeface="Arial" panose="020B0604020202020204" pitchFamily="34" charset="0"/>
              </a:rPr>
              <a:t>- </a:t>
            </a:r>
            <a:r>
              <a:rPr lang="pl-PL" sz="3200" dirty="0">
                <a:solidFill>
                  <a:srgbClr val="263A34"/>
                </a:solidFill>
                <a:latin typeface="Arial" panose="020B0604020202020204" pitchFamily="34" charset="0"/>
                <a:cs typeface="Arial" panose="020B0604020202020204" pitchFamily="34" charset="0"/>
              </a:rPr>
              <a:t>a mock sales presentation is a common exercise during which </a:t>
            </a:r>
            <a:r>
              <a:rPr lang="en-GB" sz="3200" dirty="0">
                <a:solidFill>
                  <a:srgbClr val="263A34"/>
                </a:solidFill>
                <a:latin typeface="Arial" panose="020B0604020202020204" pitchFamily="34" charset="0"/>
                <a:cs typeface="Arial" panose="020B0604020202020204" pitchFamily="34" charset="0"/>
              </a:rPr>
              <a:t>you </a:t>
            </a:r>
            <a:r>
              <a:rPr lang="pl-PL" sz="3200" dirty="0">
                <a:solidFill>
                  <a:srgbClr val="263A34"/>
                </a:solidFill>
                <a:latin typeface="Arial" panose="020B0604020202020204" pitchFamily="34" charset="0"/>
                <a:cs typeface="Arial" panose="020B0604020202020204" pitchFamily="34" charset="0"/>
              </a:rPr>
              <a:t>make a presentation of a pr</a:t>
            </a:r>
            <a:r>
              <a:rPr lang="en-GB" sz="3200" dirty="0">
                <a:solidFill>
                  <a:srgbClr val="263A34"/>
                </a:solidFill>
                <a:latin typeface="Arial" panose="020B0604020202020204" pitchFamily="34" charset="0"/>
                <a:cs typeface="Arial" panose="020B0604020202020204" pitchFamily="34" charset="0"/>
              </a:rPr>
              <a:t>o</a:t>
            </a:r>
            <a:r>
              <a:rPr lang="pl-PL" sz="3200" dirty="0">
                <a:solidFill>
                  <a:srgbClr val="263A34"/>
                </a:solidFill>
                <a:latin typeface="Arial" panose="020B0604020202020204" pitchFamily="34" charset="0"/>
                <a:cs typeface="Arial" panose="020B0604020202020204" pitchFamily="34" charset="0"/>
              </a:rPr>
              <a:t>duct/solution. </a:t>
            </a:r>
            <a:endParaRPr lang="en-US" sz="3200" dirty="0">
              <a:solidFill>
                <a:srgbClr val="263A34"/>
              </a:solidFill>
              <a:latin typeface="Arial" panose="020B0604020202020204" pitchFamily="34" charset="0"/>
              <a:cs typeface="Arial" panose="020B0604020202020204" pitchFamily="34" charset="0"/>
            </a:endParaRPr>
          </a:p>
          <a:p>
            <a:pPr marL="914400" indent="-914400" algn="l">
              <a:spcAft>
                <a:spcPts val="2400"/>
              </a:spcAft>
              <a:buFont typeface="+mj-lt"/>
              <a:buAutoNum type="arabicPeriod" startAt="7"/>
            </a:pPr>
            <a:r>
              <a:rPr lang="en-US" sz="6000" b="1" dirty="0">
                <a:solidFill>
                  <a:srgbClr val="496F63"/>
                </a:solidFill>
                <a:latin typeface="Apple Chancery" panose="03020702040506060504" pitchFamily="66" charset="-79"/>
                <a:cs typeface="Apple Chancery" panose="03020702040506060504" pitchFamily="66" charset="-79"/>
              </a:rPr>
              <a:t>Preselling:</a:t>
            </a:r>
          </a:p>
          <a:p>
            <a:pPr marL="742950" indent="-742950" algn="l">
              <a:spcAft>
                <a:spcPts val="2400"/>
              </a:spcAft>
              <a:buFont typeface="+mj-lt"/>
              <a:buAutoNum type="alphaLcParenR"/>
            </a:pPr>
            <a:r>
              <a:rPr lang="en-US" sz="3200" dirty="0">
                <a:solidFill>
                  <a:srgbClr val="263A34"/>
                </a:solidFill>
                <a:latin typeface="Arial" panose="020B0604020202020204" pitchFamily="34" charset="0"/>
                <a:cs typeface="Arial" panose="020B0604020202020204" pitchFamily="34" charset="0"/>
              </a:rPr>
              <a:t>Create video “drop box like”</a:t>
            </a:r>
          </a:p>
          <a:p>
            <a:pPr marL="742950" indent="-742950" algn="l">
              <a:spcAft>
                <a:spcPts val="2400"/>
              </a:spcAft>
              <a:buFont typeface="+mj-lt"/>
              <a:buAutoNum type="alphaLcParenR"/>
            </a:pPr>
            <a:r>
              <a:rPr lang="en-US" sz="3200" dirty="0">
                <a:solidFill>
                  <a:srgbClr val="263A34"/>
                </a:solidFill>
                <a:latin typeface="Arial" panose="020B0604020202020204" pitchFamily="34" charset="0"/>
                <a:cs typeface="Arial" panose="020B0604020202020204" pitchFamily="34" charset="0"/>
              </a:rPr>
              <a:t>Fake sales page on social media e.g. Facebook, to find out if the customer is willing to pay. This should include a call to action with link to data/numbers for instance in Google Analytics. </a:t>
            </a:r>
          </a:p>
          <a:p>
            <a:pPr marL="742950" indent="-742950" algn="l">
              <a:spcAft>
                <a:spcPts val="2400"/>
              </a:spcAft>
              <a:buFont typeface="+mj-lt"/>
              <a:buAutoNum type="alphaLcParenR"/>
            </a:pPr>
            <a:r>
              <a:rPr lang="en-US" sz="3200" dirty="0">
                <a:solidFill>
                  <a:srgbClr val="263A34"/>
                </a:solidFill>
                <a:latin typeface="Arial" panose="020B0604020202020204" pitchFamily="34" charset="0"/>
                <a:cs typeface="Arial" panose="020B0604020202020204" pitchFamily="34" charset="0"/>
              </a:rPr>
              <a:t>Get payment before product is ready by giving the customers a VIP price with the clear stated message </a:t>
            </a:r>
            <a:r>
              <a:rPr lang="en-US" sz="3200" i="1" dirty="0">
                <a:solidFill>
                  <a:srgbClr val="263A34"/>
                </a:solidFill>
                <a:latin typeface="Arial" panose="020B0604020202020204" pitchFamily="34" charset="0"/>
                <a:cs typeface="Arial" panose="020B0604020202020204" pitchFamily="34" charset="0"/>
              </a:rPr>
              <a:t>Help us to make the product awesome</a:t>
            </a:r>
          </a:p>
          <a:p>
            <a:pPr marL="742950" indent="-742950" algn="l">
              <a:spcAft>
                <a:spcPts val="2400"/>
              </a:spcAft>
              <a:buFont typeface="+mj-lt"/>
              <a:buAutoNum type="alphaLcParenR"/>
            </a:pPr>
            <a:r>
              <a:rPr lang="en-US" sz="3200" dirty="0">
                <a:solidFill>
                  <a:srgbClr val="263A34"/>
                </a:solidFill>
                <a:latin typeface="Arial" panose="020B0604020202020204" pitchFamily="34" charset="0"/>
                <a:cs typeface="Arial" panose="020B0604020202020204" pitchFamily="34" charset="0"/>
              </a:rPr>
              <a:t>Mocked up brochure which describes the core user journey and the value proposition</a:t>
            </a:r>
          </a:p>
          <a:p>
            <a:pPr marL="914400" indent="-914400" algn="l">
              <a:spcAft>
                <a:spcPts val="2400"/>
              </a:spcAft>
              <a:buFont typeface="+mj-lt"/>
              <a:buAutoNum type="arabicPeriod" startAt="8"/>
            </a:pPr>
            <a:r>
              <a:rPr lang="en-US" sz="6000" b="1" dirty="0">
                <a:solidFill>
                  <a:srgbClr val="496F63"/>
                </a:solidFill>
                <a:latin typeface="Apple Chancery" panose="03020702040506060504" pitchFamily="66" charset="-79"/>
                <a:cs typeface="Apple Chancery" panose="03020702040506060504" pitchFamily="66" charset="-79"/>
              </a:rPr>
              <a:t>Crowdfunding:</a:t>
            </a:r>
            <a:r>
              <a:rPr lang="en-US" sz="4000" b="1" dirty="0">
                <a:solidFill>
                  <a:srgbClr val="496F63"/>
                </a:solidFill>
                <a:latin typeface="Apple Chancery" panose="03020702040506060504" pitchFamily="66" charset="-79"/>
                <a:cs typeface="Apple Chancery" panose="03020702040506060504" pitchFamily="66" charset="-79"/>
              </a:rPr>
              <a:t> </a:t>
            </a:r>
            <a:r>
              <a:rPr lang="en-US" sz="3200" dirty="0">
                <a:solidFill>
                  <a:srgbClr val="263A34"/>
                </a:solidFill>
                <a:latin typeface="Arial" panose="020B0604020202020204" pitchFamily="34" charset="0"/>
                <a:cs typeface="Arial" panose="020B0604020202020204" pitchFamily="34" charset="0"/>
              </a:rPr>
              <a:t>running a successful campaign means people are willing to buy your product.</a:t>
            </a:r>
          </a:p>
          <a:p>
            <a:pPr marL="914400" indent="-914400" algn="l">
              <a:spcAft>
                <a:spcPts val="2400"/>
              </a:spcAft>
              <a:buFont typeface="+mj-lt"/>
              <a:buAutoNum type="arabicPeriod" startAt="8"/>
            </a:pPr>
            <a:r>
              <a:rPr lang="en-US" sz="6000" b="1" dirty="0">
                <a:solidFill>
                  <a:srgbClr val="496F63"/>
                </a:solidFill>
                <a:latin typeface="Apple Chancery" panose="03020702040506060504" pitchFamily="66" charset="-79"/>
                <a:cs typeface="Apple Chancery" panose="03020702040506060504" pitchFamily="66" charset="-79"/>
              </a:rPr>
              <a:t>Ad and link tracking- </a:t>
            </a:r>
            <a:r>
              <a:rPr lang="pl-PL" sz="3200" dirty="0">
                <a:solidFill>
                  <a:srgbClr val="263A34"/>
                </a:solidFill>
                <a:latin typeface="Arial" panose="020B0604020202020204" pitchFamily="34" charset="0"/>
                <a:cs typeface="Arial" panose="020B0604020202020204" pitchFamily="34" charset="0"/>
              </a:rPr>
              <a:t>Ad </a:t>
            </a:r>
            <a:r>
              <a:rPr lang="pl-PL" sz="3200" dirty="0" err="1">
                <a:solidFill>
                  <a:srgbClr val="263A34"/>
                </a:solidFill>
                <a:latin typeface="Arial" panose="020B0604020202020204" pitchFamily="34" charset="0"/>
                <a:cs typeface="Arial" panose="020B0604020202020204" pitchFamily="34" charset="0"/>
              </a:rPr>
              <a:t>tracking</a:t>
            </a:r>
            <a:r>
              <a:rPr lang="pl-PL" sz="3200" dirty="0">
                <a:solidFill>
                  <a:srgbClr val="263A34"/>
                </a:solidFill>
                <a:latin typeface="Arial" panose="020B0604020202020204" pitchFamily="34" charset="0"/>
                <a:cs typeface="Arial" panose="020B0604020202020204" pitchFamily="34" charset="0"/>
              </a:rPr>
              <a:t> </a:t>
            </a:r>
            <a:r>
              <a:rPr lang="pl-PL" sz="3200" dirty="0" err="1">
                <a:solidFill>
                  <a:srgbClr val="263A34"/>
                </a:solidFill>
                <a:latin typeface="Arial" panose="020B0604020202020204" pitchFamily="34" charset="0"/>
                <a:cs typeface="Arial" panose="020B0604020202020204" pitchFamily="34" charset="0"/>
              </a:rPr>
              <a:t>has</a:t>
            </a:r>
            <a:r>
              <a:rPr lang="pl-PL" sz="3200" dirty="0">
                <a:solidFill>
                  <a:srgbClr val="263A34"/>
                </a:solidFill>
                <a:latin typeface="Arial" panose="020B0604020202020204" pitchFamily="34" charset="0"/>
                <a:cs typeface="Arial" panose="020B0604020202020204" pitchFamily="34" charset="0"/>
              </a:rPr>
              <a:t> </a:t>
            </a:r>
            <a:r>
              <a:rPr lang="pl-PL" sz="3200" dirty="0" err="1">
                <a:solidFill>
                  <a:srgbClr val="263A34"/>
                </a:solidFill>
                <a:latin typeface="Arial" panose="020B0604020202020204" pitchFamily="34" charset="0"/>
                <a:cs typeface="Arial" panose="020B0604020202020204" pitchFamily="34" charset="0"/>
              </a:rPr>
              <a:t>made</a:t>
            </a:r>
            <a:r>
              <a:rPr lang="pl-PL" sz="3200" dirty="0">
                <a:solidFill>
                  <a:srgbClr val="263A34"/>
                </a:solidFill>
                <a:latin typeface="Arial" panose="020B0604020202020204" pitchFamily="34" charset="0"/>
                <a:cs typeface="Arial" panose="020B0604020202020204" pitchFamily="34" charset="0"/>
              </a:rPr>
              <a:t> </a:t>
            </a:r>
            <a:r>
              <a:rPr lang="pl-PL" sz="3200" dirty="0" err="1">
                <a:solidFill>
                  <a:srgbClr val="263A34"/>
                </a:solidFill>
                <a:latin typeface="Arial" panose="020B0604020202020204" pitchFamily="34" charset="0"/>
                <a:cs typeface="Arial" panose="020B0604020202020204" pitchFamily="34" charset="0"/>
              </a:rPr>
              <a:t>it</a:t>
            </a:r>
            <a:r>
              <a:rPr lang="pl-PL" sz="3200" dirty="0">
                <a:solidFill>
                  <a:srgbClr val="263A34"/>
                </a:solidFill>
                <a:latin typeface="Arial" panose="020B0604020202020204" pitchFamily="34" charset="0"/>
                <a:cs typeface="Arial" panose="020B0604020202020204" pitchFamily="34" charset="0"/>
              </a:rPr>
              <a:t> </a:t>
            </a:r>
            <a:r>
              <a:rPr lang="pl-PL" sz="3200" dirty="0" err="1">
                <a:solidFill>
                  <a:srgbClr val="263A34"/>
                </a:solidFill>
                <a:latin typeface="Arial" panose="020B0604020202020204" pitchFamily="34" charset="0"/>
                <a:cs typeface="Arial" panose="020B0604020202020204" pitchFamily="34" charset="0"/>
              </a:rPr>
              <a:t>possible</a:t>
            </a:r>
            <a:r>
              <a:rPr lang="pl-PL" sz="3200" dirty="0">
                <a:solidFill>
                  <a:srgbClr val="263A34"/>
                </a:solidFill>
                <a:latin typeface="Arial" panose="020B0604020202020204" pitchFamily="34" charset="0"/>
                <a:cs typeface="Arial" panose="020B0604020202020204" pitchFamily="34" charset="0"/>
              </a:rPr>
              <a:t> for </a:t>
            </a:r>
            <a:r>
              <a:rPr lang="pl-PL" sz="3200" dirty="0" err="1">
                <a:solidFill>
                  <a:srgbClr val="263A34"/>
                </a:solidFill>
                <a:latin typeface="Arial" panose="020B0604020202020204" pitchFamily="34" charset="0"/>
                <a:cs typeface="Arial" panose="020B0604020202020204" pitchFamily="34" charset="0"/>
              </a:rPr>
              <a:t>marketers</a:t>
            </a:r>
            <a:r>
              <a:rPr lang="pl-PL" sz="3200" dirty="0">
                <a:solidFill>
                  <a:srgbClr val="263A34"/>
                </a:solidFill>
                <a:latin typeface="Arial" panose="020B0604020202020204" pitchFamily="34" charset="0"/>
                <a:cs typeface="Arial" panose="020B0604020202020204" pitchFamily="34" charset="0"/>
              </a:rPr>
              <a:t> to </a:t>
            </a:r>
            <a:r>
              <a:rPr lang="pl-PL" sz="3200" dirty="0" err="1">
                <a:solidFill>
                  <a:srgbClr val="263A34"/>
                </a:solidFill>
                <a:latin typeface="Arial" panose="020B0604020202020204" pitchFamily="34" charset="0"/>
                <a:cs typeface="Arial" panose="020B0604020202020204" pitchFamily="34" charset="0"/>
              </a:rPr>
              <a:t>more</a:t>
            </a:r>
            <a:r>
              <a:rPr lang="pl-PL" sz="3200" dirty="0">
                <a:solidFill>
                  <a:srgbClr val="263A34"/>
                </a:solidFill>
                <a:latin typeface="Arial" panose="020B0604020202020204" pitchFamily="34" charset="0"/>
                <a:cs typeface="Arial" panose="020B0604020202020204" pitchFamily="34" charset="0"/>
              </a:rPr>
              <a:t> </a:t>
            </a:r>
            <a:r>
              <a:rPr lang="pl-PL" sz="3200" dirty="0" err="1">
                <a:solidFill>
                  <a:srgbClr val="263A34"/>
                </a:solidFill>
                <a:latin typeface="Arial" panose="020B0604020202020204" pitchFamily="34" charset="0"/>
                <a:cs typeface="Arial" panose="020B0604020202020204" pitchFamily="34" charset="0"/>
              </a:rPr>
              <a:t>accurately</a:t>
            </a:r>
            <a:r>
              <a:rPr lang="pl-PL" sz="3200" dirty="0">
                <a:solidFill>
                  <a:srgbClr val="263A34"/>
                </a:solidFill>
                <a:latin typeface="Arial" panose="020B0604020202020204" pitchFamily="34" charset="0"/>
                <a:cs typeface="Arial" panose="020B0604020202020204" pitchFamily="34" charset="0"/>
              </a:rPr>
              <a:t> </a:t>
            </a:r>
            <a:r>
              <a:rPr lang="pl-PL" sz="3200" dirty="0" err="1">
                <a:solidFill>
                  <a:srgbClr val="263A34"/>
                </a:solidFill>
                <a:latin typeface="Arial" panose="020B0604020202020204" pitchFamily="34" charset="0"/>
                <a:cs typeface="Arial" panose="020B0604020202020204" pitchFamily="34" charset="0"/>
              </a:rPr>
              <a:t>measure</a:t>
            </a:r>
            <a:r>
              <a:rPr lang="pl-PL" sz="3200" dirty="0">
                <a:solidFill>
                  <a:srgbClr val="263A34"/>
                </a:solidFill>
                <a:latin typeface="Arial" panose="020B0604020202020204" pitchFamily="34" charset="0"/>
                <a:cs typeface="Arial" panose="020B0604020202020204" pitchFamily="34" charset="0"/>
              </a:rPr>
              <a:t>, test, and </a:t>
            </a:r>
            <a:r>
              <a:rPr lang="pl-PL" sz="3200" dirty="0" err="1">
                <a:solidFill>
                  <a:srgbClr val="263A34"/>
                </a:solidFill>
                <a:latin typeface="Arial" panose="020B0604020202020204" pitchFamily="34" charset="0"/>
                <a:cs typeface="Arial" panose="020B0604020202020204" pitchFamily="34" charset="0"/>
              </a:rPr>
              <a:t>revise</a:t>
            </a:r>
            <a:r>
              <a:rPr lang="pl-PL" sz="3200" dirty="0">
                <a:solidFill>
                  <a:srgbClr val="263A34"/>
                </a:solidFill>
                <a:latin typeface="Arial" panose="020B0604020202020204" pitchFamily="34" charset="0"/>
                <a:cs typeface="Arial" panose="020B0604020202020204" pitchFamily="34" charset="0"/>
              </a:rPr>
              <a:t> </a:t>
            </a:r>
            <a:r>
              <a:rPr lang="pl-PL" sz="3200" dirty="0" err="1">
                <a:solidFill>
                  <a:srgbClr val="263A34"/>
                </a:solidFill>
                <a:latin typeface="Arial" panose="020B0604020202020204" pitchFamily="34" charset="0"/>
                <a:cs typeface="Arial" panose="020B0604020202020204" pitchFamily="34" charset="0"/>
              </a:rPr>
              <a:t>ads</a:t>
            </a:r>
            <a:r>
              <a:rPr lang="pl-PL" sz="3200" dirty="0">
                <a:solidFill>
                  <a:srgbClr val="263A34"/>
                </a:solidFill>
                <a:latin typeface="Arial" panose="020B0604020202020204" pitchFamily="34" charset="0"/>
                <a:cs typeface="Arial" panose="020B0604020202020204" pitchFamily="34" charset="0"/>
              </a:rPr>
              <a:t> </a:t>
            </a:r>
            <a:r>
              <a:rPr lang="pl-PL" sz="3200" dirty="0" err="1">
                <a:solidFill>
                  <a:srgbClr val="263A34"/>
                </a:solidFill>
                <a:latin typeface="Arial" panose="020B0604020202020204" pitchFamily="34" charset="0"/>
                <a:cs typeface="Arial" panose="020B0604020202020204" pitchFamily="34" charset="0"/>
              </a:rPr>
              <a:t>based</a:t>
            </a:r>
            <a:r>
              <a:rPr lang="pl-PL" sz="3200" dirty="0">
                <a:solidFill>
                  <a:srgbClr val="263A34"/>
                </a:solidFill>
                <a:latin typeface="Arial" panose="020B0604020202020204" pitchFamily="34" charset="0"/>
                <a:cs typeface="Arial" panose="020B0604020202020204" pitchFamily="34" charset="0"/>
              </a:rPr>
              <a:t> on </a:t>
            </a:r>
            <a:r>
              <a:rPr lang="pl-PL" sz="3200" dirty="0" err="1">
                <a:solidFill>
                  <a:srgbClr val="263A34"/>
                </a:solidFill>
                <a:latin typeface="Arial" panose="020B0604020202020204" pitchFamily="34" charset="0"/>
                <a:cs typeface="Arial" panose="020B0604020202020204" pitchFamily="34" charset="0"/>
              </a:rPr>
              <a:t>how</a:t>
            </a:r>
            <a:r>
              <a:rPr lang="pl-PL" sz="3200" dirty="0">
                <a:solidFill>
                  <a:srgbClr val="263A34"/>
                </a:solidFill>
                <a:latin typeface="Arial" panose="020B0604020202020204" pitchFamily="34" charset="0"/>
                <a:cs typeface="Arial" panose="020B0604020202020204" pitchFamily="34" charset="0"/>
              </a:rPr>
              <a:t> </a:t>
            </a:r>
            <a:r>
              <a:rPr lang="pl-PL" sz="3200" dirty="0" err="1">
                <a:solidFill>
                  <a:srgbClr val="263A34"/>
                </a:solidFill>
                <a:latin typeface="Arial" panose="020B0604020202020204" pitchFamily="34" charset="0"/>
                <a:cs typeface="Arial" panose="020B0604020202020204" pitchFamily="34" charset="0"/>
              </a:rPr>
              <a:t>users</a:t>
            </a:r>
            <a:r>
              <a:rPr lang="pl-PL" sz="3200" dirty="0">
                <a:solidFill>
                  <a:srgbClr val="263A34"/>
                </a:solidFill>
                <a:latin typeface="Arial" panose="020B0604020202020204" pitchFamily="34" charset="0"/>
                <a:cs typeface="Arial" panose="020B0604020202020204" pitchFamily="34" charset="0"/>
              </a:rPr>
              <a:t> </a:t>
            </a:r>
            <a:r>
              <a:rPr lang="pl-PL" sz="3200" dirty="0" err="1">
                <a:solidFill>
                  <a:srgbClr val="263A34"/>
                </a:solidFill>
                <a:latin typeface="Arial" panose="020B0604020202020204" pitchFamily="34" charset="0"/>
                <a:cs typeface="Arial" panose="020B0604020202020204" pitchFamily="34" charset="0"/>
              </a:rPr>
              <a:t>interact</a:t>
            </a:r>
            <a:r>
              <a:rPr lang="pl-PL" sz="3200" dirty="0">
                <a:solidFill>
                  <a:srgbClr val="263A34"/>
                </a:solidFill>
                <a:latin typeface="Arial" panose="020B0604020202020204" pitchFamily="34" charset="0"/>
                <a:cs typeface="Arial" panose="020B0604020202020204" pitchFamily="34" charset="0"/>
              </a:rPr>
              <a:t> with </a:t>
            </a:r>
            <a:r>
              <a:rPr lang="pl-PL" sz="3200" dirty="0" err="1">
                <a:solidFill>
                  <a:srgbClr val="263A34"/>
                </a:solidFill>
                <a:latin typeface="Arial" panose="020B0604020202020204" pitchFamily="34" charset="0"/>
                <a:cs typeface="Arial" panose="020B0604020202020204" pitchFamily="34" charset="0"/>
              </a:rPr>
              <a:t>their</a:t>
            </a:r>
            <a:r>
              <a:rPr lang="pl-PL" sz="3200" dirty="0">
                <a:solidFill>
                  <a:srgbClr val="263A34"/>
                </a:solidFill>
                <a:latin typeface="Arial" panose="020B0604020202020204" pitchFamily="34" charset="0"/>
                <a:cs typeface="Arial" panose="020B0604020202020204" pitchFamily="34" charset="0"/>
              </a:rPr>
              <a:t> online </a:t>
            </a:r>
            <a:r>
              <a:rPr lang="pl-PL" sz="3200" dirty="0" err="1">
                <a:solidFill>
                  <a:srgbClr val="263A34"/>
                </a:solidFill>
                <a:latin typeface="Arial" panose="020B0604020202020204" pitchFamily="34" charset="0"/>
                <a:cs typeface="Arial" panose="020B0604020202020204" pitchFamily="34" charset="0"/>
              </a:rPr>
              <a:t>campaigns</a:t>
            </a:r>
            <a:r>
              <a:rPr lang="pl-PL" sz="3200" dirty="0">
                <a:solidFill>
                  <a:srgbClr val="263A34"/>
                </a:solidFill>
                <a:latin typeface="Arial" panose="020B0604020202020204" pitchFamily="34" charset="0"/>
                <a:cs typeface="Arial" panose="020B0604020202020204" pitchFamily="34" charset="0"/>
              </a:rPr>
              <a:t>. </a:t>
            </a:r>
            <a:endParaRPr lang="pl-PL" sz="3200" dirty="0">
              <a:solidFill>
                <a:srgbClr val="263A34"/>
              </a:solidFill>
              <a:latin typeface="Arial" panose="020B0604020202020204" pitchFamily="34" charset="0"/>
              <a:cs typeface="Arial" panose="020B0604020202020204" pitchFamily="34" charset="0"/>
              <a:sym typeface="Helvetica Light"/>
            </a:endParaRPr>
          </a:p>
          <a:p>
            <a:pPr>
              <a:lnSpc>
                <a:spcPct val="150000"/>
              </a:lnSpc>
            </a:pPr>
            <a:endParaRPr lang="pl-PL" dirty="0">
              <a:solidFill>
                <a:srgbClr val="000000"/>
              </a:solidFill>
            </a:endParaRPr>
          </a:p>
          <a:p>
            <a:pPr>
              <a:lnSpc>
                <a:spcPct val="150000"/>
              </a:lnSpc>
            </a:pPr>
            <a:endParaRPr lang="pl-PL" dirty="0"/>
          </a:p>
        </p:txBody>
      </p:sp>
      <p:sp>
        <p:nvSpPr>
          <p:cNvPr id="5" name="Tytuł 1">
            <a:extLst>
              <a:ext uri="{FF2B5EF4-FFF2-40B4-BE49-F238E27FC236}">
                <a16:creationId xmlns:a16="http://schemas.microsoft.com/office/drawing/2014/main" id="{5872AFAB-A944-3441-B648-424AC0A61665}"/>
              </a:ext>
            </a:extLst>
          </p:cNvPr>
          <p:cNvSpPr>
            <a:spLocks noGrp="1"/>
          </p:cNvSpPr>
          <p:nvPr>
            <p:ph type="title"/>
          </p:nvPr>
        </p:nvSpPr>
        <p:spPr>
          <a:xfrm>
            <a:off x="1400397" y="384878"/>
            <a:ext cx="21583206" cy="1274589"/>
          </a:xfrm>
        </p:spPr>
        <p:txBody>
          <a:bodyPr>
            <a:noAutofit/>
          </a:bodyPr>
          <a:lstStyle/>
          <a:p>
            <a:pPr algn="ctr"/>
            <a:r>
              <a:rPr lang="pl-PL" sz="8000" dirty="0" err="1">
                <a:solidFill>
                  <a:srgbClr val="496F63"/>
                </a:solidFill>
              </a:rPr>
              <a:t>Testing</a:t>
            </a:r>
            <a:r>
              <a:rPr lang="pl-PL" sz="8000" dirty="0">
                <a:solidFill>
                  <a:srgbClr val="496F63"/>
                </a:solidFill>
              </a:rPr>
              <a:t> and </a:t>
            </a:r>
            <a:r>
              <a:rPr lang="pl-PL" sz="8000" dirty="0" err="1">
                <a:solidFill>
                  <a:srgbClr val="496F63"/>
                </a:solidFill>
              </a:rPr>
              <a:t>experimentation</a:t>
            </a:r>
            <a:r>
              <a:rPr lang="pl-PL" sz="8000" dirty="0">
                <a:solidFill>
                  <a:srgbClr val="496F63"/>
                </a:solidFill>
              </a:rPr>
              <a:t> </a:t>
            </a:r>
            <a:r>
              <a:rPr lang="pl-PL" sz="8000" dirty="0" err="1">
                <a:solidFill>
                  <a:srgbClr val="496F63"/>
                </a:solidFill>
              </a:rPr>
              <a:t>techniques</a:t>
            </a:r>
            <a:br>
              <a:rPr lang="pl-PL" sz="8000" dirty="0">
                <a:solidFill>
                  <a:srgbClr val="496F63"/>
                </a:solidFill>
              </a:rPr>
            </a:br>
            <a:endParaRPr lang="pl-PL" sz="4000" dirty="0">
              <a:solidFill>
                <a:srgbClr val="496F63"/>
              </a:solidFill>
              <a:latin typeface="Apple Chancery" panose="03020702040506060504" pitchFamily="66" charset="-79"/>
              <a:cs typeface="Apple Chancery" panose="03020702040506060504" pitchFamily="66" charset="-79"/>
            </a:endParaRPr>
          </a:p>
        </p:txBody>
      </p:sp>
      <p:pic>
        <p:nvPicPr>
          <p:cNvPr id="9" name="Obraz 8">
            <a:extLst>
              <a:ext uri="{FF2B5EF4-FFF2-40B4-BE49-F238E27FC236}">
                <a16:creationId xmlns:a16="http://schemas.microsoft.com/office/drawing/2014/main" id="{0F0F96D8-5728-5547-BDAD-A741D2EB3E7F}"/>
              </a:ext>
            </a:extLst>
          </p:cNvPr>
          <p:cNvPicPr>
            <a:picLocks noChangeAspect="1"/>
          </p:cNvPicPr>
          <p:nvPr/>
        </p:nvPicPr>
        <p:blipFill>
          <a:blip r:embed="rId3" cstate="print"/>
          <a:stretch>
            <a:fillRect/>
          </a:stretch>
        </p:blipFill>
        <p:spPr>
          <a:xfrm>
            <a:off x="17469022" y="1659467"/>
            <a:ext cx="4508702" cy="3048000"/>
          </a:xfrm>
          <a:prstGeom prst="rect">
            <a:avLst/>
          </a:prstGeom>
        </p:spPr>
      </p:pic>
      <p:pic>
        <p:nvPicPr>
          <p:cNvPr id="10" name="Obraz 9">
            <a:extLst>
              <a:ext uri="{FF2B5EF4-FFF2-40B4-BE49-F238E27FC236}">
                <a16:creationId xmlns:a16="http://schemas.microsoft.com/office/drawing/2014/main" id="{991F6599-BE0B-B944-A459-D2A91968E44F}"/>
              </a:ext>
            </a:extLst>
          </p:cNvPr>
          <p:cNvPicPr>
            <a:picLocks noChangeAspect="1"/>
          </p:cNvPicPr>
          <p:nvPr/>
        </p:nvPicPr>
        <p:blipFill>
          <a:blip r:embed="rId4" cstate="print"/>
          <a:stretch>
            <a:fillRect/>
          </a:stretch>
        </p:blipFill>
        <p:spPr>
          <a:xfrm>
            <a:off x="19269966" y="5714900"/>
            <a:ext cx="3048000" cy="3048000"/>
          </a:xfrm>
          <a:prstGeom prst="rect">
            <a:avLst/>
          </a:prstGeom>
        </p:spPr>
      </p:pic>
      <p:pic>
        <p:nvPicPr>
          <p:cNvPr id="11" name="Obraz 10">
            <a:extLst>
              <a:ext uri="{FF2B5EF4-FFF2-40B4-BE49-F238E27FC236}">
                <a16:creationId xmlns:a16="http://schemas.microsoft.com/office/drawing/2014/main" id="{8425827C-BCD9-2C4D-92D0-FD1BD901E54B}"/>
              </a:ext>
            </a:extLst>
          </p:cNvPr>
          <p:cNvPicPr>
            <a:picLocks noChangeAspect="1"/>
          </p:cNvPicPr>
          <p:nvPr/>
        </p:nvPicPr>
        <p:blipFill>
          <a:blip r:embed="rId5" cstate="print"/>
          <a:stretch>
            <a:fillRect/>
          </a:stretch>
        </p:blipFill>
        <p:spPr>
          <a:xfrm>
            <a:off x="18000984" y="9638508"/>
            <a:ext cx="5585964" cy="3794214"/>
          </a:xfrm>
          <a:prstGeom prst="rect">
            <a:avLst/>
          </a:prstGeom>
        </p:spPr>
      </p:pic>
      <p:sp>
        <p:nvSpPr>
          <p:cNvPr id="13" name="Prostokąt 12"/>
          <p:cNvSpPr/>
          <p:nvPr/>
        </p:nvSpPr>
        <p:spPr>
          <a:xfrm>
            <a:off x="-1" y="0"/>
            <a:ext cx="1188000" cy="13716000"/>
          </a:xfrm>
          <a:prstGeom prst="rect">
            <a:avLst/>
          </a:prstGeom>
          <a:solidFill>
            <a:srgbClr val="84CAC5"/>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vert270"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pl-PL" sz="4400" b="1" dirty="0">
                <a:solidFill>
                  <a:srgbClr val="496F63"/>
                </a:solidFill>
                <a:latin typeface="Arial"/>
                <a:ea typeface="Montserrat-SemiBold"/>
                <a:cs typeface="Arial"/>
                <a:sym typeface="Helvetica Light"/>
              </a:rPr>
              <a:t>TESTING AND EXPERIMENTATION TECHNIQUES</a:t>
            </a:r>
          </a:p>
        </p:txBody>
      </p:sp>
    </p:spTree>
    <p:extLst>
      <p:ext uri="{BB962C8B-B14F-4D97-AF65-F5344CB8AC3E}">
        <p14:creationId xmlns:p14="http://schemas.microsoft.com/office/powerpoint/2010/main" val="2716573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up)">
                                      <p:cBhvr>
                                        <p:cTn id="11" dur="1000"/>
                                        <p:tgtEl>
                                          <p:spTgt spid="3">
                                            <p:txEl>
                                              <p:pRg st="0" end="0"/>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up)">
                                      <p:cBhvr>
                                        <p:cTn id="20" dur="1000"/>
                                        <p:tgtEl>
                                          <p:spTgt spid="3">
                                            <p:txEl>
                                              <p:pRg st="1" end="1"/>
                                            </p:txEl>
                                          </p:spTgt>
                                        </p:tgtEl>
                                      </p:cBhvr>
                                    </p:animEffect>
                                  </p:childTnLst>
                                </p:cTn>
                              </p:par>
                            </p:childTnLst>
                          </p:cTn>
                        </p:par>
                        <p:par>
                          <p:cTn id="21" fill="hold">
                            <p:stCondLst>
                              <p:cond delay="1000"/>
                            </p:stCondLst>
                            <p:childTnLst>
                              <p:par>
                                <p:cTn id="22" presetID="22" presetClass="entr" presetSubtype="1" fill="hold" grpId="0" nodeType="after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wipe(up)">
                                      <p:cBhvr>
                                        <p:cTn id="24" dur="10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wipe(up)">
                                      <p:cBhvr>
                                        <p:cTn id="29" dur="10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wipe(up)">
                                      <p:cBhvr>
                                        <p:cTn id="34" dur="1000"/>
                                        <p:tgtEl>
                                          <p:spTgt spid="3">
                                            <p:txEl>
                                              <p:pRg st="4" end="4"/>
                                            </p:txEl>
                                          </p:spTgt>
                                        </p:tgtEl>
                                      </p:cBhvr>
                                    </p:animEffect>
                                  </p:childTnLst>
                                </p:cTn>
                              </p:par>
                            </p:childTnLst>
                          </p:cTn>
                        </p:par>
                        <p:par>
                          <p:cTn id="35" fill="hold">
                            <p:stCondLst>
                              <p:cond delay="1000"/>
                            </p:stCondLst>
                            <p:childTnLst>
                              <p:par>
                                <p:cTn id="36" presetID="10" presetClass="entr" presetSubtype="0" fill="hold" nodeType="after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Effect transition="in" filter="wipe(up)">
                                      <p:cBhvr>
                                        <p:cTn id="43" dur="1000"/>
                                        <p:tgtEl>
                                          <p:spTgt spid="3">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3">
                                            <p:txEl>
                                              <p:pRg st="6" end="6"/>
                                            </p:txEl>
                                          </p:spTgt>
                                        </p:tgtEl>
                                        <p:attrNameLst>
                                          <p:attrName>style.visibility</p:attrName>
                                        </p:attrNameLst>
                                      </p:cBhvr>
                                      <p:to>
                                        <p:strVal val="visible"/>
                                      </p:to>
                                    </p:set>
                                    <p:animEffect transition="in" filter="wipe(up)">
                                      <p:cBhvr>
                                        <p:cTn id="48" dur="1000"/>
                                        <p:tgtEl>
                                          <p:spTgt spid="3">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3">
                                            <p:txEl>
                                              <p:pRg st="7" end="7"/>
                                            </p:txEl>
                                          </p:spTgt>
                                        </p:tgtEl>
                                        <p:attrNameLst>
                                          <p:attrName>style.visibility</p:attrName>
                                        </p:attrNameLst>
                                      </p:cBhvr>
                                      <p:to>
                                        <p:strVal val="visible"/>
                                      </p:to>
                                    </p:set>
                                    <p:animEffect transition="in" filter="wipe(up)">
                                      <p:cBhvr>
                                        <p:cTn id="53" dur="1000"/>
                                        <p:tgtEl>
                                          <p:spTgt spid="3">
                                            <p:txEl>
                                              <p:pRg st="7" end="7"/>
                                            </p:txEl>
                                          </p:spTgt>
                                        </p:tgtEl>
                                      </p:cBhvr>
                                    </p:animEffect>
                                  </p:childTnLst>
                                </p:cTn>
                              </p:par>
                            </p:childTnLst>
                          </p:cTn>
                        </p:par>
                        <p:par>
                          <p:cTn id="54" fill="hold">
                            <p:stCondLst>
                              <p:cond delay="2000"/>
                            </p:stCondLst>
                            <p:childTnLst>
                              <p:par>
                                <p:cTn id="55" presetID="10" presetClass="entr" presetSubtype="0" fill="hold" nodeType="after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E7EC5F6F-2D85-6B4C-9986-F5959DB10EA8}"/>
              </a:ext>
            </a:extLst>
          </p:cNvPr>
          <p:cNvPicPr>
            <a:picLocks noChangeAspect="1"/>
          </p:cNvPicPr>
          <p:nvPr/>
        </p:nvPicPr>
        <p:blipFill>
          <a:blip r:embed="rId2" cstate="print">
            <a:alphaModFix amt="28000"/>
            <a:extLst>
              <a:ext uri="{28A0092B-C50C-407E-A947-70E740481C1C}">
                <a14:useLocalDpi xmlns:a14="http://schemas.microsoft.com/office/drawing/2010/main"/>
              </a:ext>
            </a:extLst>
          </a:blip>
          <a:stretch>
            <a:fillRect/>
          </a:stretch>
        </p:blipFill>
        <p:spPr>
          <a:xfrm>
            <a:off x="2396308" y="2231139"/>
            <a:ext cx="9976667" cy="10692696"/>
          </a:xfrm>
          <a:prstGeom prst="rect">
            <a:avLst/>
          </a:prstGeom>
        </p:spPr>
      </p:pic>
      <p:sp>
        <p:nvSpPr>
          <p:cNvPr id="3" name="Symbol zastępczy tekstu 2">
            <a:extLst>
              <a:ext uri="{FF2B5EF4-FFF2-40B4-BE49-F238E27FC236}">
                <a16:creationId xmlns:a16="http://schemas.microsoft.com/office/drawing/2014/main" id="{F964EF1B-9EE9-F340-A1F3-6F912DB55113}"/>
              </a:ext>
            </a:extLst>
          </p:cNvPr>
          <p:cNvSpPr>
            <a:spLocks noGrp="1"/>
          </p:cNvSpPr>
          <p:nvPr>
            <p:ph type="body" idx="1"/>
          </p:nvPr>
        </p:nvSpPr>
        <p:spPr>
          <a:xfrm>
            <a:off x="2514943" y="2042455"/>
            <a:ext cx="13304648" cy="12121415"/>
          </a:xfrm>
        </p:spPr>
        <p:txBody>
          <a:bodyPr wrap="square" lIns="0" tIns="0" rIns="0" bIns="0">
            <a:noAutofit/>
          </a:bodyPr>
          <a:lstStyle/>
          <a:p>
            <a:pPr marL="1143000" indent="-1143000" algn="l">
              <a:lnSpc>
                <a:spcPct val="150000"/>
              </a:lnSpc>
              <a:buFont typeface="+mj-lt"/>
              <a:buAutoNum type="arabicPeriod" startAt="10"/>
            </a:pPr>
            <a:r>
              <a:rPr lang="en-US" sz="6000" b="1" dirty="0">
                <a:solidFill>
                  <a:srgbClr val="496F63"/>
                </a:solidFill>
                <a:latin typeface="Apple Chancery" panose="03020702040506060504" pitchFamily="66" charset="-79"/>
                <a:cs typeface="Apple Chancery" panose="03020702040506060504" pitchFamily="66" charset="-79"/>
              </a:rPr>
              <a:t>Landing pages</a:t>
            </a:r>
          </a:p>
          <a:p>
            <a:pPr algn="l">
              <a:lnSpc>
                <a:spcPct val="150000"/>
              </a:lnSpc>
            </a:pPr>
            <a:r>
              <a:rPr lang="en-US" sz="3200" dirty="0">
                <a:solidFill>
                  <a:srgbClr val="263A34"/>
                </a:solidFill>
                <a:latin typeface="Arial" panose="020B0604020202020204" pitchFamily="34" charset="0"/>
                <a:cs typeface="Arial" panose="020B0604020202020204" pitchFamily="34" charset="0"/>
              </a:rPr>
              <a:t>Set up a quick webpage that outlines the core benefits and elements of your value proposition in a visual way</a:t>
            </a:r>
          </a:p>
          <a:p>
            <a:pPr algn="l">
              <a:lnSpc>
                <a:spcPct val="150000"/>
              </a:lnSpc>
            </a:pPr>
            <a:endParaRPr lang="en-US" sz="4000" b="1" dirty="0">
              <a:solidFill>
                <a:srgbClr val="000000"/>
              </a:solidFill>
              <a:latin typeface="Apple Chancery" panose="03020702040506060504" pitchFamily="66" charset="-79"/>
              <a:cs typeface="Apple Chancery" panose="03020702040506060504" pitchFamily="66" charset="-79"/>
            </a:endParaRPr>
          </a:p>
          <a:p>
            <a:pPr marL="1143000" indent="-1143000" algn="l">
              <a:lnSpc>
                <a:spcPct val="150000"/>
              </a:lnSpc>
              <a:buFont typeface="+mj-lt"/>
              <a:buAutoNum type="arabicPeriod" startAt="11"/>
            </a:pPr>
            <a:r>
              <a:rPr lang="en-US" sz="6000" b="1" dirty="0">
                <a:solidFill>
                  <a:srgbClr val="496F63"/>
                </a:solidFill>
                <a:latin typeface="Apple Chancery" panose="03020702040506060504" pitchFamily="66" charset="-79"/>
                <a:cs typeface="Apple Chancery" panose="03020702040506060504" pitchFamily="66" charset="-79"/>
              </a:rPr>
              <a:t>Split / Bucket testing</a:t>
            </a:r>
          </a:p>
          <a:p>
            <a:pPr algn="l">
              <a:lnSpc>
                <a:spcPct val="150000"/>
              </a:lnSpc>
            </a:pPr>
            <a:r>
              <a:rPr lang="en-US" sz="3200" dirty="0">
                <a:solidFill>
                  <a:srgbClr val="263A34"/>
                </a:solidFill>
                <a:latin typeface="Arial" panose="020B0604020202020204" pitchFamily="34" charset="0"/>
                <a:cs typeface="Arial" panose="020B0604020202020204" pitchFamily="34" charset="0"/>
              </a:rPr>
              <a:t>comparing two versions of a solution, whether it be a website, tool or app, against each other to determine which one performs better</a:t>
            </a:r>
            <a:endParaRPr lang="en-US" sz="3200" b="1" dirty="0">
              <a:solidFill>
                <a:srgbClr val="263A34"/>
              </a:solidFill>
              <a:latin typeface="Apple Chancery" panose="03020702040506060504" pitchFamily="66" charset="-79"/>
              <a:cs typeface="Apple Chancery" panose="03020702040506060504" pitchFamily="66" charset="-79"/>
            </a:endParaRPr>
          </a:p>
          <a:p>
            <a:pPr marL="914400" indent="-914400" algn="l">
              <a:lnSpc>
                <a:spcPct val="150000"/>
              </a:lnSpc>
              <a:buFont typeface="+mj-lt"/>
              <a:buAutoNum type="arabicPeriod" startAt="10"/>
            </a:pPr>
            <a:endParaRPr lang="en-US" sz="4000" b="1" dirty="0">
              <a:solidFill>
                <a:srgbClr val="000000"/>
              </a:solidFill>
              <a:latin typeface="Apple Chancery" panose="03020702040506060504" pitchFamily="66" charset="-79"/>
              <a:cs typeface="Apple Chancery" panose="03020702040506060504" pitchFamily="66" charset="-79"/>
            </a:endParaRPr>
          </a:p>
          <a:p>
            <a:pPr marL="1143000" indent="-1143000" algn="l">
              <a:lnSpc>
                <a:spcPct val="150000"/>
              </a:lnSpc>
              <a:buFont typeface="+mj-lt"/>
              <a:buAutoNum type="arabicPeriod" startAt="12"/>
            </a:pPr>
            <a:r>
              <a:rPr lang="en-US" sz="6000" b="1" dirty="0">
                <a:solidFill>
                  <a:srgbClr val="496F63"/>
                </a:solidFill>
                <a:latin typeface="Apple Chancery" panose="03020702040506060504" pitchFamily="66" charset="-79"/>
                <a:cs typeface="Apple Chancery" panose="03020702040506060504" pitchFamily="66" charset="-79"/>
              </a:rPr>
              <a:t>Quick MVP </a:t>
            </a:r>
          </a:p>
          <a:p>
            <a:pPr algn="l">
              <a:lnSpc>
                <a:spcPct val="150000"/>
              </a:lnSpc>
            </a:pPr>
            <a:r>
              <a:rPr lang="en-US" sz="3200" dirty="0">
                <a:solidFill>
                  <a:srgbClr val="263A34"/>
                </a:solidFill>
                <a:latin typeface="Arial" panose="020B0604020202020204" pitchFamily="34" charset="0"/>
                <a:cs typeface="Arial" panose="020B0604020202020204" pitchFamily="34" charset="0"/>
              </a:rPr>
              <a:t>with a basic feature set which describes the value proposition</a:t>
            </a:r>
          </a:p>
          <a:p>
            <a:pPr algn="l">
              <a:lnSpc>
                <a:spcPct val="150000"/>
              </a:lnSpc>
            </a:pPr>
            <a:r>
              <a:rPr lang="en-US" sz="3200" dirty="0">
                <a:solidFill>
                  <a:srgbClr val="263A34"/>
                </a:solidFill>
                <a:latin typeface="Arial" panose="020B0604020202020204" pitchFamily="34" charset="0"/>
                <a:cs typeface="Arial" panose="020B0604020202020204" pitchFamily="34" charset="0"/>
              </a:rPr>
              <a:t>make sure to connect to data to see how much customer traffic each feature receives</a:t>
            </a:r>
            <a:endParaRPr lang="pl-PL" sz="4000" dirty="0">
              <a:solidFill>
                <a:srgbClr val="000000"/>
              </a:solidFill>
            </a:endParaRPr>
          </a:p>
        </p:txBody>
      </p:sp>
      <p:sp>
        <p:nvSpPr>
          <p:cNvPr id="5" name="Tytuł 1">
            <a:extLst>
              <a:ext uri="{FF2B5EF4-FFF2-40B4-BE49-F238E27FC236}">
                <a16:creationId xmlns:a16="http://schemas.microsoft.com/office/drawing/2014/main" id="{5872AFAB-A944-3441-B648-424AC0A61665}"/>
              </a:ext>
            </a:extLst>
          </p:cNvPr>
          <p:cNvSpPr>
            <a:spLocks noGrp="1"/>
          </p:cNvSpPr>
          <p:nvPr>
            <p:ph type="title"/>
          </p:nvPr>
        </p:nvSpPr>
        <p:spPr>
          <a:xfrm>
            <a:off x="1400397" y="384878"/>
            <a:ext cx="21583206" cy="1274589"/>
          </a:xfrm>
        </p:spPr>
        <p:txBody>
          <a:bodyPr>
            <a:noAutofit/>
          </a:bodyPr>
          <a:lstStyle/>
          <a:p>
            <a:pPr algn="ctr"/>
            <a:r>
              <a:rPr lang="pl-PL" sz="8000" dirty="0" err="1">
                <a:solidFill>
                  <a:srgbClr val="496F63"/>
                </a:solidFill>
              </a:rPr>
              <a:t>Testing</a:t>
            </a:r>
            <a:r>
              <a:rPr lang="pl-PL" sz="8000" dirty="0">
                <a:solidFill>
                  <a:srgbClr val="496F63"/>
                </a:solidFill>
              </a:rPr>
              <a:t> and </a:t>
            </a:r>
            <a:r>
              <a:rPr lang="pl-PL" sz="8000" dirty="0" err="1">
                <a:solidFill>
                  <a:srgbClr val="496F63"/>
                </a:solidFill>
              </a:rPr>
              <a:t>experimentation</a:t>
            </a:r>
            <a:r>
              <a:rPr lang="pl-PL" sz="8000" dirty="0">
                <a:solidFill>
                  <a:srgbClr val="496F63"/>
                </a:solidFill>
              </a:rPr>
              <a:t> </a:t>
            </a:r>
            <a:r>
              <a:rPr lang="pl-PL" sz="8000" dirty="0" err="1">
                <a:solidFill>
                  <a:srgbClr val="496F63"/>
                </a:solidFill>
              </a:rPr>
              <a:t>techniques</a:t>
            </a:r>
            <a:br>
              <a:rPr lang="pl-PL" sz="8000" dirty="0">
                <a:solidFill>
                  <a:srgbClr val="496F63"/>
                </a:solidFill>
              </a:rPr>
            </a:br>
            <a:endParaRPr lang="pl-PL" sz="4000" dirty="0">
              <a:solidFill>
                <a:srgbClr val="496F63"/>
              </a:solidFill>
              <a:latin typeface="Apple Chancery" panose="03020702040506060504" pitchFamily="66" charset="-79"/>
              <a:cs typeface="Apple Chancery" panose="03020702040506060504" pitchFamily="66" charset="-79"/>
            </a:endParaRPr>
          </a:p>
        </p:txBody>
      </p:sp>
      <p:pic>
        <p:nvPicPr>
          <p:cNvPr id="2" name="Obraz 1">
            <a:extLst>
              <a:ext uri="{FF2B5EF4-FFF2-40B4-BE49-F238E27FC236}">
                <a16:creationId xmlns:a16="http://schemas.microsoft.com/office/drawing/2014/main" id="{08CC8972-616E-1640-9EF7-5BAEC4938567}"/>
              </a:ext>
            </a:extLst>
          </p:cNvPr>
          <p:cNvPicPr>
            <a:picLocks noChangeAspect="1"/>
          </p:cNvPicPr>
          <p:nvPr/>
        </p:nvPicPr>
        <p:blipFill>
          <a:blip r:embed="rId3" cstate="print"/>
          <a:stretch>
            <a:fillRect/>
          </a:stretch>
        </p:blipFill>
        <p:spPr>
          <a:xfrm>
            <a:off x="16740153" y="9630192"/>
            <a:ext cx="5430683" cy="3774101"/>
          </a:xfrm>
          <a:prstGeom prst="rect">
            <a:avLst/>
          </a:prstGeom>
        </p:spPr>
      </p:pic>
      <p:pic>
        <p:nvPicPr>
          <p:cNvPr id="6" name="Obraz 5">
            <a:extLst>
              <a:ext uri="{FF2B5EF4-FFF2-40B4-BE49-F238E27FC236}">
                <a16:creationId xmlns:a16="http://schemas.microsoft.com/office/drawing/2014/main" id="{D1614B31-682B-4140-9438-ED8520A5567B}"/>
              </a:ext>
            </a:extLst>
          </p:cNvPr>
          <p:cNvPicPr>
            <a:picLocks noChangeAspect="1"/>
          </p:cNvPicPr>
          <p:nvPr/>
        </p:nvPicPr>
        <p:blipFill>
          <a:blip r:embed="rId4" cstate="print"/>
          <a:stretch>
            <a:fillRect/>
          </a:stretch>
        </p:blipFill>
        <p:spPr>
          <a:xfrm>
            <a:off x="16572202" y="5532294"/>
            <a:ext cx="5851208" cy="3924109"/>
          </a:xfrm>
          <a:prstGeom prst="rect">
            <a:avLst/>
          </a:prstGeom>
        </p:spPr>
      </p:pic>
      <p:pic>
        <p:nvPicPr>
          <p:cNvPr id="7" name="Obraz 6">
            <a:extLst>
              <a:ext uri="{FF2B5EF4-FFF2-40B4-BE49-F238E27FC236}">
                <a16:creationId xmlns:a16="http://schemas.microsoft.com/office/drawing/2014/main" id="{014250D4-76CE-A046-9C3D-CE1E6EA8072F}"/>
              </a:ext>
            </a:extLst>
          </p:cNvPr>
          <p:cNvPicPr>
            <a:picLocks noChangeAspect="1"/>
          </p:cNvPicPr>
          <p:nvPr/>
        </p:nvPicPr>
        <p:blipFill>
          <a:blip r:embed="rId5" cstate="print"/>
          <a:stretch>
            <a:fillRect/>
          </a:stretch>
        </p:blipFill>
        <p:spPr>
          <a:xfrm>
            <a:off x="16833175" y="2042455"/>
            <a:ext cx="5244637" cy="3048000"/>
          </a:xfrm>
          <a:prstGeom prst="rect">
            <a:avLst/>
          </a:prstGeom>
        </p:spPr>
      </p:pic>
      <p:sp>
        <p:nvSpPr>
          <p:cNvPr id="11" name="Prostokąt 10"/>
          <p:cNvSpPr/>
          <p:nvPr/>
        </p:nvSpPr>
        <p:spPr>
          <a:xfrm>
            <a:off x="-1" y="0"/>
            <a:ext cx="1188000" cy="13716000"/>
          </a:xfrm>
          <a:prstGeom prst="rect">
            <a:avLst/>
          </a:prstGeom>
          <a:solidFill>
            <a:srgbClr val="84CAC5"/>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vert270"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pl-PL" sz="4400" b="1" dirty="0">
                <a:solidFill>
                  <a:srgbClr val="496F63"/>
                </a:solidFill>
                <a:latin typeface="Arial"/>
                <a:ea typeface="Montserrat-SemiBold"/>
                <a:cs typeface="Arial"/>
                <a:sym typeface="Helvetica Light"/>
              </a:rPr>
              <a:t>TESTING AND EXPERIMENTATION TECHNIQUES</a:t>
            </a:r>
          </a:p>
        </p:txBody>
      </p:sp>
    </p:spTree>
    <p:extLst>
      <p:ext uri="{BB962C8B-B14F-4D97-AF65-F5344CB8AC3E}">
        <p14:creationId xmlns:p14="http://schemas.microsoft.com/office/powerpoint/2010/main" val="1783248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up)">
                                      <p:cBhvr>
                                        <p:cTn id="11" dur="1000"/>
                                        <p:tgtEl>
                                          <p:spTgt spid="3">
                                            <p:txEl>
                                              <p:pRg st="0" end="0"/>
                                            </p:txEl>
                                          </p:spTgt>
                                        </p:tgtEl>
                                      </p:cBhvr>
                                    </p:animEffect>
                                  </p:childTnLst>
                                </p:cTn>
                              </p:par>
                            </p:childTnLst>
                          </p:cTn>
                        </p:par>
                        <p:par>
                          <p:cTn id="12" fill="hold">
                            <p:stCondLst>
                              <p:cond delay="2000"/>
                            </p:stCondLst>
                            <p:childTnLst>
                              <p:par>
                                <p:cTn id="13" presetID="22" presetClass="entr" presetSubtype="1"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up)">
                                      <p:cBhvr>
                                        <p:cTn id="15" dur="1000"/>
                                        <p:tgtEl>
                                          <p:spTgt spid="3">
                                            <p:txEl>
                                              <p:pRg st="1" end="1"/>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wipe(up)">
                                      <p:cBhvr>
                                        <p:cTn id="24" dur="1000"/>
                                        <p:tgtEl>
                                          <p:spTgt spid="3">
                                            <p:txEl>
                                              <p:pRg st="3" end="3"/>
                                            </p:txEl>
                                          </p:spTgt>
                                        </p:tgtEl>
                                      </p:cBhvr>
                                    </p:animEffect>
                                  </p:childTnLst>
                                </p:cTn>
                              </p:par>
                            </p:childTnLst>
                          </p:cTn>
                        </p:par>
                        <p:par>
                          <p:cTn id="25" fill="hold">
                            <p:stCondLst>
                              <p:cond delay="1000"/>
                            </p:stCondLst>
                            <p:childTnLst>
                              <p:par>
                                <p:cTn id="26" presetID="22" presetClass="entr" presetSubtype="1" fill="hold" grpId="0" nodeType="after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wipe(up)">
                                      <p:cBhvr>
                                        <p:cTn id="28" dur="1000"/>
                                        <p:tgtEl>
                                          <p:spTgt spid="3">
                                            <p:txEl>
                                              <p:pRg st="4" end="4"/>
                                            </p:txEl>
                                          </p:spTgt>
                                        </p:tgtEl>
                                      </p:cBhvr>
                                    </p:animEffect>
                                  </p:childTnLst>
                                </p:cTn>
                              </p:par>
                            </p:childTnLst>
                          </p:cTn>
                        </p:par>
                        <p:par>
                          <p:cTn id="29" fill="hold">
                            <p:stCondLst>
                              <p:cond delay="2000"/>
                            </p:stCondLst>
                            <p:childTnLst>
                              <p:par>
                                <p:cTn id="30" presetID="10" presetClass="entr" presetSubtype="0"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up)">
                                      <p:cBhvr>
                                        <p:cTn id="37" dur="1000"/>
                                        <p:tgtEl>
                                          <p:spTgt spid="3">
                                            <p:txEl>
                                              <p:pRg st="6" end="6"/>
                                            </p:txEl>
                                          </p:spTgt>
                                        </p:tgtEl>
                                      </p:cBhvr>
                                    </p:animEffect>
                                  </p:childTnLst>
                                </p:cTn>
                              </p:par>
                            </p:childTnLst>
                          </p:cTn>
                        </p:par>
                        <p:par>
                          <p:cTn id="38" fill="hold">
                            <p:stCondLst>
                              <p:cond delay="1000"/>
                            </p:stCondLst>
                            <p:childTnLst>
                              <p:par>
                                <p:cTn id="39" presetID="22" presetClass="entr" presetSubtype="1" fill="hold" grpId="0" nodeType="after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Effect transition="in" filter="wipe(up)">
                                      <p:cBhvr>
                                        <p:cTn id="41" dur="1000"/>
                                        <p:tgtEl>
                                          <p:spTgt spid="3">
                                            <p:txEl>
                                              <p:pRg st="7" end="7"/>
                                            </p:txEl>
                                          </p:spTgt>
                                        </p:tgtEl>
                                      </p:cBhvr>
                                    </p:animEffect>
                                  </p:childTnLst>
                                </p:cTn>
                              </p:par>
                            </p:childTnLst>
                          </p:cTn>
                        </p:par>
                        <p:par>
                          <p:cTn id="42" fill="hold">
                            <p:stCondLst>
                              <p:cond delay="2000"/>
                            </p:stCondLst>
                            <p:childTnLst>
                              <p:par>
                                <p:cTn id="43" presetID="22" presetClass="entr" presetSubtype="1" fill="hold" grpId="0" nodeType="after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Effect transition="in" filter="wipe(up)">
                                      <p:cBhvr>
                                        <p:cTn id="45" dur="1000"/>
                                        <p:tgtEl>
                                          <p:spTgt spid="3">
                                            <p:txEl>
                                              <p:pRg st="8" end="8"/>
                                            </p:txEl>
                                          </p:spTgt>
                                        </p:tgtEl>
                                      </p:cBhvr>
                                    </p:animEffect>
                                  </p:childTnLst>
                                </p:cTn>
                              </p:par>
                            </p:childTnLst>
                          </p:cTn>
                        </p:par>
                        <p:par>
                          <p:cTn id="46" fill="hold">
                            <p:stCondLst>
                              <p:cond delay="3000"/>
                            </p:stCondLst>
                            <p:childTnLst>
                              <p:par>
                                <p:cTn id="47" presetID="10" presetClass="entr" presetSubtype="0" fill="hold" nodeType="after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fade">
                                      <p:cBhvr>
                                        <p:cTn id="4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E7EC5F6F-2D85-6B4C-9986-F5959DB10EA8}"/>
              </a:ext>
            </a:extLst>
          </p:cNvPr>
          <p:cNvPicPr>
            <a:picLocks noChangeAspect="1"/>
          </p:cNvPicPr>
          <p:nvPr/>
        </p:nvPicPr>
        <p:blipFill>
          <a:blip r:embed="rId2" cstate="print">
            <a:alphaModFix amt="28000"/>
            <a:extLst>
              <a:ext uri="{28A0092B-C50C-407E-A947-70E740481C1C}">
                <a14:useLocalDpi xmlns:a14="http://schemas.microsoft.com/office/drawing/2010/main"/>
              </a:ext>
            </a:extLst>
          </a:blip>
          <a:stretch>
            <a:fillRect/>
          </a:stretch>
        </p:blipFill>
        <p:spPr>
          <a:xfrm>
            <a:off x="2428472" y="2149652"/>
            <a:ext cx="9758107" cy="10458450"/>
          </a:xfrm>
          <a:prstGeom prst="rect">
            <a:avLst/>
          </a:prstGeom>
        </p:spPr>
      </p:pic>
      <p:sp>
        <p:nvSpPr>
          <p:cNvPr id="3" name="Symbol zastępczy tekstu 2">
            <a:extLst>
              <a:ext uri="{FF2B5EF4-FFF2-40B4-BE49-F238E27FC236}">
                <a16:creationId xmlns:a16="http://schemas.microsoft.com/office/drawing/2014/main" id="{F964EF1B-9EE9-F340-A1F3-6F912DB55113}"/>
              </a:ext>
            </a:extLst>
          </p:cNvPr>
          <p:cNvSpPr>
            <a:spLocks noGrp="1"/>
          </p:cNvSpPr>
          <p:nvPr>
            <p:ph type="body" idx="1"/>
          </p:nvPr>
        </p:nvSpPr>
        <p:spPr>
          <a:xfrm>
            <a:off x="1760305" y="1658020"/>
            <a:ext cx="14287278" cy="8445145"/>
          </a:xfrm>
        </p:spPr>
        <p:txBody>
          <a:bodyPr wrap="square" lIns="0" tIns="0" rIns="0" bIns="0">
            <a:noAutofit/>
          </a:bodyPr>
          <a:lstStyle/>
          <a:p>
            <a:pPr algn="l">
              <a:lnSpc>
                <a:spcPct val="150000"/>
              </a:lnSpc>
            </a:pPr>
            <a:r>
              <a:rPr lang="en-US" sz="6000" b="1" u="sng" dirty="0">
                <a:solidFill>
                  <a:srgbClr val="000000"/>
                </a:solidFill>
                <a:latin typeface="Apple Chancery" panose="03020702040506060504" pitchFamily="66" charset="-79"/>
                <a:cs typeface="Apple Chancery" panose="03020702040506060504" pitchFamily="66" charset="-79"/>
              </a:rPr>
              <a:t>Other:</a:t>
            </a:r>
            <a:endParaRPr lang="en-US" sz="6000" b="1" dirty="0">
              <a:solidFill>
                <a:srgbClr val="000000"/>
              </a:solidFill>
              <a:latin typeface="Apple Chancery" panose="03020702040506060504" pitchFamily="66" charset="-79"/>
              <a:cs typeface="Apple Chancery" panose="03020702040506060504" pitchFamily="66" charset="-79"/>
            </a:endParaRPr>
          </a:p>
          <a:p>
            <a:pPr algn="l">
              <a:lnSpc>
                <a:spcPct val="150000"/>
              </a:lnSpc>
            </a:pPr>
            <a:r>
              <a:rPr lang="en-US" sz="6000" b="1" dirty="0">
                <a:solidFill>
                  <a:srgbClr val="496F63"/>
                </a:solidFill>
                <a:latin typeface="Apple Chancery" panose="03020702040506060504" pitchFamily="66" charset="-79"/>
                <a:cs typeface="Apple Chancery" panose="03020702040506060504" pitchFamily="66" charset="-79"/>
              </a:rPr>
              <a:t>Competitor analysis</a:t>
            </a:r>
          </a:p>
          <a:p>
            <a:pPr algn="l">
              <a:lnSpc>
                <a:spcPct val="150000"/>
              </a:lnSpc>
            </a:pPr>
            <a:r>
              <a:rPr lang="en-US" sz="3200" dirty="0">
                <a:solidFill>
                  <a:srgbClr val="263A34"/>
                </a:solidFill>
                <a:latin typeface="Arial" panose="020B0604020202020204" pitchFamily="34" charset="0"/>
                <a:cs typeface="Arial" panose="020B0604020202020204" pitchFamily="34" charset="0"/>
              </a:rPr>
              <a:t>Are there any products out there which already provide a solution to the customer’s problem?</a:t>
            </a:r>
          </a:p>
          <a:p>
            <a:pPr algn="l">
              <a:lnSpc>
                <a:spcPct val="150000"/>
              </a:lnSpc>
            </a:pPr>
            <a:r>
              <a:rPr lang="en-US" sz="3200" dirty="0">
                <a:solidFill>
                  <a:srgbClr val="263A34"/>
                </a:solidFill>
                <a:latin typeface="Arial" panose="020B0604020202020204" pitchFamily="34" charset="0"/>
                <a:cs typeface="Arial" panose="020B0604020202020204" pitchFamily="34" charset="0"/>
              </a:rPr>
              <a:t>What would the benefits be of your solution as opposed to the competitors?</a:t>
            </a:r>
          </a:p>
          <a:p>
            <a:pPr algn="l">
              <a:lnSpc>
                <a:spcPct val="150000"/>
              </a:lnSpc>
            </a:pPr>
            <a:endParaRPr lang="en-US" sz="3200" dirty="0">
              <a:solidFill>
                <a:srgbClr val="000000"/>
              </a:solidFill>
              <a:latin typeface="Arial" panose="020B0604020202020204" pitchFamily="34" charset="0"/>
              <a:cs typeface="Arial" panose="020B0604020202020204" pitchFamily="34" charset="0"/>
            </a:endParaRPr>
          </a:p>
          <a:p>
            <a:pPr algn="l">
              <a:lnSpc>
                <a:spcPct val="150000"/>
              </a:lnSpc>
            </a:pPr>
            <a:r>
              <a:rPr lang="en-US" sz="6000" b="1" dirty="0">
                <a:solidFill>
                  <a:srgbClr val="496F63"/>
                </a:solidFill>
                <a:latin typeface="Apple Chancery" panose="03020702040506060504" pitchFamily="66" charset="-79"/>
                <a:cs typeface="Apple Chancery" panose="03020702040506060504" pitchFamily="66" charset="-79"/>
              </a:rPr>
              <a:t>Customer survey or Customer interviews</a:t>
            </a:r>
          </a:p>
          <a:p>
            <a:pPr marL="514350" indent="-514350" algn="l">
              <a:lnSpc>
                <a:spcPct val="150000"/>
              </a:lnSpc>
              <a:buFont typeface="+mj-lt"/>
              <a:buAutoNum type="alphaLcParenR"/>
            </a:pPr>
            <a:r>
              <a:rPr lang="en-US" sz="3200" dirty="0">
                <a:solidFill>
                  <a:srgbClr val="263A34"/>
                </a:solidFill>
                <a:latin typeface="Arial" panose="020B0604020202020204" pitchFamily="34" charset="0"/>
                <a:cs typeface="Arial" panose="020B0604020202020204" pitchFamily="34" charset="0"/>
              </a:rPr>
              <a:t>Do they experience the problem?</a:t>
            </a:r>
          </a:p>
          <a:p>
            <a:pPr marL="514350" indent="-514350" algn="l">
              <a:lnSpc>
                <a:spcPct val="150000"/>
              </a:lnSpc>
              <a:buFont typeface="+mj-lt"/>
              <a:buAutoNum type="alphaLcParenR"/>
            </a:pPr>
            <a:r>
              <a:rPr lang="en-US" sz="3200" dirty="0">
                <a:solidFill>
                  <a:srgbClr val="263A34"/>
                </a:solidFill>
                <a:latin typeface="Arial" panose="020B0604020202020204" pitchFamily="34" charset="0"/>
                <a:cs typeface="Arial" panose="020B0604020202020204" pitchFamily="34" charset="0"/>
              </a:rPr>
              <a:t>How painful this problem for them? (i.e. is it a tier 1 problem?)</a:t>
            </a:r>
          </a:p>
          <a:p>
            <a:pPr marL="514350" indent="-514350" algn="l">
              <a:lnSpc>
                <a:spcPct val="150000"/>
              </a:lnSpc>
              <a:buFont typeface="+mj-lt"/>
              <a:buAutoNum type="alphaLcParenR"/>
            </a:pPr>
            <a:r>
              <a:rPr lang="en-US" sz="3200" dirty="0">
                <a:solidFill>
                  <a:srgbClr val="263A34"/>
                </a:solidFill>
                <a:latin typeface="Arial" panose="020B0604020202020204" pitchFamily="34" charset="0"/>
                <a:cs typeface="Arial" panose="020B0604020202020204" pitchFamily="34" charset="0"/>
              </a:rPr>
              <a:t>How do they solve the problem now?</a:t>
            </a:r>
          </a:p>
          <a:p>
            <a:pPr marL="514350" indent="-514350" algn="l">
              <a:lnSpc>
                <a:spcPct val="150000"/>
              </a:lnSpc>
              <a:buFont typeface="+mj-lt"/>
              <a:buAutoNum type="alphaLcParenR"/>
            </a:pPr>
            <a:r>
              <a:rPr lang="en-US" sz="3200" dirty="0">
                <a:solidFill>
                  <a:srgbClr val="263A34"/>
                </a:solidFill>
                <a:latin typeface="Arial" panose="020B0604020202020204" pitchFamily="34" charset="0"/>
                <a:cs typeface="Arial" panose="020B0604020202020204" pitchFamily="34" charset="0"/>
              </a:rPr>
              <a:t>Would they pay for a solution to the problem?</a:t>
            </a:r>
          </a:p>
          <a:p>
            <a:pPr algn="l">
              <a:lnSpc>
                <a:spcPct val="150000"/>
              </a:lnSpc>
            </a:pPr>
            <a:endParaRPr lang="en-US" sz="2800" dirty="0">
              <a:solidFill>
                <a:srgbClr val="263A34"/>
              </a:solidFill>
              <a:latin typeface="Arial" panose="020B0604020202020204" pitchFamily="34" charset="0"/>
              <a:cs typeface="Arial" panose="020B0604020202020204" pitchFamily="34" charset="0"/>
            </a:endParaRPr>
          </a:p>
          <a:p>
            <a:pPr>
              <a:lnSpc>
                <a:spcPct val="150000"/>
              </a:lnSpc>
            </a:pPr>
            <a:endParaRPr lang="pl-PL" dirty="0">
              <a:solidFill>
                <a:srgbClr val="000000"/>
              </a:solidFill>
            </a:endParaRPr>
          </a:p>
          <a:p>
            <a:pPr>
              <a:lnSpc>
                <a:spcPct val="150000"/>
              </a:lnSpc>
            </a:pPr>
            <a:endParaRPr lang="pl-PL" dirty="0"/>
          </a:p>
        </p:txBody>
      </p:sp>
      <p:sp>
        <p:nvSpPr>
          <p:cNvPr id="5" name="Tytuł 1">
            <a:extLst>
              <a:ext uri="{FF2B5EF4-FFF2-40B4-BE49-F238E27FC236}">
                <a16:creationId xmlns:a16="http://schemas.microsoft.com/office/drawing/2014/main" id="{5872AFAB-A944-3441-B648-424AC0A61665}"/>
              </a:ext>
            </a:extLst>
          </p:cNvPr>
          <p:cNvSpPr>
            <a:spLocks noGrp="1"/>
          </p:cNvSpPr>
          <p:nvPr>
            <p:ph type="title"/>
          </p:nvPr>
        </p:nvSpPr>
        <p:spPr>
          <a:xfrm>
            <a:off x="1400397" y="384878"/>
            <a:ext cx="21583206" cy="1274589"/>
          </a:xfrm>
        </p:spPr>
        <p:txBody>
          <a:bodyPr>
            <a:noAutofit/>
          </a:bodyPr>
          <a:lstStyle/>
          <a:p>
            <a:pPr algn="ctr"/>
            <a:r>
              <a:rPr lang="pl-PL" sz="8000" dirty="0" err="1">
                <a:solidFill>
                  <a:srgbClr val="496F63"/>
                </a:solidFill>
              </a:rPr>
              <a:t>Testing</a:t>
            </a:r>
            <a:r>
              <a:rPr lang="pl-PL" sz="8000" dirty="0">
                <a:solidFill>
                  <a:srgbClr val="496F63"/>
                </a:solidFill>
              </a:rPr>
              <a:t> and </a:t>
            </a:r>
            <a:r>
              <a:rPr lang="pl-PL" sz="8000" dirty="0" err="1">
                <a:solidFill>
                  <a:srgbClr val="496F63"/>
                </a:solidFill>
              </a:rPr>
              <a:t>experimentation</a:t>
            </a:r>
            <a:r>
              <a:rPr lang="pl-PL" sz="8000" dirty="0">
                <a:solidFill>
                  <a:srgbClr val="496F63"/>
                </a:solidFill>
              </a:rPr>
              <a:t> </a:t>
            </a:r>
            <a:r>
              <a:rPr lang="pl-PL" sz="8000" dirty="0" err="1">
                <a:solidFill>
                  <a:srgbClr val="496F63"/>
                </a:solidFill>
              </a:rPr>
              <a:t>techniques</a:t>
            </a:r>
            <a:br>
              <a:rPr lang="pl-PL" sz="8000" dirty="0">
                <a:solidFill>
                  <a:srgbClr val="496F63"/>
                </a:solidFill>
              </a:rPr>
            </a:br>
            <a:endParaRPr lang="pl-PL" sz="8000" dirty="0">
              <a:solidFill>
                <a:srgbClr val="496F63"/>
              </a:solidFill>
              <a:latin typeface="Apple Chancery" panose="03020702040506060504" pitchFamily="66" charset="-79"/>
              <a:cs typeface="Apple Chancery" panose="03020702040506060504" pitchFamily="66" charset="-79"/>
            </a:endParaRPr>
          </a:p>
        </p:txBody>
      </p:sp>
      <p:pic>
        <p:nvPicPr>
          <p:cNvPr id="2" name="Obraz 1">
            <a:extLst>
              <a:ext uri="{FF2B5EF4-FFF2-40B4-BE49-F238E27FC236}">
                <a16:creationId xmlns:a16="http://schemas.microsoft.com/office/drawing/2014/main" id="{4FB47F4D-616C-154F-A850-9753D7D6F837}"/>
              </a:ext>
            </a:extLst>
          </p:cNvPr>
          <p:cNvPicPr>
            <a:picLocks noChangeAspect="1"/>
          </p:cNvPicPr>
          <p:nvPr/>
        </p:nvPicPr>
        <p:blipFill>
          <a:blip r:embed="rId3" cstate="print"/>
          <a:stretch>
            <a:fillRect/>
          </a:stretch>
        </p:blipFill>
        <p:spPr>
          <a:xfrm>
            <a:off x="17148110" y="2797712"/>
            <a:ext cx="4807418" cy="4046198"/>
          </a:xfrm>
          <a:prstGeom prst="rect">
            <a:avLst/>
          </a:prstGeom>
        </p:spPr>
      </p:pic>
      <p:pic>
        <p:nvPicPr>
          <p:cNvPr id="6" name="Obraz 5">
            <a:extLst>
              <a:ext uri="{FF2B5EF4-FFF2-40B4-BE49-F238E27FC236}">
                <a16:creationId xmlns:a16="http://schemas.microsoft.com/office/drawing/2014/main" id="{56BCF84B-A3AA-6743-BFA1-9E9349A3C086}"/>
              </a:ext>
            </a:extLst>
          </p:cNvPr>
          <p:cNvPicPr>
            <a:picLocks noChangeAspect="1"/>
          </p:cNvPicPr>
          <p:nvPr/>
        </p:nvPicPr>
        <p:blipFill>
          <a:blip r:embed="rId4" cstate="print"/>
          <a:stretch>
            <a:fillRect/>
          </a:stretch>
        </p:blipFill>
        <p:spPr>
          <a:xfrm>
            <a:off x="14480558" y="8304173"/>
            <a:ext cx="4233333" cy="4046198"/>
          </a:xfrm>
          <a:prstGeom prst="rect">
            <a:avLst/>
          </a:prstGeom>
        </p:spPr>
      </p:pic>
      <p:pic>
        <p:nvPicPr>
          <p:cNvPr id="7" name="Obraz 6">
            <a:extLst>
              <a:ext uri="{FF2B5EF4-FFF2-40B4-BE49-F238E27FC236}">
                <a16:creationId xmlns:a16="http://schemas.microsoft.com/office/drawing/2014/main" id="{52F559E0-9451-734E-A035-9D81A663D218}"/>
              </a:ext>
            </a:extLst>
          </p:cNvPr>
          <p:cNvPicPr>
            <a:picLocks noChangeAspect="1"/>
          </p:cNvPicPr>
          <p:nvPr/>
        </p:nvPicPr>
        <p:blipFill>
          <a:blip r:embed="rId5" cstate="print"/>
          <a:stretch>
            <a:fillRect/>
          </a:stretch>
        </p:blipFill>
        <p:spPr>
          <a:xfrm>
            <a:off x="19465235" y="8304173"/>
            <a:ext cx="4031882" cy="4031882"/>
          </a:xfrm>
          <a:prstGeom prst="rect">
            <a:avLst/>
          </a:prstGeom>
        </p:spPr>
      </p:pic>
      <p:sp>
        <p:nvSpPr>
          <p:cNvPr id="10" name="Prostokąt 9"/>
          <p:cNvSpPr/>
          <p:nvPr/>
        </p:nvSpPr>
        <p:spPr>
          <a:xfrm>
            <a:off x="-1" y="0"/>
            <a:ext cx="1188000" cy="13716000"/>
          </a:xfrm>
          <a:prstGeom prst="rect">
            <a:avLst/>
          </a:prstGeom>
          <a:solidFill>
            <a:srgbClr val="84CAC5"/>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vert270"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pl-PL" sz="4400" b="1" dirty="0">
                <a:solidFill>
                  <a:srgbClr val="496F63"/>
                </a:solidFill>
                <a:latin typeface="Arial"/>
                <a:ea typeface="Montserrat-SemiBold"/>
                <a:cs typeface="Arial"/>
                <a:sym typeface="Helvetica Light"/>
              </a:rPr>
              <a:t>TESTING AND EXPERIMENTATION TECHNIQUES</a:t>
            </a:r>
          </a:p>
        </p:txBody>
      </p:sp>
    </p:spTree>
    <p:extLst>
      <p:ext uri="{BB962C8B-B14F-4D97-AF65-F5344CB8AC3E}">
        <p14:creationId xmlns:p14="http://schemas.microsoft.com/office/powerpoint/2010/main" val="1372341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up)">
                                      <p:cBhvr>
                                        <p:cTn id="11" dur="10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up)">
                                      <p:cBhvr>
                                        <p:cTn id="16" dur="1000"/>
                                        <p:tgtEl>
                                          <p:spTgt spid="3">
                                            <p:txEl>
                                              <p:pRg st="1" end="1"/>
                                            </p:txEl>
                                          </p:spTgt>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ipe(up)">
                                      <p:cBhvr>
                                        <p:cTn id="20" dur="1000"/>
                                        <p:tgtEl>
                                          <p:spTgt spid="3">
                                            <p:txEl>
                                              <p:pRg st="2" end="2"/>
                                            </p:txEl>
                                          </p:spTgt>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childTnLst>
                                </p:cTn>
                              </p:par>
                            </p:childTnLst>
                          </p:cTn>
                        </p:par>
                        <p:par>
                          <p:cTn id="25" fill="hold">
                            <p:stCondLst>
                              <p:cond delay="3000"/>
                            </p:stCondLst>
                            <p:childTnLst>
                              <p:par>
                                <p:cTn id="26" presetID="22" presetClass="entr" presetSubtype="1" fill="hold" grpId="0" nodeType="after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wipe(up)">
                                      <p:cBhvr>
                                        <p:cTn id="28" dur="10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wipe(up)">
                                      <p:cBhvr>
                                        <p:cTn id="33" dur="1000"/>
                                        <p:tgtEl>
                                          <p:spTgt spid="3">
                                            <p:txEl>
                                              <p:pRg st="5" end="5"/>
                                            </p:txEl>
                                          </p:spTgt>
                                        </p:tgtEl>
                                      </p:cBhvr>
                                    </p:animEffect>
                                  </p:childTnLst>
                                </p:cTn>
                              </p:par>
                            </p:childTnLst>
                          </p:cTn>
                        </p:par>
                        <p:par>
                          <p:cTn id="34" fill="hold">
                            <p:stCondLst>
                              <p:cond delay="1000"/>
                            </p:stCondLst>
                            <p:childTnLst>
                              <p:par>
                                <p:cTn id="35" presetID="22" presetClass="entr" presetSubtype="1" fill="hold" grpId="0" nodeType="after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up)">
                                      <p:cBhvr>
                                        <p:cTn id="37" dur="1000"/>
                                        <p:tgtEl>
                                          <p:spTgt spid="3">
                                            <p:txEl>
                                              <p:pRg st="6" end="6"/>
                                            </p:txEl>
                                          </p:spTgt>
                                        </p:tgtEl>
                                      </p:cBhvr>
                                    </p:animEffect>
                                  </p:childTnLst>
                                </p:cTn>
                              </p:par>
                            </p:childTnLst>
                          </p:cTn>
                        </p:par>
                        <p:par>
                          <p:cTn id="38" fill="hold">
                            <p:stCondLst>
                              <p:cond delay="2000"/>
                            </p:stCondLst>
                            <p:childTnLst>
                              <p:par>
                                <p:cTn id="39" presetID="10" presetClass="entr" presetSubtype="0" fill="hold"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1000"/>
                                        <p:tgtEl>
                                          <p:spTgt spid="6"/>
                                        </p:tgtEl>
                                      </p:cBhvr>
                                    </p:animEffect>
                                  </p:childTnLst>
                                </p:cTn>
                              </p:par>
                            </p:childTnLst>
                          </p:cTn>
                        </p:par>
                        <p:par>
                          <p:cTn id="42" fill="hold">
                            <p:stCondLst>
                              <p:cond delay="3000"/>
                            </p:stCondLst>
                            <p:childTnLst>
                              <p:par>
                                <p:cTn id="43" presetID="22" presetClass="entr" presetSubtype="1" fill="hold" grpId="0" nodeType="after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Effect transition="in" filter="wipe(up)">
                                      <p:cBhvr>
                                        <p:cTn id="45" dur="1000"/>
                                        <p:tgtEl>
                                          <p:spTgt spid="3">
                                            <p:txEl>
                                              <p:pRg st="7" end="7"/>
                                            </p:txEl>
                                          </p:spTgt>
                                        </p:tgtEl>
                                      </p:cBhvr>
                                    </p:animEffect>
                                  </p:childTnLst>
                                </p:cTn>
                              </p:par>
                            </p:childTnLst>
                          </p:cTn>
                        </p:par>
                        <p:par>
                          <p:cTn id="46" fill="hold">
                            <p:stCondLst>
                              <p:cond delay="4000"/>
                            </p:stCondLst>
                            <p:childTnLst>
                              <p:par>
                                <p:cTn id="47" presetID="22" presetClass="entr" presetSubtype="1" fill="hold" grpId="0" nodeType="after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Effect transition="in" filter="wipe(up)">
                                      <p:cBhvr>
                                        <p:cTn id="49" dur="1000"/>
                                        <p:tgtEl>
                                          <p:spTgt spid="3">
                                            <p:txEl>
                                              <p:pRg st="8" end="8"/>
                                            </p:txEl>
                                          </p:spTgt>
                                        </p:tgtEl>
                                      </p:cBhvr>
                                    </p:animEffect>
                                  </p:childTnLst>
                                </p:cTn>
                              </p:par>
                            </p:childTnLst>
                          </p:cTn>
                        </p:par>
                        <p:par>
                          <p:cTn id="50" fill="hold">
                            <p:stCondLst>
                              <p:cond delay="5000"/>
                            </p:stCondLst>
                            <p:childTnLst>
                              <p:par>
                                <p:cTn id="51" presetID="10" presetClass="entr" presetSubtype="0" fill="hold" nodeType="after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1000"/>
                                        <p:tgtEl>
                                          <p:spTgt spid="7"/>
                                        </p:tgtEl>
                                      </p:cBhvr>
                                    </p:animEffect>
                                  </p:childTnLst>
                                </p:cTn>
                              </p:par>
                            </p:childTnLst>
                          </p:cTn>
                        </p:par>
                        <p:par>
                          <p:cTn id="54" fill="hold">
                            <p:stCondLst>
                              <p:cond delay="6000"/>
                            </p:stCondLst>
                            <p:childTnLst>
                              <p:par>
                                <p:cTn id="55" presetID="22" presetClass="entr" presetSubtype="1" fill="hold" grpId="0" nodeType="afterEffect">
                                  <p:stCondLst>
                                    <p:cond delay="0"/>
                                  </p:stCondLst>
                                  <p:childTnLst>
                                    <p:set>
                                      <p:cBhvr>
                                        <p:cTn id="56" dur="1" fill="hold">
                                          <p:stCondLst>
                                            <p:cond delay="0"/>
                                          </p:stCondLst>
                                        </p:cTn>
                                        <p:tgtEl>
                                          <p:spTgt spid="3">
                                            <p:txEl>
                                              <p:pRg st="9" end="9"/>
                                            </p:txEl>
                                          </p:spTgt>
                                        </p:tgtEl>
                                        <p:attrNameLst>
                                          <p:attrName>style.visibility</p:attrName>
                                        </p:attrNameLst>
                                      </p:cBhvr>
                                      <p:to>
                                        <p:strVal val="visible"/>
                                      </p:to>
                                    </p:set>
                                    <p:animEffect transition="in" filter="wipe(up)">
                                      <p:cBhvr>
                                        <p:cTn id="57" dur="1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68">
            <a:extLst>
              <a:ext uri="{FF2B5EF4-FFF2-40B4-BE49-F238E27FC236}">
                <a16:creationId xmlns:a16="http://schemas.microsoft.com/office/drawing/2014/main" id="{53A1292A-9F7C-4F46-9923-D109D24F2BD0}"/>
              </a:ext>
            </a:extLst>
          </p:cNvPr>
          <p:cNvSpPr/>
          <p:nvPr/>
        </p:nvSpPr>
        <p:spPr>
          <a:xfrm>
            <a:off x="5635373" y="5525809"/>
            <a:ext cx="10452257" cy="6123528"/>
          </a:xfrm>
          <a:prstGeom prst="rect">
            <a:avLst/>
          </a:prstGeom>
          <a:ln w="3175">
            <a:miter lim="400000"/>
          </a:ln>
          <a:extLst>
            <a:ext uri="{C572A759-6A51-4108-AA02-DFA0A04FC94B}">
              <ma14:wrappingTextBoxFlag xmlns:ma14="http://schemas.microsoft.com/office/mac/drawingml/2011/main" xmlns="" val="1"/>
            </a:ext>
          </a:extLst>
        </p:spPr>
        <p:txBody>
          <a:bodyPr lIns="38100" tIns="38100" rIns="38100" bIns="38100">
            <a:normAutofit/>
          </a:bodyPr>
          <a:lstStyle>
            <a:lvl1pPr algn="r">
              <a:lnSpc>
                <a:spcPct val="80000"/>
              </a:lnSpc>
              <a:defRPr sz="10000" b="1">
                <a:solidFill>
                  <a:srgbClr val="393941"/>
                </a:solidFill>
                <a:latin typeface="Montserrat-SemiBold"/>
                <a:ea typeface="Montserrat-SemiBold"/>
                <a:cs typeface="Montserrat-SemiBold"/>
                <a:sym typeface="Montserrat-SemiBold"/>
              </a:defRPr>
            </a:lvl1pPr>
          </a:lstStyle>
          <a:p>
            <a:pPr algn="ctr"/>
            <a:r>
              <a:rPr lang="pl-PL" dirty="0">
                <a:solidFill>
                  <a:srgbClr val="496F63"/>
                </a:solidFill>
                <a:latin typeface="Arial" panose="020B0604020202020204" pitchFamily="34" charset="0"/>
                <a:cs typeface="Arial" panose="020B0604020202020204" pitchFamily="34" charset="0"/>
              </a:rPr>
              <a:t>Agile </a:t>
            </a:r>
            <a:r>
              <a:rPr lang="pl-PL" dirty="0" err="1">
                <a:solidFill>
                  <a:srgbClr val="496F63"/>
                </a:solidFill>
                <a:latin typeface="Arial" panose="020B0604020202020204" pitchFamily="34" charset="0"/>
                <a:cs typeface="Arial" panose="020B0604020202020204" pitchFamily="34" charset="0"/>
              </a:rPr>
              <a:t>principles</a:t>
            </a:r>
            <a:endParaRPr dirty="0">
              <a:solidFill>
                <a:srgbClr val="496F63"/>
              </a:solidFill>
              <a:latin typeface="Arial" panose="020B0604020202020204" pitchFamily="34" charset="0"/>
              <a:cs typeface="Arial" panose="020B0604020202020204" pitchFamily="34" charset="0"/>
            </a:endParaRPr>
          </a:p>
        </p:txBody>
      </p:sp>
      <p:pic>
        <p:nvPicPr>
          <p:cNvPr id="6" name="Picture 7">
            <a:extLst>
              <a:ext uri="{FF2B5EF4-FFF2-40B4-BE49-F238E27FC236}">
                <a16:creationId xmlns:a16="http://schemas.microsoft.com/office/drawing/2014/main" id="{4B511254-DB3C-F944-A7D4-7B4168CAA337}"/>
              </a:ext>
            </a:extLst>
          </p:cNvPr>
          <p:cNvPicPr>
            <a:picLocks noChangeAspect="1"/>
          </p:cNvPicPr>
          <p:nvPr/>
        </p:nvPicPr>
        <p:blipFill>
          <a:blip r:embed="rId2" cstate="print">
            <a:alphaModFix amt="28000"/>
            <a:extLst>
              <a:ext uri="{28A0092B-C50C-407E-A947-70E740481C1C}">
                <a14:useLocalDpi xmlns:a14="http://schemas.microsoft.com/office/drawing/2010/main"/>
              </a:ext>
            </a:extLst>
          </a:blip>
          <a:stretch>
            <a:fillRect/>
          </a:stretch>
        </p:blipFill>
        <p:spPr>
          <a:xfrm>
            <a:off x="5152430" y="256032"/>
            <a:ext cx="12294322" cy="13176690"/>
          </a:xfrm>
          <a:prstGeom prst="rect">
            <a:avLst/>
          </a:prstGeom>
        </p:spPr>
      </p:pic>
    </p:spTree>
    <p:extLst>
      <p:ext uri="{BB962C8B-B14F-4D97-AF65-F5344CB8AC3E}">
        <p14:creationId xmlns:p14="http://schemas.microsoft.com/office/powerpoint/2010/main" val="1184017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05FD575D-1E10-8344-83D1-850652ED126F}"/>
              </a:ext>
            </a:extLst>
          </p:cNvPr>
          <p:cNvGraphicFramePr/>
          <p:nvPr>
            <p:extLst>
              <p:ext uri="{D42A27DB-BD31-4B8C-83A1-F6EECF244321}">
                <p14:modId xmlns:p14="http://schemas.microsoft.com/office/powerpoint/2010/main" val="4265328420"/>
              </p:ext>
            </p:extLst>
          </p:nvPr>
        </p:nvGraphicFramePr>
        <p:xfrm>
          <a:off x="1638292" y="101600"/>
          <a:ext cx="16624308" cy="113297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Obraz 1">
            <a:extLst>
              <a:ext uri="{FF2B5EF4-FFF2-40B4-BE49-F238E27FC236}">
                <a16:creationId xmlns:a16="http://schemas.microsoft.com/office/drawing/2014/main" id="{82361178-FEE6-3F41-8CA1-1F92F7C94A23}"/>
              </a:ext>
            </a:extLst>
          </p:cNvPr>
          <p:cNvPicPr>
            <a:picLocks noChangeAspect="1"/>
          </p:cNvPicPr>
          <p:nvPr/>
        </p:nvPicPr>
        <p:blipFill>
          <a:blip r:embed="rId7" cstate="print"/>
          <a:stretch>
            <a:fillRect/>
          </a:stretch>
        </p:blipFill>
        <p:spPr>
          <a:xfrm>
            <a:off x="1638292" y="9976660"/>
            <a:ext cx="3618006" cy="3476813"/>
          </a:xfrm>
          <a:prstGeom prst="rect">
            <a:avLst/>
          </a:prstGeom>
        </p:spPr>
      </p:pic>
      <p:pic>
        <p:nvPicPr>
          <p:cNvPr id="5" name="Obraz 4">
            <a:extLst>
              <a:ext uri="{FF2B5EF4-FFF2-40B4-BE49-F238E27FC236}">
                <a16:creationId xmlns:a16="http://schemas.microsoft.com/office/drawing/2014/main" id="{854FDBF4-D35F-8C46-8005-E1DD78D41AD7}"/>
              </a:ext>
            </a:extLst>
          </p:cNvPr>
          <p:cNvPicPr>
            <a:picLocks noChangeAspect="1"/>
          </p:cNvPicPr>
          <p:nvPr/>
        </p:nvPicPr>
        <p:blipFill>
          <a:blip r:embed="rId8" cstate="print"/>
          <a:stretch>
            <a:fillRect/>
          </a:stretch>
        </p:blipFill>
        <p:spPr>
          <a:xfrm>
            <a:off x="6000746" y="9976660"/>
            <a:ext cx="3618006" cy="3476813"/>
          </a:xfrm>
          <a:prstGeom prst="rect">
            <a:avLst/>
          </a:prstGeom>
        </p:spPr>
      </p:pic>
      <p:pic>
        <p:nvPicPr>
          <p:cNvPr id="6" name="Obraz 5">
            <a:extLst>
              <a:ext uri="{FF2B5EF4-FFF2-40B4-BE49-F238E27FC236}">
                <a16:creationId xmlns:a16="http://schemas.microsoft.com/office/drawing/2014/main" id="{FD65ADD0-E0E7-6045-8927-E24100D8138F}"/>
              </a:ext>
            </a:extLst>
          </p:cNvPr>
          <p:cNvPicPr>
            <a:picLocks noChangeAspect="1"/>
          </p:cNvPicPr>
          <p:nvPr/>
        </p:nvPicPr>
        <p:blipFill>
          <a:blip r:embed="rId9" cstate="print"/>
          <a:stretch>
            <a:fillRect/>
          </a:stretch>
        </p:blipFill>
        <p:spPr>
          <a:xfrm>
            <a:off x="10282142" y="9976659"/>
            <a:ext cx="3618006" cy="3476814"/>
          </a:xfrm>
          <a:prstGeom prst="rect">
            <a:avLst/>
          </a:prstGeom>
        </p:spPr>
      </p:pic>
      <p:pic>
        <p:nvPicPr>
          <p:cNvPr id="9" name="Obraz 8">
            <a:extLst>
              <a:ext uri="{FF2B5EF4-FFF2-40B4-BE49-F238E27FC236}">
                <a16:creationId xmlns:a16="http://schemas.microsoft.com/office/drawing/2014/main" id="{CB7ACCA1-B183-3240-BAF0-12950C4D2D5E}"/>
              </a:ext>
            </a:extLst>
          </p:cNvPr>
          <p:cNvPicPr>
            <a:picLocks noChangeAspect="1"/>
          </p:cNvPicPr>
          <p:nvPr/>
        </p:nvPicPr>
        <p:blipFill>
          <a:blip r:embed="rId10" cstate="print"/>
          <a:stretch>
            <a:fillRect/>
          </a:stretch>
        </p:blipFill>
        <p:spPr>
          <a:xfrm>
            <a:off x="14640752" y="9976659"/>
            <a:ext cx="3618006" cy="3476813"/>
          </a:xfrm>
          <a:prstGeom prst="rect">
            <a:avLst/>
          </a:prstGeom>
        </p:spPr>
      </p:pic>
      <p:sp>
        <p:nvSpPr>
          <p:cNvPr id="10" name="Prostokąt 9"/>
          <p:cNvSpPr/>
          <p:nvPr/>
        </p:nvSpPr>
        <p:spPr>
          <a:xfrm>
            <a:off x="-1" y="0"/>
            <a:ext cx="1188000" cy="13716000"/>
          </a:xfrm>
          <a:prstGeom prst="rect">
            <a:avLst/>
          </a:prstGeom>
          <a:solidFill>
            <a:srgbClr val="84CAC5"/>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vert270"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pl-PL" sz="4400" b="1" dirty="0">
                <a:solidFill>
                  <a:srgbClr val="496F63"/>
                </a:solidFill>
                <a:latin typeface="Arial"/>
                <a:ea typeface="Montserrat-SemiBold"/>
                <a:cs typeface="Arial"/>
                <a:sym typeface="Helvetica Light"/>
              </a:rPr>
              <a:t>AGILE PRINCIPLES</a:t>
            </a:r>
          </a:p>
        </p:txBody>
      </p:sp>
      <p:sp>
        <p:nvSpPr>
          <p:cNvPr id="12" name="Prostokąt 11">
            <a:extLst>
              <a:ext uri="{FF2B5EF4-FFF2-40B4-BE49-F238E27FC236}">
                <a16:creationId xmlns:a16="http://schemas.microsoft.com/office/drawing/2014/main" id="{DCF35391-D583-A441-9AC3-A120CD5B8242}"/>
              </a:ext>
            </a:extLst>
          </p:cNvPr>
          <p:cNvSpPr/>
          <p:nvPr/>
        </p:nvSpPr>
        <p:spPr>
          <a:xfrm>
            <a:off x="18499442" y="2260917"/>
            <a:ext cx="5284283" cy="3046988"/>
          </a:xfrm>
          <a:prstGeom prst="rect">
            <a:avLst/>
          </a:prstGeom>
        </p:spPr>
        <p:txBody>
          <a:bodyPr wrap="square">
            <a:spAutoFit/>
          </a:bodyPr>
          <a:lstStyle/>
          <a:p>
            <a:pPr algn="ctr"/>
            <a:r>
              <a:rPr lang="pl-PL" sz="4800" b="1" dirty="0">
                <a:solidFill>
                  <a:srgbClr val="496F63"/>
                </a:solidFill>
                <a:latin typeface="Arial" panose="020B0604020202020204" pitchFamily="34" charset="0"/>
                <a:ea typeface="Calibri" panose="020F0502020204030204" pitchFamily="34" charset="0"/>
                <a:cs typeface="Arial" panose="020B0604020202020204" pitchFamily="34" charset="0"/>
              </a:rPr>
              <a:t>Watch </a:t>
            </a:r>
            <a:endParaRPr lang="en-GB" sz="4800" b="1" dirty="0">
              <a:solidFill>
                <a:srgbClr val="496F63"/>
              </a:solidFill>
              <a:latin typeface="Arial" panose="020B0604020202020204" pitchFamily="34" charset="0"/>
              <a:ea typeface="Calibri" panose="020F0502020204030204" pitchFamily="34" charset="0"/>
              <a:cs typeface="Arial" panose="020B0604020202020204" pitchFamily="34" charset="0"/>
            </a:endParaRPr>
          </a:p>
          <a:p>
            <a:pPr algn="ctr"/>
            <a:r>
              <a:rPr lang="en-GB" sz="4800" b="1" dirty="0">
                <a:solidFill>
                  <a:srgbClr val="496F63"/>
                </a:solidFill>
                <a:latin typeface="Arial" panose="020B0604020202020204" pitchFamily="34" charset="0"/>
                <a:ea typeface="Calibri" panose="020F0502020204030204" pitchFamily="34" charset="0"/>
                <a:cs typeface="Arial" panose="020B0604020202020204" pitchFamily="34" charset="0"/>
              </a:rPr>
              <a:t>“</a:t>
            </a:r>
            <a:r>
              <a:rPr lang="pl-PL" sz="4800" b="1" dirty="0">
                <a:solidFill>
                  <a:srgbClr val="496F63"/>
                </a:solidFill>
                <a:latin typeface="Arial" panose="020B0604020202020204" pitchFamily="34" charset="0"/>
                <a:ea typeface="Calibri" panose="020F0502020204030204" pitchFamily="34" charset="0"/>
                <a:cs typeface="Arial" panose="020B0604020202020204" pitchFamily="34" charset="0"/>
              </a:rPr>
              <a:t>The 4 Values of Agile Manifesto Explained!”</a:t>
            </a:r>
          </a:p>
        </p:txBody>
      </p:sp>
      <p:sp>
        <p:nvSpPr>
          <p:cNvPr id="4" name="Prostokąt 3">
            <a:extLst>
              <a:ext uri="{FF2B5EF4-FFF2-40B4-BE49-F238E27FC236}">
                <a16:creationId xmlns:a16="http://schemas.microsoft.com/office/drawing/2014/main" id="{F0C5D855-82CD-F647-B010-262F9B8E97C9}"/>
              </a:ext>
            </a:extLst>
          </p:cNvPr>
          <p:cNvSpPr/>
          <p:nvPr/>
        </p:nvSpPr>
        <p:spPr>
          <a:xfrm>
            <a:off x="19799558" y="8408095"/>
            <a:ext cx="3984167" cy="646331"/>
          </a:xfrm>
          <a:prstGeom prst="rect">
            <a:avLst/>
          </a:prstGeom>
        </p:spPr>
        <p:txBody>
          <a:bodyPr wrap="square">
            <a:spAutoFit/>
          </a:bodyPr>
          <a:lstStyle/>
          <a:p>
            <a:r>
              <a:rPr lang="pl-PL" sz="3600" dirty="0">
                <a:solidFill>
                  <a:srgbClr val="E4AF0A"/>
                </a:solidFill>
                <a:latin typeface="Helvetica Neue" panose="02000503000000020004" pitchFamily="2" charset="0"/>
                <a:hlinkClick r:id="rId11"/>
              </a:rPr>
              <a:t>You Tube Link</a:t>
            </a:r>
            <a:endParaRPr lang="pl-PL" sz="3600" dirty="0">
              <a:solidFill>
                <a:srgbClr val="E4AF0A"/>
              </a:solidFill>
              <a:latin typeface="Helvetica Neue" panose="02000503000000020004" pitchFamily="2" charset="0"/>
            </a:endParaRPr>
          </a:p>
        </p:txBody>
      </p:sp>
      <p:pic>
        <p:nvPicPr>
          <p:cNvPr id="8" name="Obraz 7">
            <a:extLst>
              <a:ext uri="{FF2B5EF4-FFF2-40B4-BE49-F238E27FC236}">
                <a16:creationId xmlns:a16="http://schemas.microsoft.com/office/drawing/2014/main" id="{7AA4124E-F56A-E542-87AA-E3A3595B24A9}"/>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9011592" y="5607320"/>
            <a:ext cx="4531449" cy="2501360"/>
          </a:xfrm>
          <a:prstGeom prst="rect">
            <a:avLst/>
          </a:prstGeom>
        </p:spPr>
      </p:pic>
      <p:sp>
        <p:nvSpPr>
          <p:cNvPr id="13" name="Prostokąt 8">
            <a:extLst>
              <a:ext uri="{FF2B5EF4-FFF2-40B4-BE49-F238E27FC236}">
                <a16:creationId xmlns:a16="http://schemas.microsoft.com/office/drawing/2014/main" id="{BC47FC09-66D5-1A4A-853E-1F3CEB2AD46E}"/>
              </a:ext>
            </a:extLst>
          </p:cNvPr>
          <p:cNvSpPr/>
          <p:nvPr/>
        </p:nvSpPr>
        <p:spPr>
          <a:xfrm>
            <a:off x="20287797" y="9722735"/>
            <a:ext cx="1979037" cy="584775"/>
          </a:xfrm>
          <a:prstGeom prst="rect">
            <a:avLst/>
          </a:prstGeom>
        </p:spPr>
        <p:txBody>
          <a:bodyPr wrap="square">
            <a:spAutoFit/>
          </a:bodyPr>
          <a:lstStyle/>
          <a:p>
            <a:r>
              <a:rPr lang="en-GB" sz="3200" dirty="0">
                <a:latin typeface="Times New Roman" panose="02020603050405020304" pitchFamily="18" charset="0"/>
                <a:ea typeface="Calibri" panose="020F0502020204030204" pitchFamily="34" charset="0"/>
              </a:rPr>
              <a:t>(6.5 mins)</a:t>
            </a:r>
            <a:endParaRPr lang="pl-PL" sz="32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753498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graphicEl>
                                              <a:dgm id="{899BFD02-6057-C840-BF65-4182140BF816}"/>
                                            </p:graphicEl>
                                          </p:spTgt>
                                        </p:tgtEl>
                                        <p:attrNameLst>
                                          <p:attrName>style.visibility</p:attrName>
                                        </p:attrNameLst>
                                      </p:cBhvr>
                                      <p:to>
                                        <p:strVal val="visible"/>
                                      </p:to>
                                    </p:set>
                                    <p:animEffect transition="in" filter="fade">
                                      <p:cBhvr>
                                        <p:cTn id="7" dur="1000"/>
                                        <p:tgtEl>
                                          <p:spTgt spid="3">
                                            <p:graphicEl>
                                              <a:dgm id="{899BFD02-6057-C840-BF65-4182140BF816}"/>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graphicEl>
                                              <a:dgm id="{533AC7C2-8FDE-9F40-8FC4-D3577905B081}"/>
                                            </p:graphicEl>
                                          </p:spTgt>
                                        </p:tgtEl>
                                        <p:attrNameLst>
                                          <p:attrName>style.visibility</p:attrName>
                                        </p:attrNameLst>
                                      </p:cBhvr>
                                      <p:to>
                                        <p:strVal val="visible"/>
                                      </p:to>
                                    </p:set>
                                    <p:animEffect transition="in" filter="fade">
                                      <p:cBhvr>
                                        <p:cTn id="12" dur="1000"/>
                                        <p:tgtEl>
                                          <p:spTgt spid="3">
                                            <p:graphicEl>
                                              <a:dgm id="{533AC7C2-8FDE-9F40-8FC4-D3577905B081}"/>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graphicEl>
                                              <a:dgm id="{EA09CE48-128F-6344-9319-BBCB8AE30871}"/>
                                            </p:graphicEl>
                                          </p:spTgt>
                                        </p:tgtEl>
                                        <p:attrNameLst>
                                          <p:attrName>style.visibility</p:attrName>
                                        </p:attrNameLst>
                                      </p:cBhvr>
                                      <p:to>
                                        <p:strVal val="visible"/>
                                      </p:to>
                                    </p:set>
                                    <p:animEffect transition="in" filter="fade">
                                      <p:cBhvr>
                                        <p:cTn id="15" dur="1000"/>
                                        <p:tgtEl>
                                          <p:spTgt spid="3">
                                            <p:graphicEl>
                                              <a:dgm id="{EA09CE48-128F-6344-9319-BBCB8AE30871}"/>
                                            </p:graphicEl>
                                          </p:spTgt>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graphicEl>
                                              <a:dgm id="{F7D4C8AC-1538-BF49-A55C-09D272327A93}"/>
                                            </p:graphicEl>
                                          </p:spTgt>
                                        </p:tgtEl>
                                        <p:attrNameLst>
                                          <p:attrName>style.visibility</p:attrName>
                                        </p:attrNameLst>
                                      </p:cBhvr>
                                      <p:to>
                                        <p:strVal val="visible"/>
                                      </p:to>
                                    </p:set>
                                    <p:animEffect transition="in" filter="fade">
                                      <p:cBhvr>
                                        <p:cTn id="24" dur="1000"/>
                                        <p:tgtEl>
                                          <p:spTgt spid="3">
                                            <p:graphicEl>
                                              <a:dgm id="{F7D4C8AC-1538-BF49-A55C-09D272327A93}"/>
                                            </p:graphic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graphicEl>
                                              <a:dgm id="{EEA97E09-64A4-044A-8726-DADCC5D34515}"/>
                                            </p:graphicEl>
                                          </p:spTgt>
                                        </p:tgtEl>
                                        <p:attrNameLst>
                                          <p:attrName>style.visibility</p:attrName>
                                        </p:attrNameLst>
                                      </p:cBhvr>
                                      <p:to>
                                        <p:strVal val="visible"/>
                                      </p:to>
                                    </p:set>
                                    <p:animEffect transition="in" filter="fade">
                                      <p:cBhvr>
                                        <p:cTn id="27" dur="1000"/>
                                        <p:tgtEl>
                                          <p:spTgt spid="3">
                                            <p:graphicEl>
                                              <a:dgm id="{EEA97E09-64A4-044A-8726-DADCC5D34515}"/>
                                            </p:graphicEl>
                                          </p:spTgt>
                                        </p:tgtEl>
                                      </p:cBhvr>
                                    </p:animEffect>
                                  </p:childTnLst>
                                </p:cTn>
                              </p:par>
                            </p:childTnLst>
                          </p:cTn>
                        </p:par>
                        <p:par>
                          <p:cTn id="28" fill="hold">
                            <p:stCondLst>
                              <p:cond delay="1000"/>
                            </p:stCondLst>
                            <p:childTnLst>
                              <p:par>
                                <p:cTn id="29" presetID="10" presetClass="entr" presetSubtype="0"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graphicEl>
                                              <a:dgm id="{C109E812-92E6-0A4F-917C-15F135EC326E}"/>
                                            </p:graphicEl>
                                          </p:spTgt>
                                        </p:tgtEl>
                                        <p:attrNameLst>
                                          <p:attrName>style.visibility</p:attrName>
                                        </p:attrNameLst>
                                      </p:cBhvr>
                                      <p:to>
                                        <p:strVal val="visible"/>
                                      </p:to>
                                    </p:set>
                                    <p:animEffect transition="in" filter="fade">
                                      <p:cBhvr>
                                        <p:cTn id="36" dur="1000"/>
                                        <p:tgtEl>
                                          <p:spTgt spid="3">
                                            <p:graphicEl>
                                              <a:dgm id="{C109E812-92E6-0A4F-917C-15F135EC326E}"/>
                                            </p:graphic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
                                            <p:graphicEl>
                                              <a:dgm id="{D3896D30-016E-9441-8FC9-D2106D98AC7C}"/>
                                            </p:graphicEl>
                                          </p:spTgt>
                                        </p:tgtEl>
                                        <p:attrNameLst>
                                          <p:attrName>style.visibility</p:attrName>
                                        </p:attrNameLst>
                                      </p:cBhvr>
                                      <p:to>
                                        <p:strVal val="visible"/>
                                      </p:to>
                                    </p:set>
                                    <p:animEffect transition="in" filter="fade">
                                      <p:cBhvr>
                                        <p:cTn id="39" dur="1000"/>
                                        <p:tgtEl>
                                          <p:spTgt spid="3">
                                            <p:graphicEl>
                                              <a:dgm id="{D3896D30-016E-9441-8FC9-D2106D98AC7C}"/>
                                            </p:graphicEl>
                                          </p:spTgt>
                                        </p:tgtEl>
                                      </p:cBhvr>
                                    </p:animEffect>
                                  </p:childTnLst>
                                </p:cTn>
                              </p:par>
                            </p:childTnLst>
                          </p:cTn>
                        </p:par>
                        <p:par>
                          <p:cTn id="40" fill="hold">
                            <p:stCondLst>
                              <p:cond delay="1000"/>
                            </p:stCondLst>
                            <p:childTnLst>
                              <p:par>
                                <p:cTn id="41" presetID="10" presetClass="entr" presetSubtype="0" fill="hold" nodeType="after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10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
                                            <p:graphicEl>
                                              <a:dgm id="{1D02B122-0AEE-5441-8355-116DE4541E5E}"/>
                                            </p:graphicEl>
                                          </p:spTgt>
                                        </p:tgtEl>
                                        <p:attrNameLst>
                                          <p:attrName>style.visibility</p:attrName>
                                        </p:attrNameLst>
                                      </p:cBhvr>
                                      <p:to>
                                        <p:strVal val="visible"/>
                                      </p:to>
                                    </p:set>
                                    <p:animEffect transition="in" filter="fade">
                                      <p:cBhvr>
                                        <p:cTn id="48" dur="1000"/>
                                        <p:tgtEl>
                                          <p:spTgt spid="3">
                                            <p:graphicEl>
                                              <a:dgm id="{1D02B122-0AEE-5441-8355-116DE4541E5E}"/>
                                            </p:graphic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
                                            <p:graphicEl>
                                              <a:dgm id="{845AE08A-2B9B-1C47-8683-2319A38F2878}"/>
                                            </p:graphicEl>
                                          </p:spTgt>
                                        </p:tgtEl>
                                        <p:attrNameLst>
                                          <p:attrName>style.visibility</p:attrName>
                                        </p:attrNameLst>
                                      </p:cBhvr>
                                      <p:to>
                                        <p:strVal val="visible"/>
                                      </p:to>
                                    </p:set>
                                    <p:animEffect transition="in" filter="fade">
                                      <p:cBhvr>
                                        <p:cTn id="51" dur="1000"/>
                                        <p:tgtEl>
                                          <p:spTgt spid="3">
                                            <p:graphicEl>
                                              <a:dgm id="{845AE08A-2B9B-1C47-8683-2319A38F2878}"/>
                                            </p:graphicEl>
                                          </p:spTgt>
                                        </p:tgtEl>
                                      </p:cBhvr>
                                    </p:animEffect>
                                  </p:childTnLst>
                                </p:cTn>
                              </p:par>
                            </p:childTnLst>
                          </p:cTn>
                        </p:par>
                        <p:par>
                          <p:cTn id="52" fill="hold">
                            <p:stCondLst>
                              <p:cond delay="1000"/>
                            </p:stCondLst>
                            <p:childTnLst>
                              <p:par>
                                <p:cTn id="53" presetID="10" presetClass="entr" presetSubtype="0" fill="hold" nodeType="after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1000"/>
                                        <p:tgtEl>
                                          <p:spTgt spid="9"/>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fade">
                                      <p:cBhvr>
                                        <p:cTn id="60" dur="1000"/>
                                        <p:tgtEl>
                                          <p:spTgt spid="8"/>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1000"/>
                                        <p:tgtEl>
                                          <p:spTgt spid="12"/>
                                        </p:tgtEl>
                                      </p:cBhvr>
                                    </p:animEffec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4"/>
                                        </p:tgtEl>
                                        <p:attrNameLst>
                                          <p:attrName>style.visibility</p:attrName>
                                        </p:attrNameLst>
                                      </p:cBhvr>
                                      <p:to>
                                        <p:strVal val="visible"/>
                                      </p:to>
                                    </p:set>
                                    <p:animEffect transition="in" filter="fade">
                                      <p:cBhvr>
                                        <p:cTn id="67" dur="1000"/>
                                        <p:tgtEl>
                                          <p:spTgt spid="4"/>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fade">
                                      <p:cBhvr>
                                        <p:cTn id="7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one"/>
        </p:bldSub>
      </p:bldGraphic>
      <p:bldP spid="12" grpId="0"/>
      <p:bldP spid="4"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68">
            <a:extLst>
              <a:ext uri="{FF2B5EF4-FFF2-40B4-BE49-F238E27FC236}">
                <a16:creationId xmlns:a16="http://schemas.microsoft.com/office/drawing/2014/main" id="{53A1292A-9F7C-4F46-9923-D109D24F2BD0}"/>
              </a:ext>
            </a:extLst>
          </p:cNvPr>
          <p:cNvSpPr/>
          <p:nvPr/>
        </p:nvSpPr>
        <p:spPr>
          <a:xfrm>
            <a:off x="6965871" y="5219652"/>
            <a:ext cx="10452257" cy="1747314"/>
          </a:xfrm>
          <a:prstGeom prst="rect">
            <a:avLst/>
          </a:prstGeom>
          <a:ln w="3175">
            <a:miter lim="400000"/>
          </a:ln>
          <a:extLst>
            <a:ext uri="{C572A759-6A51-4108-AA02-DFA0A04FC94B}">
              <ma14:wrappingTextBoxFlag xmlns:ma14="http://schemas.microsoft.com/office/mac/drawingml/2011/main" xmlns="" val="1"/>
            </a:ext>
          </a:extLst>
        </p:spPr>
        <p:txBody>
          <a:bodyPr lIns="38100" tIns="38100" rIns="38100" bIns="38100">
            <a:normAutofit/>
          </a:bodyPr>
          <a:lstStyle>
            <a:lvl1pPr algn="r">
              <a:lnSpc>
                <a:spcPct val="80000"/>
              </a:lnSpc>
              <a:defRPr sz="10000" b="1">
                <a:solidFill>
                  <a:srgbClr val="393941"/>
                </a:solidFill>
                <a:latin typeface="Montserrat-SemiBold"/>
                <a:ea typeface="Montserrat-SemiBold"/>
                <a:cs typeface="Montserrat-SemiBold"/>
                <a:sym typeface="Montserrat-SemiBold"/>
              </a:defRPr>
            </a:lvl1pPr>
          </a:lstStyle>
          <a:p>
            <a:pPr algn="ctr"/>
            <a:r>
              <a:rPr lang="pl-PL" dirty="0">
                <a:solidFill>
                  <a:srgbClr val="496F63"/>
                </a:solidFill>
                <a:latin typeface="Arial" panose="020B0604020202020204" pitchFamily="34" charset="0"/>
                <a:cs typeface="Arial" panose="020B0604020202020204" pitchFamily="34" charset="0"/>
              </a:rPr>
              <a:t>L</a:t>
            </a:r>
            <a:r>
              <a:rPr lang="en-GB" dirty="0" err="1">
                <a:solidFill>
                  <a:srgbClr val="496F63"/>
                </a:solidFill>
                <a:latin typeface="Arial" panose="020B0604020202020204" pitchFamily="34" charset="0"/>
                <a:cs typeface="Arial" panose="020B0604020202020204" pitchFamily="34" charset="0"/>
              </a:rPr>
              <a:t>ean</a:t>
            </a:r>
            <a:r>
              <a:rPr lang="en-GB" dirty="0">
                <a:solidFill>
                  <a:srgbClr val="496F63"/>
                </a:solidFill>
                <a:latin typeface="Arial" panose="020B0604020202020204" pitchFamily="34" charset="0"/>
                <a:cs typeface="Arial" panose="020B0604020202020204" pitchFamily="34" charset="0"/>
              </a:rPr>
              <a:t> validation</a:t>
            </a:r>
            <a:endParaRPr dirty="0">
              <a:solidFill>
                <a:srgbClr val="496F63"/>
              </a:solidFill>
              <a:latin typeface="Arial" panose="020B0604020202020204" pitchFamily="34" charset="0"/>
              <a:cs typeface="Arial" panose="020B0604020202020204" pitchFamily="34" charset="0"/>
            </a:endParaRPr>
          </a:p>
        </p:txBody>
      </p:sp>
      <p:pic>
        <p:nvPicPr>
          <p:cNvPr id="6" name="Picture 7">
            <a:extLst>
              <a:ext uri="{FF2B5EF4-FFF2-40B4-BE49-F238E27FC236}">
                <a16:creationId xmlns:a16="http://schemas.microsoft.com/office/drawing/2014/main" id="{4B511254-DB3C-F944-A7D4-7B4168CAA337}"/>
              </a:ext>
            </a:extLst>
          </p:cNvPr>
          <p:cNvPicPr>
            <a:picLocks noChangeAspect="1"/>
          </p:cNvPicPr>
          <p:nvPr/>
        </p:nvPicPr>
        <p:blipFill>
          <a:blip r:embed="rId2" cstate="print">
            <a:alphaModFix amt="28000"/>
            <a:extLst>
              <a:ext uri="{28A0092B-C50C-407E-A947-70E740481C1C}">
                <a14:useLocalDpi xmlns:a14="http://schemas.microsoft.com/office/drawing/2010/main"/>
              </a:ext>
            </a:extLst>
          </a:blip>
          <a:stretch>
            <a:fillRect/>
          </a:stretch>
        </p:blipFill>
        <p:spPr>
          <a:xfrm>
            <a:off x="5553060" y="378621"/>
            <a:ext cx="12294322" cy="13176690"/>
          </a:xfrm>
          <a:prstGeom prst="rect">
            <a:avLst/>
          </a:prstGeom>
        </p:spPr>
      </p:pic>
      <p:sp>
        <p:nvSpPr>
          <p:cNvPr id="5" name="Prostokąt 4">
            <a:extLst>
              <a:ext uri="{FF2B5EF4-FFF2-40B4-BE49-F238E27FC236}">
                <a16:creationId xmlns:a16="http://schemas.microsoft.com/office/drawing/2014/main" id="{A2F8B18E-318E-AB41-9C4A-913606FCD97E}"/>
              </a:ext>
            </a:extLst>
          </p:cNvPr>
          <p:cNvSpPr/>
          <p:nvPr/>
        </p:nvSpPr>
        <p:spPr>
          <a:xfrm>
            <a:off x="7194947" y="10821258"/>
            <a:ext cx="10452257" cy="1446550"/>
          </a:xfrm>
          <a:prstGeom prst="rect">
            <a:avLst/>
          </a:prstGeom>
        </p:spPr>
        <p:txBody>
          <a:bodyPr wrap="square">
            <a:spAutoFit/>
          </a:bodyPr>
          <a:lstStyle/>
          <a:p>
            <a:pPr algn="l"/>
            <a:r>
              <a:rPr lang="pl-PL" sz="4400" b="1" dirty="0">
                <a:solidFill>
                  <a:srgbClr val="263A34"/>
                </a:solidFill>
                <a:latin typeface="Arial" panose="020B0604020202020204" pitchFamily="34" charset="0"/>
                <a:ea typeface="Calibri" panose="020F0502020204030204" pitchFamily="34" charset="0"/>
                <a:cs typeface="Arial" panose="020B0604020202020204" pitchFamily="34" charset="0"/>
              </a:rPr>
              <a:t>Watch </a:t>
            </a:r>
            <a:r>
              <a:rPr lang="en-GB" sz="4400" b="1" dirty="0">
                <a:solidFill>
                  <a:srgbClr val="263A34"/>
                </a:solidFill>
                <a:latin typeface="Arial" panose="020B0604020202020204" pitchFamily="34" charset="0"/>
                <a:ea typeface="Calibri" panose="020F0502020204030204" pitchFamily="34" charset="0"/>
                <a:cs typeface="Arial" panose="020B0604020202020204" pitchFamily="34" charset="0"/>
              </a:rPr>
              <a:t>“</a:t>
            </a:r>
            <a:r>
              <a:rPr lang="pl-PL" sz="4400" b="1" dirty="0">
                <a:solidFill>
                  <a:srgbClr val="263A34"/>
                </a:solidFill>
                <a:latin typeface="Arial" panose="020B0604020202020204" pitchFamily="34" charset="0"/>
                <a:ea typeface="Calibri" panose="020F0502020204030204" pitchFamily="34" charset="0"/>
                <a:cs typeface="Arial" panose="020B0604020202020204" pitchFamily="34" charset="0"/>
              </a:rPr>
              <a:t>Lean Startup Lessons: Will it Fly? The Value of </a:t>
            </a:r>
            <a:r>
              <a:rPr lang="pl-PL" sz="4400" b="1" dirty="0" err="1">
                <a:solidFill>
                  <a:srgbClr val="263A34"/>
                </a:solidFill>
                <a:latin typeface="Arial" panose="020B0604020202020204" pitchFamily="34" charset="0"/>
                <a:ea typeface="Calibri" panose="020F0502020204030204" pitchFamily="34" charset="0"/>
                <a:cs typeface="Arial" panose="020B0604020202020204" pitchFamily="34" charset="0"/>
              </a:rPr>
              <a:t>Validated</a:t>
            </a:r>
            <a:r>
              <a:rPr lang="pl-PL" sz="4400" b="1" dirty="0">
                <a:solidFill>
                  <a:srgbClr val="263A34"/>
                </a:solidFill>
                <a:latin typeface="Arial" panose="020B0604020202020204" pitchFamily="34" charset="0"/>
                <a:ea typeface="Calibri" panose="020F0502020204030204" pitchFamily="34" charset="0"/>
                <a:cs typeface="Arial" panose="020B0604020202020204" pitchFamily="34" charset="0"/>
              </a:rPr>
              <a:t> Learning”</a:t>
            </a:r>
          </a:p>
        </p:txBody>
      </p:sp>
      <p:sp>
        <p:nvSpPr>
          <p:cNvPr id="2" name="Prostokąt 1">
            <a:extLst>
              <a:ext uri="{FF2B5EF4-FFF2-40B4-BE49-F238E27FC236}">
                <a16:creationId xmlns:a16="http://schemas.microsoft.com/office/drawing/2014/main" id="{9DDBF110-D605-3F44-8BC5-62852C5B6CC0}"/>
              </a:ext>
            </a:extLst>
          </p:cNvPr>
          <p:cNvSpPr/>
          <p:nvPr/>
        </p:nvSpPr>
        <p:spPr>
          <a:xfrm>
            <a:off x="18236895" y="11032094"/>
            <a:ext cx="3491661" cy="707886"/>
          </a:xfrm>
          <a:prstGeom prst="rect">
            <a:avLst/>
          </a:prstGeom>
        </p:spPr>
        <p:txBody>
          <a:bodyPr wrap="none">
            <a:spAutoFit/>
          </a:bodyPr>
          <a:lstStyle/>
          <a:p>
            <a:r>
              <a:rPr lang="pl-PL" sz="4000" dirty="0">
                <a:solidFill>
                  <a:srgbClr val="E4AF0A"/>
                </a:solidFill>
                <a:latin typeface="Arial" panose="020B0604020202020204" pitchFamily="34" charset="0"/>
                <a:cs typeface="Arial" panose="020B0604020202020204" pitchFamily="34" charset="0"/>
                <a:hlinkClick r:id="rId3"/>
              </a:rPr>
              <a:t>You Tube Link</a:t>
            </a:r>
            <a:endParaRPr lang="pl-PL" sz="4000" dirty="0">
              <a:solidFill>
                <a:srgbClr val="E4AF0A"/>
              </a:solidFill>
              <a:latin typeface="Arial" panose="020B0604020202020204" pitchFamily="34" charset="0"/>
              <a:cs typeface="Arial" panose="020B0604020202020204" pitchFamily="34" charset="0"/>
            </a:endParaRPr>
          </a:p>
        </p:txBody>
      </p:sp>
      <p:pic>
        <p:nvPicPr>
          <p:cNvPr id="7" name="Obraz 6" descr="Obraz zawierający kwiat, rysunek&#10;&#10;Opis wygenerowany automatycznie">
            <a:extLst>
              <a:ext uri="{FF2B5EF4-FFF2-40B4-BE49-F238E27FC236}">
                <a16:creationId xmlns:a16="http://schemas.microsoft.com/office/drawing/2014/main" id="{959A1AE5-E2D1-6E43-A203-690FFFA4861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0560" y="10020004"/>
            <a:ext cx="5852836" cy="3183943"/>
          </a:xfrm>
          <a:prstGeom prst="rect">
            <a:avLst/>
          </a:prstGeom>
        </p:spPr>
      </p:pic>
      <p:sp>
        <p:nvSpPr>
          <p:cNvPr id="9" name="Prostokąt 8">
            <a:extLst>
              <a:ext uri="{FF2B5EF4-FFF2-40B4-BE49-F238E27FC236}">
                <a16:creationId xmlns:a16="http://schemas.microsoft.com/office/drawing/2014/main" id="{BC47FC09-66D5-1A4A-853E-1F3CEB2AD46E}"/>
              </a:ext>
            </a:extLst>
          </p:cNvPr>
          <p:cNvSpPr/>
          <p:nvPr/>
        </p:nvSpPr>
        <p:spPr>
          <a:xfrm>
            <a:off x="7194947" y="12619172"/>
            <a:ext cx="1979037" cy="584775"/>
          </a:xfrm>
          <a:prstGeom prst="rect">
            <a:avLst/>
          </a:prstGeom>
        </p:spPr>
        <p:txBody>
          <a:bodyPr wrap="square">
            <a:spAutoFit/>
          </a:bodyPr>
          <a:lstStyle/>
          <a:p>
            <a:r>
              <a:rPr lang="en-GB" sz="3200" dirty="0">
                <a:latin typeface="Times New Roman" panose="02020603050405020304" pitchFamily="18" charset="0"/>
                <a:ea typeface="Calibri" panose="020F0502020204030204" pitchFamily="34" charset="0"/>
              </a:rPr>
              <a:t>(6.5 mins)</a:t>
            </a:r>
            <a:endParaRPr lang="pl-PL" sz="32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266301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1945727-F6AC-B14A-B41D-0ED6E0521D6A}"/>
              </a:ext>
            </a:extLst>
          </p:cNvPr>
          <p:cNvSpPr>
            <a:spLocks noGrp="1"/>
          </p:cNvSpPr>
          <p:nvPr>
            <p:ph type="title"/>
          </p:nvPr>
        </p:nvSpPr>
        <p:spPr>
          <a:xfrm>
            <a:off x="1187999" y="347797"/>
            <a:ext cx="22347936" cy="1260898"/>
          </a:xfrm>
        </p:spPr>
        <p:txBody>
          <a:bodyPr>
            <a:normAutofit fontScale="90000"/>
          </a:bodyPr>
          <a:lstStyle/>
          <a:p>
            <a:pPr algn="ctr"/>
            <a:r>
              <a:rPr lang="en-US" dirty="0">
                <a:solidFill>
                  <a:srgbClr val="496F63"/>
                </a:solidFill>
              </a:rPr>
              <a:t>What </a:t>
            </a:r>
            <a:r>
              <a:rPr lang="pl-PL" dirty="0">
                <a:solidFill>
                  <a:srgbClr val="496F63"/>
                </a:solidFill>
              </a:rPr>
              <a:t>y</a:t>
            </a:r>
            <a:r>
              <a:rPr lang="en-US" dirty="0" err="1">
                <a:solidFill>
                  <a:srgbClr val="496F63"/>
                </a:solidFill>
              </a:rPr>
              <a:t>ou</a:t>
            </a:r>
            <a:r>
              <a:rPr lang="en-US" dirty="0">
                <a:solidFill>
                  <a:srgbClr val="496F63"/>
                </a:solidFill>
              </a:rPr>
              <a:t> should ask while validating</a:t>
            </a:r>
            <a:r>
              <a:rPr lang="en-US" i="1" dirty="0"/>
              <a:t>?</a:t>
            </a:r>
            <a:endParaRPr lang="pl-PL" dirty="0"/>
          </a:p>
        </p:txBody>
      </p:sp>
      <p:sp>
        <p:nvSpPr>
          <p:cNvPr id="3" name="Symbol zastępczy tekstu 2">
            <a:extLst>
              <a:ext uri="{FF2B5EF4-FFF2-40B4-BE49-F238E27FC236}">
                <a16:creationId xmlns:a16="http://schemas.microsoft.com/office/drawing/2014/main" id="{FE5338A0-18B3-3746-98BB-2AFC95EAE5B8}"/>
              </a:ext>
            </a:extLst>
          </p:cNvPr>
          <p:cNvSpPr>
            <a:spLocks noGrp="1"/>
          </p:cNvSpPr>
          <p:nvPr>
            <p:ph type="body" idx="1"/>
          </p:nvPr>
        </p:nvSpPr>
        <p:spPr>
          <a:xfrm>
            <a:off x="1600200" y="2172214"/>
            <a:ext cx="13787622" cy="10293842"/>
          </a:xfrm>
        </p:spPr>
        <p:txBody>
          <a:bodyPr>
            <a:normAutofit lnSpcReduction="10000"/>
          </a:bodyPr>
          <a:lstStyle/>
          <a:p>
            <a:pPr marL="742950" indent="-742950">
              <a:lnSpc>
                <a:spcPct val="110000"/>
              </a:lnSpc>
              <a:spcAft>
                <a:spcPts val="2400"/>
              </a:spcAft>
              <a:buAutoNum type="arabicPeriod"/>
            </a:pPr>
            <a:r>
              <a:rPr lang="en-US" sz="6000" b="1" dirty="0">
                <a:solidFill>
                  <a:srgbClr val="496F63"/>
                </a:solidFill>
                <a:latin typeface="Apple Chancery" panose="03020702040506060504" pitchFamily="66" charset="-79"/>
                <a:cs typeface="Apple Chancery" panose="03020702040506060504" pitchFamily="66" charset="-79"/>
              </a:rPr>
              <a:t>Validate the problem. </a:t>
            </a:r>
            <a:r>
              <a:rPr lang="en-US" sz="4000" dirty="0">
                <a:solidFill>
                  <a:srgbClr val="263A34"/>
                </a:solidFill>
                <a:latin typeface="Arial" panose="020B0604020202020204" pitchFamily="34" charset="0"/>
                <a:cs typeface="Arial" panose="020B0604020202020204" pitchFamily="34" charset="0"/>
              </a:rPr>
              <a:t>Is this a problem worth solving? If users don’t think this is a major problem, your solution won’t be appealing.</a:t>
            </a:r>
            <a:endParaRPr lang="pl-PL" sz="4000" dirty="0">
              <a:solidFill>
                <a:srgbClr val="263A34"/>
              </a:solidFill>
              <a:latin typeface="Arial" panose="020B0604020202020204" pitchFamily="34" charset="0"/>
              <a:cs typeface="Arial" panose="020B0604020202020204" pitchFamily="34" charset="0"/>
            </a:endParaRPr>
          </a:p>
          <a:p>
            <a:pPr marL="742950" indent="-742950">
              <a:lnSpc>
                <a:spcPct val="110000"/>
              </a:lnSpc>
              <a:spcAft>
                <a:spcPts val="2400"/>
              </a:spcAft>
              <a:buAutoNum type="arabicPeriod"/>
            </a:pPr>
            <a:r>
              <a:rPr lang="en-US" sz="6000" b="1" dirty="0">
                <a:solidFill>
                  <a:srgbClr val="496F63"/>
                </a:solidFill>
                <a:latin typeface="Apple Chancery" panose="03020702040506060504" pitchFamily="66" charset="-79"/>
                <a:cs typeface="Apple Chancery" panose="03020702040506060504" pitchFamily="66" charset="-79"/>
              </a:rPr>
              <a:t>Validate the market. </a:t>
            </a:r>
            <a:r>
              <a:rPr lang="en-US" sz="4000" dirty="0">
                <a:solidFill>
                  <a:srgbClr val="263A34"/>
                </a:solidFill>
                <a:latin typeface="Arial" panose="020B0604020202020204" pitchFamily="34" charset="0"/>
                <a:cs typeface="Arial" panose="020B0604020202020204" pitchFamily="34" charset="0"/>
              </a:rPr>
              <a:t>Some users might agree that this is a problem worth solving. But are there enough of them to make up a market for your product?</a:t>
            </a:r>
            <a:endParaRPr lang="pl-PL" sz="4000" dirty="0">
              <a:solidFill>
                <a:srgbClr val="263A34"/>
              </a:solidFill>
              <a:latin typeface="Arial" panose="020B0604020202020204" pitchFamily="34" charset="0"/>
              <a:cs typeface="Arial" panose="020B0604020202020204" pitchFamily="34" charset="0"/>
            </a:endParaRPr>
          </a:p>
          <a:p>
            <a:pPr marL="742950" indent="-742950">
              <a:lnSpc>
                <a:spcPct val="110000"/>
              </a:lnSpc>
              <a:spcAft>
                <a:spcPts val="2400"/>
              </a:spcAft>
              <a:buAutoNum type="arabicPeriod"/>
            </a:pPr>
            <a:r>
              <a:rPr lang="en-US" sz="6000" b="1" dirty="0">
                <a:solidFill>
                  <a:srgbClr val="496F63"/>
                </a:solidFill>
                <a:latin typeface="Apple Chancery" panose="03020702040506060504" pitchFamily="66" charset="-79"/>
                <a:cs typeface="Apple Chancery" panose="03020702040506060504" pitchFamily="66" charset="-79"/>
              </a:rPr>
              <a:t>Validate the product / solution. </a:t>
            </a:r>
            <a:r>
              <a:rPr lang="en-US" sz="4000" dirty="0">
                <a:solidFill>
                  <a:srgbClr val="263A34"/>
                </a:solidFill>
                <a:latin typeface="Arial" panose="020B0604020202020204" pitchFamily="34" charset="0"/>
                <a:cs typeface="Arial" panose="020B0604020202020204" pitchFamily="34" charset="0"/>
              </a:rPr>
              <a:t>The problem might exist, but does your product actually solve it?</a:t>
            </a:r>
            <a:endParaRPr lang="pl-PL" sz="4000" dirty="0">
              <a:solidFill>
                <a:srgbClr val="263A34"/>
              </a:solidFill>
              <a:latin typeface="Arial" panose="020B0604020202020204" pitchFamily="34" charset="0"/>
              <a:cs typeface="Arial" panose="020B0604020202020204" pitchFamily="34" charset="0"/>
            </a:endParaRPr>
          </a:p>
          <a:p>
            <a:pPr marL="742950" indent="-742950">
              <a:lnSpc>
                <a:spcPct val="110000"/>
              </a:lnSpc>
              <a:spcAft>
                <a:spcPts val="2400"/>
              </a:spcAft>
              <a:buAutoNum type="arabicPeriod"/>
            </a:pPr>
            <a:r>
              <a:rPr lang="en-US" sz="6000" b="1" dirty="0">
                <a:solidFill>
                  <a:srgbClr val="496F63"/>
                </a:solidFill>
                <a:latin typeface="Apple Chancery" panose="03020702040506060504" pitchFamily="66" charset="-79"/>
                <a:cs typeface="Apple Chancery" panose="03020702040506060504" pitchFamily="66" charset="-79"/>
              </a:rPr>
              <a:t>Validate willingness to pay. </a:t>
            </a:r>
            <a:r>
              <a:rPr lang="en-US" sz="4000" dirty="0">
                <a:solidFill>
                  <a:srgbClr val="263A34"/>
                </a:solidFill>
                <a:latin typeface="Arial" panose="020B0604020202020204" pitchFamily="34" charset="0"/>
                <a:cs typeface="Arial" panose="020B0604020202020204" pitchFamily="34" charset="0"/>
              </a:rPr>
              <a:t>There might be market demand and a great product. But will people actually be willing to reach into their wallets and pay for it?</a:t>
            </a:r>
            <a:endParaRPr lang="pl-PL" sz="4000" b="1" dirty="0">
              <a:solidFill>
                <a:srgbClr val="263A34"/>
              </a:solidFill>
              <a:latin typeface="Arial" panose="020B0604020202020204" pitchFamily="34" charset="0"/>
              <a:cs typeface="Arial" panose="020B0604020202020204" pitchFamily="34" charset="0"/>
            </a:endParaRPr>
          </a:p>
          <a:p>
            <a:pPr>
              <a:lnSpc>
                <a:spcPct val="150000"/>
              </a:lnSpc>
            </a:pPr>
            <a:endParaRPr lang="pl-PL" sz="4000" dirty="0">
              <a:solidFill>
                <a:srgbClr val="000000"/>
              </a:solidFill>
              <a:latin typeface="Arial" panose="020B0604020202020204" pitchFamily="34" charset="0"/>
              <a:cs typeface="Arial" panose="020B0604020202020204" pitchFamily="34" charset="0"/>
            </a:endParaRPr>
          </a:p>
        </p:txBody>
      </p:sp>
      <p:pic>
        <p:nvPicPr>
          <p:cNvPr id="5" name="Obraz 4">
            <a:extLst>
              <a:ext uri="{FF2B5EF4-FFF2-40B4-BE49-F238E27FC236}">
                <a16:creationId xmlns:a16="http://schemas.microsoft.com/office/drawing/2014/main" id="{E3FA0974-867E-9241-AE02-CA435C57B19B}"/>
              </a:ext>
            </a:extLst>
          </p:cNvPr>
          <p:cNvPicPr>
            <a:picLocks noChangeAspect="1"/>
          </p:cNvPicPr>
          <p:nvPr/>
        </p:nvPicPr>
        <p:blipFill>
          <a:blip r:embed="rId2" cstate="print"/>
          <a:stretch>
            <a:fillRect/>
          </a:stretch>
        </p:blipFill>
        <p:spPr>
          <a:xfrm>
            <a:off x="19638696" y="6632008"/>
            <a:ext cx="3897239" cy="2443844"/>
          </a:xfrm>
          <a:prstGeom prst="rect">
            <a:avLst/>
          </a:prstGeom>
        </p:spPr>
      </p:pic>
      <p:pic>
        <p:nvPicPr>
          <p:cNvPr id="6" name="Obraz 5">
            <a:extLst>
              <a:ext uri="{FF2B5EF4-FFF2-40B4-BE49-F238E27FC236}">
                <a16:creationId xmlns:a16="http://schemas.microsoft.com/office/drawing/2014/main" id="{22F30838-57C2-2E42-9735-309C2F54A69F}"/>
              </a:ext>
            </a:extLst>
          </p:cNvPr>
          <p:cNvPicPr>
            <a:picLocks noChangeAspect="1"/>
          </p:cNvPicPr>
          <p:nvPr/>
        </p:nvPicPr>
        <p:blipFill>
          <a:blip r:embed="rId3" cstate="print"/>
          <a:stretch>
            <a:fillRect/>
          </a:stretch>
        </p:blipFill>
        <p:spPr>
          <a:xfrm>
            <a:off x="15947448" y="1608695"/>
            <a:ext cx="3144444" cy="2818631"/>
          </a:xfrm>
          <a:prstGeom prst="rect">
            <a:avLst/>
          </a:prstGeom>
        </p:spPr>
      </p:pic>
      <p:pic>
        <p:nvPicPr>
          <p:cNvPr id="7" name="Obraz 6">
            <a:extLst>
              <a:ext uri="{FF2B5EF4-FFF2-40B4-BE49-F238E27FC236}">
                <a16:creationId xmlns:a16="http://schemas.microsoft.com/office/drawing/2014/main" id="{F1060222-F042-A24D-8289-5528D7D18335}"/>
              </a:ext>
            </a:extLst>
          </p:cNvPr>
          <p:cNvPicPr>
            <a:picLocks noChangeAspect="1"/>
          </p:cNvPicPr>
          <p:nvPr/>
        </p:nvPicPr>
        <p:blipFill>
          <a:blip r:embed="rId4" cstate="print"/>
          <a:stretch>
            <a:fillRect/>
          </a:stretch>
        </p:blipFill>
        <p:spPr>
          <a:xfrm>
            <a:off x="17113592" y="4153446"/>
            <a:ext cx="2979881" cy="2979881"/>
          </a:xfrm>
          <a:prstGeom prst="rect">
            <a:avLst/>
          </a:prstGeom>
        </p:spPr>
      </p:pic>
      <p:pic>
        <p:nvPicPr>
          <p:cNvPr id="8" name="Obraz 7">
            <a:extLst>
              <a:ext uri="{FF2B5EF4-FFF2-40B4-BE49-F238E27FC236}">
                <a16:creationId xmlns:a16="http://schemas.microsoft.com/office/drawing/2014/main" id="{5BAB6559-4A73-1948-A6A8-377ACF7A27BE}"/>
              </a:ext>
            </a:extLst>
          </p:cNvPr>
          <p:cNvPicPr>
            <a:picLocks noChangeAspect="1"/>
          </p:cNvPicPr>
          <p:nvPr/>
        </p:nvPicPr>
        <p:blipFill>
          <a:blip r:embed="rId5" cstate="print"/>
          <a:stretch>
            <a:fillRect/>
          </a:stretch>
        </p:blipFill>
        <p:spPr>
          <a:xfrm>
            <a:off x="16763024" y="8441370"/>
            <a:ext cx="3681015" cy="3262333"/>
          </a:xfrm>
          <a:prstGeom prst="rect">
            <a:avLst/>
          </a:prstGeom>
        </p:spPr>
      </p:pic>
      <p:sp>
        <p:nvSpPr>
          <p:cNvPr id="14" name="Prostokąt 13">
            <a:extLst>
              <a:ext uri="{FF2B5EF4-FFF2-40B4-BE49-F238E27FC236}">
                <a16:creationId xmlns:a16="http://schemas.microsoft.com/office/drawing/2014/main" id="{FCA5DEF9-4C20-194B-8BEA-BD1862AB9EF6}"/>
              </a:ext>
            </a:extLst>
          </p:cNvPr>
          <p:cNvSpPr/>
          <p:nvPr/>
        </p:nvSpPr>
        <p:spPr>
          <a:xfrm>
            <a:off x="1867556" y="13116830"/>
            <a:ext cx="12784269" cy="446276"/>
          </a:xfrm>
          <a:prstGeom prst="rect">
            <a:avLst/>
          </a:prstGeom>
        </p:spPr>
        <p:txBody>
          <a:bodyPr wrap="none">
            <a:spAutoFit/>
          </a:bodyPr>
          <a:lstStyle/>
          <a:p>
            <a:r>
              <a:rPr lang="pl-PL" dirty="0"/>
              <a:t>Source: </a:t>
            </a:r>
            <a:r>
              <a:rPr lang="pl-PL" dirty="0" err="1"/>
              <a:t>https</a:t>
            </a:r>
            <a:r>
              <a:rPr lang="pl-PL" dirty="0"/>
              <a:t>://</a:t>
            </a:r>
            <a:r>
              <a:rPr lang="pl-PL" dirty="0" err="1"/>
              <a:t>medium.com</a:t>
            </a:r>
            <a:r>
              <a:rPr lang="pl-PL" dirty="0"/>
              <a:t>/</a:t>
            </a:r>
            <a:r>
              <a:rPr lang="pl-PL" dirty="0" err="1"/>
              <a:t>lean</a:t>
            </a:r>
            <a:r>
              <a:rPr lang="pl-PL" dirty="0"/>
              <a:t>-startup-</a:t>
            </a:r>
            <a:r>
              <a:rPr lang="pl-PL" dirty="0" err="1"/>
              <a:t>circle</a:t>
            </a:r>
            <a:r>
              <a:rPr lang="pl-PL" dirty="0"/>
              <a:t>/lean-validation-and-experimentation-b48eac3a1fbc</a:t>
            </a:r>
          </a:p>
        </p:txBody>
      </p:sp>
      <p:sp>
        <p:nvSpPr>
          <p:cNvPr id="15" name="Prostokąt 14"/>
          <p:cNvSpPr/>
          <p:nvPr/>
        </p:nvSpPr>
        <p:spPr>
          <a:xfrm>
            <a:off x="-1" y="0"/>
            <a:ext cx="1188000" cy="13716000"/>
          </a:xfrm>
          <a:prstGeom prst="rect">
            <a:avLst/>
          </a:prstGeom>
          <a:solidFill>
            <a:srgbClr val="84CAC5"/>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vert270"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pl-PL" sz="4400" b="1" dirty="0">
                <a:solidFill>
                  <a:srgbClr val="496F63"/>
                </a:solidFill>
                <a:latin typeface="Arial"/>
                <a:ea typeface="Montserrat-SemiBold"/>
                <a:cs typeface="Arial"/>
                <a:sym typeface="Helvetica Light"/>
              </a:rPr>
              <a:t>LEAN VALIDATION</a:t>
            </a:r>
          </a:p>
        </p:txBody>
      </p:sp>
    </p:spTree>
    <p:extLst>
      <p:ext uri="{BB962C8B-B14F-4D97-AF65-F5344CB8AC3E}">
        <p14:creationId xmlns:p14="http://schemas.microsoft.com/office/powerpoint/2010/main" val="2278838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up)">
                                      <p:cBhvr>
                                        <p:cTn id="12" dur="1000"/>
                                        <p:tgtEl>
                                          <p:spTgt spid="3">
                                            <p:txEl>
                                              <p:pRg st="0" end="0"/>
                                            </p:txEl>
                                          </p:spTgt>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wipe(up)">
                                      <p:cBhvr>
                                        <p:cTn id="21" dur="1000"/>
                                        <p:tgtEl>
                                          <p:spTgt spid="3">
                                            <p:txEl>
                                              <p:pRg st="1" end="1"/>
                                            </p:txEl>
                                          </p:spTgt>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wipe(up)">
                                      <p:cBhvr>
                                        <p:cTn id="30" dur="1000"/>
                                        <p:tgtEl>
                                          <p:spTgt spid="3">
                                            <p:txEl>
                                              <p:pRg st="2" end="2"/>
                                            </p:txEl>
                                          </p:spTgt>
                                        </p:tgtEl>
                                      </p:cBhvr>
                                    </p:animEffect>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Effect transition="in" filter="wipe(up)">
                                      <p:cBhvr>
                                        <p:cTn id="39" dur="1000"/>
                                        <p:tgtEl>
                                          <p:spTgt spid="3">
                                            <p:txEl>
                                              <p:pRg st="3" end="3"/>
                                            </p:txEl>
                                          </p:spTgt>
                                        </p:tgtEl>
                                      </p:cBhvr>
                                    </p:animEffect>
                                  </p:childTnLst>
                                </p:cTn>
                              </p:par>
                            </p:childTnLst>
                          </p:cTn>
                        </p:par>
                        <p:par>
                          <p:cTn id="40" fill="hold">
                            <p:stCondLst>
                              <p:cond delay="1000"/>
                            </p:stCondLst>
                            <p:childTnLst>
                              <p:par>
                                <p:cTn id="41" presetID="10" presetClass="entr" presetSubtype="0" fill="hold"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1000"/>
                                        <p:tgtEl>
                                          <p:spTgt spid="8"/>
                                        </p:tgtEl>
                                      </p:cBhvr>
                                    </p:animEffect>
                                  </p:childTnLst>
                                </p:cTn>
                              </p:par>
                            </p:childTnLst>
                          </p:cTn>
                        </p:par>
                        <p:par>
                          <p:cTn id="44" fill="hold">
                            <p:stCondLst>
                              <p:cond delay="2000"/>
                            </p:stCondLst>
                            <p:childTnLst>
                              <p:par>
                                <p:cTn id="45" presetID="10" presetClass="entr" presetSubtype="0"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3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9F1ED5F-0B4C-7F47-968A-2D77AA891302}"/>
              </a:ext>
            </a:extLst>
          </p:cNvPr>
          <p:cNvSpPr>
            <a:spLocks noGrp="1"/>
          </p:cNvSpPr>
          <p:nvPr>
            <p:ph type="title"/>
          </p:nvPr>
        </p:nvSpPr>
        <p:spPr>
          <a:xfrm>
            <a:off x="1398017" y="423961"/>
            <a:ext cx="22505631" cy="2176835"/>
          </a:xfrm>
        </p:spPr>
        <p:txBody>
          <a:bodyPr>
            <a:normAutofit/>
          </a:bodyPr>
          <a:lstStyle/>
          <a:p>
            <a:r>
              <a:rPr lang="pl-PL" sz="7200" dirty="0">
                <a:solidFill>
                  <a:srgbClr val="496F63"/>
                </a:solidFill>
                <a:latin typeface="Arial" panose="020B0604020202020204" pitchFamily="34" charset="0"/>
                <a:cs typeface="Arial" panose="020B0604020202020204" pitchFamily="34" charset="0"/>
              </a:rPr>
              <a:t>Step 1 - </a:t>
            </a:r>
            <a:r>
              <a:rPr lang="pl-PL" sz="7200" dirty="0" err="1">
                <a:solidFill>
                  <a:srgbClr val="496F63"/>
                </a:solidFill>
                <a:latin typeface="Arial" panose="020B0604020202020204" pitchFamily="34" charset="0"/>
                <a:cs typeface="Arial" panose="020B0604020202020204" pitchFamily="34" charset="0"/>
              </a:rPr>
              <a:t>create</a:t>
            </a:r>
            <a:r>
              <a:rPr lang="pl-PL" sz="7200" dirty="0">
                <a:solidFill>
                  <a:srgbClr val="496F63"/>
                </a:solidFill>
                <a:latin typeface="Arial" panose="020B0604020202020204" pitchFamily="34" charset="0"/>
                <a:cs typeface="Arial" panose="020B0604020202020204" pitchFamily="34" charset="0"/>
              </a:rPr>
              <a:t> a </a:t>
            </a:r>
            <a:r>
              <a:rPr lang="pl-PL" sz="7200" dirty="0" err="1">
                <a:solidFill>
                  <a:srgbClr val="496F63"/>
                </a:solidFill>
                <a:latin typeface="Arial" panose="020B0604020202020204" pitchFamily="34" charset="0"/>
                <a:cs typeface="Arial" panose="020B0604020202020204" pitchFamily="34" charset="0"/>
              </a:rPr>
              <a:t>product</a:t>
            </a:r>
            <a:r>
              <a:rPr lang="pl-PL" sz="7200" dirty="0">
                <a:solidFill>
                  <a:srgbClr val="496F63"/>
                </a:solidFill>
                <a:latin typeface="Arial" panose="020B0604020202020204" pitchFamily="34" charset="0"/>
                <a:cs typeface="Arial" panose="020B0604020202020204" pitchFamily="34" charset="0"/>
              </a:rPr>
              <a:t> with </a:t>
            </a:r>
            <a:r>
              <a:rPr lang="pl-PL" sz="7200" dirty="0" err="1">
                <a:solidFill>
                  <a:srgbClr val="496F63"/>
                </a:solidFill>
                <a:latin typeface="Arial" panose="020B0604020202020204" pitchFamily="34" charset="0"/>
                <a:cs typeface="Arial" panose="020B0604020202020204" pitchFamily="34" charset="0"/>
              </a:rPr>
              <a:t>minimal</a:t>
            </a:r>
            <a:r>
              <a:rPr lang="pl-PL" sz="7200" dirty="0">
                <a:solidFill>
                  <a:srgbClr val="496F63"/>
                </a:solidFill>
                <a:latin typeface="Arial" panose="020B0604020202020204" pitchFamily="34" charset="0"/>
                <a:cs typeface="Arial" panose="020B0604020202020204" pitchFamily="34" charset="0"/>
              </a:rPr>
              <a:t> </a:t>
            </a:r>
            <a:r>
              <a:rPr lang="pl-PL" sz="7200" dirty="0" err="1">
                <a:solidFill>
                  <a:srgbClr val="496F63"/>
                </a:solidFill>
                <a:latin typeface="Arial" panose="020B0604020202020204" pitchFamily="34" charset="0"/>
                <a:cs typeface="Arial" panose="020B0604020202020204" pitchFamily="34" charset="0"/>
              </a:rPr>
              <a:t>functionality</a:t>
            </a:r>
            <a:endParaRPr lang="pl-PL" sz="7200" dirty="0">
              <a:solidFill>
                <a:srgbClr val="496F63"/>
              </a:solidFill>
              <a:latin typeface="Arial" panose="020B0604020202020204" pitchFamily="34" charset="0"/>
              <a:cs typeface="Arial" panose="020B0604020202020204" pitchFamily="34" charset="0"/>
            </a:endParaRPr>
          </a:p>
        </p:txBody>
      </p:sp>
      <p:sp>
        <p:nvSpPr>
          <p:cNvPr id="3" name="Symbol zastępczy tekstu 2">
            <a:extLst>
              <a:ext uri="{FF2B5EF4-FFF2-40B4-BE49-F238E27FC236}">
                <a16:creationId xmlns:a16="http://schemas.microsoft.com/office/drawing/2014/main" id="{E3B8CD9B-EC9B-8D49-8CE1-8E6D1548E059}"/>
              </a:ext>
            </a:extLst>
          </p:cNvPr>
          <p:cNvSpPr>
            <a:spLocks noGrp="1"/>
          </p:cNvSpPr>
          <p:nvPr>
            <p:ph type="body" idx="1"/>
          </p:nvPr>
        </p:nvSpPr>
        <p:spPr>
          <a:xfrm>
            <a:off x="2487521" y="2071283"/>
            <a:ext cx="16431393" cy="6743294"/>
          </a:xfrm>
        </p:spPr>
        <p:txBody>
          <a:bodyPr lIns="38100" tIns="38100" rIns="38100" bIns="38100" anchor="t">
            <a:normAutofit lnSpcReduction="10000"/>
          </a:bodyPr>
          <a:lstStyle/>
          <a:p>
            <a:pPr algn="l">
              <a:lnSpc>
                <a:spcPct val="150000"/>
              </a:lnSpc>
            </a:pPr>
            <a:r>
              <a:rPr lang="pl-PL" sz="4400" dirty="0">
                <a:solidFill>
                  <a:srgbClr val="496F63"/>
                </a:solidFill>
                <a:latin typeface="Arial" panose="020B0604020202020204" pitchFamily="34" charset="0"/>
                <a:ea typeface="Montserrat-SemiBold"/>
                <a:cs typeface="Arial" panose="020B0604020202020204" pitchFamily="34" charset="0"/>
                <a:sym typeface="Montserrat-SemiBold"/>
              </a:rPr>
              <a:t>This is to obtain specific, </a:t>
            </a:r>
            <a:r>
              <a:rPr lang="pl-PL" sz="4400" b="1" dirty="0">
                <a:solidFill>
                  <a:srgbClr val="496F63"/>
                </a:solidFill>
                <a:latin typeface="Arial" panose="020B0604020202020204" pitchFamily="34" charset="0"/>
                <a:ea typeface="Montserrat-SemiBold"/>
                <a:cs typeface="Arial" panose="020B0604020202020204" pitchFamily="34" charset="0"/>
                <a:sym typeface="Montserrat-SemiBold"/>
              </a:rPr>
              <a:t>real data </a:t>
            </a:r>
            <a:r>
              <a:rPr lang="pl-PL" sz="4400" dirty="0">
                <a:solidFill>
                  <a:srgbClr val="496F63"/>
                </a:solidFill>
                <a:latin typeface="Arial" panose="020B0604020202020204" pitchFamily="34" charset="0"/>
                <a:ea typeface="Montserrat-SemiBold"/>
                <a:cs typeface="Arial" panose="020B0604020202020204" pitchFamily="34" charset="0"/>
                <a:sym typeface="Montserrat-SemiBold"/>
              </a:rPr>
              <a:t>from people interested in</a:t>
            </a:r>
            <a:r>
              <a:rPr lang="en-GB" sz="4400" dirty="0">
                <a:solidFill>
                  <a:srgbClr val="496F63"/>
                </a:solidFill>
                <a:latin typeface="Arial" panose="020B0604020202020204" pitchFamily="34" charset="0"/>
                <a:ea typeface="Montserrat-SemiBold"/>
                <a:cs typeface="Arial" panose="020B0604020202020204" pitchFamily="34" charset="0"/>
                <a:sym typeface="Montserrat-SemiBold"/>
              </a:rPr>
              <a:t> </a:t>
            </a:r>
            <a:r>
              <a:rPr lang="pl-PL" sz="4400" dirty="0">
                <a:solidFill>
                  <a:srgbClr val="496F63"/>
                </a:solidFill>
                <a:latin typeface="Arial" panose="020B0604020202020204" pitchFamily="34" charset="0"/>
                <a:ea typeface="Montserrat-SemiBold"/>
                <a:cs typeface="Arial" panose="020B0604020202020204" pitchFamily="34" charset="0"/>
                <a:sym typeface="Montserrat-SemiBold"/>
              </a:rPr>
              <a:t>the product, for example, hints coming from the current buyers:</a:t>
            </a:r>
          </a:p>
          <a:p>
            <a:pPr>
              <a:lnSpc>
                <a:spcPct val="150000"/>
              </a:lnSpc>
            </a:pPr>
            <a:endParaRPr lang="pl-PL" sz="4000" dirty="0">
              <a:solidFill>
                <a:srgbClr val="000000"/>
              </a:solidFill>
              <a:latin typeface="Arial" panose="020B0604020202020204" pitchFamily="34" charset="0"/>
              <a:cs typeface="Arial" panose="020B0604020202020204" pitchFamily="34" charset="0"/>
            </a:endParaRPr>
          </a:p>
          <a:p>
            <a:pPr marL="742950" indent="-742950">
              <a:lnSpc>
                <a:spcPct val="150000"/>
              </a:lnSpc>
              <a:buFont typeface="+mj-lt"/>
              <a:buAutoNum type="alphaLcParenR"/>
            </a:pPr>
            <a:r>
              <a:rPr lang="pl-PL" sz="4400" dirty="0" err="1">
                <a:solidFill>
                  <a:srgbClr val="496F63"/>
                </a:solidFill>
                <a:latin typeface="Arial" panose="020B0604020202020204" pitchFamily="34" charset="0"/>
                <a:ea typeface="Montserrat-SemiBold"/>
                <a:cs typeface="Arial" panose="020B0604020202020204" pitchFamily="34" charset="0"/>
                <a:sym typeface="Montserrat-SemiBold"/>
              </a:rPr>
              <a:t>what</a:t>
            </a:r>
            <a:r>
              <a:rPr lang="pl-PL" sz="4400" dirty="0">
                <a:solidFill>
                  <a:srgbClr val="496F63"/>
                </a:solidFill>
                <a:latin typeface="Arial" panose="020B0604020202020204" pitchFamily="34" charset="0"/>
                <a:ea typeface="Montserrat-SemiBold"/>
                <a:cs typeface="Arial" panose="020B0604020202020204" pitchFamily="34" charset="0"/>
                <a:sym typeface="Montserrat-SemiBold"/>
              </a:rPr>
              <a:t> </a:t>
            </a:r>
            <a:r>
              <a:rPr lang="pl-PL" sz="4400" dirty="0" err="1">
                <a:solidFill>
                  <a:srgbClr val="496F63"/>
                </a:solidFill>
                <a:latin typeface="Arial" panose="020B0604020202020204" pitchFamily="34" charset="0"/>
                <a:ea typeface="Montserrat-SemiBold"/>
                <a:cs typeface="Arial" panose="020B0604020202020204" pitchFamily="34" charset="0"/>
                <a:sym typeface="Montserrat-SemiBold"/>
              </a:rPr>
              <a:t>else</a:t>
            </a:r>
            <a:r>
              <a:rPr lang="pl-PL" sz="4400" dirty="0">
                <a:solidFill>
                  <a:srgbClr val="496F63"/>
                </a:solidFill>
                <a:latin typeface="Arial" panose="020B0604020202020204" pitchFamily="34" charset="0"/>
                <a:ea typeface="Montserrat-SemiBold"/>
                <a:cs typeface="Arial" panose="020B0604020202020204" pitchFamily="34" charset="0"/>
                <a:sym typeface="Montserrat-SemiBold"/>
              </a:rPr>
              <a:t> </a:t>
            </a:r>
            <a:r>
              <a:rPr lang="pl-PL" sz="4400" dirty="0" err="1">
                <a:solidFill>
                  <a:srgbClr val="496F63"/>
                </a:solidFill>
                <a:latin typeface="Arial" panose="020B0604020202020204" pitchFamily="34" charset="0"/>
                <a:ea typeface="Montserrat-SemiBold"/>
                <a:cs typeface="Arial" panose="020B0604020202020204" pitchFamily="34" charset="0"/>
                <a:sym typeface="Montserrat-SemiBold"/>
              </a:rPr>
              <a:t>can</a:t>
            </a:r>
            <a:r>
              <a:rPr lang="pl-PL" sz="4400" dirty="0">
                <a:solidFill>
                  <a:srgbClr val="496F63"/>
                </a:solidFill>
                <a:latin typeface="Arial" panose="020B0604020202020204" pitchFamily="34" charset="0"/>
                <a:ea typeface="Montserrat-SemiBold"/>
                <a:cs typeface="Arial" panose="020B0604020202020204" pitchFamily="34" charset="0"/>
                <a:sym typeface="Montserrat-SemiBold"/>
              </a:rPr>
              <a:t> </a:t>
            </a:r>
            <a:r>
              <a:rPr lang="pl-PL" sz="4400" dirty="0" err="1">
                <a:solidFill>
                  <a:srgbClr val="496F63"/>
                </a:solidFill>
                <a:latin typeface="Arial" panose="020B0604020202020204" pitchFamily="34" charset="0"/>
                <a:ea typeface="Montserrat-SemiBold"/>
                <a:cs typeface="Arial" panose="020B0604020202020204" pitchFamily="34" charset="0"/>
                <a:sym typeface="Montserrat-SemiBold"/>
              </a:rPr>
              <a:t>you</a:t>
            </a:r>
            <a:r>
              <a:rPr lang="pl-PL" sz="4400" dirty="0">
                <a:solidFill>
                  <a:srgbClr val="496F63"/>
                </a:solidFill>
                <a:latin typeface="Arial" panose="020B0604020202020204" pitchFamily="34" charset="0"/>
                <a:ea typeface="Montserrat-SemiBold"/>
                <a:cs typeface="Arial" panose="020B0604020202020204" pitchFamily="34" charset="0"/>
                <a:sym typeface="Montserrat-SemiBold"/>
              </a:rPr>
              <a:t> </a:t>
            </a:r>
            <a:r>
              <a:rPr lang="pl-PL" sz="4400" dirty="0" err="1">
                <a:solidFill>
                  <a:srgbClr val="496F63"/>
                </a:solidFill>
                <a:latin typeface="Arial" panose="020B0604020202020204" pitchFamily="34" charset="0"/>
                <a:ea typeface="Montserrat-SemiBold"/>
                <a:cs typeface="Arial" panose="020B0604020202020204" pitchFamily="34" charset="0"/>
                <a:sym typeface="Montserrat-SemiBold"/>
              </a:rPr>
              <a:t>add</a:t>
            </a:r>
            <a:r>
              <a:rPr lang="pl-PL" sz="4400" dirty="0">
                <a:solidFill>
                  <a:srgbClr val="496F63"/>
                </a:solidFill>
                <a:latin typeface="Arial" panose="020B0604020202020204" pitchFamily="34" charset="0"/>
                <a:ea typeface="Montserrat-SemiBold"/>
                <a:cs typeface="Arial" panose="020B0604020202020204" pitchFamily="34" charset="0"/>
                <a:sym typeface="Montserrat-SemiBold"/>
              </a:rPr>
              <a:t> to the </a:t>
            </a:r>
            <a:r>
              <a:rPr lang="pl-PL" sz="4400" dirty="0" err="1">
                <a:solidFill>
                  <a:srgbClr val="496F63"/>
                </a:solidFill>
                <a:latin typeface="Arial" panose="020B0604020202020204" pitchFamily="34" charset="0"/>
                <a:ea typeface="Montserrat-SemiBold"/>
                <a:cs typeface="Arial" panose="020B0604020202020204" pitchFamily="34" charset="0"/>
                <a:sym typeface="Montserrat-SemiBold"/>
              </a:rPr>
              <a:t>product</a:t>
            </a:r>
            <a:r>
              <a:rPr lang="pl-PL" sz="4400" dirty="0">
                <a:solidFill>
                  <a:srgbClr val="496F63"/>
                </a:solidFill>
                <a:latin typeface="Arial" panose="020B0604020202020204" pitchFamily="34" charset="0"/>
                <a:ea typeface="Montserrat-SemiBold"/>
                <a:cs typeface="Arial" panose="020B0604020202020204" pitchFamily="34" charset="0"/>
                <a:sym typeface="Montserrat-SemiBold"/>
              </a:rPr>
              <a:t>?</a:t>
            </a:r>
          </a:p>
          <a:p>
            <a:pPr marL="742950" indent="-742950">
              <a:lnSpc>
                <a:spcPct val="150000"/>
              </a:lnSpc>
              <a:buFont typeface="+mj-lt"/>
              <a:buAutoNum type="alphaLcParenR"/>
            </a:pPr>
            <a:r>
              <a:rPr lang="pl-PL" sz="4400" dirty="0">
                <a:solidFill>
                  <a:srgbClr val="496F63"/>
                </a:solidFill>
                <a:latin typeface="Arial" panose="020B0604020202020204" pitchFamily="34" charset="0"/>
                <a:ea typeface="Montserrat-SemiBold"/>
                <a:cs typeface="Arial" panose="020B0604020202020204" pitchFamily="34" charset="0"/>
                <a:sym typeface="Montserrat-SemiBold"/>
              </a:rPr>
              <a:t> what items should you eliminate from this product</a:t>
            </a:r>
            <a:r>
              <a:rPr lang="en-GB" sz="4400" dirty="0">
                <a:solidFill>
                  <a:srgbClr val="496F63"/>
                </a:solidFill>
                <a:latin typeface="Arial" panose="020B0604020202020204" pitchFamily="34" charset="0"/>
                <a:ea typeface="Montserrat-SemiBold"/>
                <a:cs typeface="Arial" panose="020B0604020202020204" pitchFamily="34" charset="0"/>
                <a:sym typeface="Montserrat-SemiBold"/>
              </a:rPr>
              <a:t>, </a:t>
            </a:r>
            <a:r>
              <a:rPr lang="pl-PL" sz="4400" dirty="0">
                <a:solidFill>
                  <a:srgbClr val="496F63"/>
                </a:solidFill>
                <a:latin typeface="Arial" panose="020B0604020202020204" pitchFamily="34" charset="0"/>
                <a:ea typeface="Montserrat-SemiBold"/>
                <a:cs typeface="Arial" panose="020B0604020202020204" pitchFamily="34" charset="0"/>
                <a:sym typeface="Montserrat-SemiBold"/>
              </a:rPr>
              <a:t>What is superfluous</a:t>
            </a:r>
            <a:r>
              <a:rPr lang="en-GB" sz="4400" dirty="0">
                <a:solidFill>
                  <a:srgbClr val="496F63"/>
                </a:solidFill>
                <a:latin typeface="Arial" panose="020B0604020202020204" pitchFamily="34" charset="0"/>
                <a:ea typeface="Montserrat-SemiBold"/>
                <a:cs typeface="Arial" panose="020B0604020202020204" pitchFamily="34" charset="0"/>
                <a:sym typeface="Montserrat-SemiBold"/>
              </a:rPr>
              <a:t> </a:t>
            </a:r>
            <a:r>
              <a:rPr lang="pl-PL" sz="4400" dirty="0">
                <a:solidFill>
                  <a:srgbClr val="496F63"/>
                </a:solidFill>
                <a:latin typeface="Arial" panose="020B0604020202020204" pitchFamily="34" charset="0"/>
                <a:ea typeface="Montserrat-SemiBold"/>
                <a:cs typeface="Arial" panose="020B0604020202020204" pitchFamily="34" charset="0"/>
                <a:sym typeface="Montserrat-SemiBold"/>
              </a:rPr>
              <a:t>? </a:t>
            </a:r>
          </a:p>
          <a:p>
            <a:pPr marL="742950" indent="-742950">
              <a:lnSpc>
                <a:spcPct val="150000"/>
              </a:lnSpc>
              <a:buFont typeface="+mj-lt"/>
              <a:buAutoNum type="alphaLcParenR"/>
            </a:pPr>
            <a:r>
              <a:rPr lang="pl-PL" sz="4400" dirty="0">
                <a:solidFill>
                  <a:srgbClr val="496F63"/>
                </a:solidFill>
                <a:latin typeface="Arial"/>
                <a:ea typeface="Montserrat-SemiBold"/>
                <a:cs typeface="Arial"/>
                <a:sym typeface="Montserrat-SemiBold"/>
              </a:rPr>
              <a:t> how else can you solve certain </a:t>
            </a:r>
            <a:r>
              <a:rPr lang="en-GB" sz="4400" dirty="0">
                <a:solidFill>
                  <a:srgbClr val="496F63"/>
                </a:solidFill>
                <a:latin typeface="Arial"/>
                <a:ea typeface="Montserrat-SemiBold"/>
                <a:cs typeface="Arial"/>
                <a:sym typeface="Montserrat-SemiBold"/>
              </a:rPr>
              <a:t>issues </a:t>
            </a:r>
            <a:r>
              <a:rPr lang="pl-PL" sz="4400" dirty="0">
                <a:solidFill>
                  <a:srgbClr val="496F63"/>
                </a:solidFill>
                <a:latin typeface="Arial"/>
                <a:ea typeface="Montserrat-SemiBold"/>
                <a:cs typeface="Arial"/>
                <a:sym typeface="Montserrat-SemiBold"/>
              </a:rPr>
              <a:t>related to the product?</a:t>
            </a:r>
            <a:endParaRPr lang="pl-PL" sz="4400" dirty="0">
              <a:solidFill>
                <a:srgbClr val="496F63"/>
              </a:solidFill>
              <a:latin typeface="Arial"/>
              <a:ea typeface="Montserrat-SemiBold"/>
              <a:cs typeface="Arial"/>
            </a:endParaRPr>
          </a:p>
        </p:txBody>
      </p:sp>
      <p:pic>
        <p:nvPicPr>
          <p:cNvPr id="8" name="Obraz 7">
            <a:extLst>
              <a:ext uri="{FF2B5EF4-FFF2-40B4-BE49-F238E27FC236}">
                <a16:creationId xmlns:a16="http://schemas.microsoft.com/office/drawing/2014/main" id="{86A69426-BDA3-A641-8D2D-714BF4E54EA0}"/>
              </a:ext>
            </a:extLst>
          </p:cNvPr>
          <p:cNvPicPr>
            <a:picLocks noChangeAspect="1"/>
          </p:cNvPicPr>
          <p:nvPr/>
        </p:nvPicPr>
        <p:blipFill>
          <a:blip r:embed="rId2" cstate="print"/>
          <a:stretch>
            <a:fillRect/>
          </a:stretch>
        </p:blipFill>
        <p:spPr>
          <a:xfrm>
            <a:off x="19367268" y="5442930"/>
            <a:ext cx="4536380" cy="3615021"/>
          </a:xfrm>
          <a:prstGeom prst="rect">
            <a:avLst/>
          </a:prstGeom>
        </p:spPr>
      </p:pic>
      <p:pic>
        <p:nvPicPr>
          <p:cNvPr id="10" name="Obraz 9">
            <a:extLst>
              <a:ext uri="{FF2B5EF4-FFF2-40B4-BE49-F238E27FC236}">
                <a16:creationId xmlns:a16="http://schemas.microsoft.com/office/drawing/2014/main" id="{2401C7BA-33F3-BE4D-95B6-CF4773318F6A}"/>
              </a:ext>
            </a:extLst>
          </p:cNvPr>
          <p:cNvPicPr>
            <a:picLocks noChangeAspect="1"/>
          </p:cNvPicPr>
          <p:nvPr/>
        </p:nvPicPr>
        <p:blipFill>
          <a:blip r:embed="rId3" cstate="print"/>
          <a:stretch>
            <a:fillRect/>
          </a:stretch>
        </p:blipFill>
        <p:spPr>
          <a:xfrm>
            <a:off x="6531429" y="9170135"/>
            <a:ext cx="8874262" cy="4121904"/>
          </a:xfrm>
          <a:prstGeom prst="rect">
            <a:avLst/>
          </a:prstGeom>
        </p:spPr>
      </p:pic>
      <p:sp>
        <p:nvSpPr>
          <p:cNvPr id="13" name="Prostokąt 12"/>
          <p:cNvSpPr/>
          <p:nvPr/>
        </p:nvSpPr>
        <p:spPr>
          <a:xfrm>
            <a:off x="0" y="0"/>
            <a:ext cx="1188000" cy="13716000"/>
          </a:xfrm>
          <a:prstGeom prst="rect">
            <a:avLst/>
          </a:prstGeom>
          <a:solidFill>
            <a:srgbClr val="84CAC5"/>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vert270"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pl-PL" sz="4800" b="1" dirty="0">
                <a:solidFill>
                  <a:srgbClr val="496F63"/>
                </a:solidFill>
                <a:latin typeface="Arial"/>
                <a:ea typeface="Montserrat-SemiBold"/>
                <a:cs typeface="Arial"/>
                <a:sym typeface="Helvetica Light"/>
              </a:rPr>
              <a:t>MINIMUM VIABLE PRODUCT</a:t>
            </a:r>
          </a:p>
        </p:txBody>
      </p:sp>
    </p:spTree>
    <p:extLst>
      <p:ext uri="{BB962C8B-B14F-4D97-AF65-F5344CB8AC3E}">
        <p14:creationId xmlns:p14="http://schemas.microsoft.com/office/powerpoint/2010/main" val="2124401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up)">
                                      <p:cBhvr>
                                        <p:cTn id="12" dur="1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1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up)">
                                      <p:cBhvr>
                                        <p:cTn id="22" dur="1000"/>
                                        <p:tgtEl>
                                          <p:spTgt spid="3">
                                            <p:txEl>
                                              <p:pRg st="3" end="3"/>
                                            </p:txEl>
                                          </p:spTgt>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wipe(up)">
                                      <p:cBhvr>
                                        <p:cTn id="31" dur="1000"/>
                                        <p:tgtEl>
                                          <p:spTgt spid="3">
                                            <p:txEl>
                                              <p:pRg st="4" end="4"/>
                                            </p:txEl>
                                          </p:spTgt>
                                        </p:tgtEl>
                                      </p:cBhvr>
                                    </p:animEffect>
                                  </p:childTnLst>
                                </p:cTn>
                              </p:par>
                            </p:childTnLst>
                          </p:cTn>
                        </p:par>
                        <p:par>
                          <p:cTn id="32" fill="hold">
                            <p:stCondLst>
                              <p:cond delay="1000"/>
                            </p:stCondLst>
                            <p:childTnLst>
                              <p:par>
                                <p:cTn id="33" presetID="10" presetClass="entr" presetSubtype="0"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tekstu 2">
            <a:extLst>
              <a:ext uri="{FF2B5EF4-FFF2-40B4-BE49-F238E27FC236}">
                <a16:creationId xmlns:a16="http://schemas.microsoft.com/office/drawing/2014/main" id="{E3B8CD9B-EC9B-8D49-8CE1-8E6D1548E059}"/>
              </a:ext>
            </a:extLst>
          </p:cNvPr>
          <p:cNvSpPr>
            <a:spLocks noGrp="1"/>
          </p:cNvSpPr>
          <p:nvPr>
            <p:ph type="body" idx="1"/>
          </p:nvPr>
        </p:nvSpPr>
        <p:spPr>
          <a:xfrm>
            <a:off x="2177532" y="3925153"/>
            <a:ext cx="21354272" cy="9483258"/>
          </a:xfrm>
        </p:spPr>
        <p:txBody>
          <a:bodyPr>
            <a:noAutofit/>
          </a:bodyPr>
          <a:lstStyle/>
          <a:p>
            <a:pPr>
              <a:lnSpc>
                <a:spcPct val="150000"/>
              </a:lnSpc>
            </a:pPr>
            <a:r>
              <a:rPr lang="en-GB" sz="4000" dirty="0">
                <a:solidFill>
                  <a:srgbClr val="263A34"/>
                </a:solidFill>
                <a:latin typeface="Arial" panose="020B0604020202020204" pitchFamily="34" charset="0"/>
                <a:ea typeface="Montserrat-SemiBold"/>
                <a:cs typeface="Arial" panose="020B0604020202020204" pitchFamily="34" charset="0"/>
                <a:sym typeface="Montserrat-SemiBold"/>
              </a:rPr>
              <a:t>M</a:t>
            </a:r>
            <a:r>
              <a:rPr lang="pl-PL" sz="4000" dirty="0">
                <a:solidFill>
                  <a:srgbClr val="263A34"/>
                </a:solidFill>
                <a:latin typeface="Arial" panose="020B0604020202020204" pitchFamily="34" charset="0"/>
                <a:ea typeface="Montserrat-SemiBold"/>
                <a:cs typeface="Arial" panose="020B0604020202020204" pitchFamily="34" charset="0"/>
                <a:sym typeface="Montserrat-SemiBold"/>
              </a:rPr>
              <a:t>easure all the data that may interest you and be useful to improve the product and the offer itself</a:t>
            </a:r>
            <a:endParaRPr lang="en-GB" sz="4000" dirty="0">
              <a:solidFill>
                <a:srgbClr val="263A34"/>
              </a:solidFill>
              <a:latin typeface="Arial" panose="020B0604020202020204" pitchFamily="34" charset="0"/>
              <a:ea typeface="Montserrat-SemiBold"/>
              <a:cs typeface="Arial" panose="020B0604020202020204" pitchFamily="34" charset="0"/>
              <a:sym typeface="Montserrat-SemiBold"/>
            </a:endParaRPr>
          </a:p>
          <a:p>
            <a:pPr>
              <a:lnSpc>
                <a:spcPct val="150000"/>
              </a:lnSpc>
            </a:pPr>
            <a:r>
              <a:rPr lang="pl-PL" sz="4000" dirty="0">
                <a:solidFill>
                  <a:srgbClr val="263A34"/>
                </a:solidFill>
                <a:latin typeface="Arial" panose="020B0604020202020204" pitchFamily="34" charset="0"/>
                <a:ea typeface="Montserrat-SemiBold"/>
                <a:cs typeface="Arial" panose="020B0604020202020204" pitchFamily="34" charset="0"/>
                <a:sym typeface="Montserrat-SemiBold"/>
              </a:rPr>
              <a:t> </a:t>
            </a:r>
            <a:br>
              <a:rPr lang="pl-PL" sz="4000" dirty="0">
                <a:solidFill>
                  <a:srgbClr val="263A34"/>
                </a:solidFill>
                <a:latin typeface="Arial" panose="020B0604020202020204" pitchFamily="34" charset="0"/>
                <a:ea typeface="Montserrat-SemiBold"/>
                <a:cs typeface="Arial" panose="020B0604020202020204" pitchFamily="34" charset="0"/>
                <a:sym typeface="Montserrat-SemiBold"/>
              </a:rPr>
            </a:br>
            <a:r>
              <a:rPr lang="pl-PL" sz="4000" dirty="0">
                <a:solidFill>
                  <a:srgbClr val="263A34"/>
                </a:solidFill>
                <a:latin typeface="Arial" panose="020B0604020202020204" pitchFamily="34" charset="0"/>
                <a:ea typeface="Montserrat-SemiBold"/>
                <a:cs typeface="Arial" panose="020B0604020202020204" pitchFamily="34" charset="0"/>
                <a:sym typeface="Montserrat-SemiBold"/>
              </a:rPr>
              <a:t>For example:</a:t>
            </a:r>
          </a:p>
          <a:p>
            <a:pPr marL="571500" indent="-571500">
              <a:lnSpc>
                <a:spcPct val="150000"/>
              </a:lnSpc>
              <a:buFont typeface="Arial" panose="020B0604020202020204" pitchFamily="34" charset="0"/>
              <a:buChar char="•"/>
            </a:pPr>
            <a:r>
              <a:rPr lang="pl-PL" sz="4000" dirty="0">
                <a:solidFill>
                  <a:srgbClr val="263A34"/>
                </a:solidFill>
                <a:latin typeface="Arial" panose="020B0604020202020204" pitchFamily="34" charset="0"/>
                <a:ea typeface="Montserrat-SemiBold"/>
                <a:cs typeface="Arial" panose="020B0604020202020204" pitchFamily="34" charset="0"/>
                <a:sym typeface="Montserrat-SemiBold"/>
              </a:rPr>
              <a:t>how many people visited the website? </a:t>
            </a:r>
          </a:p>
          <a:p>
            <a:pPr marL="571500" indent="-571500">
              <a:lnSpc>
                <a:spcPct val="150000"/>
              </a:lnSpc>
              <a:buFont typeface="Arial" panose="020B0604020202020204" pitchFamily="34" charset="0"/>
              <a:buChar char="•"/>
            </a:pPr>
            <a:r>
              <a:rPr lang="pl-PL" sz="4000" dirty="0" err="1">
                <a:solidFill>
                  <a:srgbClr val="263A34"/>
                </a:solidFill>
                <a:latin typeface="Arial" panose="020B0604020202020204" pitchFamily="34" charset="0"/>
                <a:ea typeface="Montserrat-SemiBold"/>
                <a:cs typeface="Arial" panose="020B0604020202020204" pitchFamily="34" charset="0"/>
                <a:sym typeface="Montserrat-SemiBold"/>
              </a:rPr>
              <a:t>how many people bought the product?</a:t>
            </a:r>
          </a:p>
          <a:p>
            <a:pPr marL="571500" indent="-571500">
              <a:lnSpc>
                <a:spcPct val="150000"/>
              </a:lnSpc>
              <a:buFont typeface="Arial" panose="020B0604020202020204" pitchFamily="34" charset="0"/>
              <a:buChar char="•"/>
            </a:pPr>
            <a:r>
              <a:rPr lang="pl-PL" sz="4000" dirty="0" err="1">
                <a:solidFill>
                  <a:srgbClr val="263A34"/>
                </a:solidFill>
                <a:latin typeface="Arial" panose="020B0604020202020204" pitchFamily="34" charset="0"/>
                <a:ea typeface="Montserrat-SemiBold"/>
                <a:cs typeface="Arial" panose="020B0604020202020204" pitchFamily="34" charset="0"/>
                <a:sym typeface="Montserrat-SemiBold"/>
              </a:rPr>
              <a:t>how many people filled in the form? </a:t>
            </a:r>
          </a:p>
          <a:p>
            <a:pPr>
              <a:lnSpc>
                <a:spcPct val="150000"/>
              </a:lnSpc>
            </a:pPr>
            <a:endParaRPr lang="pl-PL" sz="4000" dirty="0" err="1">
              <a:solidFill>
                <a:srgbClr val="263A34"/>
              </a:solidFill>
              <a:latin typeface="Arial" panose="020B0604020202020204" pitchFamily="34" charset="0"/>
              <a:ea typeface="Montserrat-SemiBold"/>
              <a:cs typeface="Arial" panose="020B0604020202020204" pitchFamily="34" charset="0"/>
              <a:sym typeface="Montserrat-SemiBold"/>
            </a:endParaRPr>
          </a:p>
          <a:p>
            <a:pPr>
              <a:lnSpc>
                <a:spcPct val="150000"/>
              </a:lnSpc>
            </a:pPr>
            <a:r>
              <a:rPr lang="pl-PL" sz="4000" dirty="0">
                <a:solidFill>
                  <a:srgbClr val="263A34"/>
                </a:solidFill>
                <a:latin typeface="Arial" panose="020B0604020202020204" pitchFamily="34" charset="0"/>
                <a:ea typeface="Montserrat-SemiBold"/>
                <a:cs typeface="Arial" panose="020B0604020202020204" pitchFamily="34" charset="0"/>
                <a:sym typeface="Montserrat-SemiBold"/>
              </a:rPr>
              <a:t>You </a:t>
            </a:r>
            <a:r>
              <a:rPr lang="en-GB" sz="4000" dirty="0">
                <a:solidFill>
                  <a:srgbClr val="263A34"/>
                </a:solidFill>
                <a:latin typeface="Arial" panose="020B0604020202020204" pitchFamily="34" charset="0"/>
                <a:ea typeface="Montserrat-SemiBold"/>
                <a:cs typeface="Arial" panose="020B0604020202020204" pitchFamily="34" charset="0"/>
                <a:sym typeface="Montserrat-SemiBold"/>
              </a:rPr>
              <a:t>now </a:t>
            </a:r>
            <a:r>
              <a:rPr lang="pl-PL" sz="4000" dirty="0">
                <a:solidFill>
                  <a:srgbClr val="263A34"/>
                </a:solidFill>
                <a:latin typeface="Arial" panose="020B0604020202020204" pitchFamily="34" charset="0"/>
                <a:ea typeface="Montserrat-SemiBold"/>
                <a:cs typeface="Arial" panose="020B0604020202020204" pitchFamily="34" charset="0"/>
                <a:sym typeface="Montserrat-SemiBold"/>
              </a:rPr>
              <a:t>have specific data</a:t>
            </a:r>
            <a:r>
              <a:rPr lang="en-GB" sz="4000" dirty="0">
                <a:solidFill>
                  <a:srgbClr val="263A34"/>
                </a:solidFill>
                <a:latin typeface="Arial" panose="020B0604020202020204" pitchFamily="34" charset="0"/>
                <a:ea typeface="Montserrat-SemiBold"/>
                <a:cs typeface="Arial" panose="020B0604020202020204" pitchFamily="34" charset="0"/>
                <a:sym typeface="Montserrat-SemiBold"/>
              </a:rPr>
              <a:t> and</a:t>
            </a:r>
            <a:r>
              <a:rPr lang="pl-PL" sz="4000" dirty="0">
                <a:solidFill>
                  <a:srgbClr val="263A34"/>
                </a:solidFill>
                <a:latin typeface="Arial" panose="020B0604020202020204" pitchFamily="34" charset="0"/>
                <a:ea typeface="Montserrat-SemiBold"/>
                <a:cs typeface="Arial" panose="020B0604020202020204" pitchFamily="34" charset="0"/>
                <a:sym typeface="Montserrat-SemiBold"/>
              </a:rPr>
              <a:t> specific numbers that you can work on later</a:t>
            </a:r>
          </a:p>
        </p:txBody>
      </p:sp>
      <p:sp>
        <p:nvSpPr>
          <p:cNvPr id="5" name="Tytuł 1">
            <a:extLst>
              <a:ext uri="{FF2B5EF4-FFF2-40B4-BE49-F238E27FC236}">
                <a16:creationId xmlns:a16="http://schemas.microsoft.com/office/drawing/2014/main" id="{3181335B-F164-0E4A-A542-EE703CD6F1DB}"/>
              </a:ext>
            </a:extLst>
          </p:cNvPr>
          <p:cNvSpPr>
            <a:spLocks noGrp="1"/>
          </p:cNvSpPr>
          <p:nvPr>
            <p:ph type="title"/>
          </p:nvPr>
        </p:nvSpPr>
        <p:spPr>
          <a:xfrm>
            <a:off x="1543050" y="723134"/>
            <a:ext cx="14419384" cy="941071"/>
          </a:xfrm>
        </p:spPr>
        <p:txBody>
          <a:bodyPr>
            <a:noAutofit/>
          </a:bodyPr>
          <a:lstStyle/>
          <a:p>
            <a:r>
              <a:rPr lang="pl-PL" sz="7200" dirty="0">
                <a:solidFill>
                  <a:srgbClr val="496F63"/>
                </a:solidFill>
                <a:latin typeface="Arial" panose="020B0604020202020204" pitchFamily="34" charset="0"/>
                <a:cs typeface="Arial" panose="020B0604020202020204" pitchFamily="34" charset="0"/>
              </a:rPr>
              <a:t>Step 2 – </a:t>
            </a:r>
            <a:r>
              <a:rPr lang="pl-PL" sz="7200" dirty="0" err="1">
                <a:solidFill>
                  <a:srgbClr val="496F63"/>
                </a:solidFill>
                <a:latin typeface="Arial" panose="020B0604020202020204" pitchFamily="34" charset="0"/>
                <a:cs typeface="Arial" panose="020B0604020202020204" pitchFamily="34" charset="0"/>
              </a:rPr>
              <a:t>measure</a:t>
            </a:r>
            <a:r>
              <a:rPr lang="pl-PL" sz="7200" dirty="0">
                <a:solidFill>
                  <a:srgbClr val="496F63"/>
                </a:solidFill>
                <a:latin typeface="Arial" panose="020B0604020202020204" pitchFamily="34" charset="0"/>
                <a:cs typeface="Arial" panose="020B0604020202020204" pitchFamily="34" charset="0"/>
              </a:rPr>
              <a:t> </a:t>
            </a:r>
            <a:r>
              <a:rPr lang="pl-PL" sz="7200" dirty="0" err="1">
                <a:solidFill>
                  <a:srgbClr val="496F63"/>
                </a:solidFill>
                <a:latin typeface="Arial" panose="020B0604020202020204" pitchFamily="34" charset="0"/>
                <a:cs typeface="Arial" panose="020B0604020202020204" pitchFamily="34" charset="0"/>
              </a:rPr>
              <a:t>all</a:t>
            </a:r>
            <a:r>
              <a:rPr lang="pl-PL" sz="7200" dirty="0">
                <a:solidFill>
                  <a:srgbClr val="496F63"/>
                </a:solidFill>
                <a:latin typeface="Arial" panose="020B0604020202020204" pitchFamily="34" charset="0"/>
                <a:cs typeface="Arial" panose="020B0604020202020204" pitchFamily="34" charset="0"/>
              </a:rPr>
              <a:t> the data</a:t>
            </a:r>
          </a:p>
        </p:txBody>
      </p:sp>
      <p:sp>
        <p:nvSpPr>
          <p:cNvPr id="2" name="Prostokąt 1">
            <a:extLst>
              <a:ext uri="{FF2B5EF4-FFF2-40B4-BE49-F238E27FC236}">
                <a16:creationId xmlns:a16="http://schemas.microsoft.com/office/drawing/2014/main" id="{2BCB9499-61CC-0F4E-BE89-0E0CCF20F73F}"/>
              </a:ext>
            </a:extLst>
          </p:cNvPr>
          <p:cNvSpPr/>
          <p:nvPr/>
        </p:nvSpPr>
        <p:spPr>
          <a:xfrm>
            <a:off x="6290385" y="2137120"/>
            <a:ext cx="11803231" cy="923330"/>
          </a:xfrm>
          <a:prstGeom prst="rect">
            <a:avLst/>
          </a:prstGeom>
        </p:spPr>
        <p:txBody>
          <a:bodyPr wrap="none">
            <a:spAutoFit/>
          </a:bodyPr>
          <a:lstStyle/>
          <a:p>
            <a:r>
              <a:rPr lang="pl-PL" sz="5400" dirty="0">
                <a:solidFill>
                  <a:srgbClr val="496F63"/>
                </a:solidFill>
                <a:latin typeface="Arial" panose="020B0604020202020204" pitchFamily="34" charset="0"/>
                <a:ea typeface="Montserrat-SemiBold"/>
                <a:cs typeface="Arial" panose="020B0604020202020204" pitchFamily="34" charset="0"/>
                <a:sym typeface="Montserrat-SemiBold"/>
              </a:rPr>
              <a:t>What to do after creating </a:t>
            </a:r>
            <a:r>
              <a:rPr lang="en-GB" sz="5400" dirty="0">
                <a:solidFill>
                  <a:srgbClr val="496F63"/>
                </a:solidFill>
                <a:latin typeface="Arial" panose="020B0604020202020204" pitchFamily="34" charset="0"/>
                <a:ea typeface="Montserrat-SemiBold"/>
                <a:cs typeface="Arial" panose="020B0604020202020204" pitchFamily="34" charset="0"/>
                <a:sym typeface="Montserrat-SemiBold"/>
              </a:rPr>
              <a:t>a </a:t>
            </a:r>
            <a:r>
              <a:rPr lang="pl-PL" sz="5400" dirty="0">
                <a:solidFill>
                  <a:srgbClr val="496F63"/>
                </a:solidFill>
                <a:latin typeface="Arial" panose="020B0604020202020204" pitchFamily="34" charset="0"/>
                <a:ea typeface="Montserrat-SemiBold"/>
                <a:cs typeface="Arial" panose="020B0604020202020204" pitchFamily="34" charset="0"/>
                <a:sym typeface="Montserrat-SemiBold"/>
              </a:rPr>
              <a:t>pro</a:t>
            </a:r>
            <a:r>
              <a:rPr lang="en-GB" sz="5400" dirty="0">
                <a:solidFill>
                  <a:srgbClr val="496F63"/>
                </a:solidFill>
                <a:latin typeface="Arial" panose="020B0604020202020204" pitchFamily="34" charset="0"/>
                <a:ea typeface="Montserrat-SemiBold"/>
                <a:cs typeface="Arial" panose="020B0604020202020204" pitchFamily="34" charset="0"/>
                <a:sym typeface="Montserrat-SemiBold"/>
              </a:rPr>
              <a:t>t</a:t>
            </a:r>
            <a:r>
              <a:rPr lang="pl-PL" sz="5400" dirty="0">
                <a:solidFill>
                  <a:srgbClr val="496F63"/>
                </a:solidFill>
                <a:latin typeface="Arial" panose="020B0604020202020204" pitchFamily="34" charset="0"/>
                <a:ea typeface="Montserrat-SemiBold"/>
                <a:cs typeface="Arial" panose="020B0604020202020204" pitchFamily="34" charset="0"/>
                <a:sym typeface="Montserrat-SemiBold"/>
              </a:rPr>
              <a:t>otype?</a:t>
            </a:r>
          </a:p>
        </p:txBody>
      </p:sp>
      <p:pic>
        <p:nvPicPr>
          <p:cNvPr id="6" name="Obraz 5">
            <a:extLst>
              <a:ext uri="{FF2B5EF4-FFF2-40B4-BE49-F238E27FC236}">
                <a16:creationId xmlns:a16="http://schemas.microsoft.com/office/drawing/2014/main" id="{EAC543B3-92F4-9C4B-8C70-B5455AB9D1C8}"/>
              </a:ext>
            </a:extLst>
          </p:cNvPr>
          <p:cNvPicPr>
            <a:picLocks noChangeAspect="1"/>
          </p:cNvPicPr>
          <p:nvPr/>
        </p:nvPicPr>
        <p:blipFill>
          <a:blip r:embed="rId2" cstate="print"/>
          <a:stretch>
            <a:fillRect/>
          </a:stretch>
        </p:blipFill>
        <p:spPr>
          <a:xfrm>
            <a:off x="14574416" y="5321398"/>
            <a:ext cx="6081397" cy="5568105"/>
          </a:xfrm>
          <a:prstGeom prst="rect">
            <a:avLst/>
          </a:prstGeom>
        </p:spPr>
      </p:pic>
      <p:pic>
        <p:nvPicPr>
          <p:cNvPr id="7" name="Picture 7">
            <a:extLst>
              <a:ext uri="{FF2B5EF4-FFF2-40B4-BE49-F238E27FC236}">
                <a16:creationId xmlns:a16="http://schemas.microsoft.com/office/drawing/2014/main" id="{BC6C71BD-07D0-3D47-AFBC-5E5972E0167D}"/>
              </a:ext>
            </a:extLst>
          </p:cNvPr>
          <p:cNvPicPr>
            <a:picLocks noChangeAspect="1"/>
          </p:cNvPicPr>
          <p:nvPr/>
        </p:nvPicPr>
        <p:blipFill>
          <a:blip r:embed="rId3" cstate="print">
            <a:alphaModFix amt="28000"/>
            <a:extLst>
              <a:ext uri="{28A0092B-C50C-407E-A947-70E740481C1C}">
                <a14:useLocalDpi xmlns:a14="http://schemas.microsoft.com/office/drawing/2010/main"/>
              </a:ext>
            </a:extLst>
          </a:blip>
          <a:stretch>
            <a:fillRect/>
          </a:stretch>
        </p:blipFill>
        <p:spPr>
          <a:xfrm>
            <a:off x="19396520" y="349086"/>
            <a:ext cx="3336598" cy="3576067"/>
          </a:xfrm>
          <a:prstGeom prst="rect">
            <a:avLst/>
          </a:prstGeom>
        </p:spPr>
      </p:pic>
      <p:sp>
        <p:nvSpPr>
          <p:cNvPr id="8" name="Prostokąt 7"/>
          <p:cNvSpPr/>
          <p:nvPr/>
        </p:nvSpPr>
        <p:spPr>
          <a:xfrm>
            <a:off x="0" y="0"/>
            <a:ext cx="1188000" cy="13716000"/>
          </a:xfrm>
          <a:prstGeom prst="rect">
            <a:avLst/>
          </a:prstGeom>
          <a:solidFill>
            <a:srgbClr val="84CAC5"/>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vert270"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pl-PL" sz="4800" b="1" dirty="0">
                <a:solidFill>
                  <a:srgbClr val="496F63"/>
                </a:solidFill>
                <a:latin typeface="Arial"/>
                <a:ea typeface="Montserrat-SemiBold"/>
                <a:cs typeface="Arial"/>
                <a:sym typeface="Helvetica Light"/>
              </a:rPr>
              <a:t>MINIMUM VIABLE PRODUCT</a:t>
            </a:r>
          </a:p>
        </p:txBody>
      </p:sp>
    </p:spTree>
    <p:extLst>
      <p:ext uri="{BB962C8B-B14F-4D97-AF65-F5344CB8AC3E}">
        <p14:creationId xmlns:p14="http://schemas.microsoft.com/office/powerpoint/2010/main" val="2083579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2000"/>
                                        <p:tgtEl>
                                          <p:spTgt spid="5"/>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wipe(up)">
                                      <p:cBhvr>
                                        <p:cTn id="16" dur="1000"/>
                                        <p:tgtEl>
                                          <p:spTgt spid="3">
                                            <p:txEl>
                                              <p:pRg st="0" end="0"/>
                                            </p:txEl>
                                          </p:spTgt>
                                        </p:tgtEl>
                                      </p:cBhvr>
                                    </p:animEffect>
                                  </p:childTnLst>
                                </p:cTn>
                              </p:par>
                            </p:childTnLst>
                          </p:cTn>
                        </p:par>
                        <p:par>
                          <p:cTn id="17" fill="hold">
                            <p:stCondLst>
                              <p:cond delay="1000"/>
                            </p:stCondLst>
                            <p:childTnLst>
                              <p:par>
                                <p:cTn id="18" presetID="2" presetClass="entr" presetSubtype="2"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1000" fill="hold"/>
                                        <p:tgtEl>
                                          <p:spTgt spid="6"/>
                                        </p:tgtEl>
                                        <p:attrNameLst>
                                          <p:attrName>ppt_x</p:attrName>
                                        </p:attrNameLst>
                                      </p:cBhvr>
                                      <p:tavLst>
                                        <p:tav tm="0">
                                          <p:val>
                                            <p:strVal val="1+#ppt_w/2"/>
                                          </p:val>
                                        </p:tav>
                                        <p:tav tm="100000">
                                          <p:val>
                                            <p:strVal val="#ppt_x"/>
                                          </p:val>
                                        </p:tav>
                                      </p:tavLst>
                                    </p:anim>
                                    <p:anim calcmode="lin" valueType="num">
                                      <p:cBhvr additive="base">
                                        <p:cTn id="21"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wipe(up)">
                                      <p:cBhvr>
                                        <p:cTn id="26" dur="1000"/>
                                        <p:tgtEl>
                                          <p:spTgt spid="3">
                                            <p:txEl>
                                              <p:pRg st="1" end="1"/>
                                            </p:txEl>
                                          </p:spTgt>
                                        </p:tgtEl>
                                      </p:cBhvr>
                                    </p:animEffect>
                                  </p:childTnLst>
                                </p:cTn>
                              </p:par>
                            </p:childTnLst>
                          </p:cTn>
                        </p:par>
                        <p:par>
                          <p:cTn id="27" fill="hold">
                            <p:stCondLst>
                              <p:cond delay="1000"/>
                            </p:stCondLst>
                            <p:childTnLst>
                              <p:par>
                                <p:cTn id="28" presetID="22" presetClass="entr" presetSubtype="1" fill="hold" grpId="0" nodeType="after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wipe(up)">
                                      <p:cBhvr>
                                        <p:cTn id="30" dur="10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wipe(up)">
                                      <p:cBhvr>
                                        <p:cTn id="35" dur="10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wipe(up)">
                                      <p:cBhvr>
                                        <p:cTn id="40" dur="1000"/>
                                        <p:tgtEl>
                                          <p:spTgt spid="3">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Effect transition="in" filter="wipe(up)">
                                      <p:cBhvr>
                                        <p:cTn id="45"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tekstu 2">
            <a:extLst>
              <a:ext uri="{FF2B5EF4-FFF2-40B4-BE49-F238E27FC236}">
                <a16:creationId xmlns:a16="http://schemas.microsoft.com/office/drawing/2014/main" id="{E3B8CD9B-EC9B-8D49-8CE1-8E6D1548E059}"/>
              </a:ext>
            </a:extLst>
          </p:cNvPr>
          <p:cNvSpPr>
            <a:spLocks noGrp="1"/>
          </p:cNvSpPr>
          <p:nvPr>
            <p:ph type="body" idx="1"/>
          </p:nvPr>
        </p:nvSpPr>
        <p:spPr>
          <a:xfrm>
            <a:off x="1295740" y="2095424"/>
            <a:ext cx="22359699" cy="1241442"/>
          </a:xfrm>
        </p:spPr>
        <p:txBody>
          <a:bodyPr>
            <a:normAutofit fontScale="55000" lnSpcReduction="20000"/>
          </a:bodyPr>
          <a:lstStyle/>
          <a:p>
            <a:pPr algn="ctr">
              <a:lnSpc>
                <a:spcPct val="170000"/>
              </a:lnSpc>
            </a:pPr>
            <a:r>
              <a:rPr lang="pl-PL" sz="8000" dirty="0">
                <a:solidFill>
                  <a:srgbClr val="496F63"/>
                </a:solidFill>
                <a:latin typeface="Arial" panose="020B0604020202020204" pitchFamily="34" charset="0"/>
                <a:ea typeface="Montserrat-SemiBold"/>
                <a:cs typeface="Arial" panose="020B0604020202020204" pitchFamily="34" charset="0"/>
                <a:sym typeface="Montserrat-SemiBold"/>
              </a:rPr>
              <a:t>You improve, optimi</a:t>
            </a:r>
            <a:r>
              <a:rPr lang="en-GB" sz="8000" dirty="0">
                <a:solidFill>
                  <a:srgbClr val="496F63"/>
                </a:solidFill>
                <a:latin typeface="Arial" panose="020B0604020202020204" pitchFamily="34" charset="0"/>
                <a:ea typeface="Montserrat-SemiBold"/>
                <a:cs typeface="Arial" panose="020B0604020202020204" pitchFamily="34" charset="0"/>
                <a:sym typeface="Montserrat-SemiBold"/>
              </a:rPr>
              <a:t>s</a:t>
            </a:r>
            <a:r>
              <a:rPr lang="pl-PL" sz="8000" dirty="0">
                <a:solidFill>
                  <a:srgbClr val="496F63"/>
                </a:solidFill>
                <a:latin typeface="Arial" panose="020B0604020202020204" pitchFamily="34" charset="0"/>
                <a:ea typeface="Montserrat-SemiBold"/>
                <a:cs typeface="Arial" panose="020B0604020202020204" pitchFamily="34" charset="0"/>
                <a:sym typeface="Montserrat-SemiBold"/>
              </a:rPr>
              <a:t>e, </a:t>
            </a:r>
            <a:r>
              <a:rPr lang="en-GB" sz="8000" dirty="0">
                <a:solidFill>
                  <a:srgbClr val="496F63"/>
                </a:solidFill>
                <a:latin typeface="Arial" panose="020B0604020202020204" pitchFamily="34" charset="0"/>
                <a:ea typeface="Montserrat-SemiBold"/>
                <a:cs typeface="Arial" panose="020B0604020202020204" pitchFamily="34" charset="0"/>
                <a:sym typeface="Montserrat-SemiBold"/>
              </a:rPr>
              <a:t>and </a:t>
            </a:r>
            <a:r>
              <a:rPr lang="pl-PL" sz="8000" dirty="0">
                <a:solidFill>
                  <a:srgbClr val="496F63"/>
                </a:solidFill>
                <a:latin typeface="Arial" panose="020B0604020202020204" pitchFamily="34" charset="0"/>
                <a:ea typeface="Montserrat-SemiBold"/>
                <a:cs typeface="Arial" panose="020B0604020202020204" pitchFamily="34" charset="0"/>
                <a:sym typeface="Montserrat-SemiBold"/>
              </a:rPr>
              <a:t>work on various indicators</a:t>
            </a:r>
            <a:r>
              <a:rPr lang="en-GB" sz="8000" dirty="0">
                <a:solidFill>
                  <a:srgbClr val="496F63"/>
                </a:solidFill>
                <a:latin typeface="Arial" panose="020B0604020202020204" pitchFamily="34" charset="0"/>
                <a:ea typeface="Montserrat-SemiBold"/>
                <a:cs typeface="Arial" panose="020B0604020202020204" pitchFamily="34" charset="0"/>
                <a:sym typeface="Montserrat-SemiBold"/>
              </a:rPr>
              <a:t> </a:t>
            </a:r>
            <a:r>
              <a:rPr lang="pl-PL" sz="8000" dirty="0">
                <a:solidFill>
                  <a:srgbClr val="496F63"/>
                </a:solidFill>
                <a:latin typeface="Arial" panose="020B0604020202020204" pitchFamily="34" charset="0"/>
                <a:ea typeface="Montserrat-SemiBold"/>
                <a:cs typeface="Arial" panose="020B0604020202020204" pitchFamily="34" charset="0"/>
                <a:sym typeface="Montserrat-SemiBold"/>
              </a:rPr>
              <a:t>to make the product better</a:t>
            </a:r>
          </a:p>
          <a:p>
            <a:pPr algn="ctr"/>
            <a:endParaRPr lang="pl-PL" sz="4000" dirty="0">
              <a:solidFill>
                <a:srgbClr val="000000"/>
              </a:solidFill>
              <a:latin typeface="Arial" panose="020B0604020202020204" pitchFamily="34" charset="0"/>
              <a:cs typeface="Arial" panose="020B0604020202020204" pitchFamily="34" charset="0"/>
            </a:endParaRPr>
          </a:p>
          <a:p>
            <a:pPr algn="ctr"/>
            <a:endParaRPr lang="pl-PL" sz="6000" b="1" dirty="0">
              <a:solidFill>
                <a:srgbClr val="000000"/>
              </a:solidFill>
              <a:latin typeface="Apple Chancery" panose="03020702040506060504" pitchFamily="66" charset="-79"/>
              <a:cs typeface="Apple Chancery" panose="03020702040506060504" pitchFamily="66" charset="-79"/>
            </a:endParaRPr>
          </a:p>
          <a:p>
            <a:pPr algn="ctr"/>
            <a:endParaRPr lang="pl-PL" sz="6000" b="1" dirty="0">
              <a:solidFill>
                <a:srgbClr val="000000"/>
              </a:solidFill>
              <a:latin typeface="Apple Chancery" panose="03020702040506060504" pitchFamily="66" charset="-79"/>
              <a:cs typeface="Apple Chancery" panose="03020702040506060504" pitchFamily="66" charset="-79"/>
            </a:endParaRPr>
          </a:p>
          <a:p>
            <a:pPr algn="ctr"/>
            <a:endParaRPr lang="pl-PL" sz="6000" b="1" dirty="0">
              <a:solidFill>
                <a:srgbClr val="000000"/>
              </a:solidFill>
              <a:latin typeface="Apple Chancery" panose="03020702040506060504" pitchFamily="66" charset="-79"/>
              <a:cs typeface="Apple Chancery" panose="03020702040506060504" pitchFamily="66" charset="-79"/>
            </a:endParaRPr>
          </a:p>
          <a:p>
            <a:pPr algn="ctr"/>
            <a:endParaRPr lang="pl-PL" sz="6000" b="1" dirty="0">
              <a:solidFill>
                <a:srgbClr val="000000"/>
              </a:solidFill>
              <a:latin typeface="Apple Chancery" panose="03020702040506060504" pitchFamily="66" charset="-79"/>
              <a:cs typeface="Apple Chancery" panose="03020702040506060504" pitchFamily="66" charset="-79"/>
            </a:endParaRPr>
          </a:p>
          <a:p>
            <a:pPr algn="ctr"/>
            <a:endParaRPr lang="pl-PL" sz="6000" b="1" dirty="0">
              <a:solidFill>
                <a:srgbClr val="000000"/>
              </a:solidFill>
              <a:latin typeface="Apple Chancery" panose="03020702040506060504" pitchFamily="66" charset="-79"/>
              <a:cs typeface="Apple Chancery" panose="03020702040506060504" pitchFamily="66" charset="-79"/>
            </a:endParaRPr>
          </a:p>
        </p:txBody>
      </p:sp>
      <p:sp>
        <p:nvSpPr>
          <p:cNvPr id="6" name="Tytuł 1">
            <a:extLst>
              <a:ext uri="{FF2B5EF4-FFF2-40B4-BE49-F238E27FC236}">
                <a16:creationId xmlns:a16="http://schemas.microsoft.com/office/drawing/2014/main" id="{7CC34A91-9E96-CE4D-8067-366F29D9AD4C}"/>
              </a:ext>
            </a:extLst>
          </p:cNvPr>
          <p:cNvSpPr>
            <a:spLocks noGrp="1"/>
          </p:cNvSpPr>
          <p:nvPr>
            <p:ph type="title"/>
          </p:nvPr>
        </p:nvSpPr>
        <p:spPr>
          <a:xfrm>
            <a:off x="1824365" y="500393"/>
            <a:ext cx="16482720" cy="1246960"/>
          </a:xfrm>
        </p:spPr>
        <p:txBody>
          <a:bodyPr>
            <a:normAutofit/>
          </a:bodyPr>
          <a:lstStyle/>
          <a:p>
            <a:r>
              <a:rPr lang="pl-PL" sz="7200" dirty="0">
                <a:solidFill>
                  <a:srgbClr val="496F63"/>
                </a:solidFill>
                <a:latin typeface="Arial" panose="020B0604020202020204" pitchFamily="34" charset="0"/>
                <a:cs typeface="Arial" panose="020B0604020202020204" pitchFamily="34" charset="0"/>
              </a:rPr>
              <a:t>Step 3 - </a:t>
            </a:r>
            <a:r>
              <a:rPr lang="pl-PL" sz="7200" dirty="0" err="1">
                <a:solidFill>
                  <a:srgbClr val="496F63"/>
                </a:solidFill>
                <a:latin typeface="Arial" panose="020B0604020202020204" pitchFamily="34" charset="0"/>
                <a:cs typeface="Arial" panose="020B0604020202020204" pitchFamily="34" charset="0"/>
              </a:rPr>
              <a:t>you</a:t>
            </a:r>
            <a:r>
              <a:rPr lang="pl-PL" sz="7200" dirty="0">
                <a:solidFill>
                  <a:srgbClr val="496F63"/>
                </a:solidFill>
                <a:latin typeface="Arial" panose="020B0604020202020204" pitchFamily="34" charset="0"/>
                <a:cs typeface="Arial" panose="020B0604020202020204" pitchFamily="34" charset="0"/>
              </a:rPr>
              <a:t> </a:t>
            </a:r>
            <a:r>
              <a:rPr lang="pl-PL" sz="7200" dirty="0" err="1">
                <a:solidFill>
                  <a:srgbClr val="496F63"/>
                </a:solidFill>
                <a:latin typeface="Arial" panose="020B0604020202020204" pitchFamily="34" charset="0"/>
                <a:cs typeface="Arial" panose="020B0604020202020204" pitchFamily="34" charset="0"/>
              </a:rPr>
              <a:t>learn</a:t>
            </a:r>
            <a:r>
              <a:rPr lang="pl-PL" sz="7200" dirty="0">
                <a:solidFill>
                  <a:srgbClr val="496F63"/>
                </a:solidFill>
                <a:latin typeface="Arial" panose="020B0604020202020204" pitchFamily="34" charset="0"/>
                <a:cs typeface="Arial" panose="020B0604020202020204" pitchFamily="34" charset="0"/>
              </a:rPr>
              <a:t> and </a:t>
            </a:r>
            <a:r>
              <a:rPr lang="pl-PL" sz="7200" dirty="0" err="1">
                <a:solidFill>
                  <a:srgbClr val="496F63"/>
                </a:solidFill>
                <a:latin typeface="Arial" panose="020B0604020202020204" pitchFamily="34" charset="0"/>
                <a:cs typeface="Arial" panose="020B0604020202020204" pitchFamily="34" charset="0"/>
              </a:rPr>
              <a:t>improve</a:t>
            </a:r>
            <a:endParaRPr lang="pl-PL" sz="7200" dirty="0">
              <a:solidFill>
                <a:srgbClr val="496F63"/>
              </a:solidFill>
              <a:latin typeface="Arial" panose="020B0604020202020204" pitchFamily="34" charset="0"/>
              <a:cs typeface="Arial" panose="020B0604020202020204" pitchFamily="34" charset="0"/>
            </a:endParaRPr>
          </a:p>
        </p:txBody>
      </p:sp>
      <p:pic>
        <p:nvPicPr>
          <p:cNvPr id="2" name="Obraz 1">
            <a:extLst>
              <a:ext uri="{FF2B5EF4-FFF2-40B4-BE49-F238E27FC236}">
                <a16:creationId xmlns:a16="http://schemas.microsoft.com/office/drawing/2014/main" id="{2D254E5E-FBAE-824D-B4C3-AE7F965FBE97}"/>
              </a:ext>
            </a:extLst>
          </p:cNvPr>
          <p:cNvPicPr>
            <a:picLocks noChangeAspect="1"/>
          </p:cNvPicPr>
          <p:nvPr/>
        </p:nvPicPr>
        <p:blipFill>
          <a:blip r:embed="rId2" cstate="print"/>
          <a:stretch>
            <a:fillRect/>
          </a:stretch>
        </p:blipFill>
        <p:spPr>
          <a:xfrm>
            <a:off x="1295740" y="4562162"/>
            <a:ext cx="7089056" cy="5039037"/>
          </a:xfrm>
          <a:prstGeom prst="rect">
            <a:avLst/>
          </a:prstGeom>
        </p:spPr>
      </p:pic>
      <p:pic>
        <p:nvPicPr>
          <p:cNvPr id="5" name="Obraz 4">
            <a:extLst>
              <a:ext uri="{FF2B5EF4-FFF2-40B4-BE49-F238E27FC236}">
                <a16:creationId xmlns:a16="http://schemas.microsoft.com/office/drawing/2014/main" id="{F80FAEE1-CC3F-684D-B7DD-57920843AB3A}"/>
              </a:ext>
            </a:extLst>
          </p:cNvPr>
          <p:cNvPicPr>
            <a:picLocks noChangeAspect="1"/>
          </p:cNvPicPr>
          <p:nvPr/>
        </p:nvPicPr>
        <p:blipFill>
          <a:blip r:embed="rId3" cstate="print"/>
          <a:stretch>
            <a:fillRect/>
          </a:stretch>
        </p:blipFill>
        <p:spPr>
          <a:xfrm>
            <a:off x="8777825" y="4515016"/>
            <a:ext cx="7089055" cy="5039037"/>
          </a:xfrm>
          <a:prstGeom prst="rect">
            <a:avLst/>
          </a:prstGeom>
        </p:spPr>
      </p:pic>
      <p:sp>
        <p:nvSpPr>
          <p:cNvPr id="7" name="Prostokąt 6">
            <a:extLst>
              <a:ext uri="{FF2B5EF4-FFF2-40B4-BE49-F238E27FC236}">
                <a16:creationId xmlns:a16="http://schemas.microsoft.com/office/drawing/2014/main" id="{B1B04E7A-2151-E641-90AF-8F47C26B3719}"/>
              </a:ext>
            </a:extLst>
          </p:cNvPr>
          <p:cNvSpPr/>
          <p:nvPr/>
        </p:nvSpPr>
        <p:spPr>
          <a:xfrm>
            <a:off x="1426369" y="10274951"/>
            <a:ext cx="22229070" cy="2691250"/>
          </a:xfrm>
          <a:prstGeom prst="rect">
            <a:avLst/>
          </a:prstGeom>
        </p:spPr>
        <p:txBody>
          <a:bodyPr wrap="square">
            <a:spAutoFit/>
          </a:bodyPr>
          <a:lstStyle/>
          <a:p>
            <a:pPr algn="ctr">
              <a:lnSpc>
                <a:spcPct val="150000"/>
              </a:lnSpc>
            </a:pPr>
            <a:r>
              <a:rPr lang="pl-PL" sz="6000" dirty="0">
                <a:solidFill>
                  <a:srgbClr val="496F63"/>
                </a:solidFill>
                <a:latin typeface="Apple Chancery" panose="03020702040506060504" pitchFamily="66" charset="-79"/>
                <a:cs typeface="Apple Chancery" panose="03020702040506060504" pitchFamily="66" charset="-79"/>
              </a:rPr>
              <a:t>Remember</a:t>
            </a:r>
            <a:r>
              <a:rPr lang="pl-PL" sz="6000" dirty="0">
                <a:solidFill>
                  <a:srgbClr val="496F63"/>
                </a:solidFill>
                <a:latin typeface="Arial" panose="020B0604020202020204" pitchFamily="34" charset="0"/>
                <a:cs typeface="Arial" panose="020B0604020202020204" pitchFamily="34" charset="0"/>
              </a:rPr>
              <a:t> – sometimes just changing the headline can increase the effectiveness of the offer by </a:t>
            </a:r>
            <a:r>
              <a:rPr lang="pl-PL" sz="6000" b="1" dirty="0">
                <a:solidFill>
                  <a:srgbClr val="496F63"/>
                </a:solidFill>
                <a:latin typeface="Arial" panose="020B0604020202020204" pitchFamily="34" charset="0"/>
                <a:cs typeface="Arial" panose="020B0604020202020204" pitchFamily="34" charset="0"/>
              </a:rPr>
              <a:t>up to 200%!</a:t>
            </a:r>
          </a:p>
        </p:txBody>
      </p:sp>
      <p:pic>
        <p:nvPicPr>
          <p:cNvPr id="8" name="Obraz 7">
            <a:extLst>
              <a:ext uri="{FF2B5EF4-FFF2-40B4-BE49-F238E27FC236}">
                <a16:creationId xmlns:a16="http://schemas.microsoft.com/office/drawing/2014/main" id="{2CB13CFD-1668-4848-852E-5A18C14BEE22}"/>
              </a:ext>
            </a:extLst>
          </p:cNvPr>
          <p:cNvPicPr>
            <a:picLocks noChangeAspect="1"/>
          </p:cNvPicPr>
          <p:nvPr/>
        </p:nvPicPr>
        <p:blipFill>
          <a:blip r:embed="rId4" cstate="print"/>
          <a:stretch>
            <a:fillRect/>
          </a:stretch>
        </p:blipFill>
        <p:spPr>
          <a:xfrm>
            <a:off x="16259909" y="4515016"/>
            <a:ext cx="7264901" cy="5133327"/>
          </a:xfrm>
          <a:prstGeom prst="rect">
            <a:avLst/>
          </a:prstGeom>
        </p:spPr>
      </p:pic>
      <p:sp>
        <p:nvSpPr>
          <p:cNvPr id="10" name="Prostokąt 9"/>
          <p:cNvSpPr/>
          <p:nvPr/>
        </p:nvSpPr>
        <p:spPr>
          <a:xfrm>
            <a:off x="0" y="0"/>
            <a:ext cx="1188000" cy="13716000"/>
          </a:xfrm>
          <a:prstGeom prst="rect">
            <a:avLst/>
          </a:prstGeom>
          <a:solidFill>
            <a:srgbClr val="84CAC5"/>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vert270"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pl-PL" sz="4800" b="1" dirty="0">
                <a:solidFill>
                  <a:srgbClr val="496F63"/>
                </a:solidFill>
                <a:latin typeface="Arial"/>
                <a:ea typeface="Montserrat-SemiBold"/>
                <a:cs typeface="Arial"/>
                <a:sym typeface="Helvetica Light"/>
              </a:rPr>
              <a:t>MINIMUM VIABLE PRODUCT</a:t>
            </a:r>
          </a:p>
        </p:txBody>
      </p:sp>
    </p:spTree>
    <p:extLst>
      <p:ext uri="{BB962C8B-B14F-4D97-AF65-F5344CB8AC3E}">
        <p14:creationId xmlns:p14="http://schemas.microsoft.com/office/powerpoint/2010/main" val="3506814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000"/>
                                        <p:tgtEl>
                                          <p:spTgt spid="6"/>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
                                            <p:bg/>
                                          </p:spTgt>
                                        </p:tgtEl>
                                        <p:attrNameLst>
                                          <p:attrName>style.visibility</p:attrName>
                                        </p:attrNameLst>
                                      </p:cBhvr>
                                      <p:to>
                                        <p:strVal val="visible"/>
                                      </p:to>
                                    </p:set>
                                    <p:animEffect transition="in" filter="fade">
                                      <p:cBhvr>
                                        <p:cTn id="11" dur="1000"/>
                                        <p:tgtEl>
                                          <p:spTgt spid="3">
                                            <p:bg/>
                                          </p:spTgt>
                                        </p:tgtEl>
                                      </p:cBhvr>
                                    </p:animEffect>
                                  </p:childTnLst>
                                </p:cTn>
                              </p:par>
                            </p:childTnLst>
                          </p:cTn>
                        </p:par>
                        <p:par>
                          <p:cTn id="12" fill="hold">
                            <p:stCondLst>
                              <p:cond delay="3000"/>
                            </p:stCondLst>
                            <p:childTnLst>
                              <p:par>
                                <p:cTn id="13" presetID="10" presetClass="entr" presetSubtype="0" fill="hold" grpId="0"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1000"/>
                                        <p:tgtEl>
                                          <p:spTgt spid="3">
                                            <p:txEl>
                                              <p:pRg st="0" end="0"/>
                                            </p:txEl>
                                          </p:spTgt>
                                        </p:tgtEl>
                                      </p:cBhvr>
                                    </p:animEffect>
                                  </p:childTnLst>
                                </p:cTn>
                              </p:par>
                            </p:childTnLst>
                          </p:cTn>
                        </p:par>
                        <p:par>
                          <p:cTn id="16" fill="hold">
                            <p:stCondLst>
                              <p:cond delay="4000"/>
                            </p:stCondLst>
                            <p:childTnLst>
                              <p:par>
                                <p:cTn id="17" presetID="10"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childTnLst>
                                </p:cTn>
                              </p:par>
                            </p:childTnLst>
                          </p:cTn>
                        </p:par>
                        <p:par>
                          <p:cTn id="20" fill="hold">
                            <p:stCondLst>
                              <p:cond delay="5000"/>
                            </p:stCondLst>
                            <p:childTnLst>
                              <p:par>
                                <p:cTn id="21" presetID="10"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childTnLst>
                                </p:cTn>
                              </p:par>
                            </p:childTnLst>
                          </p:cTn>
                        </p:par>
                        <p:par>
                          <p:cTn id="24" fill="hold">
                            <p:stCondLst>
                              <p:cond delay="6000"/>
                            </p:stCondLst>
                            <p:childTnLst>
                              <p:par>
                                <p:cTn id="25" presetID="10"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up)">
                                      <p:cBhvr>
                                        <p:cTn id="3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6" grpId="0" animBg="1"/>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tekstu 2">
            <a:extLst>
              <a:ext uri="{FF2B5EF4-FFF2-40B4-BE49-F238E27FC236}">
                <a16:creationId xmlns:a16="http://schemas.microsoft.com/office/drawing/2014/main" id="{E3B8CD9B-EC9B-8D49-8CE1-8E6D1548E059}"/>
              </a:ext>
            </a:extLst>
          </p:cNvPr>
          <p:cNvSpPr>
            <a:spLocks noGrp="1"/>
          </p:cNvSpPr>
          <p:nvPr>
            <p:ph type="body" idx="1"/>
          </p:nvPr>
        </p:nvSpPr>
        <p:spPr>
          <a:xfrm>
            <a:off x="6249654" y="3806455"/>
            <a:ext cx="16725234" cy="9020322"/>
          </a:xfrm>
        </p:spPr>
        <p:txBody>
          <a:bodyPr>
            <a:normAutofit fontScale="92500"/>
          </a:bodyPr>
          <a:lstStyle/>
          <a:p>
            <a:pPr>
              <a:lnSpc>
                <a:spcPct val="160000"/>
              </a:lnSpc>
            </a:pPr>
            <a:endParaRPr lang="pl-PL" sz="4000" dirty="0">
              <a:solidFill>
                <a:srgbClr val="000000"/>
              </a:solidFill>
              <a:latin typeface="Arial" pitchFamily="34" charset="0"/>
              <a:cs typeface="Arial" pitchFamily="34" charset="0"/>
            </a:endParaRPr>
          </a:p>
          <a:p>
            <a:pPr>
              <a:lnSpc>
                <a:spcPct val="160000"/>
              </a:lnSpc>
            </a:pPr>
            <a:r>
              <a:rPr lang="pl-PL" sz="4800" b="1" dirty="0">
                <a:solidFill>
                  <a:srgbClr val="000000"/>
                </a:solidFill>
                <a:latin typeface="Arial" pitchFamily="34" charset="0"/>
                <a:cs typeface="Arial" pitchFamily="34" charset="0"/>
              </a:rPr>
              <a:t>The advantage </a:t>
            </a:r>
            <a:r>
              <a:rPr lang="pl-PL" sz="4800" dirty="0">
                <a:solidFill>
                  <a:srgbClr val="000000"/>
                </a:solidFill>
                <a:latin typeface="Arial" pitchFamily="34" charset="0"/>
                <a:cs typeface="Arial" pitchFamily="34" charset="0"/>
              </a:rPr>
              <a:t>of the Minimum Viable Product strategy is that you receive an answer </a:t>
            </a:r>
            <a:r>
              <a:rPr lang="en-GB" sz="4800" b="1" dirty="0">
                <a:solidFill>
                  <a:srgbClr val="000000"/>
                </a:solidFill>
                <a:latin typeface="Arial" pitchFamily="34" charset="0"/>
                <a:cs typeface="Arial" pitchFamily="34" charset="0"/>
              </a:rPr>
              <a:t>quickly</a:t>
            </a:r>
            <a:r>
              <a:rPr lang="en-GB" sz="4800" dirty="0">
                <a:solidFill>
                  <a:srgbClr val="000000"/>
                </a:solidFill>
                <a:latin typeface="Arial" pitchFamily="34" charset="0"/>
                <a:cs typeface="Arial" pitchFamily="34" charset="0"/>
              </a:rPr>
              <a:t> </a:t>
            </a:r>
            <a:r>
              <a:rPr lang="pl-PL" sz="4800" dirty="0">
                <a:solidFill>
                  <a:srgbClr val="000000"/>
                </a:solidFill>
                <a:latin typeface="Arial" pitchFamily="34" charset="0"/>
                <a:cs typeface="Arial" pitchFamily="34" charset="0"/>
              </a:rPr>
              <a:t>to the question of whether it makes sense to create a given product, whether buyers will try to find it, or anyone will be interested in buying it.</a:t>
            </a:r>
          </a:p>
          <a:p>
            <a:pPr>
              <a:lnSpc>
                <a:spcPct val="160000"/>
              </a:lnSpc>
            </a:pPr>
            <a:endParaRPr lang="pl-PL" sz="4800" dirty="0">
              <a:solidFill>
                <a:srgbClr val="000000"/>
              </a:solidFill>
              <a:latin typeface="Arial" pitchFamily="34" charset="0"/>
              <a:cs typeface="Arial" pitchFamily="34" charset="0"/>
            </a:endParaRPr>
          </a:p>
          <a:p>
            <a:pPr>
              <a:lnSpc>
                <a:spcPct val="160000"/>
              </a:lnSpc>
            </a:pPr>
            <a:r>
              <a:rPr lang="en-GB" sz="4800" dirty="0">
                <a:solidFill>
                  <a:srgbClr val="000000"/>
                </a:solidFill>
                <a:latin typeface="Arial" pitchFamily="34" charset="0"/>
                <a:cs typeface="Arial" pitchFamily="34" charset="0"/>
              </a:rPr>
              <a:t>T</a:t>
            </a:r>
            <a:r>
              <a:rPr lang="pl-PL" sz="4800" dirty="0">
                <a:solidFill>
                  <a:srgbClr val="000000"/>
                </a:solidFill>
                <a:latin typeface="Arial" pitchFamily="34" charset="0"/>
                <a:cs typeface="Arial" pitchFamily="34" charset="0"/>
              </a:rPr>
              <a:t>he question is </a:t>
            </a:r>
            <a:r>
              <a:rPr lang="pl-PL" sz="4800" u="sng" dirty="0">
                <a:solidFill>
                  <a:srgbClr val="000000"/>
                </a:solidFill>
                <a:latin typeface="Arial" pitchFamily="34" charset="0"/>
                <a:cs typeface="Arial" pitchFamily="34" charset="0"/>
              </a:rPr>
              <a:t>NOT</a:t>
            </a:r>
            <a:r>
              <a:rPr lang="pl-PL" sz="4800" dirty="0">
                <a:solidFill>
                  <a:srgbClr val="000000"/>
                </a:solidFill>
                <a:latin typeface="Arial" pitchFamily="34" charset="0"/>
                <a:cs typeface="Arial" pitchFamily="34" charset="0"/>
              </a:rPr>
              <a:t> "</a:t>
            </a:r>
            <a:r>
              <a:rPr lang="pl-PL" sz="4800" b="1" i="1" dirty="0">
                <a:solidFill>
                  <a:srgbClr val="000000"/>
                </a:solidFill>
                <a:latin typeface="Arial" pitchFamily="34" charset="0"/>
                <a:cs typeface="Arial" pitchFamily="34" charset="0"/>
              </a:rPr>
              <a:t>Can</a:t>
            </a:r>
            <a:r>
              <a:rPr lang="pl-PL" sz="4800" dirty="0">
                <a:solidFill>
                  <a:srgbClr val="000000"/>
                </a:solidFill>
                <a:latin typeface="Arial" pitchFamily="34" charset="0"/>
                <a:cs typeface="Arial" pitchFamily="34" charset="0"/>
              </a:rPr>
              <a:t> this product be built?”</a:t>
            </a:r>
          </a:p>
          <a:p>
            <a:pPr>
              <a:lnSpc>
                <a:spcPct val="160000"/>
              </a:lnSpc>
            </a:pPr>
            <a:r>
              <a:rPr lang="pl-PL" sz="4800" dirty="0" err="1">
                <a:solidFill>
                  <a:srgbClr val="000000"/>
                </a:solidFill>
                <a:latin typeface="Arial" pitchFamily="34" charset="0"/>
                <a:cs typeface="Arial" pitchFamily="34" charset="0"/>
              </a:rPr>
              <a:t>Instead</a:t>
            </a:r>
            <a:r>
              <a:rPr lang="pl-PL" sz="4800" dirty="0">
                <a:solidFill>
                  <a:srgbClr val="000000"/>
                </a:solidFill>
                <a:latin typeface="Arial" pitchFamily="34" charset="0"/>
                <a:cs typeface="Arial" pitchFamily="34" charset="0"/>
              </a:rPr>
              <a:t>, the </a:t>
            </a:r>
            <a:r>
              <a:rPr lang="pl-PL" sz="4800" dirty="0" err="1">
                <a:solidFill>
                  <a:srgbClr val="000000"/>
                </a:solidFill>
                <a:latin typeface="Arial" pitchFamily="34" charset="0"/>
                <a:cs typeface="Arial" pitchFamily="34" charset="0"/>
              </a:rPr>
              <a:t>question</a:t>
            </a:r>
            <a:r>
              <a:rPr lang="pl-PL" sz="4800" dirty="0">
                <a:solidFill>
                  <a:srgbClr val="000000"/>
                </a:solidFill>
                <a:latin typeface="Arial" pitchFamily="34" charset="0"/>
                <a:cs typeface="Arial" pitchFamily="34" charset="0"/>
              </a:rPr>
              <a:t> </a:t>
            </a:r>
            <a:r>
              <a:rPr lang="pl-PL" sz="4800" dirty="0" err="1">
                <a:solidFill>
                  <a:srgbClr val="000000"/>
                </a:solidFill>
                <a:latin typeface="Arial" pitchFamily="34" charset="0"/>
                <a:cs typeface="Arial" pitchFamily="34" charset="0"/>
              </a:rPr>
              <a:t>should</a:t>
            </a:r>
            <a:r>
              <a:rPr lang="pl-PL" sz="4800" dirty="0">
                <a:solidFill>
                  <a:srgbClr val="000000"/>
                </a:solidFill>
                <a:latin typeface="Arial" pitchFamily="34" charset="0"/>
                <a:cs typeface="Arial" pitchFamily="34" charset="0"/>
              </a:rPr>
              <a:t> be: "</a:t>
            </a:r>
            <a:r>
              <a:rPr lang="pl-PL" sz="4800" b="1" i="1" dirty="0" err="1">
                <a:solidFill>
                  <a:srgbClr val="000000"/>
                </a:solidFill>
                <a:latin typeface="Arial" pitchFamily="34" charset="0"/>
                <a:cs typeface="Arial" pitchFamily="34" charset="0"/>
              </a:rPr>
              <a:t>Should</a:t>
            </a:r>
            <a:r>
              <a:rPr lang="pl-PL" sz="4800" dirty="0">
                <a:solidFill>
                  <a:srgbClr val="000000"/>
                </a:solidFill>
                <a:latin typeface="Arial" pitchFamily="34" charset="0"/>
                <a:cs typeface="Arial" pitchFamily="34" charset="0"/>
              </a:rPr>
              <a:t> </a:t>
            </a:r>
            <a:r>
              <a:rPr lang="pl-PL" sz="4800" dirty="0" err="1">
                <a:solidFill>
                  <a:srgbClr val="000000"/>
                </a:solidFill>
                <a:latin typeface="Arial" pitchFamily="34" charset="0"/>
                <a:cs typeface="Arial" pitchFamily="34" charset="0"/>
              </a:rPr>
              <a:t>this</a:t>
            </a:r>
            <a:r>
              <a:rPr lang="pl-PL" sz="4800" dirty="0">
                <a:solidFill>
                  <a:srgbClr val="000000"/>
                </a:solidFill>
                <a:latin typeface="Arial" pitchFamily="34" charset="0"/>
                <a:cs typeface="Arial" pitchFamily="34" charset="0"/>
              </a:rPr>
              <a:t> </a:t>
            </a:r>
            <a:r>
              <a:rPr lang="pl-PL" sz="4800" dirty="0" err="1">
                <a:solidFill>
                  <a:srgbClr val="000000"/>
                </a:solidFill>
                <a:latin typeface="Arial" pitchFamily="34" charset="0"/>
                <a:cs typeface="Arial" pitchFamily="34" charset="0"/>
              </a:rPr>
              <a:t>product</a:t>
            </a:r>
            <a:r>
              <a:rPr lang="pl-PL" sz="4800" dirty="0">
                <a:solidFill>
                  <a:srgbClr val="000000"/>
                </a:solidFill>
                <a:latin typeface="Arial" pitchFamily="34" charset="0"/>
                <a:cs typeface="Arial" pitchFamily="34" charset="0"/>
              </a:rPr>
              <a:t> be </a:t>
            </a:r>
            <a:r>
              <a:rPr lang="pl-PL" sz="4800" dirty="0" err="1">
                <a:solidFill>
                  <a:srgbClr val="000000"/>
                </a:solidFill>
                <a:latin typeface="Arial" pitchFamily="34" charset="0"/>
                <a:cs typeface="Arial" pitchFamily="34" charset="0"/>
              </a:rPr>
              <a:t>built</a:t>
            </a:r>
            <a:r>
              <a:rPr lang="pl-PL" sz="4800" dirty="0">
                <a:solidFill>
                  <a:srgbClr val="000000"/>
                </a:solidFill>
                <a:latin typeface="Arial" pitchFamily="34" charset="0"/>
                <a:cs typeface="Arial" pitchFamily="34" charset="0"/>
              </a:rPr>
              <a:t>?"</a:t>
            </a:r>
          </a:p>
        </p:txBody>
      </p:sp>
      <p:sp>
        <p:nvSpPr>
          <p:cNvPr id="6" name="Tytuł 1">
            <a:extLst>
              <a:ext uri="{FF2B5EF4-FFF2-40B4-BE49-F238E27FC236}">
                <a16:creationId xmlns:a16="http://schemas.microsoft.com/office/drawing/2014/main" id="{7CC34A91-9E96-CE4D-8067-366F29D9AD4C}"/>
              </a:ext>
            </a:extLst>
          </p:cNvPr>
          <p:cNvSpPr>
            <a:spLocks noGrp="1"/>
          </p:cNvSpPr>
          <p:nvPr>
            <p:ph type="title"/>
          </p:nvPr>
        </p:nvSpPr>
        <p:spPr>
          <a:xfrm>
            <a:off x="2207757" y="755272"/>
            <a:ext cx="22517498" cy="3067901"/>
          </a:xfrm>
        </p:spPr>
        <p:txBody>
          <a:bodyPr>
            <a:noAutofit/>
          </a:bodyPr>
          <a:lstStyle/>
          <a:p>
            <a:pPr algn="ctr">
              <a:lnSpc>
                <a:spcPct val="100000"/>
              </a:lnSpc>
              <a:spcAft>
                <a:spcPts val="2400"/>
              </a:spcAft>
            </a:pPr>
            <a:r>
              <a:rPr lang="pl-PL" sz="6600" dirty="0">
                <a:solidFill>
                  <a:srgbClr val="496F63"/>
                </a:solidFill>
                <a:latin typeface="Arial" pitchFamily="34" charset="0"/>
                <a:cs typeface="Arial" pitchFamily="34" charset="0"/>
              </a:rPr>
              <a:t>OK. But what for?</a:t>
            </a:r>
            <a:br>
              <a:rPr lang="en-GB" sz="6600" dirty="0">
                <a:solidFill>
                  <a:srgbClr val="496F63"/>
                </a:solidFill>
                <a:latin typeface="Arial" pitchFamily="34" charset="0"/>
                <a:cs typeface="Arial" pitchFamily="34" charset="0"/>
              </a:rPr>
            </a:br>
            <a:r>
              <a:rPr lang="pl-PL" sz="6600" dirty="0">
                <a:solidFill>
                  <a:srgbClr val="496F63"/>
                </a:solidFill>
                <a:latin typeface="Arial" pitchFamily="34" charset="0"/>
                <a:cs typeface="Arial" pitchFamily="34" charset="0"/>
              </a:rPr>
              <a:t>Why creat</a:t>
            </a:r>
            <a:r>
              <a:rPr lang="en-GB" sz="6600" dirty="0">
                <a:solidFill>
                  <a:srgbClr val="496F63"/>
                </a:solidFill>
                <a:latin typeface="Arial" pitchFamily="34" charset="0"/>
                <a:cs typeface="Arial" pitchFamily="34" charset="0"/>
              </a:rPr>
              <a:t>e</a:t>
            </a:r>
            <a:r>
              <a:rPr lang="pl-PL" sz="6600" dirty="0">
                <a:solidFill>
                  <a:srgbClr val="496F63"/>
                </a:solidFill>
                <a:latin typeface="Arial" pitchFamily="34" charset="0"/>
                <a:cs typeface="Arial" pitchFamily="34" charset="0"/>
              </a:rPr>
              <a:t> such a product with </a:t>
            </a:r>
            <a:r>
              <a:rPr lang="en-GB" sz="6600" dirty="0">
                <a:solidFill>
                  <a:srgbClr val="496F63"/>
                </a:solidFill>
                <a:latin typeface="Arial" pitchFamily="34" charset="0"/>
                <a:cs typeface="Arial" pitchFamily="34" charset="0"/>
              </a:rPr>
              <a:t>only </a:t>
            </a:r>
            <a:r>
              <a:rPr lang="pl-PL" sz="6600" dirty="0">
                <a:solidFill>
                  <a:srgbClr val="496F63"/>
                </a:solidFill>
                <a:latin typeface="Arial" pitchFamily="34" charset="0"/>
                <a:cs typeface="Arial" pitchFamily="34" charset="0"/>
              </a:rPr>
              <a:t>minimal </a:t>
            </a:r>
            <a:r>
              <a:rPr lang="en-GB" sz="6600" dirty="0">
                <a:solidFill>
                  <a:srgbClr val="496F63"/>
                </a:solidFill>
                <a:latin typeface="Arial" pitchFamily="34" charset="0"/>
                <a:cs typeface="Arial" pitchFamily="34" charset="0"/>
              </a:rPr>
              <a:t>f</a:t>
            </a:r>
            <a:r>
              <a:rPr lang="pl-PL" sz="6600" dirty="0">
                <a:solidFill>
                  <a:srgbClr val="496F63"/>
                </a:solidFill>
                <a:latin typeface="Arial" pitchFamily="34" charset="0"/>
                <a:cs typeface="Arial" pitchFamily="34" charset="0"/>
              </a:rPr>
              <a:t>unctionality?</a:t>
            </a:r>
          </a:p>
        </p:txBody>
      </p:sp>
      <p:pic>
        <p:nvPicPr>
          <p:cNvPr id="2" name="Obraz 1">
            <a:extLst>
              <a:ext uri="{FF2B5EF4-FFF2-40B4-BE49-F238E27FC236}">
                <a16:creationId xmlns:a16="http://schemas.microsoft.com/office/drawing/2014/main" id="{71746CC1-9156-9F46-B7A4-E3E1CA06D963}"/>
              </a:ext>
            </a:extLst>
          </p:cNvPr>
          <p:cNvPicPr>
            <a:picLocks noChangeAspect="1"/>
          </p:cNvPicPr>
          <p:nvPr/>
        </p:nvPicPr>
        <p:blipFill>
          <a:blip r:embed="rId2" cstate="print"/>
          <a:stretch>
            <a:fillRect/>
          </a:stretch>
        </p:blipFill>
        <p:spPr>
          <a:xfrm>
            <a:off x="1554614" y="3806455"/>
            <a:ext cx="3597816" cy="3660425"/>
          </a:xfrm>
          <a:prstGeom prst="rect">
            <a:avLst/>
          </a:prstGeom>
        </p:spPr>
      </p:pic>
      <p:pic>
        <p:nvPicPr>
          <p:cNvPr id="7" name="Picture 7">
            <a:extLst>
              <a:ext uri="{FF2B5EF4-FFF2-40B4-BE49-F238E27FC236}">
                <a16:creationId xmlns:a16="http://schemas.microsoft.com/office/drawing/2014/main" id="{AED663D2-329A-7F48-8127-31F99C79DE22}"/>
              </a:ext>
            </a:extLst>
          </p:cNvPr>
          <p:cNvPicPr>
            <a:picLocks noChangeAspect="1"/>
          </p:cNvPicPr>
          <p:nvPr/>
        </p:nvPicPr>
        <p:blipFill>
          <a:blip r:embed="rId3" cstate="print">
            <a:alphaModFix amt="28000"/>
            <a:extLst>
              <a:ext uri="{28A0092B-C50C-407E-A947-70E740481C1C}">
                <a14:useLocalDpi xmlns:a14="http://schemas.microsoft.com/office/drawing/2010/main"/>
              </a:ext>
            </a:extLst>
          </a:blip>
          <a:stretch>
            <a:fillRect/>
          </a:stretch>
        </p:blipFill>
        <p:spPr>
          <a:xfrm>
            <a:off x="1554614" y="8727544"/>
            <a:ext cx="3949712" cy="4233184"/>
          </a:xfrm>
          <a:prstGeom prst="rect">
            <a:avLst/>
          </a:prstGeom>
        </p:spPr>
      </p:pic>
      <p:sp>
        <p:nvSpPr>
          <p:cNvPr id="8" name="Prostokąt 7"/>
          <p:cNvSpPr/>
          <p:nvPr/>
        </p:nvSpPr>
        <p:spPr>
          <a:xfrm>
            <a:off x="0" y="0"/>
            <a:ext cx="1188000" cy="13716000"/>
          </a:xfrm>
          <a:prstGeom prst="rect">
            <a:avLst/>
          </a:prstGeom>
          <a:solidFill>
            <a:srgbClr val="84CAC5"/>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vert270"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pl-PL" sz="4800" b="1" dirty="0">
                <a:solidFill>
                  <a:srgbClr val="496F63"/>
                </a:solidFill>
                <a:latin typeface="Arial"/>
                <a:ea typeface="Montserrat-SemiBold"/>
                <a:cs typeface="Arial"/>
                <a:sym typeface="Helvetica Light"/>
              </a:rPr>
              <a:t>MINIMUM VIABLE PRODUCT</a:t>
            </a:r>
          </a:p>
        </p:txBody>
      </p:sp>
    </p:spTree>
    <p:extLst>
      <p:ext uri="{BB962C8B-B14F-4D97-AF65-F5344CB8AC3E}">
        <p14:creationId xmlns:p14="http://schemas.microsoft.com/office/powerpoint/2010/main" val="335687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1000"/>
                                        <p:tgtEl>
                                          <p:spTgt spid="3">
                                            <p:txEl>
                                              <p:pRg st="1" end="1"/>
                                            </p:txEl>
                                          </p:spTgt>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wipe(up)">
                                      <p:cBhvr>
                                        <p:cTn id="21" dur="10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wipe(up)">
                                      <p:cBhvr>
                                        <p:cTn id="26"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tekstu 2">
            <a:extLst>
              <a:ext uri="{FF2B5EF4-FFF2-40B4-BE49-F238E27FC236}">
                <a16:creationId xmlns:a16="http://schemas.microsoft.com/office/drawing/2014/main" id="{E3B8CD9B-EC9B-8D49-8CE1-8E6D1548E059}"/>
              </a:ext>
            </a:extLst>
          </p:cNvPr>
          <p:cNvSpPr>
            <a:spLocks noGrp="1"/>
          </p:cNvSpPr>
          <p:nvPr>
            <p:ph type="body" idx="1"/>
          </p:nvPr>
        </p:nvSpPr>
        <p:spPr>
          <a:xfrm>
            <a:off x="1953821" y="4960487"/>
            <a:ext cx="20476358" cy="4935987"/>
          </a:xfrm>
        </p:spPr>
        <p:txBody>
          <a:bodyPr>
            <a:normAutofit fontScale="92500"/>
          </a:bodyPr>
          <a:lstStyle/>
          <a:p>
            <a:pPr algn="l">
              <a:lnSpc>
                <a:spcPct val="170000"/>
              </a:lnSpc>
            </a:pPr>
            <a:r>
              <a:rPr lang="pl-PL" sz="4000" dirty="0">
                <a:solidFill>
                  <a:srgbClr val="263A34"/>
                </a:solidFill>
                <a:latin typeface="Arial" panose="020B0604020202020204" pitchFamily="34" charset="0"/>
                <a:cs typeface="Arial" panose="020B0604020202020204" pitchFamily="34" charset="0"/>
              </a:rPr>
              <a:t>For </a:t>
            </a:r>
            <a:r>
              <a:rPr lang="pl-PL" sz="4000" dirty="0" err="1">
                <a:solidFill>
                  <a:srgbClr val="263A34"/>
                </a:solidFill>
                <a:latin typeface="Arial" panose="020B0604020202020204" pitchFamily="34" charset="0"/>
                <a:cs typeface="Arial" panose="020B0604020202020204" pitchFamily="34" charset="0"/>
              </a:rPr>
              <a:t>example</a:t>
            </a:r>
            <a:r>
              <a:rPr lang="pl-PL" sz="4000" dirty="0">
                <a:solidFill>
                  <a:srgbClr val="263A34"/>
                </a:solidFill>
                <a:latin typeface="Arial" panose="020B0604020202020204" pitchFamily="34" charset="0"/>
                <a:cs typeface="Arial" panose="020B0604020202020204" pitchFamily="34" charset="0"/>
              </a:rPr>
              <a:t> - </a:t>
            </a:r>
            <a:r>
              <a:rPr lang="pl-PL" sz="4000" dirty="0" err="1">
                <a:solidFill>
                  <a:srgbClr val="263A34"/>
                </a:solidFill>
                <a:latin typeface="Arial" panose="020B0604020202020204" pitchFamily="34" charset="0"/>
                <a:cs typeface="Arial" panose="020B0604020202020204" pitchFamily="34" charset="0"/>
              </a:rPr>
              <a:t>you</a:t>
            </a:r>
            <a:r>
              <a:rPr lang="pl-PL" sz="4000" dirty="0">
                <a:solidFill>
                  <a:srgbClr val="263A34"/>
                </a:solidFill>
                <a:latin typeface="Arial" panose="020B0604020202020204" pitchFamily="34" charset="0"/>
                <a:cs typeface="Arial" panose="020B0604020202020204" pitchFamily="34" charset="0"/>
              </a:rPr>
              <a:t> </a:t>
            </a:r>
            <a:r>
              <a:rPr lang="pl-PL" sz="4000" dirty="0" err="1">
                <a:solidFill>
                  <a:srgbClr val="263A34"/>
                </a:solidFill>
                <a:latin typeface="Arial" panose="020B0604020202020204" pitchFamily="34" charset="0"/>
                <a:cs typeface="Arial" panose="020B0604020202020204" pitchFamily="34" charset="0"/>
              </a:rPr>
              <a:t>would</a:t>
            </a:r>
            <a:r>
              <a:rPr lang="pl-PL" sz="4000" dirty="0">
                <a:solidFill>
                  <a:srgbClr val="263A34"/>
                </a:solidFill>
                <a:latin typeface="Arial" panose="020B0604020202020204" pitchFamily="34" charset="0"/>
                <a:cs typeface="Arial" panose="020B0604020202020204" pitchFamily="34" charset="0"/>
              </a:rPr>
              <a:t> </a:t>
            </a:r>
            <a:r>
              <a:rPr lang="pl-PL" sz="4000" dirty="0" err="1">
                <a:solidFill>
                  <a:srgbClr val="263A34"/>
                </a:solidFill>
                <a:latin typeface="Arial" panose="020B0604020202020204" pitchFamily="34" charset="0"/>
                <a:cs typeface="Arial" panose="020B0604020202020204" pitchFamily="34" charset="0"/>
              </a:rPr>
              <a:t>like</a:t>
            </a:r>
            <a:r>
              <a:rPr lang="pl-PL" sz="4000" dirty="0">
                <a:solidFill>
                  <a:srgbClr val="263A34"/>
                </a:solidFill>
                <a:latin typeface="Arial" panose="020B0604020202020204" pitchFamily="34" charset="0"/>
                <a:cs typeface="Arial" panose="020B0604020202020204" pitchFamily="34" charset="0"/>
              </a:rPr>
              <a:t> to start </a:t>
            </a:r>
            <a:r>
              <a:rPr lang="pl-PL" sz="4000" dirty="0" err="1">
                <a:solidFill>
                  <a:srgbClr val="263A34"/>
                </a:solidFill>
                <a:latin typeface="Arial" panose="020B0604020202020204" pitchFamily="34" charset="0"/>
                <a:cs typeface="Arial" panose="020B0604020202020204" pitchFamily="34" charset="0"/>
              </a:rPr>
              <a:t>blogging</a:t>
            </a:r>
            <a:r>
              <a:rPr lang="pl-PL" sz="4000" dirty="0">
                <a:solidFill>
                  <a:srgbClr val="263A34"/>
                </a:solidFill>
                <a:latin typeface="Arial" panose="020B0604020202020204" pitchFamily="34" charset="0"/>
                <a:cs typeface="Arial" panose="020B0604020202020204" pitchFamily="34" charset="0"/>
              </a:rPr>
              <a:t>.</a:t>
            </a:r>
          </a:p>
          <a:p>
            <a:pPr algn="l">
              <a:lnSpc>
                <a:spcPct val="170000"/>
              </a:lnSpc>
            </a:pPr>
            <a:r>
              <a:rPr lang="pl-PL" sz="4000" dirty="0">
                <a:solidFill>
                  <a:srgbClr val="263A34"/>
                </a:solidFill>
                <a:latin typeface="Arial" panose="020B0604020202020204" pitchFamily="34" charset="0"/>
                <a:cs typeface="Arial" panose="020B0604020202020204" pitchFamily="34" charset="0"/>
              </a:rPr>
              <a:t>You don't have to immediately buy your own domain, server, install WordPress yourself</a:t>
            </a:r>
            <a:r>
              <a:rPr lang="en-GB" sz="4000" dirty="0">
                <a:solidFill>
                  <a:srgbClr val="263A34"/>
                </a:solidFill>
                <a:latin typeface="Arial" panose="020B0604020202020204" pitchFamily="34" charset="0"/>
                <a:cs typeface="Arial" panose="020B0604020202020204" pitchFamily="34" charset="0"/>
              </a:rPr>
              <a:t>, </a:t>
            </a:r>
            <a:r>
              <a:rPr lang="pl-PL" sz="4000" dirty="0">
                <a:solidFill>
                  <a:srgbClr val="263A34"/>
                </a:solidFill>
                <a:latin typeface="Arial" panose="020B0604020202020204" pitchFamily="34" charset="0"/>
                <a:cs typeface="Arial" panose="020B0604020202020204" pitchFamily="34" charset="0"/>
              </a:rPr>
              <a:t>or employ a web designer.</a:t>
            </a:r>
          </a:p>
          <a:p>
            <a:pPr algn="l">
              <a:lnSpc>
                <a:spcPct val="170000"/>
              </a:lnSpc>
            </a:pPr>
            <a:r>
              <a:rPr lang="pl-PL" sz="4000" dirty="0">
                <a:solidFill>
                  <a:srgbClr val="263A34"/>
                </a:solidFill>
                <a:latin typeface="Arial" panose="020B0604020202020204" pitchFamily="34" charset="0"/>
                <a:cs typeface="Arial" panose="020B0604020202020204" pitchFamily="34" charset="0"/>
              </a:rPr>
              <a:t>Do </a:t>
            </a:r>
            <a:r>
              <a:rPr lang="pl-PL" sz="4000" dirty="0" err="1">
                <a:solidFill>
                  <a:srgbClr val="263A34"/>
                </a:solidFill>
                <a:latin typeface="Arial" panose="020B0604020202020204" pitchFamily="34" charset="0"/>
                <a:cs typeface="Arial" panose="020B0604020202020204" pitchFamily="34" charset="0"/>
              </a:rPr>
              <a:t>you</a:t>
            </a:r>
            <a:r>
              <a:rPr lang="pl-PL" sz="4000" dirty="0">
                <a:solidFill>
                  <a:srgbClr val="263A34"/>
                </a:solidFill>
                <a:latin typeface="Arial" panose="020B0604020202020204" pitchFamily="34" charset="0"/>
                <a:cs typeface="Arial" panose="020B0604020202020204" pitchFamily="34" charset="0"/>
              </a:rPr>
              <a:t> </a:t>
            </a:r>
            <a:r>
              <a:rPr lang="pl-PL" sz="4000" dirty="0" err="1">
                <a:solidFill>
                  <a:srgbClr val="263A34"/>
                </a:solidFill>
                <a:latin typeface="Arial" panose="020B0604020202020204" pitchFamily="34" charset="0"/>
                <a:cs typeface="Arial" panose="020B0604020202020204" pitchFamily="34" charset="0"/>
              </a:rPr>
              <a:t>have</a:t>
            </a:r>
            <a:r>
              <a:rPr lang="pl-PL" sz="4000" dirty="0">
                <a:solidFill>
                  <a:srgbClr val="263A34"/>
                </a:solidFill>
                <a:latin typeface="Arial" panose="020B0604020202020204" pitchFamily="34" charset="0"/>
                <a:cs typeface="Arial" panose="020B0604020202020204" pitchFamily="34" charset="0"/>
              </a:rPr>
              <a:t> a Facebook </a:t>
            </a:r>
            <a:r>
              <a:rPr lang="pl-PL" sz="4000" dirty="0" err="1">
                <a:solidFill>
                  <a:srgbClr val="263A34"/>
                </a:solidFill>
                <a:latin typeface="Arial" panose="020B0604020202020204" pitchFamily="34" charset="0"/>
                <a:cs typeface="Arial" panose="020B0604020202020204" pitchFamily="34" charset="0"/>
              </a:rPr>
              <a:t>account</a:t>
            </a:r>
            <a:r>
              <a:rPr lang="pl-PL" sz="4000" dirty="0">
                <a:solidFill>
                  <a:srgbClr val="263A34"/>
                </a:solidFill>
                <a:latin typeface="Arial" panose="020B0604020202020204" pitchFamily="34" charset="0"/>
                <a:cs typeface="Arial" panose="020B0604020202020204" pitchFamily="34" charset="0"/>
              </a:rPr>
              <a:t>? </a:t>
            </a:r>
            <a:r>
              <a:rPr lang="pl-PL" sz="4000" dirty="0" err="1">
                <a:solidFill>
                  <a:srgbClr val="263A34"/>
                </a:solidFill>
                <a:latin typeface="Arial" panose="020B0604020202020204" pitchFamily="34" charset="0"/>
                <a:cs typeface="Arial" panose="020B0604020202020204" pitchFamily="34" charset="0"/>
              </a:rPr>
              <a:t>You</a:t>
            </a:r>
            <a:r>
              <a:rPr lang="pl-PL" sz="4000" dirty="0">
                <a:solidFill>
                  <a:srgbClr val="263A34"/>
                </a:solidFill>
                <a:latin typeface="Arial" panose="020B0604020202020204" pitchFamily="34" charset="0"/>
                <a:cs typeface="Arial" panose="020B0604020202020204" pitchFamily="34" charset="0"/>
              </a:rPr>
              <a:t> </a:t>
            </a:r>
            <a:r>
              <a:rPr lang="pl-PL" sz="4000" dirty="0" err="1">
                <a:solidFill>
                  <a:srgbClr val="263A34"/>
                </a:solidFill>
                <a:latin typeface="Arial" panose="020B0604020202020204" pitchFamily="34" charset="0"/>
                <a:cs typeface="Arial" panose="020B0604020202020204" pitchFamily="34" charset="0"/>
              </a:rPr>
              <a:t>can</a:t>
            </a:r>
            <a:r>
              <a:rPr lang="pl-PL" sz="4000" dirty="0">
                <a:solidFill>
                  <a:srgbClr val="263A34"/>
                </a:solidFill>
                <a:latin typeface="Arial" panose="020B0604020202020204" pitchFamily="34" charset="0"/>
                <a:cs typeface="Arial" panose="020B0604020202020204" pitchFamily="34" charset="0"/>
              </a:rPr>
              <a:t> start </a:t>
            </a:r>
            <a:r>
              <a:rPr lang="pl-PL" sz="4000" dirty="0" err="1">
                <a:solidFill>
                  <a:srgbClr val="263A34"/>
                </a:solidFill>
                <a:latin typeface="Arial" panose="020B0604020202020204" pitchFamily="34" charset="0"/>
                <a:cs typeface="Arial" panose="020B0604020202020204" pitchFamily="34" charset="0"/>
              </a:rPr>
              <a:t>blogging</a:t>
            </a:r>
            <a:r>
              <a:rPr lang="pl-PL" sz="4000" dirty="0">
                <a:solidFill>
                  <a:srgbClr val="263A34"/>
                </a:solidFill>
                <a:latin typeface="Arial" panose="020B0604020202020204" pitchFamily="34" charset="0"/>
                <a:cs typeface="Arial" panose="020B0604020202020204" pitchFamily="34" charset="0"/>
              </a:rPr>
              <a:t> on a </a:t>
            </a:r>
            <a:r>
              <a:rPr lang="pl-PL" sz="4000" dirty="0" err="1">
                <a:solidFill>
                  <a:srgbClr val="263A34"/>
                </a:solidFill>
                <a:latin typeface="Arial" panose="020B0604020202020204" pitchFamily="34" charset="0"/>
                <a:cs typeface="Arial" panose="020B0604020202020204" pitchFamily="34" charset="0"/>
              </a:rPr>
              <a:t>blogspot</a:t>
            </a:r>
            <a:r>
              <a:rPr lang="pl-PL" sz="4000" dirty="0">
                <a:solidFill>
                  <a:srgbClr val="263A34"/>
                </a:solidFill>
                <a:latin typeface="Arial" panose="020B0604020202020204" pitchFamily="34" charset="0"/>
                <a:cs typeface="Arial" panose="020B0604020202020204" pitchFamily="34" charset="0"/>
              </a:rPr>
              <a:t> </a:t>
            </a:r>
            <a:r>
              <a:rPr lang="pl-PL" sz="4000" dirty="0" err="1">
                <a:solidFill>
                  <a:srgbClr val="263A34"/>
                </a:solidFill>
                <a:latin typeface="Arial" panose="020B0604020202020204" pitchFamily="34" charset="0"/>
                <a:cs typeface="Arial" panose="020B0604020202020204" pitchFamily="34" charset="0"/>
              </a:rPr>
              <a:t>or</a:t>
            </a:r>
            <a:r>
              <a:rPr lang="pl-PL" sz="4000" dirty="0">
                <a:solidFill>
                  <a:srgbClr val="263A34"/>
                </a:solidFill>
                <a:latin typeface="Arial" panose="020B0604020202020204" pitchFamily="34" charset="0"/>
                <a:cs typeface="Arial" panose="020B0604020202020204" pitchFamily="34" charset="0"/>
              </a:rPr>
              <a:t> </a:t>
            </a:r>
            <a:r>
              <a:rPr lang="pl-PL" sz="4000" dirty="0" err="1">
                <a:solidFill>
                  <a:srgbClr val="263A34"/>
                </a:solidFill>
                <a:latin typeface="Arial" panose="020B0604020202020204" pitchFamily="34" charset="0"/>
                <a:cs typeface="Arial" panose="020B0604020202020204" pitchFamily="34" charset="0"/>
              </a:rPr>
              <a:t>just</a:t>
            </a:r>
            <a:r>
              <a:rPr lang="pl-PL" sz="4000" dirty="0">
                <a:solidFill>
                  <a:srgbClr val="263A34"/>
                </a:solidFill>
                <a:latin typeface="Arial" panose="020B0604020202020204" pitchFamily="34" charset="0"/>
                <a:cs typeface="Arial" panose="020B0604020202020204" pitchFamily="34" charset="0"/>
              </a:rPr>
              <a:t> start a fanpage - </a:t>
            </a:r>
            <a:r>
              <a:rPr lang="pl-PL" sz="4000" dirty="0" err="1">
                <a:solidFill>
                  <a:srgbClr val="263A34"/>
                </a:solidFill>
                <a:latin typeface="Arial" panose="020B0604020202020204" pitchFamily="34" charset="0"/>
                <a:cs typeface="Arial" panose="020B0604020202020204" pitchFamily="34" charset="0"/>
              </a:rPr>
              <a:t>it's</a:t>
            </a:r>
            <a:r>
              <a:rPr lang="pl-PL" sz="4000" dirty="0">
                <a:solidFill>
                  <a:srgbClr val="263A34"/>
                </a:solidFill>
                <a:latin typeface="Arial" panose="020B0604020202020204" pitchFamily="34" charset="0"/>
                <a:cs typeface="Arial" panose="020B0604020202020204" pitchFamily="34" charset="0"/>
              </a:rPr>
              <a:t> </a:t>
            </a:r>
            <a:r>
              <a:rPr lang="pl-PL" sz="4000" dirty="0" err="1">
                <a:solidFill>
                  <a:srgbClr val="263A34"/>
                </a:solidFill>
                <a:latin typeface="Arial" panose="020B0604020202020204" pitchFamily="34" charset="0"/>
                <a:cs typeface="Arial" panose="020B0604020202020204" pitchFamily="34" charset="0"/>
              </a:rPr>
              <a:t>very</a:t>
            </a:r>
            <a:r>
              <a:rPr lang="pl-PL" sz="4000" dirty="0">
                <a:solidFill>
                  <a:srgbClr val="263A34"/>
                </a:solidFill>
                <a:latin typeface="Arial" panose="020B0604020202020204" pitchFamily="34" charset="0"/>
                <a:cs typeface="Arial" panose="020B0604020202020204" pitchFamily="34" charset="0"/>
              </a:rPr>
              <a:t> </a:t>
            </a:r>
            <a:r>
              <a:rPr lang="pl-PL" sz="4000" dirty="0" err="1">
                <a:solidFill>
                  <a:srgbClr val="263A34"/>
                </a:solidFill>
                <a:latin typeface="Arial" panose="020B0604020202020204" pitchFamily="34" charset="0"/>
                <a:cs typeface="Arial" panose="020B0604020202020204" pitchFamily="34" charset="0"/>
              </a:rPr>
              <a:t>easy</a:t>
            </a:r>
            <a:r>
              <a:rPr lang="pl-PL" sz="4000" dirty="0">
                <a:solidFill>
                  <a:srgbClr val="263A34"/>
                </a:solidFill>
                <a:latin typeface="Arial" panose="020B0604020202020204" pitchFamily="34" charset="0"/>
                <a:cs typeface="Arial" panose="020B0604020202020204" pitchFamily="34" charset="0"/>
              </a:rPr>
              <a:t>!</a:t>
            </a:r>
          </a:p>
          <a:p>
            <a:pPr>
              <a:lnSpc>
                <a:spcPct val="170000"/>
              </a:lnSpc>
            </a:pPr>
            <a:endParaRPr lang="pl-PL" sz="4000" dirty="0">
              <a:solidFill>
                <a:srgbClr val="263A34"/>
              </a:solidFill>
            </a:endParaRPr>
          </a:p>
        </p:txBody>
      </p:sp>
      <p:sp>
        <p:nvSpPr>
          <p:cNvPr id="6" name="Tytuł 1">
            <a:extLst>
              <a:ext uri="{FF2B5EF4-FFF2-40B4-BE49-F238E27FC236}">
                <a16:creationId xmlns:a16="http://schemas.microsoft.com/office/drawing/2014/main" id="{7CC34A91-9E96-CE4D-8067-366F29D9AD4C}"/>
              </a:ext>
            </a:extLst>
          </p:cNvPr>
          <p:cNvSpPr>
            <a:spLocks noGrp="1"/>
          </p:cNvSpPr>
          <p:nvPr>
            <p:ph type="title"/>
          </p:nvPr>
        </p:nvSpPr>
        <p:spPr>
          <a:xfrm>
            <a:off x="3163646" y="478213"/>
            <a:ext cx="16482720" cy="2176835"/>
          </a:xfrm>
        </p:spPr>
        <p:txBody>
          <a:bodyPr>
            <a:normAutofit fontScale="90000"/>
          </a:bodyPr>
          <a:lstStyle/>
          <a:p>
            <a:pPr algn="ctr"/>
            <a:r>
              <a:rPr lang="pl-PL" dirty="0" err="1"/>
              <a:t>Practical</a:t>
            </a:r>
            <a:r>
              <a:rPr lang="pl-PL" dirty="0"/>
              <a:t> </a:t>
            </a:r>
            <a:r>
              <a:rPr lang="pl-PL" dirty="0" err="1"/>
              <a:t>application</a:t>
            </a:r>
            <a:r>
              <a:rPr lang="pl-PL" dirty="0"/>
              <a:t> of MVP</a:t>
            </a:r>
          </a:p>
        </p:txBody>
      </p:sp>
      <p:sp>
        <p:nvSpPr>
          <p:cNvPr id="5" name="Tytuł 1">
            <a:extLst>
              <a:ext uri="{FF2B5EF4-FFF2-40B4-BE49-F238E27FC236}">
                <a16:creationId xmlns:a16="http://schemas.microsoft.com/office/drawing/2014/main" id="{0C77EDAB-0367-8340-A596-10DFE7428FF3}"/>
              </a:ext>
            </a:extLst>
          </p:cNvPr>
          <p:cNvSpPr txBox="1">
            <a:spLocks/>
          </p:cNvSpPr>
          <p:nvPr/>
        </p:nvSpPr>
        <p:spPr>
          <a:xfrm>
            <a:off x="4887676" y="2282687"/>
            <a:ext cx="11775136" cy="1594884"/>
          </a:xfrm>
          <a:prstGeom prst="rect">
            <a:avLst/>
          </a:prstGeom>
          <a:ln w="3175">
            <a:miter lim="400000"/>
          </a:ln>
          <a:extLst>
            <a:ext uri="{C572A759-6A51-4108-AA02-DFA0A04FC94B}">
              <ma14:wrappingTextBoxFlag xmlns:ma14="http://schemas.microsoft.com/office/mac/drawingml/2011/main" xmlns="" val="1"/>
            </a:ext>
          </a:extLst>
        </p:spPr>
        <p:txBody>
          <a:bodyPr lIns="38100" tIns="38100" rIns="38100" bIns="38100">
            <a:normAutofit fontScale="97500"/>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algn="ctr" hangingPunct="1"/>
            <a:r>
              <a:rPr lang="pl-PL" sz="6000" dirty="0">
                <a:solidFill>
                  <a:srgbClr val="263A34"/>
                </a:solidFill>
                <a:latin typeface="Agency FB" panose="020B0503020202020204" pitchFamily="34" charset="0"/>
                <a:cs typeface="Apple Chancery" panose="03020702040506060504" pitchFamily="66" charset="-79"/>
              </a:rPr>
              <a:t>Create Your MVP with Your Facebook account or blogspot! </a:t>
            </a:r>
            <a:endParaRPr lang="pl-PL" sz="6000" dirty="0">
              <a:solidFill>
                <a:srgbClr val="263A34"/>
              </a:solidFill>
              <a:latin typeface="Agency FB" panose="020B0503020202020204" pitchFamily="34" charset="0"/>
            </a:endParaRPr>
          </a:p>
        </p:txBody>
      </p:sp>
      <p:pic>
        <p:nvPicPr>
          <p:cNvPr id="2" name="Obraz 1">
            <a:extLst>
              <a:ext uri="{FF2B5EF4-FFF2-40B4-BE49-F238E27FC236}">
                <a16:creationId xmlns:a16="http://schemas.microsoft.com/office/drawing/2014/main" id="{C4DC1E8C-D769-A740-BB0D-B575A03918BD}"/>
              </a:ext>
            </a:extLst>
          </p:cNvPr>
          <p:cNvPicPr>
            <a:picLocks noChangeAspect="1"/>
          </p:cNvPicPr>
          <p:nvPr/>
        </p:nvPicPr>
        <p:blipFill>
          <a:blip r:embed="rId2" cstate="print"/>
          <a:stretch>
            <a:fillRect/>
          </a:stretch>
        </p:blipFill>
        <p:spPr>
          <a:xfrm>
            <a:off x="17709501" y="1867936"/>
            <a:ext cx="5762479" cy="3740055"/>
          </a:xfrm>
          <a:prstGeom prst="rect">
            <a:avLst/>
          </a:prstGeom>
        </p:spPr>
      </p:pic>
      <p:pic>
        <p:nvPicPr>
          <p:cNvPr id="7" name="Picture 7">
            <a:extLst>
              <a:ext uri="{FF2B5EF4-FFF2-40B4-BE49-F238E27FC236}">
                <a16:creationId xmlns:a16="http://schemas.microsoft.com/office/drawing/2014/main" id="{FFBE952A-01F1-374E-932F-EC226309B94D}"/>
              </a:ext>
            </a:extLst>
          </p:cNvPr>
          <p:cNvPicPr>
            <a:picLocks noChangeAspect="1"/>
          </p:cNvPicPr>
          <p:nvPr/>
        </p:nvPicPr>
        <p:blipFill>
          <a:blip r:embed="rId3" cstate="print">
            <a:alphaModFix amt="28000"/>
            <a:extLst>
              <a:ext uri="{28A0092B-C50C-407E-A947-70E740481C1C}">
                <a14:useLocalDpi xmlns:a14="http://schemas.microsoft.com/office/drawing/2010/main"/>
              </a:ext>
            </a:extLst>
          </a:blip>
          <a:stretch>
            <a:fillRect/>
          </a:stretch>
        </p:blipFill>
        <p:spPr>
          <a:xfrm>
            <a:off x="392822" y="246323"/>
            <a:ext cx="4494854" cy="4817451"/>
          </a:xfrm>
          <a:prstGeom prst="rect">
            <a:avLst/>
          </a:prstGeom>
        </p:spPr>
      </p:pic>
      <p:sp>
        <p:nvSpPr>
          <p:cNvPr id="8" name="Prostokąt 7">
            <a:extLst>
              <a:ext uri="{FF2B5EF4-FFF2-40B4-BE49-F238E27FC236}">
                <a16:creationId xmlns:a16="http://schemas.microsoft.com/office/drawing/2014/main" id="{3E5F8DF6-6601-594F-8B06-91B0678D8E98}"/>
              </a:ext>
            </a:extLst>
          </p:cNvPr>
          <p:cNvSpPr/>
          <p:nvPr/>
        </p:nvSpPr>
        <p:spPr>
          <a:xfrm>
            <a:off x="802697" y="9617407"/>
            <a:ext cx="22887877" cy="3279424"/>
          </a:xfrm>
          <a:prstGeom prst="rect">
            <a:avLst/>
          </a:prstGeom>
        </p:spPr>
        <p:txBody>
          <a:bodyPr wrap="square">
            <a:spAutoFit/>
          </a:bodyPr>
          <a:lstStyle/>
          <a:p>
            <a:pPr algn="ctr">
              <a:lnSpc>
                <a:spcPct val="150000"/>
              </a:lnSpc>
            </a:pPr>
            <a:r>
              <a:rPr lang="pl-PL" sz="4800" b="1" dirty="0" err="1">
                <a:solidFill>
                  <a:srgbClr val="263A34"/>
                </a:solidFill>
                <a:latin typeface="Arial" panose="020B0604020202020204" pitchFamily="34" charset="0"/>
                <a:cs typeface="Arial" panose="020B0604020202020204" pitchFamily="34" charset="0"/>
              </a:rPr>
              <a:t>Remember</a:t>
            </a:r>
            <a:r>
              <a:rPr lang="pl-PL" sz="4800" b="1" dirty="0">
                <a:solidFill>
                  <a:srgbClr val="263A34"/>
                </a:solidFill>
                <a:latin typeface="Arial" panose="020B0604020202020204" pitchFamily="34" charset="0"/>
                <a:cs typeface="Arial" panose="020B0604020202020204" pitchFamily="34" charset="0"/>
              </a:rPr>
              <a:t>!</a:t>
            </a:r>
          </a:p>
          <a:p>
            <a:pPr algn="ctr">
              <a:lnSpc>
                <a:spcPct val="150000"/>
              </a:lnSpc>
            </a:pPr>
            <a:r>
              <a:rPr lang="pl-PL" sz="4800" dirty="0">
                <a:solidFill>
                  <a:srgbClr val="263A34"/>
                </a:solidFill>
                <a:latin typeface="Arial" panose="020B0604020202020204" pitchFamily="34" charset="0"/>
                <a:cs typeface="Arial" panose="020B0604020202020204" pitchFamily="34" charset="0"/>
              </a:rPr>
              <a:t>MVPs are meant to be created </a:t>
            </a:r>
            <a:r>
              <a:rPr lang="pl-PL" sz="4800" u="sng" dirty="0">
                <a:solidFill>
                  <a:srgbClr val="263A34"/>
                </a:solidFill>
                <a:latin typeface="Arial" panose="020B0604020202020204" pitchFamily="34" charset="0"/>
                <a:cs typeface="Arial" panose="020B0604020202020204" pitchFamily="34" charset="0"/>
              </a:rPr>
              <a:t>BEFORE</a:t>
            </a:r>
            <a:r>
              <a:rPr lang="pl-PL" sz="4800" dirty="0">
                <a:solidFill>
                  <a:srgbClr val="263A34"/>
                </a:solidFill>
                <a:latin typeface="Arial" panose="020B0604020202020204" pitchFamily="34" charset="0"/>
                <a:cs typeface="Arial" panose="020B0604020202020204" pitchFamily="34" charset="0"/>
              </a:rPr>
              <a:t> you ever spend any time, money, and resources building a </a:t>
            </a:r>
            <a:r>
              <a:rPr lang="en-GB" sz="4800" dirty="0">
                <a:solidFill>
                  <a:srgbClr val="263A34"/>
                </a:solidFill>
                <a:latin typeface="Arial" panose="020B0604020202020204" pitchFamily="34" charset="0"/>
                <a:cs typeface="Arial" panose="020B0604020202020204" pitchFamily="34" charset="0"/>
              </a:rPr>
              <a:t>saleable </a:t>
            </a:r>
            <a:r>
              <a:rPr lang="pl-PL" sz="4800" dirty="0">
                <a:solidFill>
                  <a:srgbClr val="263A34"/>
                </a:solidFill>
                <a:latin typeface="Arial" panose="020B0604020202020204" pitchFamily="34" charset="0"/>
                <a:cs typeface="Arial" panose="020B0604020202020204" pitchFamily="34" charset="0"/>
              </a:rPr>
              <a:t>product or service. </a:t>
            </a:r>
          </a:p>
        </p:txBody>
      </p:sp>
      <p:sp>
        <p:nvSpPr>
          <p:cNvPr id="9" name="Prostokąt 8"/>
          <p:cNvSpPr/>
          <p:nvPr/>
        </p:nvSpPr>
        <p:spPr>
          <a:xfrm>
            <a:off x="0" y="0"/>
            <a:ext cx="1188000" cy="13716000"/>
          </a:xfrm>
          <a:prstGeom prst="rect">
            <a:avLst/>
          </a:prstGeom>
          <a:solidFill>
            <a:srgbClr val="84CAC5"/>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vert270"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pl-PL" sz="4800" b="1" dirty="0">
                <a:solidFill>
                  <a:srgbClr val="496F63"/>
                </a:solidFill>
                <a:latin typeface="Arial"/>
                <a:ea typeface="Montserrat-SemiBold"/>
                <a:cs typeface="Arial"/>
                <a:sym typeface="Helvetica Light"/>
              </a:rPr>
              <a:t>MINIMUM VIABLE PRODUCT</a:t>
            </a:r>
          </a:p>
        </p:txBody>
      </p:sp>
    </p:spTree>
    <p:extLst>
      <p:ext uri="{BB962C8B-B14F-4D97-AF65-F5344CB8AC3E}">
        <p14:creationId xmlns:p14="http://schemas.microsoft.com/office/powerpoint/2010/main" val="2909234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up)">
                                      <p:cBhvr>
                                        <p:cTn id="12" dur="1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up)">
                                      <p:cBhvr>
                                        <p:cTn id="17" dur="1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up)">
                                      <p:cBhvr>
                                        <p:cTn id="22" dur="1000"/>
                                        <p:tgtEl>
                                          <p:spTgt spid="3">
                                            <p:txEl>
                                              <p:pRg st="2" end="2"/>
                                            </p:txEl>
                                          </p:spTgt>
                                        </p:tgtEl>
                                      </p:cBhvr>
                                    </p:animEffect>
                                  </p:childTnLst>
                                </p:cTn>
                              </p:par>
                            </p:childTnLst>
                          </p:cTn>
                        </p:par>
                        <p:par>
                          <p:cTn id="23" fill="hold">
                            <p:stCondLst>
                              <p:cond delay="1000"/>
                            </p:stCondLst>
                            <p:childTnLst>
                              <p:par>
                                <p:cTn id="24" presetID="53" presetClass="entr" presetSubtype="16"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2000" fill="hold"/>
                                        <p:tgtEl>
                                          <p:spTgt spid="5"/>
                                        </p:tgtEl>
                                        <p:attrNameLst>
                                          <p:attrName>ppt_w</p:attrName>
                                        </p:attrNameLst>
                                      </p:cBhvr>
                                      <p:tavLst>
                                        <p:tav tm="0">
                                          <p:val>
                                            <p:fltVal val="0"/>
                                          </p:val>
                                        </p:tav>
                                        <p:tav tm="100000">
                                          <p:val>
                                            <p:strVal val="#ppt_w"/>
                                          </p:val>
                                        </p:tav>
                                      </p:tavLst>
                                    </p:anim>
                                    <p:anim calcmode="lin" valueType="num">
                                      <p:cBhvr>
                                        <p:cTn id="27" dur="2000" fill="hold"/>
                                        <p:tgtEl>
                                          <p:spTgt spid="5"/>
                                        </p:tgtEl>
                                        <p:attrNameLst>
                                          <p:attrName>ppt_h</p:attrName>
                                        </p:attrNameLst>
                                      </p:cBhvr>
                                      <p:tavLst>
                                        <p:tav tm="0">
                                          <p:val>
                                            <p:fltVal val="0"/>
                                          </p:val>
                                        </p:tav>
                                        <p:tav tm="100000">
                                          <p:val>
                                            <p:strVal val="#ppt_h"/>
                                          </p:val>
                                        </p:tav>
                                      </p:tavLst>
                                    </p:anim>
                                    <p:animEffect transition="in" filter="fade">
                                      <p:cBhvr>
                                        <p:cTn id="28" dur="2000"/>
                                        <p:tgtEl>
                                          <p:spTgt spid="5"/>
                                        </p:tgtEl>
                                      </p:cBhvr>
                                    </p:animEffect>
                                  </p:childTnLst>
                                </p:cTn>
                              </p:par>
                            </p:childTnLst>
                          </p:cTn>
                        </p:par>
                        <p:par>
                          <p:cTn id="29" fill="hold">
                            <p:stCondLst>
                              <p:cond delay="3000"/>
                            </p:stCondLst>
                            <p:childTnLst>
                              <p:par>
                                <p:cTn id="30" presetID="16" presetClass="entr" presetSubtype="37" fill="hold"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outVertical)">
                                      <p:cBhvr>
                                        <p:cTn id="32" dur="20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up)">
                                      <p:cBhvr>
                                        <p:cTn id="3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P spid="5" grpId="0" animBg="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tekstu 2">
            <a:extLst>
              <a:ext uri="{FF2B5EF4-FFF2-40B4-BE49-F238E27FC236}">
                <a16:creationId xmlns:a16="http://schemas.microsoft.com/office/drawing/2014/main" id="{E3B8CD9B-EC9B-8D49-8CE1-8E6D1548E059}"/>
              </a:ext>
            </a:extLst>
          </p:cNvPr>
          <p:cNvSpPr>
            <a:spLocks noGrp="1"/>
          </p:cNvSpPr>
          <p:nvPr>
            <p:ph type="body" idx="1"/>
          </p:nvPr>
        </p:nvSpPr>
        <p:spPr>
          <a:xfrm>
            <a:off x="1953821" y="3729996"/>
            <a:ext cx="20476358" cy="9735153"/>
          </a:xfrm>
        </p:spPr>
        <p:txBody>
          <a:bodyPr>
            <a:normAutofit/>
          </a:bodyPr>
          <a:lstStyle/>
          <a:p>
            <a:endParaRPr lang="pl-PL" sz="4000" dirty="0"/>
          </a:p>
          <a:p>
            <a:endParaRPr lang="pl-PL" sz="4000" dirty="0"/>
          </a:p>
        </p:txBody>
      </p:sp>
      <p:sp>
        <p:nvSpPr>
          <p:cNvPr id="2" name="Prostokąt 1">
            <a:extLst>
              <a:ext uri="{FF2B5EF4-FFF2-40B4-BE49-F238E27FC236}">
                <a16:creationId xmlns:a16="http://schemas.microsoft.com/office/drawing/2014/main" id="{87EFFE77-5292-8940-A0A5-B17BF4FF98AC}"/>
              </a:ext>
            </a:extLst>
          </p:cNvPr>
          <p:cNvSpPr/>
          <p:nvPr/>
        </p:nvSpPr>
        <p:spPr>
          <a:xfrm>
            <a:off x="1188000" y="2606745"/>
            <a:ext cx="22742621" cy="7171194"/>
          </a:xfrm>
          <a:prstGeom prst="rect">
            <a:avLst/>
          </a:prstGeom>
        </p:spPr>
        <p:txBody>
          <a:bodyPr wrap="square">
            <a:spAutoFit/>
          </a:bodyPr>
          <a:lstStyle/>
          <a:p>
            <a:pPr marL="742950" indent="-742950">
              <a:spcAft>
                <a:spcPts val="1200"/>
              </a:spcAft>
              <a:buFont typeface="+mj-lt"/>
              <a:buAutoNum type="arabicPeriod"/>
            </a:pPr>
            <a:r>
              <a:rPr lang="en-GB" sz="4000" dirty="0">
                <a:solidFill>
                  <a:srgbClr val="263A34"/>
                </a:solidFill>
                <a:latin typeface="Arial" panose="020B0604020202020204" pitchFamily="34" charset="0"/>
                <a:cs typeface="Arial" panose="020B0604020202020204" pitchFamily="34" charset="0"/>
              </a:rPr>
              <a:t>Create an ad on </a:t>
            </a:r>
            <a:r>
              <a:rPr lang="en-GB" sz="4000" b="1" dirty="0">
                <a:solidFill>
                  <a:srgbClr val="263A34"/>
                </a:solidFill>
                <a:latin typeface="Agency FB" panose="020B0503020202020204" pitchFamily="34" charset="0"/>
                <a:cs typeface="Apple Chancery" panose="03020702040506060504" pitchFamily="66" charset="-79"/>
              </a:rPr>
              <a:t>Facebook </a:t>
            </a:r>
            <a:r>
              <a:rPr lang="en-GB" sz="4000" dirty="0">
                <a:solidFill>
                  <a:srgbClr val="263A34"/>
                </a:solidFill>
                <a:latin typeface="Agency FB" panose="020B0503020202020204" pitchFamily="34" charset="0"/>
                <a:cs typeface="Arial" panose="020B0604020202020204" pitchFamily="34" charset="0"/>
              </a:rPr>
              <a:t>or via </a:t>
            </a:r>
            <a:r>
              <a:rPr lang="en-GB" sz="4000" b="1" dirty="0">
                <a:solidFill>
                  <a:srgbClr val="263A34"/>
                </a:solidFill>
                <a:latin typeface="Agency FB" panose="020B0503020202020204" pitchFamily="34" charset="0"/>
                <a:cs typeface="Apple Chancery" panose="03020702040506060504" pitchFamily="66" charset="-79"/>
              </a:rPr>
              <a:t>AdWords</a:t>
            </a:r>
            <a:r>
              <a:rPr lang="en-GB" sz="4000" dirty="0">
                <a:solidFill>
                  <a:srgbClr val="263A34"/>
                </a:solidFill>
                <a:latin typeface="Agency FB" panose="020B0503020202020204" pitchFamily="34" charset="0"/>
                <a:cs typeface="Arial" panose="020B0604020202020204" pitchFamily="34" charset="0"/>
              </a:rPr>
              <a:t>.</a:t>
            </a:r>
            <a:endParaRPr lang="pl-PL" sz="4000" dirty="0">
              <a:solidFill>
                <a:srgbClr val="263A34"/>
              </a:solidFill>
              <a:latin typeface="Agency FB" panose="020B0503020202020204" pitchFamily="34" charset="0"/>
              <a:cs typeface="Arial" panose="020B0604020202020204" pitchFamily="34" charset="0"/>
            </a:endParaRPr>
          </a:p>
          <a:p>
            <a:pPr marL="742950" indent="-742950">
              <a:spcAft>
                <a:spcPts val="1200"/>
              </a:spcAft>
              <a:buFont typeface="+mj-lt"/>
              <a:buAutoNum type="arabicPeriod"/>
            </a:pPr>
            <a:r>
              <a:rPr lang="en-GB" sz="4000" dirty="0">
                <a:solidFill>
                  <a:srgbClr val="496F63"/>
                </a:solidFill>
                <a:latin typeface="Arial" panose="020B0604020202020204" pitchFamily="34" charset="0"/>
                <a:cs typeface="Arial" panose="020B0604020202020204" pitchFamily="34" charset="0"/>
              </a:rPr>
              <a:t>The advertisement must refer directly to the offer.</a:t>
            </a:r>
            <a:endParaRPr lang="pl-PL" sz="4000" dirty="0">
              <a:solidFill>
                <a:srgbClr val="496F63"/>
              </a:solidFill>
              <a:latin typeface="Arial" panose="020B0604020202020204" pitchFamily="34" charset="0"/>
              <a:cs typeface="Arial" panose="020B0604020202020204" pitchFamily="34" charset="0"/>
            </a:endParaRPr>
          </a:p>
          <a:p>
            <a:pPr marL="742950" indent="-742950">
              <a:spcAft>
                <a:spcPts val="1200"/>
              </a:spcAft>
              <a:buFont typeface="+mj-lt"/>
              <a:buAutoNum type="arabicPeriod"/>
            </a:pPr>
            <a:r>
              <a:rPr lang="en-GB" sz="4000" dirty="0">
                <a:solidFill>
                  <a:srgbClr val="263A34"/>
                </a:solidFill>
                <a:latin typeface="Arial" panose="020B0604020202020204" pitchFamily="34" charset="0"/>
                <a:cs typeface="Arial" panose="020B0604020202020204" pitchFamily="34" charset="0"/>
              </a:rPr>
              <a:t>Make a description of the product: its looks, functionality, characteristics, advantages, price etc.</a:t>
            </a:r>
            <a:endParaRPr lang="pl-PL" sz="4000" dirty="0">
              <a:solidFill>
                <a:srgbClr val="263A34"/>
              </a:solidFill>
              <a:latin typeface="Arial" panose="020B0604020202020204" pitchFamily="34" charset="0"/>
              <a:cs typeface="Arial" panose="020B0604020202020204" pitchFamily="34" charset="0"/>
            </a:endParaRPr>
          </a:p>
          <a:p>
            <a:pPr marL="742950" indent="-742950">
              <a:spcAft>
                <a:spcPts val="1200"/>
              </a:spcAft>
              <a:buFont typeface="+mj-lt"/>
              <a:buAutoNum type="arabicPeriod"/>
            </a:pPr>
            <a:r>
              <a:rPr lang="en-GB" sz="4000" dirty="0">
                <a:solidFill>
                  <a:srgbClr val="496F63"/>
                </a:solidFill>
                <a:latin typeface="Arial" panose="020B0604020202020204" pitchFamily="34" charset="0"/>
                <a:cs typeface="Arial" panose="020B0604020202020204" pitchFamily="34" charset="0"/>
              </a:rPr>
              <a:t>People who will be interested in buying the product, will have to click “Buy”, enter their name, e-mail address, telephone number. </a:t>
            </a:r>
            <a:endParaRPr lang="pl-PL" sz="4000" dirty="0">
              <a:solidFill>
                <a:srgbClr val="496F63"/>
              </a:solidFill>
              <a:latin typeface="Arial" panose="020B0604020202020204" pitchFamily="34" charset="0"/>
              <a:cs typeface="Arial" panose="020B0604020202020204" pitchFamily="34" charset="0"/>
            </a:endParaRPr>
          </a:p>
          <a:p>
            <a:pPr marL="742950" indent="-742950">
              <a:spcAft>
                <a:spcPts val="1200"/>
              </a:spcAft>
              <a:buFont typeface="+mj-lt"/>
              <a:buAutoNum type="arabicPeriod"/>
            </a:pPr>
            <a:r>
              <a:rPr lang="en-GB" sz="4000" dirty="0">
                <a:solidFill>
                  <a:srgbClr val="263A34"/>
                </a:solidFill>
                <a:latin typeface="Arial" panose="020B0604020202020204" pitchFamily="34" charset="0"/>
                <a:cs typeface="Arial" panose="020B0604020202020204" pitchFamily="34" charset="0"/>
              </a:rPr>
              <a:t>Next step which is completed by a customer is to click “Finalise”.</a:t>
            </a:r>
            <a:endParaRPr lang="pl-PL" sz="4000" dirty="0">
              <a:solidFill>
                <a:srgbClr val="263A34"/>
              </a:solidFill>
              <a:latin typeface="Arial" panose="020B0604020202020204" pitchFamily="34" charset="0"/>
              <a:cs typeface="Arial" panose="020B0604020202020204" pitchFamily="34" charset="0"/>
            </a:endParaRPr>
          </a:p>
          <a:p>
            <a:pPr marL="742950" indent="-742950">
              <a:spcAft>
                <a:spcPts val="1200"/>
              </a:spcAft>
              <a:buFont typeface="+mj-lt"/>
              <a:buAutoNum type="arabicPeriod"/>
            </a:pPr>
            <a:r>
              <a:rPr lang="en-GB" sz="4000" dirty="0">
                <a:solidFill>
                  <a:srgbClr val="496F63"/>
                </a:solidFill>
                <a:latin typeface="Arial" panose="020B0604020202020204" pitchFamily="34" charset="0"/>
                <a:cs typeface="Arial" panose="020B0604020202020204" pitchFamily="34" charset="0"/>
              </a:rPr>
              <a:t>At this point, information is given that the product is currently unavailable/out of stock but the customer will be notified when it is back in stock OR “due to technical problems we are unable to finalise the order, we will inform You when we fix the problem”.</a:t>
            </a:r>
            <a:endParaRPr lang="pl-PL" sz="4000" dirty="0">
              <a:solidFill>
                <a:srgbClr val="496F63"/>
              </a:solidFill>
              <a:latin typeface="Arial" panose="020B0604020202020204" pitchFamily="34" charset="0"/>
              <a:cs typeface="Arial" panose="020B0604020202020204" pitchFamily="34" charset="0"/>
            </a:endParaRPr>
          </a:p>
          <a:p>
            <a:pPr marL="742950" indent="-742950">
              <a:spcAft>
                <a:spcPts val="1200"/>
              </a:spcAft>
              <a:buFont typeface="+mj-lt"/>
              <a:buAutoNum type="arabicPeriod"/>
            </a:pPr>
            <a:r>
              <a:rPr lang="en-GB" sz="4000" dirty="0">
                <a:solidFill>
                  <a:srgbClr val="263A34"/>
                </a:solidFill>
                <a:latin typeface="Arial" panose="020B0604020202020204" pitchFamily="34" charset="0"/>
                <a:cs typeface="Arial" panose="020B0604020202020204" pitchFamily="34" charset="0"/>
              </a:rPr>
              <a:t>And because of that, You will know how many people want to buy Your product.</a:t>
            </a:r>
          </a:p>
        </p:txBody>
      </p:sp>
      <p:sp>
        <p:nvSpPr>
          <p:cNvPr id="6" name="Shape 68">
            <a:extLst>
              <a:ext uri="{FF2B5EF4-FFF2-40B4-BE49-F238E27FC236}">
                <a16:creationId xmlns:a16="http://schemas.microsoft.com/office/drawing/2014/main" id="{03BE920B-5F3D-994E-B0C4-8C8955B85E7F}"/>
              </a:ext>
            </a:extLst>
          </p:cNvPr>
          <p:cNvSpPr/>
          <p:nvPr/>
        </p:nvSpPr>
        <p:spPr>
          <a:xfrm>
            <a:off x="634483" y="292833"/>
            <a:ext cx="22785354" cy="2803925"/>
          </a:xfrm>
          <a:prstGeom prst="rect">
            <a:avLst/>
          </a:prstGeom>
          <a:ln w="3175">
            <a:miter lim="400000"/>
          </a:ln>
          <a:extLst>
            <a:ext uri="{C572A759-6A51-4108-AA02-DFA0A04FC94B}">
              <ma14:wrappingTextBoxFlag xmlns:ma14="http://schemas.microsoft.com/office/mac/drawingml/2011/main" xmlns="" val="1"/>
            </a:ext>
          </a:extLst>
        </p:spPr>
        <p:txBody>
          <a:bodyPr lIns="38100" tIns="38100" rIns="38100" bIns="38100">
            <a:normAutofit/>
          </a:bodyPr>
          <a:lstStyle>
            <a:lvl1pPr algn="r">
              <a:lnSpc>
                <a:spcPct val="80000"/>
              </a:lnSpc>
              <a:defRPr sz="10000" b="1">
                <a:solidFill>
                  <a:srgbClr val="393941"/>
                </a:solidFill>
                <a:latin typeface="Montserrat-SemiBold"/>
                <a:ea typeface="Montserrat-SemiBold"/>
                <a:cs typeface="Montserrat-SemiBold"/>
                <a:sym typeface="Montserrat-SemiBold"/>
              </a:defRPr>
            </a:lvl1pPr>
          </a:lstStyle>
          <a:p>
            <a:pPr algn="ctr"/>
            <a:r>
              <a:rPr lang="en-GB" sz="8800" dirty="0">
                <a:solidFill>
                  <a:srgbClr val="496F63"/>
                </a:solidFill>
                <a:latin typeface="Arial" panose="020B0604020202020204" pitchFamily="34" charset="0"/>
                <a:cs typeface="Arial" panose="020B0604020202020204" pitchFamily="34" charset="0"/>
              </a:rPr>
              <a:t> How to create an MVP with minimal resources</a:t>
            </a:r>
            <a:endParaRPr sz="3600" dirty="0">
              <a:solidFill>
                <a:srgbClr val="496F63"/>
              </a:solidFill>
              <a:latin typeface="Arial" panose="020B0604020202020204" pitchFamily="34" charset="0"/>
              <a:cs typeface="Arial" panose="020B0604020202020204" pitchFamily="34" charset="0"/>
            </a:endParaRPr>
          </a:p>
        </p:txBody>
      </p:sp>
      <p:pic>
        <p:nvPicPr>
          <p:cNvPr id="7" name="Obraz 6">
            <a:extLst>
              <a:ext uri="{FF2B5EF4-FFF2-40B4-BE49-F238E27FC236}">
                <a16:creationId xmlns:a16="http://schemas.microsoft.com/office/drawing/2014/main" id="{E53F1433-9AF1-9B4E-AC2C-50A4BA8A30BE}"/>
              </a:ext>
            </a:extLst>
          </p:cNvPr>
          <p:cNvPicPr>
            <a:picLocks noChangeAspect="1"/>
          </p:cNvPicPr>
          <p:nvPr/>
        </p:nvPicPr>
        <p:blipFill>
          <a:blip r:embed="rId2" cstate="print"/>
          <a:stretch>
            <a:fillRect/>
          </a:stretch>
        </p:blipFill>
        <p:spPr>
          <a:xfrm>
            <a:off x="2569274" y="9965094"/>
            <a:ext cx="7395820" cy="3412614"/>
          </a:xfrm>
          <a:prstGeom prst="rect">
            <a:avLst/>
          </a:prstGeom>
        </p:spPr>
      </p:pic>
      <p:sp>
        <p:nvSpPr>
          <p:cNvPr id="5" name="Prostokąt 4">
            <a:extLst>
              <a:ext uri="{FF2B5EF4-FFF2-40B4-BE49-F238E27FC236}">
                <a16:creationId xmlns:a16="http://schemas.microsoft.com/office/drawing/2014/main" id="{D0A7533C-1D9B-3B40-92EE-2BF587240C10}"/>
              </a:ext>
            </a:extLst>
          </p:cNvPr>
          <p:cNvSpPr/>
          <p:nvPr/>
        </p:nvSpPr>
        <p:spPr>
          <a:xfrm>
            <a:off x="10431257" y="10411177"/>
            <a:ext cx="12988580" cy="2308324"/>
          </a:xfrm>
          <a:prstGeom prst="rect">
            <a:avLst/>
          </a:prstGeom>
        </p:spPr>
        <p:txBody>
          <a:bodyPr wrap="square">
            <a:spAutoFit/>
          </a:bodyPr>
          <a:lstStyle/>
          <a:p>
            <a:pPr algn="ctr"/>
            <a:r>
              <a:rPr lang="en-GB" sz="4800" b="1" dirty="0">
                <a:solidFill>
                  <a:srgbClr val="263A34"/>
                </a:solidFill>
                <a:latin typeface="Arial" panose="020B0604020202020204" pitchFamily="34" charset="0"/>
                <a:cs typeface="Arial" panose="020B0604020202020204" pitchFamily="34" charset="0"/>
              </a:rPr>
              <a:t>So even though the product may not physically exist yet, you have to check whether it is needed at all on the market</a:t>
            </a:r>
          </a:p>
        </p:txBody>
      </p:sp>
      <p:sp>
        <p:nvSpPr>
          <p:cNvPr id="9" name="Prostokąt 8"/>
          <p:cNvSpPr/>
          <p:nvPr/>
        </p:nvSpPr>
        <p:spPr>
          <a:xfrm>
            <a:off x="0" y="0"/>
            <a:ext cx="1188000" cy="13716000"/>
          </a:xfrm>
          <a:prstGeom prst="rect">
            <a:avLst/>
          </a:prstGeom>
          <a:solidFill>
            <a:srgbClr val="84CAC5"/>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vert270"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pl-PL" sz="4800" b="1" dirty="0">
                <a:solidFill>
                  <a:srgbClr val="496F63"/>
                </a:solidFill>
                <a:latin typeface="Arial"/>
                <a:ea typeface="Montserrat-SemiBold"/>
                <a:cs typeface="Arial"/>
                <a:sym typeface="Helvetica Light"/>
              </a:rPr>
              <a:t>MINIMUM VIABLE PRODUCT</a:t>
            </a:r>
          </a:p>
        </p:txBody>
      </p:sp>
    </p:spTree>
    <p:extLst>
      <p:ext uri="{BB962C8B-B14F-4D97-AF65-F5344CB8AC3E}">
        <p14:creationId xmlns:p14="http://schemas.microsoft.com/office/powerpoint/2010/main" val="3132420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1000"/>
                                        <p:tgtEl>
                                          <p:spTgt spid="6">
                                            <p:bg/>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1000"/>
                                        <p:tgtEl>
                                          <p:spTgt spid="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2">
                                            <p:txEl>
                                              <p:pRg st="0" end="0"/>
                                            </p:txEl>
                                          </p:spTgt>
                                        </p:tgtEl>
                                        <p:attrNameLst>
                                          <p:attrName>style.visibility</p:attrName>
                                        </p:attrNameLst>
                                      </p:cBhvr>
                                      <p:to>
                                        <p:strVal val="visible"/>
                                      </p:to>
                                    </p:set>
                                    <p:animEffect transition="in" filter="wipe(up)">
                                      <p:cBhvr>
                                        <p:cTn id="16" dur="1000"/>
                                        <p:tgtEl>
                                          <p:spTgt spid="2">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Effect transition="in" filter="wipe(up)">
                                      <p:cBhvr>
                                        <p:cTn id="21" dur="1000"/>
                                        <p:tgtEl>
                                          <p:spTgt spid="2">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2">
                                            <p:txEl>
                                              <p:pRg st="2" end="2"/>
                                            </p:txEl>
                                          </p:spTgt>
                                        </p:tgtEl>
                                        <p:attrNameLst>
                                          <p:attrName>style.visibility</p:attrName>
                                        </p:attrNameLst>
                                      </p:cBhvr>
                                      <p:to>
                                        <p:strVal val="visible"/>
                                      </p:to>
                                    </p:set>
                                    <p:animEffect transition="in" filter="wipe(up)">
                                      <p:cBhvr>
                                        <p:cTn id="26" dur="1000"/>
                                        <p:tgtEl>
                                          <p:spTgt spid="2">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Effect transition="in" filter="wipe(up)">
                                      <p:cBhvr>
                                        <p:cTn id="31" dur="1000"/>
                                        <p:tgtEl>
                                          <p:spTgt spid="2">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2">
                                            <p:txEl>
                                              <p:pRg st="4" end="4"/>
                                            </p:txEl>
                                          </p:spTgt>
                                        </p:tgtEl>
                                        <p:attrNameLst>
                                          <p:attrName>style.visibility</p:attrName>
                                        </p:attrNameLst>
                                      </p:cBhvr>
                                      <p:to>
                                        <p:strVal val="visible"/>
                                      </p:to>
                                    </p:set>
                                    <p:animEffect transition="in" filter="wipe(up)">
                                      <p:cBhvr>
                                        <p:cTn id="36" dur="1000"/>
                                        <p:tgtEl>
                                          <p:spTgt spid="2">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2">
                                            <p:txEl>
                                              <p:pRg st="5" end="5"/>
                                            </p:txEl>
                                          </p:spTgt>
                                        </p:tgtEl>
                                        <p:attrNameLst>
                                          <p:attrName>style.visibility</p:attrName>
                                        </p:attrNameLst>
                                      </p:cBhvr>
                                      <p:to>
                                        <p:strVal val="visible"/>
                                      </p:to>
                                    </p:set>
                                    <p:animEffect transition="in" filter="wipe(up)">
                                      <p:cBhvr>
                                        <p:cTn id="41" dur="1000"/>
                                        <p:tgtEl>
                                          <p:spTgt spid="2">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2">
                                            <p:txEl>
                                              <p:pRg st="6" end="6"/>
                                            </p:txEl>
                                          </p:spTgt>
                                        </p:tgtEl>
                                        <p:attrNameLst>
                                          <p:attrName>style.visibility</p:attrName>
                                        </p:attrNameLst>
                                      </p:cBhvr>
                                      <p:to>
                                        <p:strVal val="visible"/>
                                      </p:to>
                                    </p:set>
                                    <p:animEffect transition="in" filter="wipe(up)">
                                      <p:cBhvr>
                                        <p:cTn id="46" dur="1000"/>
                                        <p:tgtEl>
                                          <p:spTgt spid="2">
                                            <p:txEl>
                                              <p:pRg st="6" end="6"/>
                                            </p:txEl>
                                          </p:spTgt>
                                        </p:tgtEl>
                                      </p:cBhvr>
                                    </p:animEffect>
                                  </p:childTnLst>
                                </p:cTn>
                              </p:par>
                            </p:childTnLst>
                          </p:cTn>
                        </p:par>
                        <p:par>
                          <p:cTn id="47" fill="hold">
                            <p:stCondLst>
                              <p:cond delay="1000"/>
                            </p:stCondLst>
                            <p:childTnLst>
                              <p:par>
                                <p:cTn id="48" presetID="10" presetClass="entr" presetSubtype="0" fill="hold" nodeType="after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fade">
                                      <p:cBhvr>
                                        <p:cTn id="50" dur="1000"/>
                                        <p:tgtEl>
                                          <p:spTgt spid="7"/>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5">
                                            <p:txEl>
                                              <p:pRg st="0" end="0"/>
                                            </p:txEl>
                                          </p:spTgt>
                                        </p:tgtEl>
                                        <p:attrNameLst>
                                          <p:attrName>style.visibility</p:attrName>
                                        </p:attrNameLst>
                                      </p:cBhvr>
                                      <p:to>
                                        <p:strVal val="visible"/>
                                      </p:to>
                                    </p:set>
                                    <p:animEffect transition="in" filter="fade">
                                      <p:cBhvr>
                                        <p:cTn id="55" dur="1000"/>
                                        <p:tgtEl>
                                          <p:spTgt spid="5">
                                            <p:txEl>
                                              <p:pRg st="0" end="0"/>
                                            </p:txEl>
                                          </p:spTgt>
                                        </p:tgtEl>
                                      </p:cBhvr>
                                    </p:animEffect>
                                    <p:anim calcmode="lin" valueType="num">
                                      <p:cBhvr>
                                        <p:cTn id="56"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57"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6" grpId="0" build="p" animBg="1"/>
      <p:bldP spid="5"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Shape 70"/>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pPr/>
              <a:t>9</a:t>
            </a:fld>
            <a:endParaRPr/>
          </a:p>
        </p:txBody>
      </p:sp>
      <p:sp>
        <p:nvSpPr>
          <p:cNvPr id="7" name="Shape 68">
            <a:extLst>
              <a:ext uri="{FF2B5EF4-FFF2-40B4-BE49-F238E27FC236}">
                <a16:creationId xmlns:a16="http://schemas.microsoft.com/office/drawing/2014/main" id="{7CDC6581-FBDF-9743-A7C5-7A844CDCB4CE}"/>
              </a:ext>
            </a:extLst>
          </p:cNvPr>
          <p:cNvSpPr/>
          <p:nvPr/>
        </p:nvSpPr>
        <p:spPr>
          <a:xfrm>
            <a:off x="6011958" y="5629275"/>
            <a:ext cx="10452257" cy="3000375"/>
          </a:xfrm>
          <a:prstGeom prst="rect">
            <a:avLst/>
          </a:prstGeom>
          <a:ln w="3175">
            <a:miter lim="400000"/>
          </a:ln>
          <a:extLst>
            <a:ext uri="{C572A759-6A51-4108-AA02-DFA0A04FC94B}">
              <ma14:wrappingTextBoxFlag xmlns:ma14="http://schemas.microsoft.com/office/mac/drawingml/2011/main" xmlns="" val="1"/>
            </a:ext>
          </a:extLst>
        </p:spPr>
        <p:txBody>
          <a:bodyPr lIns="38100" tIns="38100" rIns="38100" bIns="38100">
            <a:normAutofit/>
          </a:bodyPr>
          <a:lstStyle>
            <a:lvl1pPr algn="r">
              <a:lnSpc>
                <a:spcPct val="80000"/>
              </a:lnSpc>
              <a:defRPr sz="10000" b="1">
                <a:solidFill>
                  <a:srgbClr val="393941"/>
                </a:solidFill>
                <a:latin typeface="Montserrat-SemiBold"/>
                <a:ea typeface="Montserrat-SemiBold"/>
                <a:cs typeface="Montserrat-SemiBold"/>
                <a:sym typeface="Montserrat-SemiBold"/>
              </a:defRPr>
            </a:lvl1pPr>
          </a:lstStyle>
          <a:p>
            <a:pPr algn="ctr"/>
            <a:r>
              <a:rPr lang="en-GB" dirty="0">
                <a:solidFill>
                  <a:srgbClr val="496F63"/>
                </a:solidFill>
                <a:latin typeface="Arial" panose="020B0604020202020204" pitchFamily="34" charset="0"/>
                <a:cs typeface="Arial" panose="020B0604020202020204" pitchFamily="34" charset="0"/>
              </a:rPr>
              <a:t>MVP </a:t>
            </a:r>
          </a:p>
          <a:p>
            <a:pPr algn="ctr"/>
            <a:r>
              <a:rPr lang="en-GB" dirty="0">
                <a:solidFill>
                  <a:srgbClr val="496F63"/>
                </a:solidFill>
                <a:latin typeface="Arial" panose="020B0604020202020204" pitchFamily="34" charset="0"/>
                <a:cs typeface="Arial" panose="020B0604020202020204" pitchFamily="34" charset="0"/>
              </a:rPr>
              <a:t>case study</a:t>
            </a:r>
            <a:endParaRPr dirty="0">
              <a:solidFill>
                <a:srgbClr val="496F63"/>
              </a:solidFill>
              <a:latin typeface="Arial" panose="020B0604020202020204" pitchFamily="34" charset="0"/>
              <a:cs typeface="Arial" panose="020B0604020202020204" pitchFamily="34" charset="0"/>
            </a:endParaRPr>
          </a:p>
        </p:txBody>
      </p:sp>
      <p:pic>
        <p:nvPicPr>
          <p:cNvPr id="5" name="Picture 7">
            <a:extLst>
              <a:ext uri="{FF2B5EF4-FFF2-40B4-BE49-F238E27FC236}">
                <a16:creationId xmlns:a16="http://schemas.microsoft.com/office/drawing/2014/main" id="{77319E37-5246-1C49-8C7A-518D9947D8BB}"/>
              </a:ext>
            </a:extLst>
          </p:cNvPr>
          <p:cNvPicPr>
            <a:picLocks noChangeAspect="1"/>
          </p:cNvPicPr>
          <p:nvPr/>
        </p:nvPicPr>
        <p:blipFill>
          <a:blip r:embed="rId2" cstate="print">
            <a:alphaModFix amt="28000"/>
            <a:extLst>
              <a:ext uri="{28A0092B-C50C-407E-A947-70E740481C1C}">
                <a14:useLocalDpi xmlns:a14="http://schemas.microsoft.com/office/drawing/2010/main"/>
              </a:ext>
            </a:extLst>
          </a:blip>
          <a:stretch>
            <a:fillRect/>
          </a:stretch>
        </p:blipFill>
        <p:spPr>
          <a:xfrm>
            <a:off x="6435568" y="762695"/>
            <a:ext cx="12294322" cy="12572304"/>
          </a:xfrm>
          <a:prstGeom prst="rect">
            <a:avLst/>
          </a:prstGeom>
        </p:spPr>
      </p:pic>
    </p:spTree>
    <p:extLst>
      <p:ext uri="{BB962C8B-B14F-4D97-AF65-F5344CB8AC3E}">
        <p14:creationId xmlns:p14="http://schemas.microsoft.com/office/powerpoint/2010/main" val="1933982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AC9006"/>
      </a:dk1>
      <a:lt1>
        <a:srgbClr val="A6A7AC"/>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Montserrat-Regular"/>
        <a:ea typeface="Montserrat-Regular"/>
        <a:cs typeface="Montserrat-Regular"/>
      </a:majorFont>
      <a:minorFont>
        <a:latin typeface="Montserrat-Regular"/>
        <a:ea typeface="Montserrat-Regular"/>
        <a:cs typeface="Montserrat-Regular"/>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2700" dist="12700" dir="5400000" rotWithShape="0">
              <a:srgbClr val="000000">
                <a:alpha val="50000"/>
              </a:srgbClr>
            </a:outerShdw>
          </a:effectLst>
        </a:effectStyle>
        <a:effectStyle>
          <a:effectLst>
            <a:outerShdw blurRad="25400" rotWithShape="0">
              <a:srgbClr val="000000">
                <a:alpha val="50000"/>
              </a:srgbClr>
            </a:outerShdw>
          </a:effectLst>
        </a:effectStyle>
        <a:effectStyle>
          <a:effectLst>
            <a:outerShdw blurRad="12700" dist="127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3175" cap="flat">
          <a:noFill/>
          <a:miter lim="400000"/>
        </a:ln>
        <a:effectLst>
          <a:outerShdw blurRad="12700" dist="12700" dir="5400000" rotWithShape="0">
            <a:srgbClr val="000000">
              <a:alpha val="50000"/>
            </a:srgbClr>
          </a:outerShdw>
        </a:effectLst>
        <a:sp3d/>
      </a:spPr>
      <a:bodyPr rot="0" spcFirstLastPara="1" vertOverflow="overflow" horzOverflow="overflow" vert="horz" wrap="square" lIns="38100" tIns="38100" rIns="38100" bIns="381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38100" tIns="38100" rIns="38100" bIns="38100" numCol="1" spcCol="38100" rtlCol="0" anchor="ctr">
        <a:spAutoFit/>
      </a:bodyPr>
      <a:lstStyle>
        <a:defPPr marL="0" marR="0" indent="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Montserrat-Regular"/>
        <a:ea typeface="Montserrat-Regular"/>
        <a:cs typeface="Montserrat-Regular"/>
      </a:majorFont>
      <a:minorFont>
        <a:latin typeface="Montserrat-Regular"/>
        <a:ea typeface="Montserrat-Regular"/>
        <a:cs typeface="Montserrat-Regular"/>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2700" dist="12700" dir="5400000" rotWithShape="0">
              <a:srgbClr val="000000">
                <a:alpha val="50000"/>
              </a:srgbClr>
            </a:outerShdw>
          </a:effectLst>
        </a:effectStyle>
        <a:effectStyle>
          <a:effectLst>
            <a:outerShdw blurRad="25400" rotWithShape="0">
              <a:srgbClr val="000000">
                <a:alpha val="50000"/>
              </a:srgbClr>
            </a:outerShdw>
          </a:effectLst>
        </a:effectStyle>
        <a:effectStyle>
          <a:effectLst>
            <a:outerShdw blurRad="12700" dist="127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3175" cap="flat">
          <a:noFill/>
          <a:miter lim="400000"/>
        </a:ln>
        <a:effectLst>
          <a:outerShdw blurRad="12700" dist="12700" dir="5400000" rotWithShape="0">
            <a:srgbClr val="000000">
              <a:alpha val="50000"/>
            </a:srgbClr>
          </a:outerShdw>
        </a:effectLst>
        <a:sp3d/>
      </a:spPr>
      <a:bodyPr rot="0" spcFirstLastPara="1" vertOverflow="overflow" horzOverflow="overflow" vert="horz" wrap="square" lIns="38100" tIns="38100" rIns="38100" bIns="381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38100" tIns="38100" rIns="38100" bIns="38100" numCol="1" spcCol="38100" rtlCol="0" anchor="ctr">
        <a:spAutoFit/>
      </a:bodyPr>
      <a:lstStyle>
        <a:defPPr marL="0" marR="0" indent="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2E2B2E9F57E254297E8C520F6AB90CA" ma:contentTypeVersion="12" ma:contentTypeDescription="Create a new document." ma:contentTypeScope="" ma:versionID="3f009222ecc1b50588429d0ef9412405">
  <xsd:schema xmlns:xsd="http://www.w3.org/2001/XMLSchema" xmlns:xs="http://www.w3.org/2001/XMLSchema" xmlns:p="http://schemas.microsoft.com/office/2006/metadata/properties" xmlns:ns2="ab4fe050-19d9-48c3-b326-e65a64e40524" xmlns:ns3="6b3bd29d-add5-404f-a16a-9650d8295be1" targetNamespace="http://schemas.microsoft.com/office/2006/metadata/properties" ma:root="true" ma:fieldsID="fbf852c0455c59998d6fcd484772ef4d" ns2:_="" ns3:_="">
    <xsd:import namespace="ab4fe050-19d9-48c3-b326-e65a64e40524"/>
    <xsd:import namespace="6b3bd29d-add5-404f-a16a-9650d8295be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b4fe050-19d9-48c3-b326-e65a64e4052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b3bd29d-add5-404f-a16a-9650d8295be1"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AE9DB47-0FE8-433B-A5BA-A897E8E4ADBB}">
  <ds:schemaRefs>
    <ds:schemaRef ds:uri="http://schemas.microsoft.com/sharepoint/v3/contenttype/forms"/>
  </ds:schemaRefs>
</ds:datastoreItem>
</file>

<file path=customXml/itemProps2.xml><?xml version="1.0" encoding="utf-8"?>
<ds:datastoreItem xmlns:ds="http://schemas.openxmlformats.org/officeDocument/2006/customXml" ds:itemID="{AB813C64-96A2-4EB5-8307-C08EF6B61E97}">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6b3bd29d-add5-404f-a16a-9650d8295be1"/>
    <ds:schemaRef ds:uri="ab4fe050-19d9-48c3-b326-e65a64e40524"/>
    <ds:schemaRef ds:uri="http://www.w3.org/XML/1998/namespace"/>
    <ds:schemaRef ds:uri="http://purl.org/dc/dcmitype/"/>
  </ds:schemaRefs>
</ds:datastoreItem>
</file>

<file path=customXml/itemProps3.xml><?xml version="1.0" encoding="utf-8"?>
<ds:datastoreItem xmlns:ds="http://schemas.openxmlformats.org/officeDocument/2006/customXml" ds:itemID="{B974F0D8-4BF0-4EBE-B876-1DC43B345D4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b4fe050-19d9-48c3-b326-e65a64e40524"/>
    <ds:schemaRef ds:uri="6b3bd29d-add5-404f-a16a-9650d8295be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92668</TotalTime>
  <Words>2855</Words>
  <Application>Microsoft Macintosh PowerPoint</Application>
  <PresentationFormat>Custom</PresentationFormat>
  <Paragraphs>291</Paragraphs>
  <Slides>28</Slides>
  <Notes>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28</vt:i4>
      </vt:variant>
    </vt:vector>
  </HeadingPairs>
  <TitlesOfParts>
    <vt:vector size="41" baseType="lpstr">
      <vt:lpstr>Agency FB</vt:lpstr>
      <vt:lpstr>Apple Chancery</vt:lpstr>
      <vt:lpstr>Arial</vt:lpstr>
      <vt:lpstr>Calibri</vt:lpstr>
      <vt:lpstr>Helvetica Light</vt:lpstr>
      <vt:lpstr>Helvetica Neue</vt:lpstr>
      <vt:lpstr>Montserrat-Regular</vt:lpstr>
      <vt:lpstr>Montserrat-SemiBold</vt:lpstr>
      <vt:lpstr>PT Sans</vt:lpstr>
      <vt:lpstr>Roboto Regular</vt:lpstr>
      <vt:lpstr>Times New Roman</vt:lpstr>
      <vt:lpstr>Wingdings</vt:lpstr>
      <vt:lpstr>White</vt:lpstr>
      <vt:lpstr>PowerPoint Presentation</vt:lpstr>
      <vt:lpstr>PowerPoint Presentation</vt:lpstr>
      <vt:lpstr>Step 1 - create a product with minimal functionality</vt:lpstr>
      <vt:lpstr>Step 2 – measure all the data</vt:lpstr>
      <vt:lpstr>Step 3 - you learn and improve</vt:lpstr>
      <vt:lpstr>OK. But what for? Why create such a product with only minimal functionality?</vt:lpstr>
      <vt:lpstr>Practical application of MVP</vt:lpstr>
      <vt:lpstr>PowerPoint Presentation</vt:lpstr>
      <vt:lpstr>PowerPoint Presentation</vt:lpstr>
      <vt:lpstr>Create Your MVP with Your Facebook account or blogspot!   Some examples: </vt:lpstr>
      <vt:lpstr>PowerPoint Presentation</vt:lpstr>
      <vt:lpstr>PowerPoint Presentation</vt:lpstr>
      <vt:lpstr>The lean experimentation process –  the repetition cycle</vt:lpstr>
      <vt:lpstr>PowerPoint Presentation</vt:lpstr>
      <vt:lpstr>PowerPoint Presentation</vt:lpstr>
      <vt:lpstr>PowerPoint Presentation</vt:lpstr>
      <vt:lpstr>PowerPoint Presentation</vt:lpstr>
      <vt:lpstr>How customers behave when you are there and when you aren’t</vt:lpstr>
      <vt:lpstr>PowerPoint Presentation</vt:lpstr>
      <vt:lpstr>Testing and experimentation techniques </vt:lpstr>
      <vt:lpstr>Testing and experimentation techniques </vt:lpstr>
      <vt:lpstr>Testing and experimentation techniques </vt:lpstr>
      <vt:lpstr>Testing and experimentation techniques </vt:lpstr>
      <vt:lpstr>Testing and experimentation techniques </vt:lpstr>
      <vt:lpstr>PowerPoint Presentation</vt:lpstr>
      <vt:lpstr>PowerPoint Presentation</vt:lpstr>
      <vt:lpstr>PowerPoint Presentation</vt:lpstr>
      <vt:lpstr>What you should ask while validating?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dc:creator>
  <cp:lastModifiedBy>Ian Sayers</cp:lastModifiedBy>
  <cp:revision>340</cp:revision>
  <dcterms:modified xsi:type="dcterms:W3CDTF">2022-04-07T19:26:54Z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0x01010082E2B2E9F57E254297E8C520F6AB90CA</vt:lpwstr>
  </property>
</Properties>
</file>