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74" r:id="rId6"/>
    <p:sldId id="275" r:id="rId7"/>
    <p:sldId id="258" r:id="rId8"/>
    <p:sldId id="262" r:id="rId9"/>
    <p:sldId id="295" r:id="rId10"/>
    <p:sldId id="294" r:id="rId11"/>
    <p:sldId id="263" r:id="rId12"/>
    <p:sldId id="288" r:id="rId13"/>
    <p:sldId id="289" r:id="rId14"/>
    <p:sldId id="291" r:id="rId15"/>
    <p:sldId id="290" r:id="rId16"/>
    <p:sldId id="292" r:id="rId17"/>
    <p:sldId id="293" r:id="rId18"/>
    <p:sldId id="279" r:id="rId19"/>
    <p:sldId id="280" r:id="rId20"/>
    <p:sldId id="296" r:id="rId21"/>
    <p:sldId id="260" r:id="rId22"/>
    <p:sldId id="261" r:id="rId23"/>
    <p:sldId id="269" r:id="rId24"/>
    <p:sldId id="267" r:id="rId25"/>
    <p:sldId id="297" r:id="rId26"/>
    <p:sldId id="298" r:id="rId27"/>
    <p:sldId id="299" r:id="rId28"/>
    <p:sldId id="28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96F63"/>
    <a:srgbClr val="FFFFFF"/>
    <a:srgbClr val="71BB9A"/>
    <a:srgbClr val="84C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FD656-1196-B89C-9C25-B8BB9176F078}" v="4" dt="2020-09-14T08:07:14.560"/>
    <p1510:client id="{4310BE95-F0ED-85A8-7595-9FCF769760B1}" v="12" dt="2020-09-14T09:45:51.505"/>
    <p1510:client id="{4FA94937-7C4F-E3BA-AAF7-BD9386D8C936}" v="3" dt="2020-09-14T10:00:18.568"/>
    <p1510:client id="{BE0A9D11-AC97-3696-E9B5-9FD68B0FBF5A}" v="22" dt="2020-09-14T07:37:43.702"/>
    <p1510:client id="{FEE2FC93-17E0-00C0-9917-AA4053CF28AF}" v="125" dt="2020-09-14T09:56:13.88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p:restoredTop sz="89134" autoAdjust="0"/>
  </p:normalViewPr>
  <p:slideViewPr>
    <p:cSldViewPr snapToGrid="0" snapToObjects="1">
      <p:cViewPr varScale="1">
        <p:scale>
          <a:sx n="50" d="100"/>
          <a:sy n="50" d="100"/>
        </p:scale>
        <p:origin x="792" y="3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Markiewicz" userId="S::joanna.markiewicz@usz.edu.pl::8a9e13bd-d973-4853-8ade-96257f85c56c" providerId="AD" clId="Web-{4310BE95-F0ED-85A8-7595-9FCF769760B1}"/>
    <pc:docChg chg="addSld modSld">
      <pc:chgData name="Joanna Markiewicz" userId="S::joanna.markiewicz@usz.edu.pl::8a9e13bd-d973-4853-8ade-96257f85c56c" providerId="AD" clId="Web-{4310BE95-F0ED-85A8-7595-9FCF769760B1}" dt="2020-09-14T09:45:51.348" v="10" actId="1076"/>
      <pc:docMkLst>
        <pc:docMk/>
      </pc:docMkLst>
      <pc:sldChg chg="modSp add replId">
        <pc:chgData name="Joanna Markiewicz" userId="S::joanna.markiewicz@usz.edu.pl::8a9e13bd-d973-4853-8ade-96257f85c56c" providerId="AD" clId="Web-{4310BE95-F0ED-85A8-7595-9FCF769760B1}" dt="2020-09-14T09:45:51.348" v="10" actId="1076"/>
        <pc:sldMkLst>
          <pc:docMk/>
          <pc:sldMk cId="2677719027" sldId="297"/>
        </pc:sldMkLst>
        <pc:spChg chg="mod">
          <ac:chgData name="Joanna Markiewicz" userId="S::joanna.markiewicz@usz.edu.pl::8a9e13bd-d973-4853-8ade-96257f85c56c" providerId="AD" clId="Web-{4310BE95-F0ED-85A8-7595-9FCF769760B1}" dt="2020-09-14T09:45:51.348" v="10" actId="1076"/>
          <ac:spMkLst>
            <pc:docMk/>
            <pc:sldMk cId="2677719027" sldId="297"/>
            <ac:spMk id="226" creationId="{00000000-0000-0000-0000-000000000000}"/>
          </ac:spMkLst>
        </pc:spChg>
      </pc:sldChg>
    </pc:docChg>
  </pc:docChgLst>
  <pc:docChgLst>
    <pc:chgData name="Joanna Markiewicz" userId="S::joanna.markiewicz@usz.edu.pl::8a9e13bd-d973-4853-8ade-96257f85c56c" providerId="AD" clId="Web-{4FA94937-7C4F-E3BA-AAF7-BD9386D8C936}"/>
    <pc:docChg chg="modSld">
      <pc:chgData name="Joanna Markiewicz" userId="S::joanna.markiewicz@usz.edu.pl::8a9e13bd-d973-4853-8ade-96257f85c56c" providerId="AD" clId="Web-{4FA94937-7C4F-E3BA-AAF7-BD9386D8C936}" dt="2020-09-14T10:00:15.599" v="1" actId="20577"/>
      <pc:docMkLst>
        <pc:docMk/>
      </pc:docMkLst>
      <pc:sldChg chg="modSp">
        <pc:chgData name="Joanna Markiewicz" userId="S::joanna.markiewicz@usz.edu.pl::8a9e13bd-d973-4853-8ade-96257f85c56c" providerId="AD" clId="Web-{4FA94937-7C4F-E3BA-AAF7-BD9386D8C936}" dt="2020-09-14T10:00:15.599" v="1" actId="20577"/>
        <pc:sldMkLst>
          <pc:docMk/>
          <pc:sldMk cId="2677719027" sldId="297"/>
        </pc:sldMkLst>
        <pc:spChg chg="mod">
          <ac:chgData name="Joanna Markiewicz" userId="S::joanna.markiewicz@usz.edu.pl::8a9e13bd-d973-4853-8ade-96257f85c56c" providerId="AD" clId="Web-{4FA94937-7C4F-E3BA-AAF7-BD9386D8C936}" dt="2020-09-14T10:00:15.599" v="1" actId="20577"/>
          <ac:spMkLst>
            <pc:docMk/>
            <pc:sldMk cId="2677719027" sldId="297"/>
            <ac:spMk id="227" creationId="{00000000-0000-0000-0000-000000000000}"/>
          </ac:spMkLst>
        </pc:spChg>
      </pc:sldChg>
    </pc:docChg>
  </pc:docChgLst>
  <pc:docChgLst>
    <pc:chgData name="Joanna Markiewicz" userId="S::joanna.markiewicz@usz.edu.pl::8a9e13bd-d973-4853-8ade-96257f85c56c" providerId="AD" clId="Web-{FEE2FC93-17E0-00C0-9917-AA4053CF28AF}"/>
    <pc:docChg chg="addSld delSld modSld">
      <pc:chgData name="Joanna Markiewicz" userId="S::joanna.markiewicz@usz.edu.pl::8a9e13bd-d973-4853-8ade-96257f85c56c" providerId="AD" clId="Web-{FEE2FC93-17E0-00C0-9917-AA4053CF28AF}" dt="2020-09-14T09:56:13.881" v="123" actId="14100"/>
      <pc:docMkLst>
        <pc:docMk/>
      </pc:docMkLst>
      <pc:sldChg chg="modSp">
        <pc:chgData name="Joanna Markiewicz" userId="S::joanna.markiewicz@usz.edu.pl::8a9e13bd-d973-4853-8ade-96257f85c56c" providerId="AD" clId="Web-{FEE2FC93-17E0-00C0-9917-AA4053CF28AF}" dt="2020-09-14T09:50:17.812" v="65" actId="20577"/>
        <pc:sldMkLst>
          <pc:docMk/>
          <pc:sldMk cId="2677719027" sldId="297"/>
        </pc:sldMkLst>
        <pc:spChg chg="mod">
          <ac:chgData name="Joanna Markiewicz" userId="S::joanna.markiewicz@usz.edu.pl::8a9e13bd-d973-4853-8ade-96257f85c56c" providerId="AD" clId="Web-{FEE2FC93-17E0-00C0-9917-AA4053CF28AF}" dt="2020-09-14T09:50:17.812" v="65" actId="20577"/>
          <ac:spMkLst>
            <pc:docMk/>
            <pc:sldMk cId="2677719027" sldId="297"/>
            <ac:spMk id="227" creationId="{00000000-0000-0000-0000-000000000000}"/>
          </ac:spMkLst>
        </pc:spChg>
      </pc:sldChg>
      <pc:sldChg chg="modSp add replId">
        <pc:chgData name="Joanna Markiewicz" userId="S::joanna.markiewicz@usz.edu.pl::8a9e13bd-d973-4853-8ade-96257f85c56c" providerId="AD" clId="Web-{FEE2FC93-17E0-00C0-9917-AA4053CF28AF}" dt="2020-09-14T09:53:34.972" v="85" actId="20577"/>
        <pc:sldMkLst>
          <pc:docMk/>
          <pc:sldMk cId="127848499" sldId="298"/>
        </pc:sldMkLst>
        <pc:spChg chg="mod">
          <ac:chgData name="Joanna Markiewicz" userId="S::joanna.markiewicz@usz.edu.pl::8a9e13bd-d973-4853-8ade-96257f85c56c" providerId="AD" clId="Web-{FEE2FC93-17E0-00C0-9917-AA4053CF28AF}" dt="2020-09-14T09:53:34.972" v="85" actId="20577"/>
          <ac:spMkLst>
            <pc:docMk/>
            <pc:sldMk cId="127848499" sldId="298"/>
            <ac:spMk id="227" creationId="{00000000-0000-0000-0000-000000000000}"/>
          </ac:spMkLst>
        </pc:spChg>
      </pc:sldChg>
      <pc:sldChg chg="add del replId">
        <pc:chgData name="Joanna Markiewicz" userId="S::joanna.markiewicz@usz.edu.pl::8a9e13bd-d973-4853-8ade-96257f85c56c" providerId="AD" clId="Web-{FEE2FC93-17E0-00C0-9917-AA4053CF28AF}" dt="2020-09-14T09:52:48.830" v="80"/>
        <pc:sldMkLst>
          <pc:docMk/>
          <pc:sldMk cId="650802866" sldId="299"/>
        </pc:sldMkLst>
      </pc:sldChg>
      <pc:sldChg chg="addSp delSp modSp add replId">
        <pc:chgData name="Joanna Markiewicz" userId="S::joanna.markiewicz@usz.edu.pl::8a9e13bd-d973-4853-8ade-96257f85c56c" providerId="AD" clId="Web-{FEE2FC93-17E0-00C0-9917-AA4053CF28AF}" dt="2020-09-14T09:56:13.881" v="123" actId="14100"/>
        <pc:sldMkLst>
          <pc:docMk/>
          <pc:sldMk cId="1558676517" sldId="299"/>
        </pc:sldMkLst>
        <pc:spChg chg="del">
          <ac:chgData name="Joanna Markiewicz" userId="S::joanna.markiewicz@usz.edu.pl::8a9e13bd-d973-4853-8ade-96257f85c56c" providerId="AD" clId="Web-{FEE2FC93-17E0-00C0-9917-AA4053CF28AF}" dt="2020-09-14T09:54:22.238" v="100"/>
          <ac:spMkLst>
            <pc:docMk/>
            <pc:sldMk cId="1558676517" sldId="299"/>
            <ac:spMk id="5" creationId="{0CF4088D-0A09-7044-A639-4F6FF1CFDA69}"/>
          </ac:spMkLst>
        </pc:spChg>
        <pc:spChg chg="add del mod">
          <ac:chgData name="Joanna Markiewicz" userId="S::joanna.markiewicz@usz.edu.pl::8a9e13bd-d973-4853-8ade-96257f85c56c" providerId="AD" clId="Web-{FEE2FC93-17E0-00C0-9917-AA4053CF28AF}" dt="2020-09-14T09:55:15.145" v="114"/>
          <ac:spMkLst>
            <pc:docMk/>
            <pc:sldMk cId="1558676517" sldId="299"/>
            <ac:spMk id="6" creationId="{D4D05790-1122-4F3A-941E-F2162ECFF1FE}"/>
          </ac:spMkLst>
        </pc:spChg>
        <pc:spChg chg="add del mod">
          <ac:chgData name="Joanna Markiewicz" userId="S::joanna.markiewicz@usz.edu.pl::8a9e13bd-d973-4853-8ade-96257f85c56c" providerId="AD" clId="Web-{FEE2FC93-17E0-00C0-9917-AA4053CF28AF}" dt="2020-09-14T09:55:19.661" v="115"/>
          <ac:spMkLst>
            <pc:docMk/>
            <pc:sldMk cId="1558676517" sldId="299"/>
            <ac:spMk id="9" creationId="{57B573C8-E147-41C0-9486-557D431092CB}"/>
          </ac:spMkLst>
        </pc:spChg>
        <pc:spChg chg="del">
          <ac:chgData name="Joanna Markiewicz" userId="S::joanna.markiewicz@usz.edu.pl::8a9e13bd-d973-4853-8ade-96257f85c56c" providerId="AD" clId="Web-{FEE2FC93-17E0-00C0-9917-AA4053CF28AF}" dt="2020-09-14T09:55:01.520" v="110"/>
          <ac:spMkLst>
            <pc:docMk/>
            <pc:sldMk cId="1558676517" sldId="299"/>
            <ac:spMk id="10" creationId="{405E853B-C038-F04B-98B1-A31DE71C0ECD}"/>
          </ac:spMkLst>
        </pc:spChg>
        <pc:spChg chg="add del mod">
          <ac:chgData name="Joanna Markiewicz" userId="S::joanna.markiewicz@usz.edu.pl::8a9e13bd-d973-4853-8ade-96257f85c56c" providerId="AD" clId="Web-{FEE2FC93-17E0-00C0-9917-AA4053CF28AF}" dt="2020-09-14T09:55:35.427" v="117"/>
          <ac:spMkLst>
            <pc:docMk/>
            <pc:sldMk cId="1558676517" sldId="299"/>
            <ac:spMk id="13" creationId="{7F73A001-C68F-493F-A16E-381B943B2069}"/>
          </ac:spMkLst>
        </pc:spChg>
        <pc:spChg chg="add del mod">
          <ac:chgData name="Joanna Markiewicz" userId="S::joanna.markiewicz@usz.edu.pl::8a9e13bd-d973-4853-8ade-96257f85c56c" providerId="AD" clId="Web-{FEE2FC93-17E0-00C0-9917-AA4053CF28AF}" dt="2020-09-14T09:56:10.631" v="121"/>
          <ac:spMkLst>
            <pc:docMk/>
            <pc:sldMk cId="1558676517" sldId="299"/>
            <ac:spMk id="16" creationId="{F0795289-DB64-4507-BA39-65A1D6A1BD4F}"/>
          </ac:spMkLst>
        </pc:spChg>
        <pc:spChg chg="mod">
          <ac:chgData name="Joanna Markiewicz" userId="S::joanna.markiewicz@usz.edu.pl::8a9e13bd-d973-4853-8ade-96257f85c56c" providerId="AD" clId="Web-{FEE2FC93-17E0-00C0-9917-AA4053CF28AF}" dt="2020-09-14T09:54:08.910" v="99" actId="14100"/>
          <ac:spMkLst>
            <pc:docMk/>
            <pc:sldMk cId="1558676517" sldId="299"/>
            <ac:spMk id="227" creationId="{00000000-0000-0000-0000-000000000000}"/>
          </ac:spMkLst>
        </pc:spChg>
        <pc:picChg chg="add del mod ord modCrop">
          <ac:chgData name="Joanna Markiewicz" userId="S::joanna.markiewicz@usz.edu.pl::8a9e13bd-d973-4853-8ade-96257f85c56c" providerId="AD" clId="Web-{FEE2FC93-17E0-00C0-9917-AA4053CF28AF}" dt="2020-09-14T09:54:59.723" v="109"/>
          <ac:picMkLst>
            <pc:docMk/>
            <pc:sldMk cId="1558676517" sldId="299"/>
            <ac:picMk id="2" creationId="{E5002108-2ACA-4DE3-B3EB-781DEE126BEB}"/>
          </ac:picMkLst>
        </pc:picChg>
        <pc:picChg chg="add del mod ord modCrop">
          <ac:chgData name="Joanna Markiewicz" userId="S::joanna.markiewicz@usz.edu.pl::8a9e13bd-d973-4853-8ade-96257f85c56c" providerId="AD" clId="Web-{FEE2FC93-17E0-00C0-9917-AA4053CF28AF}" dt="2020-09-14T09:55:13.723" v="113"/>
          <ac:picMkLst>
            <pc:docMk/>
            <pc:sldMk cId="1558676517" sldId="299"/>
            <ac:picMk id="7" creationId="{A49A68FC-9F2E-4DCA-A765-85C1FA97EFA2}"/>
          </ac:picMkLst>
        </pc:picChg>
        <pc:picChg chg="add del mod ord modCrop">
          <ac:chgData name="Joanna Markiewicz" userId="S::joanna.markiewicz@usz.edu.pl::8a9e13bd-d973-4853-8ade-96257f85c56c" providerId="AD" clId="Web-{FEE2FC93-17E0-00C0-9917-AA4053CF28AF}" dt="2020-09-14T09:55:23.489" v="116"/>
          <ac:picMkLst>
            <pc:docMk/>
            <pc:sldMk cId="1558676517" sldId="299"/>
            <ac:picMk id="11" creationId="{D2BB8E31-B7CD-4B60-A0B3-A0A605615550}"/>
          </ac:picMkLst>
        </pc:picChg>
        <pc:picChg chg="add del mod ord modCrop">
          <ac:chgData name="Joanna Markiewicz" userId="S::joanna.markiewicz@usz.edu.pl::8a9e13bd-d973-4853-8ade-96257f85c56c" providerId="AD" clId="Web-{FEE2FC93-17E0-00C0-9917-AA4053CF28AF}" dt="2020-09-14T09:55:53.521" v="120"/>
          <ac:picMkLst>
            <pc:docMk/>
            <pc:sldMk cId="1558676517" sldId="299"/>
            <ac:picMk id="14" creationId="{06E19EAE-4C6D-4342-802D-A3B2D2A3F4B8}"/>
          </ac:picMkLst>
        </pc:picChg>
        <pc:picChg chg="add mod ord modCrop">
          <ac:chgData name="Joanna Markiewicz" userId="S::joanna.markiewicz@usz.edu.pl::8a9e13bd-d973-4853-8ade-96257f85c56c" providerId="AD" clId="Web-{FEE2FC93-17E0-00C0-9917-AA4053CF28AF}" dt="2020-09-14T09:56:13.881" v="123" actId="14100"/>
          <ac:picMkLst>
            <pc:docMk/>
            <pc:sldMk cId="1558676517" sldId="299"/>
            <ac:picMk id="17" creationId="{4D247571-551F-4725-A3E7-C5422F0AC5D5}"/>
          </ac:picMkLst>
        </pc:picChg>
      </pc:sldChg>
    </pc:docChg>
  </pc:docChgLst>
  <pc:docChgLst>
    <pc:chgData name="Roman Tylżanowski" userId="S::roman.tylzanowski@usz.edu.pl::f783908e-515d-43cd-b5e3-de52c94bc53d" providerId="AD" clId="Web-{BE0A9D11-AC97-3696-E9B5-9FD68B0FBF5A}"/>
    <pc:docChg chg="modSld">
      <pc:chgData name="Roman Tylżanowski" userId="S::roman.tylzanowski@usz.edu.pl::f783908e-515d-43cd-b5e3-de52c94bc53d" providerId="AD" clId="Web-{BE0A9D11-AC97-3696-E9B5-9FD68B0FBF5A}" dt="2020-09-14T07:37:43.702" v="21" actId="1076"/>
      <pc:docMkLst>
        <pc:docMk/>
      </pc:docMkLst>
      <pc:sldChg chg="modSp">
        <pc:chgData name="Roman Tylżanowski" userId="S::roman.tylzanowski@usz.edu.pl::f783908e-515d-43cd-b5e3-de52c94bc53d" providerId="AD" clId="Web-{BE0A9D11-AC97-3696-E9B5-9FD68B0FBF5A}" dt="2020-09-14T07:34:48.060" v="2" actId="1076"/>
        <pc:sldMkLst>
          <pc:docMk/>
          <pc:sldMk cId="0" sldId="258"/>
        </pc:sldMkLst>
        <pc:spChg chg="mod">
          <ac:chgData name="Roman Tylżanowski" userId="S::roman.tylzanowski@usz.edu.pl::f783908e-515d-43cd-b5e3-de52c94bc53d" providerId="AD" clId="Web-{BE0A9D11-AC97-3696-E9B5-9FD68B0FBF5A}" dt="2020-09-14T07:34:48.060" v="2" actId="1076"/>
          <ac:spMkLst>
            <pc:docMk/>
            <pc:sldMk cId="0" sldId="258"/>
            <ac:spMk id="24" creationId="{F0865906-1E44-43A6-B80C-D3FBFD7E07C1}"/>
          </ac:spMkLst>
        </pc:spChg>
      </pc:sldChg>
      <pc:sldChg chg="modSp">
        <pc:chgData name="Roman Tylżanowski" userId="S::roman.tylzanowski@usz.edu.pl::f783908e-515d-43cd-b5e3-de52c94bc53d" providerId="AD" clId="Web-{BE0A9D11-AC97-3696-E9B5-9FD68B0FBF5A}" dt="2020-09-14T07:35:18.154" v="7" actId="20577"/>
        <pc:sldMkLst>
          <pc:docMk/>
          <pc:sldMk cId="0" sldId="262"/>
        </pc:sldMkLst>
        <pc:spChg chg="mod">
          <ac:chgData name="Roman Tylżanowski" userId="S::roman.tylzanowski@usz.edu.pl::f783908e-515d-43cd-b5e3-de52c94bc53d" providerId="AD" clId="Web-{BE0A9D11-AC97-3696-E9B5-9FD68B0FBF5A}" dt="2020-09-14T07:35:18.154" v="7" actId="20577"/>
          <ac:spMkLst>
            <pc:docMk/>
            <pc:sldMk cId="0" sldId="262"/>
            <ac:spMk id="16" creationId="{34E4DD38-FF4C-4EC2-9797-B77343AB54FE}"/>
          </ac:spMkLst>
        </pc:spChg>
        <pc:spChg chg="mod">
          <ac:chgData name="Roman Tylżanowski" userId="S::roman.tylzanowski@usz.edu.pl::f783908e-515d-43cd-b5e3-de52c94bc53d" providerId="AD" clId="Web-{BE0A9D11-AC97-3696-E9B5-9FD68B0FBF5A}" dt="2020-09-14T07:34:59.623" v="3" actId="1076"/>
          <ac:spMkLst>
            <pc:docMk/>
            <pc:sldMk cId="0" sldId="262"/>
            <ac:spMk id="18" creationId="{34E4DD38-FF4C-4EC2-9797-B77343AB54FE}"/>
          </ac:spMkLst>
        </pc:spChg>
      </pc:sldChg>
      <pc:sldChg chg="modSp">
        <pc:chgData name="Roman Tylżanowski" userId="S::roman.tylzanowski@usz.edu.pl::f783908e-515d-43cd-b5e3-de52c94bc53d" providerId="AD" clId="Web-{BE0A9D11-AC97-3696-E9B5-9FD68B0FBF5A}" dt="2020-09-14T07:35:47.686" v="13" actId="1076"/>
        <pc:sldMkLst>
          <pc:docMk/>
          <pc:sldMk cId="0" sldId="263"/>
        </pc:sldMkLst>
        <pc:spChg chg="mod">
          <ac:chgData name="Roman Tylżanowski" userId="S::roman.tylzanowski@usz.edu.pl::f783908e-515d-43cd-b5e3-de52c94bc53d" providerId="AD" clId="Web-{BE0A9D11-AC97-3696-E9B5-9FD68B0FBF5A}" dt="2020-09-14T07:35:47.686" v="13" actId="1076"/>
          <ac:spMkLst>
            <pc:docMk/>
            <pc:sldMk cId="0" sldId="263"/>
            <ac:spMk id="12" creationId="{30F095E1-BB2F-410C-8870-5C9B577A542B}"/>
          </ac:spMkLst>
        </pc:spChg>
      </pc:sldChg>
      <pc:sldChg chg="modSp">
        <pc:chgData name="Roman Tylżanowski" userId="S::roman.tylzanowski@usz.edu.pl::f783908e-515d-43cd-b5e3-de52c94bc53d" providerId="AD" clId="Web-{BE0A9D11-AC97-3696-E9B5-9FD68B0FBF5A}" dt="2020-09-14T07:34:35.123" v="0" actId="1076"/>
        <pc:sldMkLst>
          <pc:docMk/>
          <pc:sldMk cId="1242095250" sldId="274"/>
        </pc:sldMkLst>
        <pc:spChg chg="mod">
          <ac:chgData name="Roman Tylżanowski" userId="S::roman.tylzanowski@usz.edu.pl::f783908e-515d-43cd-b5e3-de52c94bc53d" providerId="AD" clId="Web-{BE0A9D11-AC97-3696-E9B5-9FD68B0FBF5A}" dt="2020-09-14T07:34:35.123" v="0" actId="1076"/>
          <ac:spMkLst>
            <pc:docMk/>
            <pc:sldMk cId="1242095250" sldId="274"/>
            <ac:spMk id="10" creationId="{D22A0BDA-DE71-4420-8722-7001C7B196EE}"/>
          </ac:spMkLst>
        </pc:spChg>
      </pc:sldChg>
      <pc:sldChg chg="modSp">
        <pc:chgData name="Roman Tylżanowski" userId="S::roman.tylzanowski@usz.edu.pl::f783908e-515d-43cd-b5e3-de52c94bc53d" providerId="AD" clId="Web-{BE0A9D11-AC97-3696-E9B5-9FD68B0FBF5A}" dt="2020-09-14T07:34:41.779" v="1" actId="1076"/>
        <pc:sldMkLst>
          <pc:docMk/>
          <pc:sldMk cId="1964311492" sldId="275"/>
        </pc:sldMkLst>
        <pc:spChg chg="mod">
          <ac:chgData name="Roman Tylżanowski" userId="S::roman.tylzanowski@usz.edu.pl::f783908e-515d-43cd-b5e3-de52c94bc53d" providerId="AD" clId="Web-{BE0A9D11-AC97-3696-E9B5-9FD68B0FBF5A}" dt="2020-09-14T07:34:41.779" v="1" actId="1076"/>
          <ac:spMkLst>
            <pc:docMk/>
            <pc:sldMk cId="1964311492" sldId="275"/>
            <ac:spMk id="9" creationId="{C44DBB15-D910-42CD-BB4B-EC0B9FC5E673}"/>
          </ac:spMkLst>
        </pc:spChg>
      </pc:sldChg>
      <pc:sldChg chg="modSp">
        <pc:chgData name="Roman Tylżanowski" userId="S::roman.tylzanowski@usz.edu.pl::f783908e-515d-43cd-b5e3-de52c94bc53d" providerId="AD" clId="Web-{BE0A9D11-AC97-3696-E9B5-9FD68B0FBF5A}" dt="2020-09-14T07:37:43.702" v="21" actId="1076"/>
        <pc:sldMkLst>
          <pc:docMk/>
          <pc:sldMk cId="1943344856" sldId="280"/>
        </pc:sldMkLst>
        <pc:spChg chg="mod">
          <ac:chgData name="Roman Tylżanowski" userId="S::roman.tylzanowski@usz.edu.pl::f783908e-515d-43cd-b5e3-de52c94bc53d" providerId="AD" clId="Web-{BE0A9D11-AC97-3696-E9B5-9FD68B0FBF5A}" dt="2020-09-14T07:37:43.702" v="21" actId="1076"/>
          <ac:spMkLst>
            <pc:docMk/>
            <pc:sldMk cId="1943344856" sldId="280"/>
            <ac:spMk id="6" creationId="{C40C1AC2-0112-4209-94AE-222184E15F7F}"/>
          </ac:spMkLst>
        </pc:spChg>
      </pc:sldChg>
      <pc:sldChg chg="modSp">
        <pc:chgData name="Roman Tylżanowski" userId="S::roman.tylzanowski@usz.edu.pl::f783908e-515d-43cd-b5e3-de52c94bc53d" providerId="AD" clId="Web-{BE0A9D11-AC97-3696-E9B5-9FD68B0FBF5A}" dt="2020-09-14T07:36:25.858" v="17" actId="1076"/>
        <pc:sldMkLst>
          <pc:docMk/>
          <pc:sldMk cId="2552848492" sldId="288"/>
        </pc:sldMkLst>
        <pc:spChg chg="mod">
          <ac:chgData name="Roman Tylżanowski" userId="S::roman.tylzanowski@usz.edu.pl::f783908e-515d-43cd-b5e3-de52c94bc53d" providerId="AD" clId="Web-{BE0A9D11-AC97-3696-E9B5-9FD68B0FBF5A}" dt="2020-09-14T07:36:25.858" v="17" actId="1076"/>
          <ac:spMkLst>
            <pc:docMk/>
            <pc:sldMk cId="2552848492" sldId="288"/>
            <ac:spMk id="2" creationId="{74B56CC0-76CD-4A9F-BB57-0BED2BC9F11D}"/>
          </ac:spMkLst>
        </pc:spChg>
        <pc:spChg chg="mod">
          <ac:chgData name="Roman Tylżanowski" userId="S::roman.tylzanowski@usz.edu.pl::f783908e-515d-43cd-b5e3-de52c94bc53d" providerId="AD" clId="Web-{BE0A9D11-AC97-3696-E9B5-9FD68B0FBF5A}" dt="2020-09-14T07:36:22.108" v="16" actId="1076"/>
          <ac:spMkLst>
            <pc:docMk/>
            <pc:sldMk cId="2552848492" sldId="288"/>
            <ac:spMk id="130" creationId="{00000000-0000-0000-0000-000000000000}"/>
          </ac:spMkLst>
        </pc:spChg>
      </pc:sldChg>
      <pc:sldChg chg="modSp">
        <pc:chgData name="Roman Tylżanowski" userId="S::roman.tylzanowski@usz.edu.pl::f783908e-515d-43cd-b5e3-de52c94bc53d" providerId="AD" clId="Web-{BE0A9D11-AC97-3696-E9B5-9FD68B0FBF5A}" dt="2020-09-14T07:36:53.530" v="18" actId="14100"/>
        <pc:sldMkLst>
          <pc:docMk/>
          <pc:sldMk cId="3444967072" sldId="292"/>
        </pc:sldMkLst>
        <pc:spChg chg="mod">
          <ac:chgData name="Roman Tylżanowski" userId="S::roman.tylzanowski@usz.edu.pl::f783908e-515d-43cd-b5e3-de52c94bc53d" providerId="AD" clId="Web-{BE0A9D11-AC97-3696-E9B5-9FD68B0FBF5A}" dt="2020-09-14T07:36:53.530" v="18" actId="14100"/>
          <ac:spMkLst>
            <pc:docMk/>
            <pc:sldMk cId="3444967072" sldId="292"/>
            <ac:spMk id="88" creationId="{00000000-0000-0000-0000-000000000000}"/>
          </ac:spMkLst>
        </pc:spChg>
      </pc:sldChg>
      <pc:sldChg chg="addSp delSp">
        <pc:chgData name="Roman Tylżanowski" userId="S::roman.tylzanowski@usz.edu.pl::f783908e-515d-43cd-b5e3-de52c94bc53d" providerId="AD" clId="Web-{BE0A9D11-AC97-3696-E9B5-9FD68B0FBF5A}" dt="2020-09-14T07:37:16.687" v="20"/>
        <pc:sldMkLst>
          <pc:docMk/>
          <pc:sldMk cId="2860325176" sldId="293"/>
        </pc:sldMkLst>
        <pc:spChg chg="add">
          <ac:chgData name="Roman Tylżanowski" userId="S::roman.tylzanowski@usz.edu.pl::f783908e-515d-43cd-b5e3-de52c94bc53d" providerId="AD" clId="Web-{BE0A9D11-AC97-3696-E9B5-9FD68B0FBF5A}" dt="2020-09-14T07:37:16.687" v="20"/>
          <ac:spMkLst>
            <pc:docMk/>
            <pc:sldMk cId="2860325176" sldId="293"/>
            <ac:spMk id="2" creationId="{75AA5D25-4D2A-48C0-8EE5-5941247B7F78}"/>
          </ac:spMkLst>
        </pc:spChg>
        <pc:spChg chg="del">
          <ac:chgData name="Roman Tylżanowski" userId="S::roman.tylzanowski@usz.edu.pl::f783908e-515d-43cd-b5e3-de52c94bc53d" providerId="AD" clId="Web-{BE0A9D11-AC97-3696-E9B5-9FD68B0FBF5A}" dt="2020-09-14T07:37:15.437" v="19"/>
          <ac:spMkLst>
            <pc:docMk/>
            <pc:sldMk cId="2860325176" sldId="293"/>
            <ac:spMk id="88" creationId="{00000000-0000-0000-0000-000000000000}"/>
          </ac:spMkLst>
        </pc:spChg>
      </pc:sldChg>
      <pc:sldChg chg="modSp">
        <pc:chgData name="Roman Tylżanowski" userId="S::roman.tylzanowski@usz.edu.pl::f783908e-515d-43cd-b5e3-de52c94bc53d" providerId="AD" clId="Web-{BE0A9D11-AC97-3696-E9B5-9FD68B0FBF5A}" dt="2020-09-14T07:35:41.139" v="12" actId="1076"/>
        <pc:sldMkLst>
          <pc:docMk/>
          <pc:sldMk cId="258800852" sldId="294"/>
        </pc:sldMkLst>
        <pc:spChg chg="mod">
          <ac:chgData name="Roman Tylżanowski" userId="S::roman.tylzanowski@usz.edu.pl::f783908e-515d-43cd-b5e3-de52c94bc53d" providerId="AD" clId="Web-{BE0A9D11-AC97-3696-E9B5-9FD68B0FBF5A}" dt="2020-09-14T07:35:41.139" v="12" actId="1076"/>
          <ac:spMkLst>
            <pc:docMk/>
            <pc:sldMk cId="258800852" sldId="294"/>
            <ac:spMk id="16" creationId="{34E4DD38-FF4C-4EC2-9797-B77343AB54FE}"/>
          </ac:spMkLst>
        </pc:spChg>
      </pc:sldChg>
      <pc:sldChg chg="modSp">
        <pc:chgData name="Roman Tylżanowski" userId="S::roman.tylzanowski@usz.edu.pl::f783908e-515d-43cd-b5e3-de52c94bc53d" providerId="AD" clId="Web-{BE0A9D11-AC97-3696-E9B5-9FD68B0FBF5A}" dt="2020-09-14T07:35:32.639" v="11" actId="1076"/>
        <pc:sldMkLst>
          <pc:docMk/>
          <pc:sldMk cId="3150243280" sldId="295"/>
        </pc:sldMkLst>
        <pc:spChg chg="mod">
          <ac:chgData name="Roman Tylżanowski" userId="S::roman.tylzanowski@usz.edu.pl::f783908e-515d-43cd-b5e3-de52c94bc53d" providerId="AD" clId="Web-{BE0A9D11-AC97-3696-E9B5-9FD68B0FBF5A}" dt="2020-09-14T07:35:32.639" v="11" actId="1076"/>
          <ac:spMkLst>
            <pc:docMk/>
            <pc:sldMk cId="3150243280" sldId="295"/>
            <ac:spMk id="2" creationId="{2A5EF72C-91CD-4AA9-895E-FB61CA79ADEE}"/>
          </ac:spMkLst>
        </pc:spChg>
        <pc:spChg chg="mod">
          <ac:chgData name="Roman Tylżanowski" userId="S::roman.tylzanowski@usz.edu.pl::f783908e-515d-43cd-b5e3-de52c94bc53d" providerId="AD" clId="Web-{BE0A9D11-AC97-3696-E9B5-9FD68B0FBF5A}" dt="2020-09-14T07:35:25.060" v="9" actId="1076"/>
          <ac:spMkLst>
            <pc:docMk/>
            <pc:sldMk cId="3150243280" sldId="295"/>
            <ac:spMk id="16" creationId="{34E4DD38-FF4C-4EC2-9797-B77343AB54FE}"/>
          </ac:spMkLst>
        </pc:spChg>
        <pc:spChg chg="mod">
          <ac:chgData name="Roman Tylżanowski" userId="S::roman.tylzanowski@usz.edu.pl::f783908e-515d-43cd-b5e3-de52c94bc53d" providerId="AD" clId="Web-{BE0A9D11-AC97-3696-E9B5-9FD68B0FBF5A}" dt="2020-09-14T07:35:32.607" v="10" actId="1076"/>
          <ac:spMkLst>
            <pc:docMk/>
            <pc:sldMk cId="3150243280" sldId="295"/>
            <ac:spMk id="29" creationId="{B51F0376-C708-404D-B976-FCEF54B7D481}"/>
          </ac:spMkLst>
        </pc:spChg>
      </pc:sldChg>
    </pc:docChg>
  </pc:docChgLst>
  <pc:docChgLst>
    <pc:chgData name="Roman Tylżanowski" userId="S::roman.tylzanowski@usz.edu.pl::f783908e-515d-43cd-b5e3-de52c94bc53d" providerId="AD" clId="Web-{40AFD656-1196-B89C-9C25-B8BB9176F078}"/>
    <pc:docChg chg="modSld">
      <pc:chgData name="Roman Tylżanowski" userId="S::roman.tylzanowski@usz.edu.pl::f783908e-515d-43cd-b5e3-de52c94bc53d" providerId="AD" clId="Web-{40AFD656-1196-B89C-9C25-B8BB9176F078}" dt="2020-09-14T08:07:14.560" v="2" actId="1076"/>
      <pc:docMkLst>
        <pc:docMk/>
      </pc:docMkLst>
      <pc:sldChg chg="addSp modSp">
        <pc:chgData name="Roman Tylżanowski" userId="S::roman.tylzanowski@usz.edu.pl::f783908e-515d-43cd-b5e3-de52c94bc53d" providerId="AD" clId="Web-{40AFD656-1196-B89C-9C25-B8BB9176F078}" dt="2020-09-14T08:07:14.560" v="2" actId="1076"/>
        <pc:sldMkLst>
          <pc:docMk/>
          <pc:sldMk cId="0" sldId="262"/>
        </pc:sldMkLst>
        <pc:picChg chg="add mod">
          <ac:chgData name="Roman Tylżanowski" userId="S::roman.tylzanowski@usz.edu.pl::f783908e-515d-43cd-b5e3-de52c94bc53d" providerId="AD" clId="Web-{40AFD656-1196-B89C-9C25-B8BB9176F078}" dt="2020-09-14T08:07:14.560" v="2" actId="1076"/>
          <ac:picMkLst>
            <pc:docMk/>
            <pc:sldMk cId="0" sldId="262"/>
            <ac:picMk id="3" creationId="{6B7C5CCD-DA99-4DFC-B947-E05CDD16F1A5}"/>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1E-3"/>
          <c:y val="5.000000000000001E-3"/>
          <c:w val="0.99"/>
          <c:h val="0.98749999999999993"/>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954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3451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9068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72007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09812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1823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887458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effectLst/>
            </a:endParaRPr>
          </a:p>
        </p:txBody>
      </p:sp>
    </p:spTree>
    <p:extLst>
      <p:ext uri="{BB962C8B-B14F-4D97-AF65-F5344CB8AC3E}">
        <p14:creationId xmlns:p14="http://schemas.microsoft.com/office/powerpoint/2010/main" val="70779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7733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07988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8056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432230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634841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8151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44089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1118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5056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99116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effectLst/>
            </a:endParaRPr>
          </a:p>
        </p:txBody>
      </p:sp>
    </p:spTree>
    <p:extLst>
      <p:ext uri="{BB962C8B-B14F-4D97-AF65-F5344CB8AC3E}">
        <p14:creationId xmlns:p14="http://schemas.microsoft.com/office/powerpoint/2010/main" val="329911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49448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92685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52711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p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inforapps.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lFOKPrDF_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4232987" y="4967966"/>
            <a:ext cx="15918024" cy="6900572"/>
          </a:xfrm>
          <a:prstGeom prst="rect">
            <a:avLst/>
          </a:prstGeom>
          <a:solidFill>
            <a:srgbClr val="FFFFFF"/>
          </a:solidFill>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pPr>
              <a:lnSpc>
                <a:spcPct val="120000"/>
              </a:lnSpc>
            </a:pPr>
            <a:r>
              <a:rPr lang="pl-PL" sz="10400" dirty="0">
                <a:solidFill>
                  <a:srgbClr val="496F63"/>
                </a:solidFill>
                <a:latin typeface="Arial" panose="020B0604020202020204" pitchFamily="34" charset="0"/>
                <a:cs typeface="Arial" panose="020B0604020202020204" pitchFamily="34" charset="0"/>
              </a:rPr>
              <a:t>Module 6.</a:t>
            </a:r>
          </a:p>
          <a:p>
            <a:pPr>
              <a:lnSpc>
                <a:spcPct val="120000"/>
              </a:lnSpc>
            </a:pPr>
            <a:r>
              <a:rPr lang="pl-PL" sz="10400" dirty="0">
                <a:solidFill>
                  <a:srgbClr val="496F63"/>
                </a:solidFill>
                <a:latin typeface="Arial" panose="020B0604020202020204" pitchFamily="34" charset="0"/>
                <a:cs typeface="Arial" panose="020B0604020202020204" pitchFamily="34" charset="0"/>
              </a:rPr>
              <a:t>Marketing</a:t>
            </a:r>
            <a:r>
              <a:rPr lang="en-GB" sz="10400" dirty="0">
                <a:solidFill>
                  <a:srgbClr val="496F63"/>
                </a:solidFill>
                <a:latin typeface="Arial" panose="020B0604020202020204" pitchFamily="34" charset="0"/>
                <a:cs typeface="Arial" panose="020B0604020202020204" pitchFamily="34" charset="0"/>
              </a:rPr>
              <a:t> </a:t>
            </a:r>
            <a:r>
              <a:rPr lang="pl-PL" sz="10400" dirty="0">
                <a:solidFill>
                  <a:srgbClr val="496F63"/>
                </a:solidFill>
                <a:latin typeface="Arial" panose="020B0604020202020204" pitchFamily="34" charset="0"/>
                <a:cs typeface="Arial" panose="020B0604020202020204" pitchFamily="34" charset="0"/>
              </a:rPr>
              <a:t>Lean Innovation</a:t>
            </a:r>
            <a:endParaRPr lang="en-GB" sz="10400" dirty="0">
              <a:solidFill>
                <a:srgbClr val="496F63"/>
              </a:solidFill>
              <a:latin typeface="Arial" panose="020B0604020202020204" pitchFamily="34" charset="0"/>
              <a:cs typeface="Arial" panose="020B0604020202020204" pitchFamily="34" charset="0"/>
            </a:endParaRPr>
          </a:p>
          <a:p>
            <a:pPr>
              <a:lnSpc>
                <a:spcPct val="120000"/>
              </a:lnSpc>
            </a:pPr>
            <a:endParaRPr lang="en-GB" sz="5600" dirty="0">
              <a:solidFill>
                <a:srgbClr val="496F63"/>
              </a:solidFill>
              <a:latin typeface="Arial" panose="020B0604020202020204" pitchFamily="34" charset="0"/>
              <a:cs typeface="Arial" panose="020B0604020202020204" pitchFamily="34" charset="0"/>
            </a:endParaRPr>
          </a:p>
          <a:p>
            <a:endParaRPr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5766" y="1036320"/>
            <a:ext cx="10275847" cy="3172995"/>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pic>
        <p:nvPicPr>
          <p:cNvPr id="6" name="Picture 5">
            <a:extLst>
              <a:ext uri="{FF2B5EF4-FFF2-40B4-BE49-F238E27FC236}">
                <a16:creationId xmlns:a16="http://schemas.microsoft.com/office/drawing/2014/main" id="{6F3488AF-0F6A-4FC4-BB01-59281D5617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28410" y="12679680"/>
            <a:ext cx="8577780" cy="1055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3141250" y="2245525"/>
            <a:ext cx="5761231" cy="705578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pl-PL" sz="3800" b="1" dirty="0" err="1">
                <a:solidFill>
                  <a:schemeClr val="tx1"/>
                </a:solidFill>
                <a:latin typeface="Arial" panose="020B0604020202020204" pitchFamily="34" charset="0"/>
                <a:cs typeface="Arial" panose="020B0604020202020204" pitchFamily="34" charset="0"/>
              </a:rPr>
              <a:t>Social</a:t>
            </a:r>
            <a:r>
              <a:rPr lang="pl-PL" sz="3800" b="1" dirty="0">
                <a:solidFill>
                  <a:schemeClr val="tx1"/>
                </a:solidFill>
                <a:latin typeface="Arial" panose="020B0604020202020204" pitchFamily="34" charset="0"/>
                <a:cs typeface="Arial" panose="020B0604020202020204" pitchFamily="34" charset="0"/>
              </a:rPr>
              <a:t> Media Networks:</a:t>
            </a:r>
          </a:p>
          <a:p>
            <a:pPr marL="571500" indent="-571500" algn="ctr">
              <a:lnSpc>
                <a:spcPct val="150000"/>
              </a:lnSpc>
              <a:buFont typeface="Arial" panose="020B0604020202020204" pitchFamily="34" charset="0"/>
              <a:buChar char="•"/>
            </a:pPr>
            <a:r>
              <a:rPr lang="pl-PL" sz="3800" b="1" dirty="0">
                <a:solidFill>
                  <a:srgbClr val="84CAC5"/>
                </a:solidFill>
                <a:latin typeface="Arial" panose="020B0604020202020204" pitchFamily="34" charset="0"/>
                <a:cs typeface="Arial" panose="020B0604020202020204" pitchFamily="34" charset="0"/>
              </a:rPr>
              <a:t>Facebook</a:t>
            </a:r>
          </a:p>
          <a:p>
            <a:pPr marL="571500" indent="-571500" algn="ctr">
              <a:lnSpc>
                <a:spcPct val="150000"/>
              </a:lnSpc>
              <a:buFont typeface="Arial" panose="020B0604020202020204" pitchFamily="34" charset="0"/>
              <a:buChar char="•"/>
            </a:pPr>
            <a:r>
              <a:rPr lang="pl-PL" sz="3800" b="1" dirty="0">
                <a:solidFill>
                  <a:srgbClr val="84CAC5"/>
                </a:solidFill>
                <a:latin typeface="Arial" panose="020B0604020202020204" pitchFamily="34" charset="0"/>
                <a:cs typeface="Arial" panose="020B0604020202020204" pitchFamily="34" charset="0"/>
              </a:rPr>
              <a:t>LinkedIn</a:t>
            </a:r>
          </a:p>
          <a:p>
            <a:pPr marL="571500" indent="-571500" algn="ctr">
              <a:lnSpc>
                <a:spcPct val="150000"/>
              </a:lnSpc>
              <a:buFont typeface="Arial" panose="020B0604020202020204" pitchFamily="34" charset="0"/>
              <a:buChar char="•"/>
            </a:pPr>
            <a:r>
              <a:rPr lang="pl-PL" sz="3800" b="1" dirty="0">
                <a:solidFill>
                  <a:srgbClr val="84CAC5"/>
                </a:solidFill>
                <a:latin typeface="Arial" panose="020B0604020202020204" pitchFamily="34" charset="0"/>
                <a:cs typeface="Arial" panose="020B0604020202020204" pitchFamily="34" charset="0"/>
              </a:rPr>
              <a:t>Twitter</a:t>
            </a:r>
          </a:p>
          <a:p>
            <a:pPr marL="571500" indent="-571500" algn="ctr">
              <a:lnSpc>
                <a:spcPct val="150000"/>
              </a:lnSpc>
              <a:buFont typeface="Arial" panose="020B0604020202020204" pitchFamily="34" charset="0"/>
              <a:buChar char="•"/>
            </a:pPr>
            <a:r>
              <a:rPr lang="pl-PL" sz="3800" b="1" dirty="0">
                <a:solidFill>
                  <a:srgbClr val="84CAC5"/>
                </a:solidFill>
                <a:latin typeface="Arial" panose="020B0604020202020204" pitchFamily="34" charset="0"/>
                <a:cs typeface="Arial" panose="020B0604020202020204" pitchFamily="34" charset="0"/>
              </a:rPr>
              <a:t>Instagram</a:t>
            </a:r>
          </a:p>
          <a:p>
            <a:pPr marL="571500" indent="-571500" algn="ctr">
              <a:lnSpc>
                <a:spcPct val="150000"/>
              </a:lnSpc>
              <a:buFont typeface="Arial" panose="020B0604020202020204" pitchFamily="34" charset="0"/>
              <a:buChar char="•"/>
            </a:pPr>
            <a:r>
              <a:rPr lang="pl-PL" sz="3800" b="1" dirty="0">
                <a:solidFill>
                  <a:srgbClr val="84CAC5"/>
                </a:solidFill>
                <a:latin typeface="Arial" panose="020B0604020202020204" pitchFamily="34" charset="0"/>
                <a:cs typeface="Arial" panose="020B0604020202020204" pitchFamily="34" charset="0"/>
              </a:rPr>
              <a:t>Snapchat</a:t>
            </a:r>
          </a:p>
          <a:p>
            <a:pPr marL="571500" indent="-571500" algn="ctr">
              <a:lnSpc>
                <a:spcPct val="150000"/>
              </a:lnSpc>
              <a:buFont typeface="Arial" panose="020B0604020202020204" pitchFamily="34" charset="0"/>
              <a:buChar char="•"/>
            </a:pPr>
            <a:r>
              <a:rPr lang="pl-PL" sz="3800" b="1" dirty="0">
                <a:solidFill>
                  <a:srgbClr val="84CAC5"/>
                </a:solidFill>
                <a:latin typeface="Arial" panose="020B0604020202020204" pitchFamily="34" charset="0"/>
                <a:cs typeface="Arial" panose="020B0604020202020204" pitchFamily="34" charset="0"/>
              </a:rPr>
              <a:t>Pinterest</a:t>
            </a:r>
          </a:p>
          <a:p>
            <a:pPr marL="571500" indent="-571500" algn="ctr">
              <a:lnSpc>
                <a:spcPct val="150000"/>
              </a:lnSpc>
              <a:buFont typeface="Arial" panose="020B0604020202020204" pitchFamily="34" charset="0"/>
              <a:buChar char="•"/>
            </a:pPr>
            <a:r>
              <a:rPr lang="pl-PL" sz="3800" b="1" dirty="0">
                <a:solidFill>
                  <a:srgbClr val="84CAC5"/>
                </a:solidFill>
                <a:latin typeface="Arial" panose="020B0604020202020204" pitchFamily="34" charset="0"/>
                <a:cs typeface="Arial" panose="020B0604020202020204" pitchFamily="34" charset="0"/>
              </a:rPr>
              <a:t>YouTube</a:t>
            </a:r>
          </a:p>
        </p:txBody>
      </p:sp>
      <p:sp>
        <p:nvSpPr>
          <p:cNvPr id="81" name="Shape 8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10</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a:solidFill>
                  <a:srgbClr val="496F63"/>
                </a:solidFill>
                <a:latin typeface="Arial" panose="020B0604020202020204" pitchFamily="34" charset="0"/>
                <a:cs typeface="Arial" panose="020B0604020202020204" pitchFamily="34" charset="0"/>
              </a:rPr>
              <a:t>Marketing </a:t>
            </a:r>
            <a:r>
              <a:rPr lang="pl-PL" dirty="0" err="1">
                <a:solidFill>
                  <a:srgbClr val="496F63"/>
                </a:solidFill>
                <a:latin typeface="Arial" panose="020B0604020202020204" pitchFamily="34" charset="0"/>
                <a:cs typeface="Arial" panose="020B0604020202020204" pitchFamily="34" charset="0"/>
              </a:rPr>
              <a:t>channels</a:t>
            </a:r>
            <a:endParaRPr dirty="0">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8869462" y="12971976"/>
            <a:ext cx="16432784" cy="37241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fr-FR" sz="2400" dirty="0">
                <a:solidFill>
                  <a:schemeClr val="tx2"/>
                </a:solidFill>
              </a:rPr>
              <a:t>Source: https://business.tutsplus.com/tutorials/how-to-write-a-lean-marketing-plan--cms-26069</a:t>
            </a:r>
            <a:endParaRPr sz="2400" dirty="0">
              <a:solidFill>
                <a:schemeClr val="tx2"/>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042998" y="-6381024"/>
            <a:ext cx="14041665" cy="15049440"/>
          </a:xfrm>
          <a:prstGeom prst="rect">
            <a:avLst/>
          </a:prstGeom>
        </p:spPr>
      </p:pic>
      <p:sp>
        <p:nvSpPr>
          <p:cNvPr id="11" name="Shape 85">
            <a:extLst>
              <a:ext uri="{FF2B5EF4-FFF2-40B4-BE49-F238E27FC236}">
                <a16:creationId xmlns:a16="http://schemas.microsoft.com/office/drawing/2014/main" id="{299F7D19-C661-4724-BFFC-EEA01F60BFFD}"/>
              </a:ext>
            </a:extLst>
          </p:cNvPr>
          <p:cNvSpPr/>
          <p:nvPr/>
        </p:nvSpPr>
        <p:spPr>
          <a:xfrm>
            <a:off x="7179592" y="6890279"/>
            <a:ext cx="5761231"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en-US" sz="3800" b="1" dirty="0">
                <a:solidFill>
                  <a:schemeClr val="tx1"/>
                </a:solidFill>
                <a:latin typeface="Arial" panose="020B0604020202020204" pitchFamily="34" charset="0"/>
                <a:cs typeface="Arial" panose="020B0604020202020204" pitchFamily="34" charset="0"/>
              </a:rPr>
              <a:t>Review Sites: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Yelp!</a:t>
            </a:r>
          </a:p>
          <a:p>
            <a:pPr marL="571500" indent="-571500" algn="ctr">
              <a:lnSpc>
                <a:spcPct val="150000"/>
              </a:lnSpc>
              <a:buFont typeface="Arial" panose="020B0604020202020204" pitchFamily="34" charset="0"/>
              <a:buChar char="•"/>
            </a:pPr>
            <a:r>
              <a:rPr lang="en-US" sz="3800" b="1" dirty="0" err="1">
                <a:solidFill>
                  <a:srgbClr val="84CAC5"/>
                </a:solidFill>
                <a:latin typeface="Arial" panose="020B0604020202020204" pitchFamily="34" charset="0"/>
                <a:cs typeface="Arial" panose="020B0604020202020204" pitchFamily="34" charset="0"/>
              </a:rPr>
              <a:t>InsiderPages</a:t>
            </a:r>
            <a:endParaRPr lang="en-US" sz="3800" b="1" dirty="0">
              <a:solidFill>
                <a:srgbClr val="84CAC5"/>
              </a:solidFill>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n-US" sz="3800" b="1" dirty="0" err="1">
                <a:solidFill>
                  <a:srgbClr val="84CAC5"/>
                </a:solidFill>
                <a:latin typeface="Arial" panose="020B0604020202020204" pitchFamily="34" charset="0"/>
                <a:cs typeface="Arial" panose="020B0604020202020204" pitchFamily="34" charset="0"/>
              </a:rPr>
              <a:t>Citysearch</a:t>
            </a:r>
            <a:endParaRPr lang="en-US" sz="3800" b="1" dirty="0">
              <a:solidFill>
                <a:srgbClr val="84CAC5"/>
              </a:solidFill>
              <a:latin typeface="Arial" panose="020B0604020202020204" pitchFamily="34" charset="0"/>
              <a:cs typeface="Arial" panose="020B0604020202020204" pitchFamily="34" charset="0"/>
            </a:endParaRPr>
          </a:p>
        </p:txBody>
      </p:sp>
      <p:sp>
        <p:nvSpPr>
          <p:cNvPr id="13" name="Shape 85">
            <a:extLst>
              <a:ext uri="{FF2B5EF4-FFF2-40B4-BE49-F238E27FC236}">
                <a16:creationId xmlns:a16="http://schemas.microsoft.com/office/drawing/2014/main" id="{3E8CBC6A-C18A-4388-85DF-57F7ACD141B6}"/>
              </a:ext>
            </a:extLst>
          </p:cNvPr>
          <p:cNvSpPr/>
          <p:nvPr/>
        </p:nvSpPr>
        <p:spPr>
          <a:xfrm>
            <a:off x="9166144" y="2286257"/>
            <a:ext cx="5761231"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en-US" sz="3800" b="1" dirty="0">
                <a:solidFill>
                  <a:schemeClr val="tx1"/>
                </a:solidFill>
                <a:latin typeface="Arial" panose="020B0604020202020204" pitchFamily="34" charset="0"/>
                <a:cs typeface="Arial" panose="020B0604020202020204" pitchFamily="34" charset="0"/>
              </a:rPr>
              <a:t>Other Online Channels: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Guest posting</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Email marketing </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Cold emails </a:t>
            </a:r>
          </a:p>
        </p:txBody>
      </p:sp>
      <p:sp>
        <p:nvSpPr>
          <p:cNvPr id="14" name="Shape 85">
            <a:extLst>
              <a:ext uri="{FF2B5EF4-FFF2-40B4-BE49-F238E27FC236}">
                <a16:creationId xmlns:a16="http://schemas.microsoft.com/office/drawing/2014/main" id="{7AEBCC1F-FD81-4199-A00F-84848CF73C62}"/>
              </a:ext>
            </a:extLst>
          </p:cNvPr>
          <p:cNvSpPr/>
          <p:nvPr/>
        </p:nvSpPr>
        <p:spPr>
          <a:xfrm>
            <a:off x="16650657" y="501280"/>
            <a:ext cx="6557152"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en-US" sz="3800" b="1" dirty="0">
                <a:solidFill>
                  <a:schemeClr val="tx1"/>
                </a:solidFill>
                <a:latin typeface="Arial" panose="020B0604020202020204" pitchFamily="34" charset="0"/>
                <a:cs typeface="Arial" panose="020B0604020202020204" pitchFamily="34" charset="0"/>
              </a:rPr>
              <a:t>Offline Channels: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Cold calls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Newspaper classified ads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Phonebook </a:t>
            </a:r>
            <a:r>
              <a:rPr lang="en-US" sz="3800" b="1" dirty="0" err="1">
                <a:solidFill>
                  <a:srgbClr val="84CAC5"/>
                </a:solidFill>
                <a:latin typeface="Arial" panose="020B0604020202020204" pitchFamily="34" charset="0"/>
                <a:cs typeface="Arial" panose="020B0604020202020204" pitchFamily="34" charset="0"/>
              </a:rPr>
              <a:t>classfied</a:t>
            </a:r>
            <a:r>
              <a:rPr lang="en-US" sz="3800" b="1" dirty="0">
                <a:solidFill>
                  <a:srgbClr val="84CAC5"/>
                </a:solidFill>
                <a:latin typeface="Arial" panose="020B0604020202020204" pitchFamily="34" charset="0"/>
                <a:cs typeface="Arial" panose="020B0604020202020204" pitchFamily="34" charset="0"/>
              </a:rPr>
              <a:t> ads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Local TV ads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Local radio ads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Flyers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Posters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Direct mail</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Affiliates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Referrals</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Public speaking</a:t>
            </a:r>
          </a:p>
        </p:txBody>
      </p:sp>
      <p:grpSp>
        <p:nvGrpSpPr>
          <p:cNvPr id="3" name="Group 2"/>
          <p:cNvGrpSpPr/>
          <p:nvPr/>
        </p:nvGrpSpPr>
        <p:grpSpPr>
          <a:xfrm>
            <a:off x="143547" y="9608763"/>
            <a:ext cx="7500739" cy="3920841"/>
            <a:chOff x="143547" y="9608763"/>
            <a:chExt cx="7500739" cy="3920841"/>
          </a:xfrm>
        </p:grpSpPr>
        <p:sp>
          <p:nvSpPr>
            <p:cNvPr id="16" name="Shape 72">
              <a:extLst>
                <a:ext uri="{FF2B5EF4-FFF2-40B4-BE49-F238E27FC236}">
                  <a16:creationId xmlns:a16="http://schemas.microsoft.com/office/drawing/2014/main" id="{590A2B94-6490-49DD-AC42-E3B3358BBAC5}"/>
                </a:ext>
              </a:extLst>
            </p:cNvPr>
            <p:cNvSpPr/>
            <p:nvPr/>
          </p:nvSpPr>
          <p:spPr>
            <a:xfrm>
              <a:off x="143547" y="9608763"/>
              <a:ext cx="7500739" cy="392084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8EDBA0B9-386E-41BE-9F53-504A8CC72321}"/>
                </a:ext>
              </a:extLst>
            </p:cNvPr>
            <p:cNvSpPr/>
            <p:nvPr/>
          </p:nvSpPr>
          <p:spPr>
            <a:xfrm>
              <a:off x="587645" y="9846505"/>
              <a:ext cx="7056641" cy="3539430"/>
            </a:xfrm>
            <a:prstGeom prst="rect">
              <a:avLst/>
            </a:prstGeom>
          </p:spPr>
          <p:txBody>
            <a:bodyPr wrap="square">
              <a:spAutoFit/>
            </a:bodyPr>
            <a:lstStyle/>
            <a:p>
              <a:pPr algn="l"/>
              <a:r>
                <a:rPr lang="pl-PL" sz="3200" b="1" dirty="0">
                  <a:solidFill>
                    <a:srgbClr val="496F63"/>
                  </a:solidFill>
                </a:rPr>
                <a:t>LinkedIn users tend to be </a:t>
              </a:r>
              <a:r>
                <a:rPr lang="en-GB" sz="3200" b="1" dirty="0">
                  <a:solidFill>
                    <a:srgbClr val="496F63"/>
                  </a:solidFill>
                </a:rPr>
                <a:t>professionals</a:t>
              </a:r>
              <a:endParaRPr lang="pl-PL" sz="3200" b="1" dirty="0">
                <a:solidFill>
                  <a:srgbClr val="496F63"/>
                </a:solidFill>
              </a:endParaRPr>
            </a:p>
            <a:p>
              <a:pPr algn="l"/>
              <a:r>
                <a:rPr lang="pl-PL" sz="3200" b="1" dirty="0">
                  <a:solidFill>
                    <a:srgbClr val="496F63"/>
                  </a:solidFill>
                </a:rPr>
                <a:t>(target –</a:t>
              </a:r>
              <a:r>
                <a:rPr lang="en-GB" sz="3200" b="1" dirty="0">
                  <a:solidFill>
                    <a:srgbClr val="496F63"/>
                  </a:solidFill>
                </a:rPr>
                <a:t> business community</a:t>
              </a:r>
              <a:r>
                <a:rPr lang="pl-PL" sz="3200" b="1" dirty="0">
                  <a:solidFill>
                    <a:srgbClr val="496F63"/>
                  </a:solidFill>
                </a:rPr>
                <a:t>) </a:t>
              </a:r>
            </a:p>
            <a:p>
              <a:pPr algn="l"/>
              <a:endParaRPr lang="pl-PL" sz="3200" b="1" dirty="0">
                <a:solidFill>
                  <a:srgbClr val="496F63"/>
                </a:solidFill>
              </a:endParaRPr>
            </a:p>
            <a:p>
              <a:pPr algn="l"/>
              <a:r>
                <a:rPr lang="pl-PL" sz="3200" b="1" dirty="0">
                  <a:solidFill>
                    <a:srgbClr val="496F63"/>
                  </a:solidFill>
                </a:rPr>
                <a:t>Snapchat </a:t>
              </a:r>
              <a:r>
                <a:rPr lang="pl-PL" sz="3200" b="1" dirty="0" err="1">
                  <a:solidFill>
                    <a:srgbClr val="496F63"/>
                  </a:solidFill>
                </a:rPr>
                <a:t>users</a:t>
              </a:r>
              <a:r>
                <a:rPr lang="pl-PL" sz="3200" b="1" dirty="0">
                  <a:solidFill>
                    <a:srgbClr val="496F63"/>
                  </a:solidFill>
                </a:rPr>
                <a:t> </a:t>
              </a:r>
              <a:r>
                <a:rPr lang="pl-PL" sz="3200" b="1" dirty="0" err="1">
                  <a:solidFill>
                    <a:srgbClr val="496F63"/>
                  </a:solidFill>
                </a:rPr>
                <a:t>tend</a:t>
              </a:r>
              <a:r>
                <a:rPr lang="pl-PL" sz="3200" b="1" dirty="0">
                  <a:solidFill>
                    <a:srgbClr val="496F63"/>
                  </a:solidFill>
                </a:rPr>
                <a:t> to be </a:t>
              </a:r>
              <a:r>
                <a:rPr lang="pl-PL" sz="3200" b="1" dirty="0" err="1">
                  <a:solidFill>
                    <a:srgbClr val="496F63"/>
                  </a:solidFill>
                </a:rPr>
                <a:t>between</a:t>
              </a:r>
              <a:r>
                <a:rPr lang="pl-PL" sz="3200" b="1" dirty="0">
                  <a:solidFill>
                    <a:srgbClr val="496F63"/>
                  </a:solidFill>
                </a:rPr>
                <a:t> 18 to 24 </a:t>
              </a:r>
              <a:r>
                <a:rPr lang="pl-PL" sz="3200" b="1" dirty="0" err="1">
                  <a:solidFill>
                    <a:srgbClr val="496F63"/>
                  </a:solidFill>
                </a:rPr>
                <a:t>years</a:t>
              </a:r>
              <a:r>
                <a:rPr lang="pl-PL" sz="3200" b="1" dirty="0">
                  <a:solidFill>
                    <a:srgbClr val="496F63"/>
                  </a:solidFill>
                </a:rPr>
                <a:t> </a:t>
              </a:r>
              <a:r>
                <a:rPr lang="pl-PL" sz="3200" b="1" dirty="0" err="1">
                  <a:solidFill>
                    <a:srgbClr val="496F63"/>
                  </a:solidFill>
                </a:rPr>
                <a:t>old</a:t>
              </a:r>
              <a:r>
                <a:rPr lang="pl-PL" sz="3200" b="1" dirty="0">
                  <a:solidFill>
                    <a:srgbClr val="496F63"/>
                  </a:solidFill>
                </a:rPr>
                <a:t> </a:t>
              </a:r>
            </a:p>
            <a:p>
              <a:pPr algn="l"/>
              <a:r>
                <a:rPr lang="pl-PL" sz="3200" b="1" dirty="0">
                  <a:solidFill>
                    <a:srgbClr val="496F63"/>
                  </a:solidFill>
                </a:rPr>
                <a:t>(target - younger audience)</a:t>
              </a:r>
            </a:p>
          </p:txBody>
        </p:sp>
      </p:grpSp>
      <p:grpSp>
        <p:nvGrpSpPr>
          <p:cNvPr id="4" name="Group 3"/>
          <p:cNvGrpSpPr/>
          <p:nvPr/>
        </p:nvGrpSpPr>
        <p:grpSpPr>
          <a:xfrm>
            <a:off x="8088384" y="11464546"/>
            <a:ext cx="16152069" cy="1199974"/>
            <a:chOff x="8088384" y="11464546"/>
            <a:chExt cx="16152069" cy="1199974"/>
          </a:xfrm>
        </p:grpSpPr>
        <p:sp>
          <p:nvSpPr>
            <p:cNvPr id="17" name="Shape 72">
              <a:extLst>
                <a:ext uri="{FF2B5EF4-FFF2-40B4-BE49-F238E27FC236}">
                  <a16:creationId xmlns:a16="http://schemas.microsoft.com/office/drawing/2014/main" id="{6B09FE12-AC36-43DB-9FC0-31E4CAFC6A37}"/>
                </a:ext>
              </a:extLst>
            </p:cNvPr>
            <p:cNvSpPr/>
            <p:nvPr/>
          </p:nvSpPr>
          <p:spPr>
            <a:xfrm>
              <a:off x="8088384" y="11464546"/>
              <a:ext cx="16152069" cy="1199974"/>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8" name="Prostokąt 17">
              <a:extLst>
                <a:ext uri="{FF2B5EF4-FFF2-40B4-BE49-F238E27FC236}">
                  <a16:creationId xmlns:a16="http://schemas.microsoft.com/office/drawing/2014/main" id="{19056492-99AB-4675-BA7B-13DF430C9671}"/>
                </a:ext>
              </a:extLst>
            </p:cNvPr>
            <p:cNvSpPr/>
            <p:nvPr/>
          </p:nvSpPr>
          <p:spPr>
            <a:xfrm>
              <a:off x="8902481" y="11710590"/>
              <a:ext cx="14741891" cy="707886"/>
            </a:xfrm>
            <a:prstGeom prst="rect">
              <a:avLst/>
            </a:prstGeom>
          </p:spPr>
          <p:txBody>
            <a:bodyPr wrap="square">
              <a:spAutoFit/>
            </a:bodyPr>
            <a:lstStyle/>
            <a:p>
              <a:r>
                <a:rPr lang="en-US" sz="4000" b="1" dirty="0">
                  <a:solidFill>
                    <a:srgbClr val="FFFFFF"/>
                  </a:solidFill>
                </a:rPr>
                <a:t>Specific Marketing Strategy for Each Channel</a:t>
              </a:r>
              <a:r>
                <a:rPr lang="pl-PL" sz="4000" b="1" dirty="0">
                  <a:solidFill>
                    <a:srgbClr val="FFFFFF"/>
                  </a:solidFill>
                </a:rPr>
                <a:t> – </a:t>
              </a:r>
              <a:r>
                <a:rPr lang="pl-PL" sz="4000" b="1" dirty="0" err="1">
                  <a:solidFill>
                    <a:srgbClr val="FFFFFF"/>
                  </a:solidFill>
                </a:rPr>
                <a:t>case</a:t>
              </a:r>
              <a:r>
                <a:rPr lang="pl-PL" sz="4000" b="1" dirty="0">
                  <a:solidFill>
                    <a:srgbClr val="FFFFFF"/>
                  </a:solidFill>
                </a:rPr>
                <a:t> </a:t>
              </a:r>
              <a:r>
                <a:rPr lang="pl-PL" sz="4000" b="1" dirty="0" err="1">
                  <a:solidFill>
                    <a:srgbClr val="FFFFFF"/>
                  </a:solidFill>
                </a:rPr>
                <a:t>study</a:t>
              </a:r>
              <a:endParaRPr lang="en-US" sz="4000" b="1" dirty="0">
                <a:solidFill>
                  <a:srgbClr val="FFFFFF"/>
                </a:solidFill>
              </a:endParaRPr>
            </a:p>
          </p:txBody>
        </p:sp>
      </p:grpSp>
      <p:sp>
        <p:nvSpPr>
          <p:cNvPr id="12" name="Shape 85">
            <a:extLst>
              <a:ext uri="{FF2B5EF4-FFF2-40B4-BE49-F238E27FC236}">
                <a16:creationId xmlns:a16="http://schemas.microsoft.com/office/drawing/2014/main" id="{FC5490EA-6F73-43AA-A769-CA57798944DF}"/>
              </a:ext>
            </a:extLst>
          </p:cNvPr>
          <p:cNvSpPr/>
          <p:nvPr/>
        </p:nvSpPr>
        <p:spPr>
          <a:xfrm>
            <a:off x="12041022" y="5923260"/>
            <a:ext cx="5761231" cy="341173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en-US" sz="3800" b="1" dirty="0">
                <a:solidFill>
                  <a:schemeClr val="tx1"/>
                </a:solidFill>
                <a:latin typeface="Arial" panose="020B0604020202020204" pitchFamily="34" charset="0"/>
                <a:cs typeface="Arial" panose="020B0604020202020204" pitchFamily="34" charset="0"/>
              </a:rPr>
              <a:t>Your Own Website:</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Blogging</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Whitepapers </a:t>
            </a:r>
          </a:p>
          <a:p>
            <a:pPr marL="571500" indent="-571500" algn="ctr">
              <a:lnSpc>
                <a:spcPct val="150000"/>
              </a:lnSpc>
              <a:buFont typeface="Arial" panose="020B0604020202020204" pitchFamily="34" charset="0"/>
              <a:buChar char="•"/>
            </a:pPr>
            <a:r>
              <a:rPr lang="en-US" sz="3800" b="1" dirty="0" err="1">
                <a:solidFill>
                  <a:srgbClr val="84CAC5"/>
                </a:solidFill>
                <a:latin typeface="Arial" panose="020B0604020202020204" pitchFamily="34" charset="0"/>
                <a:cs typeface="Arial" panose="020B0604020202020204" pitchFamily="34" charset="0"/>
              </a:rPr>
              <a:t>Ebooks</a:t>
            </a:r>
            <a:endParaRPr lang="en-US" sz="3800" b="1" dirty="0">
              <a:solidFill>
                <a:srgbClr val="84CAC5"/>
              </a:solidFill>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Podcasting</a:t>
            </a:r>
          </a:p>
          <a:p>
            <a:pPr marL="571500" indent="-571500" algn="ctr">
              <a:lnSpc>
                <a:spcPct val="150000"/>
              </a:lnSpc>
              <a:buFont typeface="Arial" panose="020B0604020202020204" pitchFamily="34" charset="0"/>
              <a:buChar char="•"/>
            </a:pPr>
            <a:r>
              <a:rPr lang="en-US" sz="3800" b="1" dirty="0">
                <a:solidFill>
                  <a:srgbClr val="84CAC5"/>
                </a:solidFill>
                <a:latin typeface="Arial" panose="020B0604020202020204" pitchFamily="34" charset="0"/>
                <a:cs typeface="Arial" panose="020B0604020202020204" pitchFamily="34" charset="0"/>
              </a:rPr>
              <a:t>Case Studies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1000" fill="hold"/>
                                        <p:tgtEl>
                                          <p:spTgt spid="85"/>
                                        </p:tgtEl>
                                        <p:attrNameLst>
                                          <p:attrName>ppt_x</p:attrName>
                                        </p:attrNameLst>
                                      </p:cBhvr>
                                      <p:tavLst>
                                        <p:tav tm="0">
                                          <p:val>
                                            <p:strVal val="0-#ppt_w/2"/>
                                          </p:val>
                                        </p:tav>
                                        <p:tav tm="100000">
                                          <p:val>
                                            <p:strVal val="#ppt_x"/>
                                          </p:val>
                                        </p:tav>
                                      </p:tavLst>
                                    </p:anim>
                                    <p:anim calcmode="lin" valueType="num">
                                      <p:cBhvr additive="base">
                                        <p:cTn id="20" dur="10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1+#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4" grpId="0" animBg="1"/>
      <p:bldP spid="88" grpId="0"/>
      <p:bldP spid="11" grpId="0"/>
      <p:bldP spid="13" grpId="0"/>
      <p:bldP spid="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606596" y="-6226335"/>
            <a:ext cx="14041665" cy="15049440"/>
          </a:xfrm>
          <a:prstGeom prst="rect">
            <a:avLst/>
          </a:prstGeom>
        </p:spPr>
      </p:pic>
      <p:sp>
        <p:nvSpPr>
          <p:cNvPr id="68" name="Shape 68"/>
          <p:cNvSpPr/>
          <p:nvPr/>
        </p:nvSpPr>
        <p:spPr>
          <a:xfrm>
            <a:off x="255464" y="688272"/>
            <a:ext cx="22197283" cy="44645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en-US" sz="7000" dirty="0">
                <a:solidFill>
                  <a:srgbClr val="496F63"/>
                </a:solidFill>
                <a:latin typeface="Arial" panose="020B0604020202020204" pitchFamily="34" charset="0"/>
                <a:cs typeface="Arial" panose="020B0604020202020204" pitchFamily="34" charset="0"/>
              </a:rPr>
              <a:t>What should a small enterprise should </a:t>
            </a:r>
            <a:r>
              <a:rPr lang="pl-PL" sz="7000" dirty="0" err="1">
                <a:solidFill>
                  <a:srgbClr val="496F63"/>
                </a:solidFill>
                <a:latin typeface="Arial" panose="020B0604020202020204" pitchFamily="34" charset="0"/>
                <a:cs typeface="Arial" panose="020B0604020202020204" pitchFamily="34" charset="0"/>
              </a:rPr>
              <a:t>think</a:t>
            </a:r>
            <a:r>
              <a:rPr lang="pl-PL" sz="7000" dirty="0">
                <a:solidFill>
                  <a:srgbClr val="496F63"/>
                </a:solidFill>
                <a:latin typeface="Arial" panose="020B0604020202020204" pitchFamily="34" charset="0"/>
                <a:cs typeface="Arial" panose="020B0604020202020204" pitchFamily="34" charset="0"/>
              </a:rPr>
              <a:t> </a:t>
            </a:r>
            <a:r>
              <a:rPr lang="pl-PL" sz="7000" dirty="0" err="1">
                <a:solidFill>
                  <a:srgbClr val="496F63"/>
                </a:solidFill>
                <a:latin typeface="Arial" panose="020B0604020202020204" pitchFamily="34" charset="0"/>
                <a:cs typeface="Arial" panose="020B0604020202020204" pitchFamily="34" charset="0"/>
              </a:rPr>
              <a:t>about</a:t>
            </a:r>
            <a:endParaRPr lang="pl-PL" sz="7000" dirty="0">
              <a:solidFill>
                <a:srgbClr val="496F63"/>
              </a:solidFill>
              <a:latin typeface="Arial" panose="020B0604020202020204" pitchFamily="34" charset="0"/>
              <a:cs typeface="Arial" panose="020B0604020202020204" pitchFamily="34" charset="0"/>
            </a:endParaRPr>
          </a:p>
          <a:p>
            <a:r>
              <a:rPr lang="en-US" sz="7000" dirty="0">
                <a:solidFill>
                  <a:srgbClr val="496F63"/>
                </a:solidFill>
                <a:latin typeface="Arial" panose="020B0604020202020204" pitchFamily="34" charset="0"/>
                <a:cs typeface="Arial" panose="020B0604020202020204" pitchFamily="34" charset="0"/>
              </a:rPr>
              <a:t>when </a:t>
            </a:r>
            <a:r>
              <a:rPr lang="en-US" sz="7000" dirty="0" err="1">
                <a:solidFill>
                  <a:srgbClr val="496F63"/>
                </a:solidFill>
                <a:latin typeface="Arial" panose="020B0604020202020204" pitchFamily="34" charset="0"/>
                <a:cs typeface="Arial" panose="020B0604020202020204" pitchFamily="34" charset="0"/>
              </a:rPr>
              <a:t>practising</a:t>
            </a:r>
            <a:r>
              <a:rPr lang="en-US" sz="7000" dirty="0">
                <a:solidFill>
                  <a:srgbClr val="496F63"/>
                </a:solidFill>
                <a:latin typeface="Arial" panose="020B0604020202020204" pitchFamily="34" charset="0"/>
                <a:cs typeface="Arial" panose="020B0604020202020204" pitchFamily="34" charset="0"/>
              </a:rPr>
              <a:t> Lean Marketing?</a:t>
            </a:r>
            <a:endParaRPr sz="70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11</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1124213" y="2738559"/>
            <a:ext cx="22506578" cy="1785104"/>
          </a:xfrm>
          <a:prstGeom prst="rect">
            <a:avLst/>
          </a:prstGeom>
        </p:spPr>
        <p:txBody>
          <a:bodyPr wrap="square">
            <a:spAutoFit/>
          </a:bodyPr>
          <a:lstStyle/>
          <a:p>
            <a:pPr marL="685800" indent="-685800" algn="l">
              <a:buFont typeface="Arial" panose="020B0604020202020204" pitchFamily="34" charset="0"/>
              <a:buChar char="•"/>
            </a:pPr>
            <a:r>
              <a:rPr lang="en-US" sz="5500" b="1" dirty="0">
                <a:solidFill>
                  <a:srgbClr val="496F63"/>
                </a:solidFill>
              </a:rPr>
              <a:t>The opportunity cost of doing A is that you cannot also do B</a:t>
            </a:r>
          </a:p>
          <a:p>
            <a:pPr marL="685800" indent="-685800" algn="l">
              <a:buFont typeface="Arial" panose="020B0604020202020204" pitchFamily="34" charset="0"/>
              <a:buChar char="•"/>
            </a:pPr>
            <a:r>
              <a:rPr lang="en-US" sz="5500" b="1" dirty="0">
                <a:solidFill>
                  <a:srgbClr val="496F63"/>
                </a:solidFill>
              </a:rPr>
              <a:t>Decisions are interdependent</a:t>
            </a:r>
            <a:endParaRPr lang="pl-PL" sz="5200" b="1" dirty="0">
              <a:solidFill>
                <a:srgbClr val="496F63"/>
              </a:solidFill>
              <a:latin typeface="Arial" panose="020B0604020202020204" pitchFamily="34" charset="0"/>
              <a:cs typeface="Arial" panose="020B0604020202020204" pitchFamily="34" charset="0"/>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3632629" y="13071424"/>
            <a:ext cx="17837523"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https://www.smartinsights.com/goal-setting-evaluation/performance-management/principles-lean-marketing/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grpSp>
        <p:nvGrpSpPr>
          <p:cNvPr id="3" name="Group 2"/>
          <p:cNvGrpSpPr/>
          <p:nvPr/>
        </p:nvGrpSpPr>
        <p:grpSpPr>
          <a:xfrm>
            <a:off x="4351283" y="4729654"/>
            <a:ext cx="20129350" cy="3038533"/>
            <a:chOff x="4351283" y="4729654"/>
            <a:chExt cx="20129350" cy="3038533"/>
          </a:xfrm>
        </p:grpSpPr>
        <p:sp>
          <p:nvSpPr>
            <p:cNvPr id="17" name="Shape 72">
              <a:extLst>
                <a:ext uri="{FF2B5EF4-FFF2-40B4-BE49-F238E27FC236}">
                  <a16:creationId xmlns:a16="http://schemas.microsoft.com/office/drawing/2014/main" id="{F45553C8-11A1-4979-8CFE-71EA285D2C56}"/>
                </a:ext>
              </a:extLst>
            </p:cNvPr>
            <p:cNvSpPr/>
            <p:nvPr/>
          </p:nvSpPr>
          <p:spPr>
            <a:xfrm>
              <a:off x="4351283" y="4729654"/>
              <a:ext cx="20129350" cy="3038533"/>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31EC054F-B171-455C-8470-5E7216E84049}"/>
                </a:ext>
              </a:extLst>
            </p:cNvPr>
            <p:cNvSpPr/>
            <p:nvPr/>
          </p:nvSpPr>
          <p:spPr>
            <a:xfrm>
              <a:off x="4685048" y="4949786"/>
              <a:ext cx="19224161" cy="2554545"/>
            </a:xfrm>
            <a:prstGeom prst="rect">
              <a:avLst/>
            </a:prstGeom>
          </p:spPr>
          <p:txBody>
            <a:bodyPr wrap="square">
              <a:spAutoFit/>
            </a:bodyPr>
            <a:lstStyle/>
            <a:p>
              <a:r>
                <a:rPr lang="pl-PL" sz="4000" dirty="0">
                  <a:solidFill>
                    <a:srgbClr val="FFFFFF"/>
                  </a:solidFill>
                </a:rPr>
                <a:t>To </a:t>
              </a:r>
              <a:r>
                <a:rPr lang="pl-PL" sz="4000" dirty="0" err="1">
                  <a:solidFill>
                    <a:srgbClr val="FFFFFF"/>
                  </a:solidFill>
                </a:rPr>
                <a:t>avoid</a:t>
              </a:r>
              <a:r>
                <a:rPr lang="pl-PL" sz="4000" dirty="0">
                  <a:solidFill>
                    <a:srgbClr val="FFFFFF"/>
                  </a:solidFill>
                </a:rPr>
                <a:t> </a:t>
              </a:r>
              <a:r>
                <a:rPr lang="pl-PL" sz="4000" dirty="0" err="1">
                  <a:solidFill>
                    <a:srgbClr val="FFFFFF"/>
                  </a:solidFill>
                </a:rPr>
                <a:t>cost</a:t>
              </a:r>
              <a:r>
                <a:rPr lang="pl-PL" sz="4000" dirty="0">
                  <a:solidFill>
                    <a:srgbClr val="FFFFFF"/>
                  </a:solidFill>
                </a:rPr>
                <a:t> </a:t>
              </a:r>
              <a:r>
                <a:rPr lang="pl-PL" sz="4000" dirty="0" err="1">
                  <a:solidFill>
                    <a:srgbClr val="FFFFFF"/>
                  </a:solidFill>
                </a:rPr>
                <a:t>overruns</a:t>
              </a:r>
              <a:r>
                <a:rPr lang="pl-PL" sz="4000" dirty="0">
                  <a:solidFill>
                    <a:srgbClr val="FFFFFF"/>
                  </a:solidFill>
                </a:rPr>
                <a:t>, </a:t>
              </a:r>
              <a:r>
                <a:rPr lang="pl-PL" sz="4000" dirty="0" err="1">
                  <a:solidFill>
                    <a:srgbClr val="FFFFFF"/>
                  </a:solidFill>
                </a:rPr>
                <a:t>delays</a:t>
              </a:r>
              <a:r>
                <a:rPr lang="pl-PL" sz="4000" dirty="0">
                  <a:solidFill>
                    <a:srgbClr val="FFFFFF"/>
                  </a:solidFill>
                </a:rPr>
                <a:t> and </a:t>
              </a:r>
              <a:r>
                <a:rPr lang="pl-PL" sz="4000" dirty="0" err="1">
                  <a:solidFill>
                    <a:srgbClr val="FFFFFF"/>
                  </a:solidFill>
                </a:rPr>
                <a:t>growing</a:t>
              </a:r>
              <a:r>
                <a:rPr lang="pl-PL" sz="4000" dirty="0">
                  <a:solidFill>
                    <a:srgbClr val="FFFFFF"/>
                  </a:solidFill>
                </a:rPr>
                <a:t> </a:t>
              </a:r>
              <a:r>
                <a:rPr lang="pl-PL" sz="4000" dirty="0" err="1">
                  <a:solidFill>
                    <a:srgbClr val="FFFFFF"/>
                  </a:solidFill>
                </a:rPr>
                <a:t>flabby</a:t>
              </a:r>
              <a:r>
                <a:rPr lang="pl-PL" sz="4000" dirty="0">
                  <a:solidFill>
                    <a:srgbClr val="FFFFFF"/>
                  </a:solidFill>
                </a:rPr>
                <a:t>, </a:t>
              </a:r>
              <a:r>
                <a:rPr lang="pl-PL" sz="4000" dirty="0" err="1">
                  <a:solidFill>
                    <a:srgbClr val="FFFFFF"/>
                  </a:solidFill>
                </a:rPr>
                <a:t>you</a:t>
              </a:r>
              <a:r>
                <a:rPr lang="pl-PL" sz="4000" dirty="0">
                  <a:solidFill>
                    <a:srgbClr val="FFFFFF"/>
                  </a:solidFill>
                </a:rPr>
                <a:t> </a:t>
              </a:r>
              <a:r>
                <a:rPr lang="pl-PL" sz="4000" dirty="0" err="1">
                  <a:solidFill>
                    <a:srgbClr val="FFFFFF"/>
                  </a:solidFill>
                </a:rPr>
                <a:t>need</a:t>
              </a:r>
              <a:r>
                <a:rPr lang="pl-PL" sz="4000" dirty="0">
                  <a:solidFill>
                    <a:srgbClr val="FFFFFF"/>
                  </a:solidFill>
                </a:rPr>
                <a:t> to </a:t>
              </a:r>
              <a:r>
                <a:rPr lang="pl-PL" sz="4000" dirty="0" err="1">
                  <a:solidFill>
                    <a:srgbClr val="FFFFFF"/>
                  </a:solidFill>
                </a:rPr>
                <a:t>always</a:t>
              </a:r>
              <a:r>
                <a:rPr lang="pl-PL" sz="4000" dirty="0">
                  <a:solidFill>
                    <a:srgbClr val="FFFFFF"/>
                  </a:solidFill>
                </a:rPr>
                <a:t> </a:t>
              </a:r>
              <a:r>
                <a:rPr lang="pl-PL" sz="4000" dirty="0" err="1">
                  <a:solidFill>
                    <a:srgbClr val="FFFFFF"/>
                  </a:solidFill>
                </a:rPr>
                <a:t>consider</a:t>
              </a:r>
              <a:r>
                <a:rPr lang="pl-PL" sz="4000" dirty="0">
                  <a:solidFill>
                    <a:srgbClr val="FFFFFF"/>
                  </a:solidFill>
                </a:rPr>
                <a:t> the </a:t>
              </a:r>
              <a:r>
                <a:rPr lang="pl-PL" sz="4000" dirty="0" err="1">
                  <a:solidFill>
                    <a:srgbClr val="FFFFFF"/>
                  </a:solidFill>
                </a:rPr>
                <a:t>flip</a:t>
              </a:r>
              <a:r>
                <a:rPr lang="pl-PL" sz="4000" dirty="0">
                  <a:solidFill>
                    <a:srgbClr val="FFFFFF"/>
                  </a:solidFill>
                </a:rPr>
                <a:t> </a:t>
              </a:r>
              <a:r>
                <a:rPr lang="pl-PL" sz="4000" dirty="0" err="1">
                  <a:solidFill>
                    <a:srgbClr val="FFFFFF"/>
                  </a:solidFill>
                </a:rPr>
                <a:t>side</a:t>
              </a:r>
              <a:r>
                <a:rPr lang="pl-PL" sz="4000" dirty="0">
                  <a:solidFill>
                    <a:srgbClr val="FFFFFF"/>
                  </a:solidFill>
                </a:rPr>
                <a:t> of </a:t>
              </a:r>
              <a:r>
                <a:rPr lang="pl-PL" sz="4000" dirty="0" err="1">
                  <a:solidFill>
                    <a:srgbClr val="FFFFFF"/>
                  </a:solidFill>
                </a:rPr>
                <a:t>every</a:t>
              </a:r>
              <a:r>
                <a:rPr lang="pl-PL" sz="4000" dirty="0">
                  <a:solidFill>
                    <a:srgbClr val="FFFFFF"/>
                  </a:solidFill>
                </a:rPr>
                <a:t> </a:t>
              </a:r>
              <a:r>
                <a:rPr lang="pl-PL" sz="4000" dirty="0" err="1">
                  <a:solidFill>
                    <a:srgbClr val="FFFFFF"/>
                  </a:solidFill>
                </a:rPr>
                <a:t>decision</a:t>
              </a:r>
              <a:r>
                <a:rPr lang="pl-PL" sz="4000" dirty="0">
                  <a:solidFill>
                    <a:srgbClr val="FFFFFF"/>
                  </a:solidFill>
                </a:rPr>
                <a:t>. If you tell your dev</a:t>
              </a:r>
              <a:r>
                <a:rPr lang="en-GB" sz="4000" dirty="0" err="1">
                  <a:solidFill>
                    <a:srgbClr val="FFFFFF"/>
                  </a:solidFill>
                </a:rPr>
                <a:t>elopment</a:t>
              </a:r>
              <a:r>
                <a:rPr lang="pl-PL" sz="4000" dirty="0">
                  <a:solidFill>
                    <a:srgbClr val="FFFFFF"/>
                  </a:solidFill>
                </a:rPr>
                <a:t> team of three coders to build an extra feature into the new app </a:t>
              </a:r>
              <a:r>
                <a:rPr lang="en-GB" sz="4000" dirty="0">
                  <a:solidFill>
                    <a:srgbClr val="FFFFFF"/>
                  </a:solidFill>
                </a:rPr>
                <a:t>that </a:t>
              </a:r>
              <a:r>
                <a:rPr lang="pl-PL" sz="4000" dirty="0">
                  <a:solidFill>
                    <a:srgbClr val="FFFFFF"/>
                  </a:solidFill>
                </a:rPr>
                <a:t>you</a:t>
              </a:r>
              <a:r>
                <a:rPr lang="en-GB" sz="4000" dirty="0">
                  <a:solidFill>
                    <a:srgbClr val="FFFFFF"/>
                  </a:solidFill>
                </a:rPr>
                <a:t> are</a:t>
              </a:r>
              <a:r>
                <a:rPr lang="pl-PL" sz="4000" dirty="0">
                  <a:solidFill>
                    <a:srgbClr val="FFFFFF"/>
                  </a:solidFill>
                </a:rPr>
                <a:t> building, you must make that decision at the cost of other features. </a:t>
              </a:r>
              <a:r>
                <a:rPr lang="pl-PL" sz="4000" dirty="0" err="1">
                  <a:solidFill>
                    <a:srgbClr val="FFFFFF"/>
                  </a:solidFill>
                </a:rPr>
                <a:t>That</a:t>
              </a:r>
              <a:r>
                <a:rPr lang="pl-PL" sz="4000" dirty="0">
                  <a:solidFill>
                    <a:srgbClr val="FFFFFF"/>
                  </a:solidFill>
                </a:rPr>
                <a:t> </a:t>
              </a:r>
              <a:r>
                <a:rPr lang="pl-PL" sz="4000" dirty="0" err="1">
                  <a:solidFill>
                    <a:srgbClr val="FFFFFF"/>
                  </a:solidFill>
                </a:rPr>
                <a:t>may</a:t>
              </a:r>
              <a:r>
                <a:rPr lang="pl-PL" sz="4000" dirty="0">
                  <a:solidFill>
                    <a:srgbClr val="FFFFFF"/>
                  </a:solidFill>
                </a:rPr>
                <a:t> </a:t>
              </a:r>
              <a:r>
                <a:rPr lang="pl-PL" sz="4000" dirty="0" err="1">
                  <a:solidFill>
                    <a:srgbClr val="FFFFFF"/>
                  </a:solidFill>
                </a:rPr>
                <a:t>well</a:t>
              </a:r>
              <a:r>
                <a:rPr lang="pl-PL" sz="4000" dirty="0">
                  <a:solidFill>
                    <a:srgbClr val="FFFFFF"/>
                  </a:solidFill>
                </a:rPr>
                <a:t> </a:t>
              </a:r>
              <a:r>
                <a:rPr lang="pl-PL" sz="4000" dirty="0" err="1">
                  <a:solidFill>
                    <a:srgbClr val="FFFFFF"/>
                  </a:solidFill>
                </a:rPr>
                <a:t>mean</a:t>
              </a:r>
              <a:r>
                <a:rPr lang="pl-PL" sz="4000" dirty="0">
                  <a:solidFill>
                    <a:srgbClr val="FFFFFF"/>
                  </a:solidFill>
                </a:rPr>
                <a:t> </a:t>
              </a:r>
              <a:r>
                <a:rPr lang="pl-PL" sz="4000" dirty="0" err="1">
                  <a:solidFill>
                    <a:srgbClr val="FFFFFF"/>
                  </a:solidFill>
                </a:rPr>
                <a:t>it</a:t>
              </a:r>
              <a:r>
                <a:rPr lang="pl-PL" sz="4000" dirty="0">
                  <a:solidFill>
                    <a:srgbClr val="FFFFFF"/>
                  </a:solidFill>
                </a:rPr>
                <a:t> </a:t>
              </a:r>
              <a:r>
                <a:rPr lang="pl-PL" sz="4000" dirty="0" err="1">
                  <a:solidFill>
                    <a:srgbClr val="FFFFFF"/>
                  </a:solidFill>
                </a:rPr>
                <a:t>is</a:t>
              </a:r>
              <a:r>
                <a:rPr lang="pl-PL" sz="4000" dirty="0">
                  <a:solidFill>
                    <a:srgbClr val="FFFFFF"/>
                  </a:solidFill>
                </a:rPr>
                <a:t> the </a:t>
              </a:r>
              <a:r>
                <a:rPr lang="pl-PL" sz="4000" dirty="0" err="1">
                  <a:solidFill>
                    <a:srgbClr val="FFFFFF"/>
                  </a:solidFill>
                </a:rPr>
                <a:t>wrong</a:t>
              </a:r>
              <a:r>
                <a:rPr lang="pl-PL" sz="4000" dirty="0">
                  <a:solidFill>
                    <a:srgbClr val="FFFFFF"/>
                  </a:solidFill>
                </a:rPr>
                <a:t> </a:t>
              </a:r>
              <a:r>
                <a:rPr lang="pl-PL" sz="4000" dirty="0" err="1">
                  <a:solidFill>
                    <a:srgbClr val="FFFFFF"/>
                  </a:solidFill>
                </a:rPr>
                <a:t>decision</a:t>
              </a:r>
              <a:r>
                <a:rPr lang="pl-PL" sz="4000" dirty="0">
                  <a:solidFill>
                    <a:srgbClr val="FFFFFF"/>
                  </a:solidFill>
                </a:rPr>
                <a:t>.</a:t>
              </a:r>
            </a:p>
          </p:txBody>
        </p:sp>
      </p:grpSp>
      <p:grpSp>
        <p:nvGrpSpPr>
          <p:cNvPr id="6" name="Group 5"/>
          <p:cNvGrpSpPr/>
          <p:nvPr/>
        </p:nvGrpSpPr>
        <p:grpSpPr>
          <a:xfrm>
            <a:off x="2033379" y="8203956"/>
            <a:ext cx="17515863" cy="4877625"/>
            <a:chOff x="2033379" y="8203956"/>
            <a:chExt cx="17515863" cy="4877625"/>
          </a:xfrm>
        </p:grpSpPr>
        <p:sp>
          <p:nvSpPr>
            <p:cNvPr id="14" name="Shape 72">
              <a:extLst>
                <a:ext uri="{FF2B5EF4-FFF2-40B4-BE49-F238E27FC236}">
                  <a16:creationId xmlns:a16="http://schemas.microsoft.com/office/drawing/2014/main" id="{70545A97-5D91-4C11-AC36-F210A2E09597}"/>
                </a:ext>
              </a:extLst>
            </p:cNvPr>
            <p:cNvSpPr/>
            <p:nvPr/>
          </p:nvSpPr>
          <p:spPr>
            <a:xfrm>
              <a:off x="2033379" y="8203956"/>
              <a:ext cx="17515863" cy="4877625"/>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6" name="Prostokąt 15">
              <a:extLst>
                <a:ext uri="{FF2B5EF4-FFF2-40B4-BE49-F238E27FC236}">
                  <a16:creationId xmlns:a16="http://schemas.microsoft.com/office/drawing/2014/main" id="{AD0B5BB7-0B17-4218-AA9B-C1852974D3E0}"/>
                </a:ext>
              </a:extLst>
            </p:cNvPr>
            <p:cNvSpPr/>
            <p:nvPr/>
          </p:nvSpPr>
          <p:spPr>
            <a:xfrm>
              <a:off x="2316922" y="8272981"/>
              <a:ext cx="16876982" cy="4770537"/>
            </a:xfrm>
            <a:prstGeom prst="rect">
              <a:avLst/>
            </a:prstGeom>
          </p:spPr>
          <p:txBody>
            <a:bodyPr wrap="square">
              <a:spAutoFit/>
            </a:bodyPr>
            <a:lstStyle/>
            <a:p>
              <a:pPr algn="ctr"/>
              <a:r>
                <a:rPr lang="en-US" sz="3800" dirty="0">
                  <a:solidFill>
                    <a:srgbClr val="FF0000"/>
                  </a:solidFill>
                </a:rPr>
                <a:t>Did you know that...?</a:t>
              </a:r>
            </a:p>
            <a:p>
              <a:r>
                <a:rPr lang="en-US" sz="3800" dirty="0">
                  <a:solidFill>
                    <a:srgbClr val="496F63"/>
                  </a:solidFill>
                </a:rPr>
                <a:t>Creators of </a:t>
              </a:r>
              <a:r>
                <a:rPr lang="en-US" sz="3800" b="1" dirty="0">
                  <a:solidFill>
                    <a:srgbClr val="496F63"/>
                  </a:solidFill>
                </a:rPr>
                <a:t>Instagram</a:t>
              </a:r>
              <a:r>
                <a:rPr lang="en-US" sz="3800" dirty="0">
                  <a:solidFill>
                    <a:srgbClr val="496F63"/>
                  </a:solidFill>
                </a:rPr>
                <a:t> originally built a mobile app-based social network which was built around checking into locations, making plans with friends and sharing experiences. They quickly </a:t>
              </a:r>
              <a:r>
                <a:rPr lang="en-US" sz="3800" dirty="0" err="1">
                  <a:solidFill>
                    <a:srgbClr val="496F63"/>
                  </a:solidFill>
                </a:rPr>
                <a:t>realised</a:t>
              </a:r>
              <a:r>
                <a:rPr lang="en-US" sz="3800" dirty="0">
                  <a:solidFill>
                    <a:srgbClr val="496F63"/>
                  </a:solidFill>
                </a:rPr>
                <a:t> users loved using it to share photos, but not much else. Instead of devoting resources to improving the features the app was originally built around, they scrapped all the features except photo sharing and built the best app they possibly could just around that.</a:t>
              </a:r>
              <a:endParaRPr lang="pl-PL" sz="3800" dirty="0">
                <a:solidFill>
                  <a:srgbClr val="496F63"/>
                </a:solidFill>
              </a:endParaRPr>
            </a:p>
          </p:txBody>
        </p:sp>
      </p:grpSp>
      <p:pic>
        <p:nvPicPr>
          <p:cNvPr id="4" name="Obraz 3">
            <a:extLst>
              <a:ext uri="{FF2B5EF4-FFF2-40B4-BE49-F238E27FC236}">
                <a16:creationId xmlns:a16="http://schemas.microsoft.com/office/drawing/2014/main" id="{F037DD07-B3B9-4B7B-991B-1DC672357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9930" y="8823105"/>
            <a:ext cx="3620713" cy="3620713"/>
          </a:xfrm>
          <a:prstGeom prst="rect">
            <a:avLst/>
          </a:prstGeom>
        </p:spPr>
      </p:pic>
      <p:sp>
        <p:nvSpPr>
          <p:cNvPr id="19" name="Prostokąt 14">
            <a:extLst>
              <a:ext uri="{FF2B5EF4-FFF2-40B4-BE49-F238E27FC236}">
                <a16:creationId xmlns:a16="http://schemas.microsoft.com/office/drawing/2014/main" id="{D8DE5493-D55B-44DE-848B-DE2AA6031324}"/>
              </a:ext>
            </a:extLst>
          </p:cNvPr>
          <p:cNvSpPr/>
          <p:nvPr/>
        </p:nvSpPr>
        <p:spPr>
          <a:xfrm rot="19522722">
            <a:off x="-542846" y="5350923"/>
            <a:ext cx="6133035" cy="2092881"/>
          </a:xfrm>
          <a:prstGeom prst="rect">
            <a:avLst/>
          </a:prstGeom>
        </p:spPr>
        <p:txBody>
          <a:bodyPr wrap="square">
            <a:spAutoFit/>
          </a:bodyPr>
          <a:lstStyle/>
          <a:p>
            <a:pPr algn="ctr">
              <a:spcAft>
                <a:spcPts val="2400"/>
              </a:spcAft>
            </a:pPr>
            <a:r>
              <a:rPr lang="en-US" sz="5500" b="1" dirty="0">
                <a:solidFill>
                  <a:srgbClr val="FF0000"/>
                </a:solidFill>
              </a:rPr>
              <a:t>Need to Have</a:t>
            </a:r>
          </a:p>
          <a:p>
            <a:pPr algn="ctr">
              <a:spcAft>
                <a:spcPts val="2400"/>
              </a:spcAft>
            </a:pPr>
            <a:r>
              <a:rPr lang="en-US" sz="5500" b="1" dirty="0">
                <a:solidFill>
                  <a:srgbClr val="FF0000"/>
                </a:solidFill>
              </a:rPr>
              <a:t>Nice to Have</a:t>
            </a:r>
            <a:endParaRPr lang="pl-PL" sz="5200" b="1" dirty="0">
              <a:solidFill>
                <a:srgbClr val="FF0000"/>
              </a:solidFill>
            </a:endParaRPr>
          </a:p>
        </p:txBody>
      </p:sp>
    </p:spTree>
    <p:extLst>
      <p:ext uri="{BB962C8B-B14F-4D97-AF65-F5344CB8AC3E}">
        <p14:creationId xmlns:p14="http://schemas.microsoft.com/office/powerpoint/2010/main" val="293986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 calcmode="lin" valueType="num">
                                      <p:cBhvr additive="base">
                                        <p:cTn id="33" dur="10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par>
                                <p:cTn id="40" presetID="2" presetClass="entr" presetSubtype="2"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0" fill="hold"/>
                                        <p:tgtEl>
                                          <p:spTgt spid="4"/>
                                        </p:tgtEl>
                                        <p:attrNameLst>
                                          <p:attrName>ppt_x</p:attrName>
                                        </p:attrNameLst>
                                      </p:cBhvr>
                                      <p:tavLst>
                                        <p:tav tm="0">
                                          <p:val>
                                            <p:strVal val="1+#ppt_w/2"/>
                                          </p:val>
                                        </p:tav>
                                        <p:tav tm="100000">
                                          <p:val>
                                            <p:strVal val="#ppt_x"/>
                                          </p:val>
                                        </p:tav>
                                      </p:tavLst>
                                    </p:anim>
                                    <p:anim calcmode="lin" valueType="num">
                                      <p:cBhvr additive="base">
                                        <p:cTn id="43" dur="10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5" grpId="0" build="p"/>
      <p:bldP spid="24" grpId="0"/>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9439159" y="-1488519"/>
            <a:ext cx="14041665" cy="15049440"/>
          </a:xfrm>
          <a:prstGeom prst="rect">
            <a:avLst/>
          </a:prstGeom>
        </p:spPr>
      </p:pic>
      <p:sp>
        <p:nvSpPr>
          <p:cNvPr id="68" name="Shape 68"/>
          <p:cNvSpPr/>
          <p:nvPr/>
        </p:nvSpPr>
        <p:spPr>
          <a:xfrm>
            <a:off x="255464" y="688273"/>
            <a:ext cx="22197283" cy="204934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en-GB" sz="7000" dirty="0">
                <a:solidFill>
                  <a:srgbClr val="496F63"/>
                </a:solidFill>
                <a:latin typeface="Arial" panose="020B0604020202020204" pitchFamily="34" charset="0"/>
                <a:cs typeface="Arial" panose="020B0604020202020204" pitchFamily="34" charset="0"/>
              </a:rPr>
              <a:t>What should a small enterprise think about</a:t>
            </a:r>
          </a:p>
          <a:p>
            <a:r>
              <a:rPr lang="en-GB" sz="7000" dirty="0">
                <a:solidFill>
                  <a:srgbClr val="496F63"/>
                </a:solidFill>
                <a:latin typeface="Arial" panose="020B0604020202020204" pitchFamily="34" charset="0"/>
                <a:cs typeface="Arial" panose="020B0604020202020204" pitchFamily="34" charset="0"/>
              </a:rPr>
              <a:t>when practising Lean Marketing?</a:t>
            </a: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12</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782066" y="2737617"/>
            <a:ext cx="23154290" cy="892552"/>
          </a:xfrm>
          <a:prstGeom prst="rect">
            <a:avLst/>
          </a:prstGeom>
        </p:spPr>
        <p:txBody>
          <a:bodyPr wrap="square">
            <a:spAutoFit/>
          </a:bodyPr>
          <a:lstStyle/>
          <a:p>
            <a:pPr marL="685800" indent="-685800" algn="l">
              <a:buFont typeface="Arial" panose="020B0604020202020204" pitchFamily="34" charset="0"/>
              <a:buChar char="•"/>
            </a:pPr>
            <a:r>
              <a:rPr lang="en-US" sz="5200" b="1" dirty="0">
                <a:solidFill>
                  <a:srgbClr val="496F63"/>
                </a:solidFill>
                <a:latin typeface="Arial" panose="020B0604020202020204" pitchFamily="34" charset="0"/>
                <a:cs typeface="Arial" panose="020B0604020202020204" pitchFamily="34" charset="0"/>
              </a:rPr>
              <a:t>Simple Market tests can be useful, but can't always be relied on</a:t>
            </a:r>
            <a:endParaRPr lang="pl-PL" sz="5200" b="1" dirty="0">
              <a:solidFill>
                <a:srgbClr val="496F63"/>
              </a:solidFill>
              <a:latin typeface="Arial" panose="020B0604020202020204" pitchFamily="34" charset="0"/>
              <a:cs typeface="Arial" panose="020B0604020202020204" pitchFamily="34" charset="0"/>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3632629" y="13099256"/>
            <a:ext cx="17837523"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https://www.smartinsights.com/goal-setting-evaluation/performance-management/principles-lean-marketing/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grpSp>
        <p:nvGrpSpPr>
          <p:cNvPr id="3" name="Group 2"/>
          <p:cNvGrpSpPr/>
          <p:nvPr/>
        </p:nvGrpSpPr>
        <p:grpSpPr>
          <a:xfrm>
            <a:off x="1834620" y="3898947"/>
            <a:ext cx="22549380" cy="1671690"/>
            <a:chOff x="1834620" y="3898947"/>
            <a:chExt cx="22549380" cy="1671690"/>
          </a:xfrm>
        </p:grpSpPr>
        <p:sp>
          <p:nvSpPr>
            <p:cNvPr id="17" name="Shape 72">
              <a:extLst>
                <a:ext uri="{FF2B5EF4-FFF2-40B4-BE49-F238E27FC236}">
                  <a16:creationId xmlns:a16="http://schemas.microsoft.com/office/drawing/2014/main" id="{F45553C8-11A1-4979-8CFE-71EA285D2C56}"/>
                </a:ext>
              </a:extLst>
            </p:cNvPr>
            <p:cNvSpPr/>
            <p:nvPr/>
          </p:nvSpPr>
          <p:spPr>
            <a:xfrm>
              <a:off x="1834620" y="3898947"/>
              <a:ext cx="22549380" cy="1671690"/>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31EC054F-B171-455C-8470-5E7216E84049}"/>
                </a:ext>
              </a:extLst>
            </p:cNvPr>
            <p:cNvSpPr/>
            <p:nvPr/>
          </p:nvSpPr>
          <p:spPr>
            <a:xfrm>
              <a:off x="2175642" y="3971349"/>
              <a:ext cx="22208358" cy="1477328"/>
            </a:xfrm>
            <a:prstGeom prst="rect">
              <a:avLst/>
            </a:prstGeom>
          </p:spPr>
          <p:txBody>
            <a:bodyPr wrap="square">
              <a:spAutoFit/>
            </a:bodyPr>
            <a:lstStyle/>
            <a:p>
              <a:r>
                <a:rPr lang="en-US" sz="4500" dirty="0">
                  <a:solidFill>
                    <a:srgbClr val="FFFFFF"/>
                  </a:solidFill>
                </a:rPr>
                <a:t>Market viability can also be tested through creating landing pages and then advertising a forthcoming proposition through targeting in Google AdWords or social media</a:t>
              </a:r>
              <a:endParaRPr lang="pl-PL" sz="4500" dirty="0">
                <a:solidFill>
                  <a:srgbClr val="FFFFFF"/>
                </a:solidFill>
              </a:endParaRPr>
            </a:p>
          </p:txBody>
        </p:sp>
      </p:grpSp>
      <p:sp>
        <p:nvSpPr>
          <p:cNvPr id="14" name="Shape 72">
            <a:extLst>
              <a:ext uri="{FF2B5EF4-FFF2-40B4-BE49-F238E27FC236}">
                <a16:creationId xmlns:a16="http://schemas.microsoft.com/office/drawing/2014/main" id="{70545A97-5D91-4C11-AC36-F210A2E09597}"/>
              </a:ext>
            </a:extLst>
          </p:cNvPr>
          <p:cNvSpPr/>
          <p:nvPr/>
        </p:nvSpPr>
        <p:spPr>
          <a:xfrm>
            <a:off x="474791" y="5763520"/>
            <a:ext cx="20071217" cy="3340840"/>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6" name="Prostokąt 15">
            <a:extLst>
              <a:ext uri="{FF2B5EF4-FFF2-40B4-BE49-F238E27FC236}">
                <a16:creationId xmlns:a16="http://schemas.microsoft.com/office/drawing/2014/main" id="{AD0B5BB7-0B17-4218-AA9B-C1852974D3E0}"/>
              </a:ext>
            </a:extLst>
          </p:cNvPr>
          <p:cNvSpPr/>
          <p:nvPr/>
        </p:nvSpPr>
        <p:spPr>
          <a:xfrm>
            <a:off x="622148" y="5910446"/>
            <a:ext cx="23287060" cy="3046988"/>
          </a:xfrm>
          <a:prstGeom prst="rect">
            <a:avLst/>
          </a:prstGeom>
        </p:spPr>
        <p:txBody>
          <a:bodyPr wrap="square">
            <a:spAutoFit/>
          </a:bodyPr>
          <a:lstStyle/>
          <a:p>
            <a:pPr algn="l"/>
            <a:r>
              <a:rPr lang="en-US" sz="3200" dirty="0">
                <a:solidFill>
                  <a:srgbClr val="496F63"/>
                </a:solidFill>
              </a:rPr>
              <a:t>Sometimes customers need time to appreciate the value of a new product</a:t>
            </a:r>
          </a:p>
          <a:p>
            <a:pPr algn="l"/>
            <a:r>
              <a:rPr lang="en-US" sz="3200" dirty="0">
                <a:solidFill>
                  <a:srgbClr val="496F63"/>
                </a:solidFill>
              </a:rPr>
              <a:t>Vice versa, sometimes initial usage is a poor guide for future usage:</a:t>
            </a:r>
          </a:p>
          <a:p>
            <a:pPr algn="l"/>
            <a:r>
              <a:rPr lang="en-US" sz="3200" dirty="0">
                <a:solidFill>
                  <a:srgbClr val="496F63"/>
                </a:solidFill>
              </a:rPr>
              <a:t>	- fleeting gimmicks lead to a rush of users which quickly dissipate</a:t>
            </a:r>
          </a:p>
          <a:p>
            <a:pPr algn="l"/>
            <a:r>
              <a:rPr lang="en-US" sz="3200" dirty="0">
                <a:solidFill>
                  <a:srgbClr val="496F63"/>
                </a:solidFill>
              </a:rPr>
              <a:t>Groupon is a prime example of this:</a:t>
            </a:r>
          </a:p>
          <a:p>
            <a:pPr algn="l"/>
            <a:r>
              <a:rPr lang="en-US" sz="3200" dirty="0">
                <a:solidFill>
                  <a:srgbClr val="496F63"/>
                </a:solidFill>
              </a:rPr>
              <a:t>	- Massive early take up quickly dissipated when customers found that repeated use was uneconomical</a:t>
            </a:r>
          </a:p>
          <a:p>
            <a:pPr algn="l"/>
            <a:r>
              <a:rPr lang="en-US" sz="3200" dirty="0">
                <a:solidFill>
                  <a:srgbClr val="496F63"/>
                </a:solidFill>
              </a:rPr>
              <a:t>Try to</a:t>
            </a:r>
            <a:r>
              <a:rPr lang="pl-PL" sz="3200" dirty="0">
                <a:solidFill>
                  <a:srgbClr val="496F63"/>
                </a:solidFill>
              </a:rPr>
              <a:t> </a:t>
            </a:r>
            <a:r>
              <a:rPr lang="en-US" sz="3200" dirty="0">
                <a:solidFill>
                  <a:srgbClr val="496F63"/>
                </a:solidFill>
              </a:rPr>
              <a:t>start up genuine conversations with users and generate qualitative feedback</a:t>
            </a:r>
            <a:endParaRPr lang="pl-PL" sz="3200" dirty="0">
              <a:solidFill>
                <a:srgbClr val="496F63"/>
              </a:solidFill>
            </a:endParaRPr>
          </a:p>
        </p:txBody>
      </p:sp>
      <p:grpSp>
        <p:nvGrpSpPr>
          <p:cNvPr id="4" name="Group 3"/>
          <p:cNvGrpSpPr/>
          <p:nvPr/>
        </p:nvGrpSpPr>
        <p:grpSpPr>
          <a:xfrm>
            <a:off x="1877399" y="10350850"/>
            <a:ext cx="22549380" cy="2704200"/>
            <a:chOff x="1877399" y="10350850"/>
            <a:chExt cx="22549380" cy="2704200"/>
          </a:xfrm>
        </p:grpSpPr>
        <p:sp>
          <p:nvSpPr>
            <p:cNvPr id="19" name="Shape 72">
              <a:extLst>
                <a:ext uri="{FF2B5EF4-FFF2-40B4-BE49-F238E27FC236}">
                  <a16:creationId xmlns:a16="http://schemas.microsoft.com/office/drawing/2014/main" id="{A52447C9-3D54-44D0-B675-4D187441B941}"/>
                </a:ext>
              </a:extLst>
            </p:cNvPr>
            <p:cNvSpPr/>
            <p:nvPr/>
          </p:nvSpPr>
          <p:spPr>
            <a:xfrm>
              <a:off x="1877399" y="10350850"/>
              <a:ext cx="22549380" cy="270419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0" name="Prostokąt 19">
              <a:extLst>
                <a:ext uri="{FF2B5EF4-FFF2-40B4-BE49-F238E27FC236}">
                  <a16:creationId xmlns:a16="http://schemas.microsoft.com/office/drawing/2014/main" id="{3F7212EC-5519-4304-9F22-3F5EDFE33860}"/>
                </a:ext>
              </a:extLst>
            </p:cNvPr>
            <p:cNvSpPr/>
            <p:nvPr/>
          </p:nvSpPr>
          <p:spPr>
            <a:xfrm>
              <a:off x="2047911" y="10377394"/>
              <a:ext cx="22208357" cy="2677656"/>
            </a:xfrm>
            <a:prstGeom prst="rect">
              <a:avLst/>
            </a:prstGeom>
          </p:spPr>
          <p:txBody>
            <a:bodyPr wrap="square">
              <a:spAutoFit/>
            </a:bodyPr>
            <a:lstStyle/>
            <a:p>
              <a:r>
                <a:rPr lang="en-US" sz="4200" dirty="0">
                  <a:solidFill>
                    <a:srgbClr val="FFFFFF"/>
                  </a:solidFill>
                </a:rPr>
                <a:t>If the end goal requires a product built with collaboration between many different teams, you can configure the whole </a:t>
              </a:r>
              <a:r>
                <a:rPr lang="en-US" sz="4200" dirty="0" err="1">
                  <a:solidFill>
                    <a:srgbClr val="FFFFFF"/>
                  </a:solidFill>
                </a:rPr>
                <a:t>organisation</a:t>
              </a:r>
              <a:r>
                <a:rPr lang="en-US" sz="4200" dirty="0">
                  <a:solidFill>
                    <a:srgbClr val="FFFFFF"/>
                  </a:solidFill>
                </a:rPr>
                <a:t>, even the layout of the building, to </a:t>
              </a:r>
              <a:r>
                <a:rPr lang="en-US" sz="4200" dirty="0" err="1">
                  <a:solidFill>
                    <a:srgbClr val="FFFFFF"/>
                  </a:solidFill>
                </a:rPr>
                <a:t>maximise</a:t>
              </a:r>
              <a:r>
                <a:rPr lang="en-US" sz="4200" dirty="0">
                  <a:solidFill>
                    <a:srgbClr val="FFFFFF"/>
                  </a:solidFill>
                </a:rPr>
                <a:t> collaboration. Similarly, if you find there are activities which are not contributing to the overall goal, then removing them can help boost efficiency and save money</a:t>
              </a:r>
              <a:endParaRPr lang="pl-PL" sz="4200" dirty="0">
                <a:solidFill>
                  <a:srgbClr val="FFFFFF"/>
                </a:solidFill>
              </a:endParaRPr>
            </a:p>
          </p:txBody>
        </p:sp>
      </p:grpSp>
      <p:sp>
        <p:nvSpPr>
          <p:cNvPr id="13" name="Prostokąt 14">
            <a:extLst>
              <a:ext uri="{FF2B5EF4-FFF2-40B4-BE49-F238E27FC236}">
                <a16:creationId xmlns:a16="http://schemas.microsoft.com/office/drawing/2014/main" id="{D8DE5493-D55B-44DE-848B-DE2AA6031324}"/>
              </a:ext>
            </a:extLst>
          </p:cNvPr>
          <p:cNvSpPr/>
          <p:nvPr/>
        </p:nvSpPr>
        <p:spPr>
          <a:xfrm>
            <a:off x="782066" y="9281329"/>
            <a:ext cx="23154290" cy="892552"/>
          </a:xfrm>
          <a:prstGeom prst="rect">
            <a:avLst/>
          </a:prstGeom>
        </p:spPr>
        <p:txBody>
          <a:bodyPr wrap="square">
            <a:spAutoFit/>
          </a:bodyPr>
          <a:lstStyle/>
          <a:p>
            <a:pPr marL="685800" indent="-685800" algn="l">
              <a:buFont typeface="Arial" panose="020B0604020202020204" pitchFamily="34" charset="0"/>
              <a:buChar char="•"/>
            </a:pPr>
            <a:r>
              <a:rPr lang="pl-PL" sz="5200" b="1" dirty="0">
                <a:solidFill>
                  <a:srgbClr val="496F63"/>
                </a:solidFill>
                <a:latin typeface="Arial" panose="020B0604020202020204" pitchFamily="34" charset="0"/>
                <a:cs typeface="Arial" panose="020B0604020202020204" pitchFamily="34" charset="0"/>
              </a:rPr>
              <a:t>Align the entire organisation</a:t>
            </a:r>
          </a:p>
        </p:txBody>
      </p:sp>
      <p:pic>
        <p:nvPicPr>
          <p:cNvPr id="1026" name="Picture 2" descr="https://tse4.mm.bing.net/th?id=OIP.7kiWKgIHMrXKSDRH9jLNxwHaBl&amp;pid=Api&amp;P=0&amp;w=478&amp;h=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4264" y="5967973"/>
            <a:ext cx="8353917" cy="178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5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fade">
                                      <p:cBhvr>
                                        <p:cTn id="31" dur="500"/>
                                        <p:tgtEl>
                                          <p:spTgt spid="16">
                                            <p:txEl>
                                              <p:pRg st="1" end="1"/>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6">
                                            <p:txEl>
                                              <p:pRg st="4" end="4"/>
                                            </p:txEl>
                                          </p:spTgt>
                                        </p:tgtEl>
                                        <p:attrNameLst>
                                          <p:attrName>style.visibility</p:attrName>
                                        </p:attrNameLst>
                                      </p:cBhvr>
                                      <p:to>
                                        <p:strVal val="visible"/>
                                      </p:to>
                                    </p:set>
                                    <p:animEffect transition="in" filter="fade">
                                      <p:cBhvr>
                                        <p:cTn id="44" dur="500"/>
                                        <p:tgtEl>
                                          <p:spTgt spid="16">
                                            <p:txEl>
                                              <p:pRg st="4" end="4"/>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1000" fill="hold"/>
                                        <p:tgtEl>
                                          <p:spTgt spid="1026"/>
                                        </p:tgtEl>
                                        <p:attrNameLst>
                                          <p:attrName>ppt_w</p:attrName>
                                        </p:attrNameLst>
                                      </p:cBhvr>
                                      <p:tavLst>
                                        <p:tav tm="0">
                                          <p:val>
                                            <p:fltVal val="0"/>
                                          </p:val>
                                        </p:tav>
                                        <p:tav tm="100000">
                                          <p:val>
                                            <p:strVal val="#ppt_w"/>
                                          </p:val>
                                        </p:tav>
                                      </p:tavLst>
                                    </p:anim>
                                    <p:anim calcmode="lin" valueType="num">
                                      <p:cBhvr>
                                        <p:cTn id="48" dur="1000" fill="hold"/>
                                        <p:tgtEl>
                                          <p:spTgt spid="1026"/>
                                        </p:tgtEl>
                                        <p:attrNameLst>
                                          <p:attrName>ppt_h</p:attrName>
                                        </p:attrNameLst>
                                      </p:cBhvr>
                                      <p:tavLst>
                                        <p:tav tm="0">
                                          <p:val>
                                            <p:fltVal val="0"/>
                                          </p:val>
                                        </p:tav>
                                        <p:tav tm="100000">
                                          <p:val>
                                            <p:strVal val="#ppt_h"/>
                                          </p:val>
                                        </p:tav>
                                      </p:tavLst>
                                    </p:anim>
                                    <p:animEffect transition="in" filter="fade">
                                      <p:cBhvr>
                                        <p:cTn id="49" dur="10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5" end="5"/>
                                            </p:txEl>
                                          </p:spTgt>
                                        </p:tgtEl>
                                        <p:attrNameLst>
                                          <p:attrName>style.visibility</p:attrName>
                                        </p:attrNameLst>
                                      </p:cBhvr>
                                      <p:to>
                                        <p:strVal val="visible"/>
                                      </p:to>
                                    </p:set>
                                    <p:animEffect transition="in" filter="fade">
                                      <p:cBhvr>
                                        <p:cTn id="54" dur="500"/>
                                        <p:tgtEl>
                                          <p:spTgt spid="1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up)">
                                      <p:cBhvr>
                                        <p:cTn id="64" dur="1000"/>
                                        <p:tgtEl>
                                          <p:spTgt spid="4"/>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5" grpId="0"/>
      <p:bldP spid="24" grpId="0"/>
      <p:bldP spid="14" grpId="0" animBg="1"/>
      <p:bldP spid="16" grpId="0" uiExpand="1" build="p"/>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13</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1495985" y="469669"/>
            <a:ext cx="18843133"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n-US" sz="8800" dirty="0">
                <a:solidFill>
                  <a:srgbClr val="496F63"/>
                </a:solidFill>
                <a:latin typeface="Arial" panose="020B0604020202020204" pitchFamily="34" charset="0"/>
                <a:cs typeface="Arial" panose="020B0604020202020204" pitchFamily="34" charset="0"/>
              </a:rPr>
              <a:t>Meet 5 steps for more effective marketing activities</a:t>
            </a:r>
            <a:endParaRPr sz="8800" dirty="0">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378381" y="13012471"/>
            <a:ext cx="22712762" cy="42165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2800" b="0" dirty="0">
                <a:solidFill>
                  <a:schemeClr val="tx1"/>
                </a:solidFill>
              </a:rPr>
              <a:t>Source: https://nowymarketing.pl/a/21843,5-krokow-do-bardziej-efektywnych-dzialan-marketingowych-czyli-lean-marketing</a:t>
            </a:r>
            <a:endParaRPr sz="2800" b="0" dirty="0">
              <a:solidFill>
                <a:schemeClr val="tx1"/>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306748" y="-1659245"/>
            <a:ext cx="8438991" cy="9044660"/>
          </a:xfrm>
          <a:prstGeom prst="rect">
            <a:avLst/>
          </a:prstGeom>
        </p:spPr>
      </p:pic>
      <p:pic>
        <p:nvPicPr>
          <p:cNvPr id="3" name="Obraz 2">
            <a:extLst>
              <a:ext uri="{FF2B5EF4-FFF2-40B4-BE49-F238E27FC236}">
                <a16:creationId xmlns:a16="http://schemas.microsoft.com/office/drawing/2014/main" id="{90C09BB5-CE09-41BC-8C6B-F996BBCBE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1890" y="1512030"/>
            <a:ext cx="8111703" cy="5880985"/>
          </a:xfrm>
          <a:prstGeom prst="rect">
            <a:avLst/>
          </a:prstGeom>
        </p:spPr>
      </p:pic>
      <p:sp>
        <p:nvSpPr>
          <p:cNvPr id="6" name="Prostokąt 5">
            <a:extLst>
              <a:ext uri="{FF2B5EF4-FFF2-40B4-BE49-F238E27FC236}">
                <a16:creationId xmlns:a16="http://schemas.microsoft.com/office/drawing/2014/main" id="{E02FADB3-5CB0-41BF-B0CA-8701E930B479}"/>
              </a:ext>
            </a:extLst>
          </p:cNvPr>
          <p:cNvSpPr/>
          <p:nvPr/>
        </p:nvSpPr>
        <p:spPr>
          <a:xfrm>
            <a:off x="797715" y="4654927"/>
            <a:ext cx="19090482" cy="615553"/>
          </a:xfrm>
          <a:prstGeom prst="rect">
            <a:avLst/>
          </a:prstGeom>
        </p:spPr>
        <p:txBody>
          <a:bodyPr wrap="none">
            <a:spAutoFit/>
          </a:bodyPr>
          <a:lstStyle/>
          <a:p>
            <a:r>
              <a:rPr lang="pl-PL" sz="3400" b="1" dirty="0">
                <a:solidFill>
                  <a:srgbClr val="496F63"/>
                </a:solidFill>
              </a:rPr>
              <a:t>Set a </a:t>
            </a:r>
            <a:r>
              <a:rPr lang="pl-PL" sz="3400" b="1" dirty="0" err="1">
                <a:solidFill>
                  <a:srgbClr val="496F63"/>
                </a:solidFill>
              </a:rPr>
              <a:t>goal</a:t>
            </a:r>
            <a:r>
              <a:rPr lang="pl-PL" sz="3400" b="1" dirty="0">
                <a:solidFill>
                  <a:srgbClr val="496F63"/>
                </a:solidFill>
              </a:rPr>
              <a:t> for </a:t>
            </a:r>
            <a:r>
              <a:rPr lang="pl-PL" sz="3400" b="1" dirty="0" err="1">
                <a:solidFill>
                  <a:srgbClr val="496F63"/>
                </a:solidFill>
              </a:rPr>
              <a:t>each</a:t>
            </a:r>
            <a:r>
              <a:rPr lang="pl-PL" sz="3400" b="1" dirty="0">
                <a:solidFill>
                  <a:srgbClr val="496F63"/>
                </a:solidFill>
              </a:rPr>
              <a:t> </a:t>
            </a:r>
            <a:r>
              <a:rPr lang="pl-PL" sz="3400" b="1" dirty="0" err="1">
                <a:solidFill>
                  <a:srgbClr val="496F63"/>
                </a:solidFill>
              </a:rPr>
              <a:t>activity</a:t>
            </a:r>
            <a:r>
              <a:rPr lang="pl-PL" sz="3400" b="1" dirty="0">
                <a:solidFill>
                  <a:srgbClr val="496F63"/>
                </a:solidFill>
              </a:rPr>
              <a:t> and </a:t>
            </a:r>
            <a:r>
              <a:rPr lang="pl-PL" sz="3400" b="1" dirty="0" err="1">
                <a:solidFill>
                  <a:srgbClr val="496F63"/>
                </a:solidFill>
              </a:rPr>
              <a:t>measure</a:t>
            </a:r>
            <a:r>
              <a:rPr lang="pl-PL" sz="3400" b="1" dirty="0">
                <a:solidFill>
                  <a:srgbClr val="496F63"/>
                </a:solidFill>
              </a:rPr>
              <a:t> </a:t>
            </a:r>
            <a:r>
              <a:rPr lang="pl-PL" sz="3400" b="1" dirty="0" err="1">
                <a:solidFill>
                  <a:srgbClr val="496F63"/>
                </a:solidFill>
              </a:rPr>
              <a:t>it</a:t>
            </a:r>
            <a:r>
              <a:rPr lang="pl-PL" sz="3400" b="1" dirty="0">
                <a:solidFill>
                  <a:srgbClr val="496F63"/>
                </a:solidFill>
              </a:rPr>
              <a:t>. Develop the channels that bring the best results</a:t>
            </a:r>
          </a:p>
        </p:txBody>
      </p:sp>
      <p:sp>
        <p:nvSpPr>
          <p:cNvPr id="7" name="Prostokąt 6">
            <a:extLst>
              <a:ext uri="{FF2B5EF4-FFF2-40B4-BE49-F238E27FC236}">
                <a16:creationId xmlns:a16="http://schemas.microsoft.com/office/drawing/2014/main" id="{63284A74-6C1F-46F6-B9FF-D6F6A78F478E}"/>
              </a:ext>
            </a:extLst>
          </p:cNvPr>
          <p:cNvSpPr/>
          <p:nvPr/>
        </p:nvSpPr>
        <p:spPr>
          <a:xfrm>
            <a:off x="769831" y="6295027"/>
            <a:ext cx="18702556" cy="615553"/>
          </a:xfrm>
          <a:prstGeom prst="rect">
            <a:avLst/>
          </a:prstGeom>
        </p:spPr>
        <p:txBody>
          <a:bodyPr wrap="none">
            <a:spAutoFit/>
          </a:bodyPr>
          <a:lstStyle/>
          <a:p>
            <a:r>
              <a:rPr lang="pl-PL" sz="3400" b="1" dirty="0">
                <a:solidFill>
                  <a:srgbClr val="496F63"/>
                </a:solidFill>
              </a:rPr>
              <a:t>Run regular quick tests and experiments that you will close in a </a:t>
            </a:r>
            <a:r>
              <a:rPr lang="pl-PL" sz="3400" b="1" i="1" dirty="0">
                <a:solidFill>
                  <a:srgbClr val="FF0000"/>
                </a:solidFill>
              </a:rPr>
              <a:t>build-measure-learn loop</a:t>
            </a:r>
          </a:p>
        </p:txBody>
      </p:sp>
      <p:sp>
        <p:nvSpPr>
          <p:cNvPr id="8" name="Prostokąt 7">
            <a:extLst>
              <a:ext uri="{FF2B5EF4-FFF2-40B4-BE49-F238E27FC236}">
                <a16:creationId xmlns:a16="http://schemas.microsoft.com/office/drawing/2014/main" id="{03D707E3-1265-43F9-A175-71D9F46AF4D3}"/>
              </a:ext>
            </a:extLst>
          </p:cNvPr>
          <p:cNvSpPr/>
          <p:nvPr/>
        </p:nvSpPr>
        <p:spPr>
          <a:xfrm>
            <a:off x="833075" y="7860250"/>
            <a:ext cx="16278815" cy="615553"/>
          </a:xfrm>
          <a:prstGeom prst="rect">
            <a:avLst/>
          </a:prstGeom>
        </p:spPr>
        <p:txBody>
          <a:bodyPr wrap="none">
            <a:spAutoFit/>
          </a:bodyPr>
          <a:lstStyle/>
          <a:p>
            <a:r>
              <a:rPr lang="pl-PL" sz="3400" b="1" dirty="0" err="1">
                <a:solidFill>
                  <a:srgbClr val="496F63"/>
                </a:solidFill>
              </a:rPr>
              <a:t>Regularly</a:t>
            </a:r>
            <a:r>
              <a:rPr lang="pl-PL" sz="3400" b="1" dirty="0">
                <a:solidFill>
                  <a:srgbClr val="496F63"/>
                </a:solidFill>
              </a:rPr>
              <a:t> (</a:t>
            </a:r>
            <a:r>
              <a:rPr lang="pl-PL" sz="3400" b="1" dirty="0" err="1">
                <a:solidFill>
                  <a:srgbClr val="496F63"/>
                </a:solidFill>
              </a:rPr>
              <a:t>e.g</a:t>
            </a:r>
            <a:r>
              <a:rPr lang="pl-PL" sz="3400" b="1" dirty="0">
                <a:solidFill>
                  <a:srgbClr val="496F63"/>
                </a:solidFill>
              </a:rPr>
              <a:t>. once a month) review trends, new tools and test selected ones</a:t>
            </a:r>
          </a:p>
        </p:txBody>
      </p:sp>
      <p:grpSp>
        <p:nvGrpSpPr>
          <p:cNvPr id="16" name="Group 15"/>
          <p:cNvGrpSpPr/>
          <p:nvPr/>
        </p:nvGrpSpPr>
        <p:grpSpPr>
          <a:xfrm>
            <a:off x="1896952" y="10553384"/>
            <a:ext cx="20411090" cy="1914275"/>
            <a:chOff x="3972911" y="10849746"/>
            <a:chExt cx="20411090" cy="1914275"/>
          </a:xfrm>
        </p:grpSpPr>
        <p:sp>
          <p:nvSpPr>
            <p:cNvPr id="12" name="Prostokąt: zaokrąglone rogi po przekątnej 11">
              <a:extLst>
                <a:ext uri="{FF2B5EF4-FFF2-40B4-BE49-F238E27FC236}">
                  <a16:creationId xmlns:a16="http://schemas.microsoft.com/office/drawing/2014/main" id="{73045ECE-385E-40CA-8AD2-7A444C50D466}"/>
                </a:ext>
              </a:extLst>
            </p:cNvPr>
            <p:cNvSpPr/>
            <p:nvPr/>
          </p:nvSpPr>
          <p:spPr>
            <a:xfrm>
              <a:off x="3972911" y="10849746"/>
              <a:ext cx="20411090" cy="1880851"/>
            </a:xfrm>
            <a:prstGeom prst="round2Diag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Prostokąt 12">
              <a:extLst>
                <a:ext uri="{FF2B5EF4-FFF2-40B4-BE49-F238E27FC236}">
                  <a16:creationId xmlns:a16="http://schemas.microsoft.com/office/drawing/2014/main" id="{ED0F636E-E895-4809-A86D-7CAC0E14C624}"/>
                </a:ext>
              </a:extLst>
            </p:cNvPr>
            <p:cNvSpPr/>
            <p:nvPr/>
          </p:nvSpPr>
          <p:spPr>
            <a:xfrm>
              <a:off x="4402574" y="10886584"/>
              <a:ext cx="19551764" cy="1877437"/>
            </a:xfrm>
            <a:prstGeom prst="rect">
              <a:avLst/>
            </a:prstGeom>
          </p:spPr>
          <p:txBody>
            <a:bodyPr wrap="square">
              <a:spAutoFit/>
            </a:bodyPr>
            <a:lstStyle/>
            <a:p>
              <a:pPr>
                <a:spcAft>
                  <a:spcPts val="1200"/>
                </a:spcAft>
              </a:pPr>
              <a:r>
                <a:rPr lang="pl-PL" sz="3200" b="1" dirty="0" err="1">
                  <a:solidFill>
                    <a:srgbClr val="496F63"/>
                  </a:solidFill>
                </a:rPr>
                <a:t>Example</a:t>
              </a:r>
              <a:r>
                <a:rPr lang="pl-PL" sz="3200" dirty="0">
                  <a:solidFill>
                    <a:srgbClr val="496F63"/>
                  </a:solidFill>
                </a:rPr>
                <a:t>: </a:t>
              </a:r>
              <a:r>
                <a:rPr lang="pl-PL" sz="3200" dirty="0" err="1">
                  <a:solidFill>
                    <a:srgbClr val="496F63"/>
                  </a:solidFill>
                </a:rPr>
                <a:t>Are</a:t>
              </a:r>
              <a:r>
                <a:rPr lang="pl-PL" sz="3200" dirty="0">
                  <a:solidFill>
                    <a:srgbClr val="496F63"/>
                  </a:solidFill>
                </a:rPr>
                <a:t> </a:t>
              </a:r>
              <a:r>
                <a:rPr lang="pl-PL" sz="3200" dirty="0" err="1">
                  <a:solidFill>
                    <a:srgbClr val="496F63"/>
                  </a:solidFill>
                </a:rPr>
                <a:t>you</a:t>
              </a:r>
              <a:r>
                <a:rPr lang="pl-PL" sz="3200" dirty="0">
                  <a:solidFill>
                    <a:srgbClr val="496F63"/>
                  </a:solidFill>
                </a:rPr>
                <a:t> </a:t>
              </a:r>
              <a:r>
                <a:rPr lang="pl-PL" sz="3200" dirty="0" err="1">
                  <a:solidFill>
                    <a:srgbClr val="496F63"/>
                  </a:solidFill>
                </a:rPr>
                <a:t>wondering</a:t>
              </a:r>
              <a:r>
                <a:rPr lang="pl-PL" sz="3200" dirty="0">
                  <a:solidFill>
                    <a:srgbClr val="496F63"/>
                  </a:solidFill>
                </a:rPr>
                <a:t> </a:t>
              </a:r>
              <a:r>
                <a:rPr lang="pl-PL" sz="3200" dirty="0" err="1">
                  <a:solidFill>
                    <a:srgbClr val="496F63"/>
                  </a:solidFill>
                </a:rPr>
                <a:t>whether</a:t>
              </a:r>
              <a:r>
                <a:rPr lang="pl-PL" sz="3200" dirty="0">
                  <a:solidFill>
                    <a:srgbClr val="496F63"/>
                  </a:solidFill>
                </a:rPr>
                <a:t> to </a:t>
              </a:r>
              <a:r>
                <a:rPr lang="pl-PL" sz="3200" dirty="0" err="1">
                  <a:solidFill>
                    <a:srgbClr val="496F63"/>
                  </a:solidFill>
                </a:rPr>
                <a:t>add</a:t>
              </a:r>
              <a:r>
                <a:rPr lang="pl-PL" sz="3200" dirty="0">
                  <a:solidFill>
                    <a:srgbClr val="496F63"/>
                  </a:solidFill>
                </a:rPr>
                <a:t> a </a:t>
              </a:r>
              <a:r>
                <a:rPr lang="pl-PL" sz="3200" dirty="0" err="1">
                  <a:solidFill>
                    <a:srgbClr val="496F63"/>
                  </a:solidFill>
                </a:rPr>
                <a:t>bookmark</a:t>
              </a:r>
              <a:r>
                <a:rPr lang="pl-PL" sz="3200" dirty="0">
                  <a:solidFill>
                    <a:srgbClr val="496F63"/>
                  </a:solidFill>
                </a:rPr>
                <a:t> from the video </a:t>
              </a:r>
              <a:r>
                <a:rPr lang="pl-PL" sz="3200" dirty="0" err="1">
                  <a:solidFill>
                    <a:srgbClr val="496F63"/>
                  </a:solidFill>
                </a:rPr>
                <a:t>case</a:t>
              </a:r>
              <a:r>
                <a:rPr lang="pl-PL" sz="3200" dirty="0">
                  <a:solidFill>
                    <a:srgbClr val="496F63"/>
                  </a:solidFill>
                </a:rPr>
                <a:t> </a:t>
              </a:r>
              <a:r>
                <a:rPr lang="pl-PL" sz="3200" dirty="0" err="1">
                  <a:solidFill>
                    <a:srgbClr val="496F63"/>
                  </a:solidFill>
                </a:rPr>
                <a:t>study</a:t>
              </a:r>
              <a:r>
                <a:rPr lang="pl-PL" sz="3200" dirty="0">
                  <a:solidFill>
                    <a:srgbClr val="496F63"/>
                  </a:solidFill>
                </a:rPr>
                <a:t> to the </a:t>
              </a:r>
              <a:r>
                <a:rPr lang="pl-PL" sz="3200" dirty="0" err="1">
                  <a:solidFill>
                    <a:srgbClr val="496F63"/>
                  </a:solidFill>
                </a:rPr>
                <a:t>site</a:t>
              </a:r>
              <a:r>
                <a:rPr lang="pl-PL" sz="3200" dirty="0">
                  <a:solidFill>
                    <a:srgbClr val="496F63"/>
                  </a:solidFill>
                </a:rPr>
                <a:t>? </a:t>
              </a:r>
            </a:p>
            <a:p>
              <a:pPr>
                <a:spcAft>
                  <a:spcPts val="1200"/>
                </a:spcAft>
              </a:pPr>
              <a:r>
                <a:rPr lang="pl-PL" sz="3200" dirty="0">
                  <a:solidFill>
                    <a:srgbClr val="496F63"/>
                  </a:solidFill>
                </a:rPr>
                <a:t>First </a:t>
              </a:r>
              <a:r>
                <a:rPr lang="pl-PL" sz="3200" dirty="0" err="1">
                  <a:solidFill>
                    <a:srgbClr val="496F63"/>
                  </a:solidFill>
                </a:rPr>
                <a:t>create</a:t>
              </a:r>
              <a:r>
                <a:rPr lang="pl-PL" sz="3200" dirty="0">
                  <a:solidFill>
                    <a:srgbClr val="496F63"/>
                  </a:solidFill>
                </a:rPr>
                <a:t> a video and </a:t>
              </a:r>
              <a:r>
                <a:rPr lang="pl-PL" sz="3200" dirty="0" err="1">
                  <a:solidFill>
                    <a:srgbClr val="496F63"/>
                  </a:solidFill>
                </a:rPr>
                <a:t>distribute</a:t>
              </a:r>
              <a:r>
                <a:rPr lang="pl-PL" sz="3200" dirty="0">
                  <a:solidFill>
                    <a:srgbClr val="496F63"/>
                  </a:solidFill>
                </a:rPr>
                <a:t> </a:t>
              </a:r>
              <a:r>
                <a:rPr lang="pl-PL" sz="3200" dirty="0" err="1">
                  <a:solidFill>
                    <a:srgbClr val="496F63"/>
                  </a:solidFill>
                </a:rPr>
                <a:t>it</a:t>
              </a:r>
              <a:r>
                <a:rPr lang="pl-PL" sz="3200" dirty="0">
                  <a:solidFill>
                    <a:srgbClr val="496F63"/>
                  </a:solidFill>
                </a:rPr>
                <a:t> </a:t>
              </a:r>
              <a:r>
                <a:rPr lang="pl-PL" sz="3200" dirty="0" err="1">
                  <a:solidFill>
                    <a:srgbClr val="496F63"/>
                  </a:solidFill>
                </a:rPr>
                <a:t>through</a:t>
              </a:r>
              <a:r>
                <a:rPr lang="pl-PL" sz="3200" dirty="0">
                  <a:solidFill>
                    <a:srgbClr val="496F63"/>
                  </a:solidFill>
                </a:rPr>
                <a:t> </a:t>
              </a:r>
              <a:r>
                <a:rPr lang="pl-PL" sz="3200" dirty="0" err="1">
                  <a:solidFill>
                    <a:srgbClr val="496F63"/>
                  </a:solidFill>
                </a:rPr>
                <a:t>channels</a:t>
              </a:r>
              <a:r>
                <a:rPr lang="pl-PL" sz="3200" dirty="0">
                  <a:solidFill>
                    <a:srgbClr val="496F63"/>
                  </a:solidFill>
                </a:rPr>
                <a:t> </a:t>
              </a:r>
              <a:r>
                <a:rPr lang="pl-PL" sz="3200" dirty="0" err="1">
                  <a:solidFill>
                    <a:srgbClr val="496F63"/>
                  </a:solidFill>
                </a:rPr>
                <a:t>that</a:t>
              </a:r>
              <a:r>
                <a:rPr lang="pl-PL" sz="3200" dirty="0">
                  <a:solidFill>
                    <a:srgbClr val="496F63"/>
                  </a:solidFill>
                </a:rPr>
                <a:t> </a:t>
              </a:r>
              <a:r>
                <a:rPr lang="pl-PL" sz="3200" dirty="0" err="1">
                  <a:solidFill>
                    <a:srgbClr val="496F63"/>
                  </a:solidFill>
                </a:rPr>
                <a:t>you</a:t>
              </a:r>
              <a:r>
                <a:rPr lang="pl-PL" sz="3200" dirty="0">
                  <a:solidFill>
                    <a:srgbClr val="496F63"/>
                  </a:solidFill>
                </a:rPr>
                <a:t> </a:t>
              </a:r>
              <a:r>
                <a:rPr lang="pl-PL" sz="3200" dirty="0" err="1">
                  <a:solidFill>
                    <a:srgbClr val="496F63"/>
                  </a:solidFill>
                </a:rPr>
                <a:t>already</a:t>
              </a:r>
              <a:r>
                <a:rPr lang="pl-PL" sz="3200" dirty="0">
                  <a:solidFill>
                    <a:srgbClr val="496F63"/>
                  </a:solidFill>
                </a:rPr>
                <a:t> </a:t>
              </a:r>
              <a:r>
                <a:rPr lang="pl-PL" sz="3200" dirty="0" err="1">
                  <a:solidFill>
                    <a:srgbClr val="496F63"/>
                  </a:solidFill>
                </a:rPr>
                <a:t>use</a:t>
              </a:r>
              <a:r>
                <a:rPr lang="pl-PL" sz="3200" dirty="0">
                  <a:solidFill>
                    <a:srgbClr val="496F63"/>
                  </a:solidFill>
                </a:rPr>
                <a:t>, </a:t>
              </a:r>
              <a:r>
                <a:rPr lang="pl-PL" sz="3200" dirty="0" err="1">
                  <a:solidFill>
                    <a:srgbClr val="496F63"/>
                  </a:solidFill>
                </a:rPr>
                <a:t>e.g</a:t>
              </a:r>
              <a:r>
                <a:rPr lang="pl-PL" sz="3200" dirty="0">
                  <a:solidFill>
                    <a:srgbClr val="496F63"/>
                  </a:solidFill>
                </a:rPr>
                <a:t>. Facebook, LinkedIn </a:t>
              </a:r>
            </a:p>
            <a:p>
              <a:pPr>
                <a:spcAft>
                  <a:spcPts val="1200"/>
                </a:spcAft>
              </a:pPr>
              <a:r>
                <a:rPr lang="pl-PL" sz="3200" dirty="0">
                  <a:solidFill>
                    <a:srgbClr val="496F63"/>
                  </a:solidFill>
                </a:rPr>
                <a:t>Set a measurable goal - implement it on your website only after the test material meets the assumptions</a:t>
              </a:r>
            </a:p>
          </p:txBody>
        </p:sp>
      </p:grpSp>
      <p:grpSp>
        <p:nvGrpSpPr>
          <p:cNvPr id="15" name="Group 14"/>
          <p:cNvGrpSpPr/>
          <p:nvPr/>
        </p:nvGrpSpPr>
        <p:grpSpPr>
          <a:xfrm>
            <a:off x="912747" y="3092181"/>
            <a:ext cx="16530920" cy="1226152"/>
            <a:chOff x="1602065" y="3116540"/>
            <a:chExt cx="16530920" cy="1226152"/>
          </a:xfrm>
        </p:grpSpPr>
        <p:sp>
          <p:nvSpPr>
            <p:cNvPr id="20" name="Shape 72">
              <a:extLst>
                <a:ext uri="{FF2B5EF4-FFF2-40B4-BE49-F238E27FC236}">
                  <a16:creationId xmlns:a16="http://schemas.microsoft.com/office/drawing/2014/main" id="{F45553C8-11A1-4979-8CFE-71EA285D2C56}"/>
                </a:ext>
              </a:extLst>
            </p:cNvPr>
            <p:cNvSpPr/>
            <p:nvPr/>
          </p:nvSpPr>
          <p:spPr>
            <a:xfrm>
              <a:off x="1602065" y="3116540"/>
              <a:ext cx="16530920" cy="1064605"/>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85" name="Shape 85"/>
            <p:cNvSpPr/>
            <p:nvPr/>
          </p:nvSpPr>
          <p:spPr>
            <a:xfrm>
              <a:off x="1782194" y="3132997"/>
              <a:ext cx="15840932"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600" b="1" dirty="0">
                  <a:solidFill>
                    <a:schemeClr val="tx1">
                      <a:lumMod val="20000"/>
                      <a:lumOff val="80000"/>
                    </a:schemeClr>
                  </a:solidFill>
                  <a:latin typeface="Arial" panose="020B0604020202020204" pitchFamily="34" charset="0"/>
                  <a:cs typeface="Arial" panose="020B0604020202020204" pitchFamily="34" charset="0"/>
                </a:rPr>
                <a:t>Step 1 – </a:t>
              </a:r>
              <a:r>
                <a:rPr lang="pl-PL" sz="3600" b="1" dirty="0">
                  <a:solidFill>
                    <a:srgbClr val="FF0000"/>
                  </a:solidFill>
                  <a:latin typeface="Arial" panose="020B0604020202020204" pitchFamily="34" charset="0"/>
                  <a:cs typeface="Arial" panose="020B0604020202020204" pitchFamily="34" charset="0"/>
                </a:rPr>
                <a:t>KISS</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pl-PL" sz="3600" b="1" dirty="0" err="1">
                  <a:solidFill>
                    <a:schemeClr val="tx1">
                      <a:lumMod val="20000"/>
                      <a:lumOff val="80000"/>
                    </a:schemeClr>
                  </a:solidFill>
                  <a:latin typeface="Arial" panose="020B0604020202020204" pitchFamily="34" charset="0"/>
                  <a:cs typeface="Arial" panose="020B0604020202020204" pitchFamily="34" charset="0"/>
                </a:rPr>
                <a:t>keep</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pl-PL" sz="3600" b="1" dirty="0" err="1">
                  <a:solidFill>
                    <a:schemeClr val="tx1">
                      <a:lumMod val="20000"/>
                      <a:lumOff val="80000"/>
                    </a:schemeClr>
                  </a:solidFill>
                  <a:latin typeface="Arial" panose="020B0604020202020204" pitchFamily="34" charset="0"/>
                  <a:cs typeface="Arial" panose="020B0604020202020204" pitchFamily="34" charset="0"/>
                </a:rPr>
                <a:t>it</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pl-PL" sz="3600" b="1" dirty="0" err="1">
                  <a:solidFill>
                    <a:schemeClr val="tx1">
                      <a:lumMod val="20000"/>
                      <a:lumOff val="80000"/>
                    </a:schemeClr>
                  </a:solidFill>
                  <a:latin typeface="Arial" panose="020B0604020202020204" pitchFamily="34" charset="0"/>
                  <a:cs typeface="Arial" panose="020B0604020202020204" pitchFamily="34" charset="0"/>
                </a:rPr>
                <a:t>simple</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pl-PL" sz="3600" b="1" dirty="0" err="1">
                  <a:solidFill>
                    <a:schemeClr val="tx1">
                      <a:lumMod val="20000"/>
                      <a:lumOff val="80000"/>
                    </a:schemeClr>
                  </a:solidFill>
                  <a:latin typeface="Arial" panose="020B0604020202020204" pitchFamily="34" charset="0"/>
                  <a:cs typeface="Arial" panose="020B0604020202020204" pitchFamily="34" charset="0"/>
                </a:rPr>
                <a:t>stupid</a:t>
              </a:r>
              <a:r>
                <a:rPr lang="pl-PL" sz="3600" b="1" dirty="0">
                  <a:solidFill>
                    <a:schemeClr val="tx1">
                      <a:lumMod val="20000"/>
                      <a:lumOff val="80000"/>
                    </a:schemeClr>
                  </a:solidFill>
                  <a:latin typeface="Arial" panose="020B0604020202020204" pitchFamily="34" charset="0"/>
                  <a:cs typeface="Arial" panose="020B0604020202020204" pitchFamily="34" charset="0"/>
                </a:rPr>
                <a:t>) – </a:t>
              </a:r>
              <a:r>
                <a:rPr lang="en-US" sz="3600" b="1" dirty="0">
                  <a:solidFill>
                    <a:schemeClr val="tx1">
                      <a:lumMod val="20000"/>
                      <a:lumOff val="80000"/>
                    </a:schemeClr>
                  </a:solidFill>
                  <a:latin typeface="Arial" panose="020B0604020202020204" pitchFamily="34" charset="0"/>
                  <a:cs typeface="Arial" panose="020B0604020202020204" pitchFamily="34" charset="0"/>
                </a:rPr>
                <a:t>Focus on the elements that work</a:t>
              </a:r>
              <a:endParaRPr lang="en-US" sz="3600" dirty="0">
                <a:solidFill>
                  <a:schemeClr val="tx1">
                    <a:lumMod val="20000"/>
                    <a:lumOff val="80000"/>
                  </a:schemeClr>
                </a:solidFill>
                <a:latin typeface="Arial" panose="020B0604020202020204" pitchFamily="34" charset="0"/>
                <a:cs typeface="Arial" panose="020B0604020202020204" pitchFamily="34" charset="0"/>
              </a:endParaRPr>
            </a:p>
          </p:txBody>
        </p:sp>
      </p:grpSp>
      <p:grpSp>
        <p:nvGrpSpPr>
          <p:cNvPr id="4" name="Group 3"/>
          <p:cNvGrpSpPr/>
          <p:nvPr/>
        </p:nvGrpSpPr>
        <p:grpSpPr>
          <a:xfrm>
            <a:off x="797715" y="9101440"/>
            <a:ext cx="22356074" cy="1232439"/>
            <a:chOff x="1855648" y="9374916"/>
            <a:chExt cx="22356074" cy="1232439"/>
          </a:xfrm>
        </p:grpSpPr>
        <p:sp>
          <p:nvSpPr>
            <p:cNvPr id="21" name="Shape 72">
              <a:extLst>
                <a:ext uri="{FF2B5EF4-FFF2-40B4-BE49-F238E27FC236}">
                  <a16:creationId xmlns:a16="http://schemas.microsoft.com/office/drawing/2014/main" id="{F45553C8-11A1-4979-8CFE-71EA285D2C56}"/>
                </a:ext>
              </a:extLst>
            </p:cNvPr>
            <p:cNvSpPr/>
            <p:nvPr/>
          </p:nvSpPr>
          <p:spPr>
            <a:xfrm>
              <a:off x="1855648" y="9374916"/>
              <a:ext cx="22356073" cy="1064605"/>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8" name="Shape 85">
              <a:extLst>
                <a:ext uri="{FF2B5EF4-FFF2-40B4-BE49-F238E27FC236}">
                  <a16:creationId xmlns:a16="http://schemas.microsoft.com/office/drawing/2014/main" id="{D9461793-3E98-4E40-93AD-5B2E41BD745E}"/>
                </a:ext>
              </a:extLst>
            </p:cNvPr>
            <p:cNvSpPr/>
            <p:nvPr/>
          </p:nvSpPr>
          <p:spPr>
            <a:xfrm>
              <a:off x="2109138" y="9397660"/>
              <a:ext cx="22102584"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600" b="1" dirty="0">
                  <a:solidFill>
                    <a:schemeClr val="tx1">
                      <a:lumMod val="20000"/>
                      <a:lumOff val="80000"/>
                    </a:schemeClr>
                  </a:solidFill>
                  <a:latin typeface="Arial" panose="020B0604020202020204" pitchFamily="34" charset="0"/>
                  <a:cs typeface="Arial" panose="020B0604020202020204" pitchFamily="34" charset="0"/>
                </a:rPr>
                <a:t>Step 2 – </a:t>
              </a:r>
              <a:r>
                <a:rPr lang="pl-PL" sz="3600" b="1" dirty="0">
                  <a:solidFill>
                    <a:srgbClr val="FF0000"/>
                  </a:solidFill>
                  <a:latin typeface="Arial" panose="020B0604020202020204" pitchFamily="34" charset="0"/>
                  <a:cs typeface="Arial" panose="020B0604020202020204" pitchFamily="34" charset="0"/>
                </a:rPr>
                <a:t>MVP</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pl-PL" sz="3600" b="1" dirty="0" err="1">
                  <a:solidFill>
                    <a:schemeClr val="tx1">
                      <a:lumMod val="20000"/>
                      <a:lumOff val="80000"/>
                    </a:schemeClr>
                  </a:solidFill>
                  <a:latin typeface="Arial" panose="020B0604020202020204" pitchFamily="34" charset="0"/>
                  <a:cs typeface="Arial" panose="020B0604020202020204" pitchFamily="34" charset="0"/>
                </a:rPr>
                <a:t>minimal</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pl-PL" sz="3600" b="1" dirty="0" err="1">
                  <a:solidFill>
                    <a:schemeClr val="tx1">
                      <a:lumMod val="20000"/>
                      <a:lumOff val="80000"/>
                    </a:schemeClr>
                  </a:solidFill>
                  <a:latin typeface="Arial" panose="020B0604020202020204" pitchFamily="34" charset="0"/>
                  <a:cs typeface="Arial" panose="020B0604020202020204" pitchFamily="34" charset="0"/>
                </a:rPr>
                <a:t>viable</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pl-PL" sz="3600" b="1" dirty="0" err="1">
                  <a:solidFill>
                    <a:schemeClr val="tx1">
                      <a:lumMod val="20000"/>
                      <a:lumOff val="80000"/>
                    </a:schemeClr>
                  </a:solidFill>
                  <a:latin typeface="Arial" panose="020B0604020202020204" pitchFamily="34" charset="0"/>
                  <a:cs typeface="Arial" panose="020B0604020202020204" pitchFamily="34" charset="0"/>
                </a:rPr>
                <a:t>product</a:t>
              </a:r>
              <a:r>
                <a:rPr lang="pl-PL" sz="3600" b="1" dirty="0">
                  <a:solidFill>
                    <a:schemeClr val="tx1">
                      <a:lumMod val="20000"/>
                      <a:lumOff val="80000"/>
                    </a:schemeClr>
                  </a:solidFill>
                  <a:latin typeface="Arial" panose="020B0604020202020204" pitchFamily="34" charset="0"/>
                  <a:cs typeface="Arial" panose="020B0604020202020204" pitchFamily="34" charset="0"/>
                </a:rPr>
                <a:t>) </a:t>
              </a:r>
              <a:r>
                <a:rPr lang="en-US" sz="3600" b="1" dirty="0">
                  <a:solidFill>
                    <a:schemeClr val="tx1">
                      <a:lumMod val="20000"/>
                      <a:lumOff val="80000"/>
                    </a:schemeClr>
                  </a:solidFill>
                  <a:latin typeface="Arial" panose="020B0604020202020204" pitchFamily="34" charset="0"/>
                  <a:cs typeface="Arial" panose="020B0604020202020204" pitchFamily="34" charset="0"/>
                </a:rPr>
                <a:t>which is created to test an idea, concept, channel, method </a:t>
              </a:r>
              <a:r>
                <a:rPr lang="en-US" sz="3600" b="1" dirty="0" err="1">
                  <a:solidFill>
                    <a:schemeClr val="tx1">
                      <a:lumMod val="20000"/>
                      <a:lumOff val="80000"/>
                    </a:schemeClr>
                  </a:solidFill>
                  <a:latin typeface="Arial" panose="020B0604020202020204" pitchFamily="34" charset="0"/>
                  <a:cs typeface="Arial" panose="020B0604020202020204" pitchFamily="34" charset="0"/>
                </a:rPr>
                <a:t>etc</a:t>
              </a:r>
              <a:endParaRPr lang="en-US" sz="3600" dirty="0">
                <a:solidFill>
                  <a:schemeClr val="tx1">
                    <a:lumMod val="20000"/>
                    <a:lumOff val="8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4496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3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14</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042998" y="-1333440"/>
            <a:ext cx="14041665" cy="15049440"/>
          </a:xfrm>
          <a:prstGeom prst="rect">
            <a:avLst/>
          </a:prstGeom>
        </p:spPr>
      </p:pic>
      <p:sp>
        <p:nvSpPr>
          <p:cNvPr id="84" name="Shape 84"/>
          <p:cNvSpPr/>
          <p:nvPr/>
        </p:nvSpPr>
        <p:spPr>
          <a:xfrm>
            <a:off x="1602064" y="492701"/>
            <a:ext cx="18286134"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n-US" sz="8800" dirty="0">
                <a:solidFill>
                  <a:srgbClr val="496F63"/>
                </a:solidFill>
                <a:latin typeface="Arial" panose="020B0604020202020204" pitchFamily="34" charset="0"/>
                <a:cs typeface="Arial" panose="020B0604020202020204" pitchFamily="34" charset="0"/>
              </a:rPr>
              <a:t>Meet 5 steps for more effective marketing activities</a:t>
            </a:r>
            <a:endParaRPr sz="8800" dirty="0">
              <a:solidFill>
                <a:srgbClr val="496F63"/>
              </a:solidFill>
              <a:latin typeface="Arial" panose="020B0604020202020204" pitchFamily="34" charset="0"/>
              <a:cs typeface="Arial" panose="020B0604020202020204" pitchFamily="34" charset="0"/>
            </a:endParaRPr>
          </a:p>
        </p:txBody>
      </p:sp>
      <p:sp>
        <p:nvSpPr>
          <p:cNvPr id="2" name="Shape 88">
            <a:extLst>
              <a:ext uri="{FF2B5EF4-FFF2-40B4-BE49-F238E27FC236}">
                <a16:creationId xmlns:a16="http://schemas.microsoft.com/office/drawing/2014/main" id="{75AA5D25-4D2A-48C0-8EE5-5941247B7F78}"/>
              </a:ext>
            </a:extLst>
          </p:cNvPr>
          <p:cNvSpPr/>
          <p:nvPr/>
        </p:nvSpPr>
        <p:spPr>
          <a:xfrm>
            <a:off x="2109138" y="13061952"/>
            <a:ext cx="20100369" cy="421654"/>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2800" b="0" dirty="0">
                <a:solidFill>
                  <a:schemeClr val="tx1"/>
                </a:solidFill>
              </a:rPr>
              <a:t>Source: https://nowymarketing.pl/a/21843,5-krokow-do-bardziej-efektywnych-dzialan-marketingowych-czyli-lean-marketing</a:t>
            </a:r>
            <a:endParaRPr sz="2800" b="0" dirty="0">
              <a:solidFill>
                <a:schemeClr val="tx1"/>
              </a:solidFill>
            </a:endParaRPr>
          </a:p>
        </p:txBody>
      </p:sp>
      <p:grpSp>
        <p:nvGrpSpPr>
          <p:cNvPr id="4" name="Group 3"/>
          <p:cNvGrpSpPr/>
          <p:nvPr/>
        </p:nvGrpSpPr>
        <p:grpSpPr>
          <a:xfrm>
            <a:off x="1602065" y="3116540"/>
            <a:ext cx="16704986" cy="3208222"/>
            <a:chOff x="1602065" y="3116540"/>
            <a:chExt cx="16704986" cy="3208222"/>
          </a:xfrm>
        </p:grpSpPr>
        <p:sp>
          <p:nvSpPr>
            <p:cNvPr id="12" name="Shape 72">
              <a:extLst>
                <a:ext uri="{FF2B5EF4-FFF2-40B4-BE49-F238E27FC236}">
                  <a16:creationId xmlns:a16="http://schemas.microsoft.com/office/drawing/2014/main" id="{F45553C8-11A1-4979-8CFE-71EA285D2C56}"/>
                </a:ext>
              </a:extLst>
            </p:cNvPr>
            <p:cNvSpPr/>
            <p:nvPr/>
          </p:nvSpPr>
          <p:spPr>
            <a:xfrm>
              <a:off x="1602065" y="3116540"/>
              <a:ext cx="16704986" cy="3208222"/>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solidFill>
                  <a:schemeClr val="tx1">
                    <a:lumMod val="20000"/>
                    <a:lumOff val="80000"/>
                  </a:schemeClr>
                </a:solidFill>
              </a:endParaRPr>
            </a:p>
          </p:txBody>
        </p:sp>
        <p:sp>
          <p:nvSpPr>
            <p:cNvPr id="85" name="Shape 85"/>
            <p:cNvSpPr/>
            <p:nvPr/>
          </p:nvSpPr>
          <p:spPr>
            <a:xfrm>
              <a:off x="2109138" y="3170717"/>
              <a:ext cx="16026462" cy="3017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solidFill>
                    <a:schemeClr val="tx1">
                      <a:lumMod val="20000"/>
                      <a:lumOff val="80000"/>
                    </a:schemeClr>
                  </a:solidFill>
                  <a:latin typeface="Arial" panose="020B0604020202020204" pitchFamily="34" charset="0"/>
                  <a:cs typeface="Arial" panose="020B0604020202020204" pitchFamily="34" charset="0"/>
                </a:rPr>
                <a:t>Step 3 – </a:t>
              </a:r>
              <a:r>
                <a:rPr lang="en-US" sz="3400" b="1" dirty="0">
                  <a:solidFill>
                    <a:srgbClr val="FFFF00"/>
                  </a:solidFill>
                  <a:latin typeface="Arial" panose="020B0604020202020204" pitchFamily="34" charset="0"/>
                  <a:cs typeface="Arial" panose="020B0604020202020204" pitchFamily="34" charset="0"/>
                </a:rPr>
                <a:t>Say stop to waste</a:t>
              </a:r>
              <a:r>
                <a:rPr lang="en-US" sz="3400" b="1" dirty="0">
                  <a:solidFill>
                    <a:schemeClr val="tx1">
                      <a:lumMod val="20000"/>
                      <a:lumOff val="80000"/>
                    </a:schemeClr>
                  </a:solidFill>
                  <a:latin typeface="Arial" panose="020B0604020202020204" pitchFamily="34" charset="0"/>
                  <a:cs typeface="Arial" panose="020B0604020202020204" pitchFamily="34" charset="0"/>
                </a:rPr>
                <a:t>. Determine which steps are unnecessary, which can be eliminated, automated or simplified without loss or with a slight loss of value. Pay special attention to the decision-making process, as well as bottlenecks in the process.</a:t>
              </a:r>
              <a:endParaRPr lang="en-US" sz="2500" dirty="0">
                <a:solidFill>
                  <a:schemeClr val="tx1">
                    <a:lumMod val="20000"/>
                    <a:lumOff val="80000"/>
                  </a:schemeClr>
                </a:solidFill>
                <a:latin typeface="Arial" panose="020B0604020202020204" pitchFamily="34" charset="0"/>
                <a:cs typeface="Arial" panose="020B0604020202020204" pitchFamily="34" charset="0"/>
              </a:endParaRPr>
            </a:p>
          </p:txBody>
        </p:sp>
      </p:grpSp>
      <p:pic>
        <p:nvPicPr>
          <p:cNvPr id="3" name="Obraz 2">
            <a:extLst>
              <a:ext uri="{FF2B5EF4-FFF2-40B4-BE49-F238E27FC236}">
                <a16:creationId xmlns:a16="http://schemas.microsoft.com/office/drawing/2014/main" id="{90C09BB5-CE09-41BC-8C6B-F996BBCBE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8452" y="589600"/>
            <a:ext cx="8150054" cy="5908789"/>
          </a:xfrm>
          <a:prstGeom prst="rect">
            <a:avLst/>
          </a:prstGeom>
        </p:spPr>
      </p:pic>
      <p:grpSp>
        <p:nvGrpSpPr>
          <p:cNvPr id="5" name="Group 4"/>
          <p:cNvGrpSpPr/>
          <p:nvPr/>
        </p:nvGrpSpPr>
        <p:grpSpPr>
          <a:xfrm>
            <a:off x="1602064" y="6498389"/>
            <a:ext cx="22362835" cy="2526940"/>
            <a:chOff x="1602064" y="6498389"/>
            <a:chExt cx="22362835" cy="2526940"/>
          </a:xfrm>
        </p:grpSpPr>
        <p:sp>
          <p:nvSpPr>
            <p:cNvPr id="13" name="Shape 72">
              <a:extLst>
                <a:ext uri="{FF2B5EF4-FFF2-40B4-BE49-F238E27FC236}">
                  <a16:creationId xmlns:a16="http://schemas.microsoft.com/office/drawing/2014/main" id="{F45553C8-11A1-4979-8CFE-71EA285D2C56}"/>
                </a:ext>
              </a:extLst>
            </p:cNvPr>
            <p:cNvSpPr/>
            <p:nvPr/>
          </p:nvSpPr>
          <p:spPr>
            <a:xfrm>
              <a:off x="1602064" y="6702350"/>
              <a:ext cx="22362835" cy="232297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solidFill>
                  <a:schemeClr val="tx1">
                    <a:lumMod val="20000"/>
                    <a:lumOff val="80000"/>
                  </a:schemeClr>
                </a:solidFill>
              </a:endParaRPr>
            </a:p>
          </p:txBody>
        </p:sp>
        <p:sp>
          <p:nvSpPr>
            <p:cNvPr id="18" name="Shape 85">
              <a:extLst>
                <a:ext uri="{FF2B5EF4-FFF2-40B4-BE49-F238E27FC236}">
                  <a16:creationId xmlns:a16="http://schemas.microsoft.com/office/drawing/2014/main" id="{D9461793-3E98-4E40-93AD-5B2E41BD745E}"/>
                </a:ext>
              </a:extLst>
            </p:cNvPr>
            <p:cNvSpPr/>
            <p:nvPr/>
          </p:nvSpPr>
          <p:spPr>
            <a:xfrm>
              <a:off x="2109138" y="6498389"/>
              <a:ext cx="21535234"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solidFill>
                    <a:schemeClr val="tx1">
                      <a:lumMod val="20000"/>
                      <a:lumOff val="80000"/>
                    </a:schemeClr>
                  </a:solidFill>
                  <a:latin typeface="Arial" panose="020B0604020202020204" pitchFamily="34" charset="0"/>
                  <a:cs typeface="Arial" panose="020B0604020202020204" pitchFamily="34" charset="0"/>
                </a:rPr>
                <a:t>Step 4 – </a:t>
              </a:r>
              <a:r>
                <a:rPr lang="en-US" sz="3400" b="1" dirty="0">
                  <a:solidFill>
                    <a:schemeClr val="tx1">
                      <a:lumMod val="20000"/>
                      <a:lumOff val="80000"/>
                    </a:schemeClr>
                  </a:solidFill>
                  <a:latin typeface="Arial" panose="020B0604020202020204" pitchFamily="34" charset="0"/>
                  <a:cs typeface="Arial" panose="020B0604020202020204" pitchFamily="34" charset="0"/>
                </a:rPr>
                <a:t>Use the </a:t>
              </a:r>
              <a:r>
                <a:rPr lang="en-US" sz="3400" b="1" dirty="0">
                  <a:solidFill>
                    <a:srgbClr val="FFFF00"/>
                  </a:solidFill>
                  <a:latin typeface="Arial" panose="020B0604020202020204" pitchFamily="34" charset="0"/>
                  <a:cs typeface="Arial" panose="020B0604020202020204" pitchFamily="34" charset="0"/>
                </a:rPr>
                <a:t>"just in time" principle</a:t>
              </a:r>
              <a:r>
                <a:rPr lang="en-US" sz="3400" b="1" dirty="0">
                  <a:solidFill>
                    <a:schemeClr val="tx1">
                      <a:lumMod val="20000"/>
                      <a:lumOff val="80000"/>
                    </a:schemeClr>
                  </a:solidFill>
                  <a:latin typeface="Arial" panose="020B0604020202020204" pitchFamily="34" charset="0"/>
                  <a:cs typeface="Arial" panose="020B0604020202020204" pitchFamily="34" charset="0"/>
                </a:rPr>
                <a:t>. Don't overload employees with tasks - set priorities for them for a given month / week / day and discuss these during short meetings (e.g. weekly planning, daily standups). Do not assign further tasks unless previous tasks have been completed.</a:t>
              </a:r>
              <a:endParaRPr lang="en-US" sz="2500" dirty="0">
                <a:solidFill>
                  <a:schemeClr val="tx1">
                    <a:lumMod val="20000"/>
                    <a:lumOff val="80000"/>
                  </a:schemeClr>
                </a:solidFill>
                <a:latin typeface="Arial" panose="020B0604020202020204" pitchFamily="34" charset="0"/>
                <a:cs typeface="Arial" panose="020B0604020202020204" pitchFamily="34" charset="0"/>
              </a:endParaRPr>
            </a:p>
          </p:txBody>
        </p:sp>
      </p:grpSp>
      <p:grpSp>
        <p:nvGrpSpPr>
          <p:cNvPr id="6" name="Group 5"/>
          <p:cNvGrpSpPr/>
          <p:nvPr/>
        </p:nvGrpSpPr>
        <p:grpSpPr>
          <a:xfrm>
            <a:off x="1602063" y="9734280"/>
            <a:ext cx="22362835" cy="2414760"/>
            <a:chOff x="1602063" y="9734280"/>
            <a:chExt cx="22362835" cy="2414760"/>
          </a:xfrm>
        </p:grpSpPr>
        <p:sp>
          <p:nvSpPr>
            <p:cNvPr id="14" name="Shape 72">
              <a:extLst>
                <a:ext uri="{FF2B5EF4-FFF2-40B4-BE49-F238E27FC236}">
                  <a16:creationId xmlns:a16="http://schemas.microsoft.com/office/drawing/2014/main" id="{F45553C8-11A1-4979-8CFE-71EA285D2C56}"/>
                </a:ext>
              </a:extLst>
            </p:cNvPr>
            <p:cNvSpPr/>
            <p:nvPr/>
          </p:nvSpPr>
          <p:spPr>
            <a:xfrm>
              <a:off x="1602063" y="9826061"/>
              <a:ext cx="22362835" cy="232297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solidFill>
                  <a:schemeClr val="tx1">
                    <a:lumMod val="20000"/>
                    <a:lumOff val="80000"/>
                  </a:schemeClr>
                </a:solidFill>
              </a:endParaRPr>
            </a:p>
          </p:txBody>
        </p:sp>
        <p:sp>
          <p:nvSpPr>
            <p:cNvPr id="19" name="Shape 85">
              <a:extLst>
                <a:ext uri="{FF2B5EF4-FFF2-40B4-BE49-F238E27FC236}">
                  <a16:creationId xmlns:a16="http://schemas.microsoft.com/office/drawing/2014/main" id="{701EA080-0F08-4AEC-80B8-9EB94123EFFB}"/>
                </a:ext>
              </a:extLst>
            </p:cNvPr>
            <p:cNvSpPr/>
            <p:nvPr/>
          </p:nvSpPr>
          <p:spPr>
            <a:xfrm>
              <a:off x="2109138" y="9734280"/>
              <a:ext cx="21535234"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solidFill>
                    <a:schemeClr val="tx1">
                      <a:lumMod val="20000"/>
                      <a:lumOff val="80000"/>
                    </a:schemeClr>
                  </a:solidFill>
                  <a:latin typeface="Arial" panose="020B0604020202020204" pitchFamily="34" charset="0"/>
                  <a:cs typeface="Arial" panose="020B0604020202020204" pitchFamily="34" charset="0"/>
                </a:rPr>
                <a:t>Step 5 – </a:t>
              </a:r>
              <a:r>
                <a:rPr lang="en-US" sz="3400" b="1" dirty="0">
                  <a:solidFill>
                    <a:srgbClr val="FFFF00"/>
                  </a:solidFill>
                  <a:latin typeface="Arial" panose="020B0604020202020204" pitchFamily="34" charset="0"/>
                  <a:cs typeface="Arial" panose="020B0604020202020204" pitchFamily="34" charset="0"/>
                </a:rPr>
                <a:t>Close the process in iterations </a:t>
              </a:r>
              <a:r>
                <a:rPr lang="en-US" sz="3400" b="1" dirty="0">
                  <a:solidFill>
                    <a:schemeClr val="tx1">
                      <a:lumMod val="20000"/>
                      <a:lumOff val="80000"/>
                    </a:schemeClr>
                  </a:solidFill>
                  <a:latin typeface="Arial" panose="020B0604020202020204" pitchFamily="34" charset="0"/>
                  <a:cs typeface="Arial" panose="020B0604020202020204" pitchFamily="34" charset="0"/>
                </a:rPr>
                <a:t>(referring to agile methods). Focus on delivering a specific goal in weekly, biweekly, monthly sprints. Divide the goals and tasks into smaller parts, which can be achieved in a specific, shorter period.</a:t>
              </a:r>
              <a:endParaRPr lang="en-US" sz="2500" dirty="0">
                <a:solidFill>
                  <a:schemeClr val="tx1">
                    <a:lumMod val="20000"/>
                    <a:lumOff val="8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6032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2000"/>
                                        <p:tgtEl>
                                          <p:spTgt spid="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15</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560450" y="5874054"/>
            <a:ext cx="6400266" cy="289353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spcAft>
                <a:spcPts val="2400"/>
              </a:spcAft>
            </a:pPr>
            <a:r>
              <a:rPr lang="en-US" sz="4000" dirty="0">
                <a:solidFill>
                  <a:srgbClr val="FFFFFF"/>
                </a:solidFill>
                <a:latin typeface="Arial" panose="020B0604020202020204" pitchFamily="34" charset="0"/>
                <a:cs typeface="Arial" panose="020B0604020202020204" pitchFamily="34" charset="0"/>
              </a:rPr>
              <a:t>The main benefit is launching the product as soon as possible in order to quickly verify the quality and usability of the offered solutions</a:t>
            </a:r>
          </a:p>
          <a:p>
            <a:pPr>
              <a:lnSpc>
                <a:spcPct val="120000"/>
              </a:lnSpc>
            </a:pPr>
            <a:r>
              <a:rPr lang="en-US" sz="4000" dirty="0">
                <a:solidFill>
                  <a:srgbClr val="FFFFFF"/>
                </a:solidFill>
                <a:latin typeface="Arial" panose="020B0604020202020204" pitchFamily="34" charset="0"/>
                <a:cs typeface="Arial" panose="020B0604020202020204" pitchFamily="34" charset="0"/>
              </a:rPr>
              <a:t>The idea is to work and develop your products as effectively as possible at the lowest cost</a:t>
            </a:r>
            <a:endParaRPr lang="pl-PL" sz="4000" dirty="0">
              <a:solidFill>
                <a:srgbClr val="FFFFFF"/>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2ED7F9B2-2227-422E-A2B0-A49014C6913B}"/>
              </a:ext>
            </a:extLst>
          </p:cNvPr>
          <p:cNvSpPr/>
          <p:nvPr/>
        </p:nvSpPr>
        <p:spPr>
          <a:xfrm>
            <a:off x="6504312" y="481976"/>
            <a:ext cx="16836106" cy="1323439"/>
          </a:xfrm>
          <a:prstGeom prst="rect">
            <a:avLst/>
          </a:prstGeom>
        </p:spPr>
        <p:txBody>
          <a:bodyPr wrap="square">
            <a:spAutoFit/>
          </a:bodyPr>
          <a:lstStyle/>
          <a:p>
            <a:pPr algn="l"/>
            <a:r>
              <a:rPr lang="pl-PL" sz="8000" b="1" dirty="0" err="1">
                <a:solidFill>
                  <a:srgbClr val="496F63"/>
                </a:solidFill>
              </a:rPr>
              <a:t>Advantages</a:t>
            </a:r>
            <a:r>
              <a:rPr lang="pl-PL" sz="8000" b="1" dirty="0">
                <a:solidFill>
                  <a:srgbClr val="496F63"/>
                </a:solidFill>
              </a:rPr>
              <a:t> of </a:t>
            </a:r>
            <a:r>
              <a:rPr lang="pl-PL" sz="8000" b="1" dirty="0" err="1">
                <a:solidFill>
                  <a:srgbClr val="496F63"/>
                </a:solidFill>
              </a:rPr>
              <a:t>lean</a:t>
            </a:r>
            <a:r>
              <a:rPr lang="pl-PL" sz="8000" b="1" dirty="0">
                <a:solidFill>
                  <a:srgbClr val="496F63"/>
                </a:solidFill>
              </a:rPr>
              <a:t> marketing:</a:t>
            </a:r>
          </a:p>
        </p:txBody>
      </p:sp>
      <p:sp>
        <p:nvSpPr>
          <p:cNvPr id="14" name="Prostokąt 13">
            <a:extLst>
              <a:ext uri="{FF2B5EF4-FFF2-40B4-BE49-F238E27FC236}">
                <a16:creationId xmlns:a16="http://schemas.microsoft.com/office/drawing/2014/main" id="{5C71C239-005A-4D4B-8559-E26521F017BD}"/>
              </a:ext>
            </a:extLst>
          </p:cNvPr>
          <p:cNvSpPr/>
          <p:nvPr/>
        </p:nvSpPr>
        <p:spPr>
          <a:xfrm>
            <a:off x="5484012" y="3247380"/>
            <a:ext cx="4176110" cy="707886"/>
          </a:xfrm>
          <a:prstGeom prst="rect">
            <a:avLst/>
          </a:prstGeom>
        </p:spPr>
        <p:txBody>
          <a:bodyPr wrap="square">
            <a:spAutoFit/>
          </a:bodyPr>
          <a:lstStyle/>
          <a:p>
            <a:r>
              <a:rPr lang="pl-PL" sz="4000" dirty="0">
                <a:solidFill>
                  <a:srgbClr val="496F63"/>
                </a:solidFill>
              </a:rPr>
              <a:t>1. </a:t>
            </a:r>
            <a:r>
              <a:rPr lang="pl-PL" sz="4000" dirty="0" err="1">
                <a:solidFill>
                  <a:srgbClr val="496F63"/>
                </a:solidFill>
              </a:rPr>
              <a:t>You</a:t>
            </a:r>
            <a:r>
              <a:rPr lang="pl-PL" sz="4000" dirty="0">
                <a:solidFill>
                  <a:srgbClr val="496F63"/>
                </a:solidFill>
              </a:rPr>
              <a:t> </a:t>
            </a:r>
            <a:r>
              <a:rPr lang="pl-PL" sz="4000" dirty="0" err="1">
                <a:solidFill>
                  <a:srgbClr val="496F63"/>
                </a:solidFill>
              </a:rPr>
              <a:t>move</a:t>
            </a:r>
            <a:r>
              <a:rPr lang="pl-PL" sz="4000" dirty="0">
                <a:solidFill>
                  <a:srgbClr val="496F63"/>
                </a:solidFill>
              </a:rPr>
              <a:t> fast</a:t>
            </a:r>
          </a:p>
        </p:txBody>
      </p:sp>
      <p:sp>
        <p:nvSpPr>
          <p:cNvPr id="17" name="Prostokąt 16">
            <a:extLst>
              <a:ext uri="{FF2B5EF4-FFF2-40B4-BE49-F238E27FC236}">
                <a16:creationId xmlns:a16="http://schemas.microsoft.com/office/drawing/2014/main" id="{D2203104-955D-4578-8F41-8041D0656856}"/>
              </a:ext>
            </a:extLst>
          </p:cNvPr>
          <p:cNvSpPr/>
          <p:nvPr/>
        </p:nvSpPr>
        <p:spPr>
          <a:xfrm>
            <a:off x="10861977" y="12953305"/>
            <a:ext cx="13631917" cy="646331"/>
          </a:xfrm>
          <a:prstGeom prst="rect">
            <a:avLst/>
          </a:prstGeom>
        </p:spPr>
        <p:txBody>
          <a:bodyPr wrap="square">
            <a:spAutoFit/>
          </a:bodyPr>
          <a:lstStyle/>
          <a:p>
            <a:r>
              <a:rPr lang="pl-PL" sz="1800" dirty="0">
                <a:solidFill>
                  <a:schemeClr val="tx1"/>
                </a:solidFill>
              </a:rPr>
              <a:t>Source: https://blog.hubspot.com/lean-marketing-how-to-run-your-marketing-team-like-a-startup.aspx</a:t>
            </a:r>
          </a:p>
          <a:p>
            <a:r>
              <a:rPr lang="pl-PL" sz="1800" dirty="0">
                <a:solidFill>
                  <a:schemeClr val="tx1"/>
                </a:solidFill>
              </a:rPr>
              <a:t>https://www.marketing-automation.pl/lean-marketing-niskobudzetowe-rozwiazanie-tylko-dla-start-upow/</a:t>
            </a:r>
          </a:p>
        </p:txBody>
      </p:sp>
      <p:grpSp>
        <p:nvGrpSpPr>
          <p:cNvPr id="4" name="Group 3"/>
          <p:cNvGrpSpPr/>
          <p:nvPr/>
        </p:nvGrpSpPr>
        <p:grpSpPr>
          <a:xfrm>
            <a:off x="9660122" y="3247379"/>
            <a:ext cx="14723878" cy="716521"/>
            <a:chOff x="9660122" y="3247379"/>
            <a:chExt cx="14723878" cy="716521"/>
          </a:xfrm>
        </p:grpSpPr>
        <p:sp>
          <p:nvSpPr>
            <p:cNvPr id="16" name="Shape 72">
              <a:extLst>
                <a:ext uri="{FF2B5EF4-FFF2-40B4-BE49-F238E27FC236}">
                  <a16:creationId xmlns:a16="http://schemas.microsoft.com/office/drawing/2014/main" id="{6A43CFDF-611A-4DDC-ABE3-3E65FE822239}"/>
                </a:ext>
              </a:extLst>
            </p:cNvPr>
            <p:cNvSpPr/>
            <p:nvPr/>
          </p:nvSpPr>
          <p:spPr>
            <a:xfrm>
              <a:off x="9660122" y="3247379"/>
              <a:ext cx="14723878" cy="71652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 name="Prostokąt 2">
              <a:extLst>
                <a:ext uri="{FF2B5EF4-FFF2-40B4-BE49-F238E27FC236}">
                  <a16:creationId xmlns:a16="http://schemas.microsoft.com/office/drawing/2014/main" id="{77F0D61A-3F32-40E1-A48B-01B2441A023C}"/>
                </a:ext>
              </a:extLst>
            </p:cNvPr>
            <p:cNvSpPr/>
            <p:nvPr/>
          </p:nvSpPr>
          <p:spPr>
            <a:xfrm>
              <a:off x="10024077" y="3340680"/>
              <a:ext cx="14042627" cy="553998"/>
            </a:xfrm>
            <a:prstGeom prst="rect">
              <a:avLst/>
            </a:prstGeom>
          </p:spPr>
          <p:txBody>
            <a:bodyPr wrap="none">
              <a:spAutoFit/>
            </a:bodyPr>
            <a:lstStyle/>
            <a:p>
              <a:r>
                <a:rPr lang="pl-PL" sz="3000" dirty="0">
                  <a:solidFill>
                    <a:srgbClr val="496F63"/>
                  </a:solidFill>
                </a:rPr>
                <a:t>Short iterative cycles allow you to adapt quickly to changing marketing conditions</a:t>
              </a:r>
            </a:p>
          </p:txBody>
        </p:sp>
      </p:grpSp>
      <p:sp>
        <p:nvSpPr>
          <p:cNvPr id="19" name="Prostokąt 18">
            <a:extLst>
              <a:ext uri="{FF2B5EF4-FFF2-40B4-BE49-F238E27FC236}">
                <a16:creationId xmlns:a16="http://schemas.microsoft.com/office/drawing/2014/main" id="{B358A05F-6016-4DEB-8793-C3F6910139AA}"/>
              </a:ext>
            </a:extLst>
          </p:cNvPr>
          <p:cNvSpPr/>
          <p:nvPr/>
        </p:nvSpPr>
        <p:spPr>
          <a:xfrm>
            <a:off x="6960716" y="4757085"/>
            <a:ext cx="5231284" cy="707886"/>
          </a:xfrm>
          <a:prstGeom prst="rect">
            <a:avLst/>
          </a:prstGeom>
        </p:spPr>
        <p:txBody>
          <a:bodyPr wrap="square">
            <a:spAutoFit/>
          </a:bodyPr>
          <a:lstStyle/>
          <a:p>
            <a:r>
              <a:rPr lang="pl-PL" sz="4000" dirty="0">
                <a:solidFill>
                  <a:srgbClr val="496F63"/>
                </a:solidFill>
              </a:rPr>
              <a:t>2. </a:t>
            </a:r>
            <a:r>
              <a:rPr lang="pl-PL" sz="4000" dirty="0" err="1">
                <a:solidFill>
                  <a:srgbClr val="496F63"/>
                </a:solidFill>
              </a:rPr>
              <a:t>You</a:t>
            </a:r>
            <a:r>
              <a:rPr lang="pl-PL" sz="4000" dirty="0">
                <a:solidFill>
                  <a:srgbClr val="496F63"/>
                </a:solidFill>
              </a:rPr>
              <a:t> </a:t>
            </a:r>
            <a:r>
              <a:rPr lang="pl-PL" sz="4000" dirty="0" err="1">
                <a:solidFill>
                  <a:srgbClr val="496F63"/>
                </a:solidFill>
              </a:rPr>
              <a:t>Stay</a:t>
            </a:r>
            <a:r>
              <a:rPr lang="pl-PL" sz="4000" dirty="0">
                <a:solidFill>
                  <a:srgbClr val="496F63"/>
                </a:solidFill>
              </a:rPr>
              <a:t> </a:t>
            </a:r>
            <a:r>
              <a:rPr lang="pl-PL" sz="4000" dirty="0" err="1">
                <a:solidFill>
                  <a:srgbClr val="496F63"/>
                </a:solidFill>
              </a:rPr>
              <a:t>Focused</a:t>
            </a:r>
            <a:endParaRPr lang="pl-PL" sz="4000" dirty="0">
              <a:solidFill>
                <a:srgbClr val="496F63"/>
              </a:solidFill>
            </a:endParaRPr>
          </a:p>
        </p:txBody>
      </p:sp>
      <p:grpSp>
        <p:nvGrpSpPr>
          <p:cNvPr id="5" name="Group 4"/>
          <p:cNvGrpSpPr/>
          <p:nvPr/>
        </p:nvGrpSpPr>
        <p:grpSpPr>
          <a:xfrm>
            <a:off x="12225638" y="4458852"/>
            <a:ext cx="12192829" cy="1299756"/>
            <a:chOff x="12225638" y="4458852"/>
            <a:chExt cx="12192829" cy="1299756"/>
          </a:xfrm>
        </p:grpSpPr>
        <p:sp>
          <p:nvSpPr>
            <p:cNvPr id="22" name="Shape 72">
              <a:extLst>
                <a:ext uri="{FF2B5EF4-FFF2-40B4-BE49-F238E27FC236}">
                  <a16:creationId xmlns:a16="http://schemas.microsoft.com/office/drawing/2014/main" id="{A4EEAFBC-6C9A-4614-AC7B-C4C9AFB64B82}"/>
                </a:ext>
              </a:extLst>
            </p:cNvPr>
            <p:cNvSpPr/>
            <p:nvPr/>
          </p:nvSpPr>
          <p:spPr>
            <a:xfrm>
              <a:off x="12225638" y="4458852"/>
              <a:ext cx="12192829" cy="1299756"/>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3" name="Prostokąt 22">
              <a:extLst>
                <a:ext uri="{FF2B5EF4-FFF2-40B4-BE49-F238E27FC236}">
                  <a16:creationId xmlns:a16="http://schemas.microsoft.com/office/drawing/2014/main" id="{F182DA2B-52A7-4670-9533-05A40250A854}"/>
                </a:ext>
              </a:extLst>
            </p:cNvPr>
            <p:cNvSpPr/>
            <p:nvPr/>
          </p:nvSpPr>
          <p:spPr>
            <a:xfrm>
              <a:off x="12589594" y="4603196"/>
              <a:ext cx="11628686" cy="1015663"/>
            </a:xfrm>
            <a:prstGeom prst="rect">
              <a:avLst/>
            </a:prstGeom>
          </p:spPr>
          <p:txBody>
            <a:bodyPr wrap="square">
              <a:spAutoFit/>
            </a:bodyPr>
            <a:lstStyle/>
            <a:p>
              <a:r>
                <a:rPr lang="en-US" sz="3000" dirty="0">
                  <a:solidFill>
                    <a:srgbClr val="496F63"/>
                  </a:solidFill>
                </a:rPr>
                <a:t>At the beginning of each sprint, you choose the projects - the only projects - that you'll work on during that given sprint</a:t>
              </a:r>
              <a:endParaRPr lang="pl-PL" sz="3000" dirty="0">
                <a:solidFill>
                  <a:srgbClr val="496F63"/>
                </a:solidFill>
              </a:endParaRPr>
            </a:p>
          </p:txBody>
        </p:sp>
      </p:grpSp>
      <p:sp>
        <p:nvSpPr>
          <p:cNvPr id="24" name="Prostokąt 23">
            <a:extLst>
              <a:ext uri="{FF2B5EF4-FFF2-40B4-BE49-F238E27FC236}">
                <a16:creationId xmlns:a16="http://schemas.microsoft.com/office/drawing/2014/main" id="{75FE4D7F-8E86-4A97-8D51-7E07B7E369B7}"/>
              </a:ext>
            </a:extLst>
          </p:cNvPr>
          <p:cNvSpPr/>
          <p:nvPr/>
        </p:nvSpPr>
        <p:spPr>
          <a:xfrm>
            <a:off x="7805658" y="6758927"/>
            <a:ext cx="4419980" cy="707886"/>
          </a:xfrm>
          <a:prstGeom prst="rect">
            <a:avLst/>
          </a:prstGeom>
        </p:spPr>
        <p:txBody>
          <a:bodyPr wrap="square">
            <a:spAutoFit/>
          </a:bodyPr>
          <a:lstStyle/>
          <a:p>
            <a:r>
              <a:rPr lang="pl-PL" sz="4000" dirty="0">
                <a:solidFill>
                  <a:srgbClr val="496F63"/>
                </a:solidFill>
              </a:rPr>
              <a:t>3. </a:t>
            </a:r>
            <a:r>
              <a:rPr lang="pl-PL" sz="4000" dirty="0" err="1">
                <a:solidFill>
                  <a:srgbClr val="496F63"/>
                </a:solidFill>
              </a:rPr>
              <a:t>You</a:t>
            </a:r>
            <a:r>
              <a:rPr lang="pl-PL" sz="4000" dirty="0">
                <a:solidFill>
                  <a:srgbClr val="496F63"/>
                </a:solidFill>
              </a:rPr>
              <a:t> </a:t>
            </a:r>
            <a:r>
              <a:rPr lang="pl-PL" sz="4000" dirty="0" err="1">
                <a:solidFill>
                  <a:srgbClr val="496F63"/>
                </a:solidFill>
              </a:rPr>
              <a:t>Prioritize</a:t>
            </a:r>
            <a:endParaRPr lang="pl-PL" sz="4000" dirty="0">
              <a:solidFill>
                <a:srgbClr val="496F63"/>
              </a:solidFill>
            </a:endParaRPr>
          </a:p>
        </p:txBody>
      </p:sp>
      <p:grpSp>
        <p:nvGrpSpPr>
          <p:cNvPr id="7" name="Group 6"/>
          <p:cNvGrpSpPr/>
          <p:nvPr/>
        </p:nvGrpSpPr>
        <p:grpSpPr>
          <a:xfrm>
            <a:off x="12225638" y="6420678"/>
            <a:ext cx="12192829" cy="1299756"/>
            <a:chOff x="12225638" y="6420678"/>
            <a:chExt cx="12192829" cy="1299756"/>
          </a:xfrm>
        </p:grpSpPr>
        <p:sp>
          <p:nvSpPr>
            <p:cNvPr id="25" name="Shape 72">
              <a:extLst>
                <a:ext uri="{FF2B5EF4-FFF2-40B4-BE49-F238E27FC236}">
                  <a16:creationId xmlns:a16="http://schemas.microsoft.com/office/drawing/2014/main" id="{50320524-83BD-4F09-8B1E-B4A5B3E66B20}"/>
                </a:ext>
              </a:extLst>
            </p:cNvPr>
            <p:cNvSpPr/>
            <p:nvPr/>
          </p:nvSpPr>
          <p:spPr>
            <a:xfrm>
              <a:off x="12225638" y="6420678"/>
              <a:ext cx="12192829" cy="1299756"/>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6" name="Prostokąt 25">
              <a:extLst>
                <a:ext uri="{FF2B5EF4-FFF2-40B4-BE49-F238E27FC236}">
                  <a16:creationId xmlns:a16="http://schemas.microsoft.com/office/drawing/2014/main" id="{919A1B99-6214-4ADA-A4D6-D03000ED4209}"/>
                </a:ext>
              </a:extLst>
            </p:cNvPr>
            <p:cNvSpPr/>
            <p:nvPr/>
          </p:nvSpPr>
          <p:spPr>
            <a:xfrm>
              <a:off x="12589594" y="6565022"/>
              <a:ext cx="11628686" cy="1015663"/>
            </a:xfrm>
            <a:prstGeom prst="rect">
              <a:avLst/>
            </a:prstGeom>
          </p:spPr>
          <p:txBody>
            <a:bodyPr wrap="square">
              <a:spAutoFit/>
            </a:bodyPr>
            <a:lstStyle/>
            <a:p>
              <a:r>
                <a:rPr lang="en-US" sz="3000" dirty="0">
                  <a:solidFill>
                    <a:srgbClr val="496F63"/>
                  </a:solidFill>
                </a:rPr>
                <a:t>Every project has a clear and distinct goal, success metric, evaluation of effort required, and a forced priority</a:t>
              </a:r>
              <a:endParaRPr lang="pl-PL" sz="3000" dirty="0">
                <a:solidFill>
                  <a:srgbClr val="496F63"/>
                </a:solidFill>
              </a:endParaRPr>
            </a:p>
          </p:txBody>
        </p:sp>
      </p:grpSp>
      <p:sp>
        <p:nvSpPr>
          <p:cNvPr id="27" name="Prostokąt 26">
            <a:extLst>
              <a:ext uri="{FF2B5EF4-FFF2-40B4-BE49-F238E27FC236}">
                <a16:creationId xmlns:a16="http://schemas.microsoft.com/office/drawing/2014/main" id="{7CFBF655-614C-44CA-89A1-846B3B3B71E7}"/>
              </a:ext>
            </a:extLst>
          </p:cNvPr>
          <p:cNvSpPr/>
          <p:nvPr/>
        </p:nvSpPr>
        <p:spPr>
          <a:xfrm>
            <a:off x="8647107" y="8771845"/>
            <a:ext cx="5345030" cy="1323439"/>
          </a:xfrm>
          <a:prstGeom prst="rect">
            <a:avLst/>
          </a:prstGeom>
        </p:spPr>
        <p:txBody>
          <a:bodyPr wrap="square">
            <a:spAutoFit/>
          </a:bodyPr>
          <a:lstStyle/>
          <a:p>
            <a:r>
              <a:rPr lang="pl-PL" sz="4000" dirty="0">
                <a:solidFill>
                  <a:srgbClr val="496F63"/>
                </a:solidFill>
              </a:rPr>
              <a:t>4. </a:t>
            </a:r>
            <a:r>
              <a:rPr lang="pl-PL" sz="4000" dirty="0" err="1">
                <a:solidFill>
                  <a:srgbClr val="496F63"/>
                </a:solidFill>
              </a:rPr>
              <a:t>You</a:t>
            </a:r>
            <a:r>
              <a:rPr lang="pl-PL" sz="4000" dirty="0">
                <a:solidFill>
                  <a:srgbClr val="496F63"/>
                </a:solidFill>
              </a:rPr>
              <a:t> </a:t>
            </a:r>
            <a:r>
              <a:rPr lang="pl-PL" sz="4000" dirty="0" err="1">
                <a:solidFill>
                  <a:srgbClr val="496F63"/>
                </a:solidFill>
              </a:rPr>
              <a:t>Tackle</a:t>
            </a:r>
            <a:r>
              <a:rPr lang="pl-PL" sz="4000" dirty="0">
                <a:solidFill>
                  <a:srgbClr val="496F63"/>
                </a:solidFill>
              </a:rPr>
              <a:t> </a:t>
            </a:r>
            <a:r>
              <a:rPr lang="pl-PL" sz="4000" dirty="0" err="1">
                <a:solidFill>
                  <a:srgbClr val="496F63"/>
                </a:solidFill>
              </a:rPr>
              <a:t>Projects</a:t>
            </a:r>
            <a:endParaRPr lang="pl-PL" sz="4000" dirty="0">
              <a:solidFill>
                <a:srgbClr val="496F63"/>
              </a:solidFill>
            </a:endParaRPr>
          </a:p>
          <a:p>
            <a:r>
              <a:rPr lang="pl-PL" sz="4000" dirty="0">
                <a:solidFill>
                  <a:srgbClr val="496F63"/>
                </a:solidFill>
              </a:rPr>
              <a:t>    With Foresight</a:t>
            </a:r>
          </a:p>
        </p:txBody>
      </p:sp>
      <p:grpSp>
        <p:nvGrpSpPr>
          <p:cNvPr id="8" name="Group 7"/>
          <p:cNvGrpSpPr/>
          <p:nvPr/>
        </p:nvGrpSpPr>
        <p:grpSpPr>
          <a:xfrm>
            <a:off x="13992137" y="8217441"/>
            <a:ext cx="10387346" cy="2305313"/>
            <a:chOff x="13992137" y="8217441"/>
            <a:chExt cx="10387346" cy="2305313"/>
          </a:xfrm>
        </p:grpSpPr>
        <p:sp>
          <p:nvSpPr>
            <p:cNvPr id="28" name="Shape 72">
              <a:extLst>
                <a:ext uri="{FF2B5EF4-FFF2-40B4-BE49-F238E27FC236}">
                  <a16:creationId xmlns:a16="http://schemas.microsoft.com/office/drawing/2014/main" id="{99EE4D4E-98A0-41FF-89D1-72E1E434439F}"/>
                </a:ext>
              </a:extLst>
            </p:cNvPr>
            <p:cNvSpPr/>
            <p:nvPr/>
          </p:nvSpPr>
          <p:spPr>
            <a:xfrm>
              <a:off x="13992137" y="8217441"/>
              <a:ext cx="10387346" cy="2305313"/>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9" name="Prostokąt 28">
              <a:extLst>
                <a:ext uri="{FF2B5EF4-FFF2-40B4-BE49-F238E27FC236}">
                  <a16:creationId xmlns:a16="http://schemas.microsoft.com/office/drawing/2014/main" id="{F9320CC5-70DB-4393-B31E-900B700985CF}"/>
                </a:ext>
              </a:extLst>
            </p:cNvPr>
            <p:cNvSpPr/>
            <p:nvPr/>
          </p:nvSpPr>
          <p:spPr>
            <a:xfrm>
              <a:off x="14098350" y="8390081"/>
              <a:ext cx="10174922" cy="1938992"/>
            </a:xfrm>
            <a:prstGeom prst="rect">
              <a:avLst/>
            </a:prstGeom>
          </p:spPr>
          <p:txBody>
            <a:bodyPr wrap="square">
              <a:spAutoFit/>
            </a:bodyPr>
            <a:lstStyle/>
            <a:p>
              <a:r>
                <a:rPr lang="en-US" sz="3000" dirty="0">
                  <a:solidFill>
                    <a:srgbClr val="496F63"/>
                  </a:solidFill>
                </a:rPr>
                <a:t>A daily "burndown" (a chart that shows the amount of work left to be completed in the sprint, compared to the current goal) shows how the team is progressing toward completing all their projects</a:t>
              </a:r>
              <a:endParaRPr lang="pl-PL" sz="3000" dirty="0">
                <a:solidFill>
                  <a:srgbClr val="496F63"/>
                </a:solidFill>
              </a:endParaRPr>
            </a:p>
          </p:txBody>
        </p:sp>
      </p:grpSp>
      <p:pic>
        <p:nvPicPr>
          <p:cNvPr id="6" name="Obraz 5">
            <a:extLst>
              <a:ext uri="{FF2B5EF4-FFF2-40B4-BE49-F238E27FC236}">
                <a16:creationId xmlns:a16="http://schemas.microsoft.com/office/drawing/2014/main" id="{44A217D8-7A9D-496E-A12E-B7B0FD303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77" y="1397151"/>
            <a:ext cx="4123059" cy="4123059"/>
          </a:xfrm>
          <a:prstGeom prst="rect">
            <a:avLst/>
          </a:prstGeom>
        </p:spPr>
      </p:pic>
      <p:grpSp>
        <p:nvGrpSpPr>
          <p:cNvPr id="9" name="Group 8"/>
          <p:cNvGrpSpPr/>
          <p:nvPr/>
        </p:nvGrpSpPr>
        <p:grpSpPr>
          <a:xfrm>
            <a:off x="10432075" y="10771299"/>
            <a:ext cx="12751088" cy="1968201"/>
            <a:chOff x="10432075" y="10771299"/>
            <a:chExt cx="12751088" cy="1968201"/>
          </a:xfrm>
        </p:grpSpPr>
        <p:sp>
          <p:nvSpPr>
            <p:cNvPr id="31" name="Shape 72">
              <a:extLst>
                <a:ext uri="{FF2B5EF4-FFF2-40B4-BE49-F238E27FC236}">
                  <a16:creationId xmlns:a16="http://schemas.microsoft.com/office/drawing/2014/main" id="{2B677CD5-BDB2-42D6-A08A-1657FC1F52A3}"/>
                </a:ext>
              </a:extLst>
            </p:cNvPr>
            <p:cNvSpPr/>
            <p:nvPr/>
          </p:nvSpPr>
          <p:spPr>
            <a:xfrm>
              <a:off x="10432075" y="10771299"/>
              <a:ext cx="12751088" cy="1968201"/>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2" name="Shape 130">
              <a:extLst>
                <a:ext uri="{FF2B5EF4-FFF2-40B4-BE49-F238E27FC236}">
                  <a16:creationId xmlns:a16="http://schemas.microsoft.com/office/drawing/2014/main" id="{EE29A2DF-F149-430E-87D1-51CEEE71FEBD}"/>
                </a:ext>
              </a:extLst>
            </p:cNvPr>
            <p:cNvSpPr/>
            <p:nvPr/>
          </p:nvSpPr>
          <p:spPr>
            <a:xfrm>
              <a:off x="10607340" y="10967588"/>
              <a:ext cx="12383507" cy="164130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spcAft>
                  <a:spcPts val="1200"/>
                </a:spcAft>
              </a:pPr>
              <a:r>
                <a:rPr lang="en-US" sz="3000" dirty="0">
                  <a:solidFill>
                    <a:srgbClr val="FFFFFF"/>
                  </a:solidFill>
                  <a:latin typeface="Arial" panose="020B0604020202020204" pitchFamily="34" charset="0"/>
                  <a:cs typeface="Arial" panose="020B0604020202020204" pitchFamily="34" charset="0"/>
                </a:rPr>
                <a:t>Lean marketing = low-budget marketing </a:t>
              </a:r>
            </a:p>
            <a:p>
              <a:pPr algn="just">
                <a:spcAft>
                  <a:spcPts val="600"/>
                </a:spcAft>
              </a:pPr>
              <a:r>
                <a:rPr lang="en-US" sz="3000" dirty="0">
                  <a:solidFill>
                    <a:srgbClr val="FFFFFF"/>
                  </a:solidFill>
                  <a:latin typeface="Arial" panose="020B0604020202020204" pitchFamily="34" charset="0"/>
                  <a:cs typeface="Arial" panose="020B0604020202020204" pitchFamily="34" charset="0"/>
                </a:rPr>
                <a:t>Low budget does not mean anything bad in this case </a:t>
              </a:r>
              <a:endParaRPr lang="pl-PL" sz="3000" dirty="0">
                <a:solidFill>
                  <a:srgbClr val="FFFFFF"/>
                </a:solidFill>
                <a:latin typeface="Arial" panose="020B0604020202020204" pitchFamily="34" charset="0"/>
                <a:cs typeface="Arial" panose="020B0604020202020204" pitchFamily="34" charset="0"/>
              </a:endParaRPr>
            </a:p>
            <a:p>
              <a:pPr algn="just"/>
              <a:r>
                <a:rPr lang="en-US" sz="3000" dirty="0">
                  <a:solidFill>
                    <a:srgbClr val="FFFFFF"/>
                  </a:solidFill>
                  <a:latin typeface="Arial" panose="020B0604020202020204" pitchFamily="34" charset="0"/>
                  <a:cs typeface="Arial" panose="020B0604020202020204" pitchFamily="34" charset="0"/>
                </a:rPr>
                <a:t>It is extremely difficult to reach exactly where we want, and where our customers are, for a rock-bottom cost</a:t>
              </a:r>
              <a:endParaRPr lang="pl-PL" sz="30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6324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fade">
                                      <p:cBhvr>
                                        <p:cTn id="56" dur="1000"/>
                                        <p:tgtEl>
                                          <p:spTgt spid="130"/>
                                        </p:tgtEl>
                                      </p:cBhvr>
                                    </p:animEffect>
                                  </p:childTnLst>
                                </p:cTn>
                              </p:par>
                            </p:childTnLst>
                          </p:cTn>
                        </p:par>
                        <p:par>
                          <p:cTn id="57" fill="hold">
                            <p:stCondLst>
                              <p:cond delay="10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0-#ppt_w/2"/>
                                          </p:val>
                                        </p:tav>
                                        <p:tav tm="100000">
                                          <p:val>
                                            <p:strVal val="#ppt_x"/>
                                          </p:val>
                                        </p:tav>
                                      </p:tavLst>
                                    </p:anim>
                                    <p:anim calcmode="lin" valueType="num">
                                      <p:cBhvr additive="base">
                                        <p:cTn id="6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1000"/>
                                        <p:tgtEl>
                                          <p:spTgt spid="9"/>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2" grpId="0"/>
      <p:bldP spid="14" grpId="0"/>
      <p:bldP spid="17" grpId="0"/>
      <p:bldP spid="19"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rot="10800000">
            <a:off x="14172462"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rgbClr val="FFFFFF"/>
                </a:solidFill>
              </a:rPr>
              <a:pPr/>
              <a:t>16</a:t>
            </a:fld>
            <a:endParaRPr dirty="0">
              <a:solidFill>
                <a:srgbClr val="FFFFFF"/>
              </a:solidFill>
            </a:endParaRPr>
          </a:p>
        </p:txBody>
      </p:sp>
      <p:sp>
        <p:nvSpPr>
          <p:cNvPr id="130" name="Shape 130"/>
          <p:cNvSpPr/>
          <p:nvPr/>
        </p:nvSpPr>
        <p:spPr>
          <a:xfrm>
            <a:off x="17555775" y="762695"/>
            <a:ext cx="6472055" cy="1215512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r"/>
            <a:r>
              <a:rPr lang="en-US" sz="5000" dirty="0">
                <a:solidFill>
                  <a:srgbClr val="FFFFFF"/>
                </a:solidFill>
                <a:latin typeface="Arial" panose="020B0604020202020204" pitchFamily="34" charset="0"/>
                <a:cs typeface="Arial" panose="020B0604020202020204" pitchFamily="34" charset="0"/>
              </a:rPr>
              <a:t>Lean </a:t>
            </a:r>
            <a:r>
              <a:rPr lang="pl-PL" sz="5000" dirty="0">
                <a:solidFill>
                  <a:srgbClr val="FFFFFF"/>
                </a:solidFill>
                <a:latin typeface="Arial" panose="020B0604020202020204" pitchFamily="34" charset="0"/>
                <a:cs typeface="Arial" panose="020B0604020202020204" pitchFamily="34" charset="0"/>
              </a:rPr>
              <a:t>marketing</a:t>
            </a:r>
            <a:r>
              <a:rPr lang="en-GB" sz="5000" dirty="0">
                <a:solidFill>
                  <a:srgbClr val="FFFFFF"/>
                </a:solidFill>
                <a:latin typeface="Arial" panose="020B0604020202020204" pitchFamily="34" charset="0"/>
                <a:cs typeface="Arial" panose="020B0604020202020204" pitchFamily="34" charset="0"/>
              </a:rPr>
              <a:t> </a:t>
            </a:r>
            <a:r>
              <a:rPr lang="en-US" sz="5000" dirty="0">
                <a:solidFill>
                  <a:srgbClr val="FFFFFF"/>
                </a:solidFill>
                <a:latin typeface="Arial" panose="020B0604020202020204" pitchFamily="34" charset="0"/>
                <a:cs typeface="Arial" panose="020B0604020202020204" pitchFamily="34" charset="0"/>
              </a:rPr>
              <a:t>provides a better way and reduces </a:t>
            </a:r>
            <a:endParaRPr lang="pl-PL" sz="5000" dirty="0">
              <a:solidFill>
                <a:srgbClr val="FFFFFF"/>
              </a:solidFill>
              <a:latin typeface="Arial" panose="020B0604020202020204" pitchFamily="34" charset="0"/>
              <a:cs typeface="Arial" panose="020B0604020202020204" pitchFamily="34" charset="0"/>
            </a:endParaRPr>
          </a:p>
          <a:p>
            <a:pPr algn="r"/>
            <a:r>
              <a:rPr lang="en-US" sz="5000" dirty="0">
                <a:solidFill>
                  <a:srgbClr val="FFFFFF"/>
                </a:solidFill>
                <a:latin typeface="Arial" panose="020B0604020202020204" pitchFamily="34" charset="0"/>
                <a:cs typeface="Arial" panose="020B0604020202020204" pitchFamily="34" charset="0"/>
              </a:rPr>
              <a:t>the risk of failure</a:t>
            </a:r>
          </a:p>
          <a:p>
            <a:pPr algn="r"/>
            <a:r>
              <a:rPr lang="en-US" sz="5000" dirty="0">
                <a:solidFill>
                  <a:srgbClr val="FFFFFF"/>
                </a:solidFill>
                <a:latin typeface="Arial" panose="020B0604020202020204" pitchFamily="34" charset="0"/>
                <a:cs typeface="Arial" panose="020B0604020202020204" pitchFamily="34" charset="0"/>
              </a:rPr>
              <a:t>by acknowledging failure within the process</a:t>
            </a:r>
          </a:p>
          <a:p>
            <a:pPr algn="r"/>
            <a:endParaRPr lang="en-US" sz="5000" dirty="0">
              <a:solidFill>
                <a:srgbClr val="FFFFFF"/>
              </a:solidFill>
              <a:latin typeface="Arial" panose="020B0604020202020204" pitchFamily="34" charset="0"/>
              <a:cs typeface="Arial" panose="020B0604020202020204" pitchFamily="34" charset="0"/>
            </a:endParaRPr>
          </a:p>
          <a:p>
            <a:pPr algn="r"/>
            <a:r>
              <a:rPr lang="en-US" sz="5000" dirty="0">
                <a:solidFill>
                  <a:srgbClr val="FFFFFF"/>
                </a:solidFill>
                <a:latin typeface="Arial" panose="020B0604020202020204" pitchFamily="34" charset="0"/>
                <a:cs typeface="Arial" panose="020B0604020202020204" pitchFamily="34" charset="0"/>
              </a:rPr>
              <a:t>– accepting it</a:t>
            </a:r>
          </a:p>
          <a:p>
            <a:pPr algn="r"/>
            <a:endParaRPr lang="en-US" sz="5000" dirty="0">
              <a:solidFill>
                <a:srgbClr val="FFFFFF"/>
              </a:solidFill>
              <a:latin typeface="Arial" panose="020B0604020202020204" pitchFamily="34" charset="0"/>
              <a:cs typeface="Arial" panose="020B0604020202020204" pitchFamily="34" charset="0"/>
            </a:endParaRPr>
          </a:p>
          <a:p>
            <a:pPr algn="r"/>
            <a:r>
              <a:rPr lang="en-US" sz="5000" dirty="0">
                <a:solidFill>
                  <a:srgbClr val="FFFFFF"/>
                </a:solidFill>
                <a:latin typeface="Arial" panose="020B0604020202020204" pitchFamily="34" charset="0"/>
                <a:cs typeface="Arial" panose="020B0604020202020204" pitchFamily="34" charset="0"/>
              </a:rPr>
              <a:t>and making swift and informed changes to</a:t>
            </a:r>
          </a:p>
          <a:p>
            <a:pPr algn="r"/>
            <a:r>
              <a:rPr lang="en-US" sz="5000" dirty="0">
                <a:solidFill>
                  <a:srgbClr val="FFFFFF"/>
                </a:solidFill>
                <a:latin typeface="Arial" panose="020B0604020202020204" pitchFamily="34" charset="0"/>
                <a:cs typeface="Arial" panose="020B0604020202020204" pitchFamily="34" charset="0"/>
              </a:rPr>
              <a:t>evolve the</a:t>
            </a:r>
          </a:p>
          <a:p>
            <a:pPr algn="r"/>
            <a:r>
              <a:rPr lang="en-US" sz="5000" dirty="0">
                <a:solidFill>
                  <a:srgbClr val="FFFFFF"/>
                </a:solidFill>
                <a:latin typeface="Arial" panose="020B0604020202020204" pitchFamily="34" charset="0"/>
                <a:cs typeface="Arial" panose="020B0604020202020204" pitchFamily="34" charset="0"/>
              </a:rPr>
              <a:t>plan along </a:t>
            </a:r>
            <a:endParaRPr lang="pl-PL" sz="5000" dirty="0">
              <a:solidFill>
                <a:srgbClr val="FFFFFF"/>
              </a:solidFill>
              <a:latin typeface="Arial" panose="020B0604020202020204" pitchFamily="34" charset="0"/>
              <a:cs typeface="Arial" panose="020B0604020202020204" pitchFamily="34" charset="0"/>
            </a:endParaRPr>
          </a:p>
          <a:p>
            <a:pPr algn="r"/>
            <a:r>
              <a:rPr lang="en-US" sz="5000" dirty="0">
                <a:solidFill>
                  <a:srgbClr val="FFFFFF"/>
                </a:solidFill>
                <a:latin typeface="Arial" panose="020B0604020202020204" pitchFamily="34" charset="0"/>
                <a:cs typeface="Arial" panose="020B0604020202020204" pitchFamily="34" charset="0"/>
              </a:rPr>
              <a:t>the way</a:t>
            </a:r>
            <a:endParaRPr lang="pl-PL" sz="5000" dirty="0">
              <a:solidFill>
                <a:srgbClr val="FFFFFF"/>
              </a:solidFill>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AB6FCB31-2D33-43DD-A08C-8385CFEAD398}"/>
              </a:ext>
            </a:extLst>
          </p:cNvPr>
          <p:cNvSpPr/>
          <p:nvPr/>
        </p:nvSpPr>
        <p:spPr>
          <a:xfrm>
            <a:off x="738978" y="1368982"/>
            <a:ext cx="14245524" cy="1938992"/>
          </a:xfrm>
          <a:prstGeom prst="rect">
            <a:avLst/>
          </a:prstGeom>
        </p:spPr>
        <p:txBody>
          <a:bodyPr wrap="square">
            <a:spAutoFit/>
          </a:bodyPr>
          <a:lstStyle/>
          <a:p>
            <a:pPr algn="l"/>
            <a:r>
              <a:rPr lang="en-US" sz="6000" b="1" dirty="0">
                <a:solidFill>
                  <a:schemeClr val="bg2"/>
                </a:solidFill>
              </a:rPr>
              <a:t>In addition, based on Lean Marketing, we can</a:t>
            </a:r>
            <a:r>
              <a:rPr lang="pl-PL" sz="6000" b="1" dirty="0">
                <a:solidFill>
                  <a:schemeClr val="bg2"/>
                </a:solidFill>
              </a:rPr>
              <a:t> also</a:t>
            </a:r>
            <a:r>
              <a:rPr lang="en-US" sz="6000" b="1" dirty="0">
                <a:solidFill>
                  <a:schemeClr val="bg2"/>
                </a:solidFill>
              </a:rPr>
              <a:t>:</a:t>
            </a:r>
          </a:p>
        </p:txBody>
      </p:sp>
      <p:sp>
        <p:nvSpPr>
          <p:cNvPr id="6" name="Prostokąt 5">
            <a:extLst>
              <a:ext uri="{FF2B5EF4-FFF2-40B4-BE49-F238E27FC236}">
                <a16:creationId xmlns:a16="http://schemas.microsoft.com/office/drawing/2014/main" id="{C40C1AC2-0112-4209-94AE-222184E15F7F}"/>
              </a:ext>
            </a:extLst>
          </p:cNvPr>
          <p:cNvSpPr/>
          <p:nvPr/>
        </p:nvSpPr>
        <p:spPr>
          <a:xfrm>
            <a:off x="1047751" y="12718337"/>
            <a:ext cx="9315450" cy="830997"/>
          </a:xfrm>
          <a:prstGeom prst="rect">
            <a:avLst/>
          </a:prstGeom>
        </p:spPr>
        <p:txBody>
          <a:bodyPr wrap="square">
            <a:spAutoFit/>
          </a:bodyPr>
          <a:lstStyle/>
          <a:p>
            <a:r>
              <a:rPr lang="pl-PL" sz="2400" dirty="0">
                <a:solidFill>
                  <a:schemeClr val="tx1"/>
                </a:solidFill>
                <a:latin typeface="Arial" panose="020B0604020202020204" pitchFamily="34" charset="0"/>
                <a:cs typeface="Arial" panose="020B0604020202020204" pitchFamily="34" charset="0"/>
              </a:rPr>
              <a:t>Source: https://cmgpartners.com/blog/what-is-lean-marketing/</a:t>
            </a:r>
          </a:p>
          <a:p>
            <a:r>
              <a:rPr lang="pl-PL" sz="2400" dirty="0">
                <a:solidFill>
                  <a:schemeClr val="tx1"/>
                </a:solidFill>
                <a:latin typeface="Arial" panose="020B0604020202020204" pitchFamily="34" charset="0"/>
                <a:cs typeface="Arial" panose="020B0604020202020204" pitchFamily="34" charset="0"/>
              </a:rPr>
              <a:t>https://www.ironpaper.com/webintel/articles/what-is-lean-marketing/</a:t>
            </a: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5263" y="6493462"/>
            <a:ext cx="9163090" cy="6289280"/>
          </a:xfrm>
          <a:prstGeom prst="rect">
            <a:avLst/>
          </a:prstGeom>
        </p:spPr>
      </p:pic>
      <p:sp>
        <p:nvSpPr>
          <p:cNvPr id="8" name="Prostokąt 3">
            <a:extLst>
              <a:ext uri="{FF2B5EF4-FFF2-40B4-BE49-F238E27FC236}">
                <a16:creationId xmlns:a16="http://schemas.microsoft.com/office/drawing/2014/main" id="{AB6FCB31-2D33-43DD-A08C-8385CFEAD398}"/>
              </a:ext>
            </a:extLst>
          </p:cNvPr>
          <p:cNvSpPr/>
          <p:nvPr/>
        </p:nvSpPr>
        <p:spPr>
          <a:xfrm>
            <a:off x="738978" y="3851049"/>
            <a:ext cx="14245524" cy="7478970"/>
          </a:xfrm>
          <a:prstGeom prst="rect">
            <a:avLst/>
          </a:prstGeom>
        </p:spPr>
        <p:txBody>
          <a:bodyPr wrap="square">
            <a:spAutoFit/>
          </a:bodyPr>
          <a:lstStyle/>
          <a:p>
            <a:pPr marL="742950" indent="-742950" algn="l">
              <a:buFont typeface="Arial" panose="020B0604020202020204" pitchFamily="34" charset="0"/>
              <a:buChar char="•"/>
            </a:pPr>
            <a:r>
              <a:rPr lang="en-US" sz="6000" b="1" dirty="0">
                <a:solidFill>
                  <a:srgbClr val="496F63"/>
                </a:solidFill>
              </a:rPr>
              <a:t>Keep the </a:t>
            </a:r>
            <a:r>
              <a:rPr lang="en-US" sz="6000" b="1" dirty="0" err="1">
                <a:solidFill>
                  <a:srgbClr val="496F63"/>
                </a:solidFill>
              </a:rPr>
              <a:t>organisation</a:t>
            </a:r>
            <a:r>
              <a:rPr lang="en-US" sz="6000" b="1" dirty="0">
                <a:solidFill>
                  <a:srgbClr val="496F63"/>
                </a:solidFill>
              </a:rPr>
              <a:t> customer-focused</a:t>
            </a:r>
          </a:p>
          <a:p>
            <a:pPr marL="742950" indent="-742950" algn="l">
              <a:buFont typeface="Arial" panose="020B0604020202020204" pitchFamily="34" charset="0"/>
              <a:buChar char="•"/>
            </a:pPr>
            <a:r>
              <a:rPr lang="en-US" sz="6000" b="1" dirty="0">
                <a:solidFill>
                  <a:srgbClr val="496F63"/>
                </a:solidFill>
              </a:rPr>
              <a:t>Improve speed-to-market</a:t>
            </a:r>
          </a:p>
          <a:p>
            <a:pPr marL="742950" indent="-742950" algn="l">
              <a:buFont typeface="Arial" panose="020B0604020202020204" pitchFamily="34" charset="0"/>
              <a:buChar char="•"/>
            </a:pPr>
            <a:r>
              <a:rPr lang="en-US" sz="6000" b="1" dirty="0">
                <a:solidFill>
                  <a:srgbClr val="496F63"/>
                </a:solidFill>
              </a:rPr>
              <a:t>Make teams more productive</a:t>
            </a:r>
          </a:p>
          <a:p>
            <a:pPr marL="742950" indent="-742950" algn="l">
              <a:buFont typeface="Arial" panose="020B0604020202020204" pitchFamily="34" charset="0"/>
              <a:buChar char="•"/>
            </a:pPr>
            <a:r>
              <a:rPr lang="en-US" sz="6000" b="1" dirty="0">
                <a:solidFill>
                  <a:srgbClr val="496F63"/>
                </a:solidFill>
              </a:rPr>
              <a:t>Deliver better, more relevant </a:t>
            </a:r>
            <a:r>
              <a:rPr lang="pl-PL" sz="6000" b="1" dirty="0">
                <a:solidFill>
                  <a:srgbClr val="496F63"/>
                </a:solidFill>
              </a:rPr>
              <a:t>      </a:t>
            </a:r>
            <a:r>
              <a:rPr lang="en-US" sz="6000" b="1" dirty="0">
                <a:solidFill>
                  <a:srgbClr val="496F63"/>
                </a:solidFill>
              </a:rPr>
              <a:t>end-products</a:t>
            </a:r>
          </a:p>
          <a:p>
            <a:pPr marL="742950" indent="-742950" algn="l">
              <a:buFont typeface="Arial" panose="020B0604020202020204" pitchFamily="34" charset="0"/>
              <a:buChar char="•"/>
            </a:pPr>
            <a:r>
              <a:rPr lang="en-US" sz="6000" b="1" dirty="0">
                <a:solidFill>
                  <a:srgbClr val="496F63"/>
                </a:solidFill>
              </a:rPr>
              <a:t>Increase throughput/velocity </a:t>
            </a:r>
            <a:r>
              <a:rPr lang="pl-PL" sz="6000" b="1" dirty="0">
                <a:solidFill>
                  <a:srgbClr val="496F63"/>
                </a:solidFill>
              </a:rPr>
              <a:t>          </a:t>
            </a:r>
            <a:r>
              <a:rPr lang="en-US" sz="6000" b="1" dirty="0">
                <a:solidFill>
                  <a:srgbClr val="496F63"/>
                </a:solidFill>
              </a:rPr>
              <a:t>of work delivered</a:t>
            </a:r>
            <a:endParaRPr lang="pl-PL" sz="6000" b="1" dirty="0">
              <a:solidFill>
                <a:srgbClr val="496F63"/>
              </a:solidFill>
            </a:endParaRPr>
          </a:p>
        </p:txBody>
      </p:sp>
    </p:spTree>
    <p:extLst>
      <p:ext uri="{BB962C8B-B14F-4D97-AF65-F5344CB8AC3E}">
        <p14:creationId xmlns:p14="http://schemas.microsoft.com/office/powerpoint/2010/main" val="19433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1000"/>
                                        <p:tgtEl>
                                          <p:spTgt spid="8">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up)">
                                      <p:cBhvr>
                                        <p:cTn id="21" dur="10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up)">
                                      <p:cBhvr>
                                        <p:cTn id="26" dur="10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up)">
                                      <p:cBhvr>
                                        <p:cTn id="31" dur="10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wipe(up)">
                                      <p:cBhvr>
                                        <p:cTn id="36" dur="1000"/>
                                        <p:tgtEl>
                                          <p:spTgt spid="8">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0">
                                            <p:txEl>
                                              <p:pRg st="0" end="0"/>
                                            </p:txEl>
                                          </p:spTgt>
                                        </p:tgtEl>
                                        <p:attrNameLst>
                                          <p:attrName>style.visibility</p:attrName>
                                        </p:attrNameLst>
                                      </p:cBhvr>
                                      <p:to>
                                        <p:strVal val="visible"/>
                                      </p:to>
                                    </p:set>
                                    <p:animEffect transition="in" filter="fade">
                                      <p:cBhvr>
                                        <p:cTn id="41" dur="1000"/>
                                        <p:tgtEl>
                                          <p:spTgt spid="130">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0">
                                            <p:txEl>
                                              <p:pRg st="1" end="1"/>
                                            </p:txEl>
                                          </p:spTgt>
                                        </p:tgtEl>
                                        <p:attrNameLst>
                                          <p:attrName>style.visibility</p:attrName>
                                        </p:attrNameLst>
                                      </p:cBhvr>
                                      <p:to>
                                        <p:strVal val="visible"/>
                                      </p:to>
                                    </p:set>
                                    <p:animEffect transition="in" filter="fade">
                                      <p:cBhvr>
                                        <p:cTn id="44" dur="1000"/>
                                        <p:tgtEl>
                                          <p:spTgt spid="130">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0">
                                            <p:txEl>
                                              <p:pRg st="2" end="2"/>
                                            </p:txEl>
                                          </p:spTgt>
                                        </p:tgtEl>
                                        <p:attrNameLst>
                                          <p:attrName>style.visibility</p:attrName>
                                        </p:attrNameLst>
                                      </p:cBhvr>
                                      <p:to>
                                        <p:strVal val="visible"/>
                                      </p:to>
                                    </p:set>
                                    <p:animEffect transition="in" filter="fade">
                                      <p:cBhvr>
                                        <p:cTn id="47" dur="1000"/>
                                        <p:tgtEl>
                                          <p:spTgt spid="130">
                                            <p:txEl>
                                              <p:pRg st="2" end="2"/>
                                            </p:txEl>
                                          </p:spTgt>
                                        </p:tgtEl>
                                      </p:cBhvr>
                                    </p:animEffect>
                                  </p:childTnLst>
                                </p:cTn>
                              </p:par>
                            </p:childTnLst>
                          </p:cTn>
                        </p:par>
                        <p:par>
                          <p:cTn id="48" fill="hold">
                            <p:stCondLst>
                              <p:cond delay="1000"/>
                            </p:stCondLst>
                            <p:childTnLst>
                              <p:par>
                                <p:cTn id="49" presetID="10" presetClass="entr" presetSubtype="0" fill="hold" grpId="0" nodeType="afterEffect">
                                  <p:stCondLst>
                                    <p:cond delay="500"/>
                                  </p:stCondLst>
                                  <p:childTnLst>
                                    <p:set>
                                      <p:cBhvr>
                                        <p:cTn id="50" dur="1" fill="hold">
                                          <p:stCondLst>
                                            <p:cond delay="0"/>
                                          </p:stCondLst>
                                        </p:cTn>
                                        <p:tgtEl>
                                          <p:spTgt spid="130">
                                            <p:txEl>
                                              <p:pRg st="4" end="4"/>
                                            </p:txEl>
                                          </p:spTgt>
                                        </p:tgtEl>
                                        <p:attrNameLst>
                                          <p:attrName>style.visibility</p:attrName>
                                        </p:attrNameLst>
                                      </p:cBhvr>
                                      <p:to>
                                        <p:strVal val="visible"/>
                                      </p:to>
                                    </p:set>
                                    <p:animEffect transition="in" filter="fade">
                                      <p:cBhvr>
                                        <p:cTn id="51" dur="1000"/>
                                        <p:tgtEl>
                                          <p:spTgt spid="130">
                                            <p:txEl>
                                              <p:pRg st="4" end="4"/>
                                            </p:txEl>
                                          </p:spTgt>
                                        </p:tgtEl>
                                      </p:cBhvr>
                                    </p:animEffect>
                                  </p:childTnLst>
                                </p:cTn>
                              </p:par>
                            </p:childTnLst>
                          </p:cTn>
                        </p:par>
                        <p:par>
                          <p:cTn id="52" fill="hold">
                            <p:stCondLst>
                              <p:cond delay="2500"/>
                            </p:stCondLst>
                            <p:childTnLst>
                              <p:par>
                                <p:cTn id="53" presetID="10" presetClass="entr" presetSubtype="0" fill="hold" grpId="0" nodeType="afterEffect">
                                  <p:stCondLst>
                                    <p:cond delay="500"/>
                                  </p:stCondLst>
                                  <p:childTnLst>
                                    <p:set>
                                      <p:cBhvr>
                                        <p:cTn id="54" dur="1" fill="hold">
                                          <p:stCondLst>
                                            <p:cond delay="0"/>
                                          </p:stCondLst>
                                        </p:cTn>
                                        <p:tgtEl>
                                          <p:spTgt spid="130">
                                            <p:txEl>
                                              <p:pRg st="6" end="6"/>
                                            </p:txEl>
                                          </p:spTgt>
                                        </p:tgtEl>
                                        <p:attrNameLst>
                                          <p:attrName>style.visibility</p:attrName>
                                        </p:attrNameLst>
                                      </p:cBhvr>
                                      <p:to>
                                        <p:strVal val="visible"/>
                                      </p:to>
                                    </p:set>
                                    <p:animEffect transition="in" filter="fade">
                                      <p:cBhvr>
                                        <p:cTn id="55" dur="1000"/>
                                        <p:tgtEl>
                                          <p:spTgt spid="130">
                                            <p:txEl>
                                              <p:pRg st="6" end="6"/>
                                            </p:txEl>
                                          </p:spTgt>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30">
                                            <p:txEl>
                                              <p:pRg st="7" end="7"/>
                                            </p:txEl>
                                          </p:spTgt>
                                        </p:tgtEl>
                                        <p:attrNameLst>
                                          <p:attrName>style.visibility</p:attrName>
                                        </p:attrNameLst>
                                      </p:cBhvr>
                                      <p:to>
                                        <p:strVal val="visible"/>
                                      </p:to>
                                    </p:set>
                                    <p:animEffect transition="in" filter="fade">
                                      <p:cBhvr>
                                        <p:cTn id="58" dur="1000"/>
                                        <p:tgtEl>
                                          <p:spTgt spid="130">
                                            <p:txEl>
                                              <p:pRg st="7" end="7"/>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130">
                                            <p:txEl>
                                              <p:pRg st="8" end="8"/>
                                            </p:txEl>
                                          </p:spTgt>
                                        </p:tgtEl>
                                        <p:attrNameLst>
                                          <p:attrName>style.visibility</p:attrName>
                                        </p:attrNameLst>
                                      </p:cBhvr>
                                      <p:to>
                                        <p:strVal val="visible"/>
                                      </p:to>
                                    </p:set>
                                    <p:animEffect transition="in" filter="fade">
                                      <p:cBhvr>
                                        <p:cTn id="61" dur="1000"/>
                                        <p:tgtEl>
                                          <p:spTgt spid="130">
                                            <p:txEl>
                                              <p:pRg st="8" end="8"/>
                                            </p:txEl>
                                          </p:spTgt>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30">
                                            <p:txEl>
                                              <p:pRg st="9" end="9"/>
                                            </p:txEl>
                                          </p:spTgt>
                                        </p:tgtEl>
                                        <p:attrNameLst>
                                          <p:attrName>style.visibility</p:attrName>
                                        </p:attrNameLst>
                                      </p:cBhvr>
                                      <p:to>
                                        <p:strVal val="visible"/>
                                      </p:to>
                                    </p:set>
                                    <p:animEffect transition="in" filter="fade">
                                      <p:cBhvr>
                                        <p:cTn id="64" dur="1000"/>
                                        <p:tgtEl>
                                          <p:spTgt spid="130">
                                            <p:txEl>
                                              <p:pRg st="9" end="9"/>
                                            </p:txEl>
                                          </p:spTgt>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p:bldP spid="4" grpId="0"/>
      <p:bldP spid="6" grpId="0"/>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6275466" y="-4863247"/>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17</a:t>
            </a:fld>
            <a:endParaRPr/>
          </a:p>
        </p:txBody>
      </p:sp>
      <p:sp>
        <p:nvSpPr>
          <p:cNvPr id="118" name="Shape 118"/>
          <p:cNvSpPr/>
          <p:nvPr/>
        </p:nvSpPr>
        <p:spPr>
          <a:xfrm>
            <a:off x="-121434" y="316685"/>
            <a:ext cx="22993001"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925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9000" dirty="0">
                <a:solidFill>
                  <a:srgbClr val="496F63"/>
                </a:solidFill>
                <a:latin typeface="Arial" panose="020B0604020202020204" pitchFamily="34" charset="0"/>
                <a:cs typeface="Arial" panose="020B0604020202020204" pitchFamily="34" charset="0"/>
              </a:rPr>
              <a:t>Here </a:t>
            </a:r>
            <a:r>
              <a:rPr lang="pl-PL" sz="9000" dirty="0" err="1">
                <a:solidFill>
                  <a:srgbClr val="496F63"/>
                </a:solidFill>
                <a:latin typeface="Arial" panose="020B0604020202020204" pitchFamily="34" charset="0"/>
                <a:cs typeface="Arial" panose="020B0604020202020204" pitchFamily="34" charset="0"/>
              </a:rPr>
              <a:t>are</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some</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helpful</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questions</a:t>
            </a:r>
            <a:r>
              <a:rPr lang="pl-PL" sz="9000" dirty="0">
                <a:solidFill>
                  <a:srgbClr val="496F63"/>
                </a:solidFill>
                <a:latin typeface="Arial" panose="020B0604020202020204" pitchFamily="34" charset="0"/>
                <a:cs typeface="Arial" panose="020B0604020202020204" pitchFamily="34" charset="0"/>
              </a:rPr>
              <a:t> to </a:t>
            </a:r>
            <a:r>
              <a:rPr lang="pl-PL" sz="9000" dirty="0" err="1">
                <a:solidFill>
                  <a:srgbClr val="496F63"/>
                </a:solidFill>
                <a:latin typeface="Arial" panose="020B0604020202020204" pitchFamily="34" charset="0"/>
                <a:cs typeface="Arial" panose="020B0604020202020204" pitchFamily="34" charset="0"/>
              </a:rPr>
              <a:t>answer</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if</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you</a:t>
            </a:r>
            <a:r>
              <a:rPr lang="pl-PL" sz="9000" dirty="0">
                <a:solidFill>
                  <a:srgbClr val="496F63"/>
                </a:solidFill>
                <a:latin typeface="Arial" panose="020B0604020202020204" pitchFamily="34" charset="0"/>
                <a:cs typeface="Arial" panose="020B0604020202020204" pitchFamily="34" charset="0"/>
              </a:rPr>
              <a:t> want to </a:t>
            </a:r>
            <a:r>
              <a:rPr lang="pl-PL" sz="9000" dirty="0" err="1">
                <a:solidFill>
                  <a:srgbClr val="496F63"/>
                </a:solidFill>
                <a:latin typeface="Arial" panose="020B0604020202020204" pitchFamily="34" charset="0"/>
                <a:cs typeface="Arial" panose="020B0604020202020204" pitchFamily="34" charset="0"/>
              </a:rPr>
              <a:t>make</a:t>
            </a:r>
            <a:r>
              <a:rPr lang="pl-PL" sz="9000" dirty="0">
                <a:solidFill>
                  <a:srgbClr val="496F63"/>
                </a:solidFill>
                <a:latin typeface="Arial" panose="020B0604020202020204" pitchFamily="34" charset="0"/>
                <a:cs typeface="Arial" panose="020B0604020202020204" pitchFamily="34" charset="0"/>
              </a:rPr>
              <a:t> marketing </a:t>
            </a:r>
            <a:r>
              <a:rPr lang="pl-PL" sz="9000" dirty="0" err="1">
                <a:solidFill>
                  <a:srgbClr val="496F63"/>
                </a:solidFill>
                <a:latin typeface="Arial" panose="020B0604020202020204" pitchFamily="34" charset="0"/>
                <a:cs typeface="Arial" panose="020B0604020202020204" pitchFamily="34" charset="0"/>
              </a:rPr>
              <a:t>more</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lean</a:t>
            </a:r>
            <a:r>
              <a:rPr lang="pl-PL" sz="9000" dirty="0">
                <a:solidFill>
                  <a:srgbClr val="496F63"/>
                </a:solidFill>
                <a:latin typeface="Arial" panose="020B0604020202020204" pitchFamily="34" charset="0"/>
                <a:cs typeface="Arial" panose="020B0604020202020204" pitchFamily="34" charset="0"/>
              </a:rPr>
              <a:t>:</a:t>
            </a:r>
            <a:endParaRPr sz="90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476450" y="3637834"/>
            <a:ext cx="11953775" cy="9694962"/>
          </a:xfrm>
          <a:prstGeom prst="rect">
            <a:avLst/>
          </a:prstGeom>
        </p:spPr>
        <p:txBody>
          <a:bodyPr wrap="square">
            <a:spAutoFit/>
          </a:bodyPr>
          <a:lstStyle/>
          <a:p>
            <a:pPr algn="l"/>
            <a:r>
              <a:rPr lang="pl-PL" sz="4800" b="1" dirty="0" err="1">
                <a:solidFill>
                  <a:srgbClr val="496F63"/>
                </a:solidFill>
              </a:rPr>
              <a:t>Customer</a:t>
            </a:r>
            <a:r>
              <a:rPr lang="pl-PL" sz="4800" b="1" dirty="0">
                <a:solidFill>
                  <a:srgbClr val="496F63"/>
                </a:solidFill>
              </a:rPr>
              <a:t> Discovery &amp; Development:</a:t>
            </a:r>
          </a:p>
          <a:p>
            <a:pPr marL="685800" indent="-685800" algn="l">
              <a:buFont typeface="Arial" panose="020B0604020202020204" pitchFamily="34" charset="0"/>
              <a:buChar char="•"/>
            </a:pPr>
            <a:r>
              <a:rPr lang="en-US" sz="4800" b="1" dirty="0">
                <a:solidFill>
                  <a:srgbClr val="FF0000"/>
                </a:solidFill>
              </a:rPr>
              <a:t>What are high-value customer problems?</a:t>
            </a:r>
          </a:p>
          <a:p>
            <a:pPr marL="685800" indent="-685800" algn="l">
              <a:buFont typeface="Arial" panose="020B0604020202020204" pitchFamily="34" charset="0"/>
              <a:buChar char="•"/>
            </a:pPr>
            <a:r>
              <a:rPr lang="en-US" sz="4800" b="1" dirty="0">
                <a:solidFill>
                  <a:srgbClr val="FF0000"/>
                </a:solidFill>
              </a:rPr>
              <a:t>Which aspects of our product/service solves these problems?</a:t>
            </a:r>
          </a:p>
          <a:p>
            <a:pPr marL="685800" indent="-685800" algn="l">
              <a:buFont typeface="Arial" panose="020B0604020202020204" pitchFamily="34" charset="0"/>
              <a:buChar char="•"/>
            </a:pPr>
            <a:r>
              <a:rPr lang="en-US" sz="4800" b="1" dirty="0">
                <a:solidFill>
                  <a:srgbClr val="FF0000"/>
                </a:solidFill>
              </a:rPr>
              <a:t>Who specifically is our customer?</a:t>
            </a:r>
          </a:p>
          <a:p>
            <a:pPr marL="685800" indent="-685800" algn="l">
              <a:buFont typeface="Arial" panose="020B0604020202020204" pitchFamily="34" charset="0"/>
              <a:buChar char="•"/>
            </a:pPr>
            <a:r>
              <a:rPr lang="en-US" sz="4800" b="1" dirty="0">
                <a:solidFill>
                  <a:srgbClr val="FF0000"/>
                </a:solidFill>
              </a:rPr>
              <a:t>Who makes or influences the buying decisions?</a:t>
            </a:r>
            <a:endParaRPr lang="pl-PL" sz="4800" b="1" dirty="0">
              <a:solidFill>
                <a:srgbClr val="FF0000"/>
              </a:solidFill>
            </a:endParaRPr>
          </a:p>
          <a:p>
            <a:pPr algn="l"/>
            <a:endParaRPr lang="pl-PL" sz="4800" b="1" dirty="0">
              <a:solidFill>
                <a:srgbClr val="496F63"/>
              </a:solidFill>
            </a:endParaRPr>
          </a:p>
          <a:p>
            <a:pPr algn="l"/>
            <a:r>
              <a:rPr lang="pl-PL" sz="4800" b="1" dirty="0" err="1">
                <a:solidFill>
                  <a:srgbClr val="496F63"/>
                </a:solidFill>
              </a:rPr>
              <a:t>Customer</a:t>
            </a:r>
            <a:r>
              <a:rPr lang="pl-PL" sz="4800" b="1" dirty="0">
                <a:solidFill>
                  <a:srgbClr val="496F63"/>
                </a:solidFill>
              </a:rPr>
              <a:t> </a:t>
            </a:r>
            <a:r>
              <a:rPr lang="pl-PL" sz="4800" b="1" dirty="0" err="1">
                <a:solidFill>
                  <a:srgbClr val="496F63"/>
                </a:solidFill>
              </a:rPr>
              <a:t>Testing</a:t>
            </a:r>
            <a:r>
              <a:rPr lang="pl-PL" sz="4800" b="1" dirty="0">
                <a:solidFill>
                  <a:srgbClr val="496F63"/>
                </a:solidFill>
              </a:rPr>
              <a:t> &amp; </a:t>
            </a:r>
            <a:r>
              <a:rPr lang="pl-PL" sz="4800" b="1" dirty="0" err="1">
                <a:solidFill>
                  <a:srgbClr val="496F63"/>
                </a:solidFill>
              </a:rPr>
              <a:t>Validation</a:t>
            </a:r>
            <a:r>
              <a:rPr lang="pl-PL" sz="4800" b="1" dirty="0">
                <a:solidFill>
                  <a:srgbClr val="496F63"/>
                </a:solidFill>
              </a:rPr>
              <a:t>:</a:t>
            </a:r>
          </a:p>
          <a:p>
            <a:pPr marL="685800" indent="-685800" algn="l">
              <a:buFont typeface="Arial" panose="020B0604020202020204" pitchFamily="34" charset="0"/>
              <a:buChar char="•"/>
            </a:pPr>
            <a:r>
              <a:rPr lang="en-US" sz="4800" b="1" dirty="0">
                <a:solidFill>
                  <a:srgbClr val="FF0000"/>
                </a:solidFill>
              </a:rPr>
              <a:t>How can we provide value to our customers and make them happy?</a:t>
            </a:r>
            <a:endParaRPr lang="pl-PL" sz="4800" b="1" dirty="0">
              <a:solidFill>
                <a:srgbClr val="FF0000"/>
              </a:solidFill>
            </a:endParaRPr>
          </a:p>
          <a:p>
            <a:pPr algn="l"/>
            <a:endParaRPr lang="pl-PL" sz="4800" b="1" dirty="0">
              <a:solidFill>
                <a:srgbClr val="496F63"/>
              </a:solidFill>
            </a:endParaRPr>
          </a:p>
        </p:txBody>
      </p:sp>
      <p:sp>
        <p:nvSpPr>
          <p:cNvPr id="16" name="Rectangle 1">
            <a:extLst>
              <a:ext uri="{FF2B5EF4-FFF2-40B4-BE49-F238E27FC236}">
                <a16:creationId xmlns:a16="http://schemas.microsoft.com/office/drawing/2014/main" id="{34E4DD38-FF4C-4EC2-9797-B77343AB54FE}"/>
              </a:ext>
            </a:extLst>
          </p:cNvPr>
          <p:cNvSpPr/>
          <p:nvPr/>
        </p:nvSpPr>
        <p:spPr>
          <a:xfrm>
            <a:off x="-3879335" y="13031054"/>
            <a:ext cx="19489377"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http://contentboxter.com/lean-marketing/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1" name="Prostokąt 10">
            <a:extLst>
              <a:ext uri="{FF2B5EF4-FFF2-40B4-BE49-F238E27FC236}">
                <a16:creationId xmlns:a16="http://schemas.microsoft.com/office/drawing/2014/main" id="{6EA6CDEC-B926-4499-80ED-CFD9CBE93588}"/>
              </a:ext>
            </a:extLst>
          </p:cNvPr>
          <p:cNvSpPr/>
          <p:nvPr/>
        </p:nvSpPr>
        <p:spPr>
          <a:xfrm>
            <a:off x="12430225" y="3637834"/>
            <a:ext cx="11953775" cy="7478970"/>
          </a:xfrm>
          <a:prstGeom prst="rect">
            <a:avLst/>
          </a:prstGeom>
        </p:spPr>
        <p:txBody>
          <a:bodyPr wrap="square">
            <a:spAutoFit/>
          </a:bodyPr>
          <a:lstStyle/>
          <a:p>
            <a:pPr algn="l"/>
            <a:r>
              <a:rPr lang="pl-PL" sz="4800" b="1" dirty="0" err="1">
                <a:solidFill>
                  <a:srgbClr val="496F63"/>
                </a:solidFill>
              </a:rPr>
              <a:t>Customer</a:t>
            </a:r>
            <a:r>
              <a:rPr lang="pl-PL" sz="4800" b="1" dirty="0">
                <a:solidFill>
                  <a:srgbClr val="496F63"/>
                </a:solidFill>
              </a:rPr>
              <a:t> </a:t>
            </a:r>
            <a:r>
              <a:rPr lang="pl-PL" sz="4800" b="1" dirty="0" err="1">
                <a:solidFill>
                  <a:srgbClr val="496F63"/>
                </a:solidFill>
              </a:rPr>
              <a:t>Growth</a:t>
            </a:r>
            <a:r>
              <a:rPr lang="pl-PL" sz="4800" b="1" dirty="0">
                <a:solidFill>
                  <a:srgbClr val="496F63"/>
                </a:solidFill>
              </a:rPr>
              <a:t>:</a:t>
            </a:r>
          </a:p>
          <a:p>
            <a:pPr marL="685800" indent="-685800" algn="l">
              <a:buFont typeface="Arial" panose="020B0604020202020204" pitchFamily="34" charset="0"/>
              <a:buChar char="•"/>
            </a:pPr>
            <a:r>
              <a:rPr lang="en-US" sz="4800" b="1" dirty="0">
                <a:solidFill>
                  <a:srgbClr val="FF0000"/>
                </a:solidFill>
              </a:rPr>
              <a:t>What will make our customers grow and share our product/service exponentially?</a:t>
            </a:r>
            <a:endParaRPr lang="pl-PL" sz="4800" b="1" dirty="0">
              <a:solidFill>
                <a:srgbClr val="FF0000"/>
              </a:solidFill>
            </a:endParaRPr>
          </a:p>
          <a:p>
            <a:pPr algn="l"/>
            <a:endParaRPr lang="pl-PL" sz="4800" b="1" dirty="0">
              <a:solidFill>
                <a:srgbClr val="496F63"/>
              </a:solidFill>
            </a:endParaRPr>
          </a:p>
          <a:p>
            <a:pPr algn="l"/>
            <a:r>
              <a:rPr lang="pl-PL" sz="4800" b="1" dirty="0">
                <a:solidFill>
                  <a:srgbClr val="496F63"/>
                </a:solidFill>
              </a:rPr>
              <a:t>Brand </a:t>
            </a:r>
            <a:r>
              <a:rPr lang="pl-PL" sz="4800" b="1" dirty="0" err="1">
                <a:solidFill>
                  <a:srgbClr val="496F63"/>
                </a:solidFill>
              </a:rPr>
              <a:t>Building</a:t>
            </a:r>
            <a:r>
              <a:rPr lang="pl-PL" sz="4800" b="1" dirty="0">
                <a:solidFill>
                  <a:srgbClr val="496F63"/>
                </a:solidFill>
              </a:rPr>
              <a:t>:</a:t>
            </a:r>
          </a:p>
          <a:p>
            <a:pPr marL="685800" indent="-685800" algn="l">
              <a:buFont typeface="Arial" panose="020B0604020202020204" pitchFamily="34" charset="0"/>
              <a:buChar char="•"/>
            </a:pPr>
            <a:r>
              <a:rPr lang="en-US" sz="4800" b="1" dirty="0">
                <a:solidFill>
                  <a:srgbClr val="FF0000"/>
                </a:solidFill>
              </a:rPr>
              <a:t>How do we make our customers feel awesome?</a:t>
            </a:r>
          </a:p>
          <a:p>
            <a:pPr marL="685800" indent="-685800" algn="l">
              <a:buFont typeface="Arial" panose="020B0604020202020204" pitchFamily="34" charset="0"/>
              <a:buChar char="•"/>
            </a:pPr>
            <a:r>
              <a:rPr lang="en-US" sz="4800" b="1" dirty="0">
                <a:solidFill>
                  <a:srgbClr val="FF0000"/>
                </a:solidFill>
              </a:rPr>
              <a:t>How do we make the company growth sustainable?</a:t>
            </a:r>
            <a:endParaRPr lang="pl-PL" sz="4800" b="1" dirty="0">
              <a:solidFill>
                <a:srgbClr val="FF0000"/>
              </a:solidFill>
            </a:endParaRPr>
          </a:p>
        </p:txBody>
      </p:sp>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7818" y="10042276"/>
            <a:ext cx="5882747" cy="3921831"/>
          </a:xfrm>
          <a:prstGeom prst="rect">
            <a:avLst/>
          </a:prstGeom>
        </p:spPr>
      </p:pic>
    </p:spTree>
    <p:extLst>
      <p:ext uri="{BB962C8B-B14F-4D97-AF65-F5344CB8AC3E}">
        <p14:creationId xmlns:p14="http://schemas.microsoft.com/office/powerpoint/2010/main" val="31414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up)">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1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up)">
                                      <p:cBhvr>
                                        <p:cTn id="32" dur="1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up)">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up)">
                                      <p:cBhvr>
                                        <p:cTn id="42" dur="1000"/>
                                        <p:tgtEl>
                                          <p:spTgt spid="5">
                                            <p:txEl>
                                              <p:pRg st="6" end="6"/>
                                            </p:txEl>
                                          </p:spTgt>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up)">
                                      <p:cBhvr>
                                        <p:cTn id="46" dur="10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wipe(up)">
                                      <p:cBhvr>
                                        <p:cTn id="51" dur="1000"/>
                                        <p:tgtEl>
                                          <p:spTgt spid="11">
                                            <p:txEl>
                                              <p:pRg st="0" end="0"/>
                                            </p:txEl>
                                          </p:spTgt>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up)">
                                      <p:cBhvr>
                                        <p:cTn id="55" dur="10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1">
                                            <p:txEl>
                                              <p:pRg st="3" end="3"/>
                                            </p:txEl>
                                          </p:spTgt>
                                        </p:tgtEl>
                                        <p:attrNameLst>
                                          <p:attrName>style.visibility</p:attrName>
                                        </p:attrNameLst>
                                      </p:cBhvr>
                                      <p:to>
                                        <p:strVal val="visible"/>
                                      </p:to>
                                    </p:set>
                                    <p:animEffect transition="in" filter="wipe(up)">
                                      <p:cBhvr>
                                        <p:cTn id="60" dur="1000"/>
                                        <p:tgtEl>
                                          <p:spTgt spid="11">
                                            <p:txEl>
                                              <p:pRg st="3" end="3"/>
                                            </p:txEl>
                                          </p:spTgt>
                                        </p:tgtEl>
                                      </p:cBhvr>
                                    </p:animEffect>
                                  </p:childTnLst>
                                </p:cTn>
                              </p:par>
                            </p:childTnLst>
                          </p:cTn>
                        </p:par>
                        <p:par>
                          <p:cTn id="61" fill="hold">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11">
                                            <p:txEl>
                                              <p:pRg st="4" end="4"/>
                                            </p:txEl>
                                          </p:spTgt>
                                        </p:tgtEl>
                                        <p:attrNameLst>
                                          <p:attrName>style.visibility</p:attrName>
                                        </p:attrNameLst>
                                      </p:cBhvr>
                                      <p:to>
                                        <p:strVal val="visible"/>
                                      </p:to>
                                    </p:set>
                                    <p:animEffect transition="in" filter="wipe(up)">
                                      <p:cBhvr>
                                        <p:cTn id="64" dur="1000"/>
                                        <p:tgtEl>
                                          <p:spTgt spid="11">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1">
                                            <p:txEl>
                                              <p:pRg st="5" end="5"/>
                                            </p:txEl>
                                          </p:spTgt>
                                        </p:tgtEl>
                                        <p:attrNameLst>
                                          <p:attrName>style.visibility</p:attrName>
                                        </p:attrNameLst>
                                      </p:cBhvr>
                                      <p:to>
                                        <p:strVal val="visible"/>
                                      </p:to>
                                    </p:set>
                                    <p:animEffect transition="in" filter="wipe(up)">
                                      <p:cBhvr>
                                        <p:cTn id="69" dur="1000"/>
                                        <p:tgtEl>
                                          <p:spTgt spid="11">
                                            <p:txEl>
                                              <p:pRg st="5" end="5"/>
                                            </p:txEl>
                                          </p:spTgt>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uiExpand="1" build="p"/>
      <p:bldP spid="16" grpId="0"/>
      <p:bldP spid="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045064" y="-1333440"/>
            <a:ext cx="14041665" cy="15049440"/>
          </a:xfrm>
          <a:prstGeom prst="rect">
            <a:avLst/>
          </a:prstGeom>
        </p:spPr>
      </p:pic>
      <p:sp>
        <p:nvSpPr>
          <p:cNvPr id="85" name="Shape 85"/>
          <p:cNvSpPr/>
          <p:nvPr/>
        </p:nvSpPr>
        <p:spPr>
          <a:xfrm>
            <a:off x="1508131" y="2052444"/>
            <a:ext cx="21856208" cy="11429516"/>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en-US" sz="3200" b="1" dirty="0">
                <a:solidFill>
                  <a:srgbClr val="496F63"/>
                </a:solidFill>
                <a:latin typeface="Arial" panose="020B0604020202020204" pitchFamily="34" charset="0"/>
                <a:cs typeface="Arial" panose="020B0604020202020204" pitchFamily="34" charset="0"/>
              </a:rPr>
              <a:t>Lean marketing is about using a feedback loop, data, iteration and validation, to build success with marketing efforts quickly</a:t>
            </a:r>
          </a:p>
          <a:p>
            <a:pPr>
              <a:lnSpc>
                <a:spcPct val="150000"/>
              </a:lnSpc>
            </a:pPr>
            <a:r>
              <a:rPr lang="en-US" sz="3200" b="1" dirty="0">
                <a:solidFill>
                  <a:srgbClr val="496F63"/>
                </a:solidFill>
                <a:latin typeface="Arial" panose="020B0604020202020204" pitchFamily="34" charset="0"/>
                <a:cs typeface="Arial" panose="020B0604020202020204" pitchFamily="34" charset="0"/>
              </a:rPr>
              <a:t>Lean marketers study results of small, trial campaigns, learn from the results, and evolve the elements of the campaign </a:t>
            </a:r>
          </a:p>
          <a:p>
            <a:pPr>
              <a:lnSpc>
                <a:spcPct val="150000"/>
              </a:lnSpc>
              <a:spcBef>
                <a:spcPts val="2400"/>
              </a:spcBef>
              <a:spcAft>
                <a:spcPts val="2400"/>
              </a:spcAft>
            </a:pPr>
            <a:r>
              <a:rPr lang="en-US" sz="3200" b="1" dirty="0">
                <a:solidFill>
                  <a:srgbClr val="496F63"/>
                </a:solidFill>
                <a:latin typeface="Arial" panose="020B0604020202020204" pitchFamily="34" charset="0"/>
                <a:cs typeface="Arial" panose="020B0604020202020204" pitchFamily="34" charset="0"/>
              </a:rPr>
              <a:t>Lean marketing is always iterative. Build and create small ideas, get them into market quickly, measure the results, learn, and iterate using the lessons learned</a:t>
            </a:r>
            <a:endParaRPr lang="pl-PL" sz="3200" b="1" dirty="0">
              <a:solidFill>
                <a:srgbClr val="496F63"/>
              </a:solidFill>
              <a:latin typeface="Arial" panose="020B0604020202020204" pitchFamily="34" charset="0"/>
              <a:cs typeface="Arial" panose="020B0604020202020204" pitchFamily="34" charset="0"/>
            </a:endParaRPr>
          </a:p>
          <a:p>
            <a:pPr>
              <a:lnSpc>
                <a:spcPct val="150000"/>
              </a:lnSpc>
            </a:pPr>
            <a:r>
              <a:rPr lang="en-US" sz="3200" b="1" dirty="0">
                <a:solidFill>
                  <a:srgbClr val="496F63"/>
                </a:solidFill>
                <a:latin typeface="Arial" panose="020B0604020202020204" pitchFamily="34" charset="0"/>
                <a:cs typeface="Arial" panose="020B0604020202020204" pitchFamily="34" charset="0"/>
              </a:rPr>
              <a:t>For Lean marketers, a commitment to continuous improvement is a way to ensure that the things you are spending your time on are actually generating the most value for your customers</a:t>
            </a:r>
          </a:p>
          <a:p>
            <a:pPr>
              <a:lnSpc>
                <a:spcPct val="150000"/>
              </a:lnSpc>
            </a:pPr>
            <a:endParaRPr lang="en-US" sz="3200" b="1" dirty="0">
              <a:solidFill>
                <a:srgbClr val="496F63"/>
              </a:solidFill>
              <a:latin typeface="Arial" panose="020B0604020202020204" pitchFamily="34" charset="0"/>
              <a:cs typeface="Arial" panose="020B0604020202020204" pitchFamily="34" charset="0"/>
            </a:endParaRPr>
          </a:p>
          <a:p>
            <a:pPr>
              <a:lnSpc>
                <a:spcPct val="150000"/>
              </a:lnSpc>
            </a:pPr>
            <a:r>
              <a:rPr lang="en-US" sz="3200" b="1" dirty="0">
                <a:solidFill>
                  <a:srgbClr val="496F63"/>
                </a:solidFill>
                <a:latin typeface="Arial" panose="020B0604020202020204" pitchFamily="34" charset="0"/>
                <a:cs typeface="Arial" panose="020B0604020202020204" pitchFamily="34" charset="0"/>
              </a:rPr>
              <a:t>Tools that you can use in practice:</a:t>
            </a:r>
          </a:p>
          <a:p>
            <a:pPr marL="457200" indent="-457200">
              <a:lnSpc>
                <a:spcPct val="150000"/>
              </a:lnSpc>
              <a:buFont typeface="Arial" panose="020B0604020202020204" pitchFamily="34" charset="0"/>
              <a:buChar char="•"/>
            </a:pPr>
            <a:r>
              <a:rPr lang="en-US" sz="3200" b="1" dirty="0">
                <a:solidFill>
                  <a:srgbClr val="496F63"/>
                </a:solidFill>
                <a:latin typeface="Arial" panose="020B0604020202020204" pitchFamily="34" charset="0"/>
                <a:cs typeface="Arial" panose="020B0604020202020204" pitchFamily="34" charset="0"/>
              </a:rPr>
              <a:t>Google Analytics</a:t>
            </a:r>
          </a:p>
          <a:p>
            <a:pPr marL="457200" indent="-457200">
              <a:lnSpc>
                <a:spcPct val="150000"/>
              </a:lnSpc>
              <a:buFont typeface="Arial" panose="020B0604020202020204" pitchFamily="34" charset="0"/>
              <a:buChar char="•"/>
            </a:pPr>
            <a:r>
              <a:rPr lang="en-US" sz="3200" b="1" dirty="0" err="1">
                <a:solidFill>
                  <a:srgbClr val="496F63"/>
                </a:solidFill>
                <a:latin typeface="Arial" panose="020B0604020202020204" pitchFamily="34" charset="0"/>
                <a:cs typeface="Arial" panose="020B0604020202020204" pitchFamily="34" charset="0"/>
              </a:rPr>
              <a:t>Hubspot</a:t>
            </a:r>
            <a:r>
              <a:rPr lang="en-US" sz="3200" b="1" dirty="0">
                <a:solidFill>
                  <a:srgbClr val="496F63"/>
                </a:solidFill>
                <a:latin typeface="Arial" panose="020B0604020202020204" pitchFamily="34" charset="0"/>
                <a:cs typeface="Arial" panose="020B0604020202020204" pitchFamily="34" charset="0"/>
              </a:rPr>
              <a:t> – enterprise version</a:t>
            </a:r>
          </a:p>
          <a:p>
            <a:pPr marL="457200" indent="-457200">
              <a:lnSpc>
                <a:spcPct val="150000"/>
              </a:lnSpc>
              <a:buFont typeface="Arial" panose="020B0604020202020204" pitchFamily="34" charset="0"/>
              <a:buChar char="•"/>
            </a:pPr>
            <a:r>
              <a:rPr lang="en-US" sz="3200" b="1" dirty="0" err="1">
                <a:solidFill>
                  <a:srgbClr val="496F63"/>
                </a:solidFill>
                <a:latin typeface="Arial" panose="020B0604020202020204" pitchFamily="34" charset="0"/>
                <a:cs typeface="Arial" panose="020B0604020202020204" pitchFamily="34" charset="0"/>
              </a:rPr>
              <a:t>Adwords</a:t>
            </a:r>
            <a:endParaRPr lang="en-US" sz="3200" b="1" dirty="0">
              <a:solidFill>
                <a:srgbClr val="496F63"/>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200" b="1" dirty="0">
                <a:solidFill>
                  <a:srgbClr val="496F63"/>
                </a:solidFill>
                <a:latin typeface="Arial" panose="020B0604020202020204" pitchFamily="34" charset="0"/>
                <a:cs typeface="Arial" panose="020B0604020202020204" pitchFamily="34" charset="0"/>
              </a:rPr>
              <a:t>optimizely.com</a:t>
            </a:r>
            <a:endParaRPr lang="en-US" sz="3200" dirty="0">
              <a:solidFill>
                <a:srgbClr val="496F63"/>
              </a:solidFill>
              <a:latin typeface="Arial" panose="020B0604020202020204" pitchFamily="34" charset="0"/>
              <a:cs typeface="Arial" panose="020B0604020202020204" pitchFamily="34" charset="0"/>
            </a:endParaRPr>
          </a:p>
        </p:txBody>
      </p:sp>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18</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a:solidFill>
                  <a:schemeClr val="bg2"/>
                </a:solidFill>
                <a:latin typeface="Arial" panose="020B0604020202020204" pitchFamily="34" charset="0"/>
                <a:cs typeface="Arial" panose="020B0604020202020204" pitchFamily="34" charset="0"/>
              </a:rPr>
              <a:t>To sum </a:t>
            </a:r>
            <a:r>
              <a:rPr lang="pl-PL" dirty="0" err="1">
                <a:solidFill>
                  <a:schemeClr val="bg2"/>
                </a:solidFill>
                <a:latin typeface="Arial" panose="020B0604020202020204" pitchFamily="34" charset="0"/>
                <a:cs typeface="Arial" panose="020B0604020202020204" pitchFamily="34" charset="0"/>
              </a:rPr>
              <a:t>up</a:t>
            </a:r>
            <a:r>
              <a:rPr lang="pl-PL" dirty="0">
                <a:solidFill>
                  <a:schemeClr val="bg2"/>
                </a:solidFill>
                <a:latin typeface="Arial" panose="020B0604020202020204" pitchFamily="34" charset="0"/>
                <a:cs typeface="Arial" panose="020B0604020202020204" pitchFamily="34" charset="0"/>
              </a:rPr>
              <a:t>…</a:t>
            </a:r>
            <a:endParaRPr dirty="0">
              <a:solidFill>
                <a:schemeClr val="bg2"/>
              </a:solidFill>
              <a:latin typeface="Arial" panose="020B0604020202020204" pitchFamily="34" charset="0"/>
              <a:cs typeface="Arial" panose="020B0604020202020204" pitchFamily="34" charset="0"/>
            </a:endParaRPr>
          </a:p>
        </p:txBody>
      </p:sp>
      <p:sp>
        <p:nvSpPr>
          <p:cNvPr id="88" name="Shape 88"/>
          <p:cNvSpPr/>
          <p:nvPr/>
        </p:nvSpPr>
        <p:spPr>
          <a:xfrm>
            <a:off x="8624237" y="12889361"/>
            <a:ext cx="14117776" cy="66787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2400" dirty="0">
                <a:solidFill>
                  <a:schemeClr val="tx1"/>
                </a:solidFill>
              </a:rPr>
              <a:t>Source: https://www.ironpaper.com/webintel/articles/what-is-lean-marketing/</a:t>
            </a:r>
          </a:p>
          <a:p>
            <a:r>
              <a:rPr lang="pl-PL" sz="2400" dirty="0">
                <a:solidFill>
                  <a:schemeClr val="tx1"/>
                </a:solidFill>
              </a:rPr>
              <a:t>https://www.planview.com/resources/articles/lkdc-lean-marketing/</a:t>
            </a:r>
            <a:endParaRPr sz="2400" dirty="0">
              <a:solidFill>
                <a:schemeClr val="tx1"/>
              </a:solidFill>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030" y="8412490"/>
            <a:ext cx="5591952" cy="3918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5">
                                            <p:txEl>
                                              <p:pRg st="0" end="0"/>
                                            </p:txEl>
                                          </p:spTgt>
                                        </p:tgtEl>
                                        <p:attrNameLst>
                                          <p:attrName>style.visibility</p:attrName>
                                        </p:attrNameLst>
                                      </p:cBhvr>
                                      <p:to>
                                        <p:strVal val="visible"/>
                                      </p:to>
                                    </p:set>
                                    <p:animEffect transition="in" filter="wipe(up)">
                                      <p:cBhvr>
                                        <p:cTn id="18" dur="1000"/>
                                        <p:tgtEl>
                                          <p:spTgt spid="8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5">
                                            <p:txEl>
                                              <p:pRg st="1" end="1"/>
                                            </p:txEl>
                                          </p:spTgt>
                                        </p:tgtEl>
                                        <p:attrNameLst>
                                          <p:attrName>style.visibility</p:attrName>
                                        </p:attrNameLst>
                                      </p:cBhvr>
                                      <p:to>
                                        <p:strVal val="visible"/>
                                      </p:to>
                                    </p:set>
                                    <p:animEffect transition="in" filter="wipe(up)">
                                      <p:cBhvr>
                                        <p:cTn id="23" dur="1000"/>
                                        <p:tgtEl>
                                          <p:spTgt spid="8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5">
                                            <p:txEl>
                                              <p:pRg st="2" end="2"/>
                                            </p:txEl>
                                          </p:spTgt>
                                        </p:tgtEl>
                                        <p:attrNameLst>
                                          <p:attrName>style.visibility</p:attrName>
                                        </p:attrNameLst>
                                      </p:cBhvr>
                                      <p:to>
                                        <p:strVal val="visible"/>
                                      </p:to>
                                    </p:set>
                                    <p:animEffect transition="in" filter="wipe(up)">
                                      <p:cBhvr>
                                        <p:cTn id="28" dur="1000"/>
                                        <p:tgtEl>
                                          <p:spTgt spid="8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5">
                                            <p:txEl>
                                              <p:pRg st="3" end="3"/>
                                            </p:txEl>
                                          </p:spTgt>
                                        </p:tgtEl>
                                        <p:attrNameLst>
                                          <p:attrName>style.visibility</p:attrName>
                                        </p:attrNameLst>
                                      </p:cBhvr>
                                      <p:to>
                                        <p:strVal val="visible"/>
                                      </p:to>
                                    </p:set>
                                    <p:animEffect transition="in" filter="wipe(up)">
                                      <p:cBhvr>
                                        <p:cTn id="33" dur="1000"/>
                                        <p:tgtEl>
                                          <p:spTgt spid="8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5">
                                            <p:txEl>
                                              <p:pRg st="5" end="5"/>
                                            </p:txEl>
                                          </p:spTgt>
                                        </p:tgtEl>
                                        <p:attrNameLst>
                                          <p:attrName>style.visibility</p:attrName>
                                        </p:attrNameLst>
                                      </p:cBhvr>
                                      <p:to>
                                        <p:strVal val="visible"/>
                                      </p:to>
                                    </p:set>
                                    <p:animEffect transition="in" filter="wipe(up)">
                                      <p:cBhvr>
                                        <p:cTn id="38" dur="1000"/>
                                        <p:tgtEl>
                                          <p:spTgt spid="85">
                                            <p:txEl>
                                              <p:pRg st="5" end="5"/>
                                            </p:txEl>
                                          </p:spTgt>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85">
                                            <p:txEl>
                                              <p:pRg st="6" end="6"/>
                                            </p:txEl>
                                          </p:spTgt>
                                        </p:tgtEl>
                                        <p:attrNameLst>
                                          <p:attrName>style.visibility</p:attrName>
                                        </p:attrNameLst>
                                      </p:cBhvr>
                                      <p:to>
                                        <p:strVal val="visible"/>
                                      </p:to>
                                    </p:set>
                                    <p:animEffect transition="in" filter="wipe(up)">
                                      <p:cBhvr>
                                        <p:cTn id="42" dur="500"/>
                                        <p:tgtEl>
                                          <p:spTgt spid="85">
                                            <p:txEl>
                                              <p:pRg st="6" end="6"/>
                                            </p:txEl>
                                          </p:spTgt>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85">
                                            <p:txEl>
                                              <p:pRg st="7" end="7"/>
                                            </p:txEl>
                                          </p:spTgt>
                                        </p:tgtEl>
                                        <p:attrNameLst>
                                          <p:attrName>style.visibility</p:attrName>
                                        </p:attrNameLst>
                                      </p:cBhvr>
                                      <p:to>
                                        <p:strVal val="visible"/>
                                      </p:to>
                                    </p:set>
                                    <p:animEffect transition="in" filter="wipe(up)">
                                      <p:cBhvr>
                                        <p:cTn id="46" dur="500"/>
                                        <p:tgtEl>
                                          <p:spTgt spid="85">
                                            <p:txEl>
                                              <p:pRg st="7" end="7"/>
                                            </p:txEl>
                                          </p:spTgt>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85">
                                            <p:txEl>
                                              <p:pRg st="8" end="8"/>
                                            </p:txEl>
                                          </p:spTgt>
                                        </p:tgtEl>
                                        <p:attrNameLst>
                                          <p:attrName>style.visibility</p:attrName>
                                        </p:attrNameLst>
                                      </p:cBhvr>
                                      <p:to>
                                        <p:strVal val="visible"/>
                                      </p:to>
                                    </p:set>
                                    <p:animEffect transition="in" filter="wipe(up)">
                                      <p:cBhvr>
                                        <p:cTn id="50" dur="500"/>
                                        <p:tgtEl>
                                          <p:spTgt spid="85">
                                            <p:txEl>
                                              <p:pRg st="8" end="8"/>
                                            </p:txEl>
                                          </p:spTgt>
                                        </p:tgtEl>
                                      </p:cBhvr>
                                    </p:animEffect>
                                  </p:childTnLst>
                                </p:cTn>
                              </p:par>
                            </p:childTnLst>
                          </p:cTn>
                        </p:par>
                        <p:par>
                          <p:cTn id="51" fill="hold">
                            <p:stCondLst>
                              <p:cond delay="2500"/>
                            </p:stCondLst>
                            <p:childTnLst>
                              <p:par>
                                <p:cTn id="52" presetID="22" presetClass="entr" presetSubtype="1" fill="hold" grpId="0" nodeType="afterEffect">
                                  <p:stCondLst>
                                    <p:cond delay="0"/>
                                  </p:stCondLst>
                                  <p:childTnLst>
                                    <p:set>
                                      <p:cBhvr>
                                        <p:cTn id="53" dur="1" fill="hold">
                                          <p:stCondLst>
                                            <p:cond delay="0"/>
                                          </p:stCondLst>
                                        </p:cTn>
                                        <p:tgtEl>
                                          <p:spTgt spid="85">
                                            <p:txEl>
                                              <p:pRg st="9" end="9"/>
                                            </p:txEl>
                                          </p:spTgt>
                                        </p:tgtEl>
                                        <p:attrNameLst>
                                          <p:attrName>style.visibility</p:attrName>
                                        </p:attrNameLst>
                                      </p:cBhvr>
                                      <p:to>
                                        <p:strVal val="visible"/>
                                      </p:to>
                                    </p:set>
                                    <p:animEffect transition="in" filter="wipe(up)">
                                      <p:cBhvr>
                                        <p:cTn id="54" dur="500"/>
                                        <p:tgtEl>
                                          <p:spTgt spid="85">
                                            <p:txEl>
                                              <p:pRg st="9" end="9"/>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3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p:bldP spid="84" grpId="0" animBg="1"/>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97579" y="-1229672"/>
            <a:ext cx="6517446" cy="6985205"/>
          </a:xfrm>
          <a:prstGeom prst="rect">
            <a:avLst/>
          </a:prstGeom>
        </p:spPr>
      </p:pic>
      <p:sp>
        <p:nvSpPr>
          <p:cNvPr id="104" name="Shape 104"/>
          <p:cNvSpPr/>
          <p:nvPr/>
        </p:nvSpPr>
        <p:spPr>
          <a:xfrm>
            <a:off x="3894431" y="1068192"/>
            <a:ext cx="17908930"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9000" dirty="0">
                <a:solidFill>
                  <a:srgbClr val="496F63"/>
                </a:solidFill>
                <a:latin typeface="Arial" panose="020B0604020202020204" pitchFamily="34" charset="0"/>
                <a:cs typeface="Arial" panose="020B0604020202020204" pitchFamily="34" charset="0"/>
              </a:rPr>
              <a:t>Lean Marketing Strategies for </a:t>
            </a:r>
            <a:r>
              <a:rPr lang="pl-PL" sz="9000" dirty="0">
                <a:solidFill>
                  <a:srgbClr val="496F63"/>
                </a:solidFill>
                <a:latin typeface="Arial" panose="020B0604020202020204" pitchFamily="34" charset="0"/>
                <a:cs typeface="Arial" panose="020B0604020202020204" pitchFamily="34" charset="0"/>
              </a:rPr>
              <a:t>Small and Micro </a:t>
            </a:r>
            <a:r>
              <a:rPr lang="en-US" sz="9000" dirty="0" err="1">
                <a:solidFill>
                  <a:srgbClr val="496F63"/>
                </a:solidFill>
                <a:latin typeface="Arial" panose="020B0604020202020204" pitchFamily="34" charset="0"/>
                <a:cs typeface="Arial" panose="020B0604020202020204" pitchFamily="34" charset="0"/>
              </a:rPr>
              <a:t>Businesse</a:t>
            </a:r>
            <a:r>
              <a:rPr lang="pl-PL" sz="9000" dirty="0">
                <a:solidFill>
                  <a:srgbClr val="496F63"/>
                </a:solidFill>
                <a:latin typeface="Arial" panose="020B0604020202020204" pitchFamily="34" charset="0"/>
                <a:cs typeface="Arial" panose="020B0604020202020204" pitchFamily="34" charset="0"/>
              </a:rPr>
              <a:t>s</a:t>
            </a: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19</a:t>
            </a:fld>
            <a:endParaRPr/>
          </a:p>
        </p:txBody>
      </p:sp>
      <p:sp>
        <p:nvSpPr>
          <p:cNvPr id="21" name="Shape 104">
            <a:extLst>
              <a:ext uri="{FF2B5EF4-FFF2-40B4-BE49-F238E27FC236}">
                <a16:creationId xmlns:a16="http://schemas.microsoft.com/office/drawing/2014/main" id="{0E6979D3-9B06-4524-B257-339E8146919D}"/>
              </a:ext>
            </a:extLst>
          </p:cNvPr>
          <p:cNvSpPr/>
          <p:nvPr/>
        </p:nvSpPr>
        <p:spPr>
          <a:xfrm>
            <a:off x="4013793" y="4739180"/>
            <a:ext cx="9529608" cy="466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625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en-US" sz="9000" dirty="0">
                <a:solidFill>
                  <a:srgbClr val="496F63"/>
                </a:solidFill>
                <a:latin typeface="Arial" panose="020B0604020202020204" pitchFamily="34" charset="0"/>
                <a:cs typeface="Arial" panose="020B0604020202020204" pitchFamily="34" charset="0"/>
              </a:rPr>
              <a:t>Read the article and think about how you can implement the concept of lean marketing </a:t>
            </a:r>
            <a:endParaRPr lang="pl-PL" sz="9000" dirty="0">
              <a:solidFill>
                <a:srgbClr val="496F63"/>
              </a:solidFill>
              <a:latin typeface="Arial" panose="020B0604020202020204" pitchFamily="34" charset="0"/>
              <a:cs typeface="Arial" panose="020B0604020202020204" pitchFamily="34" charset="0"/>
            </a:endParaRPr>
          </a:p>
          <a:p>
            <a:pPr>
              <a:lnSpc>
                <a:spcPct val="120000"/>
              </a:lnSpc>
            </a:pPr>
            <a:r>
              <a:rPr lang="en-US" sz="9000" dirty="0">
                <a:solidFill>
                  <a:srgbClr val="496F63"/>
                </a:solidFill>
                <a:latin typeface="Arial" panose="020B0604020202020204" pitchFamily="34" charset="0"/>
                <a:cs typeface="Arial" panose="020B0604020202020204" pitchFamily="34" charset="0"/>
              </a:rPr>
              <a:t>in </a:t>
            </a:r>
            <a:r>
              <a:rPr lang="pl-PL" sz="9000" dirty="0">
                <a:solidFill>
                  <a:srgbClr val="496F63"/>
                </a:solidFill>
                <a:latin typeface="Arial" panose="020B0604020202020204" pitchFamily="34" charset="0"/>
                <a:cs typeface="Arial" panose="020B0604020202020204" pitchFamily="34" charset="0"/>
              </a:rPr>
              <a:t>micro businesses</a:t>
            </a:r>
          </a:p>
        </p:txBody>
      </p:sp>
      <p:pic>
        <p:nvPicPr>
          <p:cNvPr id="3" name="Obraz 2">
            <a:extLst>
              <a:ext uri="{FF2B5EF4-FFF2-40B4-BE49-F238E27FC236}">
                <a16:creationId xmlns:a16="http://schemas.microsoft.com/office/drawing/2014/main" id="{A89479CA-E383-4880-89F0-D46AB5D04F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5404" y="3812385"/>
            <a:ext cx="6877409" cy="6985205"/>
          </a:xfrm>
          <a:prstGeom prst="rect">
            <a:avLst/>
          </a:prstGeom>
        </p:spPr>
      </p:pic>
      <p:sp>
        <p:nvSpPr>
          <p:cNvPr id="23" name="Prostokąt 22">
            <a:extLst>
              <a:ext uri="{FF2B5EF4-FFF2-40B4-BE49-F238E27FC236}">
                <a16:creationId xmlns:a16="http://schemas.microsoft.com/office/drawing/2014/main" id="{51462A36-E475-4C13-A971-4182DA02B02B}"/>
              </a:ext>
            </a:extLst>
          </p:cNvPr>
          <p:cNvSpPr/>
          <p:nvPr/>
        </p:nvSpPr>
        <p:spPr>
          <a:xfrm>
            <a:off x="4367979" y="10647955"/>
            <a:ext cx="10865475" cy="584775"/>
          </a:xfrm>
          <a:prstGeom prst="rect">
            <a:avLst/>
          </a:prstGeom>
        </p:spPr>
        <p:txBody>
          <a:bodyPr wrap="none">
            <a:spAutoFit/>
          </a:bodyPr>
          <a:lstStyle/>
          <a:p>
            <a:r>
              <a:rPr lang="pl-PL" sz="3200" dirty="0">
                <a:solidFill>
                  <a:srgbClr val="496F63"/>
                </a:solidFill>
                <a:latin typeface="Arial" panose="020B0604020202020204" pitchFamily="34" charset="0"/>
                <a:cs typeface="Arial" panose="020B0604020202020204" pitchFamily="34" charset="0"/>
              </a:rPr>
              <a:t>Source: https://www.crowdspring.com/blog/lean-marketing/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1"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824949" y="0"/>
            <a:ext cx="14041665" cy="15049440"/>
          </a:xfrm>
          <a:prstGeom prst="rect">
            <a:avLst/>
          </a:prstGeom>
        </p:spPr>
      </p:pic>
      <p:sp>
        <p:nvSpPr>
          <p:cNvPr id="68" name="Shape 68"/>
          <p:cNvSpPr/>
          <p:nvPr/>
        </p:nvSpPr>
        <p:spPr>
          <a:xfrm>
            <a:off x="9699688" y="1348761"/>
            <a:ext cx="11834505" cy="283687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pl-PL" dirty="0" err="1">
                <a:solidFill>
                  <a:srgbClr val="496F63"/>
                </a:solidFill>
                <a:latin typeface="Arial" panose="020B0604020202020204" pitchFamily="34" charset="0"/>
                <a:cs typeface="Arial" panose="020B0604020202020204" pitchFamily="34" charset="0"/>
              </a:rPr>
              <a:t>What</a:t>
            </a:r>
            <a:r>
              <a:rPr lang="pl-PL" dirty="0">
                <a:solidFill>
                  <a:srgbClr val="496F63"/>
                </a:solidFill>
                <a:latin typeface="Arial" panose="020B0604020202020204" pitchFamily="34" charset="0"/>
                <a:cs typeface="Arial" panose="020B0604020202020204" pitchFamily="34" charset="0"/>
              </a:rPr>
              <a:t> we </a:t>
            </a:r>
            <a:r>
              <a:rPr lang="pl-PL" dirty="0" err="1">
                <a:solidFill>
                  <a:srgbClr val="496F63"/>
                </a:solidFill>
                <a:latin typeface="Arial" panose="020B0604020202020204" pitchFamily="34" charset="0"/>
                <a:cs typeface="Arial" panose="020B0604020202020204" pitchFamily="34" charset="0"/>
              </a:rPr>
              <a:t>know</a:t>
            </a:r>
            <a:r>
              <a:rPr lang="pl-PL" dirty="0">
                <a:solidFill>
                  <a:srgbClr val="496F63"/>
                </a:solidFill>
                <a:latin typeface="Arial" panose="020B0604020202020204" pitchFamily="34" charset="0"/>
                <a:cs typeface="Arial" panose="020B0604020202020204" pitchFamily="34" charset="0"/>
              </a:rPr>
              <a:t> </a:t>
            </a:r>
            <a:r>
              <a:rPr lang="pl-PL" dirty="0" err="1">
                <a:solidFill>
                  <a:srgbClr val="496F63"/>
                </a:solidFill>
                <a:latin typeface="Arial" panose="020B0604020202020204" pitchFamily="34" charset="0"/>
                <a:cs typeface="Arial" panose="020B0604020202020204" pitchFamily="34" charset="0"/>
              </a:rPr>
              <a:t>already</a:t>
            </a:r>
            <a:r>
              <a:rPr lang="pl-PL" dirty="0">
                <a:solidFill>
                  <a:srgbClr val="496F63"/>
                </a:solidFill>
                <a:latin typeface="Arial" panose="020B0604020202020204" pitchFamily="34" charset="0"/>
                <a:cs typeface="Arial" panose="020B0604020202020204" pitchFamily="34" charset="0"/>
              </a:rPr>
              <a:t>?</a:t>
            </a:r>
          </a:p>
          <a:p>
            <a:pPr algn="l"/>
            <a:endParaRPr lang="pl-PL" dirty="0">
              <a:solidFill>
                <a:srgbClr val="496F63"/>
              </a:solidFill>
              <a:latin typeface="Arial" panose="020B0604020202020204" pitchFamily="34" charset="0"/>
              <a:cs typeface="Arial" panose="020B0604020202020204" pitchFamily="34" charset="0"/>
            </a:endParaRPr>
          </a:p>
          <a:p>
            <a:pPr algn="l"/>
            <a:endParaRPr lang="pl-PL"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4375363" y="10860993"/>
            <a:ext cx="20008637" cy="2554545"/>
          </a:xfrm>
          <a:prstGeom prst="rect">
            <a:avLst/>
          </a:prstGeom>
        </p:spPr>
        <p:txBody>
          <a:bodyPr wrap="square">
            <a:spAutoFit/>
          </a:bodyPr>
          <a:lstStyle/>
          <a:p>
            <a:pPr algn="l"/>
            <a:r>
              <a:rPr lang="en-US" sz="8000" b="1" dirty="0">
                <a:solidFill>
                  <a:srgbClr val="496F63"/>
                </a:solidFill>
                <a:latin typeface="Arial" panose="020B0604020202020204" pitchFamily="34" charset="0"/>
                <a:cs typeface="Arial" panose="020B0604020202020204" pitchFamily="34" charset="0"/>
              </a:rPr>
              <a:t>Lean concepts can be successfully used in marketing processes</a:t>
            </a:r>
            <a:endParaRPr lang="pl-PL" sz="8000" b="1" dirty="0">
              <a:solidFill>
                <a:srgbClr val="71BB9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4650573" y="5592649"/>
            <a:ext cx="4777206" cy="421543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US" sz="3200" dirty="0">
                <a:solidFill>
                  <a:srgbClr val="496F63"/>
                </a:solidFill>
                <a:latin typeface="Arial" panose="020B0604020202020204" pitchFamily="34" charset="0"/>
                <a:cs typeface="Arial" panose="020B0604020202020204" pitchFamily="34" charset="0"/>
              </a:rPr>
              <a:t>Small businesses have an advantage over the larger businesses they compete with, in that they are more agile and can align the whole </a:t>
            </a:r>
            <a:r>
              <a:rPr lang="en-US" sz="3200" dirty="0" err="1">
                <a:solidFill>
                  <a:srgbClr val="496F63"/>
                </a:solidFill>
                <a:latin typeface="Arial" panose="020B0604020202020204" pitchFamily="34" charset="0"/>
                <a:cs typeface="Arial" panose="020B0604020202020204" pitchFamily="34" charset="0"/>
              </a:rPr>
              <a:t>organisation</a:t>
            </a:r>
            <a:r>
              <a:rPr lang="en-US" sz="3200" dirty="0">
                <a:solidFill>
                  <a:srgbClr val="496F63"/>
                </a:solidFill>
                <a:latin typeface="Arial" panose="020B0604020202020204" pitchFamily="34" charset="0"/>
                <a:cs typeface="Arial" panose="020B0604020202020204" pitchFamily="34" charset="0"/>
              </a:rPr>
              <a:t> to a given goal across marketing, sales and operations, which can be next to impossible in big companies</a:t>
            </a:r>
            <a:endParaRPr lang="pl-PL" sz="3200"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851591-4AF5-4B2A-8CB5-9BAA40205A88}"/>
              </a:ext>
            </a:extLst>
          </p:cNvPr>
          <p:cNvSpPr/>
          <p:nvPr/>
        </p:nvSpPr>
        <p:spPr>
          <a:xfrm rot="1692955">
            <a:off x="-57240" y="4025184"/>
            <a:ext cx="4912366" cy="923330"/>
          </a:xfrm>
          <a:prstGeom prst="rect">
            <a:avLst/>
          </a:prstGeom>
        </p:spPr>
        <p:txBody>
          <a:bodyPr wrap="square">
            <a:spAutoFit/>
          </a:bodyPr>
          <a:lstStyle/>
          <a:p>
            <a:r>
              <a:rPr lang="pl-PL" sz="1800" dirty="0">
                <a:solidFill>
                  <a:srgbClr val="496F63"/>
                </a:solidFill>
              </a:rPr>
              <a:t>Source: https://nowymarketing.pl/a/21843,5-krokow-do-bardziej-efektywnych-dzialan-marketingowych-czyli-lean-marketing</a:t>
            </a:r>
          </a:p>
        </p:txBody>
      </p:sp>
      <p:sp>
        <p:nvSpPr>
          <p:cNvPr id="5" name="Prostokąt 4">
            <a:extLst>
              <a:ext uri="{FF2B5EF4-FFF2-40B4-BE49-F238E27FC236}">
                <a16:creationId xmlns:a16="http://schemas.microsoft.com/office/drawing/2014/main" id="{C6A6C4B1-D795-4EC3-A92E-EF6E4548AF84}"/>
              </a:ext>
            </a:extLst>
          </p:cNvPr>
          <p:cNvSpPr/>
          <p:nvPr/>
        </p:nvSpPr>
        <p:spPr>
          <a:xfrm>
            <a:off x="11148418" y="4486849"/>
            <a:ext cx="12192000" cy="5632311"/>
          </a:xfrm>
          <a:prstGeom prst="rect">
            <a:avLst/>
          </a:prstGeom>
        </p:spPr>
        <p:txBody>
          <a:bodyPr>
            <a:spAutoFit/>
          </a:bodyPr>
          <a:lstStyle/>
          <a:p>
            <a:r>
              <a:rPr lang="pl-PL" sz="6000" dirty="0">
                <a:solidFill>
                  <a:srgbClr val="71BB9A"/>
                </a:solidFill>
              </a:rPr>
              <a:t>Lean is based on continuous process improvement</a:t>
            </a:r>
            <a:endParaRPr lang="en-GB" sz="6000" dirty="0">
              <a:solidFill>
                <a:srgbClr val="71BB9A"/>
              </a:solidFill>
            </a:endParaRPr>
          </a:p>
          <a:p>
            <a:endParaRPr lang="en-GB" sz="6000" dirty="0">
              <a:solidFill>
                <a:srgbClr val="71BB9A"/>
              </a:solidFill>
            </a:endParaRPr>
          </a:p>
          <a:p>
            <a:r>
              <a:rPr lang="en-GB" sz="6000" dirty="0">
                <a:solidFill>
                  <a:srgbClr val="71BB9A"/>
                </a:solidFill>
              </a:rPr>
              <a:t>J</a:t>
            </a:r>
            <a:r>
              <a:rPr lang="pl-PL" sz="6000" dirty="0">
                <a:solidFill>
                  <a:srgbClr val="71BB9A"/>
                </a:solidFill>
              </a:rPr>
              <a:t>ust 1% improvement per day or week, and the result will exceed our expectations</a:t>
            </a:r>
          </a:p>
        </p:txBody>
      </p:sp>
    </p:spTree>
    <p:extLst>
      <p:ext uri="{BB962C8B-B14F-4D97-AF65-F5344CB8AC3E}">
        <p14:creationId xmlns:p14="http://schemas.microsoft.com/office/powerpoint/2010/main" val="12420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30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 grpId="0"/>
      <p:bldP spid="10" grpId="0" animBg="1"/>
      <p:bldP spid="2"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3186938" y="-7743480"/>
            <a:ext cx="23679149"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20</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311324" y="5676750"/>
            <a:ext cx="11880676" cy="565145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https://www.youtube.com/watch?v=lFOKPrDF_JI</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https://nowymarketing.pl/a/21843,5-krokow-do-bardziej-efektywnych-dzialan-marketingowych-czyli-lean-marketing</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https://www.smartinsights.com/goal-setting-evaluation/performance-management/principles-lean-marketing/</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https://business.tutsplus.com/tutorials/how-to-write-a-lean-marketing-plan--cms-26069</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https://moi-global.com/blog/lean-marketing-in-practice-6-top-tips-part-3/</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https://cmgpartners.com/blog/what-is-lean-marketing/</a:t>
            </a:r>
            <a:endParaRPr lang="en-IE" sz="3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12923420" y="5676750"/>
            <a:ext cx="11293571" cy="572111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https://www.marketing-automation.pl/lean-marketing-niskobudzetowe-rozwiazanie-tylko-dla-start-upow/</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https://www.planview.com/resources/articles/lkdc-lean-marketing</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https://blog.hubspot.com/lean-marketing-how-to-run-your-marketing-team-like-a-startup.aspx</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https://www.ironpaper.com/webintel/articles/what-is-lean-marketing/</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http://contentboxter.com/lean-marketing/</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https://www.crowdspring.com/blog/lean-marketing/</a:t>
            </a: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3"/>
          </a:graphicData>
        </a:graphic>
      </p:graphicFrame>
      <p:sp>
        <p:nvSpPr>
          <p:cNvPr id="300" name="Shape 300"/>
          <p:cNvSpPr/>
          <p:nvPr/>
        </p:nvSpPr>
        <p:spPr>
          <a:xfrm>
            <a:off x="1925822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9" name="Shape 62">
            <a:extLst>
              <a:ext uri="{FF2B5EF4-FFF2-40B4-BE49-F238E27FC236}">
                <a16:creationId xmlns:a16="http://schemas.microsoft.com/office/drawing/2014/main" id="{A8038535-704F-42FE-BFCB-907B180E6254}"/>
              </a:ext>
            </a:extLst>
          </p:cNvPr>
          <p:cNvSpPr/>
          <p:nvPr/>
        </p:nvSpPr>
        <p:spPr>
          <a:xfrm>
            <a:off x="9542257" y="664469"/>
            <a:ext cx="5577191" cy="140442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496F63"/>
                </a:solidFill>
                <a:latin typeface="Arial" panose="020B0604020202020204" pitchFamily="34" charset="0"/>
                <a:cs typeface="Arial" panose="020B0604020202020204" pitchFamily="34" charset="0"/>
              </a:rPr>
              <a:t>Sources</a:t>
            </a:r>
            <a:r>
              <a:rPr lang="pl-PL" dirty="0">
                <a:solidFill>
                  <a:srgbClr val="496F63"/>
                </a:solidFill>
                <a:latin typeface="Arial" panose="020B0604020202020204" pitchFamily="34" charset="0"/>
                <a:cs typeface="Arial" panose="020B0604020202020204" pitchFamily="34" charset="0"/>
              </a:rPr>
              <a:t>:</a:t>
            </a:r>
            <a:endParaRPr dirty="0">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57198" y="2686322"/>
            <a:ext cx="1797836" cy="14382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1771134"/>
            <a:ext cx="15252077" cy="1099314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lnSpc>
                <a:spcPct val="150000"/>
              </a:lnSpc>
            </a:pPr>
            <a:r>
              <a:rPr lang="pl-PL" sz="3800" b="1" dirty="0">
                <a:solidFill>
                  <a:srgbClr val="496F63"/>
                </a:solidFill>
                <a:latin typeface="Arial" panose="020B0604020202020204" pitchFamily="34" charset="0"/>
                <a:cs typeface="Arial" panose="020B0604020202020204" pitchFamily="34" charset="0"/>
              </a:rPr>
              <a:t>Prepare </a:t>
            </a:r>
            <a:r>
              <a:rPr lang="en-GB" sz="3800" b="1" dirty="0">
                <a:solidFill>
                  <a:srgbClr val="496F63"/>
                </a:solidFill>
                <a:latin typeface="Arial" panose="020B0604020202020204" pitchFamily="34" charset="0"/>
                <a:cs typeface="Arial" panose="020B0604020202020204" pitchFamily="34" charset="0"/>
              </a:rPr>
              <a:t>a </a:t>
            </a:r>
            <a:r>
              <a:rPr lang="pl-PL" sz="3800" b="1" dirty="0">
                <a:solidFill>
                  <a:srgbClr val="496F63"/>
                </a:solidFill>
                <a:latin typeface="Arial" panose="020B0604020202020204" pitchFamily="34" charset="0"/>
                <a:cs typeface="Arial" panose="020B0604020202020204" pitchFamily="34" charset="0"/>
              </a:rPr>
              <a:t>Lean Marketing plan for </a:t>
            </a:r>
            <a:r>
              <a:rPr lang="en-GB" sz="3800" b="1" dirty="0">
                <a:solidFill>
                  <a:srgbClr val="496F63"/>
                </a:solidFill>
                <a:latin typeface="Arial" panose="020B0604020202020204" pitchFamily="34" charset="0"/>
                <a:cs typeface="Arial" panose="020B0604020202020204" pitchFamily="34" charset="0"/>
              </a:rPr>
              <a:t>a </a:t>
            </a:r>
            <a:r>
              <a:rPr lang="pl-PL" sz="3800" b="1" dirty="0">
                <a:solidFill>
                  <a:srgbClr val="496F63"/>
                </a:solidFill>
                <a:latin typeface="Arial" panose="020B0604020202020204" pitchFamily="34" charset="0"/>
                <a:cs typeface="Arial" panose="020B0604020202020204" pitchFamily="34" charset="0"/>
              </a:rPr>
              <a:t>product you want to implement in </a:t>
            </a:r>
            <a:r>
              <a:rPr lang="en-GB" sz="3800" b="1" dirty="0">
                <a:solidFill>
                  <a:srgbClr val="496F63"/>
                </a:solidFill>
                <a:latin typeface="Arial" panose="020B0604020202020204" pitchFamily="34" charset="0"/>
                <a:cs typeface="Arial" panose="020B0604020202020204" pitchFamily="34" charset="0"/>
              </a:rPr>
              <a:t>a </a:t>
            </a:r>
            <a:r>
              <a:rPr lang="pl-PL" sz="3800" b="1" dirty="0">
                <a:solidFill>
                  <a:srgbClr val="496F63"/>
                </a:solidFill>
                <a:latin typeface="Arial" panose="020B0604020202020204" pitchFamily="34" charset="0"/>
                <a:cs typeface="Arial" panose="020B0604020202020204" pitchFamily="34" charset="0"/>
              </a:rPr>
              <a:t>small business</a:t>
            </a: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r>
              <a:rPr lang="pl-PL" sz="3800" b="1" dirty="0" err="1">
                <a:solidFill>
                  <a:srgbClr val="496F63"/>
                </a:solidFill>
                <a:latin typeface="Arial" panose="020B0604020202020204" pitchFamily="34" charset="0"/>
                <a:cs typeface="Arial" panose="020B0604020202020204" pitchFamily="34" charset="0"/>
              </a:rPr>
              <a:t>Describe</a:t>
            </a:r>
            <a:r>
              <a:rPr lang="pl-PL" sz="3800" b="1" dirty="0">
                <a:solidFill>
                  <a:srgbClr val="496F63"/>
                </a:solidFill>
                <a:latin typeface="Arial" panose="020B0604020202020204" pitchFamily="34" charset="0"/>
                <a:cs typeface="Arial" panose="020B0604020202020204" pitchFamily="34" charset="0"/>
              </a:rPr>
              <a:t> </a:t>
            </a:r>
            <a:r>
              <a:rPr lang="pl-PL" sz="3800" b="1" dirty="0" err="1">
                <a:solidFill>
                  <a:srgbClr val="496F63"/>
                </a:solidFill>
                <a:latin typeface="Arial" panose="020B0604020202020204" pitchFamily="34" charset="0"/>
                <a:cs typeface="Arial" panose="020B0604020202020204" pitchFamily="34" charset="0"/>
              </a:rPr>
              <a:t>your</a:t>
            </a:r>
            <a:r>
              <a:rPr lang="pl-PL" sz="3800" b="1" dirty="0">
                <a:solidFill>
                  <a:srgbClr val="496F63"/>
                </a:solidFill>
                <a:latin typeface="Arial" panose="020B0604020202020204" pitchFamily="34" charset="0"/>
                <a:cs typeface="Arial" panose="020B0604020202020204" pitchFamily="34" charset="0"/>
              </a:rPr>
              <a:t> target </a:t>
            </a:r>
            <a:r>
              <a:rPr lang="pl-PL" sz="3800" b="1" dirty="0" err="1">
                <a:solidFill>
                  <a:srgbClr val="496F63"/>
                </a:solidFill>
                <a:latin typeface="Arial" panose="020B0604020202020204" pitchFamily="34" charset="0"/>
                <a:cs typeface="Arial" panose="020B0604020202020204" pitchFamily="34" charset="0"/>
              </a:rPr>
              <a:t>customer</a:t>
            </a:r>
            <a:r>
              <a:rPr lang="pl-PL" sz="3800" dirty="0">
                <a:solidFill>
                  <a:srgbClr val="496F63"/>
                </a:solidFill>
                <a:latin typeface="Arial" panose="020B0604020202020204" pitchFamily="34" charset="0"/>
                <a:cs typeface="Arial" panose="020B0604020202020204" pitchFamily="34" charset="0"/>
              </a:rPr>
              <a:t>. </a:t>
            </a:r>
            <a:r>
              <a:rPr lang="en-US" sz="3800" dirty="0">
                <a:solidFill>
                  <a:srgbClr val="496F63"/>
                </a:solidFill>
                <a:latin typeface="Arial" panose="020B0604020202020204" pitchFamily="34" charset="0"/>
                <a:cs typeface="Arial" panose="020B0604020202020204" pitchFamily="34" charset="0"/>
              </a:rPr>
              <a:t>Include their demographics, location, and the industry they are in</a:t>
            </a:r>
            <a:r>
              <a:rPr lang="pl-PL" sz="3800" dirty="0">
                <a:solidFill>
                  <a:srgbClr val="496F63"/>
                </a:solidFill>
                <a:latin typeface="Arial" panose="020B0604020202020204" pitchFamily="34" charset="0"/>
                <a:cs typeface="Arial" panose="020B0604020202020204" pitchFamily="34" charset="0"/>
              </a:rPr>
              <a:t>.</a:t>
            </a:r>
          </a:p>
          <a:p>
            <a:pPr marL="571500" indent="-571500" algn="l">
              <a:lnSpc>
                <a:spcPct val="150000"/>
              </a:lnSpc>
              <a:buFont typeface="Arial" panose="020B0604020202020204" pitchFamily="34" charset="0"/>
              <a:buChar char="•"/>
            </a:pPr>
            <a:r>
              <a:rPr lang="pl-PL" sz="3800" b="1" dirty="0">
                <a:solidFill>
                  <a:srgbClr val="496F63"/>
                </a:solidFill>
                <a:latin typeface="Arial" panose="020B0604020202020204" pitchFamily="34" charset="0"/>
                <a:cs typeface="Arial" panose="020B0604020202020204" pitchFamily="34" charset="0"/>
              </a:rPr>
              <a:t>W</a:t>
            </a:r>
            <a:r>
              <a:rPr lang="en-US" sz="3800" b="1" dirty="0">
                <a:solidFill>
                  <a:srgbClr val="496F63"/>
                </a:solidFill>
                <a:latin typeface="Arial" panose="020B0604020202020204" pitchFamily="34" charset="0"/>
                <a:cs typeface="Arial" panose="020B0604020202020204" pitchFamily="34" charset="0"/>
              </a:rPr>
              <a:t>rite down your target customers' main goals and problems. </a:t>
            </a:r>
            <a:r>
              <a:rPr lang="en-US" sz="3800" dirty="0">
                <a:solidFill>
                  <a:srgbClr val="496F63"/>
                </a:solidFill>
                <a:latin typeface="Arial" panose="020B0604020202020204" pitchFamily="34" charset="0"/>
                <a:cs typeface="Arial" panose="020B0604020202020204" pitchFamily="34" charset="0"/>
              </a:rPr>
              <a:t>What are the goals your company is helping them</a:t>
            </a:r>
            <a:r>
              <a:rPr lang="pl-PL" sz="3800" dirty="0">
                <a:solidFill>
                  <a:srgbClr val="496F63"/>
                </a:solidFill>
                <a:latin typeface="Arial" panose="020B0604020202020204" pitchFamily="34" charset="0"/>
                <a:cs typeface="Arial" panose="020B0604020202020204" pitchFamily="34" charset="0"/>
              </a:rPr>
              <a:t> </a:t>
            </a:r>
            <a:r>
              <a:rPr lang="en-US" sz="3800" dirty="0">
                <a:solidFill>
                  <a:srgbClr val="496F63"/>
                </a:solidFill>
                <a:latin typeface="Arial" panose="020B0604020202020204" pitchFamily="34" charset="0"/>
                <a:cs typeface="Arial" panose="020B0604020202020204" pitchFamily="34" charset="0"/>
              </a:rPr>
              <a:t>accomplish? What problems are you solving for them?</a:t>
            </a:r>
            <a:endParaRPr lang="pl-PL" sz="3800"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r>
              <a:rPr lang="pl-PL" sz="3800" b="1" dirty="0">
                <a:solidFill>
                  <a:srgbClr val="496F63"/>
                </a:solidFill>
                <a:latin typeface="Arial" panose="020B0604020202020204" pitchFamily="34" charset="0"/>
                <a:cs typeface="Arial" panose="020B0604020202020204" pitchFamily="34" charset="0"/>
              </a:rPr>
              <a:t>S</a:t>
            </a:r>
            <a:r>
              <a:rPr lang="en-US" sz="3800" b="1" dirty="0">
                <a:solidFill>
                  <a:srgbClr val="496F63"/>
                </a:solidFill>
                <a:latin typeface="Arial" panose="020B0604020202020204" pitchFamily="34" charset="0"/>
                <a:cs typeface="Arial" panose="020B0604020202020204" pitchFamily="34" charset="0"/>
              </a:rPr>
              <a:t>elect one or two marketing channels </a:t>
            </a:r>
            <a:r>
              <a:rPr lang="en-US" sz="3800" dirty="0">
                <a:solidFill>
                  <a:srgbClr val="496F63"/>
                </a:solidFill>
                <a:latin typeface="Arial" panose="020B0604020202020204" pitchFamily="34" charset="0"/>
                <a:cs typeface="Arial" panose="020B0604020202020204" pitchFamily="34" charset="0"/>
              </a:rPr>
              <a:t>that you will use to reach out to them.</a:t>
            </a: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algn="l">
              <a:lnSpc>
                <a:spcPct val="150000"/>
              </a:lnSpc>
            </a:pPr>
            <a:r>
              <a:rPr lang="en-US" sz="3800" dirty="0">
                <a:solidFill>
                  <a:srgbClr val="496F63"/>
                </a:solidFill>
              </a:rPr>
              <a:t>The duration of the exercise is </a:t>
            </a:r>
            <a:r>
              <a:rPr lang="pl-PL" sz="3800" dirty="0">
                <a:solidFill>
                  <a:srgbClr val="496F63"/>
                </a:solidFill>
              </a:rPr>
              <a:t>25</a:t>
            </a:r>
            <a:r>
              <a:rPr lang="en-US" sz="3800" dirty="0">
                <a:solidFill>
                  <a:srgbClr val="496F63"/>
                </a:solidFill>
              </a:rPr>
              <a:t> minutes</a:t>
            </a:r>
            <a:r>
              <a:rPr lang="pl-PL" sz="3800" dirty="0">
                <a:solidFill>
                  <a:srgbClr val="496F63"/>
                </a:solidFill>
              </a:rPr>
              <a:t>.</a:t>
            </a: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21</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sp>
      <p:sp>
        <p:nvSpPr>
          <p:cNvPr id="230" name="Shape 230"/>
          <p:cNvSpPr/>
          <p:nvPr/>
        </p:nvSpPr>
        <p:spPr>
          <a:xfrm>
            <a:off x="0" y="0"/>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973201" y="1710713"/>
            <a:ext cx="9099674"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FFFFFF"/>
                </a:solidFill>
                <a:latin typeface="Arial" panose="020B0604020202020204" pitchFamily="34" charset="0"/>
                <a:cs typeface="Arial" panose="020B0604020202020204" pitchFamily="34" charset="0"/>
              </a:rPr>
              <a:t>Task</a:t>
            </a:r>
            <a:endParaRPr dirty="0">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
                                            <p:txEl>
                                              <p:pRg st="2" end="2"/>
                                            </p:txEl>
                                          </p:spTgt>
                                        </p:tgtEl>
                                        <p:attrNameLst>
                                          <p:attrName>style.visibility</p:attrName>
                                        </p:attrNameLst>
                                      </p:cBhvr>
                                      <p:to>
                                        <p:strVal val="visible"/>
                                      </p:to>
                                    </p:set>
                                    <p:animEffect transition="in" filter="fade">
                                      <p:cBhvr>
                                        <p:cTn id="12" dur="1000"/>
                                        <p:tgtEl>
                                          <p:spTgt spid="2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7">
                                            <p:txEl>
                                              <p:pRg st="3" end="3"/>
                                            </p:txEl>
                                          </p:spTgt>
                                        </p:tgtEl>
                                        <p:attrNameLst>
                                          <p:attrName>style.visibility</p:attrName>
                                        </p:attrNameLst>
                                      </p:cBhvr>
                                      <p:to>
                                        <p:strVal val="visible"/>
                                      </p:to>
                                    </p:set>
                                    <p:animEffect transition="in" filter="fade">
                                      <p:cBhvr>
                                        <p:cTn id="17" dur="1000"/>
                                        <p:tgtEl>
                                          <p:spTgt spid="2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7">
                                            <p:txEl>
                                              <p:pRg st="4" end="4"/>
                                            </p:txEl>
                                          </p:spTgt>
                                        </p:tgtEl>
                                        <p:attrNameLst>
                                          <p:attrName>style.visibility</p:attrName>
                                        </p:attrNameLst>
                                      </p:cBhvr>
                                      <p:to>
                                        <p:strVal val="visible"/>
                                      </p:to>
                                    </p:set>
                                    <p:animEffect transition="in" filter="fade">
                                      <p:cBhvr>
                                        <p:cTn id="22" dur="1000"/>
                                        <p:tgtEl>
                                          <p:spTgt spid="227">
                                            <p:txEl>
                                              <p:pRg st="4" end="4"/>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27">
                                            <p:txEl>
                                              <p:pRg st="6" end="6"/>
                                            </p:txEl>
                                          </p:spTgt>
                                        </p:tgtEl>
                                        <p:attrNameLst>
                                          <p:attrName>style.visibility</p:attrName>
                                        </p:attrNameLst>
                                      </p:cBhvr>
                                      <p:to>
                                        <p:strVal val="visible"/>
                                      </p:to>
                                    </p:set>
                                    <p:animEffect transition="in" filter="fade">
                                      <p:cBhvr>
                                        <p:cTn id="26" dur="1000"/>
                                        <p:tgtEl>
                                          <p:spTgt spid="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1771134"/>
            <a:ext cx="15252077" cy="901775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p>
            <a:pPr algn="ctr">
              <a:lnSpc>
                <a:spcPct val="150000"/>
              </a:lnSpc>
            </a:pPr>
            <a:r>
              <a:rPr lang="pl-PL" sz="4400" b="1" dirty="0">
                <a:solidFill>
                  <a:srgbClr val="496F63"/>
                </a:solidFill>
                <a:latin typeface="Arial"/>
                <a:cs typeface="Arial"/>
              </a:rPr>
              <a:t>One way to foster your marketing activity is to join a loyalty programme offered by various apps</a:t>
            </a:r>
            <a:endParaRPr lang="pl-PL" sz="4400" b="1" dirty="0">
              <a:solidFill>
                <a:srgbClr val="496F63"/>
              </a:solidFill>
              <a:latin typeface="Arial" panose="020B0604020202020204" pitchFamily="34" charset="0"/>
              <a:cs typeface="Arial" panose="020B0604020202020204" pitchFamily="34" charset="0"/>
            </a:endParaRPr>
          </a:p>
          <a:p>
            <a:pPr algn="l">
              <a:lnSpc>
                <a:spcPct val="150000"/>
              </a:lnSpc>
            </a:pPr>
            <a:endParaRPr lang="pl-PL" sz="4400" b="1" dirty="0">
              <a:solidFill>
                <a:schemeClr val="tx1">
                  <a:lumMod val="50000"/>
                </a:schemeClr>
              </a:solidFill>
              <a:latin typeface="Arial" panose="020B0604020202020204" pitchFamily="34" charset="0"/>
              <a:cs typeface="Arial" panose="020B0604020202020204" pitchFamily="34" charset="0"/>
            </a:endParaRPr>
          </a:p>
          <a:p>
            <a:r>
              <a:rPr lang="pl-PL" sz="4400" b="1" dirty="0" err="1">
                <a:solidFill>
                  <a:schemeClr val="tx1">
                    <a:lumMod val="50000"/>
                  </a:schemeClr>
                </a:solidFill>
                <a:cs typeface="Arial"/>
              </a:rPr>
              <a:t>Inforapps</a:t>
            </a:r>
            <a:endParaRPr lang="pl-PL" sz="4400" dirty="0">
              <a:solidFill>
                <a:schemeClr val="tx1">
                  <a:lumMod val="50000"/>
                </a:schemeClr>
              </a:solidFill>
              <a:cs typeface="Arial"/>
            </a:endParaRPr>
          </a:p>
          <a:p>
            <a:r>
              <a:rPr lang="pl-PL" sz="4400" dirty="0">
                <a:solidFill>
                  <a:schemeClr val="tx1">
                    <a:lumMod val="50000"/>
                  </a:schemeClr>
                </a:solidFill>
                <a:cs typeface="Arial"/>
              </a:rPr>
              <a:t>Web: </a:t>
            </a:r>
            <a:r>
              <a:rPr lang="pl-PL" sz="4400" u="sng" dirty="0">
                <a:solidFill>
                  <a:schemeClr val="tx1">
                    <a:lumMod val="50000"/>
                  </a:schemeClr>
                </a:solidFill>
                <a:cs typeface="Arial"/>
                <a:hlinkClick r:id="rId3">
                  <a:extLst>
                    <a:ext uri="{A12FA001-AC4F-418D-AE19-62706E023703}">
                      <ahyp:hlinkClr xmlns:ahyp="http://schemas.microsoft.com/office/drawing/2018/hyperlinkcolor" val="tx"/>
                    </a:ext>
                  </a:extLst>
                </a:hlinkClick>
              </a:rPr>
              <a:t>https://inforapps.es/</a:t>
            </a:r>
            <a:endParaRPr lang="pl-PL" sz="4400" dirty="0">
              <a:solidFill>
                <a:schemeClr val="tx1">
                  <a:lumMod val="50000"/>
                </a:schemeClr>
              </a:solidFill>
              <a:cs typeface="Arial"/>
            </a:endParaRPr>
          </a:p>
          <a:p>
            <a:pPr algn="l">
              <a:lnSpc>
                <a:spcPct val="150000"/>
              </a:lnSpc>
            </a:pPr>
            <a:endParaRPr lang="pl-PL" sz="4400" dirty="0">
              <a:solidFill>
                <a:schemeClr val="tx1">
                  <a:lumMod val="50000"/>
                </a:schemeClr>
              </a:solidFill>
              <a:latin typeface="Arial" panose="020B0604020202020204" pitchFamily="34" charset="0"/>
              <a:cs typeface="Arial" panose="020B0604020202020204" pitchFamily="34" charset="0"/>
            </a:endParaRPr>
          </a:p>
          <a:p>
            <a:pPr>
              <a:spcAft>
                <a:spcPts val="1200"/>
              </a:spcAft>
            </a:pPr>
            <a:r>
              <a:rPr lang="pl-PL" sz="4400" dirty="0">
                <a:solidFill>
                  <a:schemeClr val="tx1">
                    <a:lumMod val="50000"/>
                  </a:schemeClr>
                </a:solidFill>
                <a:cs typeface="Arial"/>
              </a:rPr>
              <a:t>Inforapps is focused on </a:t>
            </a:r>
            <a:r>
              <a:rPr lang="en-GB" sz="4400" dirty="0">
                <a:solidFill>
                  <a:schemeClr val="tx1">
                    <a:lumMod val="50000"/>
                  </a:schemeClr>
                </a:solidFill>
                <a:cs typeface="Arial"/>
              </a:rPr>
              <a:t>software </a:t>
            </a:r>
            <a:r>
              <a:rPr lang="pl-PL" sz="4400" dirty="0">
                <a:solidFill>
                  <a:schemeClr val="tx1">
                    <a:lumMod val="50000"/>
                  </a:schemeClr>
                </a:solidFill>
                <a:cs typeface="Arial"/>
              </a:rPr>
              <a:t>development in Burgos</a:t>
            </a:r>
            <a:endParaRPr lang="en-GB" sz="4400" dirty="0">
              <a:solidFill>
                <a:schemeClr val="tx1">
                  <a:lumMod val="50000"/>
                </a:schemeClr>
              </a:solidFill>
              <a:cs typeface="Arial"/>
            </a:endParaRPr>
          </a:p>
          <a:p>
            <a:pPr>
              <a:spcAft>
                <a:spcPts val="1200"/>
              </a:spcAft>
            </a:pPr>
            <a:r>
              <a:rPr lang="pl-PL" sz="4400" dirty="0">
                <a:solidFill>
                  <a:schemeClr val="tx1">
                    <a:lumMod val="50000"/>
                  </a:schemeClr>
                </a:solidFill>
                <a:cs typeface="Arial"/>
              </a:rPr>
              <a:t>They carry out projects for all kind of companies </a:t>
            </a:r>
            <a:r>
              <a:rPr lang="en-GB" sz="4400" dirty="0">
                <a:solidFill>
                  <a:schemeClr val="tx1">
                    <a:lumMod val="50000"/>
                  </a:schemeClr>
                </a:solidFill>
                <a:cs typeface="Arial"/>
              </a:rPr>
              <a:t>that use </a:t>
            </a:r>
            <a:r>
              <a:rPr lang="pl-PL" sz="4400" dirty="0">
                <a:solidFill>
                  <a:schemeClr val="tx1">
                    <a:lumMod val="50000"/>
                  </a:schemeClr>
                </a:solidFill>
                <a:cs typeface="Arial"/>
              </a:rPr>
              <a:t>IT products </a:t>
            </a:r>
          </a:p>
          <a:p>
            <a:pPr>
              <a:spcAft>
                <a:spcPts val="1200"/>
              </a:spcAft>
            </a:pPr>
            <a:r>
              <a:rPr lang="pl-PL" sz="4400" dirty="0">
                <a:solidFill>
                  <a:schemeClr val="tx1">
                    <a:lumMod val="50000"/>
                  </a:schemeClr>
                </a:solidFill>
                <a:cs typeface="Arial"/>
              </a:rPr>
              <a:t>They are experts in web pages, mobile apps, Big Data and cloud solutions </a:t>
            </a:r>
          </a:p>
          <a:p>
            <a:pPr marL="571500" indent="-571500" algn="l">
              <a:lnSpc>
                <a:spcPct val="150000"/>
              </a:lnSpc>
              <a:buFont typeface="Arial" panose="020B0604020202020204" pitchFamily="34" charset="0"/>
              <a:buChar char="•"/>
            </a:pPr>
            <a:endParaRPr lang="pl-PL" sz="3800"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endParaRPr>
          </a:p>
        </p:txBody>
      </p:sp>
      <p:sp>
        <p:nvSpPr>
          <p:cNvPr id="228" name="Shape 22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22</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sp>
      <p:sp>
        <p:nvSpPr>
          <p:cNvPr id="230" name="Shape 230"/>
          <p:cNvSpPr/>
          <p:nvPr/>
        </p:nvSpPr>
        <p:spPr>
          <a:xfrm>
            <a:off x="0" y="-32528"/>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163576" y="1639276"/>
            <a:ext cx="9099674" cy="296953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FFFFFF"/>
                </a:solidFill>
                <a:latin typeface="Arial"/>
                <a:cs typeface="Arial"/>
              </a:rPr>
              <a:t>Example</a:t>
            </a:r>
            <a:endParaRPr dirty="0" err="1">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71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7">
                                            <p:txEl>
                                              <p:pRg st="2" end="2"/>
                                            </p:txEl>
                                          </p:spTgt>
                                        </p:tgtEl>
                                        <p:attrNameLst>
                                          <p:attrName>style.visibility</p:attrName>
                                        </p:attrNameLst>
                                      </p:cBhvr>
                                      <p:to>
                                        <p:strVal val="visible"/>
                                      </p:to>
                                    </p:set>
                                    <p:animEffect transition="in" filter="fade">
                                      <p:cBhvr>
                                        <p:cTn id="11" dur="1000"/>
                                        <p:tgtEl>
                                          <p:spTgt spid="227">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7">
                                            <p:txEl>
                                              <p:pRg st="3" end="3"/>
                                            </p:txEl>
                                          </p:spTgt>
                                        </p:tgtEl>
                                        <p:attrNameLst>
                                          <p:attrName>style.visibility</p:attrName>
                                        </p:attrNameLst>
                                      </p:cBhvr>
                                      <p:to>
                                        <p:strVal val="visible"/>
                                      </p:to>
                                    </p:set>
                                    <p:animEffect transition="in" filter="fade">
                                      <p:cBhvr>
                                        <p:cTn id="14" dur="1000"/>
                                        <p:tgtEl>
                                          <p:spTgt spid="227">
                                            <p:txEl>
                                              <p:pRg st="3" end="3"/>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27">
                                            <p:txEl>
                                              <p:pRg st="5" end="5"/>
                                            </p:txEl>
                                          </p:spTgt>
                                        </p:tgtEl>
                                        <p:attrNameLst>
                                          <p:attrName>style.visibility</p:attrName>
                                        </p:attrNameLst>
                                      </p:cBhvr>
                                      <p:to>
                                        <p:strVal val="visible"/>
                                      </p:to>
                                    </p:set>
                                    <p:animEffect transition="in" filter="fade">
                                      <p:cBhvr>
                                        <p:cTn id="18" dur="1000"/>
                                        <p:tgtEl>
                                          <p:spTgt spid="227">
                                            <p:txEl>
                                              <p:pRg st="5" end="5"/>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227">
                                            <p:txEl>
                                              <p:pRg st="6" end="6"/>
                                            </p:txEl>
                                          </p:spTgt>
                                        </p:tgtEl>
                                        <p:attrNameLst>
                                          <p:attrName>style.visibility</p:attrName>
                                        </p:attrNameLst>
                                      </p:cBhvr>
                                      <p:to>
                                        <p:strVal val="visible"/>
                                      </p:to>
                                    </p:set>
                                    <p:animEffect transition="in" filter="fade">
                                      <p:cBhvr>
                                        <p:cTn id="22" dur="1000"/>
                                        <p:tgtEl>
                                          <p:spTgt spid="227">
                                            <p:txEl>
                                              <p:pRg st="6" end="6"/>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227">
                                            <p:txEl>
                                              <p:pRg st="7" end="7"/>
                                            </p:txEl>
                                          </p:spTgt>
                                        </p:tgtEl>
                                        <p:attrNameLst>
                                          <p:attrName>style.visibility</p:attrName>
                                        </p:attrNameLst>
                                      </p:cBhvr>
                                      <p:to>
                                        <p:strVal val="visible"/>
                                      </p:to>
                                    </p:set>
                                    <p:animEffect transition="in" filter="fade">
                                      <p:cBhvr>
                                        <p:cTn id="26" dur="1000"/>
                                        <p:tgtEl>
                                          <p:spTgt spid="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456620"/>
            <a:ext cx="15252077" cy="88474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Autofit/>
          </a:bodyPr>
          <a:lstStyle/>
          <a:p>
            <a:r>
              <a:rPr lang="en-GB" sz="4000" b="1" dirty="0">
                <a:solidFill>
                  <a:schemeClr val="tx1">
                    <a:lumMod val="50000"/>
                  </a:schemeClr>
                </a:solidFill>
                <a:cs typeface="Arial"/>
              </a:rPr>
              <a:t>History of </a:t>
            </a:r>
            <a:r>
              <a:rPr lang="en-GB" sz="4000" b="1" dirty="0" err="1">
                <a:solidFill>
                  <a:schemeClr val="tx1">
                    <a:lumMod val="50000"/>
                  </a:schemeClr>
                </a:solidFill>
                <a:cs typeface="Arial"/>
              </a:rPr>
              <a:t>Inforapps</a:t>
            </a:r>
            <a:r>
              <a:rPr lang="en-GB" sz="4000" dirty="0">
                <a:solidFill>
                  <a:schemeClr val="tx1">
                    <a:lumMod val="50000"/>
                  </a:schemeClr>
                </a:solidFill>
                <a:cs typeface="Arial"/>
              </a:rPr>
              <a:t>:</a:t>
            </a:r>
            <a:endParaRPr lang="pl-PL" sz="4000" dirty="0">
              <a:solidFill>
                <a:schemeClr val="tx1">
                  <a:lumMod val="50000"/>
                </a:schemeClr>
              </a:solidFill>
              <a:cs typeface="Arial"/>
            </a:endParaRPr>
          </a:p>
          <a:p>
            <a:endParaRPr lang="pl-PL" sz="4000" dirty="0">
              <a:solidFill>
                <a:schemeClr val="tx1">
                  <a:lumMod val="50000"/>
                </a:schemeClr>
              </a:solidFill>
              <a:cs typeface="Arial" panose="020B0604020202020204" pitchFamily="34" charset="0"/>
            </a:endParaRPr>
          </a:p>
          <a:p>
            <a:pPr>
              <a:spcAft>
                <a:spcPts val="1200"/>
              </a:spcAft>
            </a:pPr>
            <a:r>
              <a:rPr lang="en-GB" sz="4000" dirty="0">
                <a:solidFill>
                  <a:schemeClr val="tx1">
                    <a:lumMod val="50000"/>
                  </a:schemeClr>
                </a:solidFill>
                <a:cs typeface="Arial"/>
              </a:rPr>
              <a:t>First of all, </a:t>
            </a:r>
            <a:r>
              <a:rPr lang="en-GB" sz="4000" dirty="0" err="1">
                <a:solidFill>
                  <a:schemeClr val="tx1">
                    <a:lumMod val="50000"/>
                  </a:schemeClr>
                </a:solidFill>
                <a:cs typeface="Arial"/>
              </a:rPr>
              <a:t>Inforapps</a:t>
            </a:r>
            <a:r>
              <a:rPr lang="en-GB" sz="4000" dirty="0">
                <a:solidFill>
                  <a:schemeClr val="tx1">
                    <a:lumMod val="50000"/>
                  </a:schemeClr>
                </a:solidFill>
                <a:cs typeface="Arial"/>
              </a:rPr>
              <a:t> started this project as something personal</a:t>
            </a:r>
          </a:p>
          <a:p>
            <a:pPr>
              <a:spcAft>
                <a:spcPts val="1200"/>
              </a:spcAft>
            </a:pPr>
            <a:r>
              <a:rPr lang="en-GB" sz="4000" dirty="0">
                <a:solidFill>
                  <a:schemeClr val="tx1">
                    <a:lumMod val="50000"/>
                  </a:schemeClr>
                </a:solidFill>
                <a:cs typeface="Arial"/>
              </a:rPr>
              <a:t>The first idea was to replace the typical loyalty paper cards with points from the shops into something digitalized</a:t>
            </a:r>
          </a:p>
          <a:p>
            <a:pPr>
              <a:spcAft>
                <a:spcPts val="1200"/>
              </a:spcAft>
            </a:pPr>
            <a:r>
              <a:rPr lang="en-GB" sz="4000" dirty="0">
                <a:solidFill>
                  <a:schemeClr val="tx1">
                    <a:lumMod val="50000"/>
                  </a:schemeClr>
                </a:solidFill>
                <a:cs typeface="Arial"/>
              </a:rPr>
              <a:t>With this app, users were going to carry their “cards” in a simple app, where they also receive offers</a:t>
            </a:r>
            <a:endParaRPr lang="pl-PL" sz="4000" dirty="0">
              <a:solidFill>
                <a:schemeClr val="tx1">
                  <a:lumMod val="50000"/>
                </a:schemeClr>
              </a:solidFill>
              <a:cs typeface="Arial"/>
            </a:endParaRPr>
          </a:p>
          <a:p>
            <a:pPr>
              <a:spcAft>
                <a:spcPts val="1200"/>
              </a:spcAft>
            </a:pPr>
            <a:r>
              <a:rPr lang="en-GB" sz="4000" dirty="0" err="1">
                <a:solidFill>
                  <a:schemeClr val="tx1">
                    <a:lumMod val="50000"/>
                  </a:schemeClr>
                </a:solidFill>
                <a:cs typeface="Arial"/>
              </a:rPr>
              <a:t>Inforapps</a:t>
            </a:r>
            <a:r>
              <a:rPr lang="en-GB" sz="4000" dirty="0">
                <a:solidFill>
                  <a:schemeClr val="tx1">
                    <a:lumMod val="50000"/>
                  </a:schemeClr>
                </a:solidFill>
                <a:cs typeface="Arial"/>
              </a:rPr>
              <a:t> participated in the Open Future program for young entrepreneurs with their app. During the program they established contact with a trade association “Zona G” from a neighbourhood of Burgos. Zona G were interested in the product, so with this contact, </a:t>
            </a:r>
            <a:r>
              <a:rPr lang="en-GB" sz="4000" dirty="0" err="1">
                <a:solidFill>
                  <a:schemeClr val="tx1">
                    <a:lumMod val="50000"/>
                  </a:schemeClr>
                </a:solidFill>
                <a:cs typeface="Arial"/>
              </a:rPr>
              <a:t>Inforapps</a:t>
            </a:r>
            <a:r>
              <a:rPr lang="en-GB" sz="4000" dirty="0">
                <a:solidFill>
                  <a:schemeClr val="tx1">
                    <a:lumMod val="50000"/>
                  </a:schemeClr>
                </a:solidFill>
                <a:cs typeface="Arial"/>
              </a:rPr>
              <a:t> started to develop the changes that they suggested. They tested the app with representatives from the association.</a:t>
            </a:r>
            <a:r>
              <a:rPr lang="en-GB" sz="4000" dirty="0">
                <a:cs typeface="Arial"/>
              </a:rPr>
              <a:t> </a:t>
            </a:r>
            <a:endParaRPr lang="pl-PL" sz="4000" dirty="0">
              <a:cs typeface="Arial"/>
            </a:endParaRPr>
          </a:p>
          <a:p>
            <a:pPr marL="571500" indent="-571500" algn="l">
              <a:lnSpc>
                <a:spcPct val="150000"/>
              </a:lnSpc>
              <a:buFont typeface="Arial" panose="020B0604020202020204" pitchFamily="34" charset="0"/>
              <a:buChar char="•"/>
            </a:pPr>
            <a:endParaRPr lang="pl-PL" sz="3800"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endParaRP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23</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sp>
      <p:sp>
        <p:nvSpPr>
          <p:cNvPr id="230" name="Shape 230"/>
          <p:cNvSpPr/>
          <p:nvPr/>
        </p:nvSpPr>
        <p:spPr>
          <a:xfrm>
            <a:off x="0" y="-32528"/>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163576" y="1639276"/>
            <a:ext cx="9099674"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t">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FFFFFF"/>
                </a:solidFill>
                <a:latin typeface="Arial"/>
                <a:cs typeface="Arial"/>
              </a:rPr>
              <a:t>Example</a:t>
            </a:r>
            <a:endParaRPr dirty="0" err="1">
              <a:solidFill>
                <a:srgbClr val="FFFFFF"/>
              </a:solidFill>
              <a:latin typeface="Arial" panose="020B0604020202020204" pitchFamily="34" charset="0"/>
              <a:cs typeface="Arial" panose="020B0604020202020204" pitchFamily="34" charset="0"/>
            </a:endParaRPr>
          </a:p>
        </p:txBody>
      </p:sp>
      <p:pic>
        <p:nvPicPr>
          <p:cNvPr id="9" name="Imagen 6"/>
          <p:cNvPicPr>
            <a:picLocks noChangeAspect="1"/>
          </p:cNvPicPr>
          <p:nvPr/>
        </p:nvPicPr>
        <p:blipFill>
          <a:blip r:embed="rId4" cstate="print"/>
          <a:stretch>
            <a:fillRect/>
          </a:stretch>
        </p:blipFill>
        <p:spPr>
          <a:xfrm>
            <a:off x="12437525" y="8922658"/>
            <a:ext cx="8634730" cy="4525668"/>
          </a:xfrm>
          <a:prstGeom prst="rect">
            <a:avLst/>
          </a:prstGeom>
        </p:spPr>
      </p:pic>
    </p:spTree>
    <p:extLst>
      <p:ext uri="{BB962C8B-B14F-4D97-AF65-F5344CB8AC3E}">
        <p14:creationId xmlns:p14="http://schemas.microsoft.com/office/powerpoint/2010/main" val="12784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wipe(up)">
                                      <p:cBhvr>
                                        <p:cTn id="7" dur="1000"/>
                                        <p:tgtEl>
                                          <p:spTgt spid="227">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27">
                                            <p:txEl>
                                              <p:pRg st="2" end="2"/>
                                            </p:txEl>
                                          </p:spTgt>
                                        </p:tgtEl>
                                        <p:attrNameLst>
                                          <p:attrName>style.visibility</p:attrName>
                                        </p:attrNameLst>
                                      </p:cBhvr>
                                      <p:to>
                                        <p:strVal val="visible"/>
                                      </p:to>
                                    </p:set>
                                    <p:animEffect transition="in" filter="wipe(up)">
                                      <p:cBhvr>
                                        <p:cTn id="18" dur="1000"/>
                                        <p:tgtEl>
                                          <p:spTgt spid="22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7">
                                            <p:txEl>
                                              <p:pRg st="3" end="3"/>
                                            </p:txEl>
                                          </p:spTgt>
                                        </p:tgtEl>
                                        <p:attrNameLst>
                                          <p:attrName>style.visibility</p:attrName>
                                        </p:attrNameLst>
                                      </p:cBhvr>
                                      <p:to>
                                        <p:strVal val="visible"/>
                                      </p:to>
                                    </p:set>
                                    <p:animEffect transition="in" filter="wipe(up)">
                                      <p:cBhvr>
                                        <p:cTn id="23" dur="1000"/>
                                        <p:tgtEl>
                                          <p:spTgt spid="22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7">
                                            <p:txEl>
                                              <p:pRg st="4" end="4"/>
                                            </p:txEl>
                                          </p:spTgt>
                                        </p:tgtEl>
                                        <p:attrNameLst>
                                          <p:attrName>style.visibility</p:attrName>
                                        </p:attrNameLst>
                                      </p:cBhvr>
                                      <p:to>
                                        <p:strVal val="visible"/>
                                      </p:to>
                                    </p:set>
                                    <p:animEffect transition="in" filter="wipe(up)">
                                      <p:cBhvr>
                                        <p:cTn id="28" dur="1000"/>
                                        <p:tgtEl>
                                          <p:spTgt spid="22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7">
                                            <p:txEl>
                                              <p:pRg st="5" end="5"/>
                                            </p:txEl>
                                          </p:spTgt>
                                        </p:tgtEl>
                                        <p:attrNameLst>
                                          <p:attrName>style.visibility</p:attrName>
                                        </p:attrNameLst>
                                      </p:cBhvr>
                                      <p:to>
                                        <p:strVal val="visible"/>
                                      </p:to>
                                    </p:set>
                                    <p:animEffect transition="in" filter="wipe(up)">
                                      <p:cBhvr>
                                        <p:cTn id="33" dur="1000"/>
                                        <p:tgtEl>
                                          <p:spTgt spid="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7931092" y="435107"/>
            <a:ext cx="15252077" cy="615230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p>
            <a:pPr algn="l">
              <a:lnSpc>
                <a:spcPct val="150000"/>
              </a:lnSpc>
              <a:spcAft>
                <a:spcPts val="2400"/>
              </a:spcAft>
            </a:pPr>
            <a:r>
              <a:rPr lang="pl-PL" sz="4400" b="1" dirty="0">
                <a:solidFill>
                  <a:schemeClr val="tx1">
                    <a:lumMod val="50000"/>
                  </a:schemeClr>
                </a:solidFill>
                <a:latin typeface="Arial"/>
                <a:cs typeface="Arial"/>
              </a:rPr>
              <a:t>Solution</a:t>
            </a:r>
            <a:endParaRPr lang="en-US" dirty="0">
              <a:solidFill>
                <a:schemeClr val="tx1">
                  <a:lumMod val="50000"/>
                </a:schemeClr>
              </a:solidFill>
            </a:endParaRPr>
          </a:p>
          <a:p>
            <a:pPr>
              <a:spcAft>
                <a:spcPts val="1200"/>
              </a:spcAft>
            </a:pPr>
            <a:r>
              <a:rPr lang="en-GB" sz="4000" dirty="0">
                <a:solidFill>
                  <a:schemeClr val="tx1">
                    <a:lumMod val="50000"/>
                  </a:schemeClr>
                </a:solidFill>
                <a:cs typeface="Arial"/>
              </a:rPr>
              <a:t>The first time that final users could install the app in their devices was in the </a:t>
            </a:r>
            <a:r>
              <a:rPr lang="en-GB" sz="4000" dirty="0" err="1">
                <a:solidFill>
                  <a:schemeClr val="tx1">
                    <a:lumMod val="50000"/>
                  </a:schemeClr>
                </a:solidFill>
                <a:cs typeface="Arial"/>
              </a:rPr>
              <a:t>Gangamania</a:t>
            </a:r>
            <a:r>
              <a:rPr lang="en-GB" sz="4000" dirty="0">
                <a:solidFill>
                  <a:schemeClr val="tx1">
                    <a:lumMod val="50000"/>
                  </a:schemeClr>
                </a:solidFill>
                <a:cs typeface="Arial"/>
              </a:rPr>
              <a:t> Event</a:t>
            </a:r>
          </a:p>
          <a:p>
            <a:pPr>
              <a:spcAft>
                <a:spcPts val="1200"/>
              </a:spcAft>
            </a:pPr>
            <a:r>
              <a:rPr lang="en-GB" sz="4000" dirty="0">
                <a:solidFill>
                  <a:schemeClr val="tx1">
                    <a:lumMod val="50000"/>
                  </a:schemeClr>
                </a:solidFill>
                <a:cs typeface="Arial"/>
              </a:rPr>
              <a:t>Users found all the shops from the Zona G association and they could interact with the shops through the app, share comments, see offers, </a:t>
            </a:r>
            <a:r>
              <a:rPr lang="en-GB" sz="4000" dirty="0" err="1">
                <a:solidFill>
                  <a:schemeClr val="tx1">
                    <a:lumMod val="50000"/>
                  </a:schemeClr>
                </a:solidFill>
                <a:cs typeface="Arial"/>
              </a:rPr>
              <a:t>etc</a:t>
            </a:r>
            <a:endParaRPr lang="en-GB" sz="4000" dirty="0">
              <a:solidFill>
                <a:schemeClr val="tx1">
                  <a:lumMod val="50000"/>
                </a:schemeClr>
              </a:solidFill>
              <a:cs typeface="Arial"/>
            </a:endParaRPr>
          </a:p>
          <a:p>
            <a:pPr>
              <a:spcAft>
                <a:spcPts val="1200"/>
              </a:spcAft>
            </a:pPr>
            <a:r>
              <a:rPr lang="en-GB" sz="4000" dirty="0">
                <a:solidFill>
                  <a:schemeClr val="tx1">
                    <a:lumMod val="50000"/>
                  </a:schemeClr>
                </a:solidFill>
                <a:cs typeface="Arial"/>
              </a:rPr>
              <a:t>After </a:t>
            </a:r>
            <a:r>
              <a:rPr lang="en-GB" sz="4000" dirty="0" err="1">
                <a:solidFill>
                  <a:schemeClr val="tx1">
                    <a:lumMod val="50000"/>
                  </a:schemeClr>
                </a:solidFill>
                <a:cs typeface="Arial"/>
              </a:rPr>
              <a:t>Gangamania</a:t>
            </a:r>
            <a:r>
              <a:rPr lang="en-GB" sz="4000" dirty="0">
                <a:solidFill>
                  <a:schemeClr val="tx1">
                    <a:lumMod val="50000"/>
                  </a:schemeClr>
                </a:solidFill>
                <a:cs typeface="Arial"/>
              </a:rPr>
              <a:t>, </a:t>
            </a:r>
            <a:r>
              <a:rPr lang="en-GB" sz="4000" dirty="0" err="1">
                <a:solidFill>
                  <a:schemeClr val="tx1">
                    <a:lumMod val="50000"/>
                  </a:schemeClr>
                </a:solidFill>
                <a:cs typeface="Arial"/>
              </a:rPr>
              <a:t>Inforapps</a:t>
            </a:r>
            <a:r>
              <a:rPr lang="en-GB" sz="4000" dirty="0">
                <a:solidFill>
                  <a:schemeClr val="tx1">
                    <a:lumMod val="50000"/>
                  </a:schemeClr>
                </a:solidFill>
                <a:cs typeface="Arial"/>
              </a:rPr>
              <a:t> only had to complete some minor changes in the app</a:t>
            </a:r>
            <a:endParaRPr lang="pl-PL" sz="4000" dirty="0">
              <a:cs typeface="Arial"/>
            </a:endParaRPr>
          </a:p>
          <a:p>
            <a:pPr algn="l">
              <a:lnSpc>
                <a:spcPct val="150000"/>
              </a:lnSpc>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cs typeface="Arial" panose="020B0604020202020204" pitchFamily="34" charset="0"/>
            </a:endParaRPr>
          </a:p>
        </p:txBody>
      </p:sp>
      <p:sp>
        <p:nvSpPr>
          <p:cNvPr id="228" name="Shape 22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24</a:t>
            </a:fld>
            <a:endParaRPr/>
          </a:p>
        </p:txBody>
      </p:sp>
      <p:sp>
        <p:nvSpPr>
          <p:cNvPr id="230" name="Shape 230"/>
          <p:cNvSpPr/>
          <p:nvPr/>
        </p:nvSpPr>
        <p:spPr>
          <a:xfrm>
            <a:off x="0" y="0"/>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163576" y="1639276"/>
            <a:ext cx="9099674" cy="296953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FFFFFF"/>
                </a:solidFill>
                <a:latin typeface="Arial"/>
                <a:cs typeface="Arial"/>
              </a:rPr>
              <a:t>Example</a:t>
            </a:r>
            <a:endParaRPr dirty="0" err="1">
              <a:solidFill>
                <a:srgbClr val="FFFFFF"/>
              </a:solidFill>
              <a:latin typeface="Arial" panose="020B0604020202020204" pitchFamily="34" charset="0"/>
              <a:cs typeface="Arial" panose="020B0604020202020204" pitchFamily="34" charset="0"/>
            </a:endParaRPr>
          </a:p>
        </p:txBody>
      </p:sp>
      <p:pic>
        <p:nvPicPr>
          <p:cNvPr id="9" name="Imagen 3"/>
          <p:cNvPicPr>
            <a:picLocks noChangeAspect="1"/>
          </p:cNvPicPr>
          <p:nvPr/>
        </p:nvPicPr>
        <p:blipFill>
          <a:blip r:embed="rId4" cstate="print"/>
          <a:stretch>
            <a:fillRect/>
          </a:stretch>
        </p:blipFill>
        <p:spPr>
          <a:xfrm>
            <a:off x="16183439" y="7212747"/>
            <a:ext cx="7460933" cy="4950315"/>
          </a:xfrm>
          <a:prstGeom prst="rect">
            <a:avLst/>
          </a:prstGeom>
        </p:spPr>
      </p:pic>
      <p:sp>
        <p:nvSpPr>
          <p:cNvPr id="8" name="Shape 227"/>
          <p:cNvSpPr/>
          <p:nvPr/>
        </p:nvSpPr>
        <p:spPr>
          <a:xfrm>
            <a:off x="7868777" y="6596926"/>
            <a:ext cx="7688353" cy="685688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p>
            <a:pPr>
              <a:spcAft>
                <a:spcPts val="600"/>
              </a:spcAft>
            </a:pPr>
            <a:r>
              <a:rPr lang="en-GB" sz="4000" dirty="0">
                <a:solidFill>
                  <a:schemeClr val="tx1">
                    <a:lumMod val="50000"/>
                  </a:schemeClr>
                </a:solidFill>
                <a:cs typeface="Arial"/>
              </a:rPr>
              <a:t>As an example of continuous improvement, to cope with the COVID-19 situation, </a:t>
            </a:r>
            <a:r>
              <a:rPr lang="en-GB" sz="4000" dirty="0" err="1">
                <a:solidFill>
                  <a:schemeClr val="tx1">
                    <a:lumMod val="50000"/>
                  </a:schemeClr>
                </a:solidFill>
                <a:cs typeface="Arial"/>
              </a:rPr>
              <a:t>Inforapps</a:t>
            </a:r>
            <a:r>
              <a:rPr lang="en-GB" sz="4000" dirty="0">
                <a:solidFill>
                  <a:schemeClr val="tx1">
                    <a:lumMod val="50000"/>
                  </a:schemeClr>
                </a:solidFill>
                <a:cs typeface="Arial"/>
              </a:rPr>
              <a:t> have included new actions to enable users to:</a:t>
            </a:r>
          </a:p>
          <a:p>
            <a:pPr marL="571500" indent="-571500">
              <a:spcAft>
                <a:spcPts val="600"/>
              </a:spcAft>
              <a:buFontTx/>
              <a:buChar char="-"/>
            </a:pPr>
            <a:r>
              <a:rPr lang="en-GB" sz="4000" dirty="0">
                <a:solidFill>
                  <a:schemeClr val="tx1">
                    <a:lumMod val="50000"/>
                  </a:schemeClr>
                </a:solidFill>
                <a:cs typeface="Arial"/>
              </a:rPr>
              <a:t>book an appointment date in a shop</a:t>
            </a:r>
          </a:p>
          <a:p>
            <a:pPr marL="571500" indent="-571500">
              <a:spcAft>
                <a:spcPts val="600"/>
              </a:spcAft>
              <a:buFontTx/>
              <a:buChar char="-"/>
            </a:pPr>
            <a:r>
              <a:rPr lang="en-GB" sz="4000" dirty="0">
                <a:solidFill>
                  <a:schemeClr val="tx1">
                    <a:lumMod val="50000"/>
                  </a:schemeClr>
                </a:solidFill>
                <a:cs typeface="Arial"/>
              </a:rPr>
              <a:t>make a Click and Collect order, or</a:t>
            </a:r>
          </a:p>
          <a:p>
            <a:pPr marL="571500" indent="-571500">
              <a:spcAft>
                <a:spcPts val="600"/>
              </a:spcAft>
              <a:buFontTx/>
              <a:buChar char="-"/>
            </a:pPr>
            <a:r>
              <a:rPr lang="en-GB" sz="4000" dirty="0">
                <a:solidFill>
                  <a:schemeClr val="tx1">
                    <a:lumMod val="50000"/>
                  </a:schemeClr>
                </a:solidFill>
                <a:cs typeface="Arial"/>
              </a:rPr>
              <a:t>select home delivery</a:t>
            </a:r>
          </a:p>
          <a:p>
            <a:endParaRPr lang="pl-PL" sz="4000" dirty="0">
              <a:cs typeface="Arial"/>
            </a:endParaRPr>
          </a:p>
          <a:p>
            <a:pPr algn="l">
              <a:lnSpc>
                <a:spcPct val="150000"/>
              </a:lnSpc>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cs typeface="Arial" panose="020B0604020202020204" pitchFamily="34" charset="0"/>
            </a:endParaRPr>
          </a:p>
        </p:txBody>
      </p:sp>
    </p:spTree>
    <p:extLst>
      <p:ext uri="{BB962C8B-B14F-4D97-AF65-F5344CB8AC3E}">
        <p14:creationId xmlns:p14="http://schemas.microsoft.com/office/powerpoint/2010/main" val="15586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animEffect transition="in" filter="fade">
                                      <p:cBhvr>
                                        <p:cTn id="11" dur="1000"/>
                                        <p:tgtEl>
                                          <p:spTgt spid="227">
                                            <p:txEl>
                                              <p:pRg st="1" end="1"/>
                                            </p:txEl>
                                          </p:spTgt>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7">
                                            <p:txEl>
                                              <p:pRg st="2" end="2"/>
                                            </p:txEl>
                                          </p:spTgt>
                                        </p:tgtEl>
                                        <p:attrNameLst>
                                          <p:attrName>style.visibility</p:attrName>
                                        </p:attrNameLst>
                                      </p:cBhvr>
                                      <p:to>
                                        <p:strVal val="visible"/>
                                      </p:to>
                                    </p:set>
                                    <p:animEffect transition="in" filter="fade">
                                      <p:cBhvr>
                                        <p:cTn id="22" dur="1000"/>
                                        <p:tgtEl>
                                          <p:spTgt spid="2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7">
                                            <p:txEl>
                                              <p:pRg st="3" end="3"/>
                                            </p:txEl>
                                          </p:spTgt>
                                        </p:tgtEl>
                                        <p:attrNameLst>
                                          <p:attrName>style.visibility</p:attrName>
                                        </p:attrNameLst>
                                      </p:cBhvr>
                                      <p:to>
                                        <p:strVal val="visible"/>
                                      </p:to>
                                    </p:set>
                                    <p:animEffect transition="in" filter="fade">
                                      <p:cBhvr>
                                        <p:cTn id="27" dur="1000"/>
                                        <p:tgtEl>
                                          <p:spTgt spid="2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grpSp>
        <p:nvGrpSpPr>
          <p:cNvPr id="2" name="Group 1"/>
          <p:cNvGrpSpPr/>
          <p:nvPr/>
        </p:nvGrpSpPr>
        <p:grpSpPr>
          <a:xfrm>
            <a:off x="909882" y="-1457983"/>
            <a:ext cx="17206668" cy="17187313"/>
            <a:chOff x="909882" y="-1457983"/>
            <a:chExt cx="17206668" cy="17187313"/>
          </a:xfrm>
        </p:grpSpPr>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882" y="-1457983"/>
              <a:ext cx="17206668" cy="17187313"/>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4702035" y="2727333"/>
              <a:ext cx="8875926" cy="6863417"/>
            </a:xfrm>
            <a:prstGeom prst="rect">
              <a:avLst/>
            </a:prstGeom>
          </p:spPr>
          <p:txBody>
            <a:bodyPr wrap="square">
              <a:spAutoFit/>
            </a:bodyPr>
            <a:lstStyle/>
            <a:p>
              <a:pPr algn="ctr"/>
              <a:r>
                <a:rPr lang="en-US" sz="55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A commitment </a:t>
              </a:r>
              <a:endParaRPr lang="pl-PL" sz="55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ndParaRPr>
            </a:p>
            <a:p>
              <a:pPr algn="ctr"/>
              <a:r>
                <a:rPr lang="en-US" sz="55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to continuous improvement is a way to ensure that the things you are spending your time on, are actually generating the most value for your customers</a:t>
              </a:r>
              <a:endParaRPr lang="pl-PL" sz="55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ndParaRPr>
            </a:p>
          </p:txBody>
        </p:sp>
      </p:grpSp>
      <p:sp>
        <p:nvSpPr>
          <p:cNvPr id="7" name="Prostokąt 5">
            <a:extLst>
              <a:ext uri="{FF2B5EF4-FFF2-40B4-BE49-F238E27FC236}">
                <a16:creationId xmlns:a16="http://schemas.microsoft.com/office/drawing/2014/main" id="{0153BCC8-0EC1-4D1D-803B-531EF3CC24E6}"/>
              </a:ext>
            </a:extLst>
          </p:cNvPr>
          <p:cNvSpPr/>
          <p:nvPr/>
        </p:nvSpPr>
        <p:spPr>
          <a:xfrm rot="241208">
            <a:off x="4529415" y="9363117"/>
            <a:ext cx="8875926" cy="2123658"/>
          </a:xfrm>
          <a:prstGeom prst="rect">
            <a:avLst/>
          </a:prstGeom>
        </p:spPr>
        <p:txBody>
          <a:bodyPr wrap="square">
            <a:spAutoFit/>
          </a:bodyPr>
          <a:lstStyle/>
          <a:p>
            <a:pPr algn="ctr"/>
            <a:r>
              <a:rPr lang="en-US" sz="6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Work smarter,</a:t>
            </a:r>
            <a:r>
              <a:rPr lang="pl-PL" sz="6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 </a:t>
            </a:r>
          </a:p>
          <a:p>
            <a:pPr algn="ctr"/>
            <a:r>
              <a:rPr lang="en-US" sz="6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learn lean marketing</a:t>
            </a:r>
          </a:p>
        </p:txBody>
      </p:sp>
    </p:spTree>
    <p:extLst>
      <p:ext uri="{BB962C8B-B14F-4D97-AF65-F5344CB8AC3E}">
        <p14:creationId xmlns:p14="http://schemas.microsoft.com/office/powerpoint/2010/main" val="30951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8226756" y="-2096135"/>
            <a:ext cx="14041665" cy="15049440"/>
          </a:xfrm>
          <a:prstGeom prst="rect">
            <a:avLst/>
          </a:prstGeom>
        </p:spPr>
      </p:pic>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1379741" y="8503283"/>
            <a:ext cx="21656724" cy="1477328"/>
          </a:xfrm>
          <a:prstGeom prst="rect">
            <a:avLst/>
          </a:prstGeom>
        </p:spPr>
        <p:txBody>
          <a:bodyPr wrap="square">
            <a:spAutoFit/>
          </a:bodyPr>
          <a:lstStyle/>
          <a:p>
            <a:pPr algn="ctr"/>
            <a:r>
              <a:rPr lang="pl-PL" sz="9000" b="1" dirty="0">
                <a:solidFill>
                  <a:srgbClr val="71BB9A"/>
                </a:solidFill>
                <a:latin typeface="Arial" panose="020B0604020202020204" pitchFamily="34" charset="0"/>
                <a:cs typeface="Arial" panose="020B0604020202020204" pitchFamily="34" charset="0"/>
              </a:rPr>
              <a:t>Sometimes all you need is marketing…</a:t>
            </a:r>
          </a:p>
        </p:txBody>
      </p:sp>
      <p:sp>
        <p:nvSpPr>
          <p:cNvPr id="9" name="Rectangle 1">
            <a:extLst>
              <a:ext uri="{FF2B5EF4-FFF2-40B4-BE49-F238E27FC236}">
                <a16:creationId xmlns:a16="http://schemas.microsoft.com/office/drawing/2014/main" id="{C44DBB15-D910-42CD-BB4B-EC0B9FC5E673}"/>
              </a:ext>
            </a:extLst>
          </p:cNvPr>
          <p:cNvSpPr/>
          <p:nvPr/>
        </p:nvSpPr>
        <p:spPr>
          <a:xfrm>
            <a:off x="556033" y="12847335"/>
            <a:ext cx="20936568" cy="523220"/>
          </a:xfrm>
          <a:prstGeom prst="rect">
            <a:avLst/>
          </a:prstGeom>
        </p:spPr>
        <p:txBody>
          <a:bodyPr wrap="square">
            <a:spAutoFit/>
          </a:bodyPr>
          <a:lstStyle/>
          <a:p>
            <a:pPr algn="ctr" fontAlgn="base"/>
            <a:r>
              <a:rPr lang="pl-PL" sz="2800" b="1" kern="1200" dirty="0">
                <a:solidFill>
                  <a:schemeClr val="tx1"/>
                </a:solidFill>
                <a:latin typeface="Arial" panose="020B0604020202020204" pitchFamily="34" charset="0"/>
                <a:cs typeface="Arial" panose="020B0604020202020204" pitchFamily="34" charset="0"/>
                <a:sym typeface="Quattrocento Sans"/>
              </a:rPr>
              <a:t>Source: https://www.smartinsights.com/goal-setting-evaluation/performance-management/principles-lean-marketing/</a:t>
            </a:r>
            <a:endParaRPr lang="en-IE" sz="28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68" name="Shape 68"/>
          <p:cNvSpPr/>
          <p:nvPr/>
        </p:nvSpPr>
        <p:spPr>
          <a:xfrm>
            <a:off x="1265590" y="1077731"/>
            <a:ext cx="21431123" cy="724984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just">
              <a:lnSpc>
                <a:spcPct val="120000"/>
              </a:lnSpc>
              <a:spcAft>
                <a:spcPts val="1200"/>
              </a:spcAft>
            </a:pPr>
            <a:r>
              <a:rPr lang="en-US" sz="3600" dirty="0">
                <a:solidFill>
                  <a:srgbClr val="496F63"/>
                </a:solidFill>
                <a:latin typeface="Arial" panose="020B0604020202020204" pitchFamily="34" charset="0"/>
                <a:cs typeface="Arial" panose="020B0604020202020204" pitchFamily="34" charset="0"/>
              </a:rPr>
              <a:t>Around the world, thousands of new businesses with exciting new ideas for original products start up every day</a:t>
            </a:r>
          </a:p>
          <a:p>
            <a:pPr algn="just">
              <a:lnSpc>
                <a:spcPct val="120000"/>
              </a:lnSpc>
              <a:spcAft>
                <a:spcPts val="1200"/>
              </a:spcAft>
            </a:pPr>
            <a:r>
              <a:rPr lang="en-US" sz="3600" dirty="0">
                <a:solidFill>
                  <a:srgbClr val="496F63"/>
                </a:solidFill>
                <a:latin typeface="Arial" panose="020B0604020202020204" pitchFamily="34" charset="0"/>
                <a:cs typeface="Arial" panose="020B0604020202020204" pitchFamily="34" charset="0"/>
              </a:rPr>
              <a:t>Unfortunately, most of these ideas fail </a:t>
            </a:r>
            <a:endParaRPr lang="pl-PL" sz="3600" dirty="0">
              <a:solidFill>
                <a:srgbClr val="496F63"/>
              </a:solidFill>
              <a:latin typeface="Arial" panose="020B0604020202020204" pitchFamily="34" charset="0"/>
              <a:cs typeface="Arial" panose="020B0604020202020204" pitchFamily="34" charset="0"/>
            </a:endParaRPr>
          </a:p>
          <a:p>
            <a:pPr algn="just">
              <a:lnSpc>
                <a:spcPct val="120000"/>
              </a:lnSpc>
              <a:spcAft>
                <a:spcPts val="1200"/>
              </a:spcAft>
            </a:pPr>
            <a:r>
              <a:rPr lang="en-US" sz="3600" dirty="0">
                <a:solidFill>
                  <a:srgbClr val="496F63"/>
                </a:solidFill>
                <a:latin typeface="Arial" panose="020B0604020202020204" pitchFamily="34" charset="0"/>
                <a:cs typeface="Arial" panose="020B0604020202020204" pitchFamily="34" charset="0"/>
              </a:rPr>
              <a:t>Yet some go on to transform the way we live, eat, shop, work and pay for things</a:t>
            </a:r>
            <a:endParaRPr lang="pl-PL" sz="3600" dirty="0">
              <a:solidFill>
                <a:srgbClr val="496F63"/>
              </a:solidFill>
              <a:latin typeface="Arial" panose="020B0604020202020204" pitchFamily="34" charset="0"/>
              <a:cs typeface="Arial" panose="020B0604020202020204" pitchFamily="34" charset="0"/>
            </a:endParaRPr>
          </a:p>
          <a:p>
            <a:pPr algn="just">
              <a:lnSpc>
                <a:spcPct val="120000"/>
              </a:lnSpc>
              <a:spcAft>
                <a:spcPts val="1200"/>
              </a:spcAft>
            </a:pPr>
            <a:r>
              <a:rPr lang="en-US" sz="3600" dirty="0">
                <a:solidFill>
                  <a:srgbClr val="496F63"/>
                </a:solidFill>
                <a:latin typeface="Arial" panose="020B0604020202020204" pitchFamily="34" charset="0"/>
                <a:cs typeface="Arial" panose="020B0604020202020204" pitchFamily="34" charset="0"/>
              </a:rPr>
              <a:t>The most common causes of these problems include deficiency of:</a:t>
            </a:r>
          </a:p>
          <a:p>
            <a:pPr marL="1143000" indent="-1143000" algn="just">
              <a:lnSpc>
                <a:spcPct val="120000"/>
              </a:lnSpc>
              <a:buFont typeface="Arial" panose="020B0604020202020204" pitchFamily="34" charset="0"/>
              <a:buChar char="•"/>
            </a:pPr>
            <a:r>
              <a:rPr lang="en-US" sz="3600" dirty="0">
                <a:solidFill>
                  <a:srgbClr val="496F63"/>
                </a:solidFill>
                <a:latin typeface="Arial" panose="020B0604020202020204" pitchFamily="34" charset="0"/>
                <a:cs typeface="Arial" panose="020B0604020202020204" pitchFamily="34" charset="0"/>
              </a:rPr>
              <a:t>Money</a:t>
            </a:r>
          </a:p>
          <a:p>
            <a:pPr marL="1143000" indent="-1143000" algn="just">
              <a:lnSpc>
                <a:spcPct val="120000"/>
              </a:lnSpc>
              <a:buFont typeface="Arial" panose="020B0604020202020204" pitchFamily="34" charset="0"/>
              <a:buChar char="•"/>
            </a:pPr>
            <a:r>
              <a:rPr lang="en-US" sz="3600" dirty="0">
                <a:solidFill>
                  <a:srgbClr val="496F63"/>
                </a:solidFill>
                <a:latin typeface="Arial" panose="020B0604020202020204" pitchFamily="34" charset="0"/>
                <a:cs typeface="Arial" panose="020B0604020202020204" pitchFamily="34" charset="0"/>
              </a:rPr>
              <a:t>Talent</a:t>
            </a:r>
          </a:p>
          <a:p>
            <a:pPr marL="1143000" indent="-1143000" algn="just">
              <a:lnSpc>
                <a:spcPct val="120000"/>
              </a:lnSpc>
              <a:buFont typeface="Arial" panose="020B0604020202020204" pitchFamily="34" charset="0"/>
              <a:buChar char="•"/>
            </a:pPr>
            <a:r>
              <a:rPr lang="en-US" sz="3600" dirty="0">
                <a:solidFill>
                  <a:srgbClr val="496F63"/>
                </a:solidFill>
                <a:latin typeface="Arial" panose="020B0604020202020204" pitchFamily="34" charset="0"/>
                <a:cs typeface="Arial" panose="020B0604020202020204" pitchFamily="34" charset="0"/>
              </a:rPr>
              <a:t>Intellectual Property</a:t>
            </a:r>
          </a:p>
          <a:p>
            <a:pPr marL="1143000" indent="-1143000" algn="just">
              <a:lnSpc>
                <a:spcPct val="120000"/>
              </a:lnSpc>
              <a:buFont typeface="Arial" panose="020B0604020202020204" pitchFamily="34" charset="0"/>
              <a:buChar char="•"/>
            </a:pPr>
            <a:r>
              <a:rPr lang="en-US" sz="3600" dirty="0">
                <a:solidFill>
                  <a:srgbClr val="496F63"/>
                </a:solidFill>
                <a:latin typeface="Arial" panose="020B0604020202020204" pitchFamily="34" charset="0"/>
                <a:cs typeface="Arial" panose="020B0604020202020204" pitchFamily="34" charset="0"/>
              </a:rPr>
              <a:t>Access to distribution</a:t>
            </a:r>
          </a:p>
          <a:p>
            <a:pPr marL="1143000" indent="-1143000" algn="just">
              <a:lnSpc>
                <a:spcPct val="120000"/>
              </a:lnSpc>
              <a:buFont typeface="Arial" panose="020B0604020202020204" pitchFamily="34" charset="0"/>
              <a:buChar char="•"/>
            </a:pPr>
            <a:r>
              <a:rPr lang="en-US" sz="3600" dirty="0" err="1">
                <a:solidFill>
                  <a:srgbClr val="496F63"/>
                </a:solidFill>
                <a:latin typeface="Arial" panose="020B0604020202020204" pitchFamily="34" charset="0"/>
                <a:cs typeface="Arial" panose="020B0604020202020204" pitchFamily="34" charset="0"/>
              </a:rPr>
              <a:t>Approp</a:t>
            </a:r>
            <a:r>
              <a:rPr lang="pl-PL" sz="3600" dirty="0">
                <a:solidFill>
                  <a:srgbClr val="496F63"/>
                </a:solidFill>
                <a:latin typeface="Arial" panose="020B0604020202020204" pitchFamily="34" charset="0"/>
                <a:cs typeface="Arial" panose="020B0604020202020204" pitchFamily="34" charset="0"/>
              </a:rPr>
              <a:t>r</a:t>
            </a:r>
            <a:r>
              <a:rPr lang="en-US" sz="3600" dirty="0" err="1">
                <a:solidFill>
                  <a:srgbClr val="496F63"/>
                </a:solidFill>
                <a:latin typeface="Arial" panose="020B0604020202020204" pitchFamily="34" charset="0"/>
                <a:cs typeface="Arial" panose="020B0604020202020204" pitchFamily="34" charset="0"/>
              </a:rPr>
              <a:t>iate</a:t>
            </a:r>
            <a:r>
              <a:rPr lang="en-US" sz="3600" dirty="0">
                <a:solidFill>
                  <a:srgbClr val="496F63"/>
                </a:solidFill>
                <a:latin typeface="Arial" panose="020B0604020202020204" pitchFamily="34" charset="0"/>
                <a:cs typeface="Arial" panose="020B0604020202020204" pitchFamily="34" charset="0"/>
              </a:rPr>
              <a:t> strategy</a:t>
            </a:r>
            <a:endParaRPr sz="3600" dirty="0">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46354ED8-03AA-4C1A-90AE-2769739C3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49353" y="3582900"/>
            <a:ext cx="7117236" cy="4969578"/>
          </a:xfrm>
          <a:prstGeom prst="rect">
            <a:avLst/>
          </a:prstGeom>
        </p:spPr>
      </p:pic>
      <p:sp>
        <p:nvSpPr>
          <p:cNvPr id="10" name="Prostokąt 1">
            <a:extLst>
              <a:ext uri="{FF2B5EF4-FFF2-40B4-BE49-F238E27FC236}">
                <a16:creationId xmlns:a16="http://schemas.microsoft.com/office/drawing/2014/main" id="{14150BDE-819D-4758-AD12-7C4C8746D3C3}"/>
              </a:ext>
            </a:extLst>
          </p:cNvPr>
          <p:cNvSpPr/>
          <p:nvPr/>
        </p:nvSpPr>
        <p:spPr>
          <a:xfrm>
            <a:off x="1363638" y="9931415"/>
            <a:ext cx="21656724" cy="2554545"/>
          </a:xfrm>
          <a:prstGeom prst="rect">
            <a:avLst/>
          </a:prstGeom>
        </p:spPr>
        <p:txBody>
          <a:bodyPr wrap="square">
            <a:spAutoFit/>
          </a:bodyPr>
          <a:lstStyle/>
          <a:p>
            <a:pPr algn="ctr"/>
            <a:r>
              <a:rPr lang="pl-PL" sz="16000" b="1" dirty="0">
                <a:solidFill>
                  <a:srgbClr val="71BB9A"/>
                </a:solidFill>
                <a:latin typeface="Arial" panose="020B0604020202020204" pitchFamily="34" charset="0"/>
                <a:cs typeface="Arial" panose="020B0604020202020204" pitchFamily="34" charset="0"/>
              </a:rPr>
              <a:t>Lean Marketing</a:t>
            </a:r>
          </a:p>
        </p:txBody>
      </p:sp>
    </p:spTree>
    <p:extLst>
      <p:ext uri="{BB962C8B-B14F-4D97-AF65-F5344CB8AC3E}">
        <p14:creationId xmlns:p14="http://schemas.microsoft.com/office/powerpoint/2010/main" val="1964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8">
                                            <p:txEl>
                                              <p:pRg st="3" end="3"/>
                                            </p:txEl>
                                          </p:spTgt>
                                        </p:tgtEl>
                                        <p:attrNameLst>
                                          <p:attrName>style.visibility</p:attrName>
                                        </p:attrNameLst>
                                      </p:cBhvr>
                                      <p:to>
                                        <p:strVal val="visible"/>
                                      </p:to>
                                    </p:set>
                                    <p:animEffect transition="in" filter="fade">
                                      <p:cBhvr>
                                        <p:cTn id="26" dur="1000"/>
                                        <p:tgtEl>
                                          <p:spTgt spid="68">
                                            <p:txEl>
                                              <p:pRg st="3" end="3"/>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8">
                                            <p:txEl>
                                              <p:pRg st="4" end="4"/>
                                            </p:txEl>
                                          </p:spTgt>
                                        </p:tgtEl>
                                        <p:attrNameLst>
                                          <p:attrName>style.visibility</p:attrName>
                                        </p:attrNameLst>
                                      </p:cBhvr>
                                      <p:to>
                                        <p:strVal val="visible"/>
                                      </p:to>
                                    </p:set>
                                    <p:animEffect transition="in" filter="fade">
                                      <p:cBhvr>
                                        <p:cTn id="30" dur="1000"/>
                                        <p:tgtEl>
                                          <p:spTgt spid="68">
                                            <p:txEl>
                                              <p:pRg st="4" end="4"/>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8">
                                            <p:txEl>
                                              <p:pRg st="5" end="5"/>
                                            </p:txEl>
                                          </p:spTgt>
                                        </p:tgtEl>
                                        <p:attrNameLst>
                                          <p:attrName>style.visibility</p:attrName>
                                        </p:attrNameLst>
                                      </p:cBhvr>
                                      <p:to>
                                        <p:strVal val="visible"/>
                                      </p:to>
                                    </p:set>
                                    <p:animEffect transition="in" filter="fade">
                                      <p:cBhvr>
                                        <p:cTn id="34" dur="1000"/>
                                        <p:tgtEl>
                                          <p:spTgt spid="68">
                                            <p:txEl>
                                              <p:pRg st="5" end="5"/>
                                            </p:txEl>
                                          </p:spTgt>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68">
                                            <p:txEl>
                                              <p:pRg st="6" end="6"/>
                                            </p:txEl>
                                          </p:spTgt>
                                        </p:tgtEl>
                                        <p:attrNameLst>
                                          <p:attrName>style.visibility</p:attrName>
                                        </p:attrNameLst>
                                      </p:cBhvr>
                                      <p:to>
                                        <p:strVal val="visible"/>
                                      </p:to>
                                    </p:set>
                                    <p:animEffect transition="in" filter="fade">
                                      <p:cBhvr>
                                        <p:cTn id="38" dur="1000"/>
                                        <p:tgtEl>
                                          <p:spTgt spid="68">
                                            <p:txEl>
                                              <p:pRg st="6" end="6"/>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8">
                                            <p:txEl>
                                              <p:pRg st="7" end="7"/>
                                            </p:txEl>
                                          </p:spTgt>
                                        </p:tgtEl>
                                        <p:attrNameLst>
                                          <p:attrName>style.visibility</p:attrName>
                                        </p:attrNameLst>
                                      </p:cBhvr>
                                      <p:to>
                                        <p:strVal val="visible"/>
                                      </p:to>
                                    </p:set>
                                    <p:animEffect transition="in" filter="fade">
                                      <p:cBhvr>
                                        <p:cTn id="42" dur="1000"/>
                                        <p:tgtEl>
                                          <p:spTgt spid="68">
                                            <p:txEl>
                                              <p:pRg st="7" end="7"/>
                                            </p:txEl>
                                          </p:spTgt>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68">
                                            <p:txEl>
                                              <p:pRg st="8" end="8"/>
                                            </p:txEl>
                                          </p:spTgt>
                                        </p:tgtEl>
                                        <p:attrNameLst>
                                          <p:attrName>style.visibility</p:attrName>
                                        </p:attrNameLst>
                                      </p:cBhvr>
                                      <p:to>
                                        <p:strVal val="visible"/>
                                      </p:to>
                                    </p:set>
                                    <p:animEffect transition="in" filter="fade">
                                      <p:cBhvr>
                                        <p:cTn id="46" dur="1000"/>
                                        <p:tgtEl>
                                          <p:spTgt spid="68">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1000" fill="hold"/>
                                        <p:tgtEl>
                                          <p:spTgt spid="2"/>
                                        </p:tgtEl>
                                        <p:attrNameLst>
                                          <p:attrName>ppt_x</p:attrName>
                                        </p:attrNameLst>
                                      </p:cBhvr>
                                      <p:tavLst>
                                        <p:tav tm="0">
                                          <p:val>
                                            <p:strVal val="1+#ppt_w/2"/>
                                          </p:val>
                                        </p:tav>
                                        <p:tav tm="100000">
                                          <p:val>
                                            <p:strVal val="#ppt_x"/>
                                          </p:val>
                                        </p:tav>
                                      </p:tavLst>
                                    </p:anim>
                                    <p:anim calcmode="lin" valueType="num">
                                      <p:cBhvr additive="base">
                                        <p:cTn id="52" dur="1000" fill="hold"/>
                                        <p:tgtEl>
                                          <p:spTgt spid="2"/>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53" presetClass="entr" presetSubtype="16" fill="hold" grpId="0" nodeType="afterEffect">
                                  <p:stCondLst>
                                    <p:cond delay="50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68" grpId="0" uiExpand="1"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9018990" y="-6580082"/>
            <a:ext cx="14041665" cy="15049440"/>
          </a:xfrm>
          <a:prstGeom prst="rect">
            <a:avLst/>
          </a:prstGeom>
        </p:spPr>
      </p:pic>
      <p:sp>
        <p:nvSpPr>
          <p:cNvPr id="68" name="Shape 68"/>
          <p:cNvSpPr/>
          <p:nvPr/>
        </p:nvSpPr>
        <p:spPr>
          <a:xfrm>
            <a:off x="255465" y="688272"/>
            <a:ext cx="7757542" cy="44645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en-US" dirty="0">
                <a:solidFill>
                  <a:srgbClr val="FF0000"/>
                </a:solidFill>
                <a:latin typeface="Arial" panose="020B0604020202020204" pitchFamily="34" charset="0"/>
                <a:cs typeface="Arial" panose="020B0604020202020204" pitchFamily="34" charset="0"/>
              </a:rPr>
              <a:t>Marketing</a:t>
            </a:r>
          </a:p>
          <a:p>
            <a:r>
              <a:rPr lang="pl-PL" dirty="0">
                <a:solidFill>
                  <a:srgbClr val="496F63"/>
                </a:solidFill>
                <a:latin typeface="Arial" panose="020B0604020202020204" pitchFamily="34" charset="0"/>
                <a:cs typeface="Arial" panose="020B0604020202020204" pitchFamily="34" charset="0"/>
              </a:rPr>
              <a:t>D</a:t>
            </a:r>
            <a:r>
              <a:rPr lang="en-US" dirty="0">
                <a:solidFill>
                  <a:srgbClr val="496F63"/>
                </a:solidFill>
                <a:latin typeface="Arial" panose="020B0604020202020204" pitchFamily="34" charset="0"/>
                <a:cs typeface="Arial" panose="020B0604020202020204" pitchFamily="34" charset="0"/>
              </a:rPr>
              <a:t>o I need it</a:t>
            </a:r>
            <a:r>
              <a:rPr lang="pl-PL" dirty="0">
                <a:solidFill>
                  <a:srgbClr val="496F63"/>
                </a:solidFill>
                <a:latin typeface="Arial" panose="020B0604020202020204" pitchFamily="34" charset="0"/>
                <a:cs typeface="Arial" panose="020B0604020202020204" pitchFamily="34" charset="0"/>
              </a:rPr>
              <a:t> </a:t>
            </a:r>
            <a:r>
              <a:rPr lang="pl-PL" dirty="0" err="1">
                <a:solidFill>
                  <a:srgbClr val="496F63"/>
                </a:solidFill>
                <a:latin typeface="Arial" panose="020B0604020202020204" pitchFamily="34" charset="0"/>
                <a:cs typeface="Arial" panose="020B0604020202020204" pitchFamily="34" charset="0"/>
              </a:rPr>
              <a:t>or</a:t>
            </a:r>
            <a:r>
              <a:rPr lang="pl-PL" dirty="0">
                <a:solidFill>
                  <a:srgbClr val="496F63"/>
                </a:solidFill>
                <a:latin typeface="Arial" panose="020B0604020202020204" pitchFamily="34" charset="0"/>
                <a:cs typeface="Arial" panose="020B0604020202020204" pitchFamily="34" charset="0"/>
              </a:rPr>
              <a:t> not</a:t>
            </a:r>
            <a:r>
              <a:rPr lang="en-US" dirty="0">
                <a:solidFill>
                  <a:srgbClr val="496F63"/>
                </a:solidFill>
                <a:latin typeface="Arial" panose="020B0604020202020204" pitchFamily="34" charset="0"/>
                <a:cs typeface="Arial" panose="020B0604020202020204" pitchFamily="34" charset="0"/>
              </a:rPr>
              <a:t>?</a:t>
            </a:r>
            <a:endParaRPr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a:t>
            </a:fld>
            <a:endParaRPr/>
          </a:p>
        </p:txBody>
      </p:sp>
      <p:sp>
        <p:nvSpPr>
          <p:cNvPr id="12" name="Rectangle 1">
            <a:extLst>
              <a:ext uri="{FF2B5EF4-FFF2-40B4-BE49-F238E27FC236}">
                <a16:creationId xmlns:a16="http://schemas.microsoft.com/office/drawing/2014/main" id="{024D9C04-1E26-436F-A45F-CACA125619D6}"/>
              </a:ext>
            </a:extLst>
          </p:cNvPr>
          <p:cNvSpPr/>
          <p:nvPr/>
        </p:nvSpPr>
        <p:spPr>
          <a:xfrm>
            <a:off x="11807551" y="618451"/>
            <a:ext cx="8464545" cy="3416320"/>
          </a:xfrm>
          <a:prstGeom prst="rect">
            <a:avLst/>
          </a:prstGeom>
        </p:spPr>
        <p:txBody>
          <a:bodyPr wrap="square">
            <a:spAutoFit/>
          </a:bodyPr>
          <a:lstStyle/>
          <a:p>
            <a:pPr fontAlgn="base"/>
            <a:r>
              <a:rPr lang="en-US" sz="3600" dirty="0">
                <a:solidFill>
                  <a:srgbClr val="496F63"/>
                </a:solidFill>
              </a:rPr>
              <a:t>Most business owners understand the importance of marketing</a:t>
            </a:r>
            <a:r>
              <a:rPr lang="pl-PL" sz="3600" dirty="0">
                <a:solidFill>
                  <a:srgbClr val="496F63"/>
                </a:solidFill>
              </a:rPr>
              <a:t> - </a:t>
            </a:r>
            <a:r>
              <a:rPr lang="en-US" sz="3600" dirty="0">
                <a:solidFill>
                  <a:srgbClr val="496F63"/>
                </a:solidFill>
              </a:rPr>
              <a:t>in theory, at least</a:t>
            </a:r>
          </a:p>
          <a:p>
            <a:pPr fontAlgn="base"/>
            <a:r>
              <a:rPr lang="en-US" sz="3600" dirty="0">
                <a:solidFill>
                  <a:srgbClr val="496F63"/>
                </a:solidFill>
              </a:rPr>
              <a:t>Usually, however, marketing ends up being an afterthought to a business owner's already-full schedule</a:t>
            </a:r>
            <a:endParaRPr lang="en-IE" sz="3600" b="1" kern="1200" dirty="0">
              <a:solidFill>
                <a:srgbClr val="496F63"/>
              </a:solidFill>
              <a:latin typeface="Arial" panose="020B0604020202020204" pitchFamily="34" charset="0"/>
              <a:cs typeface="Arial" panose="020B0604020202020204" pitchFamily="34" charset="0"/>
              <a:sym typeface="Quattrocento Sans"/>
            </a:endParaRPr>
          </a:p>
        </p:txBody>
      </p:sp>
      <p:grpSp>
        <p:nvGrpSpPr>
          <p:cNvPr id="2" name="Group 1"/>
          <p:cNvGrpSpPr/>
          <p:nvPr/>
        </p:nvGrpSpPr>
        <p:grpSpPr>
          <a:xfrm>
            <a:off x="514294" y="4794043"/>
            <a:ext cx="8042384" cy="8592457"/>
            <a:chOff x="514294" y="4794043"/>
            <a:chExt cx="8042384" cy="8592457"/>
          </a:xfrm>
        </p:grpSpPr>
        <p:sp>
          <p:nvSpPr>
            <p:cNvPr id="11" name="Shape 72">
              <a:extLst>
                <a:ext uri="{FF2B5EF4-FFF2-40B4-BE49-F238E27FC236}">
                  <a16:creationId xmlns:a16="http://schemas.microsoft.com/office/drawing/2014/main" id="{20E1F28C-B04A-4362-B08D-FA9482E45FCB}"/>
                </a:ext>
              </a:extLst>
            </p:cNvPr>
            <p:cNvSpPr/>
            <p:nvPr/>
          </p:nvSpPr>
          <p:spPr>
            <a:xfrm>
              <a:off x="514294" y="4794043"/>
              <a:ext cx="8042384" cy="8592457"/>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 name="Shape 69">
              <a:extLst>
                <a:ext uri="{FF2B5EF4-FFF2-40B4-BE49-F238E27FC236}">
                  <a16:creationId xmlns:a16="http://schemas.microsoft.com/office/drawing/2014/main" id="{06AC3499-C6DE-4AA7-9461-186DB4D84747}"/>
                </a:ext>
              </a:extLst>
            </p:cNvPr>
            <p:cNvSpPr/>
            <p:nvPr/>
          </p:nvSpPr>
          <p:spPr>
            <a:xfrm>
              <a:off x="905765" y="5290618"/>
              <a:ext cx="7084910" cy="790314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r>
                <a:rPr lang="en-US" sz="3600" dirty="0">
                  <a:solidFill>
                    <a:srgbClr val="496F63"/>
                  </a:solidFill>
                </a:rPr>
                <a:t>According to Sage North America's survey of 6 million SMEs in the United States, 47% of small business owners are working more hours per week than they were five years ago, with the majority of them working longer days and most weekends. Since business owners are working more than ever, it's getting harder for them to squeeze in tasks that are outside their day to day operations</a:t>
              </a:r>
            </a:p>
            <a:p>
              <a:r>
                <a:rPr lang="en-US" sz="3600" dirty="0">
                  <a:solidFill>
                    <a:srgbClr val="496F63"/>
                  </a:solidFill>
                </a:rPr>
                <a:t>- and this includes marketing</a:t>
              </a:r>
              <a:endParaRPr sz="3600" dirty="0">
                <a:solidFill>
                  <a:srgbClr val="496F63"/>
                </a:solidFill>
                <a:latin typeface="Arial" panose="020B0604020202020204" pitchFamily="34" charset="0"/>
                <a:cs typeface="Arial" panose="020B0604020202020204" pitchFamily="34" charset="0"/>
              </a:endParaRPr>
            </a:p>
          </p:txBody>
        </p:sp>
      </p:grpSp>
      <p:sp>
        <p:nvSpPr>
          <p:cNvPr id="15" name="Prostokąt 14">
            <a:extLst>
              <a:ext uri="{FF2B5EF4-FFF2-40B4-BE49-F238E27FC236}">
                <a16:creationId xmlns:a16="http://schemas.microsoft.com/office/drawing/2014/main" id="{D8DE5493-D55B-44DE-848B-DE2AA6031324}"/>
              </a:ext>
            </a:extLst>
          </p:cNvPr>
          <p:cNvSpPr/>
          <p:nvPr/>
        </p:nvSpPr>
        <p:spPr>
          <a:xfrm>
            <a:off x="10577997" y="4210394"/>
            <a:ext cx="13066375" cy="1692771"/>
          </a:xfrm>
          <a:prstGeom prst="rect">
            <a:avLst/>
          </a:prstGeom>
        </p:spPr>
        <p:txBody>
          <a:bodyPr wrap="square">
            <a:spAutoFit/>
          </a:bodyPr>
          <a:lstStyle/>
          <a:p>
            <a:pPr algn="l"/>
            <a:r>
              <a:rPr lang="en-US" sz="5200" b="1" dirty="0">
                <a:solidFill>
                  <a:srgbClr val="496F63"/>
                </a:solidFill>
              </a:rPr>
              <a:t>Obstacles to Small</a:t>
            </a:r>
            <a:r>
              <a:rPr lang="pl-PL" sz="5200" b="1" dirty="0">
                <a:solidFill>
                  <a:srgbClr val="496F63"/>
                </a:solidFill>
              </a:rPr>
              <a:t> </a:t>
            </a:r>
            <a:r>
              <a:rPr lang="en-US" sz="5200" b="1" dirty="0">
                <a:solidFill>
                  <a:srgbClr val="496F63"/>
                </a:solidFill>
              </a:rPr>
              <a:t>Business Marketing</a:t>
            </a:r>
            <a:r>
              <a:rPr lang="pl-PL" sz="5200" b="1" dirty="0">
                <a:solidFill>
                  <a:srgbClr val="496F63"/>
                </a:solidFill>
              </a:rPr>
              <a:t>:</a:t>
            </a:r>
          </a:p>
          <a:p>
            <a:pPr algn="l"/>
            <a:r>
              <a:rPr lang="en-GB" sz="5200" b="1" dirty="0">
                <a:solidFill>
                  <a:srgbClr val="496F63"/>
                </a:solidFill>
                <a:latin typeface="Arial" panose="020B0604020202020204" pitchFamily="34" charset="0"/>
                <a:cs typeface="Arial" panose="020B0604020202020204" pitchFamily="34" charset="0"/>
              </a:rPr>
              <a:t>1. </a:t>
            </a:r>
            <a:r>
              <a:rPr lang="pl-PL" sz="5200" b="1" dirty="0">
                <a:solidFill>
                  <a:srgbClr val="496F63"/>
                </a:solidFill>
                <a:latin typeface="Arial" panose="020B0604020202020204" pitchFamily="34" charset="0"/>
                <a:cs typeface="Arial" panose="020B0604020202020204" pitchFamily="34" charset="0"/>
              </a:rPr>
              <a:t>Lack of time</a:t>
            </a:r>
          </a:p>
        </p:txBody>
      </p:sp>
      <p:sp>
        <p:nvSpPr>
          <p:cNvPr id="24" name="Rectangle 1">
            <a:extLst>
              <a:ext uri="{FF2B5EF4-FFF2-40B4-BE49-F238E27FC236}">
                <a16:creationId xmlns:a16="http://schemas.microsoft.com/office/drawing/2014/main" id="{F0865906-1E44-43A6-B80C-D3FBFD7E07C1}"/>
              </a:ext>
            </a:extLst>
          </p:cNvPr>
          <p:cNvSpPr/>
          <p:nvPr/>
        </p:nvSpPr>
        <p:spPr>
          <a:xfrm>
            <a:off x="7734567" y="12834984"/>
            <a:ext cx="17837523"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https://business.tutsplus.com/tutorials/how-to-write-a-lean-marketing-plan--cms-26069</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grpSp>
        <p:nvGrpSpPr>
          <p:cNvPr id="3" name="Group 2"/>
          <p:cNvGrpSpPr/>
          <p:nvPr/>
        </p:nvGrpSpPr>
        <p:grpSpPr>
          <a:xfrm>
            <a:off x="8837839" y="8668416"/>
            <a:ext cx="15031867" cy="3996104"/>
            <a:chOff x="8837839" y="8668416"/>
            <a:chExt cx="15031867" cy="3996104"/>
          </a:xfrm>
        </p:grpSpPr>
        <p:sp>
          <p:nvSpPr>
            <p:cNvPr id="17" name="Shape 72">
              <a:extLst>
                <a:ext uri="{FF2B5EF4-FFF2-40B4-BE49-F238E27FC236}">
                  <a16:creationId xmlns:a16="http://schemas.microsoft.com/office/drawing/2014/main" id="{F45553C8-11A1-4979-8CFE-71EA285D2C56}"/>
                </a:ext>
              </a:extLst>
            </p:cNvPr>
            <p:cNvSpPr/>
            <p:nvPr/>
          </p:nvSpPr>
          <p:spPr>
            <a:xfrm>
              <a:off x="8837839" y="8668416"/>
              <a:ext cx="15031867" cy="3996104"/>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8" name="Shape 69">
              <a:extLst>
                <a:ext uri="{FF2B5EF4-FFF2-40B4-BE49-F238E27FC236}">
                  <a16:creationId xmlns:a16="http://schemas.microsoft.com/office/drawing/2014/main" id="{9B8D8713-B826-4DE1-94CA-3346FEDFBA8B}"/>
                </a:ext>
              </a:extLst>
            </p:cNvPr>
            <p:cNvSpPr/>
            <p:nvPr/>
          </p:nvSpPr>
          <p:spPr>
            <a:xfrm>
              <a:off x="9226719" y="8825863"/>
              <a:ext cx="14254105" cy="34650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ctr">
                <a:spcAft>
                  <a:spcPts val="1200"/>
                </a:spcAft>
              </a:pPr>
              <a:r>
                <a:rPr lang="en-US" sz="3600" dirty="0">
                  <a:solidFill>
                    <a:srgbClr val="FFFFFF"/>
                  </a:solidFill>
                </a:rPr>
                <a:t>One third of small businesses don't have a marketing budget</a:t>
              </a:r>
            </a:p>
            <a:p>
              <a:pPr>
                <a:spcAft>
                  <a:spcPts val="1200"/>
                </a:spcAft>
              </a:pPr>
              <a:r>
                <a:rPr lang="en-US" sz="3600" dirty="0">
                  <a:solidFill>
                    <a:srgbClr val="FFFFFF"/>
                  </a:solidFill>
                </a:rPr>
                <a:t>Companies with five or more employees are the most likely to outsource marketing tasks, according to a survey by </a:t>
              </a:r>
              <a:r>
                <a:rPr lang="en-US" sz="3600" dirty="0" err="1">
                  <a:solidFill>
                    <a:srgbClr val="FFFFFF"/>
                  </a:solidFill>
                </a:rPr>
                <a:t>Infusionsoft</a:t>
              </a:r>
              <a:endParaRPr lang="en-US" sz="3600" dirty="0">
                <a:solidFill>
                  <a:srgbClr val="FFFFFF"/>
                </a:solidFill>
              </a:endParaRPr>
            </a:p>
            <a:p>
              <a:r>
                <a:rPr lang="en-US" sz="3600" dirty="0">
                  <a:solidFill>
                    <a:srgbClr val="FFFFFF"/>
                  </a:solidFill>
                </a:rPr>
                <a:t>But even when businesses get big enough to have more than ten employees, it's still usually the owner who takes the helm for marketing responsibilities</a:t>
              </a:r>
              <a:endParaRPr sz="3600" dirty="0">
                <a:solidFill>
                  <a:srgbClr val="FFFFFF"/>
                </a:solidFill>
                <a:latin typeface="Arial" panose="020B0604020202020204" pitchFamily="34" charset="0"/>
                <a:cs typeface="Arial" panose="020B0604020202020204" pitchFamily="34" charset="0"/>
              </a:endParaRPr>
            </a:p>
          </p:txBody>
        </p:sp>
      </p:grpSp>
      <p:sp>
        <p:nvSpPr>
          <p:cNvPr id="14" name="Prostokąt 14">
            <a:extLst>
              <a:ext uri="{FF2B5EF4-FFF2-40B4-BE49-F238E27FC236}">
                <a16:creationId xmlns:a16="http://schemas.microsoft.com/office/drawing/2014/main" id="{D8DE5493-D55B-44DE-848B-DE2AA6031324}"/>
              </a:ext>
            </a:extLst>
          </p:cNvPr>
          <p:cNvSpPr/>
          <p:nvPr/>
        </p:nvSpPr>
        <p:spPr>
          <a:xfrm>
            <a:off x="10577997" y="5790121"/>
            <a:ext cx="13066375" cy="892552"/>
          </a:xfrm>
          <a:prstGeom prst="rect">
            <a:avLst/>
          </a:prstGeom>
        </p:spPr>
        <p:txBody>
          <a:bodyPr wrap="square">
            <a:spAutoFit/>
          </a:bodyPr>
          <a:lstStyle/>
          <a:p>
            <a:pPr algn="l"/>
            <a:r>
              <a:rPr lang="en-GB" sz="5200" b="1" dirty="0">
                <a:solidFill>
                  <a:srgbClr val="496F63"/>
                </a:solidFill>
                <a:latin typeface="Arial" panose="020B0604020202020204" pitchFamily="34" charset="0"/>
                <a:cs typeface="Arial" panose="020B0604020202020204" pitchFamily="34" charset="0"/>
              </a:rPr>
              <a:t>2. </a:t>
            </a:r>
            <a:r>
              <a:rPr lang="pl-PL" sz="5200" b="1" dirty="0">
                <a:solidFill>
                  <a:srgbClr val="496F63"/>
                </a:solidFill>
                <a:latin typeface="Arial" panose="020B0604020202020204" pitchFamily="34" charset="0"/>
                <a:cs typeface="Arial" panose="020B0604020202020204" pitchFamily="34" charset="0"/>
              </a:rPr>
              <a:t>Limited budge</a:t>
            </a:r>
            <a:r>
              <a:rPr lang="en-GB" sz="5200" b="1" dirty="0">
                <a:solidFill>
                  <a:srgbClr val="496F63"/>
                </a:solidFill>
                <a:latin typeface="Arial" panose="020B0604020202020204" pitchFamily="34" charset="0"/>
                <a:cs typeface="Arial" panose="020B0604020202020204" pitchFamily="34" charset="0"/>
              </a:rPr>
              <a:t>t</a:t>
            </a:r>
            <a:r>
              <a:rPr lang="pl-PL" sz="5200" b="1" dirty="0">
                <a:solidFill>
                  <a:srgbClr val="496F63"/>
                </a:solidFill>
                <a:latin typeface="Arial" panose="020B0604020202020204" pitchFamily="34" charset="0"/>
                <a:cs typeface="Arial" panose="020B0604020202020204" pitchFamily="34" charset="0"/>
              </a:rPr>
              <a:t>s</a:t>
            </a:r>
          </a:p>
        </p:txBody>
      </p:sp>
      <p:sp>
        <p:nvSpPr>
          <p:cNvPr id="16" name="Prostokąt 14">
            <a:extLst>
              <a:ext uri="{FF2B5EF4-FFF2-40B4-BE49-F238E27FC236}">
                <a16:creationId xmlns:a16="http://schemas.microsoft.com/office/drawing/2014/main" id="{D8DE5493-D55B-44DE-848B-DE2AA6031324}"/>
              </a:ext>
            </a:extLst>
          </p:cNvPr>
          <p:cNvSpPr/>
          <p:nvPr/>
        </p:nvSpPr>
        <p:spPr>
          <a:xfrm>
            <a:off x="10577997" y="6599117"/>
            <a:ext cx="13066375" cy="1692771"/>
          </a:xfrm>
          <a:prstGeom prst="rect">
            <a:avLst/>
          </a:prstGeom>
        </p:spPr>
        <p:txBody>
          <a:bodyPr wrap="square">
            <a:spAutoFit/>
          </a:bodyPr>
          <a:lstStyle/>
          <a:p>
            <a:pPr algn="l"/>
            <a:r>
              <a:rPr lang="en-US" sz="5200" b="1" dirty="0">
                <a:solidFill>
                  <a:srgbClr val="496F63"/>
                </a:solidFill>
                <a:latin typeface="Arial" panose="020B0604020202020204" pitchFamily="34" charset="0"/>
                <a:cs typeface="Arial" panose="020B0604020202020204" pitchFamily="34" charset="0"/>
              </a:rPr>
              <a:t>3. DIY Marketing Can Be Difficult</a:t>
            </a:r>
            <a:endParaRPr lang="pl-PL" sz="5200" b="1" dirty="0">
              <a:solidFill>
                <a:srgbClr val="496F63"/>
              </a:solidFill>
              <a:latin typeface="Arial" panose="020B0604020202020204" pitchFamily="34" charset="0"/>
              <a:cs typeface="Arial" panose="020B0604020202020204" pitchFamily="34" charset="0"/>
            </a:endParaRPr>
          </a:p>
          <a:p>
            <a:pPr algn="l"/>
            <a:r>
              <a:rPr lang="en-GB" sz="5200" b="1" dirty="0">
                <a:solidFill>
                  <a:srgbClr val="496F63"/>
                </a:solidFill>
                <a:latin typeface="Arial" panose="020B0604020202020204" pitchFamily="34" charset="0"/>
                <a:cs typeface="Arial" panose="020B0604020202020204" pitchFamily="34" charset="0"/>
              </a:rPr>
              <a:t>4. </a:t>
            </a:r>
            <a:r>
              <a:rPr lang="pl-PL" sz="5200" b="1" dirty="0">
                <a:solidFill>
                  <a:srgbClr val="496F63"/>
                </a:solidFill>
                <a:latin typeface="Arial" panose="020B0604020202020204" pitchFamily="34" charset="0"/>
                <a:cs typeface="Arial" panose="020B0604020202020204" pitchFamily="34" charset="0"/>
              </a:rPr>
              <a:t>Lack of interest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animEffect transition="in" filter="fade">
                                      <p:cBhvr>
                                        <p:cTn id="11" dur="2000"/>
                                        <p:tgtEl>
                                          <p:spTgt spid="6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1000"/>
                                        <p:tgtEl>
                                          <p:spTgt spid="15">
                                            <p:txEl>
                                              <p:pRg st="1" end="1"/>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2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10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1000"/>
                                        <p:tgtEl>
                                          <p:spTgt spid="16">
                                            <p:txEl>
                                              <p:pRg st="1" end="1"/>
                                            </p:txEl>
                                          </p:spTgt>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P spid="12" grpId="0"/>
      <p:bldP spid="15" grpId="0" uiExpand="1" build="p"/>
      <p:bldP spid="24" grpId="0"/>
      <p:bldP spid="14" grpId="0"/>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0" y="-666720"/>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a:t>
            </a:fld>
            <a:endParaRPr/>
          </a:p>
        </p:txBody>
      </p:sp>
      <p:sp>
        <p:nvSpPr>
          <p:cNvPr id="118" name="Shape 118"/>
          <p:cNvSpPr/>
          <p:nvPr/>
        </p:nvSpPr>
        <p:spPr>
          <a:xfrm>
            <a:off x="6620772" y="215163"/>
            <a:ext cx="15615484"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dirty="0">
                <a:solidFill>
                  <a:srgbClr val="496F63"/>
                </a:solidFill>
                <a:latin typeface="Arial" panose="020B0604020202020204" pitchFamily="34" charset="0"/>
                <a:cs typeface="Arial" panose="020B0604020202020204" pitchFamily="34" charset="0"/>
              </a:rPr>
              <a:t>What</a:t>
            </a:r>
            <a:r>
              <a:rPr lang="en-GB" dirty="0">
                <a:solidFill>
                  <a:srgbClr val="496F63"/>
                </a:solidFill>
                <a:latin typeface="Arial" panose="020B0604020202020204" pitchFamily="34" charset="0"/>
                <a:cs typeface="Arial" panose="020B0604020202020204" pitchFamily="34" charset="0"/>
              </a:rPr>
              <a:t> </a:t>
            </a:r>
            <a:r>
              <a:rPr lang="en-GB" dirty="0" err="1">
                <a:solidFill>
                  <a:srgbClr val="496F63"/>
                </a:solidFill>
                <a:latin typeface="Arial" panose="020B0604020202020204" pitchFamily="34" charset="0"/>
                <a:cs typeface="Arial" panose="020B0604020202020204" pitchFamily="34" charset="0"/>
              </a:rPr>
              <a:t>i</a:t>
            </a:r>
            <a:r>
              <a:rPr lang="pl-PL" dirty="0">
                <a:solidFill>
                  <a:srgbClr val="496F63"/>
                </a:solidFill>
                <a:latin typeface="Arial" panose="020B0604020202020204" pitchFamily="34" charset="0"/>
                <a:cs typeface="Arial" panose="020B0604020202020204" pitchFamily="34" charset="0"/>
              </a:rPr>
              <a:t>s Lean Marketing?</a:t>
            </a:r>
            <a:endParaRPr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14041664" y="2358812"/>
            <a:ext cx="10342335" cy="4616648"/>
          </a:xfrm>
          <a:prstGeom prst="rect">
            <a:avLst/>
          </a:prstGeom>
        </p:spPr>
        <p:txBody>
          <a:bodyPr wrap="square">
            <a:spAutoFit/>
          </a:bodyPr>
          <a:lstStyle/>
          <a:p>
            <a:pPr algn="l"/>
            <a:r>
              <a:rPr lang="pl-PL" sz="4200" b="1" dirty="0">
                <a:solidFill>
                  <a:srgbClr val="71BB9A"/>
                </a:solidFill>
              </a:rPr>
              <a:t>It’s a methodology pioneered by enterpreneur and author Eric Ries as it relates to product development at startups</a:t>
            </a:r>
          </a:p>
          <a:p>
            <a:pPr algn="l"/>
            <a:r>
              <a:rPr lang="pl-PL" sz="4200" b="1" dirty="0">
                <a:solidFill>
                  <a:srgbClr val="71BB9A"/>
                </a:solidFill>
              </a:rPr>
              <a:t>The lean startup methodology is all about iterative shortened product releases and scientific experimentation</a:t>
            </a:r>
          </a:p>
        </p:txBody>
      </p:sp>
      <p:sp>
        <p:nvSpPr>
          <p:cNvPr id="16" name="Rectangle 1">
            <a:extLst>
              <a:ext uri="{FF2B5EF4-FFF2-40B4-BE49-F238E27FC236}">
                <a16:creationId xmlns:a16="http://schemas.microsoft.com/office/drawing/2014/main" id="{34E4DD38-FF4C-4EC2-9797-B77343AB54FE}"/>
              </a:ext>
            </a:extLst>
          </p:cNvPr>
          <p:cNvSpPr/>
          <p:nvPr/>
        </p:nvSpPr>
        <p:spPr>
          <a:xfrm>
            <a:off x="13004494" y="12607852"/>
            <a:ext cx="12192000" cy="461665"/>
          </a:xfrm>
          <a:prstGeom prst="rect">
            <a:avLst/>
          </a:prstGeom>
        </p:spPr>
        <p:txBody>
          <a:bodyPr wrap="square" lIns="91440" tIns="45720" rIns="91440" bIns="45720" anchor="t">
            <a:spAutoFit/>
          </a:bodyPr>
          <a:lstStyle/>
          <a:p>
            <a:pPr algn="ctr" fontAlgn="base"/>
            <a:r>
              <a:rPr lang="pl-PL" sz="2400" b="1" kern="1200" dirty="0">
                <a:solidFill>
                  <a:srgbClr val="496F63"/>
                </a:solidFill>
                <a:latin typeface="Arial"/>
                <a:cs typeface="Arial"/>
                <a:sym typeface="Quattrocento Sans"/>
              </a:rPr>
              <a:t>Source: </a:t>
            </a:r>
            <a:r>
              <a:rPr lang="pl-PL" sz="2400" b="1" kern="1200" dirty="0">
                <a:solidFill>
                  <a:srgbClr val="496F63"/>
                </a:solidFill>
                <a:latin typeface="Arial"/>
                <a:cs typeface="Arial"/>
                <a:sym typeface="Quattrocento Sans"/>
                <a:hlinkClick r:id="rId4"/>
              </a:rPr>
              <a:t>https://www.youtube.com/watch?v=lFOKPrDF_JI</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pic>
        <p:nvPicPr>
          <p:cNvPr id="6" name="Obraz 5">
            <a:hlinkClick r:id="rId4"/>
            <a:extLst>
              <a:ext uri="{FF2B5EF4-FFF2-40B4-BE49-F238E27FC236}">
                <a16:creationId xmlns:a16="http://schemas.microsoft.com/office/drawing/2014/main" id="{6FDAC60B-C138-4969-B27F-EB9D0988FB76}"/>
              </a:ext>
            </a:extLst>
          </p:cNvPr>
          <p:cNvPicPr>
            <a:picLocks noChangeAspect="1"/>
          </p:cNvPicPr>
          <p:nvPr/>
        </p:nvPicPr>
        <p:blipFill>
          <a:blip r:embed="rId5" cstate="print"/>
          <a:stretch>
            <a:fillRect/>
          </a:stretch>
        </p:blipFill>
        <p:spPr>
          <a:xfrm>
            <a:off x="15612714" y="8438723"/>
            <a:ext cx="6975558" cy="3921836"/>
          </a:xfrm>
          <a:prstGeom prst="rect">
            <a:avLst/>
          </a:prstGeom>
        </p:spPr>
      </p:pic>
      <p:sp>
        <p:nvSpPr>
          <p:cNvPr id="14" name="Shape 118">
            <a:extLst>
              <a:ext uri="{FF2B5EF4-FFF2-40B4-BE49-F238E27FC236}">
                <a16:creationId xmlns:a16="http://schemas.microsoft.com/office/drawing/2014/main" id="{691AD970-7F9A-457D-9DEA-D92FCE59D756}"/>
              </a:ext>
            </a:extLst>
          </p:cNvPr>
          <p:cNvSpPr/>
          <p:nvPr/>
        </p:nvSpPr>
        <p:spPr>
          <a:xfrm>
            <a:off x="781960" y="1714317"/>
            <a:ext cx="4942113" cy="212403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a:solidFill>
                  <a:srgbClr val="496F63"/>
                </a:solidFill>
                <a:latin typeface="Arial" panose="020B0604020202020204" pitchFamily="34" charset="0"/>
                <a:cs typeface="Arial" panose="020B0604020202020204" pitchFamily="34" charset="0"/>
              </a:rPr>
              <a:t>BUILD</a:t>
            </a:r>
            <a:endParaRPr sz="7000" dirty="0">
              <a:solidFill>
                <a:srgbClr val="496F63"/>
              </a:solidFill>
              <a:latin typeface="Arial" panose="020B0604020202020204" pitchFamily="34" charset="0"/>
              <a:cs typeface="Arial" panose="020B0604020202020204" pitchFamily="34" charset="0"/>
            </a:endParaRPr>
          </a:p>
        </p:txBody>
      </p:sp>
      <p:sp>
        <p:nvSpPr>
          <p:cNvPr id="15" name="Shape 118">
            <a:extLst>
              <a:ext uri="{FF2B5EF4-FFF2-40B4-BE49-F238E27FC236}">
                <a16:creationId xmlns:a16="http://schemas.microsoft.com/office/drawing/2014/main" id="{595EA53E-B02B-469B-817B-1E8F465F441D}"/>
              </a:ext>
            </a:extLst>
          </p:cNvPr>
          <p:cNvSpPr/>
          <p:nvPr/>
        </p:nvSpPr>
        <p:spPr>
          <a:xfrm>
            <a:off x="8470531" y="6389538"/>
            <a:ext cx="4942113" cy="212403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70000" lnSpcReduction="2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dirty="0">
                <a:solidFill>
                  <a:srgbClr val="496F63"/>
                </a:solidFill>
                <a:latin typeface="Arial" panose="020B0604020202020204" pitchFamily="34" charset="0"/>
                <a:cs typeface="Arial" panose="020B0604020202020204" pitchFamily="34" charset="0"/>
              </a:rPr>
              <a:t>MEASURE</a:t>
            </a:r>
            <a:endParaRPr dirty="0">
              <a:solidFill>
                <a:srgbClr val="496F63"/>
              </a:solidFill>
              <a:latin typeface="Arial" panose="020B0604020202020204" pitchFamily="34" charset="0"/>
              <a:cs typeface="Arial" panose="020B0604020202020204" pitchFamily="34" charset="0"/>
            </a:endParaRPr>
          </a:p>
        </p:txBody>
      </p:sp>
      <p:sp>
        <p:nvSpPr>
          <p:cNvPr id="17" name="Shape 118">
            <a:extLst>
              <a:ext uri="{FF2B5EF4-FFF2-40B4-BE49-F238E27FC236}">
                <a16:creationId xmlns:a16="http://schemas.microsoft.com/office/drawing/2014/main" id="{DBFD45AF-0D76-487A-8A07-3BBF19D658AB}"/>
              </a:ext>
            </a:extLst>
          </p:cNvPr>
          <p:cNvSpPr/>
          <p:nvPr/>
        </p:nvSpPr>
        <p:spPr>
          <a:xfrm>
            <a:off x="493791" y="10731611"/>
            <a:ext cx="4942113" cy="212403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a:solidFill>
                  <a:srgbClr val="496F63"/>
                </a:solidFill>
                <a:latin typeface="Arial" panose="020B0604020202020204" pitchFamily="34" charset="0"/>
                <a:cs typeface="Arial" panose="020B0604020202020204" pitchFamily="34" charset="0"/>
              </a:rPr>
              <a:t>LEARN</a:t>
            </a:r>
            <a:endParaRPr sz="7000" dirty="0">
              <a:solidFill>
                <a:srgbClr val="496F63"/>
              </a:solidFill>
              <a:latin typeface="Arial" panose="020B0604020202020204" pitchFamily="34" charset="0"/>
              <a:cs typeface="Arial" panose="020B0604020202020204" pitchFamily="34" charset="0"/>
            </a:endParaRPr>
          </a:p>
        </p:txBody>
      </p:sp>
      <p:cxnSp>
        <p:nvCxnSpPr>
          <p:cNvPr id="10" name="Łącznik prosty ze strzałką 9">
            <a:extLst>
              <a:ext uri="{FF2B5EF4-FFF2-40B4-BE49-F238E27FC236}">
                <a16:creationId xmlns:a16="http://schemas.microsoft.com/office/drawing/2014/main" id="{04D44170-D157-443E-AB96-05D3B9E80D2D}"/>
              </a:ext>
            </a:extLst>
          </p:cNvPr>
          <p:cNvCxnSpPr>
            <a:cxnSpLocks/>
          </p:cNvCxnSpPr>
          <p:nvPr/>
        </p:nvCxnSpPr>
        <p:spPr>
          <a:xfrm flipH="1" flipV="1">
            <a:off x="2886834" y="3233057"/>
            <a:ext cx="1" cy="749855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2" name="Łącznik prosty ze strzałką 11">
            <a:extLst>
              <a:ext uri="{FF2B5EF4-FFF2-40B4-BE49-F238E27FC236}">
                <a16:creationId xmlns:a16="http://schemas.microsoft.com/office/drawing/2014/main" id="{442D377B-2FE6-4D31-8919-CA8CED45C28F}"/>
              </a:ext>
            </a:extLst>
          </p:cNvPr>
          <p:cNvCxnSpPr>
            <a:cxnSpLocks/>
          </p:cNvCxnSpPr>
          <p:nvPr/>
        </p:nvCxnSpPr>
        <p:spPr>
          <a:xfrm>
            <a:off x="4898571" y="3233057"/>
            <a:ext cx="6121587" cy="298633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Łącznik prosty ze strzałką 18">
            <a:extLst>
              <a:ext uri="{FF2B5EF4-FFF2-40B4-BE49-F238E27FC236}">
                <a16:creationId xmlns:a16="http://schemas.microsoft.com/office/drawing/2014/main" id="{576F7D87-63E9-4544-A3CE-EA728954B7BD}"/>
              </a:ext>
            </a:extLst>
          </p:cNvPr>
          <p:cNvCxnSpPr>
            <a:cxnSpLocks/>
          </p:cNvCxnSpPr>
          <p:nvPr/>
        </p:nvCxnSpPr>
        <p:spPr>
          <a:xfrm flipH="1">
            <a:off x="4898571" y="7539385"/>
            <a:ext cx="6043016" cy="319222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22" name="Obraz 21">
            <a:extLst>
              <a:ext uri="{FF2B5EF4-FFF2-40B4-BE49-F238E27FC236}">
                <a16:creationId xmlns:a16="http://schemas.microsoft.com/office/drawing/2014/main" id="{56FBADBD-0AA4-4F36-A376-307DAF1E6B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0772" y="11064759"/>
            <a:ext cx="2124038" cy="2124038"/>
          </a:xfrm>
          <a:prstGeom prst="rect">
            <a:avLst/>
          </a:prstGeom>
        </p:spPr>
      </p:pic>
      <p:pic>
        <p:nvPicPr>
          <p:cNvPr id="24" name="Obraz 23">
            <a:extLst>
              <a:ext uri="{FF2B5EF4-FFF2-40B4-BE49-F238E27FC236}">
                <a16:creationId xmlns:a16="http://schemas.microsoft.com/office/drawing/2014/main" id="{C8C809D3-AC2F-4801-A8EB-DE2DCDEDB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27789" y="10414205"/>
            <a:ext cx="3006668" cy="3006668"/>
          </a:xfrm>
          <a:prstGeom prst="rect">
            <a:avLst/>
          </a:prstGeom>
        </p:spPr>
      </p:pic>
      <p:pic>
        <p:nvPicPr>
          <p:cNvPr id="26" name="Obraz 25">
            <a:extLst>
              <a:ext uri="{FF2B5EF4-FFF2-40B4-BE49-F238E27FC236}">
                <a16:creationId xmlns:a16="http://schemas.microsoft.com/office/drawing/2014/main" id="{E69767F9-EC07-4994-AE40-CE42245384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75600" y="10989584"/>
            <a:ext cx="2124039" cy="2124039"/>
          </a:xfrm>
          <a:prstGeom prst="rect">
            <a:avLst/>
          </a:prstGeom>
        </p:spPr>
      </p:pic>
      <p:sp>
        <p:nvSpPr>
          <p:cNvPr id="2" name="Prostokąt 1"/>
          <p:cNvSpPr/>
          <p:nvPr/>
        </p:nvSpPr>
        <p:spPr>
          <a:xfrm>
            <a:off x="3788756" y="5470753"/>
            <a:ext cx="3567138" cy="2893100"/>
          </a:xfrm>
          <a:prstGeom prst="rect">
            <a:avLst/>
          </a:prstGeom>
        </p:spPr>
        <p:txBody>
          <a:bodyPr wrap="square">
            <a:spAutoFit/>
          </a:bodyPr>
          <a:lstStyle/>
          <a:p>
            <a:pPr algn="ctr"/>
            <a:r>
              <a:rPr lang="pl-PL" sz="2600" dirty="0">
                <a:solidFill>
                  <a:srgbClr val="496F63"/>
                </a:solidFill>
              </a:rPr>
              <a:t>Lean marketing is a powerful tool that can help you become more agile and effective, and help you to make more efficient use of budgets</a:t>
            </a:r>
          </a:p>
        </p:txBody>
      </p:sp>
      <p:sp>
        <p:nvSpPr>
          <p:cNvPr id="18" name="Rectangle 1">
            <a:extLst>
              <a:ext uri="{FF2B5EF4-FFF2-40B4-BE49-F238E27FC236}">
                <a16:creationId xmlns:a16="http://schemas.microsoft.com/office/drawing/2014/main" id="{34E4DD38-FF4C-4EC2-9797-B77343AB54FE}"/>
              </a:ext>
            </a:extLst>
          </p:cNvPr>
          <p:cNvSpPr/>
          <p:nvPr/>
        </p:nvSpPr>
        <p:spPr>
          <a:xfrm>
            <a:off x="845876" y="13104671"/>
            <a:ext cx="12192000"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https://moi-global.com/blog/lean-marketing-in-practice-6-top-tips-part-3/</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0" name="Prostokąt 2">
            <a:extLst>
              <a:ext uri="{FF2B5EF4-FFF2-40B4-BE49-F238E27FC236}">
                <a16:creationId xmlns:a16="http://schemas.microsoft.com/office/drawing/2014/main" id="{20F5FCC3-682F-7242-910B-C59F9578A10D}"/>
              </a:ext>
            </a:extLst>
          </p:cNvPr>
          <p:cNvSpPr/>
          <p:nvPr/>
        </p:nvSpPr>
        <p:spPr>
          <a:xfrm>
            <a:off x="18216277" y="11032971"/>
            <a:ext cx="1768433" cy="584775"/>
          </a:xfrm>
          <a:prstGeom prst="rect">
            <a:avLst/>
          </a:prstGeom>
        </p:spPr>
        <p:txBody>
          <a:bodyPr wrap="none">
            <a:spAutoFit/>
          </a:bodyPr>
          <a:lstStyle/>
          <a:p>
            <a:r>
              <a:rPr lang="en-GB" sz="3200" dirty="0">
                <a:latin typeface="Times New Roman" panose="02020603050405020304" pitchFamily="18" charset="0"/>
                <a:ea typeface="Calibri" panose="020F0502020204030204" pitchFamily="34" charset="0"/>
              </a:rPr>
              <a:t>(2.0mins)</a:t>
            </a:r>
            <a:endParaRPr lang="pl-PL" sz="3200" dirty="0">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id="{9825B1B2-F860-4837-9C7E-9F6EA6510829}"/>
              </a:ext>
            </a:extLst>
          </p:cNvPr>
          <p:cNvSpPr txBox="1"/>
          <p:nvPr/>
        </p:nvSpPr>
        <p:spPr>
          <a:xfrm>
            <a:off x="17718339" y="7231750"/>
            <a:ext cx="4517917"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rgbClr val="496F63"/>
                </a:solidFill>
                <a:effectLst/>
                <a:uFillTx/>
                <a:latin typeface="Arial" panose="020B0604020202020204" pitchFamily="34" charset="0"/>
                <a:cs typeface="Arial" panose="020B0604020202020204" pitchFamily="34" charset="0"/>
                <a:sym typeface="PT Sans"/>
              </a:rPr>
              <a:t>WATCH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 presetClass="entr" presetSubtype="4"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1000"/>
                            </p:stCondLst>
                            <p:childTnLst>
                              <p:par>
                                <p:cTn id="60" presetID="22" presetClass="entr" presetSubtype="4" fill="hold" nodeType="afterEffect">
                                  <p:stCondLst>
                                    <p:cond delay="50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3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up)">
                                      <p:cBhvr>
                                        <p:cTn id="71" dur="20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build="p"/>
      <p:bldP spid="16" grpId="0"/>
      <p:bldP spid="14" grpId="0" animBg="1"/>
      <p:bldP spid="15" grpId="0" animBg="1"/>
      <p:bldP spid="17" grpId="0" animBg="1"/>
      <p:bldP spid="2"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2051283" y="-2904223"/>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6</a:t>
            </a:fld>
            <a:endParaRPr/>
          </a:p>
        </p:txBody>
      </p:sp>
      <p:sp>
        <p:nvSpPr>
          <p:cNvPr id="118" name="Shape 118"/>
          <p:cNvSpPr/>
          <p:nvPr/>
        </p:nvSpPr>
        <p:spPr>
          <a:xfrm>
            <a:off x="832302" y="407097"/>
            <a:ext cx="18263346" cy="159404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n-US" sz="7200" dirty="0">
                <a:solidFill>
                  <a:srgbClr val="496F63"/>
                </a:solidFill>
                <a:latin typeface="Arial" panose="020B0604020202020204" pitchFamily="34" charset="0"/>
                <a:cs typeface="Arial" panose="020B0604020202020204" pitchFamily="34" charset="0"/>
              </a:rPr>
              <a:t>The basis behind </a:t>
            </a:r>
            <a:r>
              <a:rPr lang="en-US" sz="7200" dirty="0" err="1">
                <a:solidFill>
                  <a:srgbClr val="496F63"/>
                </a:solidFill>
                <a:latin typeface="Arial" panose="020B0604020202020204" pitchFamily="34" charset="0"/>
                <a:cs typeface="Arial" panose="020B0604020202020204" pitchFamily="34" charset="0"/>
              </a:rPr>
              <a:t>th</a:t>
            </a:r>
            <a:r>
              <a:rPr lang="pl-PL" sz="7200" dirty="0" err="1">
                <a:solidFill>
                  <a:srgbClr val="496F63"/>
                </a:solidFill>
                <a:latin typeface="Arial" panose="020B0604020202020204" pitchFamily="34" charset="0"/>
                <a:cs typeface="Arial" panose="020B0604020202020204" pitchFamily="34" charset="0"/>
              </a:rPr>
              <a:t>is</a:t>
            </a:r>
            <a:r>
              <a:rPr lang="en-US" sz="7200" dirty="0">
                <a:solidFill>
                  <a:srgbClr val="496F63"/>
                </a:solidFill>
                <a:latin typeface="Arial" panose="020B0604020202020204" pitchFamily="34" charset="0"/>
                <a:cs typeface="Arial" panose="020B0604020202020204" pitchFamily="34" charset="0"/>
              </a:rPr>
              <a:t> method</a:t>
            </a:r>
            <a:r>
              <a:rPr lang="pl-PL" sz="7200" dirty="0" err="1">
                <a:solidFill>
                  <a:srgbClr val="496F63"/>
                </a:solidFill>
                <a:latin typeface="Arial" panose="020B0604020202020204" pitchFamily="34" charset="0"/>
                <a:cs typeface="Arial" panose="020B0604020202020204" pitchFamily="34" charset="0"/>
              </a:rPr>
              <a:t>ology</a:t>
            </a:r>
            <a:r>
              <a:rPr lang="en-US" sz="7200" dirty="0">
                <a:solidFill>
                  <a:srgbClr val="496F63"/>
                </a:solidFill>
                <a:latin typeface="Arial" panose="020B0604020202020204" pitchFamily="34" charset="0"/>
                <a:cs typeface="Arial" panose="020B0604020202020204" pitchFamily="34" charset="0"/>
              </a:rPr>
              <a:t> is:</a:t>
            </a:r>
            <a:endParaRPr lang="pl-PL" sz="72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476251" y="3456384"/>
            <a:ext cx="12103598" cy="10248960"/>
          </a:xfrm>
          <a:prstGeom prst="rect">
            <a:avLst/>
          </a:prstGeom>
        </p:spPr>
        <p:txBody>
          <a:bodyPr wrap="square">
            <a:spAutoFit/>
          </a:bodyPr>
          <a:lstStyle/>
          <a:p>
            <a:pPr algn="l">
              <a:spcAft>
                <a:spcPts val="2400"/>
              </a:spcAft>
            </a:pPr>
            <a:r>
              <a:rPr lang="en-US" sz="5400" b="1" dirty="0">
                <a:solidFill>
                  <a:srgbClr val="496F63"/>
                </a:solidFill>
              </a:rPr>
              <a:t>Lean marketing, also known as Agile Marketing, is a process that lets businesses tweak their marketing strategies </a:t>
            </a:r>
            <a:r>
              <a:rPr lang="en-US" sz="8000" i="1" dirty="0">
                <a:solidFill>
                  <a:srgbClr val="496F63"/>
                </a:solidFill>
              </a:rPr>
              <a:t>often</a:t>
            </a:r>
            <a:r>
              <a:rPr lang="en-US" sz="5400" b="1" dirty="0">
                <a:solidFill>
                  <a:srgbClr val="496F63"/>
                </a:solidFill>
              </a:rPr>
              <a:t>, to </a:t>
            </a:r>
            <a:r>
              <a:rPr lang="en-US" sz="5400" b="1" dirty="0" err="1">
                <a:solidFill>
                  <a:srgbClr val="496F63"/>
                </a:solidFill>
              </a:rPr>
              <a:t>analyse</a:t>
            </a:r>
            <a:r>
              <a:rPr lang="en-US" sz="5400" b="1" dirty="0">
                <a:solidFill>
                  <a:srgbClr val="496F63"/>
                </a:solidFill>
              </a:rPr>
              <a:t> what’s working and what isn’t</a:t>
            </a:r>
          </a:p>
          <a:p>
            <a:pPr algn="l">
              <a:spcAft>
                <a:spcPts val="2400"/>
              </a:spcAft>
            </a:pPr>
            <a:r>
              <a:rPr lang="en-US" sz="5400" b="1" dirty="0">
                <a:solidFill>
                  <a:srgbClr val="496F63"/>
                </a:solidFill>
              </a:rPr>
              <a:t>That makes it easier to modify plans</a:t>
            </a:r>
          </a:p>
          <a:p>
            <a:pPr algn="l">
              <a:spcAft>
                <a:spcPts val="2400"/>
              </a:spcAft>
            </a:pPr>
            <a:r>
              <a:rPr lang="en-US" sz="5400" b="1" dirty="0">
                <a:solidFill>
                  <a:srgbClr val="496F63"/>
                </a:solidFill>
              </a:rPr>
              <a:t>Unlike traditional marketing where you put all your energy perfecting the final launch, only to find out it’s too late to make changes</a:t>
            </a:r>
            <a:endParaRPr lang="pl-PL" sz="5400" b="1" dirty="0">
              <a:solidFill>
                <a:srgbClr val="496F63"/>
              </a:solidFill>
            </a:endParaRPr>
          </a:p>
        </p:txBody>
      </p:sp>
      <p:sp>
        <p:nvSpPr>
          <p:cNvPr id="16" name="Rectangle 1">
            <a:extLst>
              <a:ext uri="{FF2B5EF4-FFF2-40B4-BE49-F238E27FC236}">
                <a16:creationId xmlns:a16="http://schemas.microsoft.com/office/drawing/2014/main" id="{34E4DD38-FF4C-4EC2-9797-B77343AB54FE}"/>
              </a:ext>
            </a:extLst>
          </p:cNvPr>
          <p:cNvSpPr/>
          <p:nvPr/>
        </p:nvSpPr>
        <p:spPr>
          <a:xfrm>
            <a:off x="12999648" y="12896890"/>
            <a:ext cx="12192000"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https://cmgpartners.com/blog/what-is-lean-marketing/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9" name="Shape 72">
            <a:extLst>
              <a:ext uri="{FF2B5EF4-FFF2-40B4-BE49-F238E27FC236}">
                <a16:creationId xmlns:a16="http://schemas.microsoft.com/office/drawing/2014/main" id="{B51F0376-C708-404D-B976-FCEF54B7D481}"/>
              </a:ext>
            </a:extLst>
          </p:cNvPr>
          <p:cNvSpPr/>
          <p:nvPr/>
        </p:nvSpPr>
        <p:spPr>
          <a:xfrm>
            <a:off x="12459635" y="7172406"/>
            <a:ext cx="11810537" cy="5634755"/>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2A5EF72C-91CD-4AA9-895E-FB61CA79ADEE}"/>
              </a:ext>
            </a:extLst>
          </p:cNvPr>
          <p:cNvSpPr/>
          <p:nvPr/>
        </p:nvSpPr>
        <p:spPr>
          <a:xfrm>
            <a:off x="12700059" y="7482626"/>
            <a:ext cx="11329687" cy="5324535"/>
          </a:xfrm>
          <a:prstGeom prst="rect">
            <a:avLst/>
          </a:prstGeom>
        </p:spPr>
        <p:txBody>
          <a:bodyPr wrap="square">
            <a:spAutoFit/>
          </a:bodyPr>
          <a:lstStyle/>
          <a:p>
            <a:pPr>
              <a:spcAft>
                <a:spcPts val="1200"/>
              </a:spcAft>
            </a:pPr>
            <a:r>
              <a:rPr lang="pl-PL" sz="4000" dirty="0">
                <a:solidFill>
                  <a:srgbClr val="FFFFFF"/>
                </a:solidFill>
              </a:rPr>
              <a:t>Rather than investing significant time and resources into a product, website, or marketing campaign — and waiting until publication time to see how it performs — run experiment</a:t>
            </a:r>
            <a:r>
              <a:rPr lang="en-GB" sz="4000" dirty="0">
                <a:solidFill>
                  <a:srgbClr val="FFFFFF"/>
                </a:solidFill>
              </a:rPr>
              <a:t>al</a:t>
            </a:r>
            <a:r>
              <a:rPr lang="pl-PL" sz="4000" dirty="0">
                <a:solidFill>
                  <a:srgbClr val="FFFFFF"/>
                </a:solidFill>
              </a:rPr>
              <a:t> trials during the process</a:t>
            </a:r>
            <a:endParaRPr lang="en-GB" sz="4000" dirty="0">
              <a:solidFill>
                <a:srgbClr val="FFFFFF"/>
              </a:solidFill>
            </a:endParaRPr>
          </a:p>
          <a:p>
            <a:pPr>
              <a:spcAft>
                <a:spcPts val="1200"/>
              </a:spcAft>
            </a:pPr>
            <a:r>
              <a:rPr lang="pl-PL" sz="4000" i="1" dirty="0">
                <a:solidFill>
                  <a:srgbClr val="FFFFFF"/>
                </a:solidFill>
              </a:rPr>
              <a:t>Fail early </a:t>
            </a:r>
            <a:r>
              <a:rPr lang="pl-PL" sz="4000" dirty="0">
                <a:solidFill>
                  <a:srgbClr val="FFFFFF"/>
                </a:solidFill>
              </a:rPr>
              <a:t>and </a:t>
            </a:r>
            <a:r>
              <a:rPr lang="pl-PL" sz="4000" i="1" dirty="0">
                <a:solidFill>
                  <a:srgbClr val="FFFFFF"/>
                </a:solidFill>
              </a:rPr>
              <a:t>fail often</a:t>
            </a:r>
            <a:endParaRPr lang="en-GB" sz="4000" i="1" dirty="0">
              <a:solidFill>
                <a:srgbClr val="FFFFFF"/>
              </a:solidFill>
            </a:endParaRPr>
          </a:p>
          <a:p>
            <a:pPr>
              <a:spcAft>
                <a:spcPts val="1200"/>
              </a:spcAft>
            </a:pPr>
            <a:r>
              <a:rPr lang="en-GB" sz="4000" dirty="0">
                <a:solidFill>
                  <a:srgbClr val="FFFFFF"/>
                </a:solidFill>
              </a:rPr>
              <a:t>Y</a:t>
            </a:r>
            <a:r>
              <a:rPr lang="pl-PL" sz="4000" dirty="0">
                <a:solidFill>
                  <a:srgbClr val="FFFFFF"/>
                </a:solidFill>
              </a:rPr>
              <a:t>ou</a:t>
            </a:r>
            <a:r>
              <a:rPr lang="en-GB" sz="4000" dirty="0">
                <a:solidFill>
                  <a:srgbClr val="FFFFFF"/>
                </a:solidFill>
              </a:rPr>
              <a:t> will</a:t>
            </a:r>
            <a:r>
              <a:rPr lang="pl-PL" sz="4000" dirty="0">
                <a:solidFill>
                  <a:srgbClr val="FFFFFF"/>
                </a:solidFill>
              </a:rPr>
              <a:t> save a lot of time and money learning from best practices</a:t>
            </a:r>
          </a:p>
        </p:txBody>
      </p:sp>
      <p:pic>
        <p:nvPicPr>
          <p:cNvPr id="4" name="Obraz 3">
            <a:extLst>
              <a:ext uri="{FF2B5EF4-FFF2-40B4-BE49-F238E27FC236}">
                <a16:creationId xmlns:a16="http://schemas.microsoft.com/office/drawing/2014/main" id="{9E6AC5AE-F170-4431-8014-50961B529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3160" y="1205378"/>
            <a:ext cx="7574196" cy="6317730"/>
          </a:xfrm>
          <a:prstGeom prst="rect">
            <a:avLst/>
          </a:prstGeom>
        </p:spPr>
      </p:pic>
      <p:sp>
        <p:nvSpPr>
          <p:cNvPr id="10" name="Shape 118"/>
          <p:cNvSpPr/>
          <p:nvPr/>
        </p:nvSpPr>
        <p:spPr>
          <a:xfrm>
            <a:off x="302490" y="1573320"/>
            <a:ext cx="18263346" cy="22954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n-US" sz="11000" dirty="0">
                <a:solidFill>
                  <a:srgbClr val="FF0000"/>
                </a:solidFill>
                <a:latin typeface="Arial" panose="020B0604020202020204" pitchFamily="34" charset="0"/>
                <a:cs typeface="Arial" panose="020B0604020202020204" pitchFamily="34" charset="0"/>
              </a:rPr>
              <a:t>Change is inevitable</a:t>
            </a:r>
            <a:r>
              <a:rPr lang="pl-PL" sz="11000" dirty="0">
                <a:solidFill>
                  <a:srgbClr val="FF0000"/>
                </a:solidFill>
                <a:latin typeface="Arial" panose="020B0604020202020204" pitchFamily="34" charset="0"/>
                <a:cs typeface="Arial" panose="020B0604020202020204" pitchFamily="34" charset="0"/>
              </a:rPr>
              <a:t>!</a:t>
            </a:r>
            <a:endParaRPr sz="1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2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up)">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up)">
                                      <p:cBhvr>
                                        <p:cTn id="28" dur="1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up)">
                                      <p:cBhvr>
                                        <p:cTn id="33" dur="10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up)">
                                      <p:cBhvr>
                                        <p:cTn id="42" dur="10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up)">
                                      <p:cBhvr>
                                        <p:cTn id="47" dur="10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wipe(up)">
                                      <p:cBhvr>
                                        <p:cTn id="52" dur="1000"/>
                                        <p:tgtEl>
                                          <p:spTgt spid="2">
                                            <p:txEl>
                                              <p:pRg st="2" end="2"/>
                                            </p:txEl>
                                          </p:spTgt>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uiExpand="1" build="p"/>
      <p:bldP spid="16" grpId="0"/>
      <p:bldP spid="29" grpId="0" animBg="1"/>
      <p:bldP spid="2" grpId="0" uiExpand="1"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6275466" y="-4863247"/>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7</a:t>
            </a:fld>
            <a:endParaRPr/>
          </a:p>
        </p:txBody>
      </p:sp>
      <p:sp>
        <p:nvSpPr>
          <p:cNvPr id="118" name="Shape 118"/>
          <p:cNvSpPr/>
          <p:nvPr/>
        </p:nvSpPr>
        <p:spPr>
          <a:xfrm>
            <a:off x="-252248" y="547216"/>
            <a:ext cx="22993001"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n-US" sz="9000" dirty="0">
                <a:solidFill>
                  <a:srgbClr val="496F63"/>
                </a:solidFill>
                <a:latin typeface="Arial" panose="020B0604020202020204" pitchFamily="34" charset="0"/>
                <a:cs typeface="Arial" panose="020B0604020202020204" pitchFamily="34" charset="0"/>
              </a:rPr>
              <a:t>Main assumptions of Lean Marketing:</a:t>
            </a:r>
            <a:endParaRPr sz="90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640975" y="2670366"/>
            <a:ext cx="12507467" cy="9694962"/>
          </a:xfrm>
          <a:prstGeom prst="rect">
            <a:avLst/>
          </a:prstGeom>
        </p:spPr>
        <p:txBody>
          <a:bodyPr wrap="square">
            <a:spAutoFit/>
          </a:bodyPr>
          <a:lstStyle/>
          <a:p>
            <a:pPr marL="571500" indent="-571500" algn="l">
              <a:buFont typeface="Arial" panose="020B0604020202020204" pitchFamily="34" charset="0"/>
              <a:buChar char="•"/>
            </a:pPr>
            <a:r>
              <a:rPr lang="en-US" sz="4800" b="1" dirty="0">
                <a:solidFill>
                  <a:srgbClr val="496F63"/>
                </a:solidFill>
              </a:rPr>
              <a:t>fast development - methodology based on cycles, sprints</a:t>
            </a:r>
          </a:p>
          <a:p>
            <a:pPr marL="571500" indent="-571500" algn="l">
              <a:buFont typeface="Arial" panose="020B0604020202020204" pitchFamily="34" charset="0"/>
              <a:buChar char="•"/>
            </a:pPr>
            <a:r>
              <a:rPr lang="en-US" sz="4800" b="1" dirty="0">
                <a:solidFill>
                  <a:srgbClr val="496F63"/>
                </a:solidFill>
              </a:rPr>
              <a:t>goal orientation</a:t>
            </a:r>
          </a:p>
          <a:p>
            <a:pPr marL="571500" indent="-571500" algn="l">
              <a:buFont typeface="Arial" panose="020B0604020202020204" pitchFamily="34" charset="0"/>
              <a:buChar char="•"/>
            </a:pPr>
            <a:r>
              <a:rPr lang="en-US" sz="4800" b="1" dirty="0">
                <a:solidFill>
                  <a:srgbClr val="496F63"/>
                </a:solidFill>
              </a:rPr>
              <a:t>action </a:t>
            </a:r>
            <a:r>
              <a:rPr lang="en-US" sz="4800" b="1" dirty="0" err="1">
                <a:solidFill>
                  <a:srgbClr val="496F63"/>
                </a:solidFill>
              </a:rPr>
              <a:t>prioritisation</a:t>
            </a:r>
            <a:r>
              <a:rPr lang="en-US" sz="4800" b="1" dirty="0">
                <a:solidFill>
                  <a:srgbClr val="496F63"/>
                </a:solidFill>
              </a:rPr>
              <a:t> - a specific timetable</a:t>
            </a:r>
          </a:p>
          <a:p>
            <a:pPr marL="571500" indent="-571500" algn="l">
              <a:buFont typeface="Arial" panose="020B0604020202020204" pitchFamily="34" charset="0"/>
              <a:buChar char="•"/>
            </a:pPr>
            <a:r>
              <a:rPr lang="en-US" sz="4800" b="1" dirty="0" err="1">
                <a:solidFill>
                  <a:srgbClr val="496F63"/>
                </a:solidFill>
              </a:rPr>
              <a:t>maximising</a:t>
            </a:r>
            <a:r>
              <a:rPr lang="en-US" sz="4800" b="1" dirty="0">
                <a:solidFill>
                  <a:srgbClr val="496F63"/>
                </a:solidFill>
              </a:rPr>
              <a:t> efficiency while </a:t>
            </a:r>
            <a:r>
              <a:rPr lang="en-US" sz="4800" b="1" dirty="0" err="1">
                <a:solidFill>
                  <a:srgbClr val="496F63"/>
                </a:solidFill>
              </a:rPr>
              <a:t>minimising</a:t>
            </a:r>
            <a:r>
              <a:rPr lang="en-US" sz="4800" b="1" dirty="0">
                <a:solidFill>
                  <a:srgbClr val="496F63"/>
                </a:solidFill>
              </a:rPr>
              <a:t> the amount of time and money</a:t>
            </a:r>
          </a:p>
          <a:p>
            <a:pPr marL="571500" indent="-571500" algn="l">
              <a:buFont typeface="Arial" panose="020B0604020202020204" pitchFamily="34" charset="0"/>
              <a:buChar char="•"/>
            </a:pPr>
            <a:r>
              <a:rPr lang="en-US" sz="4800" b="1" dirty="0">
                <a:solidFill>
                  <a:srgbClr val="496F63"/>
                </a:solidFill>
              </a:rPr>
              <a:t>collecting feedback among testers and users</a:t>
            </a:r>
          </a:p>
          <a:p>
            <a:pPr marL="571500" indent="-571500" algn="l">
              <a:buFont typeface="Arial" panose="020B0604020202020204" pitchFamily="34" charset="0"/>
              <a:buChar char="•"/>
            </a:pPr>
            <a:r>
              <a:rPr lang="en-US" sz="4800" b="1" dirty="0">
                <a:solidFill>
                  <a:srgbClr val="496F63"/>
                </a:solidFill>
              </a:rPr>
              <a:t>continuous testing of the beta version of the product until the final form</a:t>
            </a:r>
            <a:endParaRPr lang="pl-PL" sz="4800" b="1" dirty="0">
              <a:solidFill>
                <a:srgbClr val="496F63"/>
              </a:solidFill>
            </a:endParaRPr>
          </a:p>
          <a:p>
            <a:pPr marL="571500" indent="-571500" algn="l">
              <a:buFont typeface="Arial" panose="020B0604020202020204" pitchFamily="34" charset="0"/>
              <a:buChar char="•"/>
            </a:pPr>
            <a:r>
              <a:rPr lang="en-US" sz="4800" b="1" dirty="0">
                <a:solidFill>
                  <a:srgbClr val="496F63"/>
                </a:solidFill>
              </a:rPr>
              <a:t>modernity and full transparency of activities</a:t>
            </a:r>
          </a:p>
        </p:txBody>
      </p:sp>
      <p:sp>
        <p:nvSpPr>
          <p:cNvPr id="16" name="Rectangle 1">
            <a:extLst>
              <a:ext uri="{FF2B5EF4-FFF2-40B4-BE49-F238E27FC236}">
                <a16:creationId xmlns:a16="http://schemas.microsoft.com/office/drawing/2014/main" id="{34E4DD38-FF4C-4EC2-9797-B77343AB54FE}"/>
              </a:ext>
            </a:extLst>
          </p:cNvPr>
          <p:cNvSpPr/>
          <p:nvPr/>
        </p:nvSpPr>
        <p:spPr>
          <a:xfrm>
            <a:off x="-380662" y="12743309"/>
            <a:ext cx="19489377"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https://www.marketing-automation.pl/lean-marketing-niskobudzetowe-rozwiazanie-tylko-dla-start-upow/</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 name="Prostokąt 1">
            <a:extLst>
              <a:ext uri="{FF2B5EF4-FFF2-40B4-BE49-F238E27FC236}">
                <a16:creationId xmlns:a16="http://schemas.microsoft.com/office/drawing/2014/main" id="{A379EBCA-C05F-4562-9661-24313602E0B7}"/>
              </a:ext>
            </a:extLst>
          </p:cNvPr>
          <p:cNvSpPr/>
          <p:nvPr/>
        </p:nvSpPr>
        <p:spPr>
          <a:xfrm>
            <a:off x="14041665" y="2358812"/>
            <a:ext cx="6048402" cy="2400657"/>
          </a:xfrm>
          <a:prstGeom prst="rect">
            <a:avLst/>
          </a:prstGeom>
        </p:spPr>
        <p:txBody>
          <a:bodyPr wrap="square">
            <a:spAutoFit/>
          </a:bodyPr>
          <a:lstStyle/>
          <a:p>
            <a:pPr algn="ctr"/>
            <a:r>
              <a:rPr lang="pl-PL" sz="7500" b="1" dirty="0">
                <a:solidFill>
                  <a:srgbClr val="FF0000"/>
                </a:solidFill>
              </a:rPr>
              <a:t>Feedback </a:t>
            </a:r>
          </a:p>
          <a:p>
            <a:pPr algn="ctr"/>
            <a:r>
              <a:rPr lang="pl-PL" sz="7500" b="1" dirty="0" err="1">
                <a:solidFill>
                  <a:srgbClr val="FF0000"/>
                </a:solidFill>
              </a:rPr>
              <a:t>is</a:t>
            </a:r>
            <a:r>
              <a:rPr lang="pl-PL" sz="7500" b="1" dirty="0">
                <a:solidFill>
                  <a:srgbClr val="FF0000"/>
                </a:solidFill>
              </a:rPr>
              <a:t> the king</a:t>
            </a:r>
          </a:p>
        </p:txBody>
      </p:sp>
      <p:sp>
        <p:nvSpPr>
          <p:cNvPr id="3" name="Prostokąt: ścięte rogi po przekątnej 2">
            <a:extLst>
              <a:ext uri="{FF2B5EF4-FFF2-40B4-BE49-F238E27FC236}">
                <a16:creationId xmlns:a16="http://schemas.microsoft.com/office/drawing/2014/main" id="{9A61AE2A-2AA1-418C-A9EE-8A3128357B25}"/>
              </a:ext>
            </a:extLst>
          </p:cNvPr>
          <p:cNvSpPr/>
          <p:nvPr/>
        </p:nvSpPr>
        <p:spPr>
          <a:xfrm>
            <a:off x="13810593" y="6589986"/>
            <a:ext cx="10279117" cy="5775342"/>
          </a:xfrm>
          <a:prstGeom prst="snip2DiagRect">
            <a:avLst>
              <a:gd name="adj1" fmla="val 0"/>
              <a:gd name="adj2" fmla="val 16667"/>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rostokąt 3">
            <a:extLst>
              <a:ext uri="{FF2B5EF4-FFF2-40B4-BE49-F238E27FC236}">
                <a16:creationId xmlns:a16="http://schemas.microsoft.com/office/drawing/2014/main" id="{13842C10-0AFC-4770-888D-BA59AE52CD4C}"/>
              </a:ext>
            </a:extLst>
          </p:cNvPr>
          <p:cNvSpPr/>
          <p:nvPr/>
        </p:nvSpPr>
        <p:spPr>
          <a:xfrm>
            <a:off x="14894599" y="6733017"/>
            <a:ext cx="9195111" cy="5632311"/>
          </a:xfrm>
          <a:prstGeom prst="rect">
            <a:avLst/>
          </a:prstGeom>
        </p:spPr>
        <p:txBody>
          <a:bodyPr wrap="square">
            <a:spAutoFit/>
          </a:bodyPr>
          <a:lstStyle/>
          <a:p>
            <a:pPr algn="l"/>
            <a:r>
              <a:rPr lang="pl-PL" sz="3600" b="1" dirty="0" err="1">
                <a:solidFill>
                  <a:srgbClr val="496F63"/>
                </a:solidFill>
              </a:rPr>
              <a:t>What</a:t>
            </a:r>
            <a:r>
              <a:rPr lang="pl-PL" sz="3600" b="1" dirty="0">
                <a:solidFill>
                  <a:srgbClr val="496F63"/>
                </a:solidFill>
              </a:rPr>
              <a:t> </a:t>
            </a:r>
            <a:r>
              <a:rPr lang="pl-PL" sz="3600" b="1" dirty="0" err="1">
                <a:solidFill>
                  <a:srgbClr val="496F63"/>
                </a:solidFill>
              </a:rPr>
              <a:t>kind</a:t>
            </a:r>
            <a:r>
              <a:rPr lang="pl-PL" sz="3600" b="1" dirty="0">
                <a:solidFill>
                  <a:srgbClr val="496F63"/>
                </a:solidFill>
              </a:rPr>
              <a:t> of a</a:t>
            </a:r>
            <a:r>
              <a:rPr lang="en-US" sz="3600" b="1" dirty="0" err="1">
                <a:solidFill>
                  <a:srgbClr val="496F63"/>
                </a:solidFill>
              </a:rPr>
              <a:t>ctions</a:t>
            </a:r>
            <a:r>
              <a:rPr lang="pl-PL" sz="3600" b="1" dirty="0">
                <a:solidFill>
                  <a:srgbClr val="496F63"/>
                </a:solidFill>
              </a:rPr>
              <a:t> </a:t>
            </a:r>
            <a:r>
              <a:rPr lang="pl-PL" sz="3600" b="1" dirty="0" err="1">
                <a:solidFill>
                  <a:srgbClr val="496F63"/>
                </a:solidFill>
              </a:rPr>
              <a:t>can</a:t>
            </a:r>
            <a:r>
              <a:rPr lang="pl-PL" sz="3600" b="1" dirty="0">
                <a:solidFill>
                  <a:srgbClr val="496F63"/>
                </a:solidFill>
              </a:rPr>
              <a:t> we </a:t>
            </a:r>
            <a:r>
              <a:rPr lang="pl-PL" sz="3600" b="1" dirty="0" err="1">
                <a:solidFill>
                  <a:srgbClr val="496F63"/>
                </a:solidFill>
              </a:rPr>
              <a:t>make</a:t>
            </a:r>
            <a:r>
              <a:rPr lang="en-US" sz="3600" b="1" dirty="0">
                <a:solidFill>
                  <a:srgbClr val="496F63"/>
                </a:solidFill>
              </a:rPr>
              <a:t> </a:t>
            </a:r>
            <a:endParaRPr lang="pl-PL" sz="3600" b="1" dirty="0">
              <a:solidFill>
                <a:srgbClr val="496F63"/>
              </a:solidFill>
            </a:endParaRPr>
          </a:p>
          <a:p>
            <a:pPr algn="l"/>
            <a:r>
              <a:rPr lang="en-US" sz="3600" b="1" dirty="0">
                <a:solidFill>
                  <a:srgbClr val="496F63"/>
                </a:solidFill>
              </a:rPr>
              <a:t>to collect feedback?</a:t>
            </a:r>
            <a:endParaRPr lang="pl-PL" sz="3600" b="1" dirty="0">
              <a:solidFill>
                <a:srgbClr val="496F63"/>
              </a:solidFill>
            </a:endParaRPr>
          </a:p>
          <a:p>
            <a:pPr marL="571500" indent="-571500" algn="l">
              <a:buFont typeface="Arial" panose="020B0604020202020204" pitchFamily="34" charset="0"/>
              <a:buChar char="•"/>
            </a:pPr>
            <a:r>
              <a:rPr lang="en-US" sz="3600" dirty="0">
                <a:solidFill>
                  <a:srgbClr val="496F63"/>
                </a:solidFill>
              </a:rPr>
              <a:t>product launch and beta testing</a:t>
            </a:r>
            <a:endParaRPr lang="pl-PL" sz="3600" dirty="0">
              <a:solidFill>
                <a:srgbClr val="496F63"/>
              </a:solidFill>
            </a:endParaRPr>
          </a:p>
          <a:p>
            <a:pPr marL="571500" indent="-571500" algn="l">
              <a:buFont typeface="Arial" panose="020B0604020202020204" pitchFamily="34" charset="0"/>
              <a:buChar char="•"/>
            </a:pPr>
            <a:r>
              <a:rPr lang="en-US" sz="3600" dirty="0">
                <a:solidFill>
                  <a:srgbClr val="496F63"/>
                </a:solidFill>
              </a:rPr>
              <a:t>post-launch feedback / recommendation collection system</a:t>
            </a:r>
            <a:endParaRPr lang="pl-PL" sz="3600" dirty="0">
              <a:solidFill>
                <a:srgbClr val="496F63"/>
              </a:solidFill>
            </a:endParaRPr>
          </a:p>
          <a:p>
            <a:pPr marL="571500" indent="-571500" algn="l">
              <a:buFont typeface="Arial" panose="020B0604020202020204" pitchFamily="34" charset="0"/>
              <a:buChar char="•"/>
            </a:pPr>
            <a:r>
              <a:rPr lang="en-US" sz="3600" dirty="0">
                <a:solidFill>
                  <a:srgbClr val="496F63"/>
                </a:solidFill>
              </a:rPr>
              <a:t>advertising in contextual networks</a:t>
            </a:r>
            <a:endParaRPr lang="pl-PL" sz="3600" dirty="0">
              <a:solidFill>
                <a:srgbClr val="496F63"/>
              </a:solidFill>
            </a:endParaRPr>
          </a:p>
          <a:p>
            <a:pPr marL="571500" indent="-571500" algn="l">
              <a:buFont typeface="Arial" panose="020B0604020202020204" pitchFamily="34" charset="0"/>
              <a:buChar char="•"/>
            </a:pPr>
            <a:r>
              <a:rPr lang="en-US" sz="3600" dirty="0">
                <a:solidFill>
                  <a:srgbClr val="496F63"/>
                </a:solidFill>
              </a:rPr>
              <a:t>business portals - </a:t>
            </a:r>
            <a:r>
              <a:rPr lang="en-US" sz="3600" dirty="0" err="1">
                <a:solidFill>
                  <a:srgbClr val="496F63"/>
                </a:solidFill>
              </a:rPr>
              <a:t>Adwords</a:t>
            </a:r>
            <a:r>
              <a:rPr lang="en-US" sz="3600" dirty="0">
                <a:solidFill>
                  <a:srgbClr val="496F63"/>
                </a:solidFill>
              </a:rPr>
              <a:t> ads</a:t>
            </a:r>
            <a:endParaRPr lang="pl-PL" sz="3600" dirty="0">
              <a:solidFill>
                <a:srgbClr val="496F63"/>
              </a:solidFill>
            </a:endParaRPr>
          </a:p>
          <a:p>
            <a:pPr marL="571500" indent="-571500" algn="l">
              <a:buFont typeface="Arial" panose="020B0604020202020204" pitchFamily="34" charset="0"/>
              <a:buChar char="•"/>
            </a:pPr>
            <a:r>
              <a:rPr lang="en-US" sz="3600" dirty="0">
                <a:solidFill>
                  <a:srgbClr val="496F63"/>
                </a:solidFill>
              </a:rPr>
              <a:t>meetings of a small group of geeks and enthusiasts</a:t>
            </a:r>
            <a:endParaRPr lang="pl-PL" sz="3600" dirty="0">
              <a:solidFill>
                <a:srgbClr val="496F63"/>
              </a:solidFill>
            </a:endParaRPr>
          </a:p>
          <a:p>
            <a:pPr marL="571500" indent="-571500" algn="l">
              <a:buFont typeface="Arial" panose="020B0604020202020204" pitchFamily="34" charset="0"/>
              <a:buChar char="•"/>
            </a:pPr>
            <a:r>
              <a:rPr lang="en-US" sz="3600" dirty="0">
                <a:solidFill>
                  <a:srgbClr val="496F63"/>
                </a:solidFill>
              </a:rPr>
              <a:t>activity on forums</a:t>
            </a:r>
            <a:endParaRPr lang="pl-PL" sz="3600" dirty="0">
              <a:solidFill>
                <a:srgbClr val="496F63"/>
              </a:solidFill>
            </a:endParaRPr>
          </a:p>
        </p:txBody>
      </p:sp>
      <p:pic>
        <p:nvPicPr>
          <p:cNvPr id="8" name="Obraz 7">
            <a:extLst>
              <a:ext uri="{FF2B5EF4-FFF2-40B4-BE49-F238E27FC236}">
                <a16:creationId xmlns:a16="http://schemas.microsoft.com/office/drawing/2014/main" id="{451146EF-C3A9-49BC-B4ED-E437206E2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8941" y="3708625"/>
            <a:ext cx="4148959" cy="2292300"/>
          </a:xfrm>
          <a:prstGeom prst="rect">
            <a:avLst/>
          </a:prstGeom>
        </p:spPr>
      </p:pic>
    </p:spTree>
    <p:extLst>
      <p:ext uri="{BB962C8B-B14F-4D97-AF65-F5344CB8AC3E}">
        <p14:creationId xmlns:p14="http://schemas.microsoft.com/office/powerpoint/2010/main" val="2588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1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up)">
                                      <p:cBhvr>
                                        <p:cTn id="42" dur="1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500"/>
                            </p:stCondLst>
                            <p:childTnLst>
                              <p:par>
                                <p:cTn id="51" presetID="42"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wipe(up)">
                                      <p:cBhvr>
                                        <p:cTn id="64" dur="500"/>
                                        <p:tgtEl>
                                          <p:spTgt spid="4">
                                            <p:txEl>
                                              <p:pRg st="0" end="0"/>
                                            </p:txEl>
                                          </p:spTgt>
                                        </p:tgtEl>
                                      </p:cBhvr>
                                    </p:animEffec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wipe(up)">
                                      <p:cBhvr>
                                        <p:cTn id="68" dur="500"/>
                                        <p:tgtEl>
                                          <p:spTgt spid="4">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Effect transition="in" filter="wipe(up)">
                                      <p:cBhvr>
                                        <p:cTn id="73" dur="1000"/>
                                        <p:tgtEl>
                                          <p:spTgt spid="4">
                                            <p:txEl>
                                              <p:pRg st="2" end="2"/>
                                            </p:txEl>
                                          </p:spTgt>
                                        </p:tgtEl>
                                      </p:cBhvr>
                                    </p:animEffect>
                                  </p:childTnLst>
                                </p:cTn>
                              </p:par>
                            </p:childTnLst>
                          </p:cTn>
                        </p:par>
                        <p:par>
                          <p:cTn id="74" fill="hold">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wipe(up)">
                                      <p:cBhvr>
                                        <p:cTn id="77" dur="1000"/>
                                        <p:tgtEl>
                                          <p:spTgt spid="4">
                                            <p:txEl>
                                              <p:pRg st="3" end="3"/>
                                            </p:txEl>
                                          </p:spTgt>
                                        </p:tgtEl>
                                      </p:cBhvr>
                                    </p:animEffect>
                                  </p:childTnLst>
                                </p:cTn>
                              </p:par>
                            </p:childTnLst>
                          </p:cTn>
                        </p:par>
                        <p:par>
                          <p:cTn id="78" fill="hold">
                            <p:stCondLst>
                              <p:cond delay="2000"/>
                            </p:stCondLst>
                            <p:childTnLst>
                              <p:par>
                                <p:cTn id="79" presetID="22" presetClass="entr" presetSubtype="1" fill="hold" grpId="0" nodeType="after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Effect transition="in" filter="wipe(up)">
                                      <p:cBhvr>
                                        <p:cTn id="81" dur="1000"/>
                                        <p:tgtEl>
                                          <p:spTgt spid="4">
                                            <p:txEl>
                                              <p:pRg st="4" end="4"/>
                                            </p:txEl>
                                          </p:spTgt>
                                        </p:tgtEl>
                                      </p:cBhvr>
                                    </p:animEffect>
                                  </p:childTnLst>
                                </p:cTn>
                              </p:par>
                            </p:childTnLst>
                          </p:cTn>
                        </p:par>
                        <p:par>
                          <p:cTn id="82" fill="hold">
                            <p:stCondLst>
                              <p:cond delay="3000"/>
                            </p:stCondLst>
                            <p:childTnLst>
                              <p:par>
                                <p:cTn id="83" presetID="22" presetClass="entr" presetSubtype="1" fill="hold" grpId="0" nodeType="after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Effect transition="in" filter="wipe(up)">
                                      <p:cBhvr>
                                        <p:cTn id="85" dur="1000"/>
                                        <p:tgtEl>
                                          <p:spTgt spid="4">
                                            <p:txEl>
                                              <p:pRg st="5" end="5"/>
                                            </p:txEl>
                                          </p:spTgt>
                                        </p:tgtEl>
                                      </p:cBhvr>
                                    </p:animEffect>
                                  </p:childTnLst>
                                </p:cTn>
                              </p:par>
                            </p:childTnLst>
                          </p:cTn>
                        </p:par>
                        <p:par>
                          <p:cTn id="86" fill="hold">
                            <p:stCondLst>
                              <p:cond delay="4000"/>
                            </p:stCondLst>
                            <p:childTnLst>
                              <p:par>
                                <p:cTn id="87" presetID="22" presetClass="entr" presetSubtype="1" fill="hold" grpId="0" nodeType="after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Effect transition="in" filter="wipe(up)">
                                      <p:cBhvr>
                                        <p:cTn id="89" dur="1000"/>
                                        <p:tgtEl>
                                          <p:spTgt spid="4">
                                            <p:txEl>
                                              <p:pRg st="6" end="6"/>
                                            </p:txEl>
                                          </p:spTgt>
                                        </p:tgtEl>
                                      </p:cBhvr>
                                    </p:animEffect>
                                  </p:childTnLst>
                                </p:cTn>
                              </p:par>
                            </p:childTnLst>
                          </p:cTn>
                        </p:par>
                        <p:par>
                          <p:cTn id="90" fill="hold">
                            <p:stCondLst>
                              <p:cond delay="5000"/>
                            </p:stCondLst>
                            <p:childTnLst>
                              <p:par>
                                <p:cTn id="91" presetID="22" presetClass="entr" presetSubtype="1" fill="hold" grpId="0" nodeType="afterEffect">
                                  <p:stCondLst>
                                    <p:cond delay="0"/>
                                  </p:stCondLst>
                                  <p:childTnLst>
                                    <p:set>
                                      <p:cBhvr>
                                        <p:cTn id="92" dur="1" fill="hold">
                                          <p:stCondLst>
                                            <p:cond delay="0"/>
                                          </p:stCondLst>
                                        </p:cTn>
                                        <p:tgtEl>
                                          <p:spTgt spid="4">
                                            <p:txEl>
                                              <p:pRg st="7" end="7"/>
                                            </p:txEl>
                                          </p:spTgt>
                                        </p:tgtEl>
                                        <p:attrNameLst>
                                          <p:attrName>style.visibility</p:attrName>
                                        </p:attrNameLst>
                                      </p:cBhvr>
                                      <p:to>
                                        <p:strVal val="visible"/>
                                      </p:to>
                                    </p:set>
                                    <p:animEffect transition="in" filter="wipe(up)">
                                      <p:cBhvr>
                                        <p:cTn id="93" dur="1000"/>
                                        <p:tgtEl>
                                          <p:spTgt spid="4">
                                            <p:txEl>
                                              <p:pRg st="7" end="7"/>
                                            </p:txEl>
                                          </p:spTgt>
                                        </p:tgtEl>
                                      </p:cBhvr>
                                    </p:animEffect>
                                  </p:childTnLst>
                                </p:cTn>
                              </p:par>
                            </p:childTnLst>
                          </p:cTn>
                        </p:par>
                        <p:par>
                          <p:cTn id="94" fill="hold">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build="p"/>
      <p:bldP spid="16" grpId="0"/>
      <p:bldP spid="2" grpId="0"/>
      <p:bldP spid="3"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8</a:t>
            </a:fld>
            <a:endParaRPr/>
          </a:p>
        </p:txBody>
      </p:sp>
      <p:sp>
        <p:nvSpPr>
          <p:cNvPr id="131" name="Shape 131"/>
          <p:cNvSpPr/>
          <p:nvPr/>
        </p:nvSpPr>
        <p:spPr>
          <a:xfrm>
            <a:off x="7014458" y="2770241"/>
            <a:ext cx="17086513" cy="625842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r>
              <a:rPr lang="en-US" sz="4000" b="1" dirty="0">
                <a:solidFill>
                  <a:srgbClr val="496F63"/>
                </a:solidFill>
              </a:rPr>
              <a:t>1. Invest Only in What Matters Most</a:t>
            </a:r>
          </a:p>
          <a:p>
            <a:r>
              <a:rPr lang="en-US" sz="4000" dirty="0">
                <a:solidFill>
                  <a:schemeClr val="tx1">
                    <a:lumMod val="75000"/>
                  </a:schemeClr>
                </a:solidFill>
              </a:rPr>
              <a:t>Whenever you're adding a marketing task to your to-do list, consider carefully whether your efforts and resources could be better spent on other opportunities that could bring in better results</a:t>
            </a:r>
          </a:p>
          <a:p>
            <a:endParaRPr lang="en-US" sz="4000" dirty="0"/>
          </a:p>
          <a:p>
            <a:r>
              <a:rPr lang="en-US" sz="4000" b="1" dirty="0">
                <a:solidFill>
                  <a:srgbClr val="496F63"/>
                </a:solidFill>
              </a:rPr>
              <a:t>2. Master the Art of "Little Bets" </a:t>
            </a:r>
          </a:p>
          <a:p>
            <a:r>
              <a:rPr lang="en-US" sz="4000" dirty="0">
                <a:solidFill>
                  <a:schemeClr val="tx1">
                    <a:lumMod val="75000"/>
                  </a:schemeClr>
                </a:solidFill>
              </a:rPr>
              <a:t>According to entrepreneur and author </a:t>
            </a:r>
            <a:r>
              <a:rPr lang="en-US" sz="4000" i="1" dirty="0">
                <a:solidFill>
                  <a:schemeClr val="tx1">
                    <a:lumMod val="75000"/>
                  </a:schemeClr>
                </a:solidFill>
              </a:rPr>
              <a:t>Peter Sims</a:t>
            </a:r>
            <a:r>
              <a:rPr lang="en-US" sz="4000" dirty="0">
                <a:solidFill>
                  <a:schemeClr val="tx1">
                    <a:lumMod val="75000"/>
                  </a:schemeClr>
                </a:solidFill>
              </a:rPr>
              <a:t>, who </a:t>
            </a:r>
            <a:r>
              <a:rPr lang="en-US" sz="4000" dirty="0" err="1">
                <a:solidFill>
                  <a:schemeClr val="tx1">
                    <a:lumMod val="75000"/>
                  </a:schemeClr>
                </a:solidFill>
              </a:rPr>
              <a:t>popularised</a:t>
            </a:r>
            <a:r>
              <a:rPr lang="en-US" sz="4000" dirty="0">
                <a:solidFill>
                  <a:schemeClr val="tx1">
                    <a:lumMod val="75000"/>
                  </a:schemeClr>
                </a:solidFill>
              </a:rPr>
              <a:t> the idea, a "</a:t>
            </a:r>
            <a:r>
              <a:rPr lang="en-US" sz="4000" i="1" dirty="0">
                <a:solidFill>
                  <a:schemeClr val="tx1">
                    <a:lumMod val="75000"/>
                  </a:schemeClr>
                </a:solidFill>
              </a:rPr>
              <a:t>little bet</a:t>
            </a:r>
            <a:r>
              <a:rPr lang="en-US" sz="4000" dirty="0">
                <a:solidFill>
                  <a:schemeClr val="tx1">
                    <a:lumMod val="75000"/>
                  </a:schemeClr>
                </a:solidFill>
              </a:rPr>
              <a:t>" is "a </a:t>
            </a:r>
            <a:r>
              <a:rPr lang="en-US" sz="4000" i="1" dirty="0">
                <a:solidFill>
                  <a:schemeClr val="tx1">
                    <a:lumMod val="75000"/>
                  </a:schemeClr>
                </a:solidFill>
              </a:rPr>
              <a:t>low-risk action taken to discover, develop, and test an idea</a:t>
            </a:r>
            <a:r>
              <a:rPr lang="en-US" sz="4000" dirty="0">
                <a:solidFill>
                  <a:schemeClr val="tx1">
                    <a:lumMod val="75000"/>
                  </a:schemeClr>
                </a:solidFill>
              </a:rPr>
              <a:t>." Rather than focusing on big wins or huge returns, it's better to conduct low-cost and low-effort tests to see if a channel or tactic will work</a:t>
            </a:r>
          </a:p>
        </p:txBody>
      </p:sp>
      <p:sp>
        <p:nvSpPr>
          <p:cNvPr id="128" name="Shape 128"/>
          <p:cNvSpPr/>
          <p:nvPr/>
        </p:nvSpPr>
        <p:spPr>
          <a:xfrm rot="342803">
            <a:off x="-2632231" y="-61958"/>
            <a:ext cx="10622168" cy="14298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343867" y="7593007"/>
            <a:ext cx="4669971" cy="458897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en-US" sz="2800" dirty="0">
                <a:solidFill>
                  <a:srgbClr val="FFFFFF"/>
                </a:solidFill>
                <a:latin typeface="Arial" panose="020B0604020202020204" pitchFamily="34" charset="0"/>
                <a:cs typeface="Arial" panose="020B0604020202020204" pitchFamily="34" charset="0"/>
              </a:rPr>
              <a:t>Example of "Little Bets":</a:t>
            </a:r>
          </a:p>
          <a:p>
            <a:pPr>
              <a:lnSpc>
                <a:spcPct val="120000"/>
              </a:lnSpc>
            </a:pPr>
            <a:r>
              <a:rPr lang="en-US" sz="2800" dirty="0">
                <a:solidFill>
                  <a:srgbClr val="FFFFFF"/>
                </a:solidFill>
                <a:latin typeface="Arial" panose="020B0604020202020204" pitchFamily="34" charset="0"/>
                <a:cs typeface="Arial" panose="020B0604020202020204" pitchFamily="34" charset="0"/>
              </a:rPr>
              <a:t>Instead of spending days brainstorming and writing ten new articles for your company blog, you can list a few topics you want to cover, and send the list to your readers via email or social media. Ask them to choose which ones they want to read about first.</a:t>
            </a:r>
            <a:endParaRPr sz="2800" dirty="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7014458" y="283780"/>
            <a:ext cx="13999781" cy="2246769"/>
          </a:xfrm>
          <a:prstGeom prst="rect">
            <a:avLst/>
          </a:prstGeom>
        </p:spPr>
        <p:txBody>
          <a:bodyPr wrap="square">
            <a:spAutoFit/>
          </a:bodyPr>
          <a:lstStyle/>
          <a:p>
            <a:pPr algn="l"/>
            <a:r>
              <a:rPr lang="en-US" sz="7000" b="1" dirty="0">
                <a:solidFill>
                  <a:srgbClr val="496F63"/>
                </a:solidFill>
              </a:rPr>
              <a:t>Guiding Principles to Lean Small Business Marketing</a:t>
            </a:r>
            <a:endParaRPr lang="pl-PL" sz="7000" b="1" dirty="0">
              <a:solidFill>
                <a:srgbClr val="496F63"/>
              </a:solidFill>
            </a:endParaRPr>
          </a:p>
        </p:txBody>
      </p:sp>
      <p:sp>
        <p:nvSpPr>
          <p:cNvPr id="12" name="Rectangle 1">
            <a:extLst>
              <a:ext uri="{FF2B5EF4-FFF2-40B4-BE49-F238E27FC236}">
                <a16:creationId xmlns:a16="http://schemas.microsoft.com/office/drawing/2014/main" id="{30F095E1-BB2F-410C-8870-5C9B577A542B}"/>
              </a:ext>
            </a:extLst>
          </p:cNvPr>
          <p:cNvSpPr/>
          <p:nvPr/>
        </p:nvSpPr>
        <p:spPr>
          <a:xfrm>
            <a:off x="8562085" y="12742721"/>
            <a:ext cx="14721420" cy="830997"/>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https://business.tutsplus.com/tutorials/how-to-write-a-lean-marketing-plan--cms-26069</a:t>
            </a:r>
          </a:p>
          <a:p>
            <a:pPr algn="ctr" fontAlgn="base"/>
            <a:r>
              <a:rPr lang="en-IE" sz="2400" b="1" kern="1200" dirty="0">
                <a:solidFill>
                  <a:schemeClr val="tx1"/>
                </a:solidFill>
                <a:latin typeface="Arial" panose="020B0604020202020204" pitchFamily="34" charset="0"/>
                <a:cs typeface="Arial" panose="020B0604020202020204" pitchFamily="34" charset="0"/>
                <a:sym typeface="Quattrocento Sans"/>
              </a:rPr>
              <a:t>https://www.planview.com/resources/articles/lkdc-lean-marketing/</a:t>
            </a:r>
          </a:p>
        </p:txBody>
      </p:sp>
      <p:pic>
        <p:nvPicPr>
          <p:cNvPr id="6" name="Obraz 5">
            <a:extLst>
              <a:ext uri="{FF2B5EF4-FFF2-40B4-BE49-F238E27FC236}">
                <a16:creationId xmlns:a16="http://schemas.microsoft.com/office/drawing/2014/main" id="{C7651C21-3FB3-474F-B371-E1281D834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67" y="3972514"/>
            <a:ext cx="3124433" cy="2928656"/>
          </a:xfrm>
          <a:prstGeom prst="rect">
            <a:avLst/>
          </a:prstGeom>
        </p:spPr>
      </p:pic>
      <p:sp>
        <p:nvSpPr>
          <p:cNvPr id="9" name="Shape 131"/>
          <p:cNvSpPr/>
          <p:nvPr/>
        </p:nvSpPr>
        <p:spPr>
          <a:xfrm>
            <a:off x="7014457" y="9329511"/>
            <a:ext cx="17086513" cy="325481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r>
              <a:rPr lang="en-US" sz="4000" b="1" dirty="0">
                <a:solidFill>
                  <a:srgbClr val="496F63"/>
                </a:solidFill>
              </a:rPr>
              <a:t>3. Be Quick to Drop Things That Don't Work</a:t>
            </a:r>
          </a:p>
          <a:p>
            <a:r>
              <a:rPr lang="en-US" sz="4000" dirty="0">
                <a:solidFill>
                  <a:schemeClr val="tx1">
                    <a:lumMod val="75000"/>
                  </a:schemeClr>
                </a:solidFill>
              </a:rPr>
              <a:t>Remember that when you eliminate a strategy that doesn't work</a:t>
            </a:r>
            <a:r>
              <a:rPr lang="pl-PL" sz="4000" dirty="0">
                <a:solidFill>
                  <a:schemeClr val="tx1">
                    <a:lumMod val="75000"/>
                  </a:schemeClr>
                </a:solidFill>
              </a:rPr>
              <a:t> - </a:t>
            </a:r>
            <a:r>
              <a:rPr lang="en-US" sz="4000" dirty="0">
                <a:solidFill>
                  <a:schemeClr val="tx1">
                    <a:lumMod val="75000"/>
                  </a:schemeClr>
                </a:solidFill>
              </a:rPr>
              <a:t>whether it's blogging, social media, or sending out flyers</a:t>
            </a:r>
            <a:r>
              <a:rPr lang="pl-PL" sz="4000" dirty="0">
                <a:solidFill>
                  <a:schemeClr val="tx1">
                    <a:lumMod val="75000"/>
                  </a:schemeClr>
                </a:solidFill>
              </a:rPr>
              <a:t> - </a:t>
            </a:r>
            <a:r>
              <a:rPr lang="en-US" sz="4000" dirty="0">
                <a:solidFill>
                  <a:schemeClr val="tx1">
                    <a:lumMod val="75000"/>
                  </a:schemeClr>
                </a:solidFill>
              </a:rPr>
              <a:t>you also eliminate hundreds of hours, tasks, and decisions that aren't going to bring you any tangible results.</a:t>
            </a:r>
            <a:r>
              <a:rPr lang="pl-PL" sz="4000" dirty="0">
                <a:solidFill>
                  <a:schemeClr val="tx1">
                    <a:lumMod val="75000"/>
                  </a:schemeClr>
                </a:solidFill>
              </a:rPr>
              <a:t> </a:t>
            </a:r>
            <a:r>
              <a:rPr lang="en-US" sz="4000" dirty="0">
                <a:solidFill>
                  <a:srgbClr val="FF0000"/>
                </a:solidFill>
              </a:rPr>
              <a:t>If your customer wouldn’t pay for </a:t>
            </a:r>
            <a:r>
              <a:rPr lang="pl-PL" sz="4000" dirty="0" err="1">
                <a:solidFill>
                  <a:srgbClr val="FF0000"/>
                </a:solidFill>
              </a:rPr>
              <a:t>something</a:t>
            </a:r>
            <a:r>
              <a:rPr lang="en-US" sz="4000" dirty="0">
                <a:solidFill>
                  <a:srgbClr val="FF0000"/>
                </a:solidFill>
              </a:rPr>
              <a:t>, it’s waste</a:t>
            </a:r>
            <a:endParaRPr sz="40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
                                            <p:txEl>
                                              <p:pRg st="0" end="0"/>
                                            </p:txEl>
                                          </p:spTgt>
                                        </p:tgtEl>
                                        <p:attrNameLst>
                                          <p:attrName>style.visibility</p:attrName>
                                        </p:attrNameLst>
                                      </p:cBhvr>
                                      <p:to>
                                        <p:strVal val="visible"/>
                                      </p:to>
                                    </p:set>
                                    <p:animEffect transition="in" filter="wipe(up)">
                                      <p:cBhvr>
                                        <p:cTn id="12" dur="1000"/>
                                        <p:tgtEl>
                                          <p:spTgt spid="131">
                                            <p:txEl>
                                              <p:pRg st="0" end="0"/>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31">
                                            <p:txEl>
                                              <p:pRg st="1" end="1"/>
                                            </p:txEl>
                                          </p:spTgt>
                                        </p:tgtEl>
                                        <p:attrNameLst>
                                          <p:attrName>style.visibility</p:attrName>
                                        </p:attrNameLst>
                                      </p:cBhvr>
                                      <p:to>
                                        <p:strVal val="visible"/>
                                      </p:to>
                                    </p:set>
                                    <p:animEffect transition="in" filter="wipe(up)">
                                      <p:cBhvr>
                                        <p:cTn id="16" dur="2000"/>
                                        <p:tgtEl>
                                          <p:spTgt spid="1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1">
                                            <p:txEl>
                                              <p:pRg st="3" end="3"/>
                                            </p:txEl>
                                          </p:spTgt>
                                        </p:tgtEl>
                                        <p:attrNameLst>
                                          <p:attrName>style.visibility</p:attrName>
                                        </p:attrNameLst>
                                      </p:cBhvr>
                                      <p:to>
                                        <p:strVal val="visible"/>
                                      </p:to>
                                    </p:set>
                                    <p:animEffect transition="in" filter="wipe(up)">
                                      <p:cBhvr>
                                        <p:cTn id="21" dur="1000"/>
                                        <p:tgtEl>
                                          <p:spTgt spid="131">
                                            <p:txEl>
                                              <p:pRg st="3" end="3"/>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31">
                                            <p:txEl>
                                              <p:pRg st="4" end="4"/>
                                            </p:txEl>
                                          </p:spTgt>
                                        </p:tgtEl>
                                        <p:attrNameLst>
                                          <p:attrName>style.visibility</p:attrName>
                                        </p:attrNameLst>
                                      </p:cBhvr>
                                      <p:to>
                                        <p:strVal val="visible"/>
                                      </p:to>
                                    </p:set>
                                    <p:animEffect transition="in" filter="wipe(up)">
                                      <p:cBhvr>
                                        <p:cTn id="25" dur="2000"/>
                                        <p:tgtEl>
                                          <p:spTgt spid="1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wipe(up)">
                                      <p:cBhvr>
                                        <p:cTn id="35" dur="2000"/>
                                        <p:tgtEl>
                                          <p:spTgt spid="1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up)">
                                      <p:cBhvr>
                                        <p:cTn id="40" dur="1000"/>
                                        <p:tgtEl>
                                          <p:spTgt spid="9">
                                            <p:txEl>
                                              <p:pRg st="0" end="0"/>
                                            </p:txEl>
                                          </p:spTgt>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up)">
                                      <p:cBhvr>
                                        <p:cTn id="44" dur="2000"/>
                                        <p:tgtEl>
                                          <p:spTgt spid="9">
                                            <p:txEl>
                                              <p:pRg st="1" end="1"/>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uiExpand="1" build="p"/>
      <p:bldP spid="130" grpId="0" animBg="1"/>
      <p:bldP spid="5" grpId="0"/>
      <p:bldP spid="12" grpId="0"/>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9</a:t>
            </a:fld>
            <a:endParaRPr/>
          </a:p>
        </p:txBody>
      </p:sp>
      <p:sp>
        <p:nvSpPr>
          <p:cNvPr id="131" name="Shape 131"/>
          <p:cNvSpPr/>
          <p:nvPr/>
        </p:nvSpPr>
        <p:spPr>
          <a:xfrm>
            <a:off x="343302" y="2670118"/>
            <a:ext cx="17804438" cy="1065464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spcAft>
                <a:spcPts val="2400"/>
              </a:spcAft>
            </a:pPr>
            <a:r>
              <a:rPr lang="pl-PL" sz="3600" dirty="0">
                <a:solidFill>
                  <a:srgbClr val="496F63"/>
                </a:solidFill>
                <a:latin typeface="Arial" panose="020B0604020202020204" pitchFamily="34" charset="0"/>
                <a:cs typeface="Arial" panose="020B0604020202020204" pitchFamily="34" charset="0"/>
              </a:rPr>
              <a:t>In </a:t>
            </a:r>
            <a:r>
              <a:rPr lang="en-GB" sz="3600" dirty="0">
                <a:solidFill>
                  <a:srgbClr val="496F63"/>
                </a:solidFill>
                <a:latin typeface="Arial" panose="020B0604020202020204" pitchFamily="34" charset="0"/>
                <a:cs typeface="Arial" panose="020B0604020202020204" pitchFamily="34" charset="0"/>
              </a:rPr>
              <a:t>a </a:t>
            </a:r>
            <a:r>
              <a:rPr lang="pl-PL" sz="3600" dirty="0">
                <a:solidFill>
                  <a:srgbClr val="496F63"/>
                </a:solidFill>
                <a:latin typeface="Arial" panose="020B0604020202020204" pitchFamily="34" charset="0"/>
                <a:cs typeface="Arial" panose="020B0604020202020204" pitchFamily="34" charset="0"/>
              </a:rPr>
              <a:t>Lean Marketing plan you should include:</a:t>
            </a:r>
          </a:p>
          <a:p>
            <a:pPr marL="571500" indent="-571500">
              <a:buFont typeface="Arial" panose="020B0604020202020204" pitchFamily="34" charset="0"/>
              <a:buChar char="•"/>
            </a:pPr>
            <a:r>
              <a:rPr lang="en-US" sz="3600" b="1" dirty="0">
                <a:solidFill>
                  <a:srgbClr val="496F63"/>
                </a:solidFill>
                <a:latin typeface="Arial" panose="020B0604020202020204" pitchFamily="34" charset="0"/>
                <a:cs typeface="Arial" panose="020B0604020202020204" pitchFamily="34" charset="0"/>
              </a:rPr>
              <a:t>Your Target Customer</a:t>
            </a:r>
            <a:endParaRPr lang="pl-PL" sz="3600" b="1" dirty="0">
              <a:solidFill>
                <a:srgbClr val="496F63"/>
              </a:solidFill>
              <a:latin typeface="Arial" panose="020B0604020202020204" pitchFamily="34" charset="0"/>
              <a:cs typeface="Arial" panose="020B0604020202020204" pitchFamily="34" charset="0"/>
            </a:endParaRPr>
          </a:p>
          <a:p>
            <a:r>
              <a:rPr lang="pl-PL" sz="3600" dirty="0">
                <a:solidFill>
                  <a:srgbClr val="496F63"/>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Describe your target customers and be as specific as possible </a:t>
            </a:r>
            <a:endParaRPr lang="pl-PL" sz="3600" dirty="0">
              <a:solidFill>
                <a:schemeClr val="tx1">
                  <a:lumMod val="75000"/>
                </a:schemeClr>
              </a:solidFill>
              <a:latin typeface="Arial" panose="020B0604020202020204" pitchFamily="34" charset="0"/>
              <a:cs typeface="Arial" panose="020B0604020202020204" pitchFamily="34" charset="0"/>
            </a:endParaRPr>
          </a:p>
          <a:p>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This</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information will come in handy as you choose the marketing strategies that will </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fit well with your audience</a:t>
            </a:r>
            <a:endParaRPr lang="en-US" sz="3600" dirty="0">
              <a:solidFill>
                <a:srgbClr val="496F63"/>
              </a:solidFill>
              <a:latin typeface="Arial" panose="020B0604020202020204" pitchFamily="34" charset="0"/>
              <a:cs typeface="Arial" panose="020B0604020202020204" pitchFamily="34" charset="0"/>
            </a:endParaRPr>
          </a:p>
          <a:p>
            <a:pPr marL="571500" indent="-571500">
              <a:spcBef>
                <a:spcPts val="2400"/>
              </a:spcBef>
              <a:buFont typeface="Arial" panose="020B0604020202020204" pitchFamily="34" charset="0"/>
              <a:buChar char="•"/>
            </a:pPr>
            <a:r>
              <a:rPr lang="en-US" sz="3600" b="1" dirty="0">
                <a:solidFill>
                  <a:srgbClr val="496F63"/>
                </a:solidFill>
                <a:latin typeface="Arial" panose="020B0604020202020204" pitchFamily="34" charset="0"/>
                <a:cs typeface="Arial" panose="020B0604020202020204" pitchFamily="34" charset="0"/>
              </a:rPr>
              <a:t>Customer Goals and Problems</a:t>
            </a:r>
            <a:endParaRPr lang="pl-PL" sz="3600" b="1" dirty="0">
              <a:solidFill>
                <a:srgbClr val="496F63"/>
              </a:solidFill>
              <a:latin typeface="Arial" panose="020B0604020202020204" pitchFamily="34" charset="0"/>
              <a:cs typeface="Arial" panose="020B0604020202020204" pitchFamily="34" charset="0"/>
            </a:endParaRPr>
          </a:p>
          <a:p>
            <a:r>
              <a:rPr lang="pl-PL" sz="3600" dirty="0">
                <a:solidFill>
                  <a:srgbClr val="496F63"/>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As a reminder for the marketing messages you're going to create, write</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down your </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target customers' main goals and problems</a:t>
            </a:r>
            <a:r>
              <a:rPr lang="pl-PL" sz="3600" dirty="0">
                <a:solidFill>
                  <a:schemeClr val="tx1">
                    <a:lumMod val="75000"/>
                  </a:schemeClr>
                </a:solidFill>
                <a:latin typeface="Arial" panose="020B0604020202020204" pitchFamily="34" charset="0"/>
                <a:cs typeface="Arial" panose="020B0604020202020204" pitchFamily="34" charset="0"/>
              </a:rPr>
              <a:t>	</a:t>
            </a:r>
          </a:p>
          <a:p>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Writing</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these items into your marketing plan can provide you with a reference you </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can use when planning your messaging</a:t>
            </a:r>
            <a:endParaRPr lang="en-US" sz="3600" dirty="0">
              <a:solidFill>
                <a:srgbClr val="496F63"/>
              </a:solidFill>
              <a:latin typeface="Arial" panose="020B0604020202020204" pitchFamily="34" charset="0"/>
              <a:cs typeface="Arial" panose="020B0604020202020204" pitchFamily="34" charset="0"/>
            </a:endParaRPr>
          </a:p>
          <a:p>
            <a:pPr marL="571500" indent="-571500">
              <a:spcBef>
                <a:spcPts val="2400"/>
              </a:spcBef>
              <a:buFont typeface="Arial" panose="020B0604020202020204" pitchFamily="34" charset="0"/>
              <a:buChar char="•"/>
            </a:pPr>
            <a:r>
              <a:rPr lang="en-US" sz="3600" b="1" dirty="0">
                <a:solidFill>
                  <a:srgbClr val="496F63"/>
                </a:solidFill>
                <a:latin typeface="Arial" panose="020B0604020202020204" pitchFamily="34" charset="0"/>
                <a:cs typeface="Arial" panose="020B0604020202020204" pitchFamily="34" charset="0"/>
              </a:rPr>
              <a:t>Focused Marketing Channels</a:t>
            </a:r>
            <a:endParaRPr lang="pl-PL" sz="3600" b="1" dirty="0">
              <a:solidFill>
                <a:srgbClr val="496F63"/>
              </a:solidFill>
              <a:latin typeface="Arial" panose="020B0604020202020204" pitchFamily="34" charset="0"/>
              <a:cs typeface="Arial" panose="020B0604020202020204" pitchFamily="34" charset="0"/>
            </a:endParaRPr>
          </a:p>
          <a:p>
            <a:r>
              <a:rPr lang="pl-PL" sz="3600" dirty="0">
                <a:solidFill>
                  <a:srgbClr val="496F63"/>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After you reacquaint yourself with your target customers and their needs, go </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straight to selecting one or two marketing channels that you will use to reach out to </a:t>
            </a:r>
            <a:r>
              <a:rPr lang="pl-PL" sz="3600" dirty="0">
                <a:solidFill>
                  <a:schemeClr val="tx1">
                    <a:lumMod val="75000"/>
                  </a:schemeClr>
                </a:solidFill>
                <a:latin typeface="Arial" panose="020B0604020202020204" pitchFamily="34" charset="0"/>
                <a:cs typeface="Arial" panose="020B0604020202020204" pitchFamily="34" charset="0"/>
              </a:rPr>
              <a:t>	</a:t>
            </a:r>
            <a:r>
              <a:rPr lang="en-US" sz="3600" dirty="0">
                <a:solidFill>
                  <a:schemeClr val="tx1">
                    <a:lumMod val="75000"/>
                  </a:schemeClr>
                </a:solidFill>
                <a:latin typeface="Arial" panose="020B0604020202020204" pitchFamily="34" charset="0"/>
                <a:cs typeface="Arial" panose="020B0604020202020204" pitchFamily="34" charset="0"/>
              </a:rPr>
              <a:t>them</a:t>
            </a:r>
          </a:p>
          <a:p>
            <a:r>
              <a:rPr lang="en-US" sz="3600" dirty="0">
                <a:solidFill>
                  <a:schemeClr val="tx1">
                    <a:lumMod val="75000"/>
                  </a:schemeClr>
                </a:solidFill>
                <a:latin typeface="Arial" panose="020B0604020202020204" pitchFamily="34" charset="0"/>
                <a:cs typeface="Arial" panose="020B0604020202020204" pitchFamily="34" charset="0"/>
              </a:rPr>
              <a:t>	Only one or two of the channels on this list have potential to give good returns 	on your invested time and money</a:t>
            </a:r>
          </a:p>
          <a:p>
            <a:r>
              <a:rPr lang="en-US" sz="3600" dirty="0">
                <a:solidFill>
                  <a:schemeClr val="tx1">
                    <a:lumMod val="75000"/>
                  </a:schemeClr>
                </a:solidFill>
                <a:latin typeface="Arial" panose="020B0604020202020204" pitchFamily="34" charset="0"/>
                <a:cs typeface="Arial" panose="020B0604020202020204" pitchFamily="34" charset="0"/>
              </a:rPr>
              <a:t>	You want to focus your resources on those high return channels</a:t>
            </a:r>
            <a:endParaRPr lang="pl-PL" sz="3600" dirty="0">
              <a:solidFill>
                <a:schemeClr val="tx1">
                  <a:lumMod val="75000"/>
                </a:schemeClr>
              </a:solidFill>
              <a:latin typeface="Arial" panose="020B0604020202020204" pitchFamily="34" charset="0"/>
              <a:cs typeface="Arial" panose="020B0604020202020204" pitchFamily="34" charset="0"/>
            </a:endParaRPr>
          </a:p>
          <a:p>
            <a:endParaRPr sz="3600" dirty="0">
              <a:latin typeface="Arial" panose="020B0604020202020204" pitchFamily="34" charset="0"/>
              <a:cs typeface="Arial" panose="020B0604020202020204" pitchFamily="34" charset="0"/>
            </a:endParaRPr>
          </a:p>
        </p:txBody>
      </p:sp>
      <p:sp>
        <p:nvSpPr>
          <p:cNvPr id="128" name="Shape 128"/>
          <p:cNvSpPr/>
          <p:nvPr/>
        </p:nvSpPr>
        <p:spPr>
          <a:xfrm rot="14155870">
            <a:off x="16138676" y="1909653"/>
            <a:ext cx="11198248" cy="14298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20218023" y="7510524"/>
            <a:ext cx="4669971" cy="458897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pl-PL" sz="2800" dirty="0">
                <a:solidFill>
                  <a:srgbClr val="FFFFFF"/>
                </a:solidFill>
                <a:latin typeface="Arial" panose="020B0604020202020204" pitchFamily="34" charset="0"/>
                <a:cs typeface="Arial" panose="020B0604020202020204" pitchFamily="34" charset="0"/>
              </a:rPr>
              <a:t>/</a:t>
            </a:r>
            <a:endParaRPr sz="2800" dirty="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293914" y="283780"/>
            <a:ext cx="21945600" cy="2246769"/>
          </a:xfrm>
          <a:prstGeom prst="rect">
            <a:avLst/>
          </a:prstGeom>
        </p:spPr>
        <p:txBody>
          <a:bodyPr wrap="square">
            <a:spAutoFit/>
          </a:bodyPr>
          <a:lstStyle/>
          <a:p>
            <a:pPr algn="l"/>
            <a:r>
              <a:rPr lang="en-US" sz="7000" b="1" dirty="0">
                <a:solidFill>
                  <a:srgbClr val="496F63"/>
                </a:solidFill>
              </a:rPr>
              <a:t>Keep your lean marketing plan on a single page and just adapt it over time as you test your results</a:t>
            </a:r>
            <a:endParaRPr lang="pl-PL" sz="7000" b="1" dirty="0">
              <a:solidFill>
                <a:srgbClr val="496F63"/>
              </a:solidFill>
            </a:endParaRPr>
          </a:p>
        </p:txBody>
      </p:sp>
      <p:sp>
        <p:nvSpPr>
          <p:cNvPr id="12" name="Rectangle 1">
            <a:extLst>
              <a:ext uri="{FF2B5EF4-FFF2-40B4-BE49-F238E27FC236}">
                <a16:creationId xmlns:a16="http://schemas.microsoft.com/office/drawing/2014/main" id="{30F095E1-BB2F-410C-8870-5C9B577A542B}"/>
              </a:ext>
            </a:extLst>
          </p:cNvPr>
          <p:cNvSpPr/>
          <p:nvPr/>
        </p:nvSpPr>
        <p:spPr>
          <a:xfrm>
            <a:off x="0" y="13324765"/>
            <a:ext cx="14721420" cy="461665"/>
          </a:xfrm>
          <a:prstGeom prst="rect">
            <a:avLst/>
          </a:prstGeom>
        </p:spPr>
        <p:txBody>
          <a:bodyPr wrap="square">
            <a:spAutoFit/>
          </a:bodyPr>
          <a:lstStyle/>
          <a:p>
            <a:pPr algn="ctr" fontAlgn="base"/>
            <a:r>
              <a:rPr lang="pl-PL" sz="2400" b="1" kern="1200" dirty="0">
                <a:solidFill>
                  <a:schemeClr val="tx1"/>
                </a:solidFill>
                <a:latin typeface="Arial" panose="020B0604020202020204" pitchFamily="34" charset="0"/>
                <a:cs typeface="Arial" panose="020B0604020202020204" pitchFamily="34" charset="0"/>
                <a:sym typeface="Quattrocento Sans"/>
              </a:rPr>
              <a:t>Source: https://business.tutsplus.com/tutorials/how-to-write-a-lean-marketing-plan--cms-26069</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 name="Prostokąt 1">
            <a:extLst>
              <a:ext uri="{FF2B5EF4-FFF2-40B4-BE49-F238E27FC236}">
                <a16:creationId xmlns:a16="http://schemas.microsoft.com/office/drawing/2014/main" id="{74B56CC0-76CD-4A9F-BB57-0BED2BC9F11D}"/>
              </a:ext>
            </a:extLst>
          </p:cNvPr>
          <p:cNvSpPr/>
          <p:nvPr/>
        </p:nvSpPr>
        <p:spPr>
          <a:xfrm>
            <a:off x="20227023" y="8391465"/>
            <a:ext cx="3964073" cy="5324535"/>
          </a:xfrm>
          <a:prstGeom prst="rect">
            <a:avLst/>
          </a:prstGeom>
        </p:spPr>
        <p:txBody>
          <a:bodyPr wrap="square">
            <a:spAutoFit/>
          </a:bodyPr>
          <a:lstStyle/>
          <a:p>
            <a:pPr algn="r">
              <a:spcAft>
                <a:spcPts val="2400"/>
              </a:spcAft>
            </a:pPr>
            <a:r>
              <a:rPr lang="pl-PL" sz="3200" dirty="0">
                <a:solidFill>
                  <a:srgbClr val="FFFFFF"/>
                </a:solidFill>
              </a:rPr>
              <a:t>You'll make some mistakes and have failures along the way - and that's fine</a:t>
            </a:r>
          </a:p>
          <a:p>
            <a:pPr algn="r"/>
            <a:r>
              <a:rPr lang="pl-PL" sz="3200" dirty="0">
                <a:solidFill>
                  <a:srgbClr val="FFFFFF"/>
                </a:solidFill>
              </a:rPr>
              <a:t>Each new iteration of your marketing plan will be more effective and more accurate than the last one</a:t>
            </a:r>
          </a:p>
        </p:txBody>
      </p:sp>
    </p:spTree>
    <p:extLst>
      <p:ext uri="{BB962C8B-B14F-4D97-AF65-F5344CB8AC3E}">
        <p14:creationId xmlns:p14="http://schemas.microsoft.com/office/powerpoint/2010/main" val="255284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
                                            <p:txEl>
                                              <p:pRg st="0" end="0"/>
                                            </p:txEl>
                                          </p:spTgt>
                                        </p:tgtEl>
                                        <p:attrNameLst>
                                          <p:attrName>style.visibility</p:attrName>
                                        </p:attrNameLst>
                                      </p:cBhvr>
                                      <p:to>
                                        <p:strVal val="visible"/>
                                      </p:to>
                                    </p:set>
                                    <p:animEffect transition="in" filter="wipe(up)">
                                      <p:cBhvr>
                                        <p:cTn id="12" dur="1000"/>
                                        <p:tgtEl>
                                          <p:spTgt spid="131">
                                            <p:txEl>
                                              <p:pRg st="0" end="0"/>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31">
                                            <p:txEl>
                                              <p:pRg st="1" end="1"/>
                                            </p:txEl>
                                          </p:spTgt>
                                        </p:tgtEl>
                                        <p:attrNameLst>
                                          <p:attrName>style.visibility</p:attrName>
                                        </p:attrNameLst>
                                      </p:cBhvr>
                                      <p:to>
                                        <p:strVal val="visible"/>
                                      </p:to>
                                    </p:set>
                                    <p:animEffect transition="in" filter="wipe(up)">
                                      <p:cBhvr>
                                        <p:cTn id="16" dur="1000"/>
                                        <p:tgtEl>
                                          <p:spTgt spid="131">
                                            <p:txEl>
                                              <p:pRg st="1" end="1"/>
                                            </p:txEl>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31">
                                            <p:txEl>
                                              <p:pRg st="2" end="2"/>
                                            </p:txEl>
                                          </p:spTgt>
                                        </p:tgtEl>
                                        <p:attrNameLst>
                                          <p:attrName>style.visibility</p:attrName>
                                        </p:attrNameLst>
                                      </p:cBhvr>
                                      <p:to>
                                        <p:strVal val="visible"/>
                                      </p:to>
                                    </p:set>
                                    <p:animEffect transition="in" filter="wipe(up)">
                                      <p:cBhvr>
                                        <p:cTn id="20" dur="2000"/>
                                        <p:tgtEl>
                                          <p:spTgt spid="131">
                                            <p:txEl>
                                              <p:pRg st="2" end="2"/>
                                            </p:txEl>
                                          </p:spTgt>
                                        </p:tgtEl>
                                      </p:cBhvr>
                                    </p:animEffect>
                                  </p:childTnLst>
                                </p:cTn>
                              </p:par>
                            </p:childTnLst>
                          </p:cTn>
                        </p:par>
                        <p:par>
                          <p:cTn id="21" fill="hold">
                            <p:stCondLst>
                              <p:cond delay="4000"/>
                            </p:stCondLst>
                            <p:childTnLst>
                              <p:par>
                                <p:cTn id="22" presetID="22" presetClass="entr" presetSubtype="1" fill="hold" grpId="0" nodeType="afterEffect">
                                  <p:stCondLst>
                                    <p:cond delay="0"/>
                                  </p:stCondLst>
                                  <p:childTnLst>
                                    <p:set>
                                      <p:cBhvr>
                                        <p:cTn id="23" dur="1" fill="hold">
                                          <p:stCondLst>
                                            <p:cond delay="0"/>
                                          </p:stCondLst>
                                        </p:cTn>
                                        <p:tgtEl>
                                          <p:spTgt spid="131">
                                            <p:txEl>
                                              <p:pRg st="3" end="3"/>
                                            </p:txEl>
                                          </p:spTgt>
                                        </p:tgtEl>
                                        <p:attrNameLst>
                                          <p:attrName>style.visibility</p:attrName>
                                        </p:attrNameLst>
                                      </p:cBhvr>
                                      <p:to>
                                        <p:strVal val="visible"/>
                                      </p:to>
                                    </p:set>
                                    <p:animEffect transition="in" filter="wipe(up)">
                                      <p:cBhvr>
                                        <p:cTn id="24" dur="2000"/>
                                        <p:tgtEl>
                                          <p:spTgt spid="13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1">
                                            <p:txEl>
                                              <p:pRg st="4" end="4"/>
                                            </p:txEl>
                                          </p:spTgt>
                                        </p:tgtEl>
                                        <p:attrNameLst>
                                          <p:attrName>style.visibility</p:attrName>
                                        </p:attrNameLst>
                                      </p:cBhvr>
                                      <p:to>
                                        <p:strVal val="visible"/>
                                      </p:to>
                                    </p:set>
                                    <p:animEffect transition="in" filter="wipe(up)">
                                      <p:cBhvr>
                                        <p:cTn id="29" dur="1000"/>
                                        <p:tgtEl>
                                          <p:spTgt spid="131">
                                            <p:txEl>
                                              <p:pRg st="4" end="4"/>
                                            </p:txEl>
                                          </p:spTgt>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131">
                                            <p:txEl>
                                              <p:pRg st="5" end="5"/>
                                            </p:txEl>
                                          </p:spTgt>
                                        </p:tgtEl>
                                        <p:attrNameLst>
                                          <p:attrName>style.visibility</p:attrName>
                                        </p:attrNameLst>
                                      </p:cBhvr>
                                      <p:to>
                                        <p:strVal val="visible"/>
                                      </p:to>
                                    </p:set>
                                    <p:animEffect transition="in" filter="wipe(up)">
                                      <p:cBhvr>
                                        <p:cTn id="33" dur="2000"/>
                                        <p:tgtEl>
                                          <p:spTgt spid="131">
                                            <p:txEl>
                                              <p:pRg st="5" end="5"/>
                                            </p:txEl>
                                          </p:spTgt>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1">
                                            <p:txEl>
                                              <p:pRg st="6" end="6"/>
                                            </p:txEl>
                                          </p:spTgt>
                                        </p:tgtEl>
                                        <p:attrNameLst>
                                          <p:attrName>style.visibility</p:attrName>
                                        </p:attrNameLst>
                                      </p:cBhvr>
                                      <p:to>
                                        <p:strVal val="visible"/>
                                      </p:to>
                                    </p:set>
                                    <p:animEffect transition="in" filter="wipe(up)">
                                      <p:cBhvr>
                                        <p:cTn id="37" dur="2000"/>
                                        <p:tgtEl>
                                          <p:spTgt spid="1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1">
                                            <p:txEl>
                                              <p:pRg st="7" end="7"/>
                                            </p:txEl>
                                          </p:spTgt>
                                        </p:tgtEl>
                                        <p:attrNameLst>
                                          <p:attrName>style.visibility</p:attrName>
                                        </p:attrNameLst>
                                      </p:cBhvr>
                                      <p:to>
                                        <p:strVal val="visible"/>
                                      </p:to>
                                    </p:set>
                                    <p:animEffect transition="in" filter="wipe(up)">
                                      <p:cBhvr>
                                        <p:cTn id="42" dur="1000"/>
                                        <p:tgtEl>
                                          <p:spTgt spid="131">
                                            <p:txEl>
                                              <p:pRg st="7" end="7"/>
                                            </p:txEl>
                                          </p:spTgt>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31">
                                            <p:txEl>
                                              <p:pRg st="8" end="8"/>
                                            </p:txEl>
                                          </p:spTgt>
                                        </p:tgtEl>
                                        <p:attrNameLst>
                                          <p:attrName>style.visibility</p:attrName>
                                        </p:attrNameLst>
                                      </p:cBhvr>
                                      <p:to>
                                        <p:strVal val="visible"/>
                                      </p:to>
                                    </p:set>
                                    <p:animEffect transition="in" filter="wipe(up)">
                                      <p:cBhvr>
                                        <p:cTn id="46" dur="2000"/>
                                        <p:tgtEl>
                                          <p:spTgt spid="131">
                                            <p:txEl>
                                              <p:pRg st="8" end="8"/>
                                            </p:txEl>
                                          </p:spTgt>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131">
                                            <p:txEl>
                                              <p:pRg st="9" end="9"/>
                                            </p:txEl>
                                          </p:spTgt>
                                        </p:tgtEl>
                                        <p:attrNameLst>
                                          <p:attrName>style.visibility</p:attrName>
                                        </p:attrNameLst>
                                      </p:cBhvr>
                                      <p:to>
                                        <p:strVal val="visible"/>
                                      </p:to>
                                    </p:set>
                                    <p:animEffect transition="in" filter="wipe(up)">
                                      <p:cBhvr>
                                        <p:cTn id="50" dur="2000"/>
                                        <p:tgtEl>
                                          <p:spTgt spid="131">
                                            <p:txEl>
                                              <p:pRg st="9" end="9"/>
                                            </p:txEl>
                                          </p:spTgt>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31">
                                            <p:txEl>
                                              <p:pRg st="10" end="10"/>
                                            </p:txEl>
                                          </p:spTgt>
                                        </p:tgtEl>
                                        <p:attrNameLst>
                                          <p:attrName>style.visibility</p:attrName>
                                        </p:attrNameLst>
                                      </p:cBhvr>
                                      <p:to>
                                        <p:strVal val="visible"/>
                                      </p:to>
                                    </p:set>
                                    <p:animEffect transition="in" filter="wipe(up)">
                                      <p:cBhvr>
                                        <p:cTn id="54" dur="2000"/>
                                        <p:tgtEl>
                                          <p:spTgt spid="131">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fade">
                                      <p:cBhvr>
                                        <p:cTn id="59" dur="1000"/>
                                        <p:tgtEl>
                                          <p:spTgt spid="2">
                                            <p:txEl>
                                              <p:pRg st="0" end="0"/>
                                            </p:txEl>
                                          </p:spTgt>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fade">
                                      <p:cBhvr>
                                        <p:cTn id="63" dur="1000"/>
                                        <p:tgtEl>
                                          <p:spTgt spid="2">
                                            <p:txEl>
                                              <p:pRg st="1" end="1"/>
                                            </p:txEl>
                                          </p:spTgt>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uiExpand="1" build="p"/>
      <p:bldP spid="5" grpId="0"/>
      <p:bldP spid="12" grpId="0"/>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C5941B-EBAD-4F8E-9E74-868B715939B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b3bd29d-add5-404f-a16a-9650d8295be1"/>
    <ds:schemaRef ds:uri="http://schemas.microsoft.com/office/2006/documentManagement/types"/>
    <ds:schemaRef ds:uri="ab4fe050-19d9-48c3-b326-e65a64e40524"/>
    <ds:schemaRef ds:uri="http://www.w3.org/XML/1998/namespace"/>
    <ds:schemaRef ds:uri="http://purl.org/dc/dcmitype/"/>
  </ds:schemaRefs>
</ds:datastoreItem>
</file>

<file path=customXml/itemProps2.xml><?xml version="1.0" encoding="utf-8"?>
<ds:datastoreItem xmlns:ds="http://schemas.openxmlformats.org/officeDocument/2006/customXml" ds:itemID="{79B77D75-5B33-43D0-855C-CD82ECE82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150DEC-75D4-4F78-A733-FD17ABC6A9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28419</TotalTime>
  <Words>3353</Words>
  <Application>Microsoft Office PowerPoint</Application>
  <PresentationFormat>Custom</PresentationFormat>
  <Paragraphs>329</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Helvetica Light</vt:lpstr>
      <vt:lpstr>Helvetica Neue</vt:lpstr>
      <vt:lpstr>Montserrat-Regular</vt:lpstr>
      <vt:lpstr>Montserrat-SemiBold</vt:lpstr>
      <vt:lpstr>PT Sans</vt:lpstr>
      <vt:lpstr>Roboto Regular</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439</cp:revision>
  <dcterms:modified xsi:type="dcterms:W3CDTF">2022-04-05T11:38:45Z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