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6" r:id="rId5"/>
    <p:sldId id="274" r:id="rId6"/>
    <p:sldId id="275" r:id="rId7"/>
    <p:sldId id="297" r:id="rId8"/>
    <p:sldId id="311" r:id="rId9"/>
    <p:sldId id="303" r:id="rId10"/>
    <p:sldId id="258" r:id="rId11"/>
    <p:sldId id="305" r:id="rId12"/>
    <p:sldId id="301" r:id="rId13"/>
    <p:sldId id="306" r:id="rId14"/>
    <p:sldId id="300" r:id="rId15"/>
    <p:sldId id="295" r:id="rId16"/>
    <p:sldId id="259" r:id="rId17"/>
    <p:sldId id="312" r:id="rId18"/>
    <p:sldId id="261" r:id="rId19"/>
    <p:sldId id="262" r:id="rId20"/>
    <p:sldId id="304" r:id="rId21"/>
    <p:sldId id="309" r:id="rId22"/>
    <p:sldId id="308" r:id="rId23"/>
    <p:sldId id="269" r:id="rId24"/>
    <p:sldId id="310" r:id="rId25"/>
    <p:sldId id="287" r:id="rId2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1pPr>
    <a:lvl2pPr marL="0" marR="0" indent="2286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2pPr>
    <a:lvl3pPr marL="0" marR="0" indent="4572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3pPr>
    <a:lvl4pPr marL="0" marR="0" indent="6858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4pPr>
    <a:lvl5pPr marL="0" marR="0" indent="9144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5pPr>
    <a:lvl6pPr marL="0" marR="0" indent="11430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6pPr>
    <a:lvl7pPr marL="0" marR="0" indent="13716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7pPr>
    <a:lvl8pPr marL="0" marR="0" indent="16002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8pPr>
    <a:lvl9pPr marL="0" marR="0" indent="18288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96F63"/>
    <a:srgbClr val="84CAC5"/>
    <a:srgbClr val="71B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90929E-32E5-4E71-84B3-8CFFA61A86D6}" v="1" dt="2021-08-12T12:20:09.402"/>
    <p1510:client id="{B1EDC070-C969-3FAB-D8A1-E6ECB24767E9}" v="62" dt="2020-09-14T08:01:58.608"/>
    <p1510:client id="{E517E4A0-7176-3DE3-9ABE-4E685DF6F28A}" v="15" dt="2020-09-14T08:12:30.36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43" autoAdjust="0"/>
    <p:restoredTop sz="96433" autoAdjust="0"/>
  </p:normalViewPr>
  <p:slideViewPr>
    <p:cSldViewPr snapToGrid="0" snapToObjects="1">
      <p:cViewPr varScale="1">
        <p:scale>
          <a:sx n="55" d="100"/>
          <a:sy n="55" d="100"/>
        </p:scale>
        <p:origin x="42" y="4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Tylżanowski" userId="S::roman.tylzanowski@usz.edu.pl::f783908e-515d-43cd-b5e3-de52c94bc53d" providerId="AD" clId="Web-{E517E4A0-7176-3DE3-9ABE-4E685DF6F28A}"/>
    <pc:docChg chg="modSld">
      <pc:chgData name="Roman Tylżanowski" userId="S::roman.tylzanowski@usz.edu.pl::f783908e-515d-43cd-b5e3-de52c94bc53d" providerId="AD" clId="Web-{E517E4A0-7176-3DE3-9ABE-4E685DF6F28A}" dt="2020-09-14T08:12:30.364" v="10" actId="1076"/>
      <pc:docMkLst>
        <pc:docMk/>
      </pc:docMkLst>
      <pc:sldChg chg="addSp modSp">
        <pc:chgData name="Roman Tylżanowski" userId="S::roman.tylzanowski@usz.edu.pl::f783908e-515d-43cd-b5e3-de52c94bc53d" providerId="AD" clId="Web-{E517E4A0-7176-3DE3-9ABE-4E685DF6F28A}" dt="2020-09-14T08:10:38.014" v="2" actId="1076"/>
        <pc:sldMkLst>
          <pc:docMk/>
          <pc:sldMk cId="1964311492" sldId="275"/>
        </pc:sldMkLst>
        <pc:picChg chg="add mod">
          <ac:chgData name="Roman Tylżanowski" userId="S::roman.tylzanowski@usz.edu.pl::f783908e-515d-43cd-b5e3-de52c94bc53d" providerId="AD" clId="Web-{E517E4A0-7176-3DE3-9ABE-4E685DF6F28A}" dt="2020-09-14T08:10:38.014" v="2" actId="1076"/>
          <ac:picMkLst>
            <pc:docMk/>
            <pc:sldMk cId="1964311492" sldId="275"/>
            <ac:picMk id="3" creationId="{5C74486E-813F-4E46-982D-B20F79D2281C}"/>
          </ac:picMkLst>
        </pc:picChg>
      </pc:sldChg>
      <pc:sldChg chg="addSp modSp">
        <pc:chgData name="Roman Tylżanowski" userId="S::roman.tylzanowski@usz.edu.pl::f783908e-515d-43cd-b5e3-de52c94bc53d" providerId="AD" clId="Web-{E517E4A0-7176-3DE3-9ABE-4E685DF6F28A}" dt="2020-09-14T08:11:26.954" v="7" actId="1076"/>
        <pc:sldMkLst>
          <pc:docMk/>
          <pc:sldMk cId="493841261" sldId="301"/>
        </pc:sldMkLst>
        <pc:picChg chg="add mod">
          <ac:chgData name="Roman Tylżanowski" userId="S::roman.tylzanowski@usz.edu.pl::f783908e-515d-43cd-b5e3-de52c94bc53d" providerId="AD" clId="Web-{E517E4A0-7176-3DE3-9ABE-4E685DF6F28A}" dt="2020-09-14T08:11:26.954" v="7" actId="1076"/>
          <ac:picMkLst>
            <pc:docMk/>
            <pc:sldMk cId="493841261" sldId="301"/>
            <ac:picMk id="3" creationId="{074B8C9F-3903-40D2-A387-053B70CC3BA9}"/>
          </ac:picMkLst>
        </pc:picChg>
      </pc:sldChg>
      <pc:sldChg chg="addSp modSp">
        <pc:chgData name="Roman Tylżanowski" userId="S::roman.tylzanowski@usz.edu.pl::f783908e-515d-43cd-b5e3-de52c94bc53d" providerId="AD" clId="Web-{E517E4A0-7176-3DE3-9ABE-4E685DF6F28A}" dt="2020-09-14T08:12:30.364" v="10" actId="1076"/>
        <pc:sldMkLst>
          <pc:docMk/>
          <pc:sldMk cId="2944449264" sldId="304"/>
        </pc:sldMkLst>
        <pc:picChg chg="add mod">
          <ac:chgData name="Roman Tylżanowski" userId="S::roman.tylzanowski@usz.edu.pl::f783908e-515d-43cd-b5e3-de52c94bc53d" providerId="AD" clId="Web-{E517E4A0-7176-3DE3-9ABE-4E685DF6F28A}" dt="2020-09-14T08:12:30.364" v="10" actId="1076"/>
          <ac:picMkLst>
            <pc:docMk/>
            <pc:sldMk cId="2944449264" sldId="304"/>
            <ac:picMk id="3" creationId="{84BDD4AE-5E6A-4057-9236-7AAD5CEB28F6}"/>
          </ac:picMkLst>
        </pc:picChg>
      </pc:sldChg>
      <pc:sldChg chg="addSp modSp">
        <pc:chgData name="Roman Tylżanowski" userId="S::roman.tylzanowski@usz.edu.pl::f783908e-515d-43cd-b5e3-de52c94bc53d" providerId="AD" clId="Web-{E517E4A0-7176-3DE3-9ABE-4E685DF6F28A}" dt="2020-09-14T08:11:18.220" v="5" actId="1076"/>
        <pc:sldMkLst>
          <pc:docMk/>
          <pc:sldMk cId="4272916892" sldId="305"/>
        </pc:sldMkLst>
        <pc:picChg chg="add mod">
          <ac:chgData name="Roman Tylżanowski" userId="S::roman.tylzanowski@usz.edu.pl::f783908e-515d-43cd-b5e3-de52c94bc53d" providerId="AD" clId="Web-{E517E4A0-7176-3DE3-9ABE-4E685DF6F28A}" dt="2020-09-14T08:11:18.220" v="5" actId="1076"/>
          <ac:picMkLst>
            <pc:docMk/>
            <pc:sldMk cId="4272916892" sldId="305"/>
            <ac:picMk id="2" creationId="{8794BC2F-31F7-41C8-9E98-854C105AFF4E}"/>
          </ac:picMkLst>
        </pc:picChg>
      </pc:sldChg>
    </pc:docChg>
  </pc:docChgLst>
  <pc:docChgLst>
    <pc:chgData name="Maire Gafney" userId="No621/eGfKai4pT8vySUB5KU2sxIGYBpu4wAnAXEmcE=" providerId="None" clId="Web-{5C90929E-32E5-4E71-84B3-8CFFA61A86D6}"/>
    <pc:docChg chg="modSld">
      <pc:chgData name="Maire Gafney" userId="No621/eGfKai4pT8vySUB5KU2sxIGYBpu4wAnAXEmcE=" providerId="None" clId="Web-{5C90929E-32E5-4E71-84B3-8CFFA61A86D6}" dt="2021-08-12T12:20:09.402" v="0" actId="1076"/>
      <pc:docMkLst>
        <pc:docMk/>
      </pc:docMkLst>
      <pc:sldChg chg="modSp">
        <pc:chgData name="Maire Gafney" userId="No621/eGfKai4pT8vySUB5KU2sxIGYBpu4wAnAXEmcE=" providerId="None" clId="Web-{5C90929E-32E5-4E71-84B3-8CFFA61A86D6}" dt="2021-08-12T12:20:09.402" v="0" actId="1076"/>
        <pc:sldMkLst>
          <pc:docMk/>
          <pc:sldMk cId="904040319" sldId="306"/>
        </pc:sldMkLst>
        <pc:spChg chg="mod">
          <ac:chgData name="Maire Gafney" userId="No621/eGfKai4pT8vySUB5KU2sxIGYBpu4wAnAXEmcE=" providerId="None" clId="Web-{5C90929E-32E5-4E71-84B3-8CFFA61A86D6}" dt="2021-08-12T12:20:09.402" v="0" actId="1076"/>
          <ac:spMkLst>
            <pc:docMk/>
            <pc:sldMk cId="904040319" sldId="306"/>
            <ac:spMk id="85" creationId="{00000000-0000-0000-0000-000000000000}"/>
          </ac:spMkLst>
        </pc:spChg>
      </pc:sldChg>
    </pc:docChg>
  </pc:docChgLst>
  <pc:docChgLst>
    <pc:chgData name="Roman Tylżanowski" userId="S::roman.tylzanowski@usz.edu.pl::f783908e-515d-43cd-b5e3-de52c94bc53d" providerId="AD" clId="Web-{B1EDC070-C969-3FAB-D8A1-E6ECB24767E9}"/>
    <pc:docChg chg="modSld">
      <pc:chgData name="Roman Tylżanowski" userId="S::roman.tylzanowski@usz.edu.pl::f783908e-515d-43cd-b5e3-de52c94bc53d" providerId="AD" clId="Web-{B1EDC070-C969-3FAB-D8A1-E6ECB24767E9}" dt="2020-09-14T08:01:58.608" v="60"/>
      <pc:docMkLst>
        <pc:docMk/>
      </pc:docMkLst>
      <pc:sldChg chg="modSp">
        <pc:chgData name="Roman Tylżanowski" userId="S::roman.tylzanowski@usz.edu.pl::f783908e-515d-43cd-b5e3-de52c94bc53d" providerId="AD" clId="Web-{B1EDC070-C969-3FAB-D8A1-E6ECB24767E9}" dt="2020-09-14T08:01:04.139" v="53" actId="1076"/>
        <pc:sldMkLst>
          <pc:docMk/>
          <pc:sldMk cId="0" sldId="262"/>
        </pc:sldMkLst>
        <pc:spChg chg="mod">
          <ac:chgData name="Roman Tylżanowski" userId="S::roman.tylzanowski@usz.edu.pl::f783908e-515d-43cd-b5e3-de52c94bc53d" providerId="AD" clId="Web-{B1EDC070-C969-3FAB-D8A1-E6ECB24767E9}" dt="2020-09-14T08:01:04.139" v="53" actId="1076"/>
          <ac:spMkLst>
            <pc:docMk/>
            <pc:sldMk cId="0" sldId="262"/>
            <ac:spMk id="16" creationId="{34E4DD38-FF4C-4EC2-9797-B77343AB54FE}"/>
          </ac:spMkLst>
        </pc:spChg>
      </pc:sldChg>
      <pc:sldChg chg="modSp">
        <pc:chgData name="Roman Tylżanowski" userId="S::roman.tylzanowski@usz.edu.pl::f783908e-515d-43cd-b5e3-de52c94bc53d" providerId="AD" clId="Web-{B1EDC070-C969-3FAB-D8A1-E6ECB24767E9}" dt="2020-09-14T07:56:40.093" v="8" actId="1076"/>
        <pc:sldMkLst>
          <pc:docMk/>
          <pc:sldMk cId="1964311492" sldId="275"/>
        </pc:sldMkLst>
        <pc:spChg chg="mod">
          <ac:chgData name="Roman Tylżanowski" userId="S::roman.tylzanowski@usz.edu.pl::f783908e-515d-43cd-b5e3-de52c94bc53d" providerId="AD" clId="Web-{B1EDC070-C969-3FAB-D8A1-E6ECB24767E9}" dt="2020-09-14T07:56:40.093" v="8" actId="1076"/>
          <ac:spMkLst>
            <pc:docMk/>
            <pc:sldMk cId="1964311492" sldId="275"/>
            <ac:spMk id="15" creationId="{1A256849-46FD-4D88-8026-9A4D544CBD2D}"/>
          </ac:spMkLst>
        </pc:spChg>
      </pc:sldChg>
      <pc:sldChg chg="modSp">
        <pc:chgData name="Roman Tylżanowski" userId="S::roman.tylzanowski@usz.edu.pl::f783908e-515d-43cd-b5e3-de52c94bc53d" providerId="AD" clId="Web-{B1EDC070-C969-3FAB-D8A1-E6ECB24767E9}" dt="2020-09-14T07:58:32.779" v="33" actId="1076"/>
        <pc:sldMkLst>
          <pc:docMk/>
          <pc:sldMk cId="3647725239" sldId="295"/>
        </pc:sldMkLst>
        <pc:spChg chg="mod">
          <ac:chgData name="Roman Tylżanowski" userId="S::roman.tylzanowski@usz.edu.pl::f783908e-515d-43cd-b5e3-de52c94bc53d" providerId="AD" clId="Web-{B1EDC070-C969-3FAB-D8A1-E6ECB24767E9}" dt="2020-09-14T07:58:32.779" v="33" actId="1076"/>
          <ac:spMkLst>
            <pc:docMk/>
            <pc:sldMk cId="3647725239" sldId="295"/>
            <ac:spMk id="16" creationId="{F0577DCD-D21D-4E77-AED6-C2707B1D21C7}"/>
          </ac:spMkLst>
        </pc:spChg>
      </pc:sldChg>
      <pc:sldChg chg="modSp">
        <pc:chgData name="Roman Tylżanowski" userId="S::roman.tylzanowski@usz.edu.pl::f783908e-515d-43cd-b5e3-de52c94bc53d" providerId="AD" clId="Web-{B1EDC070-C969-3FAB-D8A1-E6ECB24767E9}" dt="2020-09-14T07:56:47.920" v="9" actId="1076"/>
        <pc:sldMkLst>
          <pc:docMk/>
          <pc:sldMk cId="775794644" sldId="297"/>
        </pc:sldMkLst>
        <pc:spChg chg="mod">
          <ac:chgData name="Roman Tylżanowski" userId="S::roman.tylzanowski@usz.edu.pl::f783908e-515d-43cd-b5e3-de52c94bc53d" providerId="AD" clId="Web-{B1EDC070-C969-3FAB-D8A1-E6ECB24767E9}" dt="2020-09-14T07:56:47.920" v="9" actId="1076"/>
          <ac:spMkLst>
            <pc:docMk/>
            <pc:sldMk cId="775794644" sldId="297"/>
            <ac:spMk id="15" creationId="{15A5B238-6DA7-473E-B6A9-C9539E2FE2E9}"/>
          </ac:spMkLst>
        </pc:spChg>
      </pc:sldChg>
      <pc:sldChg chg="modSp">
        <pc:chgData name="Roman Tylżanowski" userId="S::roman.tylzanowski@usz.edu.pl::f783908e-515d-43cd-b5e3-de52c94bc53d" providerId="AD" clId="Web-{B1EDC070-C969-3FAB-D8A1-E6ECB24767E9}" dt="2020-09-14T07:58:17.717" v="29" actId="20577"/>
        <pc:sldMkLst>
          <pc:docMk/>
          <pc:sldMk cId="493841261" sldId="301"/>
        </pc:sldMkLst>
        <pc:spChg chg="mod">
          <ac:chgData name="Roman Tylżanowski" userId="S::roman.tylzanowski@usz.edu.pl::f783908e-515d-43cd-b5e3-de52c94bc53d" providerId="AD" clId="Web-{B1EDC070-C969-3FAB-D8A1-E6ECB24767E9}" dt="2020-09-14T07:58:17.717" v="29" actId="20577"/>
          <ac:spMkLst>
            <pc:docMk/>
            <pc:sldMk cId="493841261" sldId="301"/>
            <ac:spMk id="13" creationId="{BFCEF7F2-B6A9-4590-8715-6F7CC1A063BA}"/>
          </ac:spMkLst>
        </pc:spChg>
      </pc:sldChg>
      <pc:sldChg chg="modSp">
        <pc:chgData name="Roman Tylżanowski" userId="S::roman.tylzanowski@usz.edu.pl::f783908e-515d-43cd-b5e3-de52c94bc53d" providerId="AD" clId="Web-{B1EDC070-C969-3FAB-D8A1-E6ECB24767E9}" dt="2020-09-14T08:01:34.733" v="58" actId="20577"/>
        <pc:sldMkLst>
          <pc:docMk/>
          <pc:sldMk cId="2944449264" sldId="304"/>
        </pc:sldMkLst>
        <pc:spChg chg="mod">
          <ac:chgData name="Roman Tylżanowski" userId="S::roman.tylzanowski@usz.edu.pl::f783908e-515d-43cd-b5e3-de52c94bc53d" providerId="AD" clId="Web-{B1EDC070-C969-3FAB-D8A1-E6ECB24767E9}" dt="2020-09-14T08:01:34.733" v="58" actId="20577"/>
          <ac:spMkLst>
            <pc:docMk/>
            <pc:sldMk cId="2944449264" sldId="304"/>
            <ac:spMk id="9" creationId="{CD3D7FD7-4446-4F31-A835-69BEDAA90D48}"/>
          </ac:spMkLst>
        </pc:spChg>
        <pc:picChg chg="mod">
          <ac:chgData name="Roman Tylżanowski" userId="S::roman.tylzanowski@usz.edu.pl::f783908e-515d-43cd-b5e3-de52c94bc53d" providerId="AD" clId="Web-{B1EDC070-C969-3FAB-D8A1-E6ECB24767E9}" dt="2020-09-14T08:01:11.936" v="54" actId="1076"/>
          <ac:picMkLst>
            <pc:docMk/>
            <pc:sldMk cId="2944449264" sldId="304"/>
            <ac:picMk id="4" creationId="{EFF2215D-7DFC-428F-877C-74942994774E}"/>
          </ac:picMkLst>
        </pc:picChg>
      </pc:sldChg>
      <pc:sldChg chg="modSp">
        <pc:chgData name="Roman Tylżanowski" userId="S::roman.tylzanowski@usz.edu.pl::f783908e-515d-43cd-b5e3-de52c94bc53d" providerId="AD" clId="Web-{B1EDC070-C969-3FAB-D8A1-E6ECB24767E9}" dt="2020-09-14T07:58:01.982" v="26" actId="1076"/>
        <pc:sldMkLst>
          <pc:docMk/>
          <pc:sldMk cId="4272916892" sldId="305"/>
        </pc:sldMkLst>
        <pc:spChg chg="mod">
          <ac:chgData name="Roman Tylżanowski" userId="S::roman.tylzanowski@usz.edu.pl::f783908e-515d-43cd-b5e3-de52c94bc53d" providerId="AD" clId="Web-{B1EDC070-C969-3FAB-D8A1-E6ECB24767E9}" dt="2020-09-14T07:57:14.279" v="11" actId="14100"/>
          <ac:spMkLst>
            <pc:docMk/>
            <pc:sldMk cId="4272916892" sldId="305"/>
            <ac:spMk id="12" creationId="{335B23AB-D404-4E5B-B727-D754352F4F9A}"/>
          </ac:spMkLst>
        </pc:spChg>
        <pc:spChg chg="mod">
          <ac:chgData name="Roman Tylżanowski" userId="S::roman.tylzanowski@usz.edu.pl::f783908e-515d-43cd-b5e3-de52c94bc53d" providerId="AD" clId="Web-{B1EDC070-C969-3FAB-D8A1-E6ECB24767E9}" dt="2020-09-14T07:58:00.701" v="25" actId="1076"/>
          <ac:spMkLst>
            <pc:docMk/>
            <pc:sldMk cId="4272916892" sldId="305"/>
            <ac:spMk id="18" creationId="{01D340A9-BDF6-41FD-802B-1F8299BD832E}"/>
          </ac:spMkLst>
        </pc:spChg>
        <pc:spChg chg="mod">
          <ac:chgData name="Roman Tylżanowski" userId="S::roman.tylzanowski@usz.edu.pl::f783908e-515d-43cd-b5e3-de52c94bc53d" providerId="AD" clId="Web-{B1EDC070-C969-3FAB-D8A1-E6ECB24767E9}" dt="2020-09-14T07:57:05.998" v="10" actId="14100"/>
          <ac:spMkLst>
            <pc:docMk/>
            <pc:sldMk cId="4272916892" sldId="305"/>
            <ac:spMk id="85" creationId="{00000000-0000-0000-0000-000000000000}"/>
          </ac:spMkLst>
        </pc:spChg>
        <pc:picChg chg="mod">
          <ac:chgData name="Roman Tylżanowski" userId="S::roman.tylzanowski@usz.edu.pl::f783908e-515d-43cd-b5e3-de52c94bc53d" providerId="AD" clId="Web-{B1EDC070-C969-3FAB-D8A1-E6ECB24767E9}" dt="2020-09-14T07:58:01.982" v="26" actId="1076"/>
          <ac:picMkLst>
            <pc:docMk/>
            <pc:sldMk cId="4272916892" sldId="305"/>
            <ac:picMk id="5" creationId="{0027CB15-59B2-4A5A-B0A2-9F624DD94116}"/>
          </ac:picMkLst>
        </pc:picChg>
      </pc:sldChg>
      <pc:sldChg chg="modSp">
        <pc:chgData name="Roman Tylżanowski" userId="S::roman.tylzanowski@usz.edu.pl::f783908e-515d-43cd-b5e3-de52c94bc53d" providerId="AD" clId="Web-{B1EDC070-C969-3FAB-D8A1-E6ECB24767E9}" dt="2020-09-14T07:58:24.748" v="32" actId="1076"/>
        <pc:sldMkLst>
          <pc:docMk/>
          <pc:sldMk cId="904040319" sldId="306"/>
        </pc:sldMkLst>
        <pc:spChg chg="mod">
          <ac:chgData name="Roman Tylżanowski" userId="S::roman.tylzanowski@usz.edu.pl::f783908e-515d-43cd-b5e3-de52c94bc53d" providerId="AD" clId="Web-{B1EDC070-C969-3FAB-D8A1-E6ECB24767E9}" dt="2020-09-14T07:58:24.748" v="32" actId="1076"/>
          <ac:spMkLst>
            <pc:docMk/>
            <pc:sldMk cId="904040319" sldId="306"/>
            <ac:spMk id="88" creationId="{00000000-0000-0000-0000-000000000000}"/>
          </ac:spMkLst>
        </pc:spChg>
      </pc:sldChg>
      <pc:sldChg chg="addSp">
        <pc:chgData name="Roman Tylżanowski" userId="S::roman.tylzanowski@usz.edu.pl::f783908e-515d-43cd-b5e3-de52c94bc53d" providerId="AD" clId="Web-{B1EDC070-C969-3FAB-D8A1-E6ECB24767E9}" dt="2020-09-14T08:01:58.608" v="60"/>
        <pc:sldMkLst>
          <pc:docMk/>
          <pc:sldMk cId="2599645255" sldId="308"/>
        </pc:sldMkLst>
        <pc:spChg chg="add">
          <ac:chgData name="Roman Tylżanowski" userId="S::roman.tylzanowski@usz.edu.pl::f783908e-515d-43cd-b5e3-de52c94bc53d" providerId="AD" clId="Web-{B1EDC070-C969-3FAB-D8A1-E6ECB24767E9}" dt="2020-09-14T08:01:58.608" v="60"/>
          <ac:spMkLst>
            <pc:docMk/>
            <pc:sldMk cId="2599645255" sldId="308"/>
            <ac:spMk id="2" creationId="{6F8B81F2-0370-4499-9FDC-066A78324AD3}"/>
          </ac:spMkLst>
        </pc:spChg>
      </pc:sldChg>
      <pc:sldChg chg="addSp delSp modSp">
        <pc:chgData name="Roman Tylżanowski" userId="S::roman.tylzanowski@usz.edu.pl::f783908e-515d-43cd-b5e3-de52c94bc53d" providerId="AD" clId="Web-{B1EDC070-C969-3FAB-D8A1-E6ECB24767E9}" dt="2020-09-14T08:00:54.233" v="52" actId="1076"/>
        <pc:sldMkLst>
          <pc:docMk/>
          <pc:sldMk cId="712572111" sldId="312"/>
        </pc:sldMkLst>
        <pc:spChg chg="mod">
          <ac:chgData name="Roman Tylżanowski" userId="S::roman.tylzanowski@usz.edu.pl::f783908e-515d-43cd-b5e3-de52c94bc53d" providerId="AD" clId="Web-{B1EDC070-C969-3FAB-D8A1-E6ECB24767E9}" dt="2020-09-14T07:59:15.141" v="47"/>
          <ac:spMkLst>
            <pc:docMk/>
            <pc:sldMk cId="712572111" sldId="312"/>
            <ac:spMk id="13" creationId="{BFCEF7F2-B6A9-4590-8715-6F7CC1A063BA}"/>
          </ac:spMkLst>
        </pc:spChg>
        <pc:picChg chg="add mod">
          <ac:chgData name="Roman Tylżanowski" userId="S::roman.tylzanowski@usz.edu.pl::f783908e-515d-43cd-b5e3-de52c94bc53d" providerId="AD" clId="Web-{B1EDC070-C969-3FAB-D8A1-E6ECB24767E9}" dt="2020-09-14T08:00:54.233" v="52" actId="1076"/>
          <ac:picMkLst>
            <pc:docMk/>
            <pc:sldMk cId="712572111" sldId="312"/>
            <ac:picMk id="2" creationId="{00A8C89C-BC2B-487C-B9EC-F335467D1383}"/>
          </ac:picMkLst>
        </pc:picChg>
        <pc:picChg chg="del">
          <ac:chgData name="Roman Tylżanowski" userId="S::roman.tylzanowski@usz.edu.pl::f783908e-515d-43cd-b5e3-de52c94bc53d" providerId="AD" clId="Web-{B1EDC070-C969-3FAB-D8A1-E6ECB24767E9}" dt="2020-09-14T08:00:33.139" v="48"/>
          <ac:picMkLst>
            <pc:docMk/>
            <pc:sldMk cId="712572111" sldId="312"/>
            <ac:picMk id="3" creationId="{02070C7A-7F71-4C67-9B72-54E746395A64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1E-3"/>
          <c:y val="5.000000000000001E-3"/>
          <c:w val="0.99"/>
          <c:h val="0.98749999999999993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FDC26D-E937-4D9B-AFB0-ACB1FB64FED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6DC3A7E-3F92-4D3F-ADB4-D6ADD67B5044}">
      <dgm:prSet phldrT="[Tekst]" custT="1"/>
      <dgm:spPr/>
      <dgm:t>
        <a:bodyPr/>
        <a:lstStyle/>
        <a:p>
          <a:r>
            <a:rPr lang="en-US" sz="4500" dirty="0">
              <a:solidFill>
                <a:srgbClr val="FFFFFF"/>
              </a:solidFill>
            </a:rPr>
            <a:t>implement a </a:t>
          </a:r>
          <a:r>
            <a:rPr lang="en-US" sz="4500" dirty="0">
              <a:solidFill>
                <a:srgbClr val="FFFF00"/>
              </a:solidFill>
            </a:rPr>
            <a:t>culture</a:t>
          </a:r>
          <a:r>
            <a:rPr lang="en-US" sz="4500" dirty="0">
              <a:solidFill>
                <a:srgbClr val="FFFFFF"/>
              </a:solidFill>
            </a:rPr>
            <a:t> supporting the </a:t>
          </a:r>
          <a:r>
            <a:rPr lang="en-US" sz="4500" dirty="0">
              <a:solidFill>
                <a:srgbClr val="FFFF00"/>
              </a:solidFill>
            </a:rPr>
            <a:t>creativity</a:t>
          </a:r>
          <a:r>
            <a:rPr lang="en-US" sz="4500" dirty="0">
              <a:solidFill>
                <a:srgbClr val="FFFFFF"/>
              </a:solidFill>
            </a:rPr>
            <a:t> of employees in the </a:t>
          </a:r>
          <a:r>
            <a:rPr lang="en-US" sz="4500" dirty="0" err="1">
              <a:solidFill>
                <a:srgbClr val="FFFFFF"/>
              </a:solidFill>
            </a:rPr>
            <a:t>organisation</a:t>
          </a:r>
          <a:endParaRPr lang="pl-PL" sz="4500" dirty="0">
            <a:solidFill>
              <a:srgbClr val="FFFFFF"/>
            </a:solidFill>
          </a:endParaRPr>
        </a:p>
      </dgm:t>
    </dgm:pt>
    <dgm:pt modelId="{4914D16B-B333-4F82-B6D2-CE8AA9DDEB48}" type="parTrans" cxnId="{F7CC7A0D-2DD4-4477-BF43-6BEFFD94E155}">
      <dgm:prSet/>
      <dgm:spPr/>
      <dgm:t>
        <a:bodyPr/>
        <a:lstStyle/>
        <a:p>
          <a:endParaRPr lang="pl-PL" sz="4500">
            <a:solidFill>
              <a:srgbClr val="FFFFFF"/>
            </a:solidFill>
          </a:endParaRPr>
        </a:p>
      </dgm:t>
    </dgm:pt>
    <dgm:pt modelId="{204B8CEC-287A-4EB7-93ED-803BE6E44E1F}" type="sibTrans" cxnId="{F7CC7A0D-2DD4-4477-BF43-6BEFFD94E155}">
      <dgm:prSet custT="1"/>
      <dgm:spPr/>
      <dgm:t>
        <a:bodyPr/>
        <a:lstStyle/>
        <a:p>
          <a:endParaRPr lang="pl-PL" sz="4500">
            <a:solidFill>
              <a:srgbClr val="FFFFFF"/>
            </a:solidFill>
          </a:endParaRPr>
        </a:p>
      </dgm:t>
    </dgm:pt>
    <dgm:pt modelId="{0151B687-6E50-4463-A780-6E90E3A9836A}">
      <dgm:prSet phldrT="[Tekst]" custT="1"/>
      <dgm:spPr/>
      <dgm:t>
        <a:bodyPr/>
        <a:lstStyle/>
        <a:p>
          <a:r>
            <a:rPr lang="en-US" sz="4500" dirty="0">
              <a:solidFill>
                <a:srgbClr val="FFFFFF"/>
              </a:solidFill>
            </a:rPr>
            <a:t>more </a:t>
          </a:r>
          <a:r>
            <a:rPr lang="en-US" sz="4500" dirty="0">
              <a:solidFill>
                <a:srgbClr val="FFFF00"/>
              </a:solidFill>
            </a:rPr>
            <a:t>creative</a:t>
          </a:r>
          <a:r>
            <a:rPr lang="en-US" sz="4500" dirty="0">
              <a:solidFill>
                <a:srgbClr val="FFFFFF"/>
              </a:solidFill>
            </a:rPr>
            <a:t> employees </a:t>
          </a:r>
          <a:endParaRPr lang="pl-PL" sz="4500" dirty="0">
            <a:solidFill>
              <a:srgbClr val="FFFFFF"/>
            </a:solidFill>
          </a:endParaRPr>
        </a:p>
        <a:p>
          <a:r>
            <a:rPr lang="en-US" sz="4500" dirty="0">
              <a:solidFill>
                <a:srgbClr val="FFFFFF"/>
              </a:solidFill>
            </a:rPr>
            <a:t>=</a:t>
          </a:r>
          <a:endParaRPr lang="pl-PL" sz="4500" dirty="0">
            <a:solidFill>
              <a:srgbClr val="FFFFFF"/>
            </a:solidFill>
          </a:endParaRPr>
        </a:p>
        <a:p>
          <a:r>
            <a:rPr lang="en-US" sz="4500" dirty="0">
              <a:solidFill>
                <a:srgbClr val="FFFFFF"/>
              </a:solidFill>
            </a:rPr>
            <a:t> more </a:t>
          </a:r>
          <a:r>
            <a:rPr lang="en-US" sz="4500" dirty="0">
              <a:solidFill>
                <a:srgbClr val="FFFF00"/>
              </a:solidFill>
            </a:rPr>
            <a:t>ideas</a:t>
          </a:r>
          <a:endParaRPr lang="pl-PL" sz="4500" dirty="0">
            <a:solidFill>
              <a:srgbClr val="FFFF00"/>
            </a:solidFill>
          </a:endParaRPr>
        </a:p>
      </dgm:t>
    </dgm:pt>
    <dgm:pt modelId="{3BFDC36D-FC67-40CE-AE45-12D6E67214D2}" type="parTrans" cxnId="{C7CD1055-05BE-4126-BCA7-BB18695BAB20}">
      <dgm:prSet/>
      <dgm:spPr/>
      <dgm:t>
        <a:bodyPr/>
        <a:lstStyle/>
        <a:p>
          <a:endParaRPr lang="pl-PL" sz="4500">
            <a:solidFill>
              <a:srgbClr val="FFFFFF"/>
            </a:solidFill>
          </a:endParaRPr>
        </a:p>
      </dgm:t>
    </dgm:pt>
    <dgm:pt modelId="{74528DB7-2B55-4218-AFF7-20BAE14E6653}" type="sibTrans" cxnId="{C7CD1055-05BE-4126-BCA7-BB18695BAB20}">
      <dgm:prSet custT="1"/>
      <dgm:spPr/>
      <dgm:t>
        <a:bodyPr/>
        <a:lstStyle/>
        <a:p>
          <a:endParaRPr lang="pl-PL" sz="4500">
            <a:solidFill>
              <a:srgbClr val="FFFFFF"/>
            </a:solidFill>
          </a:endParaRPr>
        </a:p>
      </dgm:t>
    </dgm:pt>
    <dgm:pt modelId="{FB5832A7-BA39-44E0-BC67-C01C7784603E}">
      <dgm:prSet phldrT="[Tekst]" custT="1"/>
      <dgm:spPr/>
      <dgm:t>
        <a:bodyPr/>
        <a:lstStyle/>
        <a:p>
          <a:r>
            <a:rPr lang="en-US" sz="4500" dirty="0">
              <a:solidFill>
                <a:srgbClr val="FFFFFF"/>
              </a:solidFill>
            </a:rPr>
            <a:t>more </a:t>
          </a:r>
          <a:r>
            <a:rPr lang="en-US" sz="4500" dirty="0">
              <a:solidFill>
                <a:srgbClr val="FFFF00"/>
              </a:solidFill>
            </a:rPr>
            <a:t>ideas</a:t>
          </a:r>
          <a:r>
            <a:rPr lang="en-US" sz="4500" dirty="0">
              <a:solidFill>
                <a:srgbClr val="FFFFFF"/>
              </a:solidFill>
            </a:rPr>
            <a:t> </a:t>
          </a:r>
          <a:endParaRPr lang="pl-PL" sz="4500" dirty="0">
            <a:solidFill>
              <a:srgbClr val="FFFFFF"/>
            </a:solidFill>
          </a:endParaRPr>
        </a:p>
        <a:p>
          <a:r>
            <a:rPr lang="en-US" sz="4500" dirty="0">
              <a:solidFill>
                <a:srgbClr val="FFFFFF"/>
              </a:solidFill>
            </a:rPr>
            <a:t>=</a:t>
          </a:r>
          <a:endParaRPr lang="pl-PL" sz="4500" dirty="0">
            <a:solidFill>
              <a:srgbClr val="FFFFFF"/>
            </a:solidFill>
          </a:endParaRPr>
        </a:p>
        <a:p>
          <a:r>
            <a:rPr lang="en-US" sz="4500" dirty="0">
              <a:solidFill>
                <a:srgbClr val="FFFFFF"/>
              </a:solidFill>
            </a:rPr>
            <a:t> a greater chance for true </a:t>
          </a:r>
          <a:r>
            <a:rPr lang="en-US" sz="4500" dirty="0">
              <a:solidFill>
                <a:srgbClr val="FFFF00"/>
              </a:solidFill>
            </a:rPr>
            <a:t>innovation</a:t>
          </a:r>
          <a:r>
            <a:rPr lang="en-US" sz="4500" dirty="0">
              <a:solidFill>
                <a:srgbClr val="FFFFFF"/>
              </a:solidFill>
            </a:rPr>
            <a:t> that sets us apart from the competition</a:t>
          </a:r>
          <a:endParaRPr lang="pl-PL" sz="4500" dirty="0">
            <a:solidFill>
              <a:srgbClr val="FFFFFF"/>
            </a:solidFill>
          </a:endParaRPr>
        </a:p>
      </dgm:t>
    </dgm:pt>
    <dgm:pt modelId="{877BEFE7-A968-4B5B-A17C-4A4056640AD3}" type="parTrans" cxnId="{4EF7B6F3-362C-40B0-A14F-FDBFE830995C}">
      <dgm:prSet/>
      <dgm:spPr/>
      <dgm:t>
        <a:bodyPr/>
        <a:lstStyle/>
        <a:p>
          <a:endParaRPr lang="pl-PL" sz="4500">
            <a:solidFill>
              <a:srgbClr val="FFFFFF"/>
            </a:solidFill>
          </a:endParaRPr>
        </a:p>
      </dgm:t>
    </dgm:pt>
    <dgm:pt modelId="{E6873EED-A83D-41A1-824A-9E8E5F5FF764}" type="sibTrans" cxnId="{4EF7B6F3-362C-40B0-A14F-FDBFE830995C}">
      <dgm:prSet custT="1"/>
      <dgm:spPr/>
      <dgm:t>
        <a:bodyPr/>
        <a:lstStyle/>
        <a:p>
          <a:endParaRPr lang="pl-PL" sz="4500">
            <a:solidFill>
              <a:srgbClr val="FFFFFF"/>
            </a:solidFill>
          </a:endParaRPr>
        </a:p>
      </dgm:t>
    </dgm:pt>
    <dgm:pt modelId="{ED4B0A59-F11C-449B-BE77-D32EFDB0AA21}">
      <dgm:prSet custT="1"/>
      <dgm:spPr/>
      <dgm:t>
        <a:bodyPr/>
        <a:lstStyle/>
        <a:p>
          <a:r>
            <a:rPr lang="en-US" sz="4500" dirty="0">
              <a:solidFill>
                <a:srgbClr val="FFFFFF"/>
              </a:solidFill>
            </a:rPr>
            <a:t>real i</a:t>
          </a:r>
          <a:r>
            <a:rPr lang="en-US" sz="4500" dirty="0">
              <a:solidFill>
                <a:srgbClr val="FFFF00"/>
              </a:solidFill>
            </a:rPr>
            <a:t>nnovation</a:t>
          </a:r>
          <a:r>
            <a:rPr lang="en-US" sz="4500" dirty="0">
              <a:solidFill>
                <a:srgbClr val="FFFFFF"/>
              </a:solidFill>
            </a:rPr>
            <a:t> </a:t>
          </a:r>
          <a:endParaRPr lang="pl-PL" sz="4500" dirty="0">
            <a:solidFill>
              <a:srgbClr val="FFFFFF"/>
            </a:solidFill>
          </a:endParaRPr>
        </a:p>
        <a:p>
          <a:r>
            <a:rPr lang="en-US" sz="4500" dirty="0">
              <a:solidFill>
                <a:srgbClr val="FFFFFF"/>
              </a:solidFill>
            </a:rPr>
            <a:t>=</a:t>
          </a:r>
          <a:endParaRPr lang="pl-PL" sz="4500" dirty="0">
            <a:solidFill>
              <a:srgbClr val="FFFFFF"/>
            </a:solidFill>
          </a:endParaRPr>
        </a:p>
        <a:p>
          <a:r>
            <a:rPr lang="en-US" sz="4500" dirty="0">
              <a:solidFill>
                <a:srgbClr val="FFFFFF"/>
              </a:solidFill>
            </a:rPr>
            <a:t> real business </a:t>
          </a:r>
          <a:r>
            <a:rPr lang="en-US" sz="4500" dirty="0">
              <a:solidFill>
                <a:srgbClr val="FFFF00"/>
              </a:solidFill>
            </a:rPr>
            <a:t>profit</a:t>
          </a:r>
          <a:r>
            <a:rPr lang="en-US" sz="4500" dirty="0">
              <a:solidFill>
                <a:srgbClr val="FFFFFF"/>
              </a:solidFill>
            </a:rPr>
            <a:t> for the </a:t>
          </a:r>
          <a:r>
            <a:rPr lang="en-US" sz="4500" dirty="0" err="1">
              <a:solidFill>
                <a:srgbClr val="FFFFFF"/>
              </a:solidFill>
            </a:rPr>
            <a:t>organisation</a:t>
          </a:r>
          <a:endParaRPr lang="pl-PL" sz="4500" dirty="0">
            <a:solidFill>
              <a:srgbClr val="FFFFFF"/>
            </a:solidFill>
          </a:endParaRPr>
        </a:p>
      </dgm:t>
    </dgm:pt>
    <dgm:pt modelId="{E40F5877-7305-4108-8911-D26448C701C6}" type="parTrans" cxnId="{34F334BB-F78B-4637-ADF0-77DE094025D3}">
      <dgm:prSet/>
      <dgm:spPr/>
      <dgm:t>
        <a:bodyPr/>
        <a:lstStyle/>
        <a:p>
          <a:endParaRPr lang="pl-PL" sz="4500">
            <a:solidFill>
              <a:srgbClr val="FFFFFF"/>
            </a:solidFill>
          </a:endParaRPr>
        </a:p>
      </dgm:t>
    </dgm:pt>
    <dgm:pt modelId="{71BDE4A5-58A2-497F-8F1D-597D721C7AC5}" type="sibTrans" cxnId="{34F334BB-F78B-4637-ADF0-77DE094025D3}">
      <dgm:prSet/>
      <dgm:spPr/>
      <dgm:t>
        <a:bodyPr/>
        <a:lstStyle/>
        <a:p>
          <a:endParaRPr lang="pl-PL" sz="4500">
            <a:solidFill>
              <a:srgbClr val="FFFFFF"/>
            </a:solidFill>
          </a:endParaRPr>
        </a:p>
      </dgm:t>
    </dgm:pt>
    <dgm:pt modelId="{BA8039CC-B440-42A6-8AD2-0CA12758F35C}" type="pres">
      <dgm:prSet presAssocID="{9FFDC26D-E937-4D9B-AFB0-ACB1FB64FEDD}" presName="Name0" presStyleCnt="0">
        <dgm:presLayoutVars>
          <dgm:dir/>
          <dgm:resizeHandles val="exact"/>
        </dgm:presLayoutVars>
      </dgm:prSet>
      <dgm:spPr/>
    </dgm:pt>
    <dgm:pt modelId="{4ACC2367-B8CC-4BBD-B5EC-0F897979431A}" type="pres">
      <dgm:prSet presAssocID="{76DC3A7E-3F92-4D3F-ADB4-D6ADD67B5044}" presName="node" presStyleLbl="node1" presStyleIdx="0" presStyleCnt="4" custScaleY="260593">
        <dgm:presLayoutVars>
          <dgm:bulletEnabled val="1"/>
        </dgm:presLayoutVars>
      </dgm:prSet>
      <dgm:spPr/>
    </dgm:pt>
    <dgm:pt modelId="{E2DA34B6-94CD-4E3C-9B81-ADEA674E3969}" type="pres">
      <dgm:prSet presAssocID="{204B8CEC-287A-4EB7-93ED-803BE6E44E1F}" presName="sibTrans" presStyleLbl="sibTrans2D1" presStyleIdx="0" presStyleCnt="3"/>
      <dgm:spPr/>
    </dgm:pt>
    <dgm:pt modelId="{5EDE4255-CFD7-4192-8751-AAEEDF2CC382}" type="pres">
      <dgm:prSet presAssocID="{204B8CEC-287A-4EB7-93ED-803BE6E44E1F}" presName="connectorText" presStyleLbl="sibTrans2D1" presStyleIdx="0" presStyleCnt="3"/>
      <dgm:spPr/>
    </dgm:pt>
    <dgm:pt modelId="{B184E9B9-8603-49BF-A524-37F71504124B}" type="pres">
      <dgm:prSet presAssocID="{0151B687-6E50-4463-A780-6E90E3A9836A}" presName="node" presStyleLbl="node1" presStyleIdx="1" presStyleCnt="4" custScaleY="260593">
        <dgm:presLayoutVars>
          <dgm:bulletEnabled val="1"/>
        </dgm:presLayoutVars>
      </dgm:prSet>
      <dgm:spPr/>
    </dgm:pt>
    <dgm:pt modelId="{06385065-6E49-41AD-8C27-2F30842959E2}" type="pres">
      <dgm:prSet presAssocID="{74528DB7-2B55-4218-AFF7-20BAE14E6653}" presName="sibTrans" presStyleLbl="sibTrans2D1" presStyleIdx="1" presStyleCnt="3"/>
      <dgm:spPr/>
    </dgm:pt>
    <dgm:pt modelId="{41E20550-D245-4A30-9E1F-C95D9A12051A}" type="pres">
      <dgm:prSet presAssocID="{74528DB7-2B55-4218-AFF7-20BAE14E6653}" presName="connectorText" presStyleLbl="sibTrans2D1" presStyleIdx="1" presStyleCnt="3"/>
      <dgm:spPr/>
    </dgm:pt>
    <dgm:pt modelId="{8775165A-F11E-4D0E-AF9B-C7207886D49E}" type="pres">
      <dgm:prSet presAssocID="{FB5832A7-BA39-44E0-BC67-C01C7784603E}" presName="node" presStyleLbl="node1" presStyleIdx="2" presStyleCnt="4" custScaleY="260593">
        <dgm:presLayoutVars>
          <dgm:bulletEnabled val="1"/>
        </dgm:presLayoutVars>
      </dgm:prSet>
      <dgm:spPr/>
    </dgm:pt>
    <dgm:pt modelId="{35FB0DAA-B3C1-4483-AE91-262B81D2CE18}" type="pres">
      <dgm:prSet presAssocID="{E6873EED-A83D-41A1-824A-9E8E5F5FF764}" presName="sibTrans" presStyleLbl="sibTrans2D1" presStyleIdx="2" presStyleCnt="3"/>
      <dgm:spPr/>
    </dgm:pt>
    <dgm:pt modelId="{80C641AB-B5B5-4415-9899-1D83877E116E}" type="pres">
      <dgm:prSet presAssocID="{E6873EED-A83D-41A1-824A-9E8E5F5FF764}" presName="connectorText" presStyleLbl="sibTrans2D1" presStyleIdx="2" presStyleCnt="3"/>
      <dgm:spPr/>
    </dgm:pt>
    <dgm:pt modelId="{ACEC91F8-7B3D-4877-B646-C7B04BDFDB1E}" type="pres">
      <dgm:prSet presAssocID="{ED4B0A59-F11C-449B-BE77-D32EFDB0AA21}" presName="node" presStyleLbl="node1" presStyleIdx="3" presStyleCnt="4" custScaleY="260593">
        <dgm:presLayoutVars>
          <dgm:bulletEnabled val="1"/>
        </dgm:presLayoutVars>
      </dgm:prSet>
      <dgm:spPr/>
    </dgm:pt>
  </dgm:ptLst>
  <dgm:cxnLst>
    <dgm:cxn modelId="{A2D88F03-0B78-4FEF-8247-CC8CA15E6320}" type="presOf" srcId="{204B8CEC-287A-4EB7-93ED-803BE6E44E1F}" destId="{5EDE4255-CFD7-4192-8751-AAEEDF2CC382}" srcOrd="1" destOrd="0" presId="urn:microsoft.com/office/officeart/2005/8/layout/process1"/>
    <dgm:cxn modelId="{F7CC7A0D-2DD4-4477-BF43-6BEFFD94E155}" srcId="{9FFDC26D-E937-4D9B-AFB0-ACB1FB64FEDD}" destId="{76DC3A7E-3F92-4D3F-ADB4-D6ADD67B5044}" srcOrd="0" destOrd="0" parTransId="{4914D16B-B333-4F82-B6D2-CE8AA9DDEB48}" sibTransId="{204B8CEC-287A-4EB7-93ED-803BE6E44E1F}"/>
    <dgm:cxn modelId="{80458C27-4B46-47CE-B62A-044F13027063}" type="presOf" srcId="{76DC3A7E-3F92-4D3F-ADB4-D6ADD67B5044}" destId="{4ACC2367-B8CC-4BBD-B5EC-0F897979431A}" srcOrd="0" destOrd="0" presId="urn:microsoft.com/office/officeart/2005/8/layout/process1"/>
    <dgm:cxn modelId="{2C93825F-BB32-42A3-991E-6D42E3282DEA}" type="presOf" srcId="{E6873EED-A83D-41A1-824A-9E8E5F5FF764}" destId="{80C641AB-B5B5-4415-9899-1D83877E116E}" srcOrd="1" destOrd="0" presId="urn:microsoft.com/office/officeart/2005/8/layout/process1"/>
    <dgm:cxn modelId="{6CA07071-AF40-431B-84D1-D1AE5957AD33}" type="presOf" srcId="{ED4B0A59-F11C-449B-BE77-D32EFDB0AA21}" destId="{ACEC91F8-7B3D-4877-B646-C7B04BDFDB1E}" srcOrd="0" destOrd="0" presId="urn:microsoft.com/office/officeart/2005/8/layout/process1"/>
    <dgm:cxn modelId="{C7CD1055-05BE-4126-BCA7-BB18695BAB20}" srcId="{9FFDC26D-E937-4D9B-AFB0-ACB1FB64FEDD}" destId="{0151B687-6E50-4463-A780-6E90E3A9836A}" srcOrd="1" destOrd="0" parTransId="{3BFDC36D-FC67-40CE-AE45-12D6E67214D2}" sibTransId="{74528DB7-2B55-4218-AFF7-20BAE14E6653}"/>
    <dgm:cxn modelId="{9F81855A-5EFD-4EF4-BD79-FA454ABB7A38}" type="presOf" srcId="{E6873EED-A83D-41A1-824A-9E8E5F5FF764}" destId="{35FB0DAA-B3C1-4483-AE91-262B81D2CE18}" srcOrd="0" destOrd="0" presId="urn:microsoft.com/office/officeart/2005/8/layout/process1"/>
    <dgm:cxn modelId="{D80A607E-118C-423D-9F4E-64EDCF5474ED}" type="presOf" srcId="{74528DB7-2B55-4218-AFF7-20BAE14E6653}" destId="{41E20550-D245-4A30-9E1F-C95D9A12051A}" srcOrd="1" destOrd="0" presId="urn:microsoft.com/office/officeart/2005/8/layout/process1"/>
    <dgm:cxn modelId="{3AAC4380-99B0-41F5-9E73-CD1592EBF79F}" type="presOf" srcId="{204B8CEC-287A-4EB7-93ED-803BE6E44E1F}" destId="{E2DA34B6-94CD-4E3C-9B81-ADEA674E3969}" srcOrd="0" destOrd="0" presId="urn:microsoft.com/office/officeart/2005/8/layout/process1"/>
    <dgm:cxn modelId="{F56F02B1-5C75-4599-82D4-24241DB01579}" type="presOf" srcId="{74528DB7-2B55-4218-AFF7-20BAE14E6653}" destId="{06385065-6E49-41AD-8C27-2F30842959E2}" srcOrd="0" destOrd="0" presId="urn:microsoft.com/office/officeart/2005/8/layout/process1"/>
    <dgm:cxn modelId="{BDEB2FB2-88F4-4E6A-971D-E9BBB153AC22}" type="presOf" srcId="{9FFDC26D-E937-4D9B-AFB0-ACB1FB64FEDD}" destId="{BA8039CC-B440-42A6-8AD2-0CA12758F35C}" srcOrd="0" destOrd="0" presId="urn:microsoft.com/office/officeart/2005/8/layout/process1"/>
    <dgm:cxn modelId="{34F334BB-F78B-4637-ADF0-77DE094025D3}" srcId="{9FFDC26D-E937-4D9B-AFB0-ACB1FB64FEDD}" destId="{ED4B0A59-F11C-449B-BE77-D32EFDB0AA21}" srcOrd="3" destOrd="0" parTransId="{E40F5877-7305-4108-8911-D26448C701C6}" sibTransId="{71BDE4A5-58A2-497F-8F1D-597D721C7AC5}"/>
    <dgm:cxn modelId="{D2F4A6D1-0328-4A96-A9D7-13F3F9F1EC35}" type="presOf" srcId="{0151B687-6E50-4463-A780-6E90E3A9836A}" destId="{B184E9B9-8603-49BF-A524-37F71504124B}" srcOrd="0" destOrd="0" presId="urn:microsoft.com/office/officeart/2005/8/layout/process1"/>
    <dgm:cxn modelId="{3B93C2EB-95FE-48AD-97D2-3E4D2FC7CB9A}" type="presOf" srcId="{FB5832A7-BA39-44E0-BC67-C01C7784603E}" destId="{8775165A-F11E-4D0E-AF9B-C7207886D49E}" srcOrd="0" destOrd="0" presId="urn:microsoft.com/office/officeart/2005/8/layout/process1"/>
    <dgm:cxn modelId="{4EF7B6F3-362C-40B0-A14F-FDBFE830995C}" srcId="{9FFDC26D-E937-4D9B-AFB0-ACB1FB64FEDD}" destId="{FB5832A7-BA39-44E0-BC67-C01C7784603E}" srcOrd="2" destOrd="0" parTransId="{877BEFE7-A968-4B5B-A17C-4A4056640AD3}" sibTransId="{E6873EED-A83D-41A1-824A-9E8E5F5FF764}"/>
    <dgm:cxn modelId="{9EF0627D-4D83-4CA2-9F12-72B00D854457}" type="presParOf" srcId="{BA8039CC-B440-42A6-8AD2-0CA12758F35C}" destId="{4ACC2367-B8CC-4BBD-B5EC-0F897979431A}" srcOrd="0" destOrd="0" presId="urn:microsoft.com/office/officeart/2005/8/layout/process1"/>
    <dgm:cxn modelId="{DA9DF506-FEA0-4A2E-8058-6C6CDDA186BC}" type="presParOf" srcId="{BA8039CC-B440-42A6-8AD2-0CA12758F35C}" destId="{E2DA34B6-94CD-4E3C-9B81-ADEA674E3969}" srcOrd="1" destOrd="0" presId="urn:microsoft.com/office/officeart/2005/8/layout/process1"/>
    <dgm:cxn modelId="{C2A5C1FE-983C-4281-8ECC-7CD17C9D881D}" type="presParOf" srcId="{E2DA34B6-94CD-4E3C-9B81-ADEA674E3969}" destId="{5EDE4255-CFD7-4192-8751-AAEEDF2CC382}" srcOrd="0" destOrd="0" presId="urn:microsoft.com/office/officeart/2005/8/layout/process1"/>
    <dgm:cxn modelId="{CC53F2DC-4211-4BC9-A596-99ECAE4FAB80}" type="presParOf" srcId="{BA8039CC-B440-42A6-8AD2-0CA12758F35C}" destId="{B184E9B9-8603-49BF-A524-37F71504124B}" srcOrd="2" destOrd="0" presId="urn:microsoft.com/office/officeart/2005/8/layout/process1"/>
    <dgm:cxn modelId="{D7107006-37A8-48DD-A5CB-B3502E63DEA2}" type="presParOf" srcId="{BA8039CC-B440-42A6-8AD2-0CA12758F35C}" destId="{06385065-6E49-41AD-8C27-2F30842959E2}" srcOrd="3" destOrd="0" presId="urn:microsoft.com/office/officeart/2005/8/layout/process1"/>
    <dgm:cxn modelId="{D84B65F8-67F6-492F-A407-3E5398D54E5E}" type="presParOf" srcId="{06385065-6E49-41AD-8C27-2F30842959E2}" destId="{41E20550-D245-4A30-9E1F-C95D9A12051A}" srcOrd="0" destOrd="0" presId="urn:microsoft.com/office/officeart/2005/8/layout/process1"/>
    <dgm:cxn modelId="{2CEF5FF0-BF03-458B-943C-B464FD4F6327}" type="presParOf" srcId="{BA8039CC-B440-42A6-8AD2-0CA12758F35C}" destId="{8775165A-F11E-4D0E-AF9B-C7207886D49E}" srcOrd="4" destOrd="0" presId="urn:microsoft.com/office/officeart/2005/8/layout/process1"/>
    <dgm:cxn modelId="{6A3D60E0-18C7-4D87-8117-F8ECB90DD9CC}" type="presParOf" srcId="{BA8039CC-B440-42A6-8AD2-0CA12758F35C}" destId="{35FB0DAA-B3C1-4483-AE91-262B81D2CE18}" srcOrd="5" destOrd="0" presId="urn:microsoft.com/office/officeart/2005/8/layout/process1"/>
    <dgm:cxn modelId="{C85AF495-3D2F-4AE7-8026-34307785B8C1}" type="presParOf" srcId="{35FB0DAA-B3C1-4483-AE91-262B81D2CE18}" destId="{80C641AB-B5B5-4415-9899-1D83877E116E}" srcOrd="0" destOrd="0" presId="urn:microsoft.com/office/officeart/2005/8/layout/process1"/>
    <dgm:cxn modelId="{FD67DF97-33F9-4984-B6A7-D30CFD382484}" type="presParOf" srcId="{BA8039CC-B440-42A6-8AD2-0CA12758F35C}" destId="{ACEC91F8-7B3D-4877-B646-C7B04BDFDB1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C2367-B8CC-4BBD-B5EC-0F897979431A}">
      <dsp:nvSpPr>
        <dsp:cNvPr id="0" name=""/>
        <dsp:cNvSpPr/>
      </dsp:nvSpPr>
      <dsp:spPr>
        <a:xfrm>
          <a:off x="10031" y="0"/>
          <a:ext cx="4386142" cy="685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solidFill>
                <a:srgbClr val="FFFFFF"/>
              </a:solidFill>
            </a:rPr>
            <a:t>implement a </a:t>
          </a:r>
          <a:r>
            <a:rPr lang="en-US" sz="4500" kern="1200" dirty="0">
              <a:solidFill>
                <a:srgbClr val="FFFF00"/>
              </a:solidFill>
            </a:rPr>
            <a:t>culture</a:t>
          </a:r>
          <a:r>
            <a:rPr lang="en-US" sz="4500" kern="1200" dirty="0">
              <a:solidFill>
                <a:srgbClr val="FFFFFF"/>
              </a:solidFill>
            </a:rPr>
            <a:t> supporting the </a:t>
          </a:r>
          <a:r>
            <a:rPr lang="en-US" sz="4500" kern="1200" dirty="0">
              <a:solidFill>
                <a:srgbClr val="FFFF00"/>
              </a:solidFill>
            </a:rPr>
            <a:t>creativity</a:t>
          </a:r>
          <a:r>
            <a:rPr lang="en-US" sz="4500" kern="1200" dirty="0">
              <a:solidFill>
                <a:srgbClr val="FFFFFF"/>
              </a:solidFill>
            </a:rPr>
            <a:t> of employees in the </a:t>
          </a:r>
          <a:r>
            <a:rPr lang="en-US" sz="4500" kern="1200" dirty="0" err="1">
              <a:solidFill>
                <a:srgbClr val="FFFFFF"/>
              </a:solidFill>
            </a:rPr>
            <a:t>organisation</a:t>
          </a:r>
          <a:endParaRPr lang="pl-PL" sz="4500" kern="1200" dirty="0">
            <a:solidFill>
              <a:srgbClr val="FFFFFF"/>
            </a:solidFill>
          </a:endParaRPr>
        </a:p>
      </dsp:txBody>
      <dsp:txXfrm>
        <a:off x="138497" y="128466"/>
        <a:ext cx="4129210" cy="6601068"/>
      </dsp:txXfrm>
    </dsp:sp>
    <dsp:sp modelId="{E2DA34B6-94CD-4E3C-9B81-ADEA674E3969}">
      <dsp:nvSpPr>
        <dsp:cNvPr id="0" name=""/>
        <dsp:cNvSpPr/>
      </dsp:nvSpPr>
      <dsp:spPr>
        <a:xfrm>
          <a:off x="4834788" y="2885118"/>
          <a:ext cx="929862" cy="10877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4500" kern="1200">
            <a:solidFill>
              <a:srgbClr val="FFFFFF"/>
            </a:solidFill>
          </a:endParaRPr>
        </a:p>
      </dsp:txBody>
      <dsp:txXfrm>
        <a:off x="4834788" y="3102671"/>
        <a:ext cx="650903" cy="652657"/>
      </dsp:txXfrm>
    </dsp:sp>
    <dsp:sp modelId="{B184E9B9-8603-49BF-A524-37F71504124B}">
      <dsp:nvSpPr>
        <dsp:cNvPr id="0" name=""/>
        <dsp:cNvSpPr/>
      </dsp:nvSpPr>
      <dsp:spPr>
        <a:xfrm>
          <a:off x="6150631" y="0"/>
          <a:ext cx="4386142" cy="685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solidFill>
                <a:srgbClr val="FFFFFF"/>
              </a:solidFill>
            </a:rPr>
            <a:t>more </a:t>
          </a:r>
          <a:r>
            <a:rPr lang="en-US" sz="4500" kern="1200" dirty="0">
              <a:solidFill>
                <a:srgbClr val="FFFF00"/>
              </a:solidFill>
            </a:rPr>
            <a:t>creative</a:t>
          </a:r>
          <a:r>
            <a:rPr lang="en-US" sz="4500" kern="1200" dirty="0">
              <a:solidFill>
                <a:srgbClr val="FFFFFF"/>
              </a:solidFill>
            </a:rPr>
            <a:t> employees </a:t>
          </a:r>
          <a:endParaRPr lang="pl-PL" sz="4500" kern="1200" dirty="0">
            <a:solidFill>
              <a:srgbClr val="FFFFFF"/>
            </a:solidFill>
          </a:endParaRPr>
        </a:p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solidFill>
                <a:srgbClr val="FFFFFF"/>
              </a:solidFill>
            </a:rPr>
            <a:t>=</a:t>
          </a:r>
          <a:endParaRPr lang="pl-PL" sz="4500" kern="1200" dirty="0">
            <a:solidFill>
              <a:srgbClr val="FFFFFF"/>
            </a:solidFill>
          </a:endParaRPr>
        </a:p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solidFill>
                <a:srgbClr val="FFFFFF"/>
              </a:solidFill>
            </a:rPr>
            <a:t> more </a:t>
          </a:r>
          <a:r>
            <a:rPr lang="en-US" sz="4500" kern="1200" dirty="0">
              <a:solidFill>
                <a:srgbClr val="FFFF00"/>
              </a:solidFill>
            </a:rPr>
            <a:t>ideas</a:t>
          </a:r>
          <a:endParaRPr lang="pl-PL" sz="4500" kern="1200" dirty="0">
            <a:solidFill>
              <a:srgbClr val="FFFF00"/>
            </a:solidFill>
          </a:endParaRPr>
        </a:p>
      </dsp:txBody>
      <dsp:txXfrm>
        <a:off x="6279097" y="128466"/>
        <a:ext cx="4129210" cy="6601068"/>
      </dsp:txXfrm>
    </dsp:sp>
    <dsp:sp modelId="{06385065-6E49-41AD-8C27-2F30842959E2}">
      <dsp:nvSpPr>
        <dsp:cNvPr id="0" name=""/>
        <dsp:cNvSpPr/>
      </dsp:nvSpPr>
      <dsp:spPr>
        <a:xfrm>
          <a:off x="10975388" y="2885118"/>
          <a:ext cx="929862" cy="10877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4500" kern="1200">
            <a:solidFill>
              <a:srgbClr val="FFFFFF"/>
            </a:solidFill>
          </a:endParaRPr>
        </a:p>
      </dsp:txBody>
      <dsp:txXfrm>
        <a:off x="10975388" y="3102671"/>
        <a:ext cx="650903" cy="652657"/>
      </dsp:txXfrm>
    </dsp:sp>
    <dsp:sp modelId="{8775165A-F11E-4D0E-AF9B-C7207886D49E}">
      <dsp:nvSpPr>
        <dsp:cNvPr id="0" name=""/>
        <dsp:cNvSpPr/>
      </dsp:nvSpPr>
      <dsp:spPr>
        <a:xfrm>
          <a:off x="12291231" y="0"/>
          <a:ext cx="4386142" cy="685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solidFill>
                <a:srgbClr val="FFFFFF"/>
              </a:solidFill>
            </a:rPr>
            <a:t>more </a:t>
          </a:r>
          <a:r>
            <a:rPr lang="en-US" sz="4500" kern="1200" dirty="0">
              <a:solidFill>
                <a:srgbClr val="FFFF00"/>
              </a:solidFill>
            </a:rPr>
            <a:t>ideas</a:t>
          </a:r>
          <a:r>
            <a:rPr lang="en-US" sz="4500" kern="1200" dirty="0">
              <a:solidFill>
                <a:srgbClr val="FFFFFF"/>
              </a:solidFill>
            </a:rPr>
            <a:t> </a:t>
          </a:r>
          <a:endParaRPr lang="pl-PL" sz="4500" kern="1200" dirty="0">
            <a:solidFill>
              <a:srgbClr val="FFFFFF"/>
            </a:solidFill>
          </a:endParaRPr>
        </a:p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solidFill>
                <a:srgbClr val="FFFFFF"/>
              </a:solidFill>
            </a:rPr>
            <a:t>=</a:t>
          </a:r>
          <a:endParaRPr lang="pl-PL" sz="4500" kern="1200" dirty="0">
            <a:solidFill>
              <a:srgbClr val="FFFFFF"/>
            </a:solidFill>
          </a:endParaRPr>
        </a:p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solidFill>
                <a:srgbClr val="FFFFFF"/>
              </a:solidFill>
            </a:rPr>
            <a:t> a greater chance for true </a:t>
          </a:r>
          <a:r>
            <a:rPr lang="en-US" sz="4500" kern="1200" dirty="0">
              <a:solidFill>
                <a:srgbClr val="FFFF00"/>
              </a:solidFill>
            </a:rPr>
            <a:t>innovation</a:t>
          </a:r>
          <a:r>
            <a:rPr lang="en-US" sz="4500" kern="1200" dirty="0">
              <a:solidFill>
                <a:srgbClr val="FFFFFF"/>
              </a:solidFill>
            </a:rPr>
            <a:t> that sets us apart from the competition</a:t>
          </a:r>
          <a:endParaRPr lang="pl-PL" sz="4500" kern="1200" dirty="0">
            <a:solidFill>
              <a:srgbClr val="FFFFFF"/>
            </a:solidFill>
          </a:endParaRPr>
        </a:p>
      </dsp:txBody>
      <dsp:txXfrm>
        <a:off x="12419697" y="128466"/>
        <a:ext cx="4129210" cy="6601068"/>
      </dsp:txXfrm>
    </dsp:sp>
    <dsp:sp modelId="{35FB0DAA-B3C1-4483-AE91-262B81D2CE18}">
      <dsp:nvSpPr>
        <dsp:cNvPr id="0" name=""/>
        <dsp:cNvSpPr/>
      </dsp:nvSpPr>
      <dsp:spPr>
        <a:xfrm>
          <a:off x="17115987" y="2885118"/>
          <a:ext cx="929862" cy="10877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4500" kern="1200">
            <a:solidFill>
              <a:srgbClr val="FFFFFF"/>
            </a:solidFill>
          </a:endParaRPr>
        </a:p>
      </dsp:txBody>
      <dsp:txXfrm>
        <a:off x="17115987" y="3102671"/>
        <a:ext cx="650903" cy="652657"/>
      </dsp:txXfrm>
    </dsp:sp>
    <dsp:sp modelId="{ACEC91F8-7B3D-4877-B646-C7B04BDFDB1E}">
      <dsp:nvSpPr>
        <dsp:cNvPr id="0" name=""/>
        <dsp:cNvSpPr/>
      </dsp:nvSpPr>
      <dsp:spPr>
        <a:xfrm>
          <a:off x="18431830" y="0"/>
          <a:ext cx="4386142" cy="685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solidFill>
                <a:srgbClr val="FFFFFF"/>
              </a:solidFill>
            </a:rPr>
            <a:t>real i</a:t>
          </a:r>
          <a:r>
            <a:rPr lang="en-US" sz="4500" kern="1200" dirty="0">
              <a:solidFill>
                <a:srgbClr val="FFFF00"/>
              </a:solidFill>
            </a:rPr>
            <a:t>nnovation</a:t>
          </a:r>
          <a:r>
            <a:rPr lang="en-US" sz="4500" kern="1200" dirty="0">
              <a:solidFill>
                <a:srgbClr val="FFFFFF"/>
              </a:solidFill>
            </a:rPr>
            <a:t> </a:t>
          </a:r>
          <a:endParaRPr lang="pl-PL" sz="4500" kern="1200" dirty="0">
            <a:solidFill>
              <a:srgbClr val="FFFFFF"/>
            </a:solidFill>
          </a:endParaRPr>
        </a:p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solidFill>
                <a:srgbClr val="FFFFFF"/>
              </a:solidFill>
            </a:rPr>
            <a:t>=</a:t>
          </a:r>
          <a:endParaRPr lang="pl-PL" sz="4500" kern="1200" dirty="0">
            <a:solidFill>
              <a:srgbClr val="FFFFFF"/>
            </a:solidFill>
          </a:endParaRPr>
        </a:p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solidFill>
                <a:srgbClr val="FFFFFF"/>
              </a:solidFill>
            </a:rPr>
            <a:t> real business </a:t>
          </a:r>
          <a:r>
            <a:rPr lang="en-US" sz="4500" kern="1200" dirty="0">
              <a:solidFill>
                <a:srgbClr val="FFFF00"/>
              </a:solidFill>
            </a:rPr>
            <a:t>profit</a:t>
          </a:r>
          <a:r>
            <a:rPr lang="en-US" sz="4500" kern="1200" dirty="0">
              <a:solidFill>
                <a:srgbClr val="FFFFFF"/>
              </a:solidFill>
            </a:rPr>
            <a:t> for the </a:t>
          </a:r>
          <a:r>
            <a:rPr lang="en-US" sz="4500" kern="1200" dirty="0" err="1">
              <a:solidFill>
                <a:srgbClr val="FFFFFF"/>
              </a:solidFill>
            </a:rPr>
            <a:t>organisation</a:t>
          </a:r>
          <a:endParaRPr lang="pl-PL" sz="4500" kern="1200" dirty="0">
            <a:solidFill>
              <a:srgbClr val="FFFFFF"/>
            </a:solidFill>
          </a:endParaRPr>
        </a:p>
      </dsp:txBody>
      <dsp:txXfrm>
        <a:off x="18560296" y="128466"/>
        <a:ext cx="4129210" cy="6601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045389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95426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32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228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2400" b="0" kern="1200" baseline="0" dirty="0">
              <a:solidFill>
                <a:schemeClr val="tx1"/>
              </a:solidFill>
              <a:latin typeface="Calibri" pitchFamily="34" charset="0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60427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2400" b="0" kern="1200" baseline="0" dirty="0">
              <a:solidFill>
                <a:schemeClr val="tx1"/>
              </a:solidFill>
              <a:latin typeface="Calibri" pitchFamily="34" charset="0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54683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491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0569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8597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9130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73627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9134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0" dirty="0"/>
          </a:p>
        </p:txBody>
      </p:sp>
    </p:spTree>
    <p:extLst>
      <p:ext uri="{BB962C8B-B14F-4D97-AF65-F5344CB8AC3E}">
        <p14:creationId xmlns:p14="http://schemas.microsoft.com/office/powerpoint/2010/main" val="39805636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0" dirty="0"/>
          </a:p>
        </p:txBody>
      </p:sp>
    </p:spTree>
    <p:extLst>
      <p:ext uri="{BB962C8B-B14F-4D97-AF65-F5344CB8AC3E}">
        <p14:creationId xmlns:p14="http://schemas.microsoft.com/office/powerpoint/2010/main" val="26379619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7632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0" dirty="0"/>
          </a:p>
        </p:txBody>
      </p:sp>
    </p:spTree>
    <p:extLst>
      <p:ext uri="{BB962C8B-B14F-4D97-AF65-F5344CB8AC3E}">
        <p14:creationId xmlns:p14="http://schemas.microsoft.com/office/powerpoint/2010/main" val="616296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0" dirty="0"/>
          </a:p>
        </p:txBody>
      </p:sp>
    </p:spTree>
    <p:extLst>
      <p:ext uri="{BB962C8B-B14F-4D97-AF65-F5344CB8AC3E}">
        <p14:creationId xmlns:p14="http://schemas.microsoft.com/office/powerpoint/2010/main" val="3251589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535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1189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3060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7980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798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11971114" y="11525250"/>
            <a:ext cx="432247" cy="482601"/>
          </a:xfrm>
          <a:prstGeom prst="rect">
            <a:avLst/>
          </a:prstGeom>
        </p:spPr>
        <p:txBody>
          <a:bodyPr wrap="none"/>
          <a:lstStyle>
            <a:lvl1pPr algn="ctr">
              <a:defRPr sz="2400" cap="none" spc="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dark bg">
    <p:bg>
      <p:bgPr>
        <a:solidFill>
          <a:srgbClr val="3939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11971114" y="11525250"/>
            <a:ext cx="432247" cy="482601"/>
          </a:xfrm>
          <a:prstGeom prst="rect">
            <a:avLst/>
          </a:prstGeom>
        </p:spPr>
        <p:txBody>
          <a:bodyPr wrap="none"/>
          <a:lstStyle>
            <a:lvl1pPr algn="ctr">
              <a:defRPr sz="2400" cap="none" spc="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616325" y="351504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162165" y="351504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0708005" y="351504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4253845" y="351504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7799685" y="351504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616325" y="706088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162165" y="706088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708005" y="706088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4253845" y="706088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7799685" y="7060883"/>
            <a:ext cx="2906713" cy="29067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5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copy 1">
    <p:bg>
      <p:bgPr>
        <a:solidFill>
          <a:srgbClr val="3939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4F5F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4F5F7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6" name="Shape 46"/>
          <p:cNvSpPr/>
          <p:nvPr/>
        </p:nvSpPr>
        <p:spPr>
          <a:xfrm>
            <a:off x="23077405" y="1371248"/>
            <a:ext cx="1636515" cy="1"/>
          </a:xfrm>
          <a:prstGeom prst="line">
            <a:avLst/>
          </a:prstGeom>
          <a:ln w="50800">
            <a:solidFill>
              <a:srgbClr val="71BB9A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dark bg">
    <p:bg>
      <p:bgPr>
        <a:solidFill>
          <a:srgbClr val="3939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4F5F7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6" name="Shape 46"/>
          <p:cNvSpPr/>
          <p:nvPr/>
        </p:nvSpPr>
        <p:spPr>
          <a:xfrm>
            <a:off x="23077405" y="1371248"/>
            <a:ext cx="1636515" cy="1"/>
          </a:xfrm>
          <a:prstGeom prst="line">
            <a:avLst/>
          </a:prstGeom>
          <a:ln w="50800">
            <a:solidFill>
              <a:srgbClr val="71BB9A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125595" y="3881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529195" y="3881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0932795" y="3881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4336395" y="3881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7739995" y="3881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25595" y="7183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529195" y="7183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932795" y="7183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4336395" y="7183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7739995" y="7183755"/>
            <a:ext cx="2641600" cy="2641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5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2121840" y="2279414"/>
            <a:ext cx="16482720" cy="21768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2167984" y="4630044"/>
            <a:ext cx="20476358" cy="70192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23036465" y="762695"/>
            <a:ext cx="607907" cy="381001"/>
          </a:xfrm>
          <a:prstGeom prst="rect">
            <a:avLst/>
          </a:prstGeom>
          <a:ln w="3175">
            <a:miter lim="400000"/>
          </a:ln>
        </p:spPr>
        <p:txBody>
          <a:bodyPr lIns="38100" tIns="38100" rIns="38100" bIns="38100">
            <a:spAutoFit/>
          </a:bodyPr>
          <a:lstStyle>
            <a:lvl1pPr algn="l">
              <a:defRPr sz="2000" cap="all" spc="400">
                <a:solidFill>
                  <a:srgbClr val="393941"/>
                </a:solidFill>
                <a:latin typeface="+mn-lt"/>
                <a:ea typeface="+mn-ea"/>
                <a:cs typeface="+mn-cs"/>
                <a:sym typeface="Montserrat-Regular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9" name="Shape 9"/>
          <p:cNvSpPr/>
          <p:nvPr/>
        </p:nvSpPr>
        <p:spPr>
          <a:xfrm>
            <a:off x="23077405" y="1371248"/>
            <a:ext cx="1636515" cy="1"/>
          </a:xfrm>
          <a:prstGeom prst="line">
            <a:avLst/>
          </a:prstGeom>
          <a:ln w="50800">
            <a:solidFill>
              <a:srgbClr val="496F63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2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1pPr>
      <a:lvl2pPr marL="0" marR="0" indent="228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2pPr>
      <a:lvl3pPr marL="0" marR="0" indent="457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3pPr>
      <a:lvl4pPr marL="0" marR="0" indent="6858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4pPr>
      <a:lvl5pPr marL="0" marR="0" indent="9144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5pPr>
      <a:lvl6pPr marL="0" marR="0" indent="11430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6pPr>
      <a:lvl7pPr marL="0" marR="0" indent="1371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7pPr>
      <a:lvl8pPr marL="0" marR="0" indent="1600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8pPr>
      <a:lvl9pPr marL="0" marR="0" indent="18288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9pPr>
    </p:titleStyle>
    <p:bodyStyle>
      <a:lvl1pPr marL="0" marR="0" indent="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1pPr>
      <a:lvl2pPr marL="0" marR="0" indent="2286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2pPr>
      <a:lvl3pPr marL="0" marR="0" indent="4572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3pPr>
      <a:lvl4pPr marL="0" marR="0" indent="6858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4pPr>
      <a:lvl5pPr marL="0" marR="0" indent="9144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5pPr>
      <a:lvl6pPr marL="0" marR="0" indent="11430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6pPr>
      <a:lvl7pPr marL="0" marR="0" indent="13716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7pPr>
      <a:lvl8pPr marL="0" marR="0" indent="16002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8pPr>
      <a:lvl9pPr marL="0" marR="0" indent="18288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9pPr>
    </p:bodyStyle>
    <p:other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1pPr>
      <a:lvl2pPr marL="0" marR="0" indent="2286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2pPr>
      <a:lvl3pPr marL="0" marR="0" indent="4572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3pPr>
      <a:lvl4pPr marL="0" marR="0" indent="6858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4pPr>
      <a:lvl5pPr marL="0" marR="0" indent="9144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5pPr>
      <a:lvl6pPr marL="0" marR="0" indent="11430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6pPr>
      <a:lvl7pPr marL="0" marR="0" indent="13716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7pPr>
      <a:lvl8pPr marL="0" marR="0" indent="16002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8pPr>
      <a:lvl9pPr marL="0" marR="0" indent="18288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hyperlink" Target="https://www.youtube.com/watch?v=YXZamW4-Ysk" TargetMode="External"/><Relationship Id="rId4" Type="http://schemas.openxmlformats.org/officeDocument/2006/relationships/hyperlink" Target="https://www.youtube.com/watch?v=YXZamW4-Ysk&#8203;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NugRZGDbPF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hyperlink" Target="https://www.youtube.com/watch?v=w50-Kwn8MLY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464&amp;v=Mtjatz9r-Vc&amp;feature=emb_log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2296160" y="4310743"/>
            <a:ext cx="19322588" cy="7987004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ctr">
              <a:lnSpc>
                <a:spcPct val="80000"/>
              </a:lnSpc>
              <a:defRPr sz="15000" b="1">
                <a:solidFill>
                  <a:srgbClr val="F4F5F7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>
              <a:lnSpc>
                <a:spcPct val="130000"/>
              </a:lnSpc>
            </a:pPr>
            <a:r>
              <a:rPr lang="pl-PL" sz="10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8</a:t>
            </a:r>
            <a:r>
              <a:rPr lang="en-GB" sz="10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l-PL" sz="104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pl-PL" sz="10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Foster Creativity</a:t>
            </a:r>
            <a:endParaRPr lang="en-GB" sz="104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en-GB" sz="62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sz="96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DDAFA7-800E-E84A-894B-AAFF39F7EC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706" y="2340950"/>
            <a:ext cx="5658587" cy="17472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BAF96C-29E9-2A41-9A6B-263897271F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9313" y="2766846"/>
            <a:ext cx="14041665" cy="150494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57CDE6-1F2C-42D1-9F92-C6F2E4A7EF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56606" y="12660273"/>
            <a:ext cx="8577780" cy="1055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1252221" y="5036972"/>
            <a:ext cx="17779058" cy="411267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t">
            <a:noAutofit/>
          </a:bodyPr>
          <a:lstStyle/>
          <a:p>
            <a:pPr marL="914400" indent="-914400">
              <a:buAutoNum type="arabicPeriod"/>
            </a:pPr>
            <a:r>
              <a:rPr lang="en-US" sz="8000" dirty="0">
                <a:solidFill>
                  <a:schemeClr val="tx1"/>
                </a:solidFill>
              </a:rPr>
              <a:t> The principle of </a:t>
            </a:r>
            <a:r>
              <a:rPr lang="en-US" sz="8000" i="1" dirty="0">
                <a:solidFill>
                  <a:schemeClr val="tx2">
                    <a:lumMod val="50000"/>
                  </a:schemeClr>
                </a:solidFill>
              </a:rPr>
              <a:t>diversity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endParaRPr lang="pl-PL" sz="8000" dirty="0">
              <a:solidFill>
                <a:schemeClr val="tx1"/>
              </a:solidFill>
            </a:endParaRPr>
          </a:p>
          <a:p>
            <a:r>
              <a:rPr lang="en-US" sz="8000" dirty="0">
                <a:solidFill>
                  <a:schemeClr val="tx1"/>
                </a:solidFill>
              </a:rPr>
              <a:t>2. The principle of </a:t>
            </a:r>
            <a:r>
              <a:rPr lang="en-US" sz="8000" i="1" dirty="0">
                <a:solidFill>
                  <a:schemeClr val="tx2">
                    <a:lumMod val="50000"/>
                  </a:schemeClr>
                </a:solidFill>
              </a:rPr>
              <a:t>deferred evaluation</a:t>
            </a:r>
            <a:r>
              <a:rPr lang="pl-PL" sz="80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r>
              <a:rPr lang="en-US" sz="8000" dirty="0">
                <a:solidFill>
                  <a:schemeClr val="tx1"/>
                </a:solidFill>
              </a:rPr>
              <a:t>3. The principle of </a:t>
            </a:r>
            <a:r>
              <a:rPr lang="en-US" sz="8000" i="1" dirty="0">
                <a:solidFill>
                  <a:schemeClr val="tx2">
                    <a:lumMod val="50000"/>
                  </a:schemeClr>
                </a:solidFill>
              </a:rPr>
              <a:t>rational irrationality</a:t>
            </a:r>
            <a:r>
              <a:rPr lang="pl-PL" sz="80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r>
              <a:rPr lang="en-US" sz="8000" dirty="0">
                <a:solidFill>
                  <a:schemeClr val="tx1"/>
                </a:solidFill>
              </a:rPr>
              <a:t>4. The </a:t>
            </a:r>
            <a:r>
              <a:rPr lang="en-US" sz="8000" i="1" dirty="0">
                <a:solidFill>
                  <a:schemeClr val="tx2">
                    <a:lumMod val="50000"/>
                  </a:schemeClr>
                </a:solidFill>
              </a:rPr>
              <a:t>ludic</a:t>
            </a:r>
            <a:r>
              <a:rPr lang="en-US" sz="8000" dirty="0">
                <a:solidFill>
                  <a:schemeClr val="tx1"/>
                </a:solidFill>
              </a:rPr>
              <a:t> principle </a:t>
            </a:r>
            <a:endParaRPr lang="pl-PL" sz="8000" dirty="0">
              <a:solidFill>
                <a:schemeClr val="tx1"/>
              </a:solidFill>
            </a:endParaRPr>
          </a:p>
          <a:p>
            <a:r>
              <a:rPr lang="en-US" sz="8000" dirty="0">
                <a:solidFill>
                  <a:schemeClr val="tx1"/>
                </a:solidFill>
              </a:rPr>
              <a:t>5. The principle of </a:t>
            </a:r>
            <a:r>
              <a:rPr lang="en-US" sz="8000" i="1" dirty="0">
                <a:solidFill>
                  <a:schemeClr val="tx2">
                    <a:lumMod val="50000"/>
                  </a:schemeClr>
                </a:solidFill>
              </a:rPr>
              <a:t>topicality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/>
          </a:p>
        </p:txBody>
      </p:sp>
      <p:sp>
        <p:nvSpPr>
          <p:cNvPr id="84" name="Shape 84"/>
          <p:cNvSpPr/>
          <p:nvPr/>
        </p:nvSpPr>
        <p:spPr>
          <a:xfrm>
            <a:off x="462730" y="1170176"/>
            <a:ext cx="17779059" cy="316884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 fontScale="92500" lnSpcReduction="10000"/>
          </a:bodyPr>
          <a:lstStyle>
            <a:lvl1pPr algn="l">
              <a:lnSpc>
                <a:spcPct val="80000"/>
              </a:lnSpc>
              <a:defRPr sz="10000" b="1">
                <a:solidFill>
                  <a:srgbClr val="F4F5F7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en-US" dirty="0">
                <a:solidFill>
                  <a:srgbClr val="496F63"/>
                </a:solidFill>
              </a:rPr>
              <a:t>In creative problem solving, you should use the following principles:</a:t>
            </a:r>
          </a:p>
        </p:txBody>
      </p:sp>
      <p:sp>
        <p:nvSpPr>
          <p:cNvPr id="88" name="Shape 88"/>
          <p:cNvSpPr/>
          <p:nvPr/>
        </p:nvSpPr>
        <p:spPr>
          <a:xfrm>
            <a:off x="838294" y="12676735"/>
            <a:ext cx="17680943" cy="45550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l">
              <a:lnSpc>
                <a:spcPct val="80000"/>
              </a:lnSpc>
              <a:defRPr sz="3000" b="1">
                <a:solidFill>
                  <a:srgbClr val="F4F5F7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dirty="0">
                <a:solidFill>
                  <a:schemeClr val="tx1"/>
                </a:solidFill>
              </a:rPr>
              <a:t>Source: https://szkolenia.avenhansen.pl/szkolenia-zamkniete/trening-tworczego-myslenia.html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A28069-EB91-1949-9A5A-112AA2E3CF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178" y="-994018"/>
            <a:ext cx="14041665" cy="1504944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84A1A1C-71AE-4F69-9453-5E6DB184B1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198" y="-742554"/>
            <a:ext cx="4076700" cy="5670597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28B52A6-4886-40F4-BD2F-DBB7483DD6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8987" y="7272485"/>
            <a:ext cx="7015013" cy="701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4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build="p"/>
      <p:bldP spid="84" grpId="0" animBg="1"/>
      <p:bldP spid="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1082971-C35E-B240-9197-06CF6518DB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3" y="-1333440"/>
            <a:ext cx="14041665" cy="15049440"/>
          </a:xfrm>
          <a:prstGeom prst="rect">
            <a:avLst/>
          </a:prstGeom>
        </p:spPr>
      </p:pic>
      <p:sp>
        <p:nvSpPr>
          <p:cNvPr id="104" name="Shape 104"/>
          <p:cNvSpPr/>
          <p:nvPr/>
        </p:nvSpPr>
        <p:spPr>
          <a:xfrm>
            <a:off x="739628" y="816868"/>
            <a:ext cx="22635379" cy="227680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 fontScale="77500" lnSpcReduction="20000"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en-US" sz="9600" dirty="0">
                <a:solidFill>
                  <a:srgbClr val="496F63"/>
                </a:solidFill>
              </a:rPr>
              <a:t>6 Elements for creating a culture of creativity </a:t>
            </a:r>
            <a:endParaRPr lang="pl-PL" sz="9600" dirty="0">
              <a:solidFill>
                <a:srgbClr val="496F63"/>
              </a:solidFill>
            </a:endParaRPr>
          </a:p>
          <a:p>
            <a:r>
              <a:rPr lang="en-US" sz="9600" dirty="0">
                <a:solidFill>
                  <a:srgbClr val="496F63"/>
                </a:solidFill>
              </a:rPr>
              <a:t>in an </a:t>
            </a:r>
            <a:r>
              <a:rPr lang="en-US" sz="9600" dirty="0" err="1">
                <a:solidFill>
                  <a:srgbClr val="496F63"/>
                </a:solidFill>
              </a:rPr>
              <a:t>organisation</a:t>
            </a:r>
            <a:r>
              <a:rPr lang="en-US" sz="9600" dirty="0">
                <a:solidFill>
                  <a:srgbClr val="496F63"/>
                </a:solidFill>
              </a:rPr>
              <a:t>:</a:t>
            </a:r>
            <a:endParaRPr sz="90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12C0437-03A2-4F74-804D-32991C9C4861}"/>
              </a:ext>
            </a:extLst>
          </p:cNvPr>
          <p:cNvSpPr/>
          <p:nvPr/>
        </p:nvSpPr>
        <p:spPr>
          <a:xfrm>
            <a:off x="503316" y="3331364"/>
            <a:ext cx="17963978" cy="9171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4500" b="1" i="1" dirty="0">
                <a:solidFill>
                  <a:srgbClr val="496F63"/>
                </a:solidFill>
              </a:rPr>
              <a:t>Project goal </a:t>
            </a:r>
            <a:r>
              <a:rPr lang="en-US" sz="4500" dirty="0">
                <a:solidFill>
                  <a:srgbClr val="496F63"/>
                </a:solidFill>
              </a:rPr>
              <a:t>(Why do we want to implement a culture for creativity in the </a:t>
            </a:r>
            <a:r>
              <a:rPr lang="en-US" sz="4500" dirty="0" err="1">
                <a:solidFill>
                  <a:srgbClr val="496F63"/>
                </a:solidFill>
              </a:rPr>
              <a:t>organisation</a:t>
            </a:r>
            <a:r>
              <a:rPr lang="en-US" sz="4500" dirty="0">
                <a:solidFill>
                  <a:srgbClr val="496F63"/>
                </a:solidFill>
              </a:rPr>
              <a:t>?)</a:t>
            </a:r>
          </a:p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4500" b="1" i="1" dirty="0">
                <a:solidFill>
                  <a:srgbClr val="496F63"/>
                </a:solidFill>
              </a:rPr>
              <a:t>Ideas</a:t>
            </a:r>
            <a:r>
              <a:rPr lang="en-US" sz="4500" i="1" dirty="0">
                <a:solidFill>
                  <a:srgbClr val="496F63"/>
                </a:solidFill>
              </a:rPr>
              <a:t> </a:t>
            </a:r>
            <a:r>
              <a:rPr lang="en-US" sz="4500" dirty="0">
                <a:solidFill>
                  <a:srgbClr val="496F63"/>
                </a:solidFill>
              </a:rPr>
              <a:t>(What initiatives do we expect from employees? In what business areas do we need innovation?)</a:t>
            </a:r>
          </a:p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4500" b="1" i="1" dirty="0">
                <a:solidFill>
                  <a:srgbClr val="496F63"/>
                </a:solidFill>
              </a:rPr>
              <a:t>Evaluation and Selection </a:t>
            </a:r>
            <a:r>
              <a:rPr lang="en-US" sz="4500" dirty="0">
                <a:solidFill>
                  <a:srgbClr val="496F63"/>
                </a:solidFill>
              </a:rPr>
              <a:t>(How do we evaluate and select the best ideas from all submitted?)</a:t>
            </a:r>
          </a:p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4500" b="1" i="1" dirty="0">
                <a:solidFill>
                  <a:srgbClr val="496F63"/>
                </a:solidFill>
              </a:rPr>
              <a:t>Awards</a:t>
            </a:r>
            <a:r>
              <a:rPr lang="en-US" sz="4500" dirty="0">
                <a:solidFill>
                  <a:srgbClr val="496F63"/>
                </a:solidFill>
              </a:rPr>
              <a:t> (How do we reward idea creators?)</a:t>
            </a:r>
          </a:p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4500" b="1" i="1" dirty="0">
                <a:solidFill>
                  <a:srgbClr val="496F63"/>
                </a:solidFill>
              </a:rPr>
              <a:t>Implementation</a:t>
            </a:r>
            <a:r>
              <a:rPr lang="en-US" sz="4500" dirty="0">
                <a:solidFill>
                  <a:srgbClr val="496F63"/>
                </a:solidFill>
              </a:rPr>
              <a:t> (How do we implement innovations? Do we create new implementation paths for innovative projects?)</a:t>
            </a:r>
          </a:p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4500" b="1" i="1" dirty="0">
                <a:solidFill>
                  <a:srgbClr val="496F63"/>
                </a:solidFill>
              </a:rPr>
              <a:t>Support for creators </a:t>
            </a:r>
            <a:r>
              <a:rPr lang="en-US" sz="4500" dirty="0">
                <a:solidFill>
                  <a:srgbClr val="496F63"/>
                </a:solidFill>
              </a:rPr>
              <a:t>(How do we support the creators of ideas during the process of research and development of solutions, as well as in the process of implementing them in the </a:t>
            </a:r>
            <a:r>
              <a:rPr lang="en-US" sz="4500" dirty="0" err="1">
                <a:solidFill>
                  <a:srgbClr val="496F63"/>
                </a:solidFill>
              </a:rPr>
              <a:t>organisation</a:t>
            </a:r>
            <a:r>
              <a:rPr lang="en-US" sz="4500" dirty="0">
                <a:solidFill>
                  <a:srgbClr val="496F63"/>
                </a:solidFill>
              </a:rPr>
              <a:t>?)</a:t>
            </a:r>
            <a:endParaRPr lang="pl-PL" sz="4500" dirty="0">
              <a:solidFill>
                <a:srgbClr val="496F63"/>
              </a:solidFill>
            </a:endParaRP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DFDBAA70-727D-4636-A1E4-B7E77E864217}"/>
              </a:ext>
            </a:extLst>
          </p:cNvPr>
          <p:cNvSpPr/>
          <p:nvPr/>
        </p:nvSpPr>
        <p:spPr>
          <a:xfrm>
            <a:off x="1275693" y="13044405"/>
            <a:ext cx="12784269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Source: https://www.prawo.pl/kadry/dlaczego-skrzynka-pomyslow-juz-nie-wystarczy,279443.html</a:t>
            </a:r>
            <a:endParaRPr lang="pl-P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5444A1B-525A-4563-9657-A830AC0500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7294" y="6565910"/>
            <a:ext cx="5849065" cy="654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7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2" grpId="0" build="p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1082971-C35E-B240-9197-06CF6518DB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910" y="-7109044"/>
            <a:ext cx="14041665" cy="15049440"/>
          </a:xfrm>
          <a:prstGeom prst="rect">
            <a:avLst/>
          </a:prstGeom>
        </p:spPr>
      </p:pic>
      <p:sp>
        <p:nvSpPr>
          <p:cNvPr id="104" name="Shape 104"/>
          <p:cNvSpPr/>
          <p:nvPr/>
        </p:nvSpPr>
        <p:spPr>
          <a:xfrm>
            <a:off x="1008993" y="816868"/>
            <a:ext cx="23679807" cy="227680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en-US" sz="9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enhance creativity </a:t>
            </a:r>
            <a:endParaRPr lang="pl-PL" sz="90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micro business?</a:t>
            </a:r>
            <a:endParaRPr sz="90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12</a:t>
            </a:fld>
            <a:endParaRPr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F0577DCD-D21D-4E77-AED6-C2707B1D21C7}"/>
              </a:ext>
            </a:extLst>
          </p:cNvPr>
          <p:cNvSpPr/>
          <p:nvPr/>
        </p:nvSpPr>
        <p:spPr>
          <a:xfrm>
            <a:off x="7216920" y="13121871"/>
            <a:ext cx="995016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Source: https://theheart.tech/inspirations/5-ways-to-develop-team-creativity</a:t>
            </a:r>
            <a:endParaRPr lang="pl-P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12C0437-03A2-4F74-804D-32991C9C4861}"/>
              </a:ext>
            </a:extLst>
          </p:cNvPr>
          <p:cNvSpPr/>
          <p:nvPr/>
        </p:nvSpPr>
        <p:spPr>
          <a:xfrm>
            <a:off x="1008993" y="3059708"/>
            <a:ext cx="22496466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500" dirty="0">
                <a:solidFill>
                  <a:srgbClr val="496F63"/>
                </a:solidFill>
              </a:rPr>
              <a:t>First of all, you should focus on </a:t>
            </a:r>
            <a:r>
              <a:rPr lang="en-US" sz="5500" b="1" i="1" dirty="0">
                <a:solidFill>
                  <a:srgbClr val="FF0000"/>
                </a:solidFill>
              </a:rPr>
              <a:t>team creativity</a:t>
            </a:r>
            <a:endParaRPr lang="en-US" sz="4500" i="1" dirty="0">
              <a:solidFill>
                <a:srgbClr val="496F63"/>
              </a:solidFill>
            </a:endParaRPr>
          </a:p>
          <a:p>
            <a:pPr>
              <a:spcAft>
                <a:spcPts val="1800"/>
              </a:spcAft>
            </a:pPr>
            <a:r>
              <a:rPr lang="en-US" sz="4500" dirty="0">
                <a:solidFill>
                  <a:srgbClr val="496F63"/>
                </a:solidFill>
              </a:rPr>
              <a:t>The team is two or more individuals, interacting and interdependent, with whom you are going to work in order to achieve a goal</a:t>
            </a:r>
          </a:p>
          <a:p>
            <a:pPr>
              <a:spcAft>
                <a:spcPts val="1800"/>
              </a:spcAft>
            </a:pPr>
            <a:r>
              <a:rPr lang="en-US" sz="4500" dirty="0">
                <a:solidFill>
                  <a:srgbClr val="496F63"/>
                </a:solidFill>
              </a:rPr>
              <a:t>Tapping into creativity is the key that keeps your team competitive and young, no matter the age, in a market that is a constant battlefield fighting to stay relevant</a:t>
            </a:r>
            <a:endParaRPr lang="pl-PL" sz="4500" dirty="0">
              <a:solidFill>
                <a:srgbClr val="496F63"/>
              </a:solidFill>
            </a:endParaRPr>
          </a:p>
          <a:p>
            <a:pPr>
              <a:spcAft>
                <a:spcPts val="1800"/>
              </a:spcAft>
            </a:pPr>
            <a:r>
              <a:rPr lang="pl-PL" sz="4500" dirty="0">
                <a:solidFill>
                  <a:srgbClr val="496F63"/>
                </a:solidFill>
              </a:rPr>
              <a:t>Here are some suggestions to make your team more creativ</a:t>
            </a:r>
            <a:r>
              <a:rPr lang="en-GB" sz="4500" dirty="0">
                <a:solidFill>
                  <a:srgbClr val="496F63"/>
                </a:solidFill>
              </a:rPr>
              <a:t>e</a:t>
            </a:r>
            <a:r>
              <a:rPr lang="pl-PL" sz="4500" dirty="0">
                <a:solidFill>
                  <a:srgbClr val="496F63"/>
                </a:solidFill>
              </a:rPr>
              <a:t>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216644" y="8352586"/>
            <a:ext cx="5157687" cy="2667000"/>
            <a:chOff x="-216644" y="8352586"/>
            <a:chExt cx="5157687" cy="2667000"/>
          </a:xfrm>
        </p:grpSpPr>
        <p:sp>
          <p:nvSpPr>
            <p:cNvPr id="4" name="Owal 3">
              <a:extLst>
                <a:ext uri="{FF2B5EF4-FFF2-40B4-BE49-F238E27FC236}">
                  <a16:creationId xmlns:a16="http://schemas.microsoft.com/office/drawing/2014/main" id="{E6F9487D-F14F-4CF4-AF30-F3716A9CF8F2}"/>
                </a:ext>
              </a:extLst>
            </p:cNvPr>
            <p:cNvSpPr/>
            <p:nvPr/>
          </p:nvSpPr>
          <p:spPr>
            <a:xfrm>
              <a:off x="76200" y="8352586"/>
              <a:ext cx="4572000" cy="2667000"/>
            </a:xfrm>
            <a:prstGeom prst="ellipse">
              <a:avLst/>
            </a:prstGeom>
            <a:solidFill>
              <a:srgbClr val="496F63"/>
            </a:solidFill>
            <a:ln w="3175" cap="flat">
              <a:solidFill>
                <a:srgbClr val="496F63"/>
              </a:solidFill>
              <a:miter lim="400000"/>
            </a:ln>
            <a:effectLst>
              <a:outerShdw blurRad="12700" dist="127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3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D203B85F-3250-44CF-AAE1-CFCA94B8C497}"/>
                </a:ext>
              </a:extLst>
            </p:cNvPr>
            <p:cNvSpPr/>
            <p:nvPr/>
          </p:nvSpPr>
          <p:spPr>
            <a:xfrm>
              <a:off x="-216644" y="8890042"/>
              <a:ext cx="5157687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FFFF"/>
                  </a:solidFill>
                </a:rPr>
                <a:t>Understand that everyone has creativity</a:t>
              </a:r>
              <a:endParaRPr lang="pl-PL" sz="4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154143" y="9700326"/>
            <a:ext cx="4785295" cy="2667000"/>
            <a:chOff x="5154143" y="9700326"/>
            <a:chExt cx="4785295" cy="2667000"/>
          </a:xfrm>
        </p:grpSpPr>
        <p:sp>
          <p:nvSpPr>
            <p:cNvPr id="14" name="Owal 13">
              <a:extLst>
                <a:ext uri="{FF2B5EF4-FFF2-40B4-BE49-F238E27FC236}">
                  <a16:creationId xmlns:a16="http://schemas.microsoft.com/office/drawing/2014/main" id="{E875B9EA-481A-4169-A68D-EF8CA18335F2}"/>
                </a:ext>
              </a:extLst>
            </p:cNvPr>
            <p:cNvSpPr/>
            <p:nvPr/>
          </p:nvSpPr>
          <p:spPr>
            <a:xfrm>
              <a:off x="5221015" y="9700326"/>
              <a:ext cx="4572000" cy="2667000"/>
            </a:xfrm>
            <a:prstGeom prst="ellipse">
              <a:avLst/>
            </a:prstGeom>
            <a:solidFill>
              <a:srgbClr val="496F63"/>
            </a:solidFill>
            <a:ln w="3175" cap="flat">
              <a:solidFill>
                <a:srgbClr val="496F63"/>
              </a:solidFill>
              <a:miter lim="400000"/>
            </a:ln>
            <a:effectLst>
              <a:outerShdw blurRad="12700" dist="127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3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3F4AA4A9-8168-4FB2-9CCE-9D828F5A952D}"/>
                </a:ext>
              </a:extLst>
            </p:cNvPr>
            <p:cNvSpPr/>
            <p:nvPr/>
          </p:nvSpPr>
          <p:spPr>
            <a:xfrm>
              <a:off x="5154143" y="10159985"/>
              <a:ext cx="4785295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500" b="1" dirty="0">
                  <a:solidFill>
                    <a:srgbClr val="FFFFFF"/>
                  </a:solidFill>
                </a:rPr>
                <a:t>Remember that everyone wants to use their creativity</a:t>
              </a:r>
              <a:endParaRPr lang="pl-PL" sz="35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085859" y="8352586"/>
            <a:ext cx="4572000" cy="2667000"/>
            <a:chOff x="10085859" y="8352586"/>
            <a:chExt cx="4572000" cy="2667000"/>
          </a:xfrm>
        </p:grpSpPr>
        <p:sp>
          <p:nvSpPr>
            <p:cNvPr id="17" name="Owal 16">
              <a:extLst>
                <a:ext uri="{FF2B5EF4-FFF2-40B4-BE49-F238E27FC236}">
                  <a16:creationId xmlns:a16="http://schemas.microsoft.com/office/drawing/2014/main" id="{EB7544F4-89E3-4113-853A-8502B8F2ED49}"/>
                </a:ext>
              </a:extLst>
            </p:cNvPr>
            <p:cNvSpPr/>
            <p:nvPr/>
          </p:nvSpPr>
          <p:spPr>
            <a:xfrm>
              <a:off x="10085859" y="8352586"/>
              <a:ext cx="4572000" cy="2667000"/>
            </a:xfrm>
            <a:prstGeom prst="ellipse">
              <a:avLst/>
            </a:prstGeom>
            <a:solidFill>
              <a:srgbClr val="496F63"/>
            </a:solidFill>
            <a:ln w="3175" cap="flat">
              <a:solidFill>
                <a:srgbClr val="496F63"/>
              </a:solidFill>
              <a:miter lim="400000"/>
            </a:ln>
            <a:effectLst>
              <a:outerShdw blurRad="12700" dist="127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3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C4A4B228-5D45-4AC1-AAE8-B1E994BA759F}"/>
                </a:ext>
              </a:extLst>
            </p:cNvPr>
            <p:cNvSpPr/>
            <p:nvPr/>
          </p:nvSpPr>
          <p:spPr>
            <a:xfrm>
              <a:off x="10321751" y="9080793"/>
              <a:ext cx="4189685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FFFF"/>
                  </a:solidFill>
                </a:rPr>
                <a:t>Engage Your Hands</a:t>
              </a:r>
              <a:endParaRPr lang="pl-PL" sz="4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226313" y="8352586"/>
            <a:ext cx="5157687" cy="2667000"/>
            <a:chOff x="19226313" y="8352586"/>
            <a:chExt cx="5157687" cy="2667000"/>
          </a:xfrm>
        </p:grpSpPr>
        <p:sp>
          <p:nvSpPr>
            <p:cNvPr id="23" name="Owal 22">
              <a:extLst>
                <a:ext uri="{FF2B5EF4-FFF2-40B4-BE49-F238E27FC236}">
                  <a16:creationId xmlns:a16="http://schemas.microsoft.com/office/drawing/2014/main" id="{2B1D1352-3F0A-493A-9706-E2DD4A296F2B}"/>
                </a:ext>
              </a:extLst>
            </p:cNvPr>
            <p:cNvSpPr/>
            <p:nvPr/>
          </p:nvSpPr>
          <p:spPr>
            <a:xfrm>
              <a:off x="19519157" y="8352586"/>
              <a:ext cx="4572000" cy="2667000"/>
            </a:xfrm>
            <a:prstGeom prst="ellipse">
              <a:avLst/>
            </a:prstGeom>
            <a:solidFill>
              <a:srgbClr val="496F63"/>
            </a:solidFill>
            <a:ln w="3175" cap="flat">
              <a:solidFill>
                <a:srgbClr val="496F63"/>
              </a:solidFill>
              <a:miter lim="400000"/>
            </a:ln>
            <a:effectLst>
              <a:outerShdw blurRad="12700" dist="127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3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4" name="Prostokąt 23">
              <a:extLst>
                <a:ext uri="{FF2B5EF4-FFF2-40B4-BE49-F238E27FC236}">
                  <a16:creationId xmlns:a16="http://schemas.microsoft.com/office/drawing/2014/main" id="{026A8D93-8582-45ED-AC34-3995EDEEDBEF}"/>
                </a:ext>
              </a:extLst>
            </p:cNvPr>
            <p:cNvSpPr/>
            <p:nvPr/>
          </p:nvSpPr>
          <p:spPr>
            <a:xfrm>
              <a:off x="19226313" y="9041634"/>
              <a:ext cx="5157687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4000" b="1" dirty="0">
                  <a:solidFill>
                    <a:srgbClr val="FFFFFF"/>
                  </a:solidFill>
                </a:rPr>
                <a:t>Play and </a:t>
              </a:r>
            </a:p>
            <a:p>
              <a:pPr algn="ctr"/>
              <a:r>
                <a:rPr lang="pl-PL" sz="4000" b="1" dirty="0" err="1">
                  <a:solidFill>
                    <a:srgbClr val="FFFFFF"/>
                  </a:solidFill>
                </a:rPr>
                <a:t>make</a:t>
              </a:r>
              <a:r>
                <a:rPr lang="pl-PL" sz="4000" b="1" dirty="0">
                  <a:solidFill>
                    <a:srgbClr val="FFFFFF"/>
                  </a:solidFill>
                </a:rPr>
                <a:t> </a:t>
              </a:r>
              <a:r>
                <a:rPr lang="pl-PL" sz="4000" b="1" dirty="0" err="1">
                  <a:solidFill>
                    <a:srgbClr val="FFFFFF"/>
                  </a:solidFill>
                </a:rPr>
                <a:t>fun</a:t>
              </a:r>
              <a:endParaRPr lang="pl-PL" sz="4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511436" y="9686086"/>
            <a:ext cx="5157687" cy="2667000"/>
            <a:chOff x="14511436" y="9686086"/>
            <a:chExt cx="5157687" cy="2667000"/>
          </a:xfrm>
        </p:grpSpPr>
        <p:sp>
          <p:nvSpPr>
            <p:cNvPr id="25" name="Owal 24">
              <a:extLst>
                <a:ext uri="{FF2B5EF4-FFF2-40B4-BE49-F238E27FC236}">
                  <a16:creationId xmlns:a16="http://schemas.microsoft.com/office/drawing/2014/main" id="{B54CE70A-4042-41D1-BD8C-AED31B8AE3D2}"/>
                </a:ext>
              </a:extLst>
            </p:cNvPr>
            <p:cNvSpPr/>
            <p:nvPr/>
          </p:nvSpPr>
          <p:spPr>
            <a:xfrm>
              <a:off x="14804280" y="9686086"/>
              <a:ext cx="4572000" cy="2667000"/>
            </a:xfrm>
            <a:prstGeom prst="ellipse">
              <a:avLst/>
            </a:prstGeom>
            <a:solidFill>
              <a:srgbClr val="496F63"/>
            </a:solidFill>
            <a:ln w="3175" cap="flat">
              <a:solidFill>
                <a:srgbClr val="496F63"/>
              </a:solidFill>
              <a:miter lim="400000"/>
            </a:ln>
            <a:effectLst>
              <a:outerShdw blurRad="12700" dist="127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3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6" name="Prostokąt 25">
              <a:extLst>
                <a:ext uri="{FF2B5EF4-FFF2-40B4-BE49-F238E27FC236}">
                  <a16:creationId xmlns:a16="http://schemas.microsoft.com/office/drawing/2014/main" id="{F4A81C24-8B8E-4985-9299-8C3301A922CC}"/>
                </a:ext>
              </a:extLst>
            </p:cNvPr>
            <p:cNvSpPr/>
            <p:nvPr/>
          </p:nvSpPr>
          <p:spPr>
            <a:xfrm>
              <a:off x="14511436" y="10376127"/>
              <a:ext cx="5157687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FFFF"/>
                  </a:solidFill>
                </a:rPr>
                <a:t>Give space for creativity</a:t>
              </a:r>
              <a:endParaRPr lang="pl-PL" sz="4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F22D4BB4-E856-4799-8C2B-91264EAB1B97}"/>
              </a:ext>
            </a:extLst>
          </p:cNvPr>
          <p:cNvSpPr txBox="1"/>
          <p:nvPr/>
        </p:nvSpPr>
        <p:spPr>
          <a:xfrm>
            <a:off x="0" y="11182687"/>
            <a:ext cx="4785294" cy="18620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rgbClr val="496F63"/>
                </a:solidFill>
              </a:rPr>
              <a:t>Understanding that creativity rests inside of every person, allows you as a leader to see not only yourself, but also your team</a:t>
            </a:r>
            <a:r>
              <a:rPr lang="en-GB" dirty="0">
                <a:solidFill>
                  <a:srgbClr val="496F63"/>
                </a:solidFill>
              </a:rPr>
              <a:t>,</a:t>
            </a:r>
            <a:r>
              <a:rPr lang="pl-PL" dirty="0">
                <a:solidFill>
                  <a:srgbClr val="496F63"/>
                </a:solidFill>
              </a:rPr>
              <a:t> as an incredible source of creative potential.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DE5896A8-FC7F-4F2A-A22F-33923F8751B9}"/>
              </a:ext>
            </a:extLst>
          </p:cNvPr>
          <p:cNvSpPr txBox="1"/>
          <p:nvPr/>
        </p:nvSpPr>
        <p:spPr>
          <a:xfrm>
            <a:off x="5412172" y="8312961"/>
            <a:ext cx="4189685" cy="115416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rgbClr val="496F63"/>
                </a:solidFill>
              </a:rPr>
              <a:t>As a leader, look for</a:t>
            </a:r>
            <a:r>
              <a:rPr lang="en-GB" dirty="0">
                <a:solidFill>
                  <a:srgbClr val="496F63"/>
                </a:solidFill>
              </a:rPr>
              <a:t>,</a:t>
            </a:r>
            <a:r>
              <a:rPr lang="pl-PL" dirty="0">
                <a:solidFill>
                  <a:srgbClr val="496F63"/>
                </a:solidFill>
              </a:rPr>
              <a:t> and encourage</a:t>
            </a:r>
            <a:r>
              <a:rPr lang="en-GB" dirty="0">
                <a:solidFill>
                  <a:srgbClr val="496F63"/>
                </a:solidFill>
              </a:rPr>
              <a:t>,</a:t>
            </a:r>
            <a:r>
              <a:rPr lang="pl-PL" dirty="0">
                <a:solidFill>
                  <a:srgbClr val="496F63"/>
                </a:solidFill>
              </a:rPr>
              <a:t> opportunities for your team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751DB593-44FC-41BE-B574-605BC03F5C4D}"/>
              </a:ext>
            </a:extLst>
          </p:cNvPr>
          <p:cNvSpPr txBox="1"/>
          <p:nvPr/>
        </p:nvSpPr>
        <p:spPr>
          <a:xfrm>
            <a:off x="9982200" y="11191885"/>
            <a:ext cx="4785295" cy="150810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rgbClr val="496F63"/>
                </a:solidFill>
              </a:rPr>
              <a:t>Instead of just thinking about the solution, get some LEGO bricks and build the solution (for example build your perfect client)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0A24896F-47F0-44A6-96D1-652C8BD59CA3}"/>
              </a:ext>
            </a:extLst>
          </p:cNvPr>
          <p:cNvSpPr txBox="1"/>
          <p:nvPr/>
        </p:nvSpPr>
        <p:spPr>
          <a:xfrm>
            <a:off x="14782145" y="8024475"/>
            <a:ext cx="4800600" cy="150810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rgbClr val="496F63"/>
                </a:solidFill>
              </a:rPr>
              <a:t> If you want to develop team creativity, make sure that you give them the margin and space in their lives to think and act creatively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70E6C13D-9A5F-4E3A-96C6-2BC008CAAB44}"/>
              </a:ext>
            </a:extLst>
          </p:cNvPr>
          <p:cNvSpPr txBox="1"/>
          <p:nvPr/>
        </p:nvSpPr>
        <p:spPr>
          <a:xfrm>
            <a:off x="19271506" y="11214258"/>
            <a:ext cx="5067300" cy="150810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rgbClr val="496F63"/>
                </a:solidFill>
              </a:rPr>
              <a:t>It is when our minds are free to experiment, free to learn, free to enjoy and laugh</a:t>
            </a:r>
            <a:r>
              <a:rPr lang="en-GB" dirty="0">
                <a:solidFill>
                  <a:srgbClr val="496F63"/>
                </a:solidFill>
              </a:rPr>
              <a:t>,</a:t>
            </a:r>
            <a:r>
              <a:rPr lang="pl-PL" dirty="0">
                <a:solidFill>
                  <a:srgbClr val="496F63"/>
                </a:solidFill>
              </a:rPr>
              <a:t> that some of our best ideas and insights come</a:t>
            </a:r>
          </a:p>
        </p:txBody>
      </p:sp>
    </p:spTree>
    <p:extLst>
      <p:ext uri="{BB962C8B-B14F-4D97-AF65-F5344CB8AC3E}">
        <p14:creationId xmlns:p14="http://schemas.microsoft.com/office/powerpoint/2010/main" val="364772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6" grpId="0"/>
      <p:bldP spid="2" grpId="0" build="p"/>
      <p:bldP spid="27" grpId="0"/>
      <p:bldP spid="28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4">
            <a:extLst>
              <a:ext uri="{FF2B5EF4-FFF2-40B4-BE49-F238E27FC236}">
                <a16:creationId xmlns:a16="http://schemas.microsoft.com/office/drawing/2014/main" id="{A074FF72-FDD9-4BF9-9811-6B027CDE66E2}"/>
              </a:ext>
            </a:extLst>
          </p:cNvPr>
          <p:cNvSpPr/>
          <p:nvPr/>
        </p:nvSpPr>
        <p:spPr>
          <a:xfrm>
            <a:off x="1008993" y="2269135"/>
            <a:ext cx="22027472" cy="805820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 fontScale="92500" lnSpcReduction="10000"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Celebrate people and their work</a:t>
            </a:r>
            <a:endParaRPr lang="pl-PL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Reflect employees' interests</a:t>
            </a:r>
            <a:endParaRPr lang="pl-PL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Encourage collaboration</a:t>
            </a:r>
            <a:endParaRPr lang="pl-PL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Respect communication</a:t>
            </a:r>
            <a:endParaRPr lang="pl-PL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Set a tone of risk-taking</a:t>
            </a:r>
            <a:endParaRPr lang="pl-PL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Foster innovation</a:t>
            </a:r>
            <a:endParaRPr lang="pl-PL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Promote learning and teaching</a:t>
            </a:r>
          </a:p>
          <a:p>
            <a:endParaRPr lang="pl-PL" sz="5000" b="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13</a:t>
            </a:fld>
            <a:endParaRPr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FCEF7F2-B6A9-4590-8715-6F7CC1A063BA}"/>
              </a:ext>
            </a:extLst>
          </p:cNvPr>
          <p:cNvSpPr/>
          <p:nvPr/>
        </p:nvSpPr>
        <p:spPr>
          <a:xfrm>
            <a:off x="4695396" y="13094604"/>
            <a:ext cx="14993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https://www.roberthalf.com/blog/management-tips/7-elements-of-a-highly-creative-work-environment</a:t>
            </a:r>
          </a:p>
        </p:txBody>
      </p:sp>
      <p:sp>
        <p:nvSpPr>
          <p:cNvPr id="9" name="Shape 104">
            <a:extLst>
              <a:ext uri="{FF2B5EF4-FFF2-40B4-BE49-F238E27FC236}">
                <a16:creationId xmlns:a16="http://schemas.microsoft.com/office/drawing/2014/main" id="{45FB801F-B86F-4973-B636-E74DC76A3472}"/>
              </a:ext>
            </a:extLst>
          </p:cNvPr>
          <p:cNvSpPr/>
          <p:nvPr/>
        </p:nvSpPr>
        <p:spPr>
          <a:xfrm>
            <a:off x="1008993" y="816868"/>
            <a:ext cx="23679807" cy="227680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en-US" sz="7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build a creative work environment you have to:</a:t>
            </a:r>
            <a:endParaRPr sz="70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1476833-F0AA-40AB-B610-74ED226443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102" y="4900339"/>
            <a:ext cx="3543795" cy="391532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10543468"/>
            <a:ext cx="24383999" cy="2472279"/>
            <a:chOff x="0" y="10543468"/>
            <a:chExt cx="24383999" cy="2472279"/>
          </a:xfrm>
        </p:grpSpPr>
        <p:sp>
          <p:nvSpPr>
            <p:cNvPr id="15" name="Shape 78">
              <a:extLst>
                <a:ext uri="{FF2B5EF4-FFF2-40B4-BE49-F238E27FC236}">
                  <a16:creationId xmlns:a16="http://schemas.microsoft.com/office/drawing/2014/main" id="{BE3A588B-CD96-4E4C-B3B4-821FA6CEFBC1}"/>
                </a:ext>
              </a:extLst>
            </p:cNvPr>
            <p:cNvSpPr/>
            <p:nvPr/>
          </p:nvSpPr>
          <p:spPr>
            <a:xfrm>
              <a:off x="0" y="10543468"/>
              <a:ext cx="24383999" cy="2472279"/>
            </a:xfrm>
            <a:prstGeom prst="rect">
              <a:avLst/>
            </a:prstGeom>
            <a:solidFill>
              <a:srgbClr val="496F63"/>
            </a:solid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</p:txBody>
        </p:sp>
        <p:sp>
          <p:nvSpPr>
            <p:cNvPr id="8" name="Shape 104">
              <a:extLst>
                <a:ext uri="{FF2B5EF4-FFF2-40B4-BE49-F238E27FC236}">
                  <a16:creationId xmlns:a16="http://schemas.microsoft.com/office/drawing/2014/main" id="{A074FF72-FDD9-4BF9-9811-6B027CDE66E2}"/>
                </a:ext>
              </a:extLst>
            </p:cNvPr>
            <p:cNvSpPr/>
            <p:nvPr/>
          </p:nvSpPr>
          <p:spPr>
            <a:xfrm>
              <a:off x="874309" y="11014791"/>
              <a:ext cx="22635379" cy="1822667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8100" tIns="38100" rIns="38100" bIns="38100">
              <a:normAutofit/>
            </a:bodyPr>
            <a:lstStyle>
              <a:lvl1pPr algn="l">
                <a:lnSpc>
                  <a:spcPct val="80000"/>
                </a:lnSpc>
                <a:defRPr sz="100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pPr algn="just">
                <a:spcAft>
                  <a:spcPts val="2400"/>
                </a:spcAft>
              </a:pPr>
              <a:r>
                <a:rPr lang="en-US" sz="4800" b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Inspiration for new innovative ideas are everywhere, sometimes outside your office</a:t>
              </a:r>
            </a:p>
            <a:p>
              <a:pPr algn="just">
                <a:spcAft>
                  <a:spcPts val="2400"/>
                </a:spcAft>
              </a:pPr>
              <a:r>
                <a:rPr lang="en-US" sz="4800" b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Don’t be afraid if your employees look for inspirations in various places</a:t>
              </a:r>
              <a:endParaRPr lang="pl-PL" sz="4800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3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14</a:t>
            </a:fld>
            <a:endParaRPr/>
          </a:p>
        </p:txBody>
      </p:sp>
      <p:sp>
        <p:nvSpPr>
          <p:cNvPr id="78" name="Shape 78"/>
          <p:cNvSpPr/>
          <p:nvPr/>
        </p:nvSpPr>
        <p:spPr>
          <a:xfrm>
            <a:off x="0" y="-83328"/>
            <a:ext cx="8418381" cy="13799328"/>
          </a:xfrm>
          <a:prstGeom prst="rect">
            <a:avLst/>
          </a:pr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" name="Shape 104">
            <a:extLst>
              <a:ext uri="{FF2B5EF4-FFF2-40B4-BE49-F238E27FC236}">
                <a16:creationId xmlns:a16="http://schemas.microsoft.com/office/drawing/2014/main" id="{A074FF72-FDD9-4BF9-9811-6B027CDE66E2}"/>
              </a:ext>
            </a:extLst>
          </p:cNvPr>
          <p:cNvSpPr/>
          <p:nvPr/>
        </p:nvSpPr>
        <p:spPr>
          <a:xfrm>
            <a:off x="10042121" y="4638463"/>
            <a:ext cx="12548938" cy="44390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 fontScale="92500" lnSpcReduction="10000"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>
              <a:lnSpc>
                <a:spcPct val="110000"/>
              </a:lnSpc>
              <a:spcAft>
                <a:spcPts val="2400"/>
              </a:spcAft>
            </a:pPr>
            <a:r>
              <a:rPr lang="en-US" sz="4800" b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simple, but effective, traditional </a:t>
            </a:r>
            <a:r>
              <a:rPr lang="pl-PL" sz="4800" b="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</a:t>
            </a:r>
            <a:r>
              <a:rPr lang="en-US" sz="4800" b="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box is designed to collect all the ideas that come to employees' heads, both for news and improvements at work</a:t>
            </a:r>
            <a:endParaRPr lang="pl-PL" sz="4800" b="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2400"/>
              </a:spcAft>
            </a:pPr>
            <a:r>
              <a:rPr lang="en-US" sz="4800" b="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Managers should, however, indicate directions in which employees should look for innovation</a:t>
            </a:r>
            <a:endParaRPr lang="pl-PL" sz="4800" b="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3" descr="Obraz zawierający rysunek&#10;&#10;Opis wygenerowany automatycznie">
            <a:extLst>
              <a:ext uri="{FF2B5EF4-FFF2-40B4-BE49-F238E27FC236}">
                <a16:creationId xmlns:a16="http://schemas.microsoft.com/office/drawing/2014/main" id="{00A8C89C-BC2B-487C-B9EC-F335467D1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31" y="2875869"/>
            <a:ext cx="6538822" cy="8155761"/>
          </a:xfrm>
          <a:prstGeom prst="rect">
            <a:avLst/>
          </a:prstGeom>
        </p:spPr>
      </p:pic>
      <p:sp>
        <p:nvSpPr>
          <p:cNvPr id="9" name="Shape 104">
            <a:extLst>
              <a:ext uri="{FF2B5EF4-FFF2-40B4-BE49-F238E27FC236}">
                <a16:creationId xmlns:a16="http://schemas.microsoft.com/office/drawing/2014/main" id="{A074FF72-FDD9-4BF9-9811-6B027CDE66E2}"/>
              </a:ext>
            </a:extLst>
          </p:cNvPr>
          <p:cNvSpPr/>
          <p:nvPr/>
        </p:nvSpPr>
        <p:spPr>
          <a:xfrm>
            <a:off x="8549780" y="2019813"/>
            <a:ext cx="14355286" cy="9831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>
              <a:spcAft>
                <a:spcPts val="2400"/>
              </a:spcAft>
            </a:pPr>
            <a:r>
              <a:rPr lang="pl-PL" sz="7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Suggestion Bo</a:t>
            </a:r>
            <a:r>
              <a:rPr lang="en-GB" sz="7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pl-PL" sz="7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57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10" grpId="0" uiExpand="1" build="p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1082971-C35E-B240-9197-06CF6518DB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0875" y="30573"/>
            <a:ext cx="14041665" cy="15049440"/>
          </a:xfrm>
          <a:prstGeom prst="rect">
            <a:avLst/>
          </a:prstGeom>
        </p:spPr>
      </p:pic>
      <p:sp>
        <p:nvSpPr>
          <p:cNvPr id="104" name="Shape 104"/>
          <p:cNvSpPr/>
          <p:nvPr/>
        </p:nvSpPr>
        <p:spPr>
          <a:xfrm>
            <a:off x="1008993" y="816868"/>
            <a:ext cx="22027472" cy="227680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 fontScale="62500" lnSpcReduction="20000"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en-US" sz="12900" dirty="0">
                <a:solidFill>
                  <a:srgbClr val="496F63"/>
                </a:solidFill>
              </a:rPr>
              <a:t>Think of rewards for creative </a:t>
            </a:r>
            <a:r>
              <a:rPr lang="pl-PL" sz="12900" dirty="0">
                <a:solidFill>
                  <a:srgbClr val="496F63"/>
                </a:solidFill>
              </a:rPr>
              <a:t>employees</a:t>
            </a:r>
          </a:p>
          <a:p>
            <a:endParaRPr lang="pl-PL" sz="9600" dirty="0">
              <a:solidFill>
                <a:srgbClr val="496F63"/>
              </a:solidFill>
            </a:endParaRPr>
          </a:p>
          <a:p>
            <a:r>
              <a:rPr lang="en-US" sz="9600" dirty="0">
                <a:solidFill>
                  <a:srgbClr val="496F63"/>
                </a:solidFill>
              </a:rPr>
              <a:t>Ways of rewarding employees for creative work</a:t>
            </a:r>
            <a:r>
              <a:rPr lang="pl-PL" sz="9600" dirty="0">
                <a:solidFill>
                  <a:srgbClr val="496F63"/>
                </a:solidFill>
              </a:rPr>
              <a:t>:</a:t>
            </a:r>
            <a:endParaRPr sz="90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15</a:t>
            </a:fld>
            <a:endParaRPr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12C0437-03A2-4F74-804D-32991C9C4861}"/>
              </a:ext>
            </a:extLst>
          </p:cNvPr>
          <p:cNvSpPr/>
          <p:nvPr/>
        </p:nvSpPr>
        <p:spPr>
          <a:xfrm>
            <a:off x="347414" y="3641364"/>
            <a:ext cx="16488304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496F63"/>
                </a:solidFill>
              </a:rPr>
              <a:t>distinction on the list of people involved in the project</a:t>
            </a:r>
          </a:p>
          <a:p>
            <a:pPr marL="742950" indent="-7429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496F63"/>
                </a:solidFill>
              </a:rPr>
              <a:t>participation in additional classes or development workshops</a:t>
            </a:r>
          </a:p>
          <a:p>
            <a:pPr marL="742950" indent="-7429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496F63"/>
                </a:solidFill>
              </a:rPr>
              <a:t>financial reward in the form of a bonus (e.g. in the form of a share in the profits from sales)</a:t>
            </a:r>
          </a:p>
          <a:p>
            <a:pPr marL="742950" indent="-7429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496F63"/>
                </a:solidFill>
              </a:rPr>
              <a:t>promotion in the </a:t>
            </a:r>
            <a:r>
              <a:rPr lang="en-US" sz="6000" dirty="0" err="1">
                <a:solidFill>
                  <a:srgbClr val="496F63"/>
                </a:solidFill>
              </a:rPr>
              <a:t>organisation</a:t>
            </a:r>
            <a:endParaRPr lang="pl-PL" sz="6000" dirty="0">
              <a:solidFill>
                <a:srgbClr val="496F63"/>
              </a:solidFill>
            </a:endParaRP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DFDBAA70-727D-4636-A1E4-B7E77E864217}"/>
              </a:ext>
            </a:extLst>
          </p:cNvPr>
          <p:cNvSpPr/>
          <p:nvPr/>
        </p:nvSpPr>
        <p:spPr>
          <a:xfrm>
            <a:off x="1289940" y="12899132"/>
            <a:ext cx="133661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rgbClr val="496F63"/>
                </a:solidFill>
              </a:rPr>
              <a:t>Source: https://www.prawo.pl/kadry/dlaczego-skrzynka-pomyslow-juz-nie-wystarczy,279443.html</a:t>
            </a:r>
            <a:endParaRPr lang="pl-PL" sz="24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628736" y="9889227"/>
            <a:ext cx="12755267" cy="2595392"/>
            <a:chOff x="11628735" y="9889228"/>
            <a:chExt cx="12755267" cy="2595392"/>
          </a:xfrm>
        </p:grpSpPr>
        <p:sp>
          <p:nvSpPr>
            <p:cNvPr id="3" name="Prostokąt: zaokrąglone rogi u góry 2">
              <a:extLst>
                <a:ext uri="{FF2B5EF4-FFF2-40B4-BE49-F238E27FC236}">
                  <a16:creationId xmlns:a16="http://schemas.microsoft.com/office/drawing/2014/main" id="{F7372C8B-183F-47D8-9AE9-36A41B011C33}"/>
                </a:ext>
              </a:extLst>
            </p:cNvPr>
            <p:cNvSpPr/>
            <p:nvPr/>
          </p:nvSpPr>
          <p:spPr>
            <a:xfrm rot="16200000">
              <a:off x="16708673" y="4809290"/>
              <a:ext cx="2595392" cy="12755267"/>
            </a:xfrm>
            <a:prstGeom prst="round2SameRect">
              <a:avLst/>
            </a:prstGeom>
            <a:solidFill>
              <a:srgbClr val="496F63"/>
            </a:solidFill>
            <a:ln w="3175" cap="flat">
              <a:noFill/>
              <a:miter lim="400000"/>
            </a:ln>
            <a:effectLst>
              <a:outerShdw blurRad="12700" dist="127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3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CB6F830A-88A5-417A-982D-BBC29D782785}"/>
                </a:ext>
              </a:extLst>
            </p:cNvPr>
            <p:cNvSpPr/>
            <p:nvPr/>
          </p:nvSpPr>
          <p:spPr>
            <a:xfrm>
              <a:off x="11819236" y="9981032"/>
              <a:ext cx="12374265" cy="2400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sz="5000" dirty="0">
                  <a:solidFill>
                    <a:srgbClr val="FFFFFF"/>
                  </a:solidFill>
                </a:rPr>
                <a:t>Rewards can both </a:t>
              </a:r>
              <a:r>
                <a:rPr lang="en-US" sz="5000" i="1" dirty="0">
                  <a:solidFill>
                    <a:srgbClr val="FFFF00"/>
                  </a:solidFill>
                </a:rPr>
                <a:t>support</a:t>
              </a:r>
              <a:r>
                <a:rPr lang="en-US" sz="5000" dirty="0">
                  <a:solidFill>
                    <a:srgbClr val="FFFFFF"/>
                  </a:solidFill>
                </a:rPr>
                <a:t>, and significantly </a:t>
              </a:r>
              <a:r>
                <a:rPr lang="en-US" sz="5000" i="1" dirty="0">
                  <a:solidFill>
                    <a:srgbClr val="FFFF00"/>
                  </a:solidFill>
                </a:rPr>
                <a:t>reduce</a:t>
              </a:r>
              <a:r>
                <a:rPr lang="en-US" sz="5000" dirty="0">
                  <a:solidFill>
                    <a:srgbClr val="FFFFFF"/>
                  </a:solidFill>
                </a:rPr>
                <a:t>, the intrinsic motivation to think creatively and solve problems</a:t>
              </a:r>
              <a:endParaRPr lang="pl-PL" sz="50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6" name="Obraz 5">
            <a:extLst>
              <a:ext uri="{FF2B5EF4-FFF2-40B4-BE49-F238E27FC236}">
                <a16:creationId xmlns:a16="http://schemas.microsoft.com/office/drawing/2014/main" id="{D5A86B26-4B18-4DB7-BDDF-2CC677F3DB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1409" y="1929991"/>
            <a:ext cx="7712092" cy="77120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2" grpId="0" build="p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BD78F1-BBE0-8E40-ABCD-141A772B0A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7997" y="-245865"/>
            <a:ext cx="14801521" cy="15863831"/>
          </a:xfrm>
          <a:prstGeom prst="rect">
            <a:avLst/>
          </a:prstGeom>
        </p:spPr>
      </p:pic>
      <p:sp>
        <p:nvSpPr>
          <p:cNvPr id="116" name="Shape 1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16</a:t>
            </a:fld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1409700" y="485990"/>
            <a:ext cx="21564599" cy="36231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ctr">
              <a:lnSpc>
                <a:spcPct val="80000"/>
              </a:lnSpc>
              <a:defRPr sz="10000" b="1">
                <a:solidFill>
                  <a:srgbClr val="F4F5F7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>
              <a:lnSpc>
                <a:spcPct val="120000"/>
              </a:lnSpc>
            </a:pPr>
            <a:r>
              <a:rPr lang="pl-PL" sz="85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</a:t>
            </a:r>
            <a:r>
              <a:rPr lang="pl-PL" sz="85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Walt Disney Creative </a:t>
            </a:r>
            <a:r>
              <a:rPr lang="pl-PL" sz="85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endParaRPr sz="85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34E4DD38-FF4C-4EC2-9797-B77343AB54FE}"/>
              </a:ext>
            </a:extLst>
          </p:cNvPr>
          <p:cNvSpPr/>
          <p:nvPr/>
        </p:nvSpPr>
        <p:spPr>
          <a:xfrm>
            <a:off x="13677900" y="12750029"/>
            <a:ext cx="102428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/>
            <a:r>
              <a:rPr lang="pl-PL" sz="2800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Source: https://www.designorate.com/disneys-creative-strategy/</a:t>
            </a:r>
          </a:p>
          <a:p>
            <a:pPr algn="l" fontAlgn="base"/>
            <a:r>
              <a:rPr lang="pl-PL" sz="2800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https://t2informatik.de/en/smartpedia/walt-disney-method/</a:t>
            </a:r>
            <a:endParaRPr lang="pl-PL" sz="2800" dirty="0">
              <a:solidFill>
                <a:srgbClr val="496F63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1D28CBD-B3AE-4DEA-B8CC-B3B8DFDD58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2211" y="3949199"/>
            <a:ext cx="8837124" cy="8302394"/>
          </a:xfrm>
          <a:prstGeom prst="rect">
            <a:avLst/>
          </a:prstGeom>
        </p:spPr>
      </p:pic>
      <p:sp>
        <p:nvSpPr>
          <p:cNvPr id="10" name="Shape 104">
            <a:extLst>
              <a:ext uri="{FF2B5EF4-FFF2-40B4-BE49-F238E27FC236}">
                <a16:creationId xmlns:a16="http://schemas.microsoft.com/office/drawing/2014/main" id="{7682C729-52F5-42AE-98F7-40C8AEF1E97E}"/>
              </a:ext>
            </a:extLst>
          </p:cNvPr>
          <p:cNvSpPr/>
          <p:nvPr/>
        </p:nvSpPr>
        <p:spPr>
          <a:xfrm>
            <a:off x="593005" y="2317704"/>
            <a:ext cx="15368464" cy="546380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just">
              <a:spcAft>
                <a:spcPts val="2400"/>
              </a:spcAft>
            </a:pPr>
            <a:r>
              <a:rPr lang="en-US" sz="4500" b="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Disney’s Creative Strategy is a tool for creative thinking and was inspired by Walt Disney</a:t>
            </a:r>
          </a:p>
          <a:p>
            <a:pPr algn="just">
              <a:spcAft>
                <a:spcPts val="2400"/>
              </a:spcAft>
            </a:pPr>
            <a:r>
              <a:rPr lang="en-US" sz="4500" b="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enterprise can use this strategy to stimulate creativity</a:t>
            </a:r>
          </a:p>
          <a:p>
            <a:pPr algn="just">
              <a:spcAft>
                <a:spcPts val="2400"/>
              </a:spcAft>
            </a:pPr>
            <a:r>
              <a:rPr lang="en-US" sz="4500" b="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method, a group of people use a specific parallel thinking flow to </a:t>
            </a:r>
            <a:r>
              <a:rPr lang="en-US" sz="4500" i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</a:t>
            </a:r>
            <a:r>
              <a:rPr lang="en-US" sz="4500" b="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500" i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en-US" sz="4500" b="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4500" i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critique</a:t>
            </a:r>
            <a:r>
              <a:rPr lang="en-US" sz="4500" b="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ideas, and hence solve problems</a:t>
            </a:r>
            <a:endParaRPr lang="pl-PL" sz="4500" b="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4500" b="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strategy is based on three main streams:</a:t>
            </a:r>
            <a:endParaRPr lang="pl-PL" sz="45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4500" b="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E3D1A1C-7FBB-418F-A6E3-43688DC69157}"/>
              </a:ext>
            </a:extLst>
          </p:cNvPr>
          <p:cNvSpPr txBox="1"/>
          <p:nvPr/>
        </p:nvSpPr>
        <p:spPr>
          <a:xfrm>
            <a:off x="5711865" y="11140030"/>
            <a:ext cx="7473310" cy="169277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600" dirty="0">
                <a:solidFill>
                  <a:srgbClr val="496F63"/>
                </a:solidFill>
              </a:rPr>
              <a:t>What could be wrong with the idea?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600" dirty="0" err="1">
                <a:solidFill>
                  <a:srgbClr val="496F63"/>
                </a:solidFill>
              </a:rPr>
              <a:t>What</a:t>
            </a:r>
            <a:r>
              <a:rPr lang="pl-PL" sz="2600" dirty="0">
                <a:solidFill>
                  <a:srgbClr val="496F63"/>
                </a:solidFill>
              </a:rPr>
              <a:t> </a:t>
            </a:r>
            <a:r>
              <a:rPr lang="pl-PL" sz="2600" dirty="0" err="1">
                <a:solidFill>
                  <a:srgbClr val="496F63"/>
                </a:solidFill>
              </a:rPr>
              <a:t>is</a:t>
            </a:r>
            <a:r>
              <a:rPr lang="pl-PL" sz="2600" dirty="0">
                <a:solidFill>
                  <a:srgbClr val="496F63"/>
                </a:solidFill>
              </a:rPr>
              <a:t> missing?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600" dirty="0">
                <a:solidFill>
                  <a:srgbClr val="496F63"/>
                </a:solidFill>
              </a:rPr>
              <a:t>Why can</a:t>
            </a:r>
            <a:r>
              <a:rPr lang="en-GB" sz="2600" dirty="0">
                <a:solidFill>
                  <a:srgbClr val="496F63"/>
                </a:solidFill>
              </a:rPr>
              <a:t> we </a:t>
            </a:r>
            <a:r>
              <a:rPr lang="pl-PL" sz="2600" dirty="0">
                <a:solidFill>
                  <a:srgbClr val="496F63"/>
                </a:solidFill>
              </a:rPr>
              <a:t>not</a:t>
            </a:r>
            <a:r>
              <a:rPr lang="en-GB" sz="2600" dirty="0">
                <a:solidFill>
                  <a:srgbClr val="496F63"/>
                </a:solidFill>
              </a:rPr>
              <a:t> </a:t>
            </a:r>
            <a:r>
              <a:rPr lang="pl-PL" sz="2600" dirty="0">
                <a:solidFill>
                  <a:srgbClr val="496F63"/>
                </a:solidFill>
              </a:rPr>
              <a:t>apply it?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600" dirty="0" err="1">
                <a:solidFill>
                  <a:srgbClr val="496F63"/>
                </a:solidFill>
              </a:rPr>
              <a:t>What</a:t>
            </a:r>
            <a:r>
              <a:rPr lang="pl-PL" sz="2600" dirty="0">
                <a:solidFill>
                  <a:srgbClr val="496F63"/>
                </a:solidFill>
              </a:rPr>
              <a:t> </a:t>
            </a:r>
            <a:r>
              <a:rPr lang="pl-PL" sz="2600" dirty="0" err="1">
                <a:solidFill>
                  <a:srgbClr val="496F63"/>
                </a:solidFill>
              </a:rPr>
              <a:t>are</a:t>
            </a:r>
            <a:r>
              <a:rPr lang="pl-PL" sz="2600" dirty="0">
                <a:solidFill>
                  <a:srgbClr val="496F63"/>
                </a:solidFill>
              </a:rPr>
              <a:t> the </a:t>
            </a:r>
            <a:r>
              <a:rPr lang="pl-PL" sz="2600" dirty="0" err="1">
                <a:solidFill>
                  <a:srgbClr val="496F63"/>
                </a:solidFill>
              </a:rPr>
              <a:t>weaknesses</a:t>
            </a:r>
            <a:r>
              <a:rPr lang="pl-PL" sz="2600" dirty="0">
                <a:solidFill>
                  <a:srgbClr val="496F63"/>
                </a:solidFill>
              </a:rPr>
              <a:t> in the plan?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000500" y="11352691"/>
            <a:ext cx="1619282" cy="1267448"/>
            <a:chOff x="4000500" y="11352691"/>
            <a:chExt cx="1619282" cy="1267448"/>
          </a:xfrm>
        </p:grpSpPr>
        <p:cxnSp>
          <p:nvCxnSpPr>
            <p:cNvPr id="25" name="Łącznik prosty ze strzałką 24">
              <a:extLst>
                <a:ext uri="{FF2B5EF4-FFF2-40B4-BE49-F238E27FC236}">
                  <a16:creationId xmlns:a16="http://schemas.microsoft.com/office/drawing/2014/main" id="{76CE242E-6179-4C06-A852-F4F2D5D06565}"/>
                </a:ext>
              </a:extLst>
            </p:cNvPr>
            <p:cNvCxnSpPr/>
            <p:nvPr/>
          </p:nvCxnSpPr>
          <p:spPr>
            <a:xfrm flipV="1">
              <a:off x="4000500" y="11352691"/>
              <a:ext cx="1560422" cy="460872"/>
            </a:xfrm>
            <a:prstGeom prst="straightConnector1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" name="Łącznik prosty ze strzałką 25">
              <a:extLst>
                <a:ext uri="{FF2B5EF4-FFF2-40B4-BE49-F238E27FC236}">
                  <a16:creationId xmlns:a16="http://schemas.microsoft.com/office/drawing/2014/main" id="{99BF86FD-3DC8-4F33-96FD-38278DC8C604}"/>
                </a:ext>
              </a:extLst>
            </p:cNvPr>
            <p:cNvCxnSpPr/>
            <p:nvPr/>
          </p:nvCxnSpPr>
          <p:spPr>
            <a:xfrm flipV="1">
              <a:off x="4000500" y="11767035"/>
              <a:ext cx="1574332" cy="93054"/>
            </a:xfrm>
            <a:prstGeom prst="straightConnector1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" name="Łącznik prosty ze strzałką 26">
              <a:extLst>
                <a:ext uri="{FF2B5EF4-FFF2-40B4-BE49-F238E27FC236}">
                  <a16:creationId xmlns:a16="http://schemas.microsoft.com/office/drawing/2014/main" id="{39DA92A8-DE00-4896-BEA9-99C2455E6C9F}"/>
                </a:ext>
              </a:extLst>
            </p:cNvPr>
            <p:cNvCxnSpPr/>
            <p:nvPr/>
          </p:nvCxnSpPr>
          <p:spPr>
            <a:xfrm>
              <a:off x="4000500" y="11813563"/>
              <a:ext cx="1619282" cy="372272"/>
            </a:xfrm>
            <a:prstGeom prst="straightConnector1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8" name="Łącznik prosty ze strzałką 27">
              <a:extLst>
                <a:ext uri="{FF2B5EF4-FFF2-40B4-BE49-F238E27FC236}">
                  <a16:creationId xmlns:a16="http://schemas.microsoft.com/office/drawing/2014/main" id="{0B64727C-BADF-48EB-8F2E-EC22F64042D3}"/>
                </a:ext>
              </a:extLst>
            </p:cNvPr>
            <p:cNvCxnSpPr/>
            <p:nvPr/>
          </p:nvCxnSpPr>
          <p:spPr>
            <a:xfrm>
              <a:off x="4000500" y="11860090"/>
              <a:ext cx="1560422" cy="760049"/>
            </a:xfrm>
            <a:prstGeom prst="straightConnector1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7" name="Nawias klamrowy zamykający 16">
            <a:extLst>
              <a:ext uri="{FF2B5EF4-FFF2-40B4-BE49-F238E27FC236}">
                <a16:creationId xmlns:a16="http://schemas.microsoft.com/office/drawing/2014/main" id="{8208D063-E757-4216-B55C-CA66808FA9E4}"/>
              </a:ext>
            </a:extLst>
          </p:cNvPr>
          <p:cNvSpPr/>
          <p:nvPr/>
        </p:nvSpPr>
        <p:spPr>
          <a:xfrm>
            <a:off x="12839700" y="7633764"/>
            <a:ext cx="838200" cy="4893647"/>
          </a:xfrm>
          <a:prstGeom prst="rightBrac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8A354ED3-AC46-42B7-81A1-A84EC586F0D0}"/>
              </a:ext>
            </a:extLst>
          </p:cNvPr>
          <p:cNvSpPr txBox="1"/>
          <p:nvPr/>
        </p:nvSpPr>
        <p:spPr>
          <a:xfrm>
            <a:off x="13677900" y="9065415"/>
            <a:ext cx="2475614" cy="206210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496F63"/>
                </a:solidFill>
              </a:rPr>
              <a:t>Each </a:t>
            </a:r>
            <a:r>
              <a:rPr lang="pl-PL" sz="3200" dirty="0">
                <a:solidFill>
                  <a:srgbClr val="496F63"/>
                </a:solidFill>
              </a:rPr>
              <a:t>s</a:t>
            </a:r>
            <a:r>
              <a:rPr lang="en-GB" sz="3200" dirty="0" err="1">
                <a:solidFill>
                  <a:srgbClr val="496F63"/>
                </a:solidFill>
              </a:rPr>
              <a:t>tream</a:t>
            </a:r>
            <a:r>
              <a:rPr lang="en-GB" sz="3200" dirty="0">
                <a:solidFill>
                  <a:srgbClr val="496F63"/>
                </a:solidFill>
              </a:rPr>
              <a:t> </a:t>
            </a:r>
            <a:r>
              <a:rPr lang="pl-PL" sz="3200" dirty="0">
                <a:solidFill>
                  <a:srgbClr val="496F63"/>
                </a:solidFill>
              </a:rPr>
              <a:t>asks </a:t>
            </a:r>
            <a:r>
              <a:rPr lang="en-GB" sz="3200" dirty="0">
                <a:solidFill>
                  <a:srgbClr val="496F63"/>
                </a:solidFill>
              </a:rPr>
              <a:t>specific</a:t>
            </a:r>
            <a:endParaRPr lang="pl-PL" sz="3200" dirty="0">
              <a:solidFill>
                <a:srgbClr val="496F63"/>
              </a:solidFill>
            </a:endParaRPr>
          </a:p>
          <a:p>
            <a:pPr algn="ctr"/>
            <a:r>
              <a:rPr lang="pl-PL" sz="3200" dirty="0">
                <a:solidFill>
                  <a:srgbClr val="496F63"/>
                </a:solidFill>
              </a:rPr>
              <a:t>questions</a:t>
            </a:r>
          </a:p>
        </p:txBody>
      </p:sp>
      <p:sp>
        <p:nvSpPr>
          <p:cNvPr id="29" name="Shape 104">
            <a:extLst>
              <a:ext uri="{FF2B5EF4-FFF2-40B4-BE49-F238E27FC236}">
                <a16:creationId xmlns:a16="http://schemas.microsoft.com/office/drawing/2014/main" id="{7682C729-52F5-42AE-98F7-40C8AEF1E97E}"/>
              </a:ext>
            </a:extLst>
          </p:cNvPr>
          <p:cNvSpPr/>
          <p:nvPr/>
        </p:nvSpPr>
        <p:spPr>
          <a:xfrm>
            <a:off x="593005" y="7901982"/>
            <a:ext cx="3794635" cy="77587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just"/>
            <a:r>
              <a:rPr lang="en-GB" sz="45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pl-PL" sz="45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Dreamers</a:t>
            </a:r>
          </a:p>
        </p:txBody>
      </p:sp>
      <p:sp>
        <p:nvSpPr>
          <p:cNvPr id="31" name="Shape 104">
            <a:extLst>
              <a:ext uri="{FF2B5EF4-FFF2-40B4-BE49-F238E27FC236}">
                <a16:creationId xmlns:a16="http://schemas.microsoft.com/office/drawing/2014/main" id="{7682C729-52F5-42AE-98F7-40C8AEF1E97E}"/>
              </a:ext>
            </a:extLst>
          </p:cNvPr>
          <p:cNvSpPr/>
          <p:nvPr/>
        </p:nvSpPr>
        <p:spPr>
          <a:xfrm>
            <a:off x="615405" y="9654057"/>
            <a:ext cx="3270461" cy="82464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just"/>
            <a:r>
              <a:rPr lang="en-GB" sz="45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l-PL" sz="45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Realists</a:t>
            </a:r>
          </a:p>
          <a:p>
            <a:pPr algn="just"/>
            <a:endParaRPr lang="pl-PL" sz="4500" b="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Shape 104">
            <a:extLst>
              <a:ext uri="{FF2B5EF4-FFF2-40B4-BE49-F238E27FC236}">
                <a16:creationId xmlns:a16="http://schemas.microsoft.com/office/drawing/2014/main" id="{7682C729-52F5-42AE-98F7-40C8AEF1E97E}"/>
              </a:ext>
            </a:extLst>
          </p:cNvPr>
          <p:cNvSpPr/>
          <p:nvPr/>
        </p:nvSpPr>
        <p:spPr>
          <a:xfrm>
            <a:off x="674265" y="11574093"/>
            <a:ext cx="2718876" cy="82464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just"/>
            <a:r>
              <a:rPr lang="en-GB" sz="45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Critics</a:t>
            </a:r>
            <a:endParaRPr lang="pl-PL" sz="45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4500" b="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pole tekstowe 10">
            <a:extLst>
              <a:ext uri="{FF2B5EF4-FFF2-40B4-BE49-F238E27FC236}">
                <a16:creationId xmlns:a16="http://schemas.microsoft.com/office/drawing/2014/main" id="{7E3D1A1C-7FBB-418F-A6E3-43688DC69157}"/>
              </a:ext>
            </a:extLst>
          </p:cNvPr>
          <p:cNvSpPr txBox="1"/>
          <p:nvPr/>
        </p:nvSpPr>
        <p:spPr>
          <a:xfrm>
            <a:off x="5711865" y="7422184"/>
            <a:ext cx="7864346" cy="169277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600" dirty="0" err="1">
                <a:solidFill>
                  <a:srgbClr val="496F63"/>
                </a:solidFill>
              </a:rPr>
              <a:t>What</a:t>
            </a:r>
            <a:r>
              <a:rPr lang="pl-PL" sz="2600" dirty="0">
                <a:solidFill>
                  <a:srgbClr val="496F63"/>
                </a:solidFill>
              </a:rPr>
              <a:t> do we want?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600" dirty="0" err="1">
                <a:solidFill>
                  <a:srgbClr val="496F63"/>
                </a:solidFill>
              </a:rPr>
              <a:t>What</a:t>
            </a:r>
            <a:r>
              <a:rPr lang="pl-PL" sz="2600" dirty="0">
                <a:solidFill>
                  <a:srgbClr val="496F63"/>
                </a:solidFill>
              </a:rPr>
              <a:t> </a:t>
            </a:r>
            <a:r>
              <a:rPr lang="pl-PL" sz="2600" dirty="0" err="1">
                <a:solidFill>
                  <a:srgbClr val="496F63"/>
                </a:solidFill>
              </a:rPr>
              <a:t>is</a:t>
            </a:r>
            <a:r>
              <a:rPr lang="pl-PL" sz="2600" dirty="0">
                <a:solidFill>
                  <a:srgbClr val="496F63"/>
                </a:solidFill>
              </a:rPr>
              <a:t> the </a:t>
            </a:r>
            <a:r>
              <a:rPr lang="pl-PL" sz="2600" dirty="0" err="1">
                <a:solidFill>
                  <a:srgbClr val="496F63"/>
                </a:solidFill>
              </a:rPr>
              <a:t>solution</a:t>
            </a:r>
            <a:r>
              <a:rPr lang="pl-PL" sz="2600" dirty="0">
                <a:solidFill>
                  <a:srgbClr val="496F63"/>
                </a:solidFill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600" dirty="0">
                <a:solidFill>
                  <a:srgbClr val="496F63"/>
                </a:solidFill>
              </a:rPr>
              <a:t>How do we </a:t>
            </a:r>
            <a:r>
              <a:rPr lang="pl-PL" sz="2600" dirty="0" err="1">
                <a:solidFill>
                  <a:srgbClr val="496F63"/>
                </a:solidFill>
              </a:rPr>
              <a:t>imagine</a:t>
            </a:r>
            <a:r>
              <a:rPr lang="pl-PL" sz="2600" dirty="0">
                <a:solidFill>
                  <a:srgbClr val="496F63"/>
                </a:solidFill>
              </a:rPr>
              <a:t> the </a:t>
            </a:r>
            <a:r>
              <a:rPr lang="pl-PL" sz="2600" dirty="0" err="1">
                <a:solidFill>
                  <a:srgbClr val="496F63"/>
                </a:solidFill>
              </a:rPr>
              <a:t>solution</a:t>
            </a:r>
            <a:r>
              <a:rPr lang="pl-PL" sz="2600" dirty="0">
                <a:solidFill>
                  <a:srgbClr val="496F63"/>
                </a:solidFill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600" dirty="0">
                <a:solidFill>
                  <a:srgbClr val="496F63"/>
                </a:solidFill>
              </a:rPr>
              <a:t>What are the benefits of applying this solution?</a:t>
            </a:r>
          </a:p>
        </p:txBody>
      </p:sp>
      <p:sp>
        <p:nvSpPr>
          <p:cNvPr id="34" name="pole tekstowe 10">
            <a:extLst>
              <a:ext uri="{FF2B5EF4-FFF2-40B4-BE49-F238E27FC236}">
                <a16:creationId xmlns:a16="http://schemas.microsoft.com/office/drawing/2014/main" id="{7E3D1A1C-7FBB-418F-A6E3-43688DC69157}"/>
              </a:ext>
            </a:extLst>
          </p:cNvPr>
          <p:cNvSpPr txBox="1"/>
          <p:nvPr/>
        </p:nvSpPr>
        <p:spPr>
          <a:xfrm>
            <a:off x="5711865" y="9219994"/>
            <a:ext cx="7473310" cy="169277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600" dirty="0">
                <a:solidFill>
                  <a:srgbClr val="496F63"/>
                </a:solidFill>
              </a:rPr>
              <a:t>How can we apply this idea in reality?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600" dirty="0" err="1">
                <a:solidFill>
                  <a:srgbClr val="496F63"/>
                </a:solidFill>
              </a:rPr>
              <a:t>What</a:t>
            </a:r>
            <a:r>
              <a:rPr lang="pl-PL" sz="2600" dirty="0">
                <a:solidFill>
                  <a:srgbClr val="496F63"/>
                </a:solidFill>
              </a:rPr>
              <a:t> </a:t>
            </a:r>
            <a:r>
              <a:rPr lang="pl-PL" sz="2600" dirty="0" err="1">
                <a:solidFill>
                  <a:srgbClr val="496F63"/>
                </a:solidFill>
              </a:rPr>
              <a:t>is</a:t>
            </a:r>
            <a:r>
              <a:rPr lang="pl-PL" sz="2600" dirty="0">
                <a:solidFill>
                  <a:srgbClr val="496F63"/>
                </a:solidFill>
              </a:rPr>
              <a:t> the </a:t>
            </a:r>
            <a:r>
              <a:rPr lang="pl-PL" sz="2600" dirty="0" err="1">
                <a:solidFill>
                  <a:srgbClr val="496F63"/>
                </a:solidFill>
              </a:rPr>
              <a:t>action</a:t>
            </a:r>
            <a:r>
              <a:rPr lang="pl-PL" sz="2600" dirty="0">
                <a:solidFill>
                  <a:srgbClr val="496F63"/>
                </a:solidFill>
              </a:rPr>
              <a:t> plan to </a:t>
            </a:r>
            <a:r>
              <a:rPr lang="pl-PL" sz="2600" dirty="0" err="1">
                <a:solidFill>
                  <a:srgbClr val="496F63"/>
                </a:solidFill>
              </a:rPr>
              <a:t>apply</a:t>
            </a:r>
            <a:r>
              <a:rPr lang="pl-PL" sz="2600" dirty="0">
                <a:solidFill>
                  <a:srgbClr val="496F63"/>
                </a:solidFill>
              </a:rPr>
              <a:t> the idea?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600" dirty="0" err="1">
                <a:solidFill>
                  <a:srgbClr val="496F63"/>
                </a:solidFill>
              </a:rPr>
              <a:t>What</a:t>
            </a:r>
            <a:r>
              <a:rPr lang="pl-PL" sz="2600" dirty="0">
                <a:solidFill>
                  <a:srgbClr val="496F63"/>
                </a:solidFill>
              </a:rPr>
              <a:t> </a:t>
            </a:r>
            <a:r>
              <a:rPr lang="pl-PL" sz="2600" dirty="0" err="1">
                <a:solidFill>
                  <a:srgbClr val="496F63"/>
                </a:solidFill>
              </a:rPr>
              <a:t>is</a:t>
            </a:r>
            <a:r>
              <a:rPr lang="pl-PL" sz="2600" dirty="0">
                <a:solidFill>
                  <a:srgbClr val="496F63"/>
                </a:solidFill>
              </a:rPr>
              <a:t> the </a:t>
            </a:r>
            <a:r>
              <a:rPr lang="pl-PL" sz="2600" dirty="0" err="1">
                <a:solidFill>
                  <a:srgbClr val="496F63"/>
                </a:solidFill>
              </a:rPr>
              <a:t>timeline</a:t>
            </a:r>
            <a:r>
              <a:rPr lang="pl-PL" sz="2600" dirty="0">
                <a:solidFill>
                  <a:srgbClr val="496F63"/>
                </a:solidFill>
              </a:rPr>
              <a:t> to </a:t>
            </a:r>
            <a:r>
              <a:rPr lang="pl-PL" sz="2600" dirty="0" err="1">
                <a:solidFill>
                  <a:srgbClr val="496F63"/>
                </a:solidFill>
              </a:rPr>
              <a:t>apply</a:t>
            </a:r>
            <a:r>
              <a:rPr lang="pl-PL" sz="2600" dirty="0">
                <a:solidFill>
                  <a:srgbClr val="496F63"/>
                </a:solidFill>
              </a:rPr>
              <a:t> </a:t>
            </a:r>
            <a:r>
              <a:rPr lang="pl-PL" sz="2600" dirty="0" err="1">
                <a:solidFill>
                  <a:srgbClr val="496F63"/>
                </a:solidFill>
              </a:rPr>
              <a:t>this</a:t>
            </a:r>
            <a:r>
              <a:rPr lang="pl-PL" sz="2600" dirty="0">
                <a:solidFill>
                  <a:srgbClr val="496F63"/>
                </a:solidFill>
              </a:rPr>
              <a:t> idea?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600" dirty="0">
                <a:solidFill>
                  <a:srgbClr val="496F63"/>
                </a:solidFill>
              </a:rPr>
              <a:t>How </a:t>
            </a:r>
            <a:r>
              <a:rPr lang="en-GB" sz="2600" dirty="0">
                <a:solidFill>
                  <a:srgbClr val="496F63"/>
                </a:solidFill>
              </a:rPr>
              <a:t>d</a:t>
            </a:r>
            <a:r>
              <a:rPr lang="pl-PL" sz="2600" dirty="0">
                <a:solidFill>
                  <a:srgbClr val="496F63"/>
                </a:solidFill>
              </a:rPr>
              <a:t>o</a:t>
            </a:r>
            <a:r>
              <a:rPr lang="en-GB" sz="2600" dirty="0">
                <a:solidFill>
                  <a:srgbClr val="496F63"/>
                </a:solidFill>
              </a:rPr>
              <a:t> we</a:t>
            </a:r>
            <a:r>
              <a:rPr lang="pl-PL" sz="2600" dirty="0">
                <a:solidFill>
                  <a:srgbClr val="496F63"/>
                </a:solidFill>
              </a:rPr>
              <a:t> evaluate the idea?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3941045" y="9446863"/>
            <a:ext cx="1619282" cy="1267448"/>
            <a:chOff x="4000500" y="11352691"/>
            <a:chExt cx="1619282" cy="1267448"/>
          </a:xfrm>
        </p:grpSpPr>
        <p:cxnSp>
          <p:nvCxnSpPr>
            <p:cNvPr id="40" name="Łącznik prosty ze strzałką 24">
              <a:extLst>
                <a:ext uri="{FF2B5EF4-FFF2-40B4-BE49-F238E27FC236}">
                  <a16:creationId xmlns:a16="http://schemas.microsoft.com/office/drawing/2014/main" id="{76CE242E-6179-4C06-A852-F4F2D5D06565}"/>
                </a:ext>
              </a:extLst>
            </p:cNvPr>
            <p:cNvCxnSpPr/>
            <p:nvPr/>
          </p:nvCxnSpPr>
          <p:spPr>
            <a:xfrm flipV="1">
              <a:off x="4000500" y="11352691"/>
              <a:ext cx="1560422" cy="460872"/>
            </a:xfrm>
            <a:prstGeom prst="straightConnector1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1" name="Łącznik prosty ze strzałką 25">
              <a:extLst>
                <a:ext uri="{FF2B5EF4-FFF2-40B4-BE49-F238E27FC236}">
                  <a16:creationId xmlns:a16="http://schemas.microsoft.com/office/drawing/2014/main" id="{99BF86FD-3DC8-4F33-96FD-38278DC8C604}"/>
                </a:ext>
              </a:extLst>
            </p:cNvPr>
            <p:cNvCxnSpPr/>
            <p:nvPr/>
          </p:nvCxnSpPr>
          <p:spPr>
            <a:xfrm flipV="1">
              <a:off x="4000500" y="11767035"/>
              <a:ext cx="1574332" cy="93054"/>
            </a:xfrm>
            <a:prstGeom prst="straightConnector1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2" name="Łącznik prosty ze strzałką 26">
              <a:extLst>
                <a:ext uri="{FF2B5EF4-FFF2-40B4-BE49-F238E27FC236}">
                  <a16:creationId xmlns:a16="http://schemas.microsoft.com/office/drawing/2014/main" id="{39DA92A8-DE00-4896-BEA9-99C2455E6C9F}"/>
                </a:ext>
              </a:extLst>
            </p:cNvPr>
            <p:cNvCxnSpPr/>
            <p:nvPr/>
          </p:nvCxnSpPr>
          <p:spPr>
            <a:xfrm>
              <a:off x="4000500" y="11813563"/>
              <a:ext cx="1619282" cy="372272"/>
            </a:xfrm>
            <a:prstGeom prst="straightConnector1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3" name="Łącznik prosty ze strzałką 27">
              <a:extLst>
                <a:ext uri="{FF2B5EF4-FFF2-40B4-BE49-F238E27FC236}">
                  <a16:creationId xmlns:a16="http://schemas.microsoft.com/office/drawing/2014/main" id="{0B64727C-BADF-48EB-8F2E-EC22F64042D3}"/>
                </a:ext>
              </a:extLst>
            </p:cNvPr>
            <p:cNvCxnSpPr/>
            <p:nvPr/>
          </p:nvCxnSpPr>
          <p:spPr>
            <a:xfrm>
              <a:off x="4000500" y="11860090"/>
              <a:ext cx="1560422" cy="760049"/>
            </a:xfrm>
            <a:prstGeom prst="straightConnector1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44" name="Group 43"/>
          <p:cNvGrpSpPr/>
          <p:nvPr/>
        </p:nvGrpSpPr>
        <p:grpSpPr>
          <a:xfrm>
            <a:off x="3934261" y="7667360"/>
            <a:ext cx="1619282" cy="1267448"/>
            <a:chOff x="4000500" y="11352691"/>
            <a:chExt cx="1619282" cy="1267448"/>
          </a:xfrm>
        </p:grpSpPr>
        <p:cxnSp>
          <p:nvCxnSpPr>
            <p:cNvPr id="45" name="Łącznik prosty ze strzałką 24">
              <a:extLst>
                <a:ext uri="{FF2B5EF4-FFF2-40B4-BE49-F238E27FC236}">
                  <a16:creationId xmlns:a16="http://schemas.microsoft.com/office/drawing/2014/main" id="{76CE242E-6179-4C06-A852-F4F2D5D06565}"/>
                </a:ext>
              </a:extLst>
            </p:cNvPr>
            <p:cNvCxnSpPr/>
            <p:nvPr/>
          </p:nvCxnSpPr>
          <p:spPr>
            <a:xfrm flipV="1">
              <a:off x="4000500" y="11352691"/>
              <a:ext cx="1560422" cy="460872"/>
            </a:xfrm>
            <a:prstGeom prst="straightConnector1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6" name="Łącznik prosty ze strzałką 25">
              <a:extLst>
                <a:ext uri="{FF2B5EF4-FFF2-40B4-BE49-F238E27FC236}">
                  <a16:creationId xmlns:a16="http://schemas.microsoft.com/office/drawing/2014/main" id="{99BF86FD-3DC8-4F33-96FD-38278DC8C604}"/>
                </a:ext>
              </a:extLst>
            </p:cNvPr>
            <p:cNvCxnSpPr/>
            <p:nvPr/>
          </p:nvCxnSpPr>
          <p:spPr>
            <a:xfrm flipV="1">
              <a:off x="4000500" y="11767035"/>
              <a:ext cx="1574332" cy="93054"/>
            </a:xfrm>
            <a:prstGeom prst="straightConnector1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7" name="Łącznik prosty ze strzałką 26">
              <a:extLst>
                <a:ext uri="{FF2B5EF4-FFF2-40B4-BE49-F238E27FC236}">
                  <a16:creationId xmlns:a16="http://schemas.microsoft.com/office/drawing/2014/main" id="{39DA92A8-DE00-4896-BEA9-99C2455E6C9F}"/>
                </a:ext>
              </a:extLst>
            </p:cNvPr>
            <p:cNvCxnSpPr/>
            <p:nvPr/>
          </p:nvCxnSpPr>
          <p:spPr>
            <a:xfrm>
              <a:off x="4000500" y="11813563"/>
              <a:ext cx="1619282" cy="372272"/>
            </a:xfrm>
            <a:prstGeom prst="straightConnector1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8" name="Łącznik prosty ze strzałką 27">
              <a:extLst>
                <a:ext uri="{FF2B5EF4-FFF2-40B4-BE49-F238E27FC236}">
                  <a16:creationId xmlns:a16="http://schemas.microsoft.com/office/drawing/2014/main" id="{0B64727C-BADF-48EB-8F2E-EC22F64042D3}"/>
                </a:ext>
              </a:extLst>
            </p:cNvPr>
            <p:cNvCxnSpPr/>
            <p:nvPr/>
          </p:nvCxnSpPr>
          <p:spPr>
            <a:xfrm>
              <a:off x="4000500" y="11860090"/>
              <a:ext cx="1560422" cy="760049"/>
            </a:xfrm>
            <a:prstGeom prst="straightConnector1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6" grpId="0"/>
      <p:bldP spid="10" grpId="0" uiExpand="1" build="p"/>
      <p:bldP spid="11" grpId="0"/>
      <p:bldP spid="17" grpId="0" animBg="1"/>
      <p:bldP spid="30" grpId="0"/>
      <p:bldP spid="29" grpId="0" animBg="1"/>
      <p:bldP spid="31" grpId="0" animBg="1"/>
      <p:bldP spid="32" grpId="0" animBg="1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1082971-C35E-B240-9197-06CF6518DB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6" y="-400044"/>
            <a:ext cx="14041665" cy="15049440"/>
          </a:xfrm>
          <a:prstGeom prst="rect">
            <a:avLst/>
          </a:prstGeom>
        </p:spPr>
      </p:pic>
      <p:sp>
        <p:nvSpPr>
          <p:cNvPr id="104" name="Shape 104"/>
          <p:cNvSpPr/>
          <p:nvPr/>
        </p:nvSpPr>
        <p:spPr>
          <a:xfrm>
            <a:off x="471203" y="509659"/>
            <a:ext cx="13085848" cy="227680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 fontScale="85000" lnSpcReduction="10000"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sz="9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Brainstorming </a:t>
            </a:r>
            <a:r>
              <a:rPr lang="en-GB" sz="9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l-PL" sz="9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GB" sz="9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common and </a:t>
            </a:r>
            <a:r>
              <a:rPr lang="pl-PL" sz="9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creativity tool</a:t>
            </a:r>
            <a:endParaRPr lang="en-US" sz="90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17</a:t>
            </a:fld>
            <a:endParaRPr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F0577DCD-D21D-4E77-AED6-C2707B1D21C7}"/>
              </a:ext>
            </a:extLst>
          </p:cNvPr>
          <p:cNvSpPr/>
          <p:nvPr/>
        </p:nvSpPr>
        <p:spPr>
          <a:xfrm>
            <a:off x="3289644" y="13112470"/>
            <a:ext cx="1093600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Source: </a:t>
            </a:r>
            <a:r>
              <a:rPr lang="en-US" dirty="0">
                <a:solidFill>
                  <a:schemeClr val="tx1"/>
                </a:solidFill>
              </a:rPr>
              <a:t>P. Dawson, C. </a:t>
            </a:r>
            <a:r>
              <a:rPr lang="en-US" dirty="0" err="1">
                <a:solidFill>
                  <a:schemeClr val="tx1"/>
                </a:solidFill>
              </a:rPr>
              <a:t>Andriopoulos</a:t>
            </a:r>
            <a:r>
              <a:rPr lang="en-US" dirty="0">
                <a:solidFill>
                  <a:schemeClr val="tx1"/>
                </a:solidFill>
              </a:rPr>
              <a:t>, Managing Change, Creativity and Innovation</a:t>
            </a:r>
            <a:endParaRPr lang="pl-P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D203B85F-3250-44CF-AAE1-CFCA94B8C497}"/>
              </a:ext>
            </a:extLst>
          </p:cNvPr>
          <p:cNvSpPr/>
          <p:nvPr/>
        </p:nvSpPr>
        <p:spPr>
          <a:xfrm>
            <a:off x="476857" y="2389863"/>
            <a:ext cx="13142316" cy="11018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pl-PL" sz="5400" dirty="0" err="1">
                <a:solidFill>
                  <a:srgbClr val="496F63"/>
                </a:solidFill>
              </a:rPr>
              <a:t>Rules</a:t>
            </a:r>
            <a:r>
              <a:rPr lang="pl-PL" sz="5400" dirty="0">
                <a:solidFill>
                  <a:srgbClr val="496F63"/>
                </a:solidFill>
              </a:rPr>
              <a:t> of </a:t>
            </a:r>
            <a:r>
              <a:rPr lang="pl-PL" sz="5400" dirty="0" err="1">
                <a:solidFill>
                  <a:srgbClr val="496F63"/>
                </a:solidFill>
              </a:rPr>
              <a:t>brainstorming</a:t>
            </a:r>
            <a:r>
              <a:rPr lang="pl-PL" sz="5400" dirty="0">
                <a:solidFill>
                  <a:srgbClr val="496F63"/>
                </a:solidFill>
              </a:rPr>
              <a:t>:</a:t>
            </a:r>
          </a:p>
          <a:p>
            <a:pPr marL="742950" indent="-742950" algn="l">
              <a:spcAft>
                <a:spcPts val="1200"/>
              </a:spcAft>
              <a:buFont typeface="+mj-lt"/>
              <a:buAutoNum type="arabicPeriod"/>
            </a:pPr>
            <a:r>
              <a:rPr lang="en-US" sz="5400" dirty="0">
                <a:solidFill>
                  <a:srgbClr val="496F63"/>
                </a:solidFill>
              </a:rPr>
              <a:t>High quantity of ideas leads to quality (the more ideas the better)</a:t>
            </a:r>
          </a:p>
          <a:p>
            <a:pPr marL="742950" indent="-742950" algn="l">
              <a:spcAft>
                <a:spcPts val="1200"/>
              </a:spcAft>
              <a:buFont typeface="+mj-lt"/>
              <a:buAutoNum type="arabicPeriod"/>
            </a:pPr>
            <a:r>
              <a:rPr lang="en-US" sz="5400" dirty="0">
                <a:solidFill>
                  <a:srgbClr val="496F63"/>
                </a:solidFill>
              </a:rPr>
              <a:t>Criticism should be abolished (participants are not allowed to express any judgement)</a:t>
            </a:r>
          </a:p>
          <a:p>
            <a:pPr marL="742950" indent="-742950" algn="l">
              <a:spcAft>
                <a:spcPts val="1200"/>
              </a:spcAft>
              <a:buFont typeface="+mj-lt"/>
              <a:buAutoNum type="arabicPeriod"/>
            </a:pPr>
            <a:r>
              <a:rPr lang="en-US" sz="5400" dirty="0">
                <a:solidFill>
                  <a:srgbClr val="496F63"/>
                </a:solidFill>
              </a:rPr>
              <a:t>The wilder idea, the better (regardless of how unrealistic an idea may seem)</a:t>
            </a:r>
          </a:p>
          <a:p>
            <a:pPr marL="742950" indent="-742950" algn="l">
              <a:spcAft>
                <a:spcPts val="1200"/>
              </a:spcAft>
              <a:buFont typeface="+mj-lt"/>
              <a:buAutoNum type="arabicPeriod"/>
            </a:pPr>
            <a:r>
              <a:rPr lang="en-US" sz="5400" dirty="0">
                <a:solidFill>
                  <a:srgbClr val="496F63"/>
                </a:solidFill>
              </a:rPr>
              <a:t>Build solutions on other people’s ideas</a:t>
            </a:r>
          </a:p>
          <a:p>
            <a:pPr marL="742950" indent="-742950" algn="l">
              <a:spcAft>
                <a:spcPts val="1200"/>
              </a:spcAft>
              <a:buFont typeface="+mj-lt"/>
              <a:buAutoNum type="arabicPeriod"/>
            </a:pPr>
            <a:r>
              <a:rPr lang="en-US" sz="5400" dirty="0">
                <a:solidFill>
                  <a:srgbClr val="496F63"/>
                </a:solidFill>
              </a:rPr>
              <a:t>Managers, CEOs are not allowed in the room where brainstorming is being conducted</a:t>
            </a:r>
            <a:endParaRPr lang="pl-PL" sz="5400" dirty="0">
              <a:solidFill>
                <a:srgbClr val="496F63"/>
              </a:solidFill>
            </a:endParaRPr>
          </a:p>
        </p:txBody>
      </p:sp>
      <p:sp>
        <p:nvSpPr>
          <p:cNvPr id="7" name="Shape 78">
            <a:extLst>
              <a:ext uri="{FF2B5EF4-FFF2-40B4-BE49-F238E27FC236}">
                <a16:creationId xmlns:a16="http://schemas.microsoft.com/office/drawing/2014/main" id="{CCE2EBF6-B961-4044-A2B3-A0292FA16C09}"/>
              </a:ext>
            </a:extLst>
          </p:cNvPr>
          <p:cNvSpPr/>
          <p:nvPr/>
        </p:nvSpPr>
        <p:spPr>
          <a:xfrm>
            <a:off x="14356462" y="-41664"/>
            <a:ext cx="8680003" cy="13799328"/>
          </a:xfrm>
          <a:prstGeom prst="rect">
            <a:avLst/>
          </a:pr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1B9288E6-E884-4592-BA75-A6D31F819B9C}"/>
              </a:ext>
            </a:extLst>
          </p:cNvPr>
          <p:cNvSpPr/>
          <p:nvPr/>
        </p:nvSpPr>
        <p:spPr>
          <a:xfrm>
            <a:off x="14832129" y="62174"/>
            <a:ext cx="8204336" cy="7709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1800"/>
              </a:spcAft>
            </a:pPr>
            <a:r>
              <a:rPr lang="en-US" sz="4800" dirty="0">
                <a:solidFill>
                  <a:srgbClr val="FFFFFF"/>
                </a:solidFill>
              </a:rPr>
              <a:t>Brainstorming is an enabling technique for finding a solution to a specific problem by gathering a list of ideas spontaneously contributed by individuals</a:t>
            </a:r>
          </a:p>
          <a:p>
            <a:pPr algn="l"/>
            <a:r>
              <a:rPr lang="en-US" sz="4800" dirty="0">
                <a:solidFill>
                  <a:srgbClr val="FFFFFF"/>
                </a:solidFill>
              </a:rPr>
              <a:t>The most popular mechanism to generate these creative ideas is the brainstorming session</a:t>
            </a:r>
            <a:endParaRPr lang="pl-PL" sz="4800" dirty="0">
              <a:solidFill>
                <a:srgbClr val="FFFFFF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CD3D7FD7-4446-4F31-A835-69BEDAA90D48}"/>
              </a:ext>
            </a:extLst>
          </p:cNvPr>
          <p:cNvSpPr/>
          <p:nvPr/>
        </p:nvSpPr>
        <p:spPr>
          <a:xfrm>
            <a:off x="15108616" y="13113852"/>
            <a:ext cx="7460411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l-PL" sz="2000" dirty="0">
                <a:solidFill>
                  <a:srgbClr val="FFFFFF"/>
                </a:solidFill>
                <a:latin typeface="Arial"/>
                <a:cs typeface="Arial"/>
              </a:rPr>
              <a:t>Source: </a:t>
            </a:r>
            <a:r>
              <a:rPr lang="pl-PL" sz="2000" dirty="0">
                <a:solidFill>
                  <a:srgbClr val="FFFFFF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https://www.youtube.com/watch?v=YXZamW4-Ysk</a:t>
            </a:r>
            <a:endParaRPr lang="pl-PL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1">
            <a:hlinkClick r:id="rId5"/>
            <a:extLst>
              <a:ext uri="{FF2B5EF4-FFF2-40B4-BE49-F238E27FC236}">
                <a16:creationId xmlns:a16="http://schemas.microsoft.com/office/drawing/2014/main" id="{117BD70B-129B-4D97-AA54-F1262A99C27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321582" y="9065974"/>
            <a:ext cx="6754376" cy="3797482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EFF2215D-7DFC-428F-877C-7494299477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6840" y="3917075"/>
            <a:ext cx="2292250" cy="19495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F97446-548B-4FD0-8389-70452C56E6EB}"/>
              </a:ext>
            </a:extLst>
          </p:cNvPr>
          <p:cNvSpPr txBox="1"/>
          <p:nvPr/>
        </p:nvSpPr>
        <p:spPr>
          <a:xfrm>
            <a:off x="14736653" y="8143017"/>
            <a:ext cx="8204335" cy="63094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T Sans"/>
                <a:ea typeface="PT Sans"/>
                <a:cs typeface="PT Sans"/>
                <a:sym typeface="PT Sans"/>
              </a:rPr>
              <a:t>WATCH – Brainstorming Techniques</a:t>
            </a:r>
          </a:p>
        </p:txBody>
      </p:sp>
    </p:spTree>
    <p:extLst>
      <p:ext uri="{BB962C8B-B14F-4D97-AF65-F5344CB8AC3E}">
        <p14:creationId xmlns:p14="http://schemas.microsoft.com/office/powerpoint/2010/main" val="294444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6" grpId="0"/>
      <p:bldP spid="5" grpId="0" uiExpand="1" build="p"/>
      <p:bldP spid="7" grpId="0" animBg="1"/>
      <p:bldP spid="8" grpId="0" uiExpand="1" build="p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18</a:t>
            </a:fld>
            <a:endParaRPr/>
          </a:p>
        </p:txBody>
      </p:sp>
      <p:sp>
        <p:nvSpPr>
          <p:cNvPr id="78" name="Shape 78"/>
          <p:cNvSpPr/>
          <p:nvPr/>
        </p:nvSpPr>
        <p:spPr>
          <a:xfrm>
            <a:off x="0" y="2734205"/>
            <a:ext cx="24384000" cy="10223358"/>
          </a:xfrm>
          <a:prstGeom prst="rect">
            <a:avLst/>
          </a:pr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" name="Shape 104">
            <a:extLst>
              <a:ext uri="{FF2B5EF4-FFF2-40B4-BE49-F238E27FC236}">
                <a16:creationId xmlns:a16="http://schemas.microsoft.com/office/drawing/2014/main" id="{A074FF72-FDD9-4BF9-9811-6B027CDE66E2}"/>
              </a:ext>
            </a:extLst>
          </p:cNvPr>
          <p:cNvSpPr/>
          <p:nvPr/>
        </p:nvSpPr>
        <p:spPr>
          <a:xfrm>
            <a:off x="352096" y="457398"/>
            <a:ext cx="23679807" cy="227680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/>
            <a:r>
              <a:rPr lang="pl-PL" sz="9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  <a:r>
              <a:rPr lang="pl-PL" sz="9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pl-PL" sz="9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disadvantages</a:t>
            </a:r>
            <a:r>
              <a:rPr lang="pl-PL" sz="9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sz="9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brainstorming</a:t>
            </a:r>
            <a:endParaRPr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53B8BC36-4FE6-4117-977E-87CD337582CC}"/>
              </a:ext>
            </a:extLst>
          </p:cNvPr>
          <p:cNvSpPr/>
          <p:nvPr/>
        </p:nvSpPr>
        <p:spPr>
          <a:xfrm>
            <a:off x="7418897" y="13153607"/>
            <a:ext cx="95462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tx1"/>
                </a:solidFill>
              </a:rPr>
              <a:t>Source: </a:t>
            </a:r>
            <a:r>
              <a:rPr lang="en-US" sz="2000" dirty="0">
                <a:solidFill>
                  <a:schemeClr val="tx1"/>
                </a:solidFill>
              </a:rPr>
              <a:t>P. Dawson, C. </a:t>
            </a:r>
            <a:r>
              <a:rPr lang="en-US" sz="2000" dirty="0" err="1">
                <a:solidFill>
                  <a:schemeClr val="tx1"/>
                </a:solidFill>
              </a:rPr>
              <a:t>Andriopoulos</a:t>
            </a:r>
            <a:r>
              <a:rPr lang="en-US" sz="2000" dirty="0">
                <a:solidFill>
                  <a:schemeClr val="tx1"/>
                </a:solidFill>
              </a:rPr>
              <a:t>, Managing Change, Creativity and Innovation</a:t>
            </a:r>
            <a:endParaRPr lang="pl-PL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ela 2">
            <a:extLst>
              <a:ext uri="{FF2B5EF4-FFF2-40B4-BE49-F238E27FC236}">
                <a16:creationId xmlns:a16="http://schemas.microsoft.com/office/drawing/2014/main" id="{2F202FAC-899A-4A97-8EEB-5D216CFF1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911951"/>
              </p:ext>
            </p:extLst>
          </p:nvPr>
        </p:nvGraphicFramePr>
        <p:xfrm>
          <a:off x="685800" y="3316055"/>
          <a:ext cx="22958571" cy="9059658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11696700">
                  <a:extLst>
                    <a:ext uri="{9D8B030D-6E8A-4147-A177-3AD203B41FA5}">
                      <a16:colId xmlns:a16="http://schemas.microsoft.com/office/drawing/2014/main" val="2058418015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4037724079"/>
                    </a:ext>
                  </a:extLst>
                </a:gridCol>
                <a:gridCol w="8899671">
                  <a:extLst>
                    <a:ext uri="{9D8B030D-6E8A-4147-A177-3AD203B41FA5}">
                      <a16:colId xmlns:a16="http://schemas.microsoft.com/office/drawing/2014/main" val="4145792102"/>
                    </a:ext>
                  </a:extLst>
                </a:gridCol>
              </a:tblGrid>
              <a:tr h="921498">
                <a:tc>
                  <a:txBody>
                    <a:bodyPr/>
                    <a:lstStyle/>
                    <a:p>
                      <a:pPr algn="ctr"/>
                      <a:r>
                        <a:rPr lang="pl-PL" sz="4400" cap="none" baseline="0" dirty="0" err="1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PT Sans"/>
                        </a:rPr>
                        <a:t>Advantages</a:t>
                      </a:r>
                      <a:endParaRPr lang="pl-PL" sz="4400" cap="none" baseline="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PT San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4400" cap="none" baseline="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PT San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cap="none" baseline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</a:rPr>
                        <a:t>Disadvantages</a:t>
                      </a:r>
                      <a:endParaRPr lang="pl-PL" sz="4400" cap="none" baseline="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PT San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0699887"/>
                  </a:ext>
                </a:extLst>
              </a:tr>
              <a:tr h="7741958">
                <a:tc>
                  <a:txBody>
                    <a:bodyPr/>
                    <a:lstStyle/>
                    <a:p>
                      <a:pPr marL="457200" indent="-45720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4400" cap="none" baseline="0" dirty="0">
                          <a:solidFill>
                            <a:srgbClr val="496F63"/>
                          </a:solidFill>
                        </a:rPr>
                        <a:t>generating hundreds of ideas</a:t>
                      </a:r>
                    </a:p>
                    <a:p>
                      <a:pPr marL="457200" indent="-45720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4400" cap="none" baseline="0" dirty="0">
                          <a:solidFill>
                            <a:srgbClr val="496F63"/>
                          </a:solidFill>
                        </a:rPr>
                        <a:t>impressing clients</a:t>
                      </a:r>
                    </a:p>
                    <a:p>
                      <a:pPr marL="457200" indent="-45720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4400" cap="none" baseline="0" dirty="0">
                          <a:solidFill>
                            <a:srgbClr val="496F63"/>
                          </a:solidFill>
                        </a:rPr>
                        <a:t>improving morale</a:t>
                      </a:r>
                    </a:p>
                    <a:p>
                      <a:pPr marL="457200" indent="-45720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4400" cap="none" baseline="0" dirty="0">
                          <a:solidFill>
                            <a:srgbClr val="496F63"/>
                          </a:solidFill>
                        </a:rPr>
                        <a:t>helping with better understanding of each other</a:t>
                      </a:r>
                    </a:p>
                    <a:p>
                      <a:pPr marL="457200" indent="-45720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4400" cap="none" baseline="0" dirty="0">
                          <a:solidFill>
                            <a:srgbClr val="496F63"/>
                          </a:solidFill>
                        </a:rPr>
                        <a:t>giving enjoyment</a:t>
                      </a:r>
                    </a:p>
                    <a:p>
                      <a:pPr marL="457200" indent="-45720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4400" cap="none" baseline="0" dirty="0">
                          <a:solidFill>
                            <a:srgbClr val="496F63"/>
                          </a:solidFill>
                        </a:rPr>
                        <a:t>leading to personal growth </a:t>
                      </a:r>
                      <a:r>
                        <a:rPr lang="pl-PL" sz="4400" cap="none" baseline="0" dirty="0">
                          <a:solidFill>
                            <a:srgbClr val="496F63"/>
                          </a:solidFill>
                        </a:rPr>
                        <a:t>           </a:t>
                      </a:r>
                      <a:r>
                        <a:rPr lang="en-US" sz="4400" cap="none" baseline="0" dirty="0">
                          <a:solidFill>
                            <a:srgbClr val="496F63"/>
                          </a:solidFill>
                        </a:rPr>
                        <a:t>and well-being</a:t>
                      </a:r>
                    </a:p>
                    <a:p>
                      <a:pPr marL="457200" indent="-45720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4400" cap="none" baseline="0" dirty="0">
                          <a:solidFill>
                            <a:srgbClr val="496F63"/>
                          </a:solidFill>
                        </a:rPr>
                        <a:t>thinking-up improvements</a:t>
                      </a:r>
                    </a:p>
                    <a:p>
                      <a:pPr marL="457200" indent="-45720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4400" cap="none" baseline="0" dirty="0">
                          <a:solidFill>
                            <a:srgbClr val="496F63"/>
                          </a:solidFill>
                        </a:rPr>
                        <a:t>helping with generate new </a:t>
                      </a:r>
                      <a:r>
                        <a:rPr lang="pl-PL" sz="4400" cap="none" baseline="0" dirty="0">
                          <a:solidFill>
                            <a:srgbClr val="496F63"/>
                          </a:solidFill>
                        </a:rPr>
                        <a:t>          </a:t>
                      </a:r>
                      <a:r>
                        <a:rPr lang="en-US" sz="4400" cap="none" baseline="0" dirty="0">
                          <a:solidFill>
                            <a:srgbClr val="496F63"/>
                          </a:solidFill>
                        </a:rPr>
                        <a:t>ideas without incurring high </a:t>
                      </a:r>
                      <a:r>
                        <a:rPr lang="pl-PL" sz="4400" cap="none" baseline="0" dirty="0">
                          <a:solidFill>
                            <a:srgbClr val="496F63"/>
                          </a:solidFill>
                        </a:rPr>
                        <a:t>   </a:t>
                      </a:r>
                      <a:r>
                        <a:rPr lang="en-US" sz="4400" cap="none" baseline="0" dirty="0">
                          <a:solidFill>
                            <a:srgbClr val="496F63"/>
                          </a:solidFill>
                        </a:rPr>
                        <a:t>financial outlays</a:t>
                      </a:r>
                      <a:endParaRPr lang="pl-PL" sz="4400" cap="none" baseline="0" dirty="0">
                        <a:solidFill>
                          <a:srgbClr val="496F6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indent="-571500" algn="ctr">
                        <a:buFont typeface="Arial" panose="020B0604020202020204" pitchFamily="34" charset="0"/>
                        <a:buChar char="•"/>
                      </a:pPr>
                      <a:endParaRPr lang="pl-PL" sz="4400" cap="none" baseline="0" dirty="0">
                        <a:solidFill>
                          <a:srgbClr val="496F6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indent="-57150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4400" cap="none" baseline="0" dirty="0">
                          <a:solidFill>
                            <a:srgbClr val="496F63"/>
                          </a:solidFill>
                        </a:rPr>
                        <a:t>generating of ideas without screening them</a:t>
                      </a:r>
                    </a:p>
                    <a:p>
                      <a:pPr marL="571500" indent="-57150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4400" cap="none" baseline="0" dirty="0">
                          <a:solidFill>
                            <a:srgbClr val="496F63"/>
                          </a:solidFill>
                        </a:rPr>
                        <a:t>this process sometimes fails to resolve the issues</a:t>
                      </a:r>
                      <a:endParaRPr lang="pl-PL" sz="4400" cap="none" baseline="0" dirty="0">
                        <a:solidFill>
                          <a:srgbClr val="496F6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46596"/>
                  </a:ext>
                </a:extLst>
              </a:tr>
            </a:tbl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E77A2F6E-D0A0-4529-80E2-D6D925F814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510" y="6281670"/>
            <a:ext cx="9546203" cy="667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6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10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93E88B1A-5C2B-D140-B6D3-6C78560999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228" y="-3422217"/>
            <a:ext cx="14041665" cy="15049440"/>
          </a:xfrm>
          <a:prstGeom prst="rect">
            <a:avLst/>
          </a:prstGeom>
        </p:spPr>
      </p:pic>
      <p:sp>
        <p:nvSpPr>
          <p:cNvPr id="134" name="Shape 134"/>
          <p:cNvSpPr>
            <a:spLocks noGrp="1"/>
          </p:cNvSpPr>
          <p:nvPr>
            <p:ph type="sldNum" sz="quarter" idx="2"/>
          </p:nvPr>
        </p:nvSpPr>
        <p:spPr>
          <a:xfrm>
            <a:off x="23036466" y="762695"/>
            <a:ext cx="607907" cy="381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19</a:t>
            </a:fld>
            <a:endParaRPr/>
          </a:p>
        </p:txBody>
      </p:sp>
      <p:sp>
        <p:nvSpPr>
          <p:cNvPr id="25" name="Shape 118">
            <a:extLst>
              <a:ext uri="{FF2B5EF4-FFF2-40B4-BE49-F238E27FC236}">
                <a16:creationId xmlns:a16="http://schemas.microsoft.com/office/drawing/2014/main" id="{D3FE02C2-8074-4664-B19E-7A5FEA8E39CF}"/>
              </a:ext>
            </a:extLst>
          </p:cNvPr>
          <p:cNvSpPr/>
          <p:nvPr/>
        </p:nvSpPr>
        <p:spPr>
          <a:xfrm>
            <a:off x="-342899" y="391201"/>
            <a:ext cx="24383999" cy="28756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ctr">
              <a:lnSpc>
                <a:spcPct val="80000"/>
              </a:lnSpc>
              <a:defRPr sz="10000" b="1">
                <a:solidFill>
                  <a:srgbClr val="F4F5F7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7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Suzy Mahony Award Winning Milliner</a:t>
            </a:r>
            <a:r>
              <a:rPr lang="pl-PL" sz="7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case study</a:t>
            </a:r>
            <a:endParaRPr sz="70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Shape 88">
            <a:extLst>
              <a:ext uri="{FF2B5EF4-FFF2-40B4-BE49-F238E27FC236}">
                <a16:creationId xmlns:a16="http://schemas.microsoft.com/office/drawing/2014/main" id="{504BB3AF-0CC9-4471-85C5-A049508B7DCC}"/>
              </a:ext>
            </a:extLst>
          </p:cNvPr>
          <p:cNvSpPr/>
          <p:nvPr/>
        </p:nvSpPr>
        <p:spPr>
          <a:xfrm>
            <a:off x="5791201" y="13194176"/>
            <a:ext cx="16078200" cy="45550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l">
              <a:lnSpc>
                <a:spcPct val="80000"/>
              </a:lnSpc>
              <a:defRPr sz="3000" b="1">
                <a:solidFill>
                  <a:srgbClr val="F4F5F7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dirty="0">
                <a:solidFill>
                  <a:schemeClr val="tx1"/>
                </a:solidFill>
              </a:rPr>
              <a:t>Source: </a:t>
            </a:r>
            <a:r>
              <a:rPr lang="en-US" dirty="0">
                <a:solidFill>
                  <a:schemeClr val="tx1"/>
                </a:solidFill>
              </a:rPr>
              <a:t>https://suziemahonydesigns.com/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6A0012C1-2655-4E92-88BB-2B647CD50F4B}"/>
              </a:ext>
            </a:extLst>
          </p:cNvPr>
          <p:cNvSpPr/>
          <p:nvPr/>
        </p:nvSpPr>
        <p:spPr>
          <a:xfrm>
            <a:off x="732781" y="1873847"/>
            <a:ext cx="2279305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4800" dirty="0">
                <a:solidFill>
                  <a:srgbClr val="496F63"/>
                </a:solidFill>
              </a:rPr>
              <a:t>Suzie Mahony designs high quality headpieces and hats for all occasions </a:t>
            </a:r>
          </a:p>
          <a:p>
            <a:pPr algn="l">
              <a:spcAft>
                <a:spcPts val="1200"/>
              </a:spcAft>
            </a:pPr>
            <a:r>
              <a:rPr lang="en-US" sz="4800" dirty="0">
                <a:solidFill>
                  <a:srgbClr val="496F63"/>
                </a:solidFill>
              </a:rPr>
              <a:t>In early Spring/Summer 2020 in Ireland, a country wide lock down was enforced to help stop the spread of Covid19</a:t>
            </a:r>
          </a:p>
          <a:p>
            <a:pPr algn="l">
              <a:spcAft>
                <a:spcPts val="1200"/>
              </a:spcAft>
            </a:pPr>
            <a:r>
              <a:rPr lang="en-US" sz="4800" dirty="0">
                <a:solidFill>
                  <a:srgbClr val="496F63"/>
                </a:solidFill>
              </a:rPr>
              <a:t>With no special occasions, race meetings or weddings for people to go to, Suzie’s business virtually disappeared over night</a:t>
            </a:r>
          </a:p>
          <a:p>
            <a:pPr algn="l">
              <a:spcAft>
                <a:spcPts val="1200"/>
              </a:spcAft>
            </a:pPr>
            <a:r>
              <a:rPr lang="en-US" sz="4800" dirty="0">
                <a:solidFill>
                  <a:srgbClr val="496F63"/>
                </a:solidFill>
              </a:rPr>
              <a:t>So she repurposed her seamstress and sowing skills to start handcrafting unique and fashionable cotton face coverings and started selling them on her website </a:t>
            </a:r>
          </a:p>
        </p:txBody>
      </p:sp>
      <p:pic>
        <p:nvPicPr>
          <p:cNvPr id="21" name="Picture 12">
            <a:extLst>
              <a:ext uri="{FF2B5EF4-FFF2-40B4-BE49-F238E27FC236}">
                <a16:creationId xmlns:a16="http://schemas.microsoft.com/office/drawing/2014/main" id="{6AD338D4-CD0A-432A-BBF2-212246FBF40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557" y="7711426"/>
            <a:ext cx="8035998" cy="4928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F2C05C0A-6BDA-442B-9902-BD4EF62B901D}"/>
              </a:ext>
            </a:extLst>
          </p:cNvPr>
          <p:cNvSpPr txBox="1"/>
          <p:nvPr/>
        </p:nvSpPr>
        <p:spPr>
          <a:xfrm>
            <a:off x="732781" y="7924053"/>
            <a:ext cx="15116819" cy="467820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4800" dirty="0">
                <a:solidFill>
                  <a:srgbClr val="496F63"/>
                </a:solidFill>
              </a:rPr>
              <a:t>Suzie completely changed her product focus from award winning millinery to the production of PPE</a:t>
            </a:r>
          </a:p>
          <a:p>
            <a:pPr algn="l">
              <a:spcAft>
                <a:spcPts val="1200"/>
              </a:spcAft>
            </a:pPr>
            <a:r>
              <a:rPr lang="en-US" sz="4800" dirty="0">
                <a:solidFill>
                  <a:srgbClr val="496F63"/>
                </a:solidFill>
              </a:rPr>
              <a:t>Her move to the production of PPE is a great example of a lean innovation since Suzie already had all the skills and equipment she needed to make these new products</a:t>
            </a:r>
            <a:endParaRPr lang="pl-PL" sz="4800" dirty="0">
              <a:solidFill>
                <a:srgbClr val="496F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64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5" grpId="0" uiExpand="1" build="p"/>
      <p:bldP spid="2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57F5AC-88E4-324E-81CA-E4297F19EC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4232" y="-78273"/>
            <a:ext cx="14041665" cy="15049440"/>
          </a:xfrm>
          <a:prstGeom prst="rect">
            <a:avLst/>
          </a:prstGeom>
        </p:spPr>
      </p:pic>
      <p:sp>
        <p:nvSpPr>
          <p:cNvPr id="68" name="Shape 68"/>
          <p:cNvSpPr/>
          <p:nvPr/>
        </p:nvSpPr>
        <p:spPr>
          <a:xfrm>
            <a:off x="9633281" y="1514838"/>
            <a:ext cx="13716000" cy="1004920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Autofit/>
          </a:bodyPr>
          <a:lstStyle>
            <a:lvl1pPr algn="r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48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innovation is understood as a process of using new ideas and transforming them into new products, then 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creativity</a:t>
            </a:r>
            <a:r>
              <a:rPr lang="en-US" sz="48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should be understood as the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US" sz="48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new (innovative) and useful ideas</a:t>
            </a:r>
          </a:p>
          <a:p>
            <a:pPr algn="just">
              <a:lnSpc>
                <a:spcPct val="150000"/>
              </a:lnSpc>
            </a:pPr>
            <a:endParaRPr lang="en-US" sz="48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8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this perspective, creativity is the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beginning</a:t>
            </a:r>
            <a:r>
              <a:rPr lang="en-US" sz="48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the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</a:t>
            </a:r>
            <a:r>
              <a:rPr lang="en-US" sz="48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various forms of innovation</a:t>
            </a:r>
            <a:endParaRPr lang="pl-PL" sz="48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</a:t>
            </a:fld>
            <a:endParaRPr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196EE3EB-0EC8-4C41-BA97-1F7768DA034B}"/>
              </a:ext>
            </a:extLst>
          </p:cNvPr>
          <p:cNvSpPr/>
          <p:nvPr/>
        </p:nvSpPr>
        <p:spPr>
          <a:xfrm>
            <a:off x="0" y="12660917"/>
            <a:ext cx="2392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32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J. Lichtarski, M. </a:t>
            </a:r>
            <a:r>
              <a:rPr lang="pl-PL" sz="32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Trenkner</a:t>
            </a:r>
            <a:r>
              <a:rPr lang="pl-PL" sz="32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On the co-</a:t>
            </a:r>
            <a:r>
              <a:rPr lang="pl-PL" sz="32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existence</a:t>
            </a:r>
            <a:r>
              <a:rPr lang="pl-PL" sz="32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sz="32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r>
              <a:rPr lang="pl-PL" sz="32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pl-PL" sz="32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creativity</a:t>
            </a:r>
            <a:r>
              <a:rPr lang="pl-PL" sz="32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pl-PL" sz="32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lean</a:t>
            </a:r>
            <a:r>
              <a:rPr lang="pl-PL" sz="32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 environment</a:t>
            </a:r>
            <a:endParaRPr lang="pl-PL" sz="3200" b="1" dirty="0">
              <a:solidFill>
                <a:srgbClr val="496F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8">
            <a:extLst>
              <a:ext uri="{FF2B5EF4-FFF2-40B4-BE49-F238E27FC236}">
                <a16:creationId xmlns:a16="http://schemas.microsoft.com/office/drawing/2014/main" id="{D22A0BDA-DE71-4420-8722-7001C7B196EE}"/>
              </a:ext>
            </a:extLst>
          </p:cNvPr>
          <p:cNvSpPr/>
          <p:nvPr/>
        </p:nvSpPr>
        <p:spPr>
          <a:xfrm>
            <a:off x="2395729" y="5498012"/>
            <a:ext cx="5442062" cy="444551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Autofit/>
          </a:bodyPr>
          <a:lstStyle>
            <a:lvl1pPr algn="r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>
              <a:spcAft>
                <a:spcPts val="1800"/>
              </a:spcAft>
            </a:pPr>
            <a:r>
              <a:rPr lang="pl-PL" sz="5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all creative </a:t>
            </a:r>
          </a:p>
          <a:p>
            <a:pPr algn="ctr">
              <a:spcAft>
                <a:spcPts val="1200"/>
              </a:spcAft>
            </a:pPr>
            <a:r>
              <a:rPr lang="pl-PL" sz="5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pl-PL" sz="54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pl-PL" sz="5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54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pl-PL" sz="5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54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creativity</a:t>
            </a:r>
            <a:r>
              <a:rPr lang="pl-PL" sz="5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pl-PL" sz="54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stimulated</a:t>
            </a:r>
            <a:endParaRPr lang="pl-PL" sz="54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pl-PL" sz="5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38FA2BA-6234-4BBB-8091-D779A04284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090" y="-78273"/>
            <a:ext cx="6399110" cy="504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9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uiExpand="1" build="p"/>
      <p:bldP spid="4" grpId="0"/>
      <p:bldP spid="10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6">
            <a:extLst>
              <a:ext uri="{FF2B5EF4-FFF2-40B4-BE49-F238E27FC236}">
                <a16:creationId xmlns:a16="http://schemas.microsoft.com/office/drawing/2014/main" id="{CC3AE651-5F9A-4F5E-8410-949C93DE45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873" y="-7743480"/>
            <a:ext cx="23679149" cy="25378609"/>
          </a:xfrm>
          <a:prstGeom prst="rect">
            <a:avLst/>
          </a:prstGeom>
        </p:spPr>
      </p:pic>
      <p:sp>
        <p:nvSpPr>
          <p:cNvPr id="279" name="Shape 2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20</a:t>
            </a:fld>
            <a:endParaRPr/>
          </a:p>
        </p:txBody>
      </p:sp>
      <p:sp>
        <p:nvSpPr>
          <p:cNvPr id="290" name="Shape 290"/>
          <p:cNvSpPr/>
          <p:nvPr/>
        </p:nvSpPr>
        <p:spPr>
          <a:xfrm>
            <a:off x="2576105" y="2115342"/>
            <a:ext cx="2505087" cy="2505087"/>
          </a:xfrm>
          <a:prstGeom prst="ellipse">
            <a:avLst/>
          </a:pr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91" name="Shape 291"/>
          <p:cNvSpPr/>
          <p:nvPr/>
        </p:nvSpPr>
        <p:spPr>
          <a:xfrm>
            <a:off x="438746" y="5684094"/>
            <a:ext cx="7617528" cy="56514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Autofit/>
          </a:bodyPr>
          <a:lstStyle>
            <a:lvl1pPr algn="ctr"/>
          </a:lstStyle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https://www.prawo.pl/kadry/dlaczego-skrzynka-pomyslow-juz-nie-wystarczy,279443.html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https://artgym.com/neuroscience-and-creativity/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https://szkolenia.avenhansen.pl/szkolenia-zamkniete/trening-tworczego-myslenia.html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https://theheart.tech/inspirations/5-ways-to-develop-team-creativity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https://www.roberthalf.com/blog/management-tips/7-elements-of-a-highly-creative-work-environment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http://www.obserwatorfinansowy.pl/forma/analizy/wygraja-banki-ktore-zdobeda-serca-i-umysly-klientow/?wpmp_switcher=desktop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https://www.designorate.com/disneys-creative-strategy/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https://t2informatik.de/en/smartpedia/walt-disney-method/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https://suziemahonydesigns.com/</a:t>
            </a:r>
            <a:endParaRPr lang="en-IE" sz="2400" kern="12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  <a:sym typeface="Quattrocento Sans"/>
            </a:endParaRPr>
          </a:p>
        </p:txBody>
      </p:sp>
      <p:sp>
        <p:nvSpPr>
          <p:cNvPr id="292" name="Shape 292"/>
          <p:cNvSpPr/>
          <p:nvPr/>
        </p:nvSpPr>
        <p:spPr>
          <a:xfrm>
            <a:off x="1549525" y="5071918"/>
            <a:ext cx="4558248" cy="5078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lnSpc>
                <a:spcPct val="80000"/>
              </a:lnSpc>
              <a:defRPr sz="3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sz="35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Websites</a:t>
            </a:r>
            <a:r>
              <a:rPr lang="pl-PL" sz="35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35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5" name="Shape 295"/>
          <p:cNvSpPr/>
          <p:nvPr/>
        </p:nvSpPr>
        <p:spPr>
          <a:xfrm>
            <a:off x="10841735" y="2142165"/>
            <a:ext cx="2505087" cy="2505087"/>
          </a:xfrm>
          <a:prstGeom prst="ellipse">
            <a:avLst/>
          </a:pr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96" name="Shape 296"/>
          <p:cNvSpPr/>
          <p:nvPr/>
        </p:nvSpPr>
        <p:spPr>
          <a:xfrm>
            <a:off x="8086314" y="5918763"/>
            <a:ext cx="8211370" cy="572111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Autofit/>
          </a:bodyPr>
          <a:lstStyle>
            <a:lvl1pPr algn="ctr"/>
          </a:lstStyle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https://www.youtube.com/watch?v=NugRZGDbPFU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https://www.youtube.com/watch?v=w50-Kwn8MLY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https://www.youtube.com/watch?time_continue=464&amp;v=Mtjatz9r-Vc&amp;feature=emb_logo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https://www.youtube.com/watch?v=YXZamW4-Ysk</a:t>
            </a:r>
          </a:p>
        </p:txBody>
      </p:sp>
      <p:sp>
        <p:nvSpPr>
          <p:cNvPr id="297" name="Shape 297"/>
          <p:cNvSpPr/>
          <p:nvPr/>
        </p:nvSpPr>
        <p:spPr>
          <a:xfrm>
            <a:off x="9912875" y="5071918"/>
            <a:ext cx="4558248" cy="5078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lnSpc>
                <a:spcPct val="80000"/>
              </a:lnSpc>
              <a:defRPr sz="3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sz="35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Videos</a:t>
            </a:r>
            <a:r>
              <a:rPr lang="pl-PL" sz="35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35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8" name="Chart 298"/>
          <p:cNvGraphicFramePr/>
          <p:nvPr>
            <p:extLst>
              <p:ext uri="{D42A27DB-BD31-4B8C-83A1-F6EECF244321}">
                <p14:modId xmlns:p14="http://schemas.microsoft.com/office/powerpoint/2010/main" val="342960436"/>
              </p:ext>
            </p:extLst>
          </p:nvPr>
        </p:nvGraphicFramePr>
        <p:xfrm>
          <a:off x="18571308" y="3006363"/>
          <a:ext cx="3878923" cy="3878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9" name="Shape 299"/>
          <p:cNvSpPr/>
          <p:nvPr/>
        </p:nvSpPr>
        <p:spPr>
          <a:xfrm>
            <a:off x="18886233" y="3321288"/>
            <a:ext cx="3249073" cy="3249074"/>
          </a:xfrm>
          <a:prstGeom prst="ellipse">
            <a:avLst/>
          </a:prstGeom>
          <a:solidFill>
            <a:srgbClr val="F4F5F7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00" name="Shape 300"/>
          <p:cNvSpPr/>
          <p:nvPr/>
        </p:nvSpPr>
        <p:spPr>
          <a:xfrm>
            <a:off x="19258225" y="2115342"/>
            <a:ext cx="2505087" cy="2505087"/>
          </a:xfrm>
          <a:prstGeom prst="ellipse">
            <a:avLst/>
          </a:pr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301" name="Shape 301"/>
          <p:cNvSpPr/>
          <p:nvPr/>
        </p:nvSpPr>
        <p:spPr>
          <a:xfrm>
            <a:off x="16706205" y="5922883"/>
            <a:ext cx="7239049" cy="25869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Autofit/>
          </a:bodyPr>
          <a:lstStyle>
            <a:lvl1pPr algn="ctr"/>
          </a:lstStyle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sz="24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Lichtarski</a:t>
            </a:r>
            <a:r>
              <a:rPr lang="en-US" sz="2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 </a:t>
            </a:r>
            <a:r>
              <a:rPr lang="en-US" sz="24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Trenkner</a:t>
            </a:r>
            <a:r>
              <a:rPr lang="en-US" sz="2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On the co-existence of innovation and creativity in the lean management environment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Wojtczuk-Turek</a:t>
            </a:r>
            <a:r>
              <a:rPr lang="en-US" sz="2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Rozwijanie</a:t>
            </a:r>
            <a:r>
              <a:rPr lang="en-US" sz="2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kompetencji</a:t>
            </a:r>
            <a:r>
              <a:rPr lang="en-US" sz="2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twórczych</a:t>
            </a:r>
            <a:r>
              <a:rPr lang="en-US" sz="2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\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S.J. </a:t>
            </a:r>
            <a:r>
              <a:rPr lang="en-US" sz="24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Parnes</a:t>
            </a:r>
            <a:r>
              <a:rPr lang="en-US" sz="2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Optimize the magic of your mind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 Thomas, </a:t>
            </a:r>
            <a:r>
              <a:rPr lang="en-US" sz="24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Kreatywność</a:t>
            </a:r>
            <a:r>
              <a:rPr lang="en-US" sz="2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innowacje</a:t>
            </a:r>
            <a:r>
              <a:rPr lang="en-US" sz="2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według</a:t>
            </a:r>
            <a:r>
              <a:rPr lang="en-US" sz="2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Johna</a:t>
            </a:r>
            <a:r>
              <a:rPr lang="en-US" sz="2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Adaira</a:t>
            </a:r>
            <a:endParaRPr lang="en-US" sz="24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T.M. Amabile, Motivating creativity in organization: On doing what you love and loving what you do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G.D. Hughes, Add creativity to your decision process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Miller, M. </a:t>
            </a:r>
            <a:r>
              <a:rPr lang="en-US" sz="24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Wroblewski</a:t>
            </a:r>
            <a:r>
              <a:rPr lang="en-US" sz="2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J. Villafuerte, </a:t>
            </a:r>
            <a:r>
              <a:rPr lang="en-US" sz="24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Kultura</a:t>
            </a:r>
            <a:r>
              <a:rPr lang="en-US" sz="2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kaizen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Dawson, C. </a:t>
            </a:r>
            <a:r>
              <a:rPr lang="en-US" sz="24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Andriopoulos</a:t>
            </a:r>
            <a:r>
              <a:rPr lang="en-US" sz="2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Managing Change, Creativity and Innovation</a:t>
            </a:r>
            <a:endParaRPr lang="pl-PL" sz="24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2" name="Shape 302"/>
          <p:cNvSpPr/>
          <p:nvPr/>
        </p:nvSpPr>
        <p:spPr>
          <a:xfrm>
            <a:off x="18231646" y="5071918"/>
            <a:ext cx="4558248" cy="5078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lnSpc>
                <a:spcPct val="80000"/>
              </a:lnSpc>
              <a:defRPr sz="3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sz="35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pl-PL" sz="35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5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pl-PL" sz="35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35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hape 62">
            <a:extLst>
              <a:ext uri="{FF2B5EF4-FFF2-40B4-BE49-F238E27FC236}">
                <a16:creationId xmlns:a16="http://schemas.microsoft.com/office/drawing/2014/main" id="{A8038535-704F-42FE-BFCB-907B180E6254}"/>
              </a:ext>
            </a:extLst>
          </p:cNvPr>
          <p:cNvSpPr/>
          <p:nvPr/>
        </p:nvSpPr>
        <p:spPr>
          <a:xfrm>
            <a:off x="9542257" y="664469"/>
            <a:ext cx="5577191" cy="14044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pl-PL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3438753-AC40-4313-94A3-C9B43AAD48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430" y="2646095"/>
            <a:ext cx="1531253" cy="149722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17298636-3BA3-4847-820B-226081537E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660" y="2560681"/>
            <a:ext cx="1502323" cy="1593557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6EEBFFEC-36D0-4B9D-8183-B13F7E4277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7198" y="2686322"/>
            <a:ext cx="1797836" cy="14382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/>
        </p:nvSpPr>
        <p:spPr>
          <a:xfrm>
            <a:off x="8097780" y="1208648"/>
            <a:ext cx="14938685" cy="53982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Autofit/>
          </a:bodyPr>
          <a:lstStyle/>
          <a:p>
            <a:pPr algn="ctr">
              <a:lnSpc>
                <a:spcPct val="150000"/>
              </a:lnSpc>
              <a:spcAft>
                <a:spcPts val="2400"/>
              </a:spcAft>
            </a:pPr>
            <a:r>
              <a:rPr lang="pl-PL" sz="5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brainstorming technique to suggest more creative ideas of products that would be useful during Covid</a:t>
            </a:r>
            <a:r>
              <a:rPr lang="en-GB" sz="5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5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pandemic 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Shout out solutions to the problem - write them down on a white board or flip-chart</a:t>
            </a:r>
            <a:endParaRPr lang="pl-PL" sz="3600" b="1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- there must be absolutely no </a:t>
            </a:r>
            <a:r>
              <a:rPr lang="en-US" sz="36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criticising</a:t>
            </a:r>
            <a:r>
              <a:rPr lang="en-US" sz="36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ideas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the five ideas which you like best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down no more than five criteria for judging which ideas best solve the problem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each idea a score of 0 to 5 points depending on how well it meets each criterion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idea with the highest score will best solve your problem</a:t>
            </a:r>
            <a:endParaRPr lang="pl-PL" sz="3600" b="1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000" dirty="0">
                <a:solidFill>
                  <a:srgbClr val="496F63"/>
                </a:solidFill>
              </a:rPr>
              <a:t>The duration of the exercise (in groups) is </a:t>
            </a:r>
            <a:r>
              <a:rPr lang="pl-PL" sz="3000" dirty="0">
                <a:solidFill>
                  <a:srgbClr val="496F63"/>
                </a:solidFill>
              </a:rPr>
              <a:t>45</a:t>
            </a:r>
            <a:r>
              <a:rPr lang="en-US" sz="3000" dirty="0">
                <a:solidFill>
                  <a:srgbClr val="496F63"/>
                </a:solidFill>
              </a:rPr>
              <a:t> minutes</a:t>
            </a:r>
            <a:r>
              <a:rPr lang="en-US" sz="4000" dirty="0">
                <a:solidFill>
                  <a:srgbClr val="496F63"/>
                </a:solidFill>
              </a:rPr>
              <a:t>.</a:t>
            </a:r>
            <a:endParaRPr lang="en-US" sz="40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8" name="Shape 2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21</a:t>
            </a:fld>
            <a:endParaRPr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CF4088D-0A09-7044-A639-4F6FF1CFDA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05E853B-C038-F04B-98B1-A31DE71C0E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30" name="Shape 230"/>
          <p:cNvSpPr/>
          <p:nvPr/>
        </p:nvSpPr>
        <p:spPr>
          <a:xfrm>
            <a:off x="0" y="762695"/>
            <a:ext cx="7030802" cy="13748528"/>
          </a:xfrm>
          <a:prstGeom prst="rect">
            <a:avLst/>
          </a:pr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3" name="Symbol zastępczy obrazu 2">
            <a:extLst>
              <a:ext uri="{FF2B5EF4-FFF2-40B4-BE49-F238E27FC236}">
                <a16:creationId xmlns:a16="http://schemas.microsoft.com/office/drawing/2014/main" id="{AE0282B9-D2A2-4C1E-9193-B666B04ABE68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>
          <a:xfrm>
            <a:off x="576144" y="4764263"/>
            <a:ext cx="5878513" cy="5876925"/>
          </a:xfrm>
        </p:spPr>
      </p:pic>
      <p:sp>
        <p:nvSpPr>
          <p:cNvPr id="226" name="Shape 226"/>
          <p:cNvSpPr/>
          <p:nvPr/>
        </p:nvSpPr>
        <p:spPr>
          <a:xfrm>
            <a:off x="1973201" y="1710713"/>
            <a:ext cx="9099674" cy="29695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endParaRPr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75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 uiExpand="1" build="p"/>
      <p:bldP spid="230" grpId="0" animBg="1"/>
      <p:bldP spid="2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BAF96C-29E9-2A41-9A6B-263897271F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9313" y="2766846"/>
            <a:ext cx="14041665" cy="1504944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-536143"/>
            <a:ext cx="15747043" cy="15729330"/>
            <a:chOff x="0" y="-536143"/>
            <a:chExt cx="15747043" cy="15729330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7C938C6E-D6BC-4984-B015-629F8E298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536143"/>
              <a:ext cx="15747043" cy="15729330"/>
            </a:xfrm>
            <a:prstGeom prst="rect">
              <a:avLst/>
            </a:prstGeom>
          </p:spPr>
        </p:pic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0153BCC8-0EC1-4D1D-803B-531EF3CC24E6}"/>
                </a:ext>
              </a:extLst>
            </p:cNvPr>
            <p:cNvSpPr/>
            <p:nvPr/>
          </p:nvSpPr>
          <p:spPr>
            <a:xfrm rot="241208">
              <a:off x="3172717" y="4050701"/>
              <a:ext cx="8875926" cy="65556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7000" b="1" dirty="0">
                  <a:solidFill>
                    <a:srgbClr val="496F6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Arial" panose="020B0604020202020204" pitchFamily="34" charset="0"/>
                </a:rPr>
                <a:t>"If we want tomorrow to be better than today, we only have one way: we have to be more </a:t>
              </a:r>
              <a:r>
                <a:rPr lang="en-US" sz="7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Arial" panose="020B0604020202020204" pitchFamily="34" charset="0"/>
                </a:rPr>
                <a:t>creative</a:t>
              </a:r>
              <a:r>
                <a:rPr lang="en-US" sz="7000" b="1" dirty="0">
                  <a:solidFill>
                    <a:srgbClr val="496F6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Arial" panose="020B0604020202020204" pitchFamily="34" charset="0"/>
                </a:rPr>
                <a:t>"</a:t>
              </a:r>
              <a:endParaRPr lang="pl-PL" sz="7000" b="1" dirty="0">
                <a:solidFill>
                  <a:srgbClr val="496F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513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57F5AC-88E4-324E-81CA-E4297F19EC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67179"/>
            <a:ext cx="14041665" cy="11437517"/>
          </a:xfrm>
          <a:prstGeom prst="rect">
            <a:avLst/>
          </a:prstGeom>
        </p:spPr>
      </p:pic>
      <p:sp>
        <p:nvSpPr>
          <p:cNvPr id="68" name="Shape 68"/>
          <p:cNvSpPr/>
          <p:nvPr/>
        </p:nvSpPr>
        <p:spPr>
          <a:xfrm>
            <a:off x="828145" y="1077731"/>
            <a:ext cx="13867135" cy="374608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r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l"/>
            <a:r>
              <a:rPr lang="pl-PL" sz="9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Creativity</a:t>
            </a:r>
            <a:r>
              <a:rPr lang="en-GB" sz="9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l-PL" sz="9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l-PL" sz="9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 is </a:t>
            </a:r>
            <a:r>
              <a:rPr lang="en-GB" sz="9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l-PL" sz="9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t?</a:t>
            </a:r>
            <a:endParaRPr lang="en-US" sz="90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</a:t>
            </a:fld>
            <a:endParaRPr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14150BDE-819D-4758-AD12-7C4C8746D3C3}"/>
              </a:ext>
            </a:extLst>
          </p:cNvPr>
          <p:cNvSpPr/>
          <p:nvPr/>
        </p:nvSpPr>
        <p:spPr>
          <a:xfrm>
            <a:off x="1325489" y="2999652"/>
            <a:ext cx="11390686" cy="750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2400"/>
              </a:spcAft>
            </a:pPr>
            <a:r>
              <a:rPr lang="en-US" sz="6600" b="1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Creativity is defined as a mental process</a:t>
            </a:r>
          </a:p>
          <a:p>
            <a:pPr algn="l">
              <a:spcAft>
                <a:spcPts val="2400"/>
              </a:spcAft>
            </a:pPr>
            <a:r>
              <a:rPr lang="en-US" sz="6600" b="1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result of which is the emergence of new ideas, new solutions, new products that are considered useful</a:t>
            </a:r>
            <a:endParaRPr lang="pl-PL" sz="6600" b="1" dirty="0">
              <a:solidFill>
                <a:srgbClr val="71B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896817" y="3337939"/>
            <a:ext cx="9747555" cy="7633126"/>
            <a:chOff x="14695280" y="1341150"/>
            <a:chExt cx="9747555" cy="7633126"/>
          </a:xfrm>
        </p:grpSpPr>
        <p:sp>
          <p:nvSpPr>
            <p:cNvPr id="14" name="Shape 78">
              <a:extLst>
                <a:ext uri="{FF2B5EF4-FFF2-40B4-BE49-F238E27FC236}">
                  <a16:creationId xmlns:a16="http://schemas.microsoft.com/office/drawing/2014/main" id="{02F9BED6-8EFA-451F-A3BE-17F6F1C76771}"/>
                </a:ext>
              </a:extLst>
            </p:cNvPr>
            <p:cNvSpPr/>
            <p:nvPr/>
          </p:nvSpPr>
          <p:spPr>
            <a:xfrm>
              <a:off x="14695280" y="1341150"/>
              <a:ext cx="9352606" cy="6498986"/>
            </a:xfrm>
            <a:prstGeom prst="rect">
              <a:avLst/>
            </a:prstGeom>
            <a:solidFill>
              <a:srgbClr val="496F63"/>
            </a:solid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5" name="Rectangle 1">
              <a:extLst>
                <a:ext uri="{FF2B5EF4-FFF2-40B4-BE49-F238E27FC236}">
                  <a16:creationId xmlns:a16="http://schemas.microsoft.com/office/drawing/2014/main" id="{1A256849-46FD-4D88-8026-9A4D544CBD2D}"/>
                </a:ext>
              </a:extLst>
            </p:cNvPr>
            <p:cNvSpPr/>
            <p:nvPr/>
          </p:nvSpPr>
          <p:spPr>
            <a:xfrm>
              <a:off x="15126539" y="8512611"/>
              <a:ext cx="9316296" cy="461665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algn="l"/>
              <a:r>
                <a:rPr lang="pl-PL" b="1" dirty="0">
                  <a:solidFill>
                    <a:srgbClr val="FFFFFF"/>
                  </a:solidFill>
                  <a:latin typeface="Arial"/>
                  <a:cs typeface="Arial"/>
                </a:rPr>
                <a:t>Source: </a:t>
              </a:r>
              <a:r>
                <a:rPr lang="pl-PL" b="1" dirty="0">
                  <a:solidFill>
                    <a:srgbClr val="FFFFFF"/>
                  </a:solidFill>
                  <a:latin typeface="Arial"/>
                  <a:cs typeface="Arial"/>
                  <a:hlinkClick r:id="rId4"/>
                </a:rPr>
                <a:t>https://www.youtube.com/watch?v=NugRZGDbPFU</a:t>
              </a:r>
              <a:endParaRPr lang="pl-PL" b="1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pic>
          <p:nvPicPr>
            <p:cNvPr id="4" name="Obraz 3">
              <a:hlinkClick r:id="rId4"/>
              <a:extLst>
                <a:ext uri="{FF2B5EF4-FFF2-40B4-BE49-F238E27FC236}">
                  <a16:creationId xmlns:a16="http://schemas.microsoft.com/office/drawing/2014/main" id="{F5A849DF-C825-453C-8DC1-6E8B1C5AC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075956" y="1900009"/>
              <a:ext cx="8617417" cy="4844931"/>
            </a:xfrm>
            <a:prstGeom prst="rect">
              <a:avLst/>
            </a:prstGeom>
          </p:spPr>
        </p:pic>
      </p:grpSp>
      <p:pic>
        <p:nvPicPr>
          <p:cNvPr id="7" name="Obraz 6">
            <a:extLst>
              <a:ext uri="{FF2B5EF4-FFF2-40B4-BE49-F238E27FC236}">
                <a16:creationId xmlns:a16="http://schemas.microsoft.com/office/drawing/2014/main" id="{F6BA6B81-2B29-4C62-B9F0-A8E6BA29BC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743" y="8211088"/>
            <a:ext cx="11697266" cy="5804259"/>
          </a:xfrm>
          <a:prstGeom prst="rect">
            <a:avLst/>
          </a:prstGeom>
        </p:spPr>
      </p:pic>
      <p:sp>
        <p:nvSpPr>
          <p:cNvPr id="13" name="Prostokąt 2">
            <a:extLst>
              <a:ext uri="{FF2B5EF4-FFF2-40B4-BE49-F238E27FC236}">
                <a16:creationId xmlns:a16="http://schemas.microsoft.com/office/drawing/2014/main" id="{20F5FCC3-682F-7242-910B-C59F9578A10D}"/>
              </a:ext>
            </a:extLst>
          </p:cNvPr>
          <p:cNvSpPr/>
          <p:nvPr/>
        </p:nvSpPr>
        <p:spPr>
          <a:xfrm>
            <a:off x="21817104" y="9377950"/>
            <a:ext cx="17684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(4.0mins)</a:t>
            </a:r>
            <a:endParaRPr lang="pl-PL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4D49CEC6-F031-4158-8FC7-828B977EEECE}"/>
              </a:ext>
            </a:extLst>
          </p:cNvPr>
          <p:cNvSpPr/>
          <p:nvPr/>
        </p:nvSpPr>
        <p:spPr>
          <a:xfrm>
            <a:off x="209643" y="12906152"/>
            <a:ext cx="9275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2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A. Wojtczuk-Turek, Rozwijanie kompetencji twórczych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BBB01F-D0CE-45EC-B421-1D9DA60F97B3}"/>
              </a:ext>
            </a:extLst>
          </p:cNvPr>
          <p:cNvSpPr txBox="1"/>
          <p:nvPr/>
        </p:nvSpPr>
        <p:spPr>
          <a:xfrm>
            <a:off x="14041665" y="1246033"/>
            <a:ext cx="8994800" cy="192360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400" b="0" i="0" u="none" strike="noStrike" cap="none" spc="0" normalizeH="0" baseline="0" dirty="0">
                <a:ln>
                  <a:noFill/>
                </a:ln>
                <a:solidFill>
                  <a:srgbClr val="496F63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PT Sans"/>
              </a:rPr>
              <a:t>WATCH</a:t>
            </a:r>
            <a:r>
              <a:rPr kumimoji="0" lang="en-GB" sz="3600" b="0" i="0" u="none" strike="noStrike" cap="none" spc="0" normalizeH="0" baseline="0" dirty="0">
                <a:ln>
                  <a:noFill/>
                </a:ln>
                <a:solidFill>
                  <a:srgbClr val="496F63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PT Sans"/>
              </a:rPr>
              <a:t> </a:t>
            </a:r>
          </a:p>
          <a:p>
            <a: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baseline="0" dirty="0">
                <a:ln>
                  <a:noFill/>
                </a:ln>
                <a:solidFill>
                  <a:srgbClr val="496F63"/>
                </a:solidFill>
                <a:effectLst/>
                <a:uFillTx/>
                <a:latin typeface="PT Sans"/>
                <a:ea typeface="PT Sans"/>
                <a:cs typeface="PT Sans"/>
                <a:sym typeface="PT Sans"/>
              </a:rPr>
              <a:t> Where Good Ideas Come From</a:t>
            </a:r>
          </a:p>
        </p:txBody>
      </p:sp>
    </p:spTree>
    <p:extLst>
      <p:ext uri="{BB962C8B-B14F-4D97-AF65-F5344CB8AC3E}">
        <p14:creationId xmlns:p14="http://schemas.microsoft.com/office/powerpoint/2010/main" val="196431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2" grpId="0" uiExpand="1" build="p"/>
      <p:bldP spid="13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57F5AC-88E4-324E-81CA-E4297F19EC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35" y="26891"/>
            <a:ext cx="14041665" cy="15049440"/>
          </a:xfrm>
          <a:prstGeom prst="rect">
            <a:avLst/>
          </a:prstGeom>
        </p:spPr>
      </p:pic>
      <p:sp>
        <p:nvSpPr>
          <p:cNvPr id="68" name="Shape 68"/>
          <p:cNvSpPr/>
          <p:nvPr/>
        </p:nvSpPr>
        <p:spPr>
          <a:xfrm>
            <a:off x="2587894" y="637984"/>
            <a:ext cx="13429689" cy="374608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r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l"/>
            <a:r>
              <a:rPr lang="pl-PL" sz="8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pl-PL" sz="8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l-PL" sz="8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creativity</a:t>
            </a:r>
            <a:r>
              <a:rPr lang="en-US" sz="8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14150BDE-819D-4758-AD12-7C4C8746D3C3}"/>
              </a:ext>
            </a:extLst>
          </p:cNvPr>
          <p:cNvSpPr/>
          <p:nvPr/>
        </p:nvSpPr>
        <p:spPr>
          <a:xfrm>
            <a:off x="830273" y="1995130"/>
            <a:ext cx="14041665" cy="972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5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5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l-PL" sz="5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5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ndividual</a:t>
            </a:r>
            <a:r>
              <a:rPr lang="en-US" sz="5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personal features and skills</a:t>
            </a:r>
            <a:r>
              <a:rPr lang="pl-PL" sz="5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5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4800" b="1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persistence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need for autonomy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risk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 thought and assessment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restraint from judgments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freedom of action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generating many ideas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the ideas of others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fear of failure or being ridiculed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attitude of employees and the team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intuition</a:t>
            </a:r>
            <a:endParaRPr lang="pl-PL" sz="4800" b="1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C44DBB15-D910-42CD-BB4B-EC0B9FC5E673}"/>
              </a:ext>
            </a:extLst>
          </p:cNvPr>
          <p:cNvSpPr/>
          <p:nvPr/>
        </p:nvSpPr>
        <p:spPr>
          <a:xfrm>
            <a:off x="626782" y="12119449"/>
            <a:ext cx="237572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2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J. Lichtarski, M. </a:t>
            </a:r>
            <a:r>
              <a:rPr lang="pl-PL" sz="24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Trenkner</a:t>
            </a:r>
            <a:r>
              <a:rPr lang="pl-PL" sz="2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On the co-</a:t>
            </a:r>
            <a:r>
              <a:rPr lang="pl-PL" sz="24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existence</a:t>
            </a:r>
            <a:r>
              <a:rPr lang="pl-PL" sz="2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sz="24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r>
              <a:rPr lang="pl-PL" sz="2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pl-PL" sz="24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creativity</a:t>
            </a:r>
            <a:r>
              <a:rPr lang="pl-PL" sz="2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pl-PL" sz="24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lean</a:t>
            </a:r>
            <a:r>
              <a:rPr lang="pl-PL" sz="2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 environment</a:t>
            </a:r>
          </a:p>
          <a:p>
            <a:pPr algn="l"/>
            <a:r>
              <a:rPr lang="en-US" sz="2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S.J. </a:t>
            </a:r>
            <a:r>
              <a:rPr lang="en-US" sz="24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Parnes</a:t>
            </a:r>
            <a:r>
              <a:rPr lang="en-US" sz="2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Optimize the magic of your mind</a:t>
            </a:r>
            <a:endParaRPr lang="pl-PL" sz="2400" b="1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l-PL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594541" y="1617645"/>
            <a:ext cx="9789459" cy="10345534"/>
            <a:chOff x="15031394" y="1617645"/>
            <a:chExt cx="9352606" cy="10029122"/>
          </a:xfrm>
        </p:grpSpPr>
        <p:sp>
          <p:nvSpPr>
            <p:cNvPr id="13" name="Shape 78">
              <a:extLst>
                <a:ext uri="{FF2B5EF4-FFF2-40B4-BE49-F238E27FC236}">
                  <a16:creationId xmlns:a16="http://schemas.microsoft.com/office/drawing/2014/main" id="{6A8A65AA-F4FE-4AD5-A610-94E0450CC688}"/>
                </a:ext>
              </a:extLst>
            </p:cNvPr>
            <p:cNvSpPr/>
            <p:nvPr/>
          </p:nvSpPr>
          <p:spPr>
            <a:xfrm>
              <a:off x="15031394" y="1617645"/>
              <a:ext cx="9352606" cy="10029122"/>
            </a:xfrm>
            <a:prstGeom prst="rect">
              <a:avLst/>
            </a:prstGeom>
            <a:solidFill>
              <a:srgbClr val="496F63"/>
            </a:solid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4" name="pole tekstowe 13">
              <a:extLst>
                <a:ext uri="{FF2B5EF4-FFF2-40B4-BE49-F238E27FC236}">
                  <a16:creationId xmlns:a16="http://schemas.microsoft.com/office/drawing/2014/main" id="{6CDB0178-CE3D-4BB2-9B4D-0032DF4D5239}"/>
                </a:ext>
              </a:extLst>
            </p:cNvPr>
            <p:cNvSpPr txBox="1"/>
            <p:nvPr/>
          </p:nvSpPr>
          <p:spPr>
            <a:xfrm>
              <a:off x="15451874" y="2036568"/>
              <a:ext cx="8511646" cy="871007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pl-PL" sz="4000" dirty="0" err="1">
                  <a:solidFill>
                    <a:srgbClr val="FFFFFF"/>
                  </a:solidFill>
                </a:rPr>
                <a:t>Did</a:t>
              </a:r>
              <a:r>
                <a:rPr lang="pl-PL" sz="4000" dirty="0">
                  <a:solidFill>
                    <a:srgbClr val="FFFFFF"/>
                  </a:solidFill>
                </a:rPr>
                <a:t> </a:t>
              </a:r>
              <a:r>
                <a:rPr lang="pl-PL" sz="4000" dirty="0" err="1">
                  <a:solidFill>
                    <a:srgbClr val="FFFFFF"/>
                  </a:solidFill>
                </a:rPr>
                <a:t>You</a:t>
              </a:r>
              <a:r>
                <a:rPr lang="pl-PL" sz="4000" dirty="0">
                  <a:solidFill>
                    <a:srgbClr val="FFFFFF"/>
                  </a:solidFill>
                </a:rPr>
                <a:t> </a:t>
              </a:r>
              <a:r>
                <a:rPr lang="pl-PL" sz="4000" dirty="0" err="1">
                  <a:solidFill>
                    <a:srgbClr val="FFFFFF"/>
                  </a:solidFill>
                </a:rPr>
                <a:t>know</a:t>
              </a:r>
              <a:r>
                <a:rPr lang="pl-PL" sz="4000" dirty="0">
                  <a:solidFill>
                    <a:srgbClr val="FFFFFF"/>
                  </a:solidFill>
                </a:rPr>
                <a:t> </a:t>
              </a:r>
              <a:r>
                <a:rPr lang="pl-PL" sz="4000" dirty="0" err="1">
                  <a:solidFill>
                    <a:srgbClr val="FFFFFF"/>
                  </a:solidFill>
                </a:rPr>
                <a:t>that</a:t>
              </a:r>
              <a:r>
                <a:rPr lang="pl-PL" sz="4000" dirty="0">
                  <a:solidFill>
                    <a:srgbClr val="FFFFFF"/>
                  </a:solidFill>
                </a:rPr>
                <a:t>… </a:t>
              </a:r>
            </a:p>
            <a:p>
              <a:pPr algn="l"/>
              <a:r>
                <a:rPr lang="en-US" sz="4000" dirty="0">
                  <a:solidFill>
                    <a:srgbClr val="FFFFFF"/>
                  </a:solidFill>
                </a:rPr>
                <a:t>In 2010, IBM conducted a survey of more than 1500 CEOs of various </a:t>
              </a:r>
              <a:r>
                <a:rPr lang="en-US" sz="4000" dirty="0" err="1">
                  <a:solidFill>
                    <a:srgbClr val="FFFFFF"/>
                  </a:solidFill>
                </a:rPr>
                <a:t>organisations</a:t>
              </a:r>
              <a:r>
                <a:rPr lang="en-US" sz="4000" dirty="0">
                  <a:solidFill>
                    <a:srgbClr val="FFFFFF"/>
                  </a:solidFill>
                </a:rPr>
                <a:t> around the world, about which competences, in their opinion, were the most important for leaders in an </a:t>
              </a:r>
              <a:r>
                <a:rPr lang="en-US" sz="4000" dirty="0" err="1">
                  <a:solidFill>
                    <a:srgbClr val="FFFFFF"/>
                  </a:solidFill>
                </a:rPr>
                <a:t>organisation</a:t>
              </a:r>
              <a:r>
                <a:rPr lang="en-US" sz="4000" dirty="0">
                  <a:solidFill>
                    <a:srgbClr val="FFFFFF"/>
                  </a:solidFill>
                </a:rPr>
                <a:t>.</a:t>
              </a:r>
            </a:p>
            <a:p>
              <a:pPr algn="l"/>
              <a:r>
                <a:rPr lang="en-US" sz="4000" dirty="0">
                  <a:solidFill>
                    <a:srgbClr val="FFFFFF"/>
                  </a:solidFill>
                </a:rPr>
                <a:t>It turned out that among answers such as discipline, managerial competences, integrity, team management or creating an inspiring vision, </a:t>
              </a:r>
              <a:r>
                <a:rPr lang="en-US" sz="4000" dirty="0">
                  <a:solidFill>
                    <a:srgbClr val="FFFF00"/>
                  </a:solidFill>
                </a:rPr>
                <a:t>creativity</a:t>
              </a:r>
              <a:r>
                <a:rPr lang="en-US" sz="4000" dirty="0">
                  <a:solidFill>
                    <a:srgbClr val="FFFFFF"/>
                  </a:solidFill>
                </a:rPr>
                <a:t> was the most crucial factor to navigate an increasingly complex world.</a:t>
              </a:r>
              <a:endParaRPr lang="pl-PL" sz="4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5" name="Rectangle 1">
            <a:extLst>
              <a:ext uri="{FF2B5EF4-FFF2-40B4-BE49-F238E27FC236}">
                <a16:creationId xmlns:a16="http://schemas.microsoft.com/office/drawing/2014/main" id="{15A5B238-6DA7-473E-B6A9-C9539E2FE2E9}"/>
              </a:ext>
            </a:extLst>
          </p:cNvPr>
          <p:cNvSpPr/>
          <p:nvPr/>
        </p:nvSpPr>
        <p:spPr>
          <a:xfrm>
            <a:off x="15195766" y="10650761"/>
            <a:ext cx="9316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https://www.prawo.pl/kadry/dlaczego-skrzynka-pomyslow-juz-nie-wystarczy,279443.html</a:t>
            </a:r>
          </a:p>
        </p:txBody>
      </p:sp>
    </p:spTree>
    <p:extLst>
      <p:ext uri="{BB962C8B-B14F-4D97-AF65-F5344CB8AC3E}">
        <p14:creationId xmlns:p14="http://schemas.microsoft.com/office/powerpoint/2010/main" val="77579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2" grpId="0" uiExpand="1" build="p"/>
      <p:bldP spid="9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57F5AC-88E4-324E-81CA-E4297F19EC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727" y="-2096832"/>
            <a:ext cx="14041665" cy="15049440"/>
          </a:xfrm>
          <a:prstGeom prst="rect">
            <a:avLst/>
          </a:prstGeom>
        </p:spPr>
      </p:pic>
      <p:sp>
        <p:nvSpPr>
          <p:cNvPr id="68" name="Shape 68"/>
          <p:cNvSpPr/>
          <p:nvPr/>
        </p:nvSpPr>
        <p:spPr>
          <a:xfrm>
            <a:off x="9910729" y="428420"/>
            <a:ext cx="13429689" cy="374608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r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l"/>
            <a:r>
              <a:rPr lang="pl-PL" sz="8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pl-PL" sz="8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l-PL" sz="8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creativity</a:t>
            </a:r>
            <a:r>
              <a:rPr lang="en-US" sz="8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14150BDE-819D-4758-AD12-7C4C8746D3C3}"/>
              </a:ext>
            </a:extLst>
          </p:cNvPr>
          <p:cNvSpPr/>
          <p:nvPr/>
        </p:nvSpPr>
        <p:spPr>
          <a:xfrm>
            <a:off x="9691313" y="1903555"/>
            <a:ext cx="14692687" cy="10387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4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l-PL" sz="42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pl-PL" sz="4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2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</a:t>
            </a:r>
            <a:r>
              <a:rPr lang="pl-PL" sz="4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environment:</a:t>
            </a:r>
            <a:endParaRPr lang="en-US" sz="42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 for a new solution (“necessity is the mother of invention”)</a:t>
            </a:r>
            <a:endParaRPr lang="pl-PL" sz="4400" b="1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ensuring a friendly atmosphere at the workplace</a:t>
            </a:r>
            <a:endParaRPr lang="pl-PL" sz="4400" b="1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freedom of action</a:t>
            </a:r>
            <a:r>
              <a:rPr lang="pl-PL" sz="4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44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autonomy</a:t>
            </a:r>
            <a:r>
              <a:rPr lang="pl-PL" sz="4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85800" indent="-6858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</a:t>
            </a:r>
            <a:r>
              <a:rPr lang="en-US" sz="44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organisational</a:t>
            </a:r>
            <a:r>
              <a:rPr lang="en-US" sz="4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culture </a:t>
            </a:r>
            <a:endParaRPr lang="pl-PL" sz="4400" b="1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of management </a:t>
            </a:r>
            <a:endParaRPr lang="pl-PL" sz="4400" b="1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of the team </a:t>
            </a:r>
            <a:endParaRPr lang="pl-PL" sz="4400" b="1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sufficient resources (materials, work conditions, information) </a:t>
            </a:r>
          </a:p>
          <a:p>
            <a:pPr marL="685800" indent="-6858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encouraging employees to submit various ideas </a:t>
            </a:r>
            <a:endParaRPr lang="pl-PL" sz="4400" b="1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an atmosphere of cooperation in the group</a:t>
            </a:r>
            <a:r>
              <a:rPr lang="pl-PL" sz="4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85800" indent="-6858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fostering discussion and sharing information </a:t>
            </a:r>
            <a:endParaRPr lang="pl-PL" sz="4400" b="1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awards for creative attitudes</a:t>
            </a:r>
            <a:endParaRPr lang="pl-PL" sz="4200" b="1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C44DBB15-D910-42CD-BB4B-EC0B9FC5E673}"/>
              </a:ext>
            </a:extLst>
          </p:cNvPr>
          <p:cNvSpPr/>
          <p:nvPr/>
        </p:nvSpPr>
        <p:spPr>
          <a:xfrm>
            <a:off x="914400" y="12352444"/>
            <a:ext cx="236488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J. Lichtarski, M. </a:t>
            </a:r>
            <a:r>
              <a:rPr lang="pl-PL" sz="20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Trenkner</a:t>
            </a:r>
            <a:r>
              <a:rPr lang="pl-PL" sz="2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On the co-</a:t>
            </a:r>
            <a:r>
              <a:rPr lang="pl-PL" sz="20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existence</a:t>
            </a:r>
            <a:r>
              <a:rPr lang="pl-PL" sz="2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sz="20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r>
              <a:rPr lang="pl-PL" sz="2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pl-PL" sz="20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creativity</a:t>
            </a:r>
            <a:r>
              <a:rPr lang="pl-PL" sz="2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pl-PL" sz="20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lean</a:t>
            </a:r>
            <a:r>
              <a:rPr lang="pl-PL" sz="2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 environment</a:t>
            </a:r>
          </a:p>
          <a:p>
            <a:pPr algn="ctr"/>
            <a:r>
              <a:rPr lang="en-US" sz="2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T.M. Amabile, Motivating creativity in organization: On doing what you love and loving what you do</a:t>
            </a:r>
          </a:p>
          <a:p>
            <a:pPr algn="ctr"/>
            <a:r>
              <a:rPr lang="en-US" sz="2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G.D. Hughes, Add creativity to your decision process</a:t>
            </a:r>
            <a:endParaRPr lang="pl-PL" sz="2000" b="1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78">
            <a:extLst>
              <a:ext uri="{FF2B5EF4-FFF2-40B4-BE49-F238E27FC236}">
                <a16:creationId xmlns:a16="http://schemas.microsoft.com/office/drawing/2014/main" id="{6A8A65AA-F4FE-4AD5-A610-94E0450CC688}"/>
              </a:ext>
            </a:extLst>
          </p:cNvPr>
          <p:cNvSpPr/>
          <p:nvPr/>
        </p:nvSpPr>
        <p:spPr>
          <a:xfrm>
            <a:off x="0" y="1692136"/>
            <a:ext cx="9352606" cy="10537449"/>
          </a:xfrm>
          <a:prstGeom prst="rect">
            <a:avLst/>
          </a:pr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CDB0178-CE3D-4BB2-9B4D-0032DF4D5239}"/>
              </a:ext>
            </a:extLst>
          </p:cNvPr>
          <p:cNvSpPr txBox="1"/>
          <p:nvPr/>
        </p:nvSpPr>
        <p:spPr>
          <a:xfrm>
            <a:off x="272877" y="2042057"/>
            <a:ext cx="8674107" cy="889474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3800" dirty="0">
                <a:solidFill>
                  <a:srgbClr val="FFFFFF"/>
                </a:solidFill>
              </a:rPr>
              <a:t>In times of constantly growing complexity in business, creativity allows for effective management of the organization, thanks to the ability to create new solutions that:</a:t>
            </a:r>
          </a:p>
          <a:p>
            <a:pPr algn="l">
              <a:spcAft>
                <a:spcPts val="1200"/>
              </a:spcAft>
            </a:pPr>
            <a:r>
              <a:rPr lang="en-US" sz="3800" dirty="0">
                <a:solidFill>
                  <a:srgbClr val="FFFFFF"/>
                </a:solidFill>
              </a:rPr>
              <a:t>- challenge the status quo</a:t>
            </a:r>
          </a:p>
          <a:p>
            <a:pPr algn="l">
              <a:spcAft>
                <a:spcPts val="1200"/>
              </a:spcAft>
            </a:pPr>
            <a:r>
              <a:rPr lang="en-US" sz="3800" dirty="0">
                <a:solidFill>
                  <a:srgbClr val="FFFFFF"/>
                </a:solidFill>
              </a:rPr>
              <a:t>- take a balanced risk when creating and implementing innovative solutions</a:t>
            </a:r>
          </a:p>
          <a:p>
            <a:pPr algn="l">
              <a:spcAft>
                <a:spcPts val="1200"/>
              </a:spcAft>
            </a:pPr>
            <a:r>
              <a:rPr lang="en-US" sz="3800" dirty="0">
                <a:solidFill>
                  <a:srgbClr val="FFFFFF"/>
                </a:solidFill>
              </a:rPr>
              <a:t>- engage employees to create innovations</a:t>
            </a:r>
          </a:p>
          <a:p>
            <a:pPr algn="l">
              <a:spcAft>
                <a:spcPts val="1200"/>
              </a:spcAft>
            </a:pPr>
            <a:r>
              <a:rPr lang="en-US" sz="3800" dirty="0">
                <a:solidFill>
                  <a:srgbClr val="FFFFFF"/>
                </a:solidFill>
              </a:rPr>
              <a:t>This leads to the generation of ideas for new solutions, products, services or changes in the business model of the </a:t>
            </a:r>
            <a:r>
              <a:rPr lang="en-US" sz="3800" dirty="0" err="1">
                <a:solidFill>
                  <a:srgbClr val="FFFFFF"/>
                </a:solidFill>
              </a:rPr>
              <a:t>organisation</a:t>
            </a:r>
            <a:r>
              <a:rPr lang="en-US" sz="3800" dirty="0">
                <a:solidFill>
                  <a:srgbClr val="FFFFFF"/>
                </a:solidFill>
              </a:rPr>
              <a:t>.</a:t>
            </a:r>
            <a:endParaRPr lang="pl-PL" sz="3800" dirty="0">
              <a:solidFill>
                <a:srgbClr val="FFFFFF"/>
              </a:solidFill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15A5B238-6DA7-473E-B6A9-C9539E2FE2E9}"/>
              </a:ext>
            </a:extLst>
          </p:cNvPr>
          <p:cNvSpPr/>
          <p:nvPr/>
        </p:nvSpPr>
        <p:spPr>
          <a:xfrm>
            <a:off x="36310" y="11182734"/>
            <a:ext cx="9316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https://www.prawo.pl/kadry/dlaczego-skrzynka-pomyslow-juz-nie-wystarczy,279443.html</a:t>
            </a:r>
          </a:p>
        </p:txBody>
      </p:sp>
    </p:spTree>
    <p:extLst>
      <p:ext uri="{BB962C8B-B14F-4D97-AF65-F5344CB8AC3E}">
        <p14:creationId xmlns:p14="http://schemas.microsoft.com/office/powerpoint/2010/main" val="118563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2" grpId="0" uiExpand="1" build="p"/>
      <p:bldP spid="9" grpId="0"/>
      <p:bldP spid="13" grpId="0" animBg="1"/>
      <p:bldP spid="14" grpId="0" uiExpand="1" build="p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1082971-C35E-B240-9197-06CF6518DB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6402" y="-7524720"/>
            <a:ext cx="14041665" cy="15049440"/>
          </a:xfrm>
          <a:prstGeom prst="rect">
            <a:avLst/>
          </a:prstGeom>
        </p:spPr>
      </p:pic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F0577DCD-D21D-4E77-AED6-C2707B1D21C7}"/>
              </a:ext>
            </a:extLst>
          </p:cNvPr>
          <p:cNvSpPr/>
          <p:nvPr/>
        </p:nvSpPr>
        <p:spPr>
          <a:xfrm>
            <a:off x="1154120" y="12600372"/>
            <a:ext cx="133661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rgbClr val="496F63"/>
                </a:solidFill>
              </a:rPr>
              <a:t>Source: https://www.prawo.pl/kadry/dlaczego-skrzynka-pomyslow-juz-nie-wystarczy,279443.html</a:t>
            </a:r>
            <a:endParaRPr lang="pl-PL" sz="24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D203B85F-3250-44CF-AAE1-CFCA94B8C497}"/>
              </a:ext>
            </a:extLst>
          </p:cNvPr>
          <p:cNvSpPr/>
          <p:nvPr/>
        </p:nvSpPr>
        <p:spPr>
          <a:xfrm>
            <a:off x="816367" y="1362963"/>
            <a:ext cx="2103779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dirty="0">
                <a:solidFill>
                  <a:srgbClr val="496F63"/>
                </a:solidFill>
              </a:rPr>
              <a:t>The creativity of employees should be treated as a key competence, and employers should create an environment in their company that will be conducive to the creation and implementation of innovative solutions</a:t>
            </a:r>
            <a:endParaRPr lang="pl-PL" sz="4500" dirty="0">
              <a:solidFill>
                <a:srgbClr val="496F63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2C85D77-6278-454B-8D3D-0849D0A785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775055"/>
              </p:ext>
            </p:extLst>
          </p:nvPr>
        </p:nvGraphicFramePr>
        <p:xfrm>
          <a:off x="816366" y="4095720"/>
          <a:ext cx="2282800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4074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CC2367-B8CC-4BBD-B5EC-0F8979794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4ACC2367-B8CC-4BBD-B5EC-0F89797943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DA34B6-94CD-4E3C-9B81-ADEA674E3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graphicEl>
                                              <a:dgm id="{E2DA34B6-94CD-4E3C-9B81-ADEA674E39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84E9B9-8603-49BF-A524-37F715041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>
                                            <p:graphicEl>
                                              <a:dgm id="{B184E9B9-8603-49BF-A524-37F7150412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385065-6E49-41AD-8C27-2F3084295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">
                                            <p:graphicEl>
                                              <a:dgm id="{06385065-6E49-41AD-8C27-2F30842959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75165A-F11E-4D0E-AF9B-C7207886D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dgm id="{8775165A-F11E-4D0E-AF9B-C7207886D4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FB0DAA-B3C1-4483-AE91-262B81D2C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">
                                            <p:graphicEl>
                                              <a:dgm id="{35FB0DAA-B3C1-4483-AE91-262B81D2CE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EC91F8-7B3D-4877-B646-C7B04BDFD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">
                                            <p:graphicEl>
                                              <a:dgm id="{ACEC91F8-7B3D-4877-B646-C7B04BDFDB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57F5AC-88E4-324E-81CA-E4297F19EC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6169">
            <a:off x="10404955" y="3277295"/>
            <a:ext cx="14041665" cy="15049440"/>
          </a:xfrm>
          <a:prstGeom prst="rect">
            <a:avLst/>
          </a:prstGeom>
        </p:spPr>
      </p:pic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/>
          </a:p>
        </p:txBody>
      </p:sp>
      <p:sp>
        <p:nvSpPr>
          <p:cNvPr id="24" name="Rectangle 1">
            <a:extLst>
              <a:ext uri="{FF2B5EF4-FFF2-40B4-BE49-F238E27FC236}">
                <a16:creationId xmlns:a16="http://schemas.microsoft.com/office/drawing/2014/main" id="{F0865906-1E44-43A6-B80C-D3FBFD7E07C1}"/>
              </a:ext>
            </a:extLst>
          </p:cNvPr>
          <p:cNvSpPr/>
          <p:nvPr/>
        </p:nvSpPr>
        <p:spPr>
          <a:xfrm>
            <a:off x="6641324" y="13006973"/>
            <a:ext cx="152732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l-PL" sz="2000" b="1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Source: https://www.prawo.pl/kadry/dlaczego-skrzynka-pomyslow-juz-nie-wystarczy,279443.html</a:t>
            </a:r>
            <a:endParaRPr lang="en-IE" sz="2000" b="1" kern="12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  <a:sym typeface="Quattrocento San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C53486B-B7BC-464F-BE84-6E23BE9B1C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6182">
            <a:off x="1500635" y="763145"/>
            <a:ext cx="2016978" cy="3040747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64671126-4F56-44CA-A33A-F219C835EA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3140">
            <a:off x="19521972" y="710055"/>
            <a:ext cx="2016978" cy="304074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555366" y="590611"/>
            <a:ext cx="14295120" cy="3918333"/>
            <a:chOff x="4555366" y="590611"/>
            <a:chExt cx="14295120" cy="3918333"/>
          </a:xfrm>
        </p:grpSpPr>
        <p:sp>
          <p:nvSpPr>
            <p:cNvPr id="17" name="Shape 72">
              <a:extLst>
                <a:ext uri="{FF2B5EF4-FFF2-40B4-BE49-F238E27FC236}">
                  <a16:creationId xmlns:a16="http://schemas.microsoft.com/office/drawing/2014/main" id="{C3C6C94B-0535-45C8-A604-D11E6CBE0C2D}"/>
                </a:ext>
              </a:extLst>
            </p:cNvPr>
            <p:cNvSpPr/>
            <p:nvPr/>
          </p:nvSpPr>
          <p:spPr>
            <a:xfrm>
              <a:off x="4661553" y="590611"/>
              <a:ext cx="14082747" cy="3918333"/>
            </a:xfrm>
            <a:prstGeom prst="rect">
              <a:avLst/>
            </a:prstGeom>
            <a:solidFill>
              <a:srgbClr val="84CAC5"/>
            </a:solid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</p:txBody>
        </p:sp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D8DE5493-D55B-44DE-848B-DE2AA6031324}"/>
                </a:ext>
              </a:extLst>
            </p:cNvPr>
            <p:cNvSpPr/>
            <p:nvPr/>
          </p:nvSpPr>
          <p:spPr>
            <a:xfrm>
              <a:off x="4555366" y="723292"/>
              <a:ext cx="14295120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496F63"/>
                  </a:solidFill>
                </a:rPr>
                <a:t>Why can a culture supporting employee creativity have such a big impact on employee satisfaction and commitment?</a:t>
              </a:r>
              <a:endParaRPr lang="en-US" sz="6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Prostokąt 1">
            <a:extLst>
              <a:ext uri="{FF2B5EF4-FFF2-40B4-BE49-F238E27FC236}">
                <a16:creationId xmlns:a16="http://schemas.microsoft.com/office/drawing/2014/main" id="{045C7DC6-513E-48C9-B4ED-7214461B83D6}"/>
              </a:ext>
            </a:extLst>
          </p:cNvPr>
          <p:cNvSpPr/>
          <p:nvPr/>
        </p:nvSpPr>
        <p:spPr>
          <a:xfrm>
            <a:off x="6872087" y="5170058"/>
            <a:ext cx="17146872" cy="763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US" sz="5000" dirty="0">
                <a:solidFill>
                  <a:srgbClr val="496F63"/>
                </a:solidFill>
              </a:rPr>
              <a:t>Mostly because people naturally want to be successful at work, have a sense of influence over what is happening around them, and create something in their work</a:t>
            </a:r>
          </a:p>
          <a:p>
            <a:pPr>
              <a:spcAft>
                <a:spcPts val="2400"/>
              </a:spcAft>
            </a:pPr>
            <a:r>
              <a:rPr lang="en-US" sz="5000" dirty="0">
                <a:solidFill>
                  <a:srgbClr val="496F63"/>
                </a:solidFill>
              </a:rPr>
              <a:t>This is especially visible in the case of young employees currently entering the </a:t>
            </a:r>
            <a:r>
              <a:rPr lang="en-US" sz="5000" dirty="0" err="1">
                <a:solidFill>
                  <a:srgbClr val="496F63"/>
                </a:solidFill>
              </a:rPr>
              <a:t>labour</a:t>
            </a:r>
            <a:r>
              <a:rPr lang="en-US" sz="5000" dirty="0">
                <a:solidFill>
                  <a:srgbClr val="496F63"/>
                </a:solidFill>
              </a:rPr>
              <a:t> market, for whom the main value at work is the possibility of </a:t>
            </a:r>
            <a:r>
              <a:rPr lang="en-US" sz="5000" dirty="0" err="1">
                <a:solidFill>
                  <a:srgbClr val="496F63"/>
                </a:solidFill>
              </a:rPr>
              <a:t>self-realisation</a:t>
            </a:r>
            <a:r>
              <a:rPr lang="en-US" sz="5000" dirty="0">
                <a:solidFill>
                  <a:srgbClr val="496F63"/>
                </a:solidFill>
              </a:rPr>
              <a:t> and creating something new and which is their own</a:t>
            </a:r>
          </a:p>
          <a:p>
            <a:pPr>
              <a:spcAft>
                <a:spcPts val="2400"/>
              </a:spcAft>
            </a:pPr>
            <a:r>
              <a:rPr lang="en-US" sz="5000" dirty="0">
                <a:solidFill>
                  <a:srgbClr val="496F63"/>
                </a:solidFill>
              </a:rPr>
              <a:t>It is this phenomenon that harnesses the culture of creativity in the </a:t>
            </a:r>
            <a:r>
              <a:rPr lang="en-US" sz="5000" dirty="0" err="1">
                <a:solidFill>
                  <a:srgbClr val="496F63"/>
                </a:solidFill>
              </a:rPr>
              <a:t>organisation</a:t>
            </a:r>
            <a:r>
              <a:rPr lang="en-US" sz="5000" dirty="0">
                <a:solidFill>
                  <a:srgbClr val="496F63"/>
                </a:solidFill>
              </a:rPr>
              <a:t> to the benefit of the company</a:t>
            </a:r>
            <a:endParaRPr lang="pl-PL" sz="5000" dirty="0">
              <a:solidFill>
                <a:srgbClr val="496F63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ECD5540-84A8-4D11-996F-AED7F6AA3F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785" y="5387353"/>
            <a:ext cx="14811743" cy="83286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1446747" y="2879191"/>
            <a:ext cx="15965170" cy="323804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t">
            <a:noAutofit/>
          </a:bodyPr>
          <a:lstStyle/>
          <a:p>
            <a:pPr marL="0" indent="0">
              <a:spcAft>
                <a:spcPts val="2400"/>
              </a:spcAft>
              <a:buFont typeface="Arial" panose="020B0604020202020204" pitchFamily="34" charset="0"/>
              <a:buNone/>
            </a:pPr>
            <a:r>
              <a:rPr lang="en-US" sz="5400" dirty="0"/>
              <a:t>– an action isn’t always good just because we do it</a:t>
            </a:r>
          </a:p>
          <a:p>
            <a:pPr marL="0" indent="0">
              <a:spcAft>
                <a:spcPts val="2400"/>
              </a:spcAft>
              <a:buFont typeface="Arial" panose="020B0604020202020204" pitchFamily="34" charset="0"/>
              <a:buNone/>
            </a:pPr>
            <a:r>
              <a:rPr lang="en-US" sz="5400" dirty="0"/>
              <a:t>– a method isn’t always good just because we use it</a:t>
            </a:r>
          </a:p>
          <a:p>
            <a:pPr marL="0" indent="0">
              <a:spcAft>
                <a:spcPts val="2400"/>
              </a:spcAft>
              <a:buFont typeface="Arial" panose="020B0604020202020204" pitchFamily="34" charset="0"/>
              <a:buNone/>
            </a:pPr>
            <a:r>
              <a:rPr lang="en-US" sz="5400" dirty="0"/>
              <a:t>– a device isn’t always good just because we have it</a:t>
            </a:r>
            <a:endParaRPr lang="pl-PL" sz="5400" dirty="0"/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/>
          </a:p>
        </p:txBody>
      </p:sp>
      <p:sp>
        <p:nvSpPr>
          <p:cNvPr id="82" name="Shape 82"/>
          <p:cNvSpPr/>
          <p:nvPr/>
        </p:nvSpPr>
        <p:spPr>
          <a:xfrm flipH="1">
            <a:off x="985228" y="0"/>
            <a:ext cx="0" cy="3168844"/>
          </a:xfrm>
          <a:prstGeom prst="line">
            <a:avLst/>
          </a:prstGeom>
          <a:ln w="50800">
            <a:solidFill>
              <a:srgbClr val="71BB9A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1426253" y="1797244"/>
            <a:ext cx="17779059" cy="316884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F4F5F7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en-US" sz="6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should look for new solutions because</a:t>
            </a:r>
            <a:r>
              <a:rPr lang="pl-PL" sz="6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60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1433259" y="12469225"/>
            <a:ext cx="16504919" cy="82484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l">
              <a:lnSpc>
                <a:spcPct val="80000"/>
              </a:lnSpc>
              <a:defRPr sz="3000" b="1">
                <a:solidFill>
                  <a:srgbClr val="F4F5F7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b="0" dirty="0">
                <a:solidFill>
                  <a:schemeClr val="tx1"/>
                </a:solidFill>
              </a:rPr>
              <a:t>Source: N. Thomas, Kreatywność i innowacje według Johna </a:t>
            </a:r>
            <a:r>
              <a:rPr lang="pl-PL" b="0" dirty="0" err="1">
                <a:solidFill>
                  <a:schemeClr val="tx1"/>
                </a:solidFill>
              </a:rPr>
              <a:t>Adaira</a:t>
            </a:r>
            <a:endParaRPr lang="pl-PL" b="0" dirty="0">
              <a:solidFill>
                <a:schemeClr val="tx1"/>
              </a:solidFill>
            </a:endParaRPr>
          </a:p>
          <a:p>
            <a:r>
              <a:rPr lang="pl-PL" b="0" dirty="0">
                <a:solidFill>
                  <a:schemeClr val="tx1"/>
                </a:solidFill>
              </a:rPr>
              <a:t>J. Miller, M. </a:t>
            </a:r>
            <a:r>
              <a:rPr lang="pl-PL" b="0" dirty="0" err="1">
                <a:solidFill>
                  <a:schemeClr val="tx1"/>
                </a:solidFill>
              </a:rPr>
              <a:t>Wroblewski</a:t>
            </a:r>
            <a:r>
              <a:rPr lang="pl-PL" b="0" dirty="0">
                <a:solidFill>
                  <a:schemeClr val="tx1"/>
                </a:solidFill>
              </a:rPr>
              <a:t>, J. </a:t>
            </a:r>
            <a:r>
              <a:rPr lang="pl-PL" b="0" dirty="0" err="1">
                <a:solidFill>
                  <a:schemeClr val="tx1"/>
                </a:solidFill>
              </a:rPr>
              <a:t>Villafuerte</a:t>
            </a:r>
            <a:r>
              <a:rPr lang="pl-PL" b="0" dirty="0">
                <a:solidFill>
                  <a:schemeClr val="tx1"/>
                </a:solidFill>
              </a:rPr>
              <a:t>, Kultura </a:t>
            </a:r>
            <a:r>
              <a:rPr lang="pl-PL" b="0" dirty="0" err="1">
                <a:solidFill>
                  <a:schemeClr val="tx1"/>
                </a:solidFill>
              </a:rPr>
              <a:t>kaizen</a:t>
            </a:r>
            <a:endParaRPr b="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A28069-EB91-1949-9A5A-112AA2E3CF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356829" y="-8935074"/>
            <a:ext cx="14041665" cy="15049440"/>
          </a:xfrm>
          <a:prstGeom prst="rect">
            <a:avLst/>
          </a:prstGeom>
        </p:spPr>
      </p:pic>
      <p:sp>
        <p:nvSpPr>
          <p:cNvPr id="11" name="Shape 72">
            <a:extLst>
              <a:ext uri="{FF2B5EF4-FFF2-40B4-BE49-F238E27FC236}">
                <a16:creationId xmlns:a16="http://schemas.microsoft.com/office/drawing/2014/main" id="{2D324878-BF91-4CD1-B0F6-4B293174BBDD}"/>
              </a:ext>
            </a:extLst>
          </p:cNvPr>
          <p:cNvSpPr/>
          <p:nvPr/>
        </p:nvSpPr>
        <p:spPr>
          <a:xfrm>
            <a:off x="654296" y="6215261"/>
            <a:ext cx="13187969" cy="5964881"/>
          </a:xfrm>
          <a:prstGeom prst="rect">
            <a:avLst/>
          </a:pr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12" name="Shape 85">
            <a:extLst>
              <a:ext uri="{FF2B5EF4-FFF2-40B4-BE49-F238E27FC236}">
                <a16:creationId xmlns:a16="http://schemas.microsoft.com/office/drawing/2014/main" id="{335B23AB-D404-4E5B-B727-D754352F4F9A}"/>
              </a:ext>
            </a:extLst>
          </p:cNvPr>
          <p:cNvSpPr/>
          <p:nvPr/>
        </p:nvSpPr>
        <p:spPr>
          <a:xfrm>
            <a:off x="908783" y="6556023"/>
            <a:ext cx="12678993" cy="417018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t">
            <a:noAutofit/>
          </a:bodyPr>
          <a:lstStyle/>
          <a:p>
            <a:pPr marL="0" indent="0">
              <a:spcAft>
                <a:spcPts val="2400"/>
              </a:spcAft>
              <a:buFont typeface="Arial" panose="020B0604020202020204" pitchFamily="34" charset="0"/>
              <a:buNone/>
            </a:pPr>
            <a:r>
              <a:rPr lang="en-US" sz="4400" dirty="0">
                <a:solidFill>
                  <a:srgbClr val="FFFFFF"/>
                </a:solidFill>
              </a:rPr>
              <a:t>We may encounter an opinion that Lean, due to </a:t>
            </a:r>
            <a:r>
              <a:rPr lang="en-US" sz="4400" dirty="0" err="1">
                <a:solidFill>
                  <a:srgbClr val="FFFFFF"/>
                </a:solidFill>
              </a:rPr>
              <a:t>standardisation</a:t>
            </a:r>
            <a:r>
              <a:rPr lang="en-US" sz="4400" dirty="0">
                <a:solidFill>
                  <a:srgbClr val="FFFFFF"/>
                </a:solidFill>
              </a:rPr>
              <a:t>, limits creativity</a:t>
            </a:r>
          </a:p>
          <a:p>
            <a:pPr marL="0" indent="0">
              <a:spcAft>
                <a:spcPts val="2400"/>
              </a:spcAft>
              <a:buFont typeface="Arial" panose="020B0604020202020204" pitchFamily="34" charset="0"/>
              <a:buNone/>
            </a:pPr>
            <a:r>
              <a:rPr lang="en-US" sz="4400" dirty="0">
                <a:solidFill>
                  <a:srgbClr val="FFFFFF"/>
                </a:solidFill>
              </a:rPr>
              <a:t>However, the standards on which Lean is based should be subject to continuous innovation</a:t>
            </a:r>
          </a:p>
          <a:p>
            <a:pPr marL="0" indent="0">
              <a:spcAft>
                <a:spcPts val="2400"/>
              </a:spcAft>
              <a:buFont typeface="Arial" panose="020B0604020202020204" pitchFamily="34" charset="0"/>
              <a:buNone/>
            </a:pPr>
            <a:r>
              <a:rPr lang="en-US" sz="4400" dirty="0">
                <a:solidFill>
                  <a:srgbClr val="FFFFFF"/>
                </a:solidFill>
              </a:rPr>
              <a:t>They are merely the best way to carry out certain tasks in a given time, serving as a reference for future innovations</a:t>
            </a:r>
            <a:endParaRPr lang="pl-PL" sz="4400" dirty="0">
              <a:solidFill>
                <a:srgbClr val="FFFFFF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E2EAB8E-1237-40EE-A6A3-B780F1613A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4459" y="-2015991"/>
            <a:ext cx="5084313" cy="762647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5430606" y="7559494"/>
            <a:ext cx="8492842" cy="5907658"/>
            <a:chOff x="14707904" y="6354599"/>
            <a:chExt cx="9749635" cy="7421539"/>
          </a:xfrm>
        </p:grpSpPr>
        <p:sp>
          <p:nvSpPr>
            <p:cNvPr id="16" name="Shape 72">
              <a:extLst>
                <a:ext uri="{FF2B5EF4-FFF2-40B4-BE49-F238E27FC236}">
                  <a16:creationId xmlns:a16="http://schemas.microsoft.com/office/drawing/2014/main" id="{BD5C314C-1C7F-4C2C-9207-77B63AE4A6DC}"/>
                </a:ext>
              </a:extLst>
            </p:cNvPr>
            <p:cNvSpPr/>
            <p:nvPr/>
          </p:nvSpPr>
          <p:spPr>
            <a:xfrm>
              <a:off x="14707904" y="6354599"/>
              <a:ext cx="9235072" cy="6720171"/>
            </a:xfrm>
            <a:prstGeom prst="rect">
              <a:avLst/>
            </a:prstGeom>
            <a:solidFill>
              <a:srgbClr val="84CAC5"/>
            </a:solid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</p:txBody>
        </p:sp>
        <p:pic>
          <p:nvPicPr>
            <p:cNvPr id="5" name="Obraz 4">
              <a:hlinkClick r:id="rId5"/>
              <a:extLst>
                <a:ext uri="{FF2B5EF4-FFF2-40B4-BE49-F238E27FC236}">
                  <a16:creationId xmlns:a16="http://schemas.microsoft.com/office/drawing/2014/main" id="{0027CB15-59B2-4A5A-B0A2-9F624DD94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015972" y="7142564"/>
              <a:ext cx="8656856" cy="4867105"/>
            </a:xfrm>
            <a:prstGeom prst="rect">
              <a:avLst/>
            </a:prstGeom>
          </p:spPr>
        </p:pic>
        <p:sp>
          <p:nvSpPr>
            <p:cNvPr id="17" name="Prostokąt 2">
              <a:extLst>
                <a:ext uri="{FF2B5EF4-FFF2-40B4-BE49-F238E27FC236}">
                  <a16:creationId xmlns:a16="http://schemas.microsoft.com/office/drawing/2014/main" id="{20F5FCC3-682F-7242-910B-C59F9578A10D}"/>
                </a:ext>
              </a:extLst>
            </p:cNvPr>
            <p:cNvSpPr/>
            <p:nvPr/>
          </p:nvSpPr>
          <p:spPr>
            <a:xfrm>
              <a:off x="22224235" y="13191363"/>
              <a:ext cx="223330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(</a:t>
              </a:r>
              <a:r>
                <a:rPr lang="en-GB" sz="3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1.75 mins</a:t>
              </a:r>
              <a:r>
                <a:rPr lang="en-GB" sz="32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)</a:t>
              </a:r>
              <a:endParaRPr lang="pl-PL" sz="3200" dirty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sp>
        <p:nvSpPr>
          <p:cNvPr id="18" name="Shape 88">
            <a:extLst>
              <a:ext uri="{FF2B5EF4-FFF2-40B4-BE49-F238E27FC236}">
                <a16:creationId xmlns:a16="http://schemas.microsoft.com/office/drawing/2014/main" id="{01D340A9-BDF6-41FD-802B-1F8299BD832E}"/>
              </a:ext>
            </a:extLst>
          </p:cNvPr>
          <p:cNvSpPr/>
          <p:nvPr/>
        </p:nvSpPr>
        <p:spPr>
          <a:xfrm>
            <a:off x="14537209" y="13111512"/>
            <a:ext cx="16504919" cy="36715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l">
              <a:lnSpc>
                <a:spcPct val="80000"/>
              </a:lnSpc>
              <a:defRPr sz="3000" b="1">
                <a:solidFill>
                  <a:srgbClr val="F4F5F7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sz="2300" dirty="0">
                <a:solidFill>
                  <a:srgbClr val="496F63"/>
                </a:solidFill>
              </a:rPr>
              <a:t>Source: </a:t>
            </a:r>
            <a:r>
              <a:rPr lang="pl-PL" sz="2300" dirty="0">
                <a:solidFill>
                  <a:srgbClr val="496F63"/>
                </a:solidFill>
                <a:hlinkClick r:id="rId5"/>
              </a:rPr>
              <a:t>https://www.youtube.com/watch?v=w50-Kwn8MLY</a:t>
            </a:r>
            <a:endParaRPr lang="pl-PL" sz="2300" dirty="0">
              <a:solidFill>
                <a:srgbClr val="496F63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FB1DDA-7D4C-4D5E-BEF8-5F024AC24B81}"/>
              </a:ext>
            </a:extLst>
          </p:cNvPr>
          <p:cNvSpPr txBox="1"/>
          <p:nvPr/>
        </p:nvSpPr>
        <p:spPr>
          <a:xfrm>
            <a:off x="14727936" y="5990511"/>
            <a:ext cx="9656064" cy="130805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000" b="0" i="0" u="none" strike="noStrike" cap="none" spc="0" normalizeH="0" baseline="0" dirty="0">
                <a:ln>
                  <a:noFill/>
                </a:ln>
                <a:solidFill>
                  <a:srgbClr val="496F63"/>
                </a:solidFill>
                <a:effectLst/>
                <a:uFillTx/>
                <a:latin typeface="PT Sans"/>
                <a:ea typeface="PT Sans"/>
                <a:cs typeface="PT Sans"/>
                <a:sym typeface="PT Sans"/>
              </a:rPr>
              <a:t>Watch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000" b="0" i="0" u="none" strike="noStrike" cap="none" spc="0" normalizeH="0" baseline="0" dirty="0">
                <a:ln>
                  <a:noFill/>
                </a:ln>
                <a:solidFill>
                  <a:srgbClr val="496F63"/>
                </a:solidFill>
                <a:effectLst/>
                <a:uFillTx/>
                <a:latin typeface="PT Sans"/>
                <a:ea typeface="PT Sans"/>
                <a:cs typeface="PT Sans"/>
                <a:sym typeface="PT Sans"/>
              </a:rPr>
              <a:t> Lean Management and Creativity</a:t>
            </a:r>
          </a:p>
        </p:txBody>
      </p:sp>
    </p:spTree>
    <p:extLst>
      <p:ext uri="{BB962C8B-B14F-4D97-AF65-F5344CB8AC3E}">
        <p14:creationId xmlns:p14="http://schemas.microsoft.com/office/powerpoint/2010/main" val="427291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build="p"/>
      <p:bldP spid="84" grpId="0" animBg="1"/>
      <p:bldP spid="88" grpId="0"/>
      <p:bldP spid="11" grpId="0" animBg="1"/>
      <p:bldP spid="12" grpId="0" uiExpand="1" build="p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371503" y="474339"/>
            <a:ext cx="9442911" cy="479079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000" i="1" dirty="0">
                <a:solidFill>
                  <a:srgbClr val="496F63"/>
                </a:solidFill>
                <a:cs typeface="Arial" panose="020B0604020202020204" pitchFamily="34" charset="0"/>
              </a:rPr>
              <a:t>“ You should never impose your views on the problem being solved on anyone.</a:t>
            </a:r>
          </a:p>
          <a:p>
            <a:pPr algn="ctr">
              <a:lnSpc>
                <a:spcPct val="150000"/>
              </a:lnSpc>
            </a:pPr>
            <a:r>
              <a:rPr lang="en-US" sz="4000" i="1" dirty="0">
                <a:solidFill>
                  <a:srgbClr val="496F63"/>
                </a:solidFill>
                <a:cs typeface="Arial" panose="020B0604020202020204" pitchFamily="34" charset="0"/>
              </a:rPr>
              <a:t>You just have to investigate the problem and the solution will come by itself. ” </a:t>
            </a:r>
            <a:r>
              <a:rPr lang="pl-PL" sz="3600" i="1" dirty="0">
                <a:solidFill>
                  <a:srgbClr val="496F63"/>
                </a:solidFill>
                <a:cs typeface="Arial" panose="020B0604020202020204" pitchFamily="34" charset="0"/>
              </a:rPr>
              <a:t>Albert Einstein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9</a:t>
            </a:fld>
            <a:endParaRPr/>
          </a:p>
        </p:txBody>
      </p:sp>
      <p:sp>
        <p:nvSpPr>
          <p:cNvPr id="78" name="Shape 78"/>
          <p:cNvSpPr/>
          <p:nvPr/>
        </p:nvSpPr>
        <p:spPr>
          <a:xfrm>
            <a:off x="10432769" y="-41664"/>
            <a:ext cx="12314447" cy="13799328"/>
          </a:xfrm>
          <a:prstGeom prst="rect">
            <a:avLst/>
          </a:pr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53B8BC36-4FE6-4117-977E-87CD337582CC}"/>
              </a:ext>
            </a:extLst>
          </p:cNvPr>
          <p:cNvSpPr/>
          <p:nvPr/>
        </p:nvSpPr>
        <p:spPr>
          <a:xfrm>
            <a:off x="12636258" y="13115135"/>
            <a:ext cx="829746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500" dirty="0">
                <a:solidFill>
                  <a:schemeClr val="tx1"/>
                </a:solidFill>
              </a:rPr>
              <a:t>Source: https://artgym.com/neuroscience-and-creativity/</a:t>
            </a:r>
            <a:endParaRPr lang="pl-PL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5EF5EA55-8E6D-465C-8E06-D8B6A7FA8B49}"/>
              </a:ext>
            </a:extLst>
          </p:cNvPr>
          <p:cNvSpPr/>
          <p:nvPr/>
        </p:nvSpPr>
        <p:spPr>
          <a:xfrm>
            <a:off x="10334487" y="301159"/>
            <a:ext cx="12327604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</a:rPr>
              <a:t>Abilities and skills useful in the creative process:</a:t>
            </a:r>
            <a:endParaRPr lang="pl-PL" sz="4000" b="1" dirty="0">
              <a:solidFill>
                <a:srgbClr val="FFFFFF"/>
              </a:solidFill>
            </a:endParaRP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FF"/>
                </a:solidFill>
              </a:rPr>
              <a:t>memory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FFFFFF"/>
                </a:solidFill>
              </a:rPr>
              <a:t>visualisation</a:t>
            </a:r>
            <a:endParaRPr lang="en-US" sz="4000" b="1" dirty="0">
              <a:solidFill>
                <a:srgbClr val="FFFFFF"/>
              </a:solidFill>
            </a:endParaRP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FF"/>
                </a:solidFill>
              </a:rPr>
              <a:t>creation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FF"/>
                </a:solidFill>
              </a:rPr>
              <a:t>prediction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FF"/>
                </a:solidFill>
              </a:rPr>
              <a:t>imagination</a:t>
            </a:r>
            <a:endParaRPr lang="pl-PL" sz="4000" b="1" dirty="0">
              <a:solidFill>
                <a:srgbClr val="FFFFFF"/>
              </a:solidFill>
            </a:endParaRPr>
          </a:p>
          <a:p>
            <a:pPr marL="685800" indent="-685800" algn="ctr">
              <a:buFont typeface="Arial" panose="020B0604020202020204" pitchFamily="34" charset="0"/>
              <a:buChar char="•"/>
            </a:pPr>
            <a:endParaRPr lang="pl-PL" sz="4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800"/>
              </a:spcAft>
            </a:pPr>
            <a:r>
              <a:rPr lang="en-US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Don't be afraid to use phrases such as:</a:t>
            </a:r>
          </a:p>
          <a:p>
            <a:pPr algn="ctr">
              <a:spcAft>
                <a:spcPts val="2400"/>
              </a:spcAft>
            </a:pPr>
            <a:r>
              <a:rPr lang="en-US" sz="40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"would it be better if..."</a:t>
            </a:r>
          </a:p>
          <a:p>
            <a:pPr algn="ctr">
              <a:spcAft>
                <a:spcPts val="2400"/>
              </a:spcAft>
            </a:pPr>
            <a:r>
              <a:rPr lang="en-US" sz="40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"I’ve got this brilliant idea..."</a:t>
            </a:r>
          </a:p>
          <a:p>
            <a:pPr algn="ctr">
              <a:spcAft>
                <a:spcPts val="2400"/>
              </a:spcAft>
            </a:pPr>
            <a:r>
              <a:rPr lang="en-US" sz="40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“We could do it this way..."</a:t>
            </a:r>
          </a:p>
          <a:p>
            <a:pPr algn="ctr">
              <a:spcAft>
                <a:spcPts val="2400"/>
              </a:spcAft>
            </a:pPr>
            <a:r>
              <a:rPr lang="en-US" sz="40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"This would be a great business, but we would need..."</a:t>
            </a:r>
            <a:endParaRPr lang="pl-PL" sz="4000" b="1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FCEF7F2-B6A9-4590-8715-6F7CC1A063BA}"/>
              </a:ext>
            </a:extLst>
          </p:cNvPr>
          <p:cNvSpPr/>
          <p:nvPr/>
        </p:nvSpPr>
        <p:spPr>
          <a:xfrm>
            <a:off x="371503" y="12688954"/>
            <a:ext cx="9962984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l-PL" sz="1800" dirty="0">
                <a:solidFill>
                  <a:srgbClr val="71BB9A"/>
                </a:solidFill>
              </a:rPr>
              <a:t>Source: </a:t>
            </a:r>
            <a:r>
              <a:rPr lang="pl-PL" sz="1800" dirty="0">
                <a:solidFill>
                  <a:srgbClr val="71BB9A"/>
                </a:solidFill>
                <a:hlinkClick r:id="rId3"/>
              </a:rPr>
              <a:t>https://www.youtube.com/watch?time_continue=464&amp;v=Mtjatz9r-Vc&amp;feature=emb_logo</a:t>
            </a:r>
            <a:endParaRPr lang="pl-PL" sz="1800" dirty="0">
              <a:solidFill>
                <a:srgbClr val="71BB9A"/>
              </a:solidFill>
            </a:endParaRPr>
          </a:p>
        </p:txBody>
      </p:sp>
      <p:pic>
        <p:nvPicPr>
          <p:cNvPr id="2" name="Obraz 1">
            <a:hlinkClick r:id="rId3"/>
            <a:extLst>
              <a:ext uri="{FF2B5EF4-FFF2-40B4-BE49-F238E27FC236}">
                <a16:creationId xmlns:a16="http://schemas.microsoft.com/office/drawing/2014/main" id="{4FA2540E-43B2-4EF5-9FE1-EC9048493DA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337" y="7330669"/>
            <a:ext cx="8922839" cy="5016647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51CFAC84-597C-49B9-A53D-CE12963FD7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196" y="8898669"/>
            <a:ext cx="12355587" cy="3790285"/>
          </a:xfrm>
          <a:prstGeom prst="rect">
            <a:avLst/>
          </a:prstGeom>
        </p:spPr>
      </p:pic>
      <p:sp>
        <p:nvSpPr>
          <p:cNvPr id="14" name="Prostokąt 2">
            <a:extLst>
              <a:ext uri="{FF2B5EF4-FFF2-40B4-BE49-F238E27FC236}">
                <a16:creationId xmlns:a16="http://schemas.microsoft.com/office/drawing/2014/main" id="{20F5FCC3-682F-7242-910B-C59F9578A10D}"/>
              </a:ext>
            </a:extLst>
          </p:cNvPr>
          <p:cNvSpPr/>
          <p:nvPr/>
        </p:nvSpPr>
        <p:spPr>
          <a:xfrm>
            <a:off x="3652442" y="13101539"/>
            <a:ext cx="2460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(21.25 mins)</a:t>
            </a:r>
            <a:endParaRPr lang="pl-PL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ED1E47-5276-48AA-BBD6-34DD5764CA71}"/>
              </a:ext>
            </a:extLst>
          </p:cNvPr>
          <p:cNvSpPr txBox="1"/>
          <p:nvPr/>
        </p:nvSpPr>
        <p:spPr>
          <a:xfrm>
            <a:off x="864051" y="5690719"/>
            <a:ext cx="8785410" cy="143116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400" b="0" i="0" u="none" strike="noStrike" cap="none" spc="0" normalizeH="0" baseline="0" dirty="0">
                <a:ln>
                  <a:noFill/>
                </a:ln>
                <a:solidFill>
                  <a:srgbClr val="496F63"/>
                </a:solidFill>
                <a:effectLst/>
                <a:uFillTx/>
                <a:latin typeface="PT Sans"/>
                <a:ea typeface="PT Sans"/>
                <a:cs typeface="PT Sans"/>
                <a:sym typeface="PT Sans"/>
              </a:rPr>
              <a:t>WATCH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400" b="0" i="0" u="none" strike="noStrike" cap="none" spc="0" normalizeH="0" baseline="0" dirty="0">
                <a:ln>
                  <a:noFill/>
                </a:ln>
                <a:solidFill>
                  <a:srgbClr val="496F63"/>
                </a:solidFill>
                <a:effectLst/>
                <a:uFillTx/>
                <a:latin typeface="PT Sans"/>
                <a:ea typeface="PT Sans"/>
                <a:cs typeface="PT Sans"/>
                <a:sym typeface="PT Sans"/>
              </a:rPr>
              <a:t>The Art of Innovation</a:t>
            </a:r>
          </a:p>
        </p:txBody>
      </p:sp>
    </p:spTree>
    <p:extLst>
      <p:ext uri="{BB962C8B-B14F-4D97-AF65-F5344CB8AC3E}">
        <p14:creationId xmlns:p14="http://schemas.microsoft.com/office/powerpoint/2010/main" val="49384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8" grpId="0" animBg="1"/>
      <p:bldP spid="11" grpId="0"/>
      <p:bldP spid="12" grpId="0" uiExpand="1" build="p"/>
      <p:bldP spid="13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AC9006"/>
      </a:dk1>
      <a:lt1>
        <a:srgbClr val="A6A7AC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-Regular"/>
        <a:ea typeface="Montserrat-Regular"/>
        <a:cs typeface="Montserrat-Regular"/>
      </a:majorFont>
      <a:minorFont>
        <a:latin typeface="Montserrat-Regular"/>
        <a:ea typeface="Montserrat-Regular"/>
        <a:cs typeface="Montserrat-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just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300" b="0" i="0" u="none" strike="noStrike" cap="none" spc="0" normalizeH="0" baseline="0">
            <a:ln>
              <a:noFill/>
            </a:ln>
            <a:solidFill>
              <a:srgbClr val="A6A7AC"/>
            </a:solidFill>
            <a:effectLst/>
            <a:uFillTx/>
            <a:latin typeface="PT Sans"/>
            <a:ea typeface="PT Sans"/>
            <a:cs typeface="PT Sans"/>
            <a:sym typeface="PT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-Regular"/>
        <a:ea typeface="Montserrat-Regular"/>
        <a:cs typeface="Montserrat-Regular"/>
      </a:majorFont>
      <a:minorFont>
        <a:latin typeface="Montserrat-Regular"/>
        <a:ea typeface="Montserrat-Regular"/>
        <a:cs typeface="Montserrat-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just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300" b="0" i="0" u="none" strike="noStrike" cap="none" spc="0" normalizeH="0" baseline="0">
            <a:ln>
              <a:noFill/>
            </a:ln>
            <a:solidFill>
              <a:srgbClr val="A6A7AC"/>
            </a:solidFill>
            <a:effectLst/>
            <a:uFillTx/>
            <a:latin typeface="PT Sans"/>
            <a:ea typeface="PT Sans"/>
            <a:cs typeface="PT Sans"/>
            <a:sym typeface="PT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E2B2E9F57E254297E8C520F6AB90CA" ma:contentTypeVersion="12" ma:contentTypeDescription="Create a new document." ma:contentTypeScope="" ma:versionID="3f009222ecc1b50588429d0ef9412405">
  <xsd:schema xmlns:xsd="http://www.w3.org/2001/XMLSchema" xmlns:xs="http://www.w3.org/2001/XMLSchema" xmlns:p="http://schemas.microsoft.com/office/2006/metadata/properties" xmlns:ns2="ab4fe050-19d9-48c3-b326-e65a64e40524" xmlns:ns3="6b3bd29d-add5-404f-a16a-9650d8295be1" targetNamespace="http://schemas.microsoft.com/office/2006/metadata/properties" ma:root="true" ma:fieldsID="fbf852c0455c59998d6fcd484772ef4d" ns2:_="" ns3:_="">
    <xsd:import namespace="ab4fe050-19d9-48c3-b326-e65a64e40524"/>
    <xsd:import namespace="6b3bd29d-add5-404f-a16a-9650d8295b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4fe050-19d9-48c3-b326-e65a64e405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3bd29d-add5-404f-a16a-9650d8295be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73C1F0-E454-41C6-B792-7B7D24831460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b3bd29d-add5-404f-a16a-9650d8295be1"/>
    <ds:schemaRef ds:uri="http://purl.org/dc/elements/1.1/"/>
    <ds:schemaRef ds:uri="ab4fe050-19d9-48c3-b326-e65a64e4052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4C953BE-B768-4E83-AF61-E3EAC12E0F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4fe050-19d9-48c3-b326-e65a64e40524"/>
    <ds:schemaRef ds:uri="6b3bd29d-add5-404f-a16a-9650d8295b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040B72-9827-42AD-9008-07776BA952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53293</TotalTime>
  <Words>2744</Words>
  <Application>Microsoft Office PowerPoint</Application>
  <PresentationFormat>Custom</PresentationFormat>
  <Paragraphs>284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Helvetica Light</vt:lpstr>
      <vt:lpstr>Helvetica Neue</vt:lpstr>
      <vt:lpstr>Montserrat-Regular</vt:lpstr>
      <vt:lpstr>Montserrat-SemiBold</vt:lpstr>
      <vt:lpstr>PT Sans</vt:lpstr>
      <vt:lpstr>Roboto Regular</vt:lpstr>
      <vt:lpstr>Times New Roman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</dc:creator>
  <cp:lastModifiedBy>David Montgomery</cp:lastModifiedBy>
  <cp:revision>605</cp:revision>
  <dcterms:modified xsi:type="dcterms:W3CDTF">2022-04-05T11:39:34Z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0x01010082E2B2E9F57E254297E8C520F6AB90CA</vt:lpwstr>
  </property>
</Properties>
</file>