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410" r:id="rId6"/>
    <p:sldId id="277" r:id="rId7"/>
    <p:sldId id="388" r:id="rId8"/>
    <p:sldId id="398" r:id="rId9"/>
    <p:sldId id="411" r:id="rId10"/>
    <p:sldId id="394" r:id="rId11"/>
    <p:sldId id="412" r:id="rId12"/>
    <p:sldId id="401" r:id="rId13"/>
    <p:sldId id="399" r:id="rId14"/>
    <p:sldId id="390" r:id="rId15"/>
    <p:sldId id="383" r:id="rId16"/>
    <p:sldId id="402" r:id="rId17"/>
    <p:sldId id="393" r:id="rId18"/>
    <p:sldId id="389" r:id="rId19"/>
    <p:sldId id="404" r:id="rId20"/>
    <p:sldId id="403" r:id="rId21"/>
    <p:sldId id="406" r:id="rId22"/>
    <p:sldId id="408" r:id="rId23"/>
    <p:sldId id="405" r:id="rId24"/>
    <p:sldId id="40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96F63"/>
    <a:srgbClr val="FFFFFF"/>
    <a:srgbClr val="002726"/>
    <a:srgbClr val="B9E1DE"/>
    <a:srgbClr val="000000"/>
    <a:srgbClr val="71BB9A"/>
    <a:srgbClr val="84C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5FE8E-D6CE-4FD1-A14E-E67E9802FB10}" v="22" dt="2021-08-12T12:19:46.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p:restoredTop sz="93350"/>
  </p:normalViewPr>
  <p:slideViewPr>
    <p:cSldViewPr snapToGrid="0" snapToObjects="1">
      <p:cViewPr varScale="1">
        <p:scale>
          <a:sx n="56" d="100"/>
          <a:sy n="56" d="100"/>
        </p:scale>
        <p:origin x="396"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e Gafney" userId="No621/eGfKai4pT8vySUB5KU2sxIGYBpu4wAnAXEmcE=" providerId="None" clId="Web-{04C5FE8E-D6CE-4FD1-A14E-E67E9802FB10}"/>
    <pc:docChg chg="modSld">
      <pc:chgData name="Maire Gafney" userId="No621/eGfKai4pT8vySUB5KU2sxIGYBpu4wAnAXEmcE=" providerId="None" clId="Web-{04C5FE8E-D6CE-4FD1-A14E-E67E9802FB10}" dt="2021-08-12T12:19:46.955" v="13" actId="1076"/>
      <pc:docMkLst>
        <pc:docMk/>
      </pc:docMkLst>
      <pc:sldChg chg="modSp">
        <pc:chgData name="Maire Gafney" userId="No621/eGfKai4pT8vySUB5KU2sxIGYBpu4wAnAXEmcE=" providerId="None" clId="Web-{04C5FE8E-D6CE-4FD1-A14E-E67E9802FB10}" dt="2021-08-12T12:19:14.314" v="5" actId="20577"/>
        <pc:sldMkLst>
          <pc:docMk/>
          <pc:sldMk cId="2254575081" sldId="390"/>
        </pc:sldMkLst>
        <pc:spChg chg="mod">
          <ac:chgData name="Maire Gafney" userId="No621/eGfKai4pT8vySUB5KU2sxIGYBpu4wAnAXEmcE=" providerId="None" clId="Web-{04C5FE8E-D6CE-4FD1-A14E-E67E9802FB10}" dt="2021-08-12T12:19:14.314" v="5" actId="20577"/>
          <ac:spMkLst>
            <pc:docMk/>
            <pc:sldMk cId="2254575081" sldId="390"/>
            <ac:spMk id="6" creationId="{6A48FEB2-8E77-4448-9A60-8E82695730BE}"/>
          </ac:spMkLst>
        </pc:spChg>
      </pc:sldChg>
      <pc:sldChg chg="modSp">
        <pc:chgData name="Maire Gafney" userId="No621/eGfKai4pT8vySUB5KU2sxIGYBpu4wAnAXEmcE=" providerId="None" clId="Web-{04C5FE8E-D6CE-4FD1-A14E-E67E9802FB10}" dt="2021-08-12T12:19:22.580" v="8" actId="20577"/>
        <pc:sldMkLst>
          <pc:docMk/>
          <pc:sldMk cId="2880478237" sldId="393"/>
        </pc:sldMkLst>
        <pc:spChg chg="mod">
          <ac:chgData name="Maire Gafney" userId="No621/eGfKai4pT8vySUB5KU2sxIGYBpu4wAnAXEmcE=" providerId="None" clId="Web-{04C5FE8E-D6CE-4FD1-A14E-E67E9802FB10}" dt="2021-08-12T12:19:22.580" v="8" actId="20577"/>
          <ac:spMkLst>
            <pc:docMk/>
            <pc:sldMk cId="2880478237" sldId="393"/>
            <ac:spMk id="5" creationId="{F87C2AF5-C1C5-E34F-813C-59FF06F02B5C}"/>
          </ac:spMkLst>
        </pc:spChg>
      </pc:sldChg>
      <pc:sldChg chg="delSp modSp delAnim">
        <pc:chgData name="Maire Gafney" userId="No621/eGfKai4pT8vySUB5KU2sxIGYBpu4wAnAXEmcE=" providerId="None" clId="Web-{04C5FE8E-D6CE-4FD1-A14E-E67E9802FB10}" dt="2021-08-12T12:19:46.955" v="13" actId="1076"/>
        <pc:sldMkLst>
          <pc:docMk/>
          <pc:sldMk cId="4069314087" sldId="404"/>
        </pc:sldMkLst>
        <pc:spChg chg="mod">
          <ac:chgData name="Maire Gafney" userId="No621/eGfKai4pT8vySUB5KU2sxIGYBpu4wAnAXEmcE=" providerId="None" clId="Web-{04C5FE8E-D6CE-4FD1-A14E-E67E9802FB10}" dt="2021-08-12T12:19:46.955" v="13" actId="1076"/>
          <ac:spMkLst>
            <pc:docMk/>
            <pc:sldMk cId="4069314087" sldId="404"/>
            <ac:spMk id="2" creationId="{14AFE9FF-98B5-7F48-A3C5-56EB9515C6BA}"/>
          </ac:spMkLst>
        </pc:spChg>
        <pc:picChg chg="del">
          <ac:chgData name="Maire Gafney" userId="No621/eGfKai4pT8vySUB5KU2sxIGYBpu4wAnAXEmcE=" providerId="None" clId="Web-{04C5FE8E-D6CE-4FD1-A14E-E67E9802FB10}" dt="2021-08-12T12:19:39.127" v="9"/>
          <ac:picMkLst>
            <pc:docMk/>
            <pc:sldMk cId="4069314087" sldId="404"/>
            <ac:picMk id="9" creationId="{CE054818-8098-DB4A-B940-A4DF168FF4EE}"/>
          </ac:picMkLst>
        </pc:picChg>
      </pc:sldChg>
      <pc:sldChg chg="modSp">
        <pc:chgData name="Maire Gafney" userId="No621/eGfKai4pT8vySUB5KU2sxIGYBpu4wAnAXEmcE=" providerId="None" clId="Web-{04C5FE8E-D6CE-4FD1-A14E-E67E9802FB10}" dt="2021-08-12T12:18:50.860" v="2" actId="20577"/>
        <pc:sldMkLst>
          <pc:docMk/>
          <pc:sldMk cId="1672649426" sldId="412"/>
        </pc:sldMkLst>
        <pc:spChg chg="mod">
          <ac:chgData name="Maire Gafney" userId="No621/eGfKai4pT8vySUB5KU2sxIGYBpu4wAnAXEmcE=" providerId="None" clId="Web-{04C5FE8E-D6CE-4FD1-A14E-E67E9802FB10}" dt="2021-08-12T12:18:50.860" v="2" actId="20577"/>
          <ac:spMkLst>
            <pc:docMk/>
            <pc:sldMk cId="1672649426" sldId="412"/>
            <ac:spMk id="3" creationId="{AC1978B1-95CA-C545-95F3-CF839B7920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16292-09EA-CA42-A336-FC5908FF7882}" type="doc">
      <dgm:prSet loTypeId="urn:microsoft.com/office/officeart/2005/8/layout/orgChart1" loCatId="" qsTypeId="urn:microsoft.com/office/officeart/2005/8/quickstyle/simple2" qsCatId="simple" csTypeId="urn:microsoft.com/office/officeart/2005/8/colors/accent2_5" csCatId="accent2" phldr="1"/>
      <dgm:spPr/>
      <dgm:t>
        <a:bodyPr/>
        <a:lstStyle/>
        <a:p>
          <a:endParaRPr lang="pl-PL"/>
        </a:p>
      </dgm:t>
    </dgm:pt>
    <dgm:pt modelId="{0CA34024-A4E0-8845-8F4C-ACF75AD68C1C}">
      <dgm:prSet phldrT="[Tekst]" custT="1"/>
      <dgm:spPr/>
      <dgm:t>
        <a:bodyPr/>
        <a:lstStyle/>
        <a:p>
          <a:pPr>
            <a:buFont typeface="Arial" panose="020B0604020202020204" pitchFamily="34" charset="0"/>
            <a:buNone/>
          </a:pPr>
          <a:r>
            <a:rPr lang="pl-PL" sz="4400" b="0" cap="none" spc="0">
              <a:ln w="18415" cmpd="sng">
                <a:noFill/>
                <a:prstDash val="solid"/>
              </a:ln>
              <a:solidFill>
                <a:srgbClr val="000000"/>
              </a:solidFill>
              <a:effectLst/>
            </a:rPr>
            <a:t>Validated learning </a:t>
          </a:r>
          <a:endParaRPr lang="pl-PL" sz="4400" b="0" cap="none" spc="0" dirty="0">
            <a:ln w="18415" cmpd="sng">
              <a:noFill/>
              <a:prstDash val="solid"/>
            </a:ln>
            <a:solidFill>
              <a:srgbClr val="000000"/>
            </a:solidFill>
            <a:effectLst/>
          </a:endParaRPr>
        </a:p>
      </dgm:t>
    </dgm:pt>
    <dgm:pt modelId="{14697B61-6542-1D46-9230-BC407F8E2DF8}" type="parTrans" cxnId="{D42B9667-1C5E-CC45-89F7-D5153502B4F0}">
      <dgm:prSet/>
      <dgm:spPr/>
      <dgm:t>
        <a:bodyPr/>
        <a:lstStyle/>
        <a:p>
          <a:endParaRPr lang="pl-PL" b="0" cap="none" spc="0">
            <a:ln w="18415" cmpd="sng">
              <a:noFill/>
              <a:prstDash val="solid"/>
            </a:ln>
            <a:solidFill>
              <a:srgbClr val="000000"/>
            </a:solidFill>
            <a:effectLst/>
          </a:endParaRPr>
        </a:p>
      </dgm:t>
    </dgm:pt>
    <dgm:pt modelId="{47FB63E5-B5CE-554D-97CB-4A5DA51667A7}" type="sibTrans" cxnId="{D42B9667-1C5E-CC45-89F7-D5153502B4F0}">
      <dgm:prSet/>
      <dgm:spPr/>
      <dgm:t>
        <a:bodyPr/>
        <a:lstStyle/>
        <a:p>
          <a:endParaRPr lang="pl-PL" b="0" cap="none" spc="0">
            <a:ln w="18415" cmpd="sng">
              <a:noFill/>
              <a:prstDash val="solid"/>
            </a:ln>
            <a:solidFill>
              <a:srgbClr val="000000"/>
            </a:solidFill>
            <a:effectLst/>
          </a:endParaRPr>
        </a:p>
      </dgm:t>
    </dgm:pt>
    <dgm:pt modelId="{239B2DDE-7769-8A4B-9F56-4A1C3DAD3306}">
      <dgm:prSet custT="1"/>
      <dgm:spPr/>
      <dgm:t>
        <a:bodyPr/>
        <a:lstStyle/>
        <a:p>
          <a:r>
            <a:rPr lang="en-US" sz="4400" b="0" cap="none" spc="0">
              <a:ln w="18415" cmpd="sng">
                <a:noFill/>
                <a:prstDash val="solid"/>
              </a:ln>
              <a:solidFill>
                <a:srgbClr val="000000"/>
              </a:solidFill>
              <a:effectLst/>
            </a:rPr>
            <a:t>Real metrics</a:t>
          </a:r>
          <a:endParaRPr lang="pl-PL" sz="4400" b="0" cap="none" spc="0" dirty="0">
            <a:ln w="18415" cmpd="sng">
              <a:noFill/>
              <a:prstDash val="solid"/>
            </a:ln>
            <a:solidFill>
              <a:srgbClr val="000000"/>
            </a:solidFill>
            <a:effectLst/>
          </a:endParaRPr>
        </a:p>
      </dgm:t>
    </dgm:pt>
    <dgm:pt modelId="{8B824217-D486-D14E-979F-815CAA09268C}" type="parTrans" cxnId="{8CECA042-2369-9F46-BD8F-169F64CB43DA}">
      <dgm:prSet/>
      <dgm:spPr/>
      <dgm:t>
        <a:bodyPr/>
        <a:lstStyle/>
        <a:p>
          <a:endParaRPr lang="pl-PL" b="0" cap="none" spc="0">
            <a:ln w="18415" cmpd="sng">
              <a:noFill/>
              <a:prstDash val="solid"/>
            </a:ln>
            <a:solidFill>
              <a:srgbClr val="000000"/>
            </a:solidFill>
            <a:effectLst/>
          </a:endParaRPr>
        </a:p>
      </dgm:t>
    </dgm:pt>
    <dgm:pt modelId="{CE6A9E4E-7AC2-1C43-99F0-DA32FC45F1CB}" type="sibTrans" cxnId="{8CECA042-2369-9F46-BD8F-169F64CB43DA}">
      <dgm:prSet/>
      <dgm:spPr/>
      <dgm:t>
        <a:bodyPr/>
        <a:lstStyle/>
        <a:p>
          <a:endParaRPr lang="pl-PL" b="0" cap="none" spc="0">
            <a:ln w="18415" cmpd="sng">
              <a:noFill/>
              <a:prstDash val="solid"/>
            </a:ln>
            <a:solidFill>
              <a:srgbClr val="000000"/>
            </a:solidFill>
            <a:effectLst/>
          </a:endParaRPr>
        </a:p>
      </dgm:t>
    </dgm:pt>
    <dgm:pt modelId="{1D7218DE-C548-CF4F-8D81-E02E2B2D6939}">
      <dgm:prSet custT="1"/>
      <dgm:spPr/>
      <dgm:t>
        <a:bodyPr/>
        <a:lstStyle/>
        <a:p>
          <a:r>
            <a:rPr lang="en-US" sz="4400" b="0" cap="none" spc="0">
              <a:ln w="18415" cmpd="sng">
                <a:noFill/>
                <a:prstDash val="solid"/>
              </a:ln>
              <a:solidFill>
                <a:srgbClr val="000000"/>
              </a:solidFill>
              <a:effectLst/>
            </a:rPr>
            <a:t>Pivot or persevere?</a:t>
          </a:r>
          <a:endParaRPr lang="pl-PL" sz="4400" b="0" cap="none" spc="0" dirty="0">
            <a:ln w="18415" cmpd="sng">
              <a:noFill/>
              <a:prstDash val="solid"/>
            </a:ln>
            <a:solidFill>
              <a:srgbClr val="000000"/>
            </a:solidFill>
            <a:effectLst/>
          </a:endParaRPr>
        </a:p>
      </dgm:t>
    </dgm:pt>
    <dgm:pt modelId="{A64A7133-AA66-D048-BA5B-E0DCDD7D8509}" type="parTrans" cxnId="{5BDD1490-F0ED-A843-8C0D-A88EFA9FF279}">
      <dgm:prSet/>
      <dgm:spPr/>
      <dgm:t>
        <a:bodyPr/>
        <a:lstStyle/>
        <a:p>
          <a:endParaRPr lang="pl-PL" b="0" cap="none" spc="0">
            <a:ln w="18415" cmpd="sng">
              <a:noFill/>
              <a:prstDash val="solid"/>
            </a:ln>
            <a:solidFill>
              <a:srgbClr val="000000"/>
            </a:solidFill>
            <a:effectLst/>
          </a:endParaRPr>
        </a:p>
      </dgm:t>
    </dgm:pt>
    <dgm:pt modelId="{883E1170-0356-6348-B397-DEF5F63FFDAD}" type="sibTrans" cxnId="{5BDD1490-F0ED-A843-8C0D-A88EFA9FF279}">
      <dgm:prSet/>
      <dgm:spPr/>
      <dgm:t>
        <a:bodyPr/>
        <a:lstStyle/>
        <a:p>
          <a:endParaRPr lang="pl-PL" b="0" cap="none" spc="0">
            <a:ln w="18415" cmpd="sng">
              <a:noFill/>
              <a:prstDash val="solid"/>
            </a:ln>
            <a:solidFill>
              <a:srgbClr val="000000"/>
            </a:solidFill>
            <a:effectLst/>
          </a:endParaRPr>
        </a:p>
      </dgm:t>
    </dgm:pt>
    <dgm:pt modelId="{868EBBEA-3A76-DC4C-B51D-D15587B55FBE}">
      <dgm:prSet custT="1"/>
      <dgm:spPr/>
      <dgm:t>
        <a:bodyPr/>
        <a:lstStyle/>
        <a:p>
          <a:r>
            <a:rPr lang="en-US" sz="4400" b="0" cap="none" spc="0">
              <a:ln w="18415" cmpd="sng">
                <a:noFill/>
                <a:prstDash val="solid"/>
              </a:ln>
              <a:solidFill>
                <a:srgbClr val="000000"/>
              </a:solidFill>
              <a:effectLst/>
            </a:rPr>
            <a:t>Continuous testing and iteration</a:t>
          </a:r>
          <a:endParaRPr lang="pl-PL" sz="4400" b="0" cap="none" spc="0" dirty="0">
            <a:ln w="18415" cmpd="sng">
              <a:noFill/>
              <a:prstDash val="solid"/>
            </a:ln>
            <a:solidFill>
              <a:srgbClr val="000000"/>
            </a:solidFill>
            <a:effectLst/>
          </a:endParaRPr>
        </a:p>
      </dgm:t>
    </dgm:pt>
    <dgm:pt modelId="{E046571E-F3E5-2A45-B7C1-442E717BA497}" type="parTrans" cxnId="{9BC2ACD6-A91B-934C-8995-CDB62E6CC013}">
      <dgm:prSet/>
      <dgm:spPr/>
      <dgm:t>
        <a:bodyPr/>
        <a:lstStyle/>
        <a:p>
          <a:endParaRPr lang="pl-PL" b="0" cap="none" spc="0">
            <a:ln w="18415" cmpd="sng">
              <a:noFill/>
              <a:prstDash val="solid"/>
            </a:ln>
            <a:solidFill>
              <a:srgbClr val="000000"/>
            </a:solidFill>
            <a:effectLst/>
          </a:endParaRPr>
        </a:p>
      </dgm:t>
    </dgm:pt>
    <dgm:pt modelId="{DFBB61A0-C885-DB40-AE91-FE75B64EEA80}" type="sibTrans" cxnId="{9BC2ACD6-A91B-934C-8995-CDB62E6CC013}">
      <dgm:prSet/>
      <dgm:spPr/>
      <dgm:t>
        <a:bodyPr/>
        <a:lstStyle/>
        <a:p>
          <a:endParaRPr lang="pl-PL" b="0" cap="none" spc="0">
            <a:ln w="18415" cmpd="sng">
              <a:noFill/>
              <a:prstDash val="solid"/>
            </a:ln>
            <a:solidFill>
              <a:srgbClr val="000000"/>
            </a:solidFill>
            <a:effectLst/>
          </a:endParaRPr>
        </a:p>
      </dgm:t>
    </dgm:pt>
    <dgm:pt modelId="{97BEF925-5DBE-754C-BFD6-8A3CA2A43F56}">
      <dgm:prSet phldrT="[Tekst]" custT="1"/>
      <dgm:spPr/>
      <dgm:t>
        <a:bodyPr/>
        <a:lstStyle/>
        <a:p>
          <a:r>
            <a:rPr lang="pl-PL" sz="4400" b="0" cap="none" spc="0">
              <a:ln w="18415" cmpd="sng">
                <a:noFill/>
                <a:prstDash val="solid"/>
              </a:ln>
              <a:solidFill>
                <a:srgbClr val="000000"/>
              </a:solidFill>
              <a:effectLst/>
            </a:rPr>
            <a:t>Innovation accounting </a:t>
          </a:r>
          <a:endParaRPr lang="pl-PL" sz="4400" b="0" cap="none" spc="0" dirty="0">
            <a:ln w="18415" cmpd="sng">
              <a:noFill/>
              <a:prstDash val="solid"/>
            </a:ln>
            <a:solidFill>
              <a:srgbClr val="000000"/>
            </a:solidFill>
            <a:effectLst/>
          </a:endParaRPr>
        </a:p>
      </dgm:t>
    </dgm:pt>
    <dgm:pt modelId="{91B9FEC3-DEFB-1F4E-825B-391E038561ED}" type="parTrans" cxnId="{9B24A2CA-8BF7-5946-830B-719A2859DEE4}">
      <dgm:prSet/>
      <dgm:spPr/>
      <dgm:t>
        <a:bodyPr/>
        <a:lstStyle/>
        <a:p>
          <a:endParaRPr lang="pl-PL" b="0" cap="none" spc="0">
            <a:ln w="18415" cmpd="sng">
              <a:noFill/>
              <a:prstDash val="solid"/>
            </a:ln>
            <a:solidFill>
              <a:srgbClr val="000000"/>
            </a:solidFill>
            <a:effectLst/>
          </a:endParaRPr>
        </a:p>
      </dgm:t>
    </dgm:pt>
    <dgm:pt modelId="{5C0E8CFE-DF5A-CC4E-B557-21D037916B7C}" type="sibTrans" cxnId="{9B24A2CA-8BF7-5946-830B-719A2859DEE4}">
      <dgm:prSet/>
      <dgm:spPr/>
      <dgm:t>
        <a:bodyPr/>
        <a:lstStyle/>
        <a:p>
          <a:endParaRPr lang="pl-PL" b="0" cap="none" spc="0">
            <a:ln w="18415" cmpd="sng">
              <a:noFill/>
              <a:prstDash val="solid"/>
            </a:ln>
            <a:solidFill>
              <a:srgbClr val="000000"/>
            </a:solidFill>
            <a:effectLst/>
          </a:endParaRPr>
        </a:p>
      </dgm:t>
    </dgm:pt>
    <dgm:pt modelId="{75E4DE18-54EC-0744-87D1-19357B84D645}">
      <dgm:prSet custT="1"/>
      <dgm:spPr/>
      <dgm:t>
        <a:bodyPr/>
        <a:lstStyle/>
        <a:p>
          <a:pPr>
            <a:buFont typeface="+mj-lt"/>
            <a:buNone/>
          </a:pPr>
          <a:r>
            <a:rPr lang="en-US" sz="3200" b="0" cap="none" spc="0" dirty="0">
              <a:ln w="18415" cmpd="sng">
                <a:noFill/>
                <a:prstDash val="solid"/>
              </a:ln>
              <a:solidFill>
                <a:srgbClr val="000000"/>
              </a:solidFill>
              <a:effectLst/>
            </a:rPr>
            <a:t>create </a:t>
          </a:r>
          <a:r>
            <a:rPr lang="en-US" sz="3200" b="0" cap="none" spc="0" dirty="0">
              <a:ln w="18415" cmpd="sng">
                <a:noFill/>
                <a:prstDash val="solid"/>
              </a:ln>
              <a:solidFill>
                <a:srgbClr val="FFFFFF"/>
              </a:solidFill>
              <a:effectLst/>
            </a:rPr>
            <a:t>learning experiments</a:t>
          </a:r>
          <a:r>
            <a:rPr lang="en-US" sz="3200" b="0" cap="none" spc="0" dirty="0">
              <a:ln w="18415" cmpd="sng">
                <a:noFill/>
                <a:prstDash val="solid"/>
              </a:ln>
              <a:solidFill>
                <a:srgbClr val="000000"/>
              </a:solidFill>
              <a:effectLst/>
            </a:rPr>
            <a:t>, where teams follow a continuous cycle of ‘build-measure-learn’</a:t>
          </a:r>
          <a:endParaRPr lang="pl-PL" sz="3200" b="0" cap="none" spc="0" dirty="0">
            <a:ln w="18415" cmpd="sng">
              <a:noFill/>
              <a:prstDash val="solid"/>
            </a:ln>
            <a:solidFill>
              <a:srgbClr val="000000"/>
            </a:solidFill>
            <a:effectLst/>
          </a:endParaRPr>
        </a:p>
      </dgm:t>
    </dgm:pt>
    <dgm:pt modelId="{4B1842B5-9E82-BB48-B883-FC4BD8696F26}" type="parTrans" cxnId="{9732A78C-7B42-3B42-9FBE-8D440109816A}">
      <dgm:prSet/>
      <dgm:spPr/>
      <dgm:t>
        <a:bodyPr/>
        <a:lstStyle/>
        <a:p>
          <a:endParaRPr lang="pl-PL" b="0" cap="none" spc="0">
            <a:ln w="18415" cmpd="sng">
              <a:noFill/>
              <a:prstDash val="solid"/>
            </a:ln>
            <a:solidFill>
              <a:srgbClr val="000000"/>
            </a:solidFill>
            <a:effectLst/>
          </a:endParaRPr>
        </a:p>
      </dgm:t>
    </dgm:pt>
    <dgm:pt modelId="{A57A05DC-BC11-F349-8BC8-222A0D8EE8A5}" type="sibTrans" cxnId="{9732A78C-7B42-3B42-9FBE-8D440109816A}">
      <dgm:prSet/>
      <dgm:spPr/>
      <dgm:t>
        <a:bodyPr/>
        <a:lstStyle/>
        <a:p>
          <a:endParaRPr lang="pl-PL" b="0" cap="none" spc="0">
            <a:ln w="18415" cmpd="sng">
              <a:noFill/>
              <a:prstDash val="solid"/>
            </a:ln>
            <a:solidFill>
              <a:srgbClr val="000000"/>
            </a:solidFill>
            <a:effectLst/>
          </a:endParaRPr>
        </a:p>
      </dgm:t>
    </dgm:pt>
    <dgm:pt modelId="{F492B807-8F5F-3546-8B5D-D60CB45C5EA7}">
      <dgm:prSet custT="1"/>
      <dgm:spPr/>
      <dgm:t>
        <a:bodyPr/>
        <a:lstStyle/>
        <a:p>
          <a:r>
            <a:rPr lang="pl-PL" sz="3200" b="0" cap="none" spc="0" dirty="0">
              <a:ln w="18415" cmpd="sng">
                <a:noFill/>
                <a:prstDash val="solid"/>
              </a:ln>
              <a:solidFill>
                <a:srgbClr val="000000"/>
              </a:solidFill>
              <a:effectLst/>
            </a:rPr>
            <a:t>choosing key </a:t>
          </a:r>
          <a:r>
            <a:rPr lang="pl-PL" sz="3200" b="0" cap="none" spc="0" dirty="0">
              <a:ln w="18415" cmpd="sng">
                <a:noFill/>
                <a:prstDash val="solid"/>
              </a:ln>
              <a:solidFill>
                <a:srgbClr val="002726"/>
              </a:solidFill>
              <a:effectLst/>
            </a:rPr>
            <a:t>metrics</a:t>
          </a:r>
          <a:r>
            <a:rPr lang="pl-PL" sz="3200" b="0" cap="none" spc="0" dirty="0">
              <a:ln w="18415" cmpd="sng">
                <a:noFill/>
                <a:prstDash val="solid"/>
              </a:ln>
              <a:solidFill>
                <a:srgbClr val="000000"/>
              </a:solidFill>
              <a:effectLst/>
            </a:rPr>
            <a:t> that enable you to </a:t>
          </a:r>
          <a:r>
            <a:rPr lang="pl-PL" sz="3200" b="0" cap="none" spc="0" dirty="0">
              <a:ln w="18415" cmpd="sng">
                <a:noFill/>
                <a:prstDash val="solid"/>
              </a:ln>
              <a:solidFill>
                <a:srgbClr val="FFFFFF"/>
              </a:solidFill>
              <a:effectLst/>
            </a:rPr>
            <a:t>track and measure </a:t>
          </a:r>
          <a:r>
            <a:rPr lang="pl-PL" sz="3200" b="0" cap="none" spc="0" dirty="0">
              <a:ln w="18415" cmpd="sng">
                <a:noFill/>
                <a:prstDash val="solid"/>
              </a:ln>
              <a:solidFill>
                <a:srgbClr val="000000"/>
              </a:solidFill>
              <a:effectLst/>
            </a:rPr>
            <a:t>what really matters: user engagement with the product, assumption-testing, and current product value</a:t>
          </a:r>
        </a:p>
      </dgm:t>
    </dgm:pt>
    <dgm:pt modelId="{1BA8C46D-775A-4B40-A19C-50E864230994}" type="parTrans" cxnId="{AC75997D-E919-C048-941B-4471CC47D1F8}">
      <dgm:prSet/>
      <dgm:spPr/>
      <dgm:t>
        <a:bodyPr/>
        <a:lstStyle/>
        <a:p>
          <a:endParaRPr lang="pl-PL" b="0" cap="none" spc="0">
            <a:ln w="18415" cmpd="sng">
              <a:noFill/>
              <a:prstDash val="solid"/>
            </a:ln>
            <a:solidFill>
              <a:srgbClr val="000000"/>
            </a:solidFill>
            <a:effectLst/>
          </a:endParaRPr>
        </a:p>
      </dgm:t>
    </dgm:pt>
    <dgm:pt modelId="{AA364525-B6FE-8F4A-A8A1-1FD85A4B6F54}" type="sibTrans" cxnId="{AC75997D-E919-C048-941B-4471CC47D1F8}">
      <dgm:prSet/>
      <dgm:spPr/>
      <dgm:t>
        <a:bodyPr/>
        <a:lstStyle/>
        <a:p>
          <a:endParaRPr lang="pl-PL" b="0" cap="none" spc="0">
            <a:ln w="18415" cmpd="sng">
              <a:noFill/>
              <a:prstDash val="solid"/>
            </a:ln>
            <a:solidFill>
              <a:srgbClr val="000000"/>
            </a:solidFill>
            <a:effectLst/>
          </a:endParaRPr>
        </a:p>
      </dgm:t>
    </dgm:pt>
    <dgm:pt modelId="{6349B15D-2CB3-AB4D-B4F7-48967113C4E2}">
      <dgm:prSet custT="1"/>
      <dgm:spPr/>
      <dgm:t>
        <a:bodyPr/>
        <a:lstStyle/>
        <a:p>
          <a:r>
            <a:rPr lang="pl-PL" sz="3200" b="0" cap="none" spc="0" dirty="0">
              <a:ln w="18415" cmpd="sng">
                <a:noFill/>
                <a:prstDash val="solid"/>
              </a:ln>
              <a:solidFill>
                <a:srgbClr val="000000"/>
              </a:solidFill>
              <a:effectLst/>
            </a:rPr>
            <a:t>build experiments around </a:t>
          </a:r>
          <a:r>
            <a:rPr lang="en-GB" sz="3200" b="0" cap="none" spc="0" dirty="0">
              <a:ln w="18415" cmpd="sng">
                <a:noFill/>
                <a:prstDash val="solid"/>
              </a:ln>
              <a:solidFill>
                <a:srgbClr val="FFFFFF"/>
              </a:solidFill>
              <a:effectLst/>
            </a:rPr>
            <a:t>“</a:t>
          </a:r>
          <a:r>
            <a:rPr lang="pl-PL" sz="3200" b="0" cap="none" spc="0" dirty="0">
              <a:ln w="18415" cmpd="sng">
                <a:noFill/>
                <a:prstDash val="solid"/>
              </a:ln>
              <a:solidFill>
                <a:srgbClr val="FFFFFF"/>
              </a:solidFill>
              <a:effectLst/>
            </a:rPr>
            <a:t>real” metrics</a:t>
          </a:r>
          <a:r>
            <a:rPr lang="en-GB" sz="3200" b="0" cap="none" spc="0" dirty="0">
              <a:ln w="18415" cmpd="sng">
                <a:noFill/>
                <a:prstDash val="solid"/>
              </a:ln>
              <a:solidFill>
                <a:srgbClr val="000000"/>
              </a:solidFill>
              <a:effectLst/>
            </a:rPr>
            <a:t>,</a:t>
          </a:r>
          <a:r>
            <a:rPr lang="pl-PL" sz="3200" b="0" cap="none" spc="0" dirty="0">
              <a:ln w="18415" cmpd="sng">
                <a:noFill/>
                <a:prstDash val="solid"/>
              </a:ln>
              <a:solidFill>
                <a:srgbClr val="000000"/>
              </a:solidFill>
              <a:effectLst/>
            </a:rPr>
            <a:t> </a:t>
          </a:r>
          <a:r>
            <a:rPr lang="en-GB" sz="3200" b="0" cap="none" spc="0" dirty="0">
              <a:ln w="18415" cmpd="sng">
                <a:noFill/>
                <a:prstDash val="solid"/>
              </a:ln>
              <a:solidFill>
                <a:srgbClr val="000000"/>
              </a:solidFill>
              <a:effectLst/>
            </a:rPr>
            <a:t>r</a:t>
          </a:r>
          <a:r>
            <a:rPr lang="pl-PL" sz="3200" b="0" cap="none" spc="0" dirty="0">
              <a:ln w="18415" cmpd="sng">
                <a:noFill/>
                <a:prstDash val="solid"/>
              </a:ln>
              <a:solidFill>
                <a:srgbClr val="000000"/>
              </a:solidFill>
              <a:effectLst/>
            </a:rPr>
            <a:t>ather tha</a:t>
          </a:r>
          <a:r>
            <a:rPr lang="en-GB" sz="3200" b="0" cap="none" spc="0" dirty="0">
              <a:ln w="18415" cmpd="sng">
                <a:noFill/>
                <a:prstDash val="solid"/>
              </a:ln>
              <a:solidFill>
                <a:srgbClr val="000000"/>
              </a:solidFill>
              <a:effectLst/>
            </a:rPr>
            <a:t>n </a:t>
          </a:r>
          <a:r>
            <a:rPr lang="pl-PL" sz="3200" b="0" cap="none" spc="0" dirty="0">
              <a:ln w="18415" cmpd="sng">
                <a:noFill/>
                <a:prstDash val="solid"/>
              </a:ln>
              <a:solidFill>
                <a:srgbClr val="000000"/>
              </a:solidFill>
              <a:effectLst/>
            </a:rPr>
            <a:t>”vanity” metrics</a:t>
          </a:r>
        </a:p>
      </dgm:t>
    </dgm:pt>
    <dgm:pt modelId="{602E28A9-28FF-2246-8193-DE67E2A18379}" type="parTrans" cxnId="{C7D93CB9-4F0D-FB46-B08B-66B99516039B}">
      <dgm:prSet/>
      <dgm:spPr/>
      <dgm:t>
        <a:bodyPr/>
        <a:lstStyle/>
        <a:p>
          <a:endParaRPr lang="pl-PL" b="0" cap="none" spc="0">
            <a:ln w="18415" cmpd="sng">
              <a:noFill/>
              <a:prstDash val="solid"/>
            </a:ln>
            <a:solidFill>
              <a:srgbClr val="000000"/>
            </a:solidFill>
            <a:effectLst/>
          </a:endParaRPr>
        </a:p>
      </dgm:t>
    </dgm:pt>
    <dgm:pt modelId="{680C95F2-FCE6-294E-8459-4A86EFE212A0}" type="sibTrans" cxnId="{C7D93CB9-4F0D-FB46-B08B-66B99516039B}">
      <dgm:prSet/>
      <dgm:spPr/>
      <dgm:t>
        <a:bodyPr/>
        <a:lstStyle/>
        <a:p>
          <a:endParaRPr lang="pl-PL" b="0" cap="none" spc="0">
            <a:ln w="18415" cmpd="sng">
              <a:noFill/>
              <a:prstDash val="solid"/>
            </a:ln>
            <a:solidFill>
              <a:srgbClr val="000000"/>
            </a:solidFill>
            <a:effectLst/>
          </a:endParaRPr>
        </a:p>
      </dgm:t>
    </dgm:pt>
    <dgm:pt modelId="{FF5F0139-1AC6-6248-A75C-CCAB40585307}">
      <dgm:prSet custT="1"/>
      <dgm:spPr/>
      <dgm:t>
        <a:bodyPr/>
        <a:lstStyle/>
        <a:p>
          <a:r>
            <a:rPr lang="pl-PL" sz="3200" b="0" cap="none" spc="0" dirty="0">
              <a:ln w="18415" cmpd="sng">
                <a:noFill/>
                <a:prstDash val="solid"/>
              </a:ln>
              <a:solidFill>
                <a:srgbClr val="000000"/>
              </a:solidFill>
              <a:effectLst/>
            </a:rPr>
            <a:t>“pivot” means </a:t>
          </a:r>
          <a:r>
            <a:rPr lang="pl-PL" sz="3200" b="0" cap="none" spc="0" dirty="0">
              <a:ln w="18415" cmpd="sng">
                <a:noFill/>
                <a:prstDash val="solid"/>
              </a:ln>
              <a:solidFill>
                <a:srgbClr val="FFFFFF"/>
              </a:solidFill>
              <a:effectLst/>
            </a:rPr>
            <a:t>chang</a:t>
          </a:r>
          <a:r>
            <a:rPr lang="en-GB" sz="3200" b="0" cap="none" spc="0" dirty="0" err="1">
              <a:ln w="18415" cmpd="sng">
                <a:noFill/>
                <a:prstDash val="solid"/>
              </a:ln>
              <a:solidFill>
                <a:srgbClr val="FFFFFF"/>
              </a:solidFill>
              <a:effectLst/>
            </a:rPr>
            <a:t>ing</a:t>
          </a:r>
          <a:r>
            <a:rPr lang="pl-PL" sz="3200" b="0" cap="none" spc="0" dirty="0">
              <a:ln w="18415" cmpd="sng">
                <a:noFill/>
                <a:prstDash val="solid"/>
              </a:ln>
              <a:solidFill>
                <a:srgbClr val="FFFFFF"/>
              </a:solidFill>
              <a:effectLst/>
            </a:rPr>
            <a:t> direction </a:t>
          </a:r>
          <a:r>
            <a:rPr lang="pl-PL" sz="3200" b="0" cap="none" spc="0" dirty="0">
              <a:ln w="18415" cmpd="sng">
                <a:noFill/>
                <a:prstDash val="solid"/>
              </a:ln>
              <a:solidFill>
                <a:srgbClr val="000000"/>
              </a:solidFill>
              <a:effectLst/>
            </a:rPr>
            <a:t>without totally abandoning previous learning or product vision</a:t>
          </a:r>
        </a:p>
      </dgm:t>
    </dgm:pt>
    <dgm:pt modelId="{CE22C2E2-C659-FA42-A477-815E895FDA66}" type="parTrans" cxnId="{9D6CD508-E3F0-A04C-9273-3F7DCBF7A6AF}">
      <dgm:prSet/>
      <dgm:spPr/>
      <dgm:t>
        <a:bodyPr/>
        <a:lstStyle/>
        <a:p>
          <a:endParaRPr lang="pl-PL" b="0" cap="none" spc="0">
            <a:ln w="18415" cmpd="sng">
              <a:noFill/>
              <a:prstDash val="solid"/>
            </a:ln>
            <a:solidFill>
              <a:srgbClr val="000000"/>
            </a:solidFill>
            <a:effectLst/>
          </a:endParaRPr>
        </a:p>
      </dgm:t>
    </dgm:pt>
    <dgm:pt modelId="{6F7602D1-3429-E14B-9578-C1BA98104055}" type="sibTrans" cxnId="{9D6CD508-E3F0-A04C-9273-3F7DCBF7A6AF}">
      <dgm:prSet/>
      <dgm:spPr/>
      <dgm:t>
        <a:bodyPr/>
        <a:lstStyle/>
        <a:p>
          <a:endParaRPr lang="pl-PL" b="0" cap="none" spc="0">
            <a:ln w="18415" cmpd="sng">
              <a:noFill/>
              <a:prstDash val="solid"/>
            </a:ln>
            <a:solidFill>
              <a:srgbClr val="000000"/>
            </a:solidFill>
            <a:effectLst/>
          </a:endParaRPr>
        </a:p>
      </dgm:t>
    </dgm:pt>
    <dgm:pt modelId="{FDD0AEA6-2909-264E-925B-A1A9E81B0D86}">
      <dgm:prSet custT="1"/>
      <dgm:spPr/>
      <dgm:t>
        <a:bodyPr/>
        <a:lstStyle/>
        <a:p>
          <a:r>
            <a:rPr lang="pl-PL" sz="3200" b="0" cap="none" spc="0" dirty="0">
              <a:ln w="18415" cmpd="sng">
                <a:noFill/>
                <a:prstDash val="solid"/>
              </a:ln>
              <a:solidFill>
                <a:srgbClr val="000000"/>
              </a:solidFill>
              <a:effectLst/>
            </a:rPr>
            <a:t>doing real-time user testing, finding out </a:t>
          </a:r>
          <a:r>
            <a:rPr lang="pl-PL" sz="3200" b="0" cap="none" spc="0" dirty="0">
              <a:ln w="18415" cmpd="sng">
                <a:noFill/>
                <a:prstDash val="solid"/>
              </a:ln>
              <a:solidFill>
                <a:srgbClr val="FFFFFF"/>
              </a:solidFill>
              <a:effectLst/>
            </a:rPr>
            <a:t>what the customer really wants </a:t>
          </a:r>
          <a:r>
            <a:rPr lang="pl-PL" sz="3200" b="0" cap="none" spc="0" dirty="0">
              <a:ln w="18415" cmpd="sng">
                <a:noFill/>
                <a:prstDash val="solid"/>
              </a:ln>
              <a:solidFill>
                <a:srgbClr val="000000"/>
              </a:solidFill>
              <a:effectLst/>
            </a:rPr>
            <a:t>and making business decisions following user feedback</a:t>
          </a:r>
        </a:p>
      </dgm:t>
    </dgm:pt>
    <dgm:pt modelId="{08D7B6F3-7520-8345-A3E1-4C6C0878AFAC}" type="parTrans" cxnId="{3FC5786C-6B9C-164E-9A4A-9B022C619111}">
      <dgm:prSet/>
      <dgm:spPr/>
      <dgm:t>
        <a:bodyPr/>
        <a:lstStyle/>
        <a:p>
          <a:endParaRPr lang="pl-PL" b="0" cap="none" spc="0">
            <a:ln w="18415" cmpd="sng">
              <a:noFill/>
              <a:prstDash val="solid"/>
            </a:ln>
            <a:solidFill>
              <a:srgbClr val="000000"/>
            </a:solidFill>
            <a:effectLst/>
          </a:endParaRPr>
        </a:p>
      </dgm:t>
    </dgm:pt>
    <dgm:pt modelId="{188FCA80-C74F-1244-A5A3-119C64619CE2}" type="sibTrans" cxnId="{3FC5786C-6B9C-164E-9A4A-9B022C619111}">
      <dgm:prSet/>
      <dgm:spPr/>
      <dgm:t>
        <a:bodyPr/>
        <a:lstStyle/>
        <a:p>
          <a:endParaRPr lang="pl-PL" b="0" cap="none" spc="0">
            <a:ln w="18415" cmpd="sng">
              <a:noFill/>
              <a:prstDash val="solid"/>
            </a:ln>
            <a:solidFill>
              <a:srgbClr val="000000"/>
            </a:solidFill>
            <a:effectLst/>
          </a:endParaRPr>
        </a:p>
      </dgm:t>
    </dgm:pt>
    <dgm:pt modelId="{05CB92E9-D05C-6C44-AD34-51ED9120F3AF}">
      <dgm:prSet phldrT="[Tekst]" custT="1"/>
      <dgm:spPr/>
      <dgm:t>
        <a:bodyPr/>
        <a:lstStyle/>
        <a:p>
          <a:r>
            <a:rPr lang="en-GB" sz="10000" b="0" cap="none" spc="0">
              <a:ln w="18415" cmpd="sng">
                <a:noFill/>
                <a:prstDash val="solid"/>
              </a:ln>
              <a:solidFill>
                <a:srgbClr val="000000"/>
              </a:solidFill>
              <a:effectLst/>
              <a:latin typeface="Arial" panose="020B0604020202020204" pitchFamily="34" charset="0"/>
              <a:cs typeface="Arial" panose="020B0604020202020204" pitchFamily="34" charset="0"/>
            </a:rPr>
            <a:t>1. The principles of lean evaluation:</a:t>
          </a:r>
          <a:endParaRPr lang="pl-PL" sz="10000" b="0" cap="none" spc="0" dirty="0">
            <a:ln w="18415" cmpd="sng">
              <a:noFill/>
              <a:prstDash val="solid"/>
            </a:ln>
            <a:solidFill>
              <a:srgbClr val="000000"/>
            </a:solidFill>
            <a:effectLst/>
          </a:endParaRPr>
        </a:p>
      </dgm:t>
    </dgm:pt>
    <dgm:pt modelId="{9741ECA7-B51F-7D4D-A526-FEC55D5D5B9E}" type="sibTrans" cxnId="{12CEF119-DC3B-F343-A9A7-B948E6326C8A}">
      <dgm:prSet/>
      <dgm:spPr/>
      <dgm:t>
        <a:bodyPr/>
        <a:lstStyle/>
        <a:p>
          <a:endParaRPr lang="pl-PL" b="0" cap="none" spc="0">
            <a:ln w="18415" cmpd="sng">
              <a:noFill/>
              <a:prstDash val="solid"/>
            </a:ln>
            <a:solidFill>
              <a:srgbClr val="000000"/>
            </a:solidFill>
            <a:effectLst/>
          </a:endParaRPr>
        </a:p>
      </dgm:t>
    </dgm:pt>
    <dgm:pt modelId="{C0D5F940-426A-194A-8B82-C3A5CF3B71C6}" type="parTrans" cxnId="{12CEF119-DC3B-F343-A9A7-B948E6326C8A}">
      <dgm:prSet/>
      <dgm:spPr/>
      <dgm:t>
        <a:bodyPr/>
        <a:lstStyle/>
        <a:p>
          <a:endParaRPr lang="pl-PL" b="0" cap="none" spc="0">
            <a:ln w="18415" cmpd="sng">
              <a:noFill/>
              <a:prstDash val="solid"/>
            </a:ln>
            <a:solidFill>
              <a:srgbClr val="000000"/>
            </a:solidFill>
            <a:effectLst/>
          </a:endParaRPr>
        </a:p>
      </dgm:t>
    </dgm:pt>
    <dgm:pt modelId="{55AE1568-DE12-A345-95BA-350E49EE4C7A}" type="pres">
      <dgm:prSet presAssocID="{01916292-09EA-CA42-A336-FC5908FF7882}" presName="hierChild1" presStyleCnt="0">
        <dgm:presLayoutVars>
          <dgm:orgChart val="1"/>
          <dgm:chPref val="1"/>
          <dgm:dir/>
          <dgm:animOne val="branch"/>
          <dgm:animLvl val="lvl"/>
          <dgm:resizeHandles/>
        </dgm:presLayoutVars>
      </dgm:prSet>
      <dgm:spPr/>
    </dgm:pt>
    <dgm:pt modelId="{41F14EBD-86A6-3B40-B3A1-529CBC52A6B7}" type="pres">
      <dgm:prSet presAssocID="{05CB92E9-D05C-6C44-AD34-51ED9120F3AF}" presName="hierRoot1" presStyleCnt="0">
        <dgm:presLayoutVars>
          <dgm:hierBranch val="init"/>
        </dgm:presLayoutVars>
      </dgm:prSet>
      <dgm:spPr/>
    </dgm:pt>
    <dgm:pt modelId="{0E4272DA-FDA9-014D-AF63-76443E6D0998}" type="pres">
      <dgm:prSet presAssocID="{05CB92E9-D05C-6C44-AD34-51ED9120F3AF}" presName="rootComposite1" presStyleCnt="0"/>
      <dgm:spPr/>
    </dgm:pt>
    <dgm:pt modelId="{899BFD02-6057-C840-BF65-4182140BF816}" type="pres">
      <dgm:prSet presAssocID="{05CB92E9-D05C-6C44-AD34-51ED9120F3AF}" presName="rootText1" presStyleLbl="node0" presStyleIdx="0" presStyleCnt="1" custScaleX="464794" custScaleY="264739" custLinFactNeighborX="-329" custLinFactNeighborY="-53766">
        <dgm:presLayoutVars>
          <dgm:chPref val="3"/>
        </dgm:presLayoutVars>
      </dgm:prSet>
      <dgm:spPr/>
    </dgm:pt>
    <dgm:pt modelId="{5BDB3788-3E47-A247-9090-0E34876A3521}" type="pres">
      <dgm:prSet presAssocID="{05CB92E9-D05C-6C44-AD34-51ED9120F3AF}" presName="rootConnector1" presStyleLbl="node1" presStyleIdx="0" presStyleCnt="0"/>
      <dgm:spPr/>
    </dgm:pt>
    <dgm:pt modelId="{0FE90FD2-A217-724C-9108-65552FA14EF0}" type="pres">
      <dgm:prSet presAssocID="{05CB92E9-D05C-6C44-AD34-51ED9120F3AF}" presName="hierChild2" presStyleCnt="0"/>
      <dgm:spPr/>
    </dgm:pt>
    <dgm:pt modelId="{533AC7C2-8FDE-9F40-8FC4-D3577905B081}" type="pres">
      <dgm:prSet presAssocID="{14697B61-6542-1D46-9230-BC407F8E2DF8}" presName="Name37" presStyleLbl="parChTrans1D2" presStyleIdx="0" presStyleCnt="5"/>
      <dgm:spPr/>
    </dgm:pt>
    <dgm:pt modelId="{BA9F7A42-F31B-9144-A422-B594DD0357DB}" type="pres">
      <dgm:prSet presAssocID="{0CA34024-A4E0-8845-8F4C-ACF75AD68C1C}" presName="hierRoot2" presStyleCnt="0">
        <dgm:presLayoutVars>
          <dgm:hierBranch val="init"/>
        </dgm:presLayoutVars>
      </dgm:prSet>
      <dgm:spPr/>
    </dgm:pt>
    <dgm:pt modelId="{6B94A0C8-F536-3A41-93EC-25E7157CA01F}" type="pres">
      <dgm:prSet presAssocID="{0CA34024-A4E0-8845-8F4C-ACF75AD68C1C}" presName="rootComposite" presStyleCnt="0"/>
      <dgm:spPr/>
    </dgm:pt>
    <dgm:pt modelId="{EA09CE48-128F-6344-9319-BBCB8AE30871}" type="pres">
      <dgm:prSet presAssocID="{0CA34024-A4E0-8845-8F4C-ACF75AD68C1C}" presName="rootText" presStyleLbl="node2" presStyleIdx="0" presStyleCnt="5" custAng="10800000" custFlipVert="1" custScaleX="124004" custScaleY="149589">
        <dgm:presLayoutVars>
          <dgm:chPref val="3"/>
        </dgm:presLayoutVars>
      </dgm:prSet>
      <dgm:spPr/>
    </dgm:pt>
    <dgm:pt modelId="{27739C89-7B1B-0547-BB72-3CA9C6E8E02F}" type="pres">
      <dgm:prSet presAssocID="{0CA34024-A4E0-8845-8F4C-ACF75AD68C1C}" presName="rootConnector" presStyleLbl="node2" presStyleIdx="0" presStyleCnt="5"/>
      <dgm:spPr/>
    </dgm:pt>
    <dgm:pt modelId="{D4F39584-6241-864D-99E7-C3B706142E9B}" type="pres">
      <dgm:prSet presAssocID="{0CA34024-A4E0-8845-8F4C-ACF75AD68C1C}" presName="hierChild4" presStyleCnt="0"/>
      <dgm:spPr/>
    </dgm:pt>
    <dgm:pt modelId="{E4F6C679-AF44-2348-9D11-8A0C3A822865}" type="pres">
      <dgm:prSet presAssocID="{4B1842B5-9E82-BB48-B883-FC4BD8696F26}" presName="Name37" presStyleLbl="parChTrans1D3" presStyleIdx="0" presStyleCnt="5"/>
      <dgm:spPr/>
    </dgm:pt>
    <dgm:pt modelId="{3D74C489-C9F2-DA42-AD92-EE94C1EFB86F}" type="pres">
      <dgm:prSet presAssocID="{75E4DE18-54EC-0744-87D1-19357B84D645}" presName="hierRoot2" presStyleCnt="0">
        <dgm:presLayoutVars>
          <dgm:hierBranch val="init"/>
        </dgm:presLayoutVars>
      </dgm:prSet>
      <dgm:spPr/>
    </dgm:pt>
    <dgm:pt modelId="{9529243C-69BA-2740-B065-02F596B185BE}" type="pres">
      <dgm:prSet presAssocID="{75E4DE18-54EC-0744-87D1-19357B84D645}" presName="rootComposite" presStyleCnt="0"/>
      <dgm:spPr/>
    </dgm:pt>
    <dgm:pt modelId="{9A996FF0-9567-F543-8DCB-7791CBAE91F4}" type="pres">
      <dgm:prSet presAssocID="{75E4DE18-54EC-0744-87D1-19357B84D645}" presName="rootText" presStyleLbl="node3" presStyleIdx="0" presStyleCnt="5" custScaleX="100199" custScaleY="489264">
        <dgm:presLayoutVars>
          <dgm:chPref val="3"/>
        </dgm:presLayoutVars>
      </dgm:prSet>
      <dgm:spPr/>
    </dgm:pt>
    <dgm:pt modelId="{217D9E92-DF56-EB4F-A03A-D81EC3D2334C}" type="pres">
      <dgm:prSet presAssocID="{75E4DE18-54EC-0744-87D1-19357B84D645}" presName="rootConnector" presStyleLbl="node3" presStyleIdx="0" presStyleCnt="5"/>
      <dgm:spPr/>
    </dgm:pt>
    <dgm:pt modelId="{7E846E65-7239-D745-B143-D1CD1F17E9F5}" type="pres">
      <dgm:prSet presAssocID="{75E4DE18-54EC-0744-87D1-19357B84D645}" presName="hierChild4" presStyleCnt="0"/>
      <dgm:spPr/>
    </dgm:pt>
    <dgm:pt modelId="{9BC10C87-22E0-A346-B7A9-1D2C6BB08BB8}" type="pres">
      <dgm:prSet presAssocID="{75E4DE18-54EC-0744-87D1-19357B84D645}" presName="hierChild5" presStyleCnt="0"/>
      <dgm:spPr/>
    </dgm:pt>
    <dgm:pt modelId="{E0D0AA87-1F25-544A-95DA-1B7744A18F85}" type="pres">
      <dgm:prSet presAssocID="{0CA34024-A4E0-8845-8F4C-ACF75AD68C1C}" presName="hierChild5" presStyleCnt="0"/>
      <dgm:spPr/>
    </dgm:pt>
    <dgm:pt modelId="{5E74497B-39E9-0D41-88F3-687AFFFB8023}" type="pres">
      <dgm:prSet presAssocID="{91B9FEC3-DEFB-1F4E-825B-391E038561ED}" presName="Name37" presStyleLbl="parChTrans1D2" presStyleIdx="1" presStyleCnt="5"/>
      <dgm:spPr/>
    </dgm:pt>
    <dgm:pt modelId="{19CE6D8D-57D8-8548-A922-97CA44E3EBA1}" type="pres">
      <dgm:prSet presAssocID="{97BEF925-5DBE-754C-BFD6-8A3CA2A43F56}" presName="hierRoot2" presStyleCnt="0">
        <dgm:presLayoutVars>
          <dgm:hierBranch val="init"/>
        </dgm:presLayoutVars>
      </dgm:prSet>
      <dgm:spPr/>
    </dgm:pt>
    <dgm:pt modelId="{970F47BA-E684-BB48-A3B4-8D7E85D7D756}" type="pres">
      <dgm:prSet presAssocID="{97BEF925-5DBE-754C-BFD6-8A3CA2A43F56}" presName="rootComposite" presStyleCnt="0"/>
      <dgm:spPr/>
    </dgm:pt>
    <dgm:pt modelId="{697D364E-EBA2-3A44-AEFC-CED56DA44BD0}" type="pres">
      <dgm:prSet presAssocID="{97BEF925-5DBE-754C-BFD6-8A3CA2A43F56}" presName="rootText" presStyleLbl="node2" presStyleIdx="1" presStyleCnt="5" custAng="10800000" custFlipVert="1" custScaleX="119092" custScaleY="149589">
        <dgm:presLayoutVars>
          <dgm:chPref val="3"/>
        </dgm:presLayoutVars>
      </dgm:prSet>
      <dgm:spPr/>
    </dgm:pt>
    <dgm:pt modelId="{F1BFC6D1-A864-754B-A0D9-0861C9ECD4C0}" type="pres">
      <dgm:prSet presAssocID="{97BEF925-5DBE-754C-BFD6-8A3CA2A43F56}" presName="rootConnector" presStyleLbl="node2" presStyleIdx="1" presStyleCnt="5"/>
      <dgm:spPr/>
    </dgm:pt>
    <dgm:pt modelId="{C050F73B-464F-B648-8ED6-8820C18C82FE}" type="pres">
      <dgm:prSet presAssocID="{97BEF925-5DBE-754C-BFD6-8A3CA2A43F56}" presName="hierChild4" presStyleCnt="0"/>
      <dgm:spPr/>
    </dgm:pt>
    <dgm:pt modelId="{F98291DC-13A7-E845-8574-071BC25E92F1}" type="pres">
      <dgm:prSet presAssocID="{1BA8C46D-775A-4B40-A19C-50E864230994}" presName="Name37" presStyleLbl="parChTrans1D3" presStyleIdx="1" presStyleCnt="5"/>
      <dgm:spPr/>
    </dgm:pt>
    <dgm:pt modelId="{AC210348-05D5-A842-BD62-A74432F82640}" type="pres">
      <dgm:prSet presAssocID="{F492B807-8F5F-3546-8B5D-D60CB45C5EA7}" presName="hierRoot2" presStyleCnt="0">
        <dgm:presLayoutVars>
          <dgm:hierBranch val="init"/>
        </dgm:presLayoutVars>
      </dgm:prSet>
      <dgm:spPr/>
    </dgm:pt>
    <dgm:pt modelId="{BCFB3586-7D49-7A42-A004-FDF389739DB0}" type="pres">
      <dgm:prSet presAssocID="{F492B807-8F5F-3546-8B5D-D60CB45C5EA7}" presName="rootComposite" presStyleCnt="0"/>
      <dgm:spPr/>
    </dgm:pt>
    <dgm:pt modelId="{3E03AC88-7963-0046-9588-5CC0C2CD0F74}" type="pres">
      <dgm:prSet presAssocID="{F492B807-8F5F-3546-8B5D-D60CB45C5EA7}" presName="rootText" presStyleLbl="node3" presStyleIdx="1" presStyleCnt="5" custScaleY="502986">
        <dgm:presLayoutVars>
          <dgm:chPref val="3"/>
        </dgm:presLayoutVars>
      </dgm:prSet>
      <dgm:spPr/>
    </dgm:pt>
    <dgm:pt modelId="{E3AAE49D-BBB6-3B45-A47E-6DD9621A7DAB}" type="pres">
      <dgm:prSet presAssocID="{F492B807-8F5F-3546-8B5D-D60CB45C5EA7}" presName="rootConnector" presStyleLbl="node3" presStyleIdx="1" presStyleCnt="5"/>
      <dgm:spPr/>
    </dgm:pt>
    <dgm:pt modelId="{03109C7F-336E-D549-8B3B-C732C944CF36}" type="pres">
      <dgm:prSet presAssocID="{F492B807-8F5F-3546-8B5D-D60CB45C5EA7}" presName="hierChild4" presStyleCnt="0"/>
      <dgm:spPr/>
    </dgm:pt>
    <dgm:pt modelId="{9431090B-367A-2D43-802A-96F46C96A5BD}" type="pres">
      <dgm:prSet presAssocID="{F492B807-8F5F-3546-8B5D-D60CB45C5EA7}" presName="hierChild5" presStyleCnt="0"/>
      <dgm:spPr/>
    </dgm:pt>
    <dgm:pt modelId="{BB9FF7BC-A3E3-B144-AE58-E6AA0DC555E1}" type="pres">
      <dgm:prSet presAssocID="{97BEF925-5DBE-754C-BFD6-8A3CA2A43F56}" presName="hierChild5" presStyleCnt="0"/>
      <dgm:spPr/>
    </dgm:pt>
    <dgm:pt modelId="{F7D4C8AC-1538-BF49-A55C-09D272327A93}" type="pres">
      <dgm:prSet presAssocID="{8B824217-D486-D14E-979F-815CAA09268C}" presName="Name37" presStyleLbl="parChTrans1D2" presStyleIdx="2" presStyleCnt="5"/>
      <dgm:spPr/>
    </dgm:pt>
    <dgm:pt modelId="{C7843C46-C6BE-1E48-B73C-EE9EBE764F4B}" type="pres">
      <dgm:prSet presAssocID="{239B2DDE-7769-8A4B-9F56-4A1C3DAD3306}" presName="hierRoot2" presStyleCnt="0">
        <dgm:presLayoutVars>
          <dgm:hierBranch val="init"/>
        </dgm:presLayoutVars>
      </dgm:prSet>
      <dgm:spPr/>
    </dgm:pt>
    <dgm:pt modelId="{617620CE-AF7F-FD42-B7FC-1CAD9227830B}" type="pres">
      <dgm:prSet presAssocID="{239B2DDE-7769-8A4B-9F56-4A1C3DAD3306}" presName="rootComposite" presStyleCnt="0"/>
      <dgm:spPr/>
    </dgm:pt>
    <dgm:pt modelId="{EEA97E09-64A4-044A-8726-DADCC5D34515}" type="pres">
      <dgm:prSet presAssocID="{239B2DDE-7769-8A4B-9F56-4A1C3DAD3306}" presName="rootText" presStyleLbl="node2" presStyleIdx="2" presStyleCnt="5" custScaleY="147075">
        <dgm:presLayoutVars>
          <dgm:chPref val="3"/>
        </dgm:presLayoutVars>
      </dgm:prSet>
      <dgm:spPr/>
    </dgm:pt>
    <dgm:pt modelId="{080E0448-FA5A-6A4C-9AA7-99B89583EA3A}" type="pres">
      <dgm:prSet presAssocID="{239B2DDE-7769-8A4B-9F56-4A1C3DAD3306}" presName="rootConnector" presStyleLbl="node2" presStyleIdx="2" presStyleCnt="5"/>
      <dgm:spPr/>
    </dgm:pt>
    <dgm:pt modelId="{7BF27E77-0930-D14C-A550-174A067186CE}" type="pres">
      <dgm:prSet presAssocID="{239B2DDE-7769-8A4B-9F56-4A1C3DAD3306}" presName="hierChild4" presStyleCnt="0"/>
      <dgm:spPr/>
    </dgm:pt>
    <dgm:pt modelId="{6E1543CE-CD45-034A-88EC-4FC12C936F8C}" type="pres">
      <dgm:prSet presAssocID="{602E28A9-28FF-2246-8193-DE67E2A18379}" presName="Name37" presStyleLbl="parChTrans1D3" presStyleIdx="2" presStyleCnt="5"/>
      <dgm:spPr/>
    </dgm:pt>
    <dgm:pt modelId="{09C153A9-F363-5044-8F09-B663696D2CEB}" type="pres">
      <dgm:prSet presAssocID="{6349B15D-2CB3-AB4D-B4F7-48967113C4E2}" presName="hierRoot2" presStyleCnt="0">
        <dgm:presLayoutVars>
          <dgm:hierBranch val="init"/>
        </dgm:presLayoutVars>
      </dgm:prSet>
      <dgm:spPr/>
    </dgm:pt>
    <dgm:pt modelId="{84669E47-BC8F-EC4D-A59D-2320B53DB5A7}" type="pres">
      <dgm:prSet presAssocID="{6349B15D-2CB3-AB4D-B4F7-48967113C4E2}" presName="rootComposite" presStyleCnt="0"/>
      <dgm:spPr/>
    </dgm:pt>
    <dgm:pt modelId="{79DB099D-2173-434E-B61E-69349D7E0A31}" type="pres">
      <dgm:prSet presAssocID="{6349B15D-2CB3-AB4D-B4F7-48967113C4E2}" presName="rootText" presStyleLbl="node3" presStyleIdx="2" presStyleCnt="5" custScaleY="477836">
        <dgm:presLayoutVars>
          <dgm:chPref val="3"/>
        </dgm:presLayoutVars>
      </dgm:prSet>
      <dgm:spPr/>
    </dgm:pt>
    <dgm:pt modelId="{7B1FC018-3A84-E44B-9FDB-9EECC6F8914E}" type="pres">
      <dgm:prSet presAssocID="{6349B15D-2CB3-AB4D-B4F7-48967113C4E2}" presName="rootConnector" presStyleLbl="node3" presStyleIdx="2" presStyleCnt="5"/>
      <dgm:spPr/>
    </dgm:pt>
    <dgm:pt modelId="{F2A6B030-F65A-254F-89B1-F37EF0B834F4}" type="pres">
      <dgm:prSet presAssocID="{6349B15D-2CB3-AB4D-B4F7-48967113C4E2}" presName="hierChild4" presStyleCnt="0"/>
      <dgm:spPr/>
    </dgm:pt>
    <dgm:pt modelId="{E880103F-A0AC-3A4D-8CAF-EF48AFF67399}" type="pres">
      <dgm:prSet presAssocID="{6349B15D-2CB3-AB4D-B4F7-48967113C4E2}" presName="hierChild5" presStyleCnt="0"/>
      <dgm:spPr/>
    </dgm:pt>
    <dgm:pt modelId="{0FE9C393-1548-5B4B-8EAF-AD55B9E121B4}" type="pres">
      <dgm:prSet presAssocID="{239B2DDE-7769-8A4B-9F56-4A1C3DAD3306}" presName="hierChild5" presStyleCnt="0"/>
      <dgm:spPr/>
    </dgm:pt>
    <dgm:pt modelId="{C109E812-92E6-0A4F-917C-15F135EC326E}" type="pres">
      <dgm:prSet presAssocID="{A64A7133-AA66-D048-BA5B-E0DCDD7D8509}" presName="Name37" presStyleLbl="parChTrans1D2" presStyleIdx="3" presStyleCnt="5"/>
      <dgm:spPr/>
    </dgm:pt>
    <dgm:pt modelId="{EA6EF219-C151-744C-B1AA-F06CAE216761}" type="pres">
      <dgm:prSet presAssocID="{1D7218DE-C548-CF4F-8D81-E02E2B2D6939}" presName="hierRoot2" presStyleCnt="0">
        <dgm:presLayoutVars>
          <dgm:hierBranch val="init"/>
        </dgm:presLayoutVars>
      </dgm:prSet>
      <dgm:spPr/>
    </dgm:pt>
    <dgm:pt modelId="{240D6A24-25E9-164F-BF99-F34074EE5167}" type="pres">
      <dgm:prSet presAssocID="{1D7218DE-C548-CF4F-8D81-E02E2B2D6939}" presName="rootComposite" presStyleCnt="0"/>
      <dgm:spPr/>
    </dgm:pt>
    <dgm:pt modelId="{D3896D30-016E-9441-8FC9-D2106D98AC7C}" type="pres">
      <dgm:prSet presAssocID="{1D7218DE-C548-CF4F-8D81-E02E2B2D6939}" presName="rootText" presStyleLbl="node2" presStyleIdx="3" presStyleCnt="5" custScaleX="122251" custScaleY="140918">
        <dgm:presLayoutVars>
          <dgm:chPref val="3"/>
        </dgm:presLayoutVars>
      </dgm:prSet>
      <dgm:spPr/>
    </dgm:pt>
    <dgm:pt modelId="{6C735676-A2A6-E646-99EA-F0179FB36D18}" type="pres">
      <dgm:prSet presAssocID="{1D7218DE-C548-CF4F-8D81-E02E2B2D6939}" presName="rootConnector" presStyleLbl="node2" presStyleIdx="3" presStyleCnt="5"/>
      <dgm:spPr/>
    </dgm:pt>
    <dgm:pt modelId="{AF5F6F10-CE7A-0B4E-8ADD-61826189D54E}" type="pres">
      <dgm:prSet presAssocID="{1D7218DE-C548-CF4F-8D81-E02E2B2D6939}" presName="hierChild4" presStyleCnt="0"/>
      <dgm:spPr/>
    </dgm:pt>
    <dgm:pt modelId="{0CB502C7-D3EF-2643-A2CF-05979A2A87B0}" type="pres">
      <dgm:prSet presAssocID="{CE22C2E2-C659-FA42-A477-815E895FDA66}" presName="Name37" presStyleLbl="parChTrans1D3" presStyleIdx="3" presStyleCnt="5"/>
      <dgm:spPr/>
    </dgm:pt>
    <dgm:pt modelId="{4399CD24-BA7B-754B-9F99-90C8E16C4314}" type="pres">
      <dgm:prSet presAssocID="{FF5F0139-1AC6-6248-A75C-CCAB40585307}" presName="hierRoot2" presStyleCnt="0">
        <dgm:presLayoutVars>
          <dgm:hierBranch val="init"/>
        </dgm:presLayoutVars>
      </dgm:prSet>
      <dgm:spPr/>
    </dgm:pt>
    <dgm:pt modelId="{0F9CA555-C37C-E24C-B68C-E4C78CD6B9CA}" type="pres">
      <dgm:prSet presAssocID="{FF5F0139-1AC6-6248-A75C-CCAB40585307}" presName="rootComposite" presStyleCnt="0"/>
      <dgm:spPr/>
    </dgm:pt>
    <dgm:pt modelId="{739F88F4-E412-394A-961A-AC70F1969DF9}" type="pres">
      <dgm:prSet presAssocID="{FF5F0139-1AC6-6248-A75C-CCAB40585307}" presName="rootText" presStyleLbl="node3" presStyleIdx="3" presStyleCnt="5" custScaleY="492078">
        <dgm:presLayoutVars>
          <dgm:chPref val="3"/>
        </dgm:presLayoutVars>
      </dgm:prSet>
      <dgm:spPr/>
    </dgm:pt>
    <dgm:pt modelId="{22296892-D4B9-8A4A-BCED-CFD03E500D59}" type="pres">
      <dgm:prSet presAssocID="{FF5F0139-1AC6-6248-A75C-CCAB40585307}" presName="rootConnector" presStyleLbl="node3" presStyleIdx="3" presStyleCnt="5"/>
      <dgm:spPr/>
    </dgm:pt>
    <dgm:pt modelId="{CDCAB8AC-4CAE-EC42-9944-7C2A8E119A04}" type="pres">
      <dgm:prSet presAssocID="{FF5F0139-1AC6-6248-A75C-CCAB40585307}" presName="hierChild4" presStyleCnt="0"/>
      <dgm:spPr/>
    </dgm:pt>
    <dgm:pt modelId="{CAB2BCBD-D56A-3C4C-9339-A30BC887D57B}" type="pres">
      <dgm:prSet presAssocID="{FF5F0139-1AC6-6248-A75C-CCAB40585307}" presName="hierChild5" presStyleCnt="0"/>
      <dgm:spPr/>
    </dgm:pt>
    <dgm:pt modelId="{2B77C6DA-C991-DA48-981D-CFEF55DB7515}" type="pres">
      <dgm:prSet presAssocID="{1D7218DE-C548-CF4F-8D81-E02E2B2D6939}" presName="hierChild5" presStyleCnt="0"/>
      <dgm:spPr/>
    </dgm:pt>
    <dgm:pt modelId="{1D02B122-0AEE-5441-8355-116DE4541E5E}" type="pres">
      <dgm:prSet presAssocID="{E046571E-F3E5-2A45-B7C1-442E717BA497}" presName="Name37" presStyleLbl="parChTrans1D2" presStyleIdx="4" presStyleCnt="5"/>
      <dgm:spPr/>
    </dgm:pt>
    <dgm:pt modelId="{1865587B-F950-2C45-B8BB-5EF0A949C929}" type="pres">
      <dgm:prSet presAssocID="{868EBBEA-3A76-DC4C-B51D-D15587B55FBE}" presName="hierRoot2" presStyleCnt="0">
        <dgm:presLayoutVars>
          <dgm:hierBranch val="init"/>
        </dgm:presLayoutVars>
      </dgm:prSet>
      <dgm:spPr/>
    </dgm:pt>
    <dgm:pt modelId="{E4FF55DF-0128-5E4F-900D-26185CC71D93}" type="pres">
      <dgm:prSet presAssocID="{868EBBEA-3A76-DC4C-B51D-D15587B55FBE}" presName="rootComposite" presStyleCnt="0"/>
      <dgm:spPr/>
    </dgm:pt>
    <dgm:pt modelId="{845AE08A-2B9B-1C47-8683-2319A38F2878}" type="pres">
      <dgm:prSet presAssocID="{868EBBEA-3A76-DC4C-B51D-D15587B55FBE}" presName="rootText" presStyleLbl="node2" presStyleIdx="4" presStyleCnt="5" custScaleX="146275" custScaleY="140919">
        <dgm:presLayoutVars>
          <dgm:chPref val="3"/>
        </dgm:presLayoutVars>
      </dgm:prSet>
      <dgm:spPr/>
    </dgm:pt>
    <dgm:pt modelId="{7B31C43A-7564-B746-ABF4-6252DBAE2685}" type="pres">
      <dgm:prSet presAssocID="{868EBBEA-3A76-DC4C-B51D-D15587B55FBE}" presName="rootConnector" presStyleLbl="node2" presStyleIdx="4" presStyleCnt="5"/>
      <dgm:spPr/>
    </dgm:pt>
    <dgm:pt modelId="{8C4A9921-3C58-314F-8081-93EF1E933670}" type="pres">
      <dgm:prSet presAssocID="{868EBBEA-3A76-DC4C-B51D-D15587B55FBE}" presName="hierChild4" presStyleCnt="0"/>
      <dgm:spPr/>
    </dgm:pt>
    <dgm:pt modelId="{5943C20F-7D96-A443-9005-019EDCC0DA28}" type="pres">
      <dgm:prSet presAssocID="{08D7B6F3-7520-8345-A3E1-4C6C0878AFAC}" presName="Name37" presStyleLbl="parChTrans1D3" presStyleIdx="4" presStyleCnt="5"/>
      <dgm:spPr/>
    </dgm:pt>
    <dgm:pt modelId="{A3CB837F-32E7-4E4B-957D-A8069117E4F3}" type="pres">
      <dgm:prSet presAssocID="{FDD0AEA6-2909-264E-925B-A1A9E81B0D86}" presName="hierRoot2" presStyleCnt="0">
        <dgm:presLayoutVars>
          <dgm:hierBranch val="init"/>
        </dgm:presLayoutVars>
      </dgm:prSet>
      <dgm:spPr/>
    </dgm:pt>
    <dgm:pt modelId="{84C11394-BF8D-F74B-A722-D9394D14D235}" type="pres">
      <dgm:prSet presAssocID="{FDD0AEA6-2909-264E-925B-A1A9E81B0D86}" presName="rootComposite" presStyleCnt="0"/>
      <dgm:spPr/>
    </dgm:pt>
    <dgm:pt modelId="{991A91D3-79D3-3240-85F2-8060B6829F35}" type="pres">
      <dgm:prSet presAssocID="{FDD0AEA6-2909-264E-925B-A1A9E81B0D86}" presName="rootText" presStyleLbl="node3" presStyleIdx="4" presStyleCnt="5" custScaleY="489840">
        <dgm:presLayoutVars>
          <dgm:chPref val="3"/>
        </dgm:presLayoutVars>
      </dgm:prSet>
      <dgm:spPr/>
    </dgm:pt>
    <dgm:pt modelId="{591B3314-53E3-9E49-ACC1-EC68975709A3}" type="pres">
      <dgm:prSet presAssocID="{FDD0AEA6-2909-264E-925B-A1A9E81B0D86}" presName="rootConnector" presStyleLbl="node3" presStyleIdx="4" presStyleCnt="5"/>
      <dgm:spPr/>
    </dgm:pt>
    <dgm:pt modelId="{D3483515-B39A-484B-9114-25AF8F17B5CB}" type="pres">
      <dgm:prSet presAssocID="{FDD0AEA6-2909-264E-925B-A1A9E81B0D86}" presName="hierChild4" presStyleCnt="0"/>
      <dgm:spPr/>
    </dgm:pt>
    <dgm:pt modelId="{31FE96EC-F569-4944-BE3A-15BFAB6AA686}" type="pres">
      <dgm:prSet presAssocID="{FDD0AEA6-2909-264E-925B-A1A9E81B0D86}" presName="hierChild5" presStyleCnt="0"/>
      <dgm:spPr/>
    </dgm:pt>
    <dgm:pt modelId="{0F434655-348F-214C-8C7F-1F4E0301EFD4}" type="pres">
      <dgm:prSet presAssocID="{868EBBEA-3A76-DC4C-B51D-D15587B55FBE}" presName="hierChild5" presStyleCnt="0"/>
      <dgm:spPr/>
    </dgm:pt>
    <dgm:pt modelId="{292E0FA9-4764-174A-8C0E-048BC7398BAF}" type="pres">
      <dgm:prSet presAssocID="{05CB92E9-D05C-6C44-AD34-51ED9120F3AF}" presName="hierChild3" presStyleCnt="0"/>
      <dgm:spPr/>
    </dgm:pt>
  </dgm:ptLst>
  <dgm:cxnLst>
    <dgm:cxn modelId="{9D6CD508-E3F0-A04C-9273-3F7DCBF7A6AF}" srcId="{1D7218DE-C548-CF4F-8D81-E02E2B2D6939}" destId="{FF5F0139-1AC6-6248-A75C-CCAB40585307}" srcOrd="0" destOrd="0" parTransId="{CE22C2E2-C659-FA42-A477-815E895FDA66}" sibTransId="{6F7602D1-3429-E14B-9578-C1BA98104055}"/>
    <dgm:cxn modelId="{89A9130B-7E37-BE42-AA8D-C672CCDF289D}" type="presOf" srcId="{1D7218DE-C548-CF4F-8D81-E02E2B2D6939}" destId="{6C735676-A2A6-E646-99EA-F0179FB36D18}" srcOrd="1" destOrd="0" presId="urn:microsoft.com/office/officeart/2005/8/layout/orgChart1"/>
    <dgm:cxn modelId="{F43C1419-90FF-1E4B-8696-315F22CFD3BE}" type="presOf" srcId="{FDD0AEA6-2909-264E-925B-A1A9E81B0D86}" destId="{991A91D3-79D3-3240-85F2-8060B6829F35}" srcOrd="0" destOrd="0" presId="urn:microsoft.com/office/officeart/2005/8/layout/orgChart1"/>
    <dgm:cxn modelId="{12CEF119-DC3B-F343-A9A7-B948E6326C8A}" srcId="{01916292-09EA-CA42-A336-FC5908FF7882}" destId="{05CB92E9-D05C-6C44-AD34-51ED9120F3AF}" srcOrd="0" destOrd="0" parTransId="{C0D5F940-426A-194A-8B82-C3A5CF3B71C6}" sibTransId="{9741ECA7-B51F-7D4D-A526-FEC55D5D5B9E}"/>
    <dgm:cxn modelId="{07F8D41C-E598-684D-A9A9-A677FD351BA2}" type="presOf" srcId="{97BEF925-5DBE-754C-BFD6-8A3CA2A43F56}" destId="{697D364E-EBA2-3A44-AEFC-CED56DA44BD0}" srcOrd="0" destOrd="0" presId="urn:microsoft.com/office/officeart/2005/8/layout/orgChart1"/>
    <dgm:cxn modelId="{64BA5434-369D-274F-A4BD-64FCDC3CAF68}" type="presOf" srcId="{14697B61-6542-1D46-9230-BC407F8E2DF8}" destId="{533AC7C2-8FDE-9F40-8FC4-D3577905B081}" srcOrd="0" destOrd="0" presId="urn:microsoft.com/office/officeart/2005/8/layout/orgChart1"/>
    <dgm:cxn modelId="{7941503A-75EC-6247-83DE-2F9ABF3B7402}" type="presOf" srcId="{1D7218DE-C548-CF4F-8D81-E02E2B2D6939}" destId="{D3896D30-016E-9441-8FC9-D2106D98AC7C}" srcOrd="0" destOrd="0" presId="urn:microsoft.com/office/officeart/2005/8/layout/orgChart1"/>
    <dgm:cxn modelId="{30A8F73B-F1A8-E547-8AD4-68B34700B31F}" type="presOf" srcId="{05CB92E9-D05C-6C44-AD34-51ED9120F3AF}" destId="{899BFD02-6057-C840-BF65-4182140BF816}" srcOrd="0" destOrd="0" presId="urn:microsoft.com/office/officeart/2005/8/layout/orgChart1"/>
    <dgm:cxn modelId="{7514B93D-0450-134D-8875-691ECE05DEFB}" type="presOf" srcId="{97BEF925-5DBE-754C-BFD6-8A3CA2A43F56}" destId="{F1BFC6D1-A864-754B-A0D9-0861C9ECD4C0}" srcOrd="1" destOrd="0" presId="urn:microsoft.com/office/officeart/2005/8/layout/orgChart1"/>
    <dgm:cxn modelId="{1C361B5E-AA7F-4F41-B187-7F7B3FD29F3F}" type="presOf" srcId="{868EBBEA-3A76-DC4C-B51D-D15587B55FBE}" destId="{7B31C43A-7564-B746-ABF4-6252DBAE2685}" srcOrd="1" destOrd="0" presId="urn:microsoft.com/office/officeart/2005/8/layout/orgChart1"/>
    <dgm:cxn modelId="{8CECA042-2369-9F46-BD8F-169F64CB43DA}" srcId="{05CB92E9-D05C-6C44-AD34-51ED9120F3AF}" destId="{239B2DDE-7769-8A4B-9F56-4A1C3DAD3306}" srcOrd="2" destOrd="0" parTransId="{8B824217-D486-D14E-979F-815CAA09268C}" sibTransId="{CE6A9E4E-7AC2-1C43-99F0-DA32FC45F1CB}"/>
    <dgm:cxn modelId="{FDB54D63-FC82-184A-9E02-06AFCA67D129}" type="presOf" srcId="{01916292-09EA-CA42-A336-FC5908FF7882}" destId="{55AE1568-DE12-A345-95BA-350E49EE4C7A}" srcOrd="0" destOrd="0" presId="urn:microsoft.com/office/officeart/2005/8/layout/orgChart1"/>
    <dgm:cxn modelId="{0025B143-E515-ED4B-8091-520496BB4A27}" type="presOf" srcId="{F492B807-8F5F-3546-8B5D-D60CB45C5EA7}" destId="{3E03AC88-7963-0046-9588-5CC0C2CD0F74}" srcOrd="0" destOrd="0" presId="urn:microsoft.com/office/officeart/2005/8/layout/orgChart1"/>
    <dgm:cxn modelId="{AF7E1947-5E99-FE41-9BA9-4050676B81BC}" type="presOf" srcId="{FF5F0139-1AC6-6248-A75C-CCAB40585307}" destId="{22296892-D4B9-8A4A-BCED-CFD03E500D59}" srcOrd="1" destOrd="0" presId="urn:microsoft.com/office/officeart/2005/8/layout/orgChart1"/>
    <dgm:cxn modelId="{D42B9667-1C5E-CC45-89F7-D5153502B4F0}" srcId="{05CB92E9-D05C-6C44-AD34-51ED9120F3AF}" destId="{0CA34024-A4E0-8845-8F4C-ACF75AD68C1C}" srcOrd="0" destOrd="0" parTransId="{14697B61-6542-1D46-9230-BC407F8E2DF8}" sibTransId="{47FB63E5-B5CE-554D-97CB-4A5DA51667A7}"/>
    <dgm:cxn modelId="{61652668-3432-D247-9EAF-56848CCC71AD}" type="presOf" srcId="{8B824217-D486-D14E-979F-815CAA09268C}" destId="{F7D4C8AC-1538-BF49-A55C-09D272327A93}" srcOrd="0" destOrd="0" presId="urn:microsoft.com/office/officeart/2005/8/layout/orgChart1"/>
    <dgm:cxn modelId="{4CEC3C69-3416-2D47-8125-C1ED6EF488DD}" type="presOf" srcId="{91B9FEC3-DEFB-1F4E-825B-391E038561ED}" destId="{5E74497B-39E9-0D41-88F3-687AFFFB8023}" srcOrd="0" destOrd="0" presId="urn:microsoft.com/office/officeart/2005/8/layout/orgChart1"/>
    <dgm:cxn modelId="{F1823E69-0F8F-D646-AE17-97161D621141}" type="presOf" srcId="{75E4DE18-54EC-0744-87D1-19357B84D645}" destId="{217D9E92-DF56-EB4F-A03A-D81EC3D2334C}" srcOrd="1" destOrd="0" presId="urn:microsoft.com/office/officeart/2005/8/layout/orgChart1"/>
    <dgm:cxn modelId="{3482624C-7629-0844-B5AF-F1DD08003CF0}" type="presOf" srcId="{4B1842B5-9E82-BB48-B883-FC4BD8696F26}" destId="{E4F6C679-AF44-2348-9D11-8A0C3A822865}" srcOrd="0" destOrd="0" presId="urn:microsoft.com/office/officeart/2005/8/layout/orgChart1"/>
    <dgm:cxn modelId="{3FC5786C-6B9C-164E-9A4A-9B022C619111}" srcId="{868EBBEA-3A76-DC4C-B51D-D15587B55FBE}" destId="{FDD0AEA6-2909-264E-925B-A1A9E81B0D86}" srcOrd="0" destOrd="0" parTransId="{08D7B6F3-7520-8345-A3E1-4C6C0878AFAC}" sibTransId="{188FCA80-C74F-1244-A5A3-119C64619CE2}"/>
    <dgm:cxn modelId="{B160E872-1D60-BA4C-B12E-A383A06CBA6A}" type="presOf" srcId="{FF5F0139-1AC6-6248-A75C-CCAB40585307}" destId="{739F88F4-E412-394A-961A-AC70F1969DF9}" srcOrd="0" destOrd="0" presId="urn:microsoft.com/office/officeart/2005/8/layout/orgChart1"/>
    <dgm:cxn modelId="{85B84A73-7395-AD4D-9708-0968A3256D1B}" type="presOf" srcId="{F492B807-8F5F-3546-8B5D-D60CB45C5EA7}" destId="{E3AAE49D-BBB6-3B45-A47E-6DD9621A7DAB}" srcOrd="1" destOrd="0" presId="urn:microsoft.com/office/officeart/2005/8/layout/orgChart1"/>
    <dgm:cxn modelId="{48A0FC54-50D7-1542-9DC7-D585760D303E}" type="presOf" srcId="{239B2DDE-7769-8A4B-9F56-4A1C3DAD3306}" destId="{080E0448-FA5A-6A4C-9AA7-99B89583EA3A}" srcOrd="1" destOrd="0" presId="urn:microsoft.com/office/officeart/2005/8/layout/orgChart1"/>
    <dgm:cxn modelId="{C59E9075-0FA1-DD4A-A4A3-6D80442E1944}" type="presOf" srcId="{602E28A9-28FF-2246-8193-DE67E2A18379}" destId="{6E1543CE-CD45-034A-88EC-4FC12C936F8C}" srcOrd="0" destOrd="0" presId="urn:microsoft.com/office/officeart/2005/8/layout/orgChart1"/>
    <dgm:cxn modelId="{67F1D357-E1D1-4C48-AD93-37C5EC8AA8A9}" type="presOf" srcId="{A64A7133-AA66-D048-BA5B-E0DCDD7D8509}" destId="{C109E812-92E6-0A4F-917C-15F135EC326E}" srcOrd="0" destOrd="0" presId="urn:microsoft.com/office/officeart/2005/8/layout/orgChart1"/>
    <dgm:cxn modelId="{2E77327B-3FC7-E64F-8B6A-C36499D4C6F3}" type="presOf" srcId="{05CB92E9-D05C-6C44-AD34-51ED9120F3AF}" destId="{5BDB3788-3E47-A247-9090-0E34876A3521}" srcOrd="1" destOrd="0" presId="urn:microsoft.com/office/officeart/2005/8/layout/orgChart1"/>
    <dgm:cxn modelId="{773A3D7C-DDE2-F541-ABFC-8379E0769639}" type="presOf" srcId="{1BA8C46D-775A-4B40-A19C-50E864230994}" destId="{F98291DC-13A7-E845-8574-071BC25E92F1}" srcOrd="0" destOrd="0" presId="urn:microsoft.com/office/officeart/2005/8/layout/orgChart1"/>
    <dgm:cxn modelId="{AC75997D-E919-C048-941B-4471CC47D1F8}" srcId="{97BEF925-5DBE-754C-BFD6-8A3CA2A43F56}" destId="{F492B807-8F5F-3546-8B5D-D60CB45C5EA7}" srcOrd="0" destOrd="0" parTransId="{1BA8C46D-775A-4B40-A19C-50E864230994}" sibTransId="{AA364525-B6FE-8F4A-A8A1-1FD85A4B6F54}"/>
    <dgm:cxn modelId="{6D1D4981-183A-D246-8943-7CE33FF4BA44}" type="presOf" srcId="{0CA34024-A4E0-8845-8F4C-ACF75AD68C1C}" destId="{EA09CE48-128F-6344-9319-BBCB8AE30871}" srcOrd="0" destOrd="0" presId="urn:microsoft.com/office/officeart/2005/8/layout/orgChart1"/>
    <dgm:cxn modelId="{AAA9CE85-AC73-9742-9232-03DEBDB9E01F}" type="presOf" srcId="{75E4DE18-54EC-0744-87D1-19357B84D645}" destId="{9A996FF0-9567-F543-8DCB-7791CBAE91F4}" srcOrd="0" destOrd="0" presId="urn:microsoft.com/office/officeart/2005/8/layout/orgChart1"/>
    <dgm:cxn modelId="{9732A78C-7B42-3B42-9FBE-8D440109816A}" srcId="{0CA34024-A4E0-8845-8F4C-ACF75AD68C1C}" destId="{75E4DE18-54EC-0744-87D1-19357B84D645}" srcOrd="0" destOrd="0" parTransId="{4B1842B5-9E82-BB48-B883-FC4BD8696F26}" sibTransId="{A57A05DC-BC11-F349-8BC8-222A0D8EE8A5}"/>
    <dgm:cxn modelId="{5BDD1490-F0ED-A843-8C0D-A88EFA9FF279}" srcId="{05CB92E9-D05C-6C44-AD34-51ED9120F3AF}" destId="{1D7218DE-C548-CF4F-8D81-E02E2B2D6939}" srcOrd="3" destOrd="0" parTransId="{A64A7133-AA66-D048-BA5B-E0DCDD7D8509}" sibTransId="{883E1170-0356-6348-B397-DEF5F63FFDAD}"/>
    <dgm:cxn modelId="{CD454F94-AAC0-0540-96B1-3756522705FE}" type="presOf" srcId="{868EBBEA-3A76-DC4C-B51D-D15587B55FBE}" destId="{845AE08A-2B9B-1C47-8683-2319A38F2878}" srcOrd="0" destOrd="0" presId="urn:microsoft.com/office/officeart/2005/8/layout/orgChart1"/>
    <dgm:cxn modelId="{9DC569A7-0E28-6A42-911F-5061E4377B06}" type="presOf" srcId="{CE22C2E2-C659-FA42-A477-815E895FDA66}" destId="{0CB502C7-D3EF-2643-A2CF-05979A2A87B0}" srcOrd="0" destOrd="0" presId="urn:microsoft.com/office/officeart/2005/8/layout/orgChart1"/>
    <dgm:cxn modelId="{4946FAAA-64A6-3940-A0DD-9D394533EE54}" type="presOf" srcId="{FDD0AEA6-2909-264E-925B-A1A9E81B0D86}" destId="{591B3314-53E3-9E49-ACC1-EC68975709A3}" srcOrd="1" destOrd="0" presId="urn:microsoft.com/office/officeart/2005/8/layout/orgChart1"/>
    <dgm:cxn modelId="{68F68DB0-4D1F-E246-B2E0-ED51DA123CF9}" type="presOf" srcId="{08D7B6F3-7520-8345-A3E1-4C6C0878AFAC}" destId="{5943C20F-7D96-A443-9005-019EDCC0DA28}" srcOrd="0" destOrd="0" presId="urn:microsoft.com/office/officeart/2005/8/layout/orgChart1"/>
    <dgm:cxn modelId="{C2DA2DB8-F2ED-FC48-A020-A3D90A56E0F2}" type="presOf" srcId="{6349B15D-2CB3-AB4D-B4F7-48967113C4E2}" destId="{7B1FC018-3A84-E44B-9FDB-9EECC6F8914E}" srcOrd="1" destOrd="0" presId="urn:microsoft.com/office/officeart/2005/8/layout/orgChart1"/>
    <dgm:cxn modelId="{C7D93CB9-4F0D-FB46-B08B-66B99516039B}" srcId="{239B2DDE-7769-8A4B-9F56-4A1C3DAD3306}" destId="{6349B15D-2CB3-AB4D-B4F7-48967113C4E2}" srcOrd="0" destOrd="0" parTransId="{602E28A9-28FF-2246-8193-DE67E2A18379}" sibTransId="{680C95F2-FCE6-294E-8459-4A86EFE212A0}"/>
    <dgm:cxn modelId="{574B32BF-F2BA-A44A-8192-2A9DCB5C4F76}" type="presOf" srcId="{239B2DDE-7769-8A4B-9F56-4A1C3DAD3306}" destId="{EEA97E09-64A4-044A-8726-DADCC5D34515}" srcOrd="0" destOrd="0" presId="urn:microsoft.com/office/officeart/2005/8/layout/orgChart1"/>
    <dgm:cxn modelId="{9B24A2CA-8BF7-5946-830B-719A2859DEE4}" srcId="{05CB92E9-D05C-6C44-AD34-51ED9120F3AF}" destId="{97BEF925-5DBE-754C-BFD6-8A3CA2A43F56}" srcOrd="1" destOrd="0" parTransId="{91B9FEC3-DEFB-1F4E-825B-391E038561ED}" sibTransId="{5C0E8CFE-DF5A-CC4E-B557-21D037916B7C}"/>
    <dgm:cxn modelId="{9BC2ACD6-A91B-934C-8995-CDB62E6CC013}" srcId="{05CB92E9-D05C-6C44-AD34-51ED9120F3AF}" destId="{868EBBEA-3A76-DC4C-B51D-D15587B55FBE}" srcOrd="4" destOrd="0" parTransId="{E046571E-F3E5-2A45-B7C1-442E717BA497}" sibTransId="{DFBB61A0-C885-DB40-AE91-FE75B64EEA80}"/>
    <dgm:cxn modelId="{A8B7E9F0-1DED-4041-9E91-D62EF7CFBFB2}" type="presOf" srcId="{6349B15D-2CB3-AB4D-B4F7-48967113C4E2}" destId="{79DB099D-2173-434E-B61E-69349D7E0A31}" srcOrd="0" destOrd="0" presId="urn:microsoft.com/office/officeart/2005/8/layout/orgChart1"/>
    <dgm:cxn modelId="{95E7B6FD-47A5-014F-9D3F-F50B40AB1474}" type="presOf" srcId="{0CA34024-A4E0-8845-8F4C-ACF75AD68C1C}" destId="{27739C89-7B1B-0547-BB72-3CA9C6E8E02F}" srcOrd="1" destOrd="0" presId="urn:microsoft.com/office/officeart/2005/8/layout/orgChart1"/>
    <dgm:cxn modelId="{637C7AFF-DD07-BB4B-B63E-38DB83F75A8C}" type="presOf" srcId="{E046571E-F3E5-2A45-B7C1-442E717BA497}" destId="{1D02B122-0AEE-5441-8355-116DE4541E5E}" srcOrd="0" destOrd="0" presId="urn:microsoft.com/office/officeart/2005/8/layout/orgChart1"/>
    <dgm:cxn modelId="{F809DC33-B486-634B-B02C-6A643FC6CB14}" type="presParOf" srcId="{55AE1568-DE12-A345-95BA-350E49EE4C7A}" destId="{41F14EBD-86A6-3B40-B3A1-529CBC52A6B7}" srcOrd="0" destOrd="0" presId="urn:microsoft.com/office/officeart/2005/8/layout/orgChart1"/>
    <dgm:cxn modelId="{2A31958B-2A0D-C24B-922C-BAA7589415EE}" type="presParOf" srcId="{41F14EBD-86A6-3B40-B3A1-529CBC52A6B7}" destId="{0E4272DA-FDA9-014D-AF63-76443E6D0998}" srcOrd="0" destOrd="0" presId="urn:microsoft.com/office/officeart/2005/8/layout/orgChart1"/>
    <dgm:cxn modelId="{9A6D241B-1FB6-2341-9869-9543833F7B01}" type="presParOf" srcId="{0E4272DA-FDA9-014D-AF63-76443E6D0998}" destId="{899BFD02-6057-C840-BF65-4182140BF816}" srcOrd="0" destOrd="0" presId="urn:microsoft.com/office/officeart/2005/8/layout/orgChart1"/>
    <dgm:cxn modelId="{CA8C5CE2-3683-E544-AA21-A7247B909882}" type="presParOf" srcId="{0E4272DA-FDA9-014D-AF63-76443E6D0998}" destId="{5BDB3788-3E47-A247-9090-0E34876A3521}" srcOrd="1" destOrd="0" presId="urn:microsoft.com/office/officeart/2005/8/layout/orgChart1"/>
    <dgm:cxn modelId="{267B0E13-02A4-5A4A-99E8-F0842967D802}" type="presParOf" srcId="{41F14EBD-86A6-3B40-B3A1-529CBC52A6B7}" destId="{0FE90FD2-A217-724C-9108-65552FA14EF0}" srcOrd="1" destOrd="0" presId="urn:microsoft.com/office/officeart/2005/8/layout/orgChart1"/>
    <dgm:cxn modelId="{B171F5FA-A718-9E43-86EB-66847F8292BB}" type="presParOf" srcId="{0FE90FD2-A217-724C-9108-65552FA14EF0}" destId="{533AC7C2-8FDE-9F40-8FC4-D3577905B081}" srcOrd="0" destOrd="0" presId="urn:microsoft.com/office/officeart/2005/8/layout/orgChart1"/>
    <dgm:cxn modelId="{BAE65611-1310-FB41-841E-731C87F892C2}" type="presParOf" srcId="{0FE90FD2-A217-724C-9108-65552FA14EF0}" destId="{BA9F7A42-F31B-9144-A422-B594DD0357DB}" srcOrd="1" destOrd="0" presId="urn:microsoft.com/office/officeart/2005/8/layout/orgChart1"/>
    <dgm:cxn modelId="{D4E79231-81CF-7344-A492-63F67DEEC13A}" type="presParOf" srcId="{BA9F7A42-F31B-9144-A422-B594DD0357DB}" destId="{6B94A0C8-F536-3A41-93EC-25E7157CA01F}" srcOrd="0" destOrd="0" presId="urn:microsoft.com/office/officeart/2005/8/layout/orgChart1"/>
    <dgm:cxn modelId="{F1FFF760-DEC1-9A43-B8B4-DE2C3DCB8397}" type="presParOf" srcId="{6B94A0C8-F536-3A41-93EC-25E7157CA01F}" destId="{EA09CE48-128F-6344-9319-BBCB8AE30871}" srcOrd="0" destOrd="0" presId="urn:microsoft.com/office/officeart/2005/8/layout/orgChart1"/>
    <dgm:cxn modelId="{BCFFE18D-D4A9-2847-9BBA-9869242F3644}" type="presParOf" srcId="{6B94A0C8-F536-3A41-93EC-25E7157CA01F}" destId="{27739C89-7B1B-0547-BB72-3CA9C6E8E02F}" srcOrd="1" destOrd="0" presId="urn:microsoft.com/office/officeart/2005/8/layout/orgChart1"/>
    <dgm:cxn modelId="{448F4234-1E60-994F-9155-893832628D30}" type="presParOf" srcId="{BA9F7A42-F31B-9144-A422-B594DD0357DB}" destId="{D4F39584-6241-864D-99E7-C3B706142E9B}" srcOrd="1" destOrd="0" presId="urn:microsoft.com/office/officeart/2005/8/layout/orgChart1"/>
    <dgm:cxn modelId="{C1C8D1B1-3ADA-3245-86AF-3FFE20A04C03}" type="presParOf" srcId="{D4F39584-6241-864D-99E7-C3B706142E9B}" destId="{E4F6C679-AF44-2348-9D11-8A0C3A822865}" srcOrd="0" destOrd="0" presId="urn:microsoft.com/office/officeart/2005/8/layout/orgChart1"/>
    <dgm:cxn modelId="{4380A999-4C5D-CC42-AA91-4D67431BB48F}" type="presParOf" srcId="{D4F39584-6241-864D-99E7-C3B706142E9B}" destId="{3D74C489-C9F2-DA42-AD92-EE94C1EFB86F}" srcOrd="1" destOrd="0" presId="urn:microsoft.com/office/officeart/2005/8/layout/orgChart1"/>
    <dgm:cxn modelId="{2741D853-08AA-7644-95E8-78E63B875147}" type="presParOf" srcId="{3D74C489-C9F2-DA42-AD92-EE94C1EFB86F}" destId="{9529243C-69BA-2740-B065-02F596B185BE}" srcOrd="0" destOrd="0" presId="urn:microsoft.com/office/officeart/2005/8/layout/orgChart1"/>
    <dgm:cxn modelId="{0D7B38FF-088C-2E4B-958F-03D9CE3DFF68}" type="presParOf" srcId="{9529243C-69BA-2740-B065-02F596B185BE}" destId="{9A996FF0-9567-F543-8DCB-7791CBAE91F4}" srcOrd="0" destOrd="0" presId="urn:microsoft.com/office/officeart/2005/8/layout/orgChart1"/>
    <dgm:cxn modelId="{6E8F7B23-CB29-5E4C-9B67-D88486D5E356}" type="presParOf" srcId="{9529243C-69BA-2740-B065-02F596B185BE}" destId="{217D9E92-DF56-EB4F-A03A-D81EC3D2334C}" srcOrd="1" destOrd="0" presId="urn:microsoft.com/office/officeart/2005/8/layout/orgChart1"/>
    <dgm:cxn modelId="{BDA8F214-F130-A547-986C-7DC47391E74A}" type="presParOf" srcId="{3D74C489-C9F2-DA42-AD92-EE94C1EFB86F}" destId="{7E846E65-7239-D745-B143-D1CD1F17E9F5}" srcOrd="1" destOrd="0" presId="urn:microsoft.com/office/officeart/2005/8/layout/orgChart1"/>
    <dgm:cxn modelId="{B505C47D-D399-3943-8F46-29D1BD0A9A31}" type="presParOf" srcId="{3D74C489-C9F2-DA42-AD92-EE94C1EFB86F}" destId="{9BC10C87-22E0-A346-B7A9-1D2C6BB08BB8}" srcOrd="2" destOrd="0" presId="urn:microsoft.com/office/officeart/2005/8/layout/orgChart1"/>
    <dgm:cxn modelId="{2F3E47B6-F01D-394C-8977-7102DA8B9E75}" type="presParOf" srcId="{BA9F7A42-F31B-9144-A422-B594DD0357DB}" destId="{E0D0AA87-1F25-544A-95DA-1B7744A18F85}" srcOrd="2" destOrd="0" presId="urn:microsoft.com/office/officeart/2005/8/layout/orgChart1"/>
    <dgm:cxn modelId="{044B6B05-D506-F24A-91CE-24786A167D44}" type="presParOf" srcId="{0FE90FD2-A217-724C-9108-65552FA14EF0}" destId="{5E74497B-39E9-0D41-88F3-687AFFFB8023}" srcOrd="2" destOrd="0" presId="urn:microsoft.com/office/officeart/2005/8/layout/orgChart1"/>
    <dgm:cxn modelId="{369FAAA6-3B52-3D4D-8C9B-FB271F4D8381}" type="presParOf" srcId="{0FE90FD2-A217-724C-9108-65552FA14EF0}" destId="{19CE6D8D-57D8-8548-A922-97CA44E3EBA1}" srcOrd="3" destOrd="0" presId="urn:microsoft.com/office/officeart/2005/8/layout/orgChart1"/>
    <dgm:cxn modelId="{B807DD17-E52B-864D-84BF-69448CB0CAB8}" type="presParOf" srcId="{19CE6D8D-57D8-8548-A922-97CA44E3EBA1}" destId="{970F47BA-E684-BB48-A3B4-8D7E85D7D756}" srcOrd="0" destOrd="0" presId="urn:microsoft.com/office/officeart/2005/8/layout/orgChart1"/>
    <dgm:cxn modelId="{B20C69D4-BBFD-514C-B298-A7417FAD5801}" type="presParOf" srcId="{970F47BA-E684-BB48-A3B4-8D7E85D7D756}" destId="{697D364E-EBA2-3A44-AEFC-CED56DA44BD0}" srcOrd="0" destOrd="0" presId="urn:microsoft.com/office/officeart/2005/8/layout/orgChart1"/>
    <dgm:cxn modelId="{5AA7CFE2-D312-BD4F-8A0F-42001D0B425F}" type="presParOf" srcId="{970F47BA-E684-BB48-A3B4-8D7E85D7D756}" destId="{F1BFC6D1-A864-754B-A0D9-0861C9ECD4C0}" srcOrd="1" destOrd="0" presId="urn:microsoft.com/office/officeart/2005/8/layout/orgChart1"/>
    <dgm:cxn modelId="{004E0B16-1CA1-DF4F-BF0B-030AD486BCE9}" type="presParOf" srcId="{19CE6D8D-57D8-8548-A922-97CA44E3EBA1}" destId="{C050F73B-464F-B648-8ED6-8820C18C82FE}" srcOrd="1" destOrd="0" presId="urn:microsoft.com/office/officeart/2005/8/layout/orgChart1"/>
    <dgm:cxn modelId="{12E12E90-23F1-794E-AE55-03BDC2B26FE7}" type="presParOf" srcId="{C050F73B-464F-B648-8ED6-8820C18C82FE}" destId="{F98291DC-13A7-E845-8574-071BC25E92F1}" srcOrd="0" destOrd="0" presId="urn:microsoft.com/office/officeart/2005/8/layout/orgChart1"/>
    <dgm:cxn modelId="{577F3AD7-B88C-7841-A99F-55F3F13AD67A}" type="presParOf" srcId="{C050F73B-464F-B648-8ED6-8820C18C82FE}" destId="{AC210348-05D5-A842-BD62-A74432F82640}" srcOrd="1" destOrd="0" presId="urn:microsoft.com/office/officeart/2005/8/layout/orgChart1"/>
    <dgm:cxn modelId="{443658B8-5D4C-174E-9E2C-EBDE30933349}" type="presParOf" srcId="{AC210348-05D5-A842-BD62-A74432F82640}" destId="{BCFB3586-7D49-7A42-A004-FDF389739DB0}" srcOrd="0" destOrd="0" presId="urn:microsoft.com/office/officeart/2005/8/layout/orgChart1"/>
    <dgm:cxn modelId="{962CA95E-9B3C-044C-8818-0D0AF5C7562F}" type="presParOf" srcId="{BCFB3586-7D49-7A42-A004-FDF389739DB0}" destId="{3E03AC88-7963-0046-9588-5CC0C2CD0F74}" srcOrd="0" destOrd="0" presId="urn:microsoft.com/office/officeart/2005/8/layout/orgChart1"/>
    <dgm:cxn modelId="{BC7A60C4-D9C3-1047-A65F-6A598F855E9F}" type="presParOf" srcId="{BCFB3586-7D49-7A42-A004-FDF389739DB0}" destId="{E3AAE49D-BBB6-3B45-A47E-6DD9621A7DAB}" srcOrd="1" destOrd="0" presId="urn:microsoft.com/office/officeart/2005/8/layout/orgChart1"/>
    <dgm:cxn modelId="{D7AC6B14-9FDA-3B4E-82A7-9F8E87C64965}" type="presParOf" srcId="{AC210348-05D5-A842-BD62-A74432F82640}" destId="{03109C7F-336E-D549-8B3B-C732C944CF36}" srcOrd="1" destOrd="0" presId="urn:microsoft.com/office/officeart/2005/8/layout/orgChart1"/>
    <dgm:cxn modelId="{0F95D3F5-42BF-B64D-8419-B4ADE79384E0}" type="presParOf" srcId="{AC210348-05D5-A842-BD62-A74432F82640}" destId="{9431090B-367A-2D43-802A-96F46C96A5BD}" srcOrd="2" destOrd="0" presId="urn:microsoft.com/office/officeart/2005/8/layout/orgChart1"/>
    <dgm:cxn modelId="{07054C34-426D-3846-9879-3CF4DE75481C}" type="presParOf" srcId="{19CE6D8D-57D8-8548-A922-97CA44E3EBA1}" destId="{BB9FF7BC-A3E3-B144-AE58-E6AA0DC555E1}" srcOrd="2" destOrd="0" presId="urn:microsoft.com/office/officeart/2005/8/layout/orgChart1"/>
    <dgm:cxn modelId="{4C018D41-DC74-0C45-86A4-5855AE95F559}" type="presParOf" srcId="{0FE90FD2-A217-724C-9108-65552FA14EF0}" destId="{F7D4C8AC-1538-BF49-A55C-09D272327A93}" srcOrd="4" destOrd="0" presId="urn:microsoft.com/office/officeart/2005/8/layout/orgChart1"/>
    <dgm:cxn modelId="{5F3EE152-3B86-1D4E-8428-7E2CC9C281A9}" type="presParOf" srcId="{0FE90FD2-A217-724C-9108-65552FA14EF0}" destId="{C7843C46-C6BE-1E48-B73C-EE9EBE764F4B}" srcOrd="5" destOrd="0" presId="urn:microsoft.com/office/officeart/2005/8/layout/orgChart1"/>
    <dgm:cxn modelId="{AF82A533-17BC-3443-BA28-F49A24EB722F}" type="presParOf" srcId="{C7843C46-C6BE-1E48-B73C-EE9EBE764F4B}" destId="{617620CE-AF7F-FD42-B7FC-1CAD9227830B}" srcOrd="0" destOrd="0" presId="urn:microsoft.com/office/officeart/2005/8/layout/orgChart1"/>
    <dgm:cxn modelId="{B6EDA5A7-5A7D-234F-AF41-B73332FF8733}" type="presParOf" srcId="{617620CE-AF7F-FD42-B7FC-1CAD9227830B}" destId="{EEA97E09-64A4-044A-8726-DADCC5D34515}" srcOrd="0" destOrd="0" presId="urn:microsoft.com/office/officeart/2005/8/layout/orgChart1"/>
    <dgm:cxn modelId="{75874DB2-3425-214E-A683-1E38F8A24089}" type="presParOf" srcId="{617620CE-AF7F-FD42-B7FC-1CAD9227830B}" destId="{080E0448-FA5A-6A4C-9AA7-99B89583EA3A}" srcOrd="1" destOrd="0" presId="urn:microsoft.com/office/officeart/2005/8/layout/orgChart1"/>
    <dgm:cxn modelId="{F171A14F-98EE-1C44-8ED7-7DA60CA47345}" type="presParOf" srcId="{C7843C46-C6BE-1E48-B73C-EE9EBE764F4B}" destId="{7BF27E77-0930-D14C-A550-174A067186CE}" srcOrd="1" destOrd="0" presId="urn:microsoft.com/office/officeart/2005/8/layout/orgChart1"/>
    <dgm:cxn modelId="{5BEC571B-9A87-5A48-91C9-5D68C058F8CC}" type="presParOf" srcId="{7BF27E77-0930-D14C-A550-174A067186CE}" destId="{6E1543CE-CD45-034A-88EC-4FC12C936F8C}" srcOrd="0" destOrd="0" presId="urn:microsoft.com/office/officeart/2005/8/layout/orgChart1"/>
    <dgm:cxn modelId="{63567054-810E-A942-9308-F2DBE0A8BBE8}" type="presParOf" srcId="{7BF27E77-0930-D14C-A550-174A067186CE}" destId="{09C153A9-F363-5044-8F09-B663696D2CEB}" srcOrd="1" destOrd="0" presId="urn:microsoft.com/office/officeart/2005/8/layout/orgChart1"/>
    <dgm:cxn modelId="{8A28D7BD-B734-F042-A201-37DC7EF43C24}" type="presParOf" srcId="{09C153A9-F363-5044-8F09-B663696D2CEB}" destId="{84669E47-BC8F-EC4D-A59D-2320B53DB5A7}" srcOrd="0" destOrd="0" presId="urn:microsoft.com/office/officeart/2005/8/layout/orgChart1"/>
    <dgm:cxn modelId="{581686CE-3948-B149-B7AD-B554A91DF5E5}" type="presParOf" srcId="{84669E47-BC8F-EC4D-A59D-2320B53DB5A7}" destId="{79DB099D-2173-434E-B61E-69349D7E0A31}" srcOrd="0" destOrd="0" presId="urn:microsoft.com/office/officeart/2005/8/layout/orgChart1"/>
    <dgm:cxn modelId="{5613061E-DE2A-B843-8F30-9DD5D9E0E3B6}" type="presParOf" srcId="{84669E47-BC8F-EC4D-A59D-2320B53DB5A7}" destId="{7B1FC018-3A84-E44B-9FDB-9EECC6F8914E}" srcOrd="1" destOrd="0" presId="urn:microsoft.com/office/officeart/2005/8/layout/orgChart1"/>
    <dgm:cxn modelId="{39C5D4FA-03BC-9841-9AFD-D81D1425A419}" type="presParOf" srcId="{09C153A9-F363-5044-8F09-B663696D2CEB}" destId="{F2A6B030-F65A-254F-89B1-F37EF0B834F4}" srcOrd="1" destOrd="0" presId="urn:microsoft.com/office/officeart/2005/8/layout/orgChart1"/>
    <dgm:cxn modelId="{CFBBA324-4291-A24E-AD6C-07D73F6F029A}" type="presParOf" srcId="{09C153A9-F363-5044-8F09-B663696D2CEB}" destId="{E880103F-A0AC-3A4D-8CAF-EF48AFF67399}" srcOrd="2" destOrd="0" presId="urn:microsoft.com/office/officeart/2005/8/layout/orgChart1"/>
    <dgm:cxn modelId="{EB20AFE6-41A0-B543-A72C-8B6169E88A7A}" type="presParOf" srcId="{C7843C46-C6BE-1E48-B73C-EE9EBE764F4B}" destId="{0FE9C393-1548-5B4B-8EAF-AD55B9E121B4}" srcOrd="2" destOrd="0" presId="urn:microsoft.com/office/officeart/2005/8/layout/orgChart1"/>
    <dgm:cxn modelId="{DF04DCB9-C14C-3C40-A8E9-FBD1230A4FFD}" type="presParOf" srcId="{0FE90FD2-A217-724C-9108-65552FA14EF0}" destId="{C109E812-92E6-0A4F-917C-15F135EC326E}" srcOrd="6" destOrd="0" presId="urn:microsoft.com/office/officeart/2005/8/layout/orgChart1"/>
    <dgm:cxn modelId="{630F5C24-86E7-9C4F-9C99-11B379CA0CE2}" type="presParOf" srcId="{0FE90FD2-A217-724C-9108-65552FA14EF0}" destId="{EA6EF219-C151-744C-B1AA-F06CAE216761}" srcOrd="7" destOrd="0" presId="urn:microsoft.com/office/officeart/2005/8/layout/orgChart1"/>
    <dgm:cxn modelId="{4D2D0826-736C-0645-A037-89D1CBDB5BFD}" type="presParOf" srcId="{EA6EF219-C151-744C-B1AA-F06CAE216761}" destId="{240D6A24-25E9-164F-BF99-F34074EE5167}" srcOrd="0" destOrd="0" presId="urn:microsoft.com/office/officeart/2005/8/layout/orgChart1"/>
    <dgm:cxn modelId="{7A6A8C6B-FED1-9F4E-BCAA-4E45389913FA}" type="presParOf" srcId="{240D6A24-25E9-164F-BF99-F34074EE5167}" destId="{D3896D30-016E-9441-8FC9-D2106D98AC7C}" srcOrd="0" destOrd="0" presId="urn:microsoft.com/office/officeart/2005/8/layout/orgChart1"/>
    <dgm:cxn modelId="{44426300-22C0-5142-8C3B-0F4B1D9FFC1F}" type="presParOf" srcId="{240D6A24-25E9-164F-BF99-F34074EE5167}" destId="{6C735676-A2A6-E646-99EA-F0179FB36D18}" srcOrd="1" destOrd="0" presId="urn:microsoft.com/office/officeart/2005/8/layout/orgChart1"/>
    <dgm:cxn modelId="{C7B52A03-1B02-EC4B-A4EB-7C15921CB57E}" type="presParOf" srcId="{EA6EF219-C151-744C-B1AA-F06CAE216761}" destId="{AF5F6F10-CE7A-0B4E-8ADD-61826189D54E}" srcOrd="1" destOrd="0" presId="urn:microsoft.com/office/officeart/2005/8/layout/orgChart1"/>
    <dgm:cxn modelId="{EB71297B-E220-5F41-A268-78F5C2164A5D}" type="presParOf" srcId="{AF5F6F10-CE7A-0B4E-8ADD-61826189D54E}" destId="{0CB502C7-D3EF-2643-A2CF-05979A2A87B0}" srcOrd="0" destOrd="0" presId="urn:microsoft.com/office/officeart/2005/8/layout/orgChart1"/>
    <dgm:cxn modelId="{010D15C7-6D82-C840-B952-B23DC1631BC3}" type="presParOf" srcId="{AF5F6F10-CE7A-0B4E-8ADD-61826189D54E}" destId="{4399CD24-BA7B-754B-9F99-90C8E16C4314}" srcOrd="1" destOrd="0" presId="urn:microsoft.com/office/officeart/2005/8/layout/orgChart1"/>
    <dgm:cxn modelId="{EE3377B7-A09B-EE47-A2E3-DC761B6907AE}" type="presParOf" srcId="{4399CD24-BA7B-754B-9F99-90C8E16C4314}" destId="{0F9CA555-C37C-E24C-B68C-E4C78CD6B9CA}" srcOrd="0" destOrd="0" presId="urn:microsoft.com/office/officeart/2005/8/layout/orgChart1"/>
    <dgm:cxn modelId="{0BFDA985-AEAB-3043-B6CD-E91047A0A68F}" type="presParOf" srcId="{0F9CA555-C37C-E24C-B68C-E4C78CD6B9CA}" destId="{739F88F4-E412-394A-961A-AC70F1969DF9}" srcOrd="0" destOrd="0" presId="urn:microsoft.com/office/officeart/2005/8/layout/orgChart1"/>
    <dgm:cxn modelId="{7537CE29-A82F-0F49-A3BB-F9E814329379}" type="presParOf" srcId="{0F9CA555-C37C-E24C-B68C-E4C78CD6B9CA}" destId="{22296892-D4B9-8A4A-BCED-CFD03E500D59}" srcOrd="1" destOrd="0" presId="urn:microsoft.com/office/officeart/2005/8/layout/orgChart1"/>
    <dgm:cxn modelId="{9B72E3E7-4EDA-EB42-86A6-1C0A75236EB4}" type="presParOf" srcId="{4399CD24-BA7B-754B-9F99-90C8E16C4314}" destId="{CDCAB8AC-4CAE-EC42-9944-7C2A8E119A04}" srcOrd="1" destOrd="0" presId="urn:microsoft.com/office/officeart/2005/8/layout/orgChart1"/>
    <dgm:cxn modelId="{2142B46D-0744-D44B-A298-6C744B05A887}" type="presParOf" srcId="{4399CD24-BA7B-754B-9F99-90C8E16C4314}" destId="{CAB2BCBD-D56A-3C4C-9339-A30BC887D57B}" srcOrd="2" destOrd="0" presId="urn:microsoft.com/office/officeart/2005/8/layout/orgChart1"/>
    <dgm:cxn modelId="{76FAA321-B1B3-8A4A-8711-BE3E5E86FCF8}" type="presParOf" srcId="{EA6EF219-C151-744C-B1AA-F06CAE216761}" destId="{2B77C6DA-C991-DA48-981D-CFEF55DB7515}" srcOrd="2" destOrd="0" presId="urn:microsoft.com/office/officeart/2005/8/layout/orgChart1"/>
    <dgm:cxn modelId="{81A20F55-5CB0-D74C-9DF5-B5B2DB3DB946}" type="presParOf" srcId="{0FE90FD2-A217-724C-9108-65552FA14EF0}" destId="{1D02B122-0AEE-5441-8355-116DE4541E5E}" srcOrd="8" destOrd="0" presId="urn:microsoft.com/office/officeart/2005/8/layout/orgChart1"/>
    <dgm:cxn modelId="{82348960-A63F-4948-8325-DDB72891FF81}" type="presParOf" srcId="{0FE90FD2-A217-724C-9108-65552FA14EF0}" destId="{1865587B-F950-2C45-B8BB-5EF0A949C929}" srcOrd="9" destOrd="0" presId="urn:microsoft.com/office/officeart/2005/8/layout/orgChart1"/>
    <dgm:cxn modelId="{A2DC671F-7B80-4149-8659-544C87CCB722}" type="presParOf" srcId="{1865587B-F950-2C45-B8BB-5EF0A949C929}" destId="{E4FF55DF-0128-5E4F-900D-26185CC71D93}" srcOrd="0" destOrd="0" presId="urn:microsoft.com/office/officeart/2005/8/layout/orgChart1"/>
    <dgm:cxn modelId="{CBCC83C0-9209-9545-808E-E86D1FA0C305}" type="presParOf" srcId="{E4FF55DF-0128-5E4F-900D-26185CC71D93}" destId="{845AE08A-2B9B-1C47-8683-2319A38F2878}" srcOrd="0" destOrd="0" presId="urn:microsoft.com/office/officeart/2005/8/layout/orgChart1"/>
    <dgm:cxn modelId="{A9EC86C2-6979-2A4F-8FA8-55EC9731A54A}" type="presParOf" srcId="{E4FF55DF-0128-5E4F-900D-26185CC71D93}" destId="{7B31C43A-7564-B746-ABF4-6252DBAE2685}" srcOrd="1" destOrd="0" presId="urn:microsoft.com/office/officeart/2005/8/layout/orgChart1"/>
    <dgm:cxn modelId="{404C89AA-FEFA-164A-AE37-345D9A55AEAD}" type="presParOf" srcId="{1865587B-F950-2C45-B8BB-5EF0A949C929}" destId="{8C4A9921-3C58-314F-8081-93EF1E933670}" srcOrd="1" destOrd="0" presId="urn:microsoft.com/office/officeart/2005/8/layout/orgChart1"/>
    <dgm:cxn modelId="{B1163733-A2FB-C64B-8B42-41A6112BC9E8}" type="presParOf" srcId="{8C4A9921-3C58-314F-8081-93EF1E933670}" destId="{5943C20F-7D96-A443-9005-019EDCC0DA28}" srcOrd="0" destOrd="0" presId="urn:microsoft.com/office/officeart/2005/8/layout/orgChart1"/>
    <dgm:cxn modelId="{BA1028F7-72FA-9848-BA2E-23941044C74C}" type="presParOf" srcId="{8C4A9921-3C58-314F-8081-93EF1E933670}" destId="{A3CB837F-32E7-4E4B-957D-A8069117E4F3}" srcOrd="1" destOrd="0" presId="urn:microsoft.com/office/officeart/2005/8/layout/orgChart1"/>
    <dgm:cxn modelId="{7F65B372-AD5A-464A-9A91-4D786BFD4B80}" type="presParOf" srcId="{A3CB837F-32E7-4E4B-957D-A8069117E4F3}" destId="{84C11394-BF8D-F74B-A722-D9394D14D235}" srcOrd="0" destOrd="0" presId="urn:microsoft.com/office/officeart/2005/8/layout/orgChart1"/>
    <dgm:cxn modelId="{37C135FD-8188-FB48-96FB-AD09881BEEA2}" type="presParOf" srcId="{84C11394-BF8D-F74B-A722-D9394D14D235}" destId="{991A91D3-79D3-3240-85F2-8060B6829F35}" srcOrd="0" destOrd="0" presId="urn:microsoft.com/office/officeart/2005/8/layout/orgChart1"/>
    <dgm:cxn modelId="{B0B9E4A3-D6DD-0441-BAEC-44D36D4EF12F}" type="presParOf" srcId="{84C11394-BF8D-F74B-A722-D9394D14D235}" destId="{591B3314-53E3-9E49-ACC1-EC68975709A3}" srcOrd="1" destOrd="0" presId="urn:microsoft.com/office/officeart/2005/8/layout/orgChart1"/>
    <dgm:cxn modelId="{89445DDC-8534-964A-BC6B-854C50962C04}" type="presParOf" srcId="{A3CB837F-32E7-4E4B-957D-A8069117E4F3}" destId="{D3483515-B39A-484B-9114-25AF8F17B5CB}" srcOrd="1" destOrd="0" presId="urn:microsoft.com/office/officeart/2005/8/layout/orgChart1"/>
    <dgm:cxn modelId="{6F2D7019-D908-9544-B7AD-C1353016247B}" type="presParOf" srcId="{A3CB837F-32E7-4E4B-957D-A8069117E4F3}" destId="{31FE96EC-F569-4944-BE3A-15BFAB6AA686}" srcOrd="2" destOrd="0" presId="urn:microsoft.com/office/officeart/2005/8/layout/orgChart1"/>
    <dgm:cxn modelId="{6667DC4D-2B14-8B4D-ABDA-88823679C93E}" type="presParOf" srcId="{1865587B-F950-2C45-B8BB-5EF0A949C929}" destId="{0F434655-348F-214C-8C7F-1F4E0301EFD4}" srcOrd="2" destOrd="0" presId="urn:microsoft.com/office/officeart/2005/8/layout/orgChart1"/>
    <dgm:cxn modelId="{17C965C8-5712-A54A-8357-29FECDD1FB4D}" type="presParOf" srcId="{41F14EBD-86A6-3B40-B3A1-529CBC52A6B7}" destId="{292E0FA9-4764-174A-8C0E-048BC7398B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C20F-7D96-A443-9005-019EDCC0DA28}">
      <dsp:nvSpPr>
        <dsp:cNvPr id="0" name=""/>
        <dsp:cNvSpPr/>
      </dsp:nvSpPr>
      <dsp:spPr>
        <a:xfrm>
          <a:off x="17112011" y="5983397"/>
          <a:ext cx="586087" cy="3832055"/>
        </a:xfrm>
        <a:custGeom>
          <a:avLst/>
          <a:gdLst/>
          <a:ahLst/>
          <a:cxnLst/>
          <a:rect l="0" t="0" r="0" b="0"/>
          <a:pathLst>
            <a:path>
              <a:moveTo>
                <a:pt x="0" y="0"/>
              </a:moveTo>
              <a:lnTo>
                <a:pt x="0" y="3832055"/>
              </a:lnTo>
              <a:lnTo>
                <a:pt x="586087" y="383205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2B122-0AEE-5441-8355-116DE4541E5E}">
      <dsp:nvSpPr>
        <dsp:cNvPr id="0" name=""/>
        <dsp:cNvSpPr/>
      </dsp:nvSpPr>
      <dsp:spPr>
        <a:xfrm>
          <a:off x="11329136" y="3535809"/>
          <a:ext cx="7345774" cy="565497"/>
        </a:xfrm>
        <a:custGeom>
          <a:avLst/>
          <a:gdLst/>
          <a:ahLst/>
          <a:cxnLst/>
          <a:rect l="0" t="0" r="0" b="0"/>
          <a:pathLst>
            <a:path>
              <a:moveTo>
                <a:pt x="0" y="0"/>
              </a:moveTo>
              <a:lnTo>
                <a:pt x="0" y="285025"/>
              </a:lnTo>
              <a:lnTo>
                <a:pt x="7345774" y="285025"/>
              </a:lnTo>
              <a:lnTo>
                <a:pt x="7345774"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502C7-D3EF-2643-A2CF-05979A2A87B0}">
      <dsp:nvSpPr>
        <dsp:cNvPr id="0" name=""/>
        <dsp:cNvSpPr/>
      </dsp:nvSpPr>
      <dsp:spPr>
        <a:xfrm>
          <a:off x="13221367" y="5983384"/>
          <a:ext cx="489829" cy="3847000"/>
        </a:xfrm>
        <a:custGeom>
          <a:avLst/>
          <a:gdLst/>
          <a:ahLst/>
          <a:cxnLst/>
          <a:rect l="0" t="0" r="0" b="0"/>
          <a:pathLst>
            <a:path>
              <a:moveTo>
                <a:pt x="0" y="0"/>
              </a:moveTo>
              <a:lnTo>
                <a:pt x="0" y="3847000"/>
              </a:lnTo>
              <a:lnTo>
                <a:pt x="489829" y="384700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9E812-92E6-0A4F-917C-15F135EC326E}">
      <dsp:nvSpPr>
        <dsp:cNvPr id="0" name=""/>
        <dsp:cNvSpPr/>
      </dsp:nvSpPr>
      <dsp:spPr>
        <a:xfrm>
          <a:off x="11329136" y="3535809"/>
          <a:ext cx="3198441" cy="565497"/>
        </a:xfrm>
        <a:custGeom>
          <a:avLst/>
          <a:gdLst/>
          <a:ahLst/>
          <a:cxnLst/>
          <a:rect l="0" t="0" r="0" b="0"/>
          <a:pathLst>
            <a:path>
              <a:moveTo>
                <a:pt x="0" y="0"/>
              </a:moveTo>
              <a:lnTo>
                <a:pt x="0" y="285025"/>
              </a:lnTo>
              <a:lnTo>
                <a:pt x="3198441" y="285025"/>
              </a:lnTo>
              <a:lnTo>
                <a:pt x="3198441"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543CE-CD45-034A-88EC-4FC12C936F8C}">
      <dsp:nvSpPr>
        <dsp:cNvPr id="0" name=""/>
        <dsp:cNvSpPr/>
      </dsp:nvSpPr>
      <dsp:spPr>
        <a:xfrm>
          <a:off x="9929819" y="6065616"/>
          <a:ext cx="400674" cy="3751893"/>
        </a:xfrm>
        <a:custGeom>
          <a:avLst/>
          <a:gdLst/>
          <a:ahLst/>
          <a:cxnLst/>
          <a:rect l="0" t="0" r="0" b="0"/>
          <a:pathLst>
            <a:path>
              <a:moveTo>
                <a:pt x="0" y="0"/>
              </a:moveTo>
              <a:lnTo>
                <a:pt x="0" y="3751893"/>
              </a:lnTo>
              <a:lnTo>
                <a:pt x="400674" y="375189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4C8AC-1538-BF49-A55C-09D272327A93}">
      <dsp:nvSpPr>
        <dsp:cNvPr id="0" name=""/>
        <dsp:cNvSpPr/>
      </dsp:nvSpPr>
      <dsp:spPr>
        <a:xfrm>
          <a:off x="10998286" y="3535809"/>
          <a:ext cx="330850" cy="565497"/>
        </a:xfrm>
        <a:custGeom>
          <a:avLst/>
          <a:gdLst/>
          <a:ahLst/>
          <a:cxnLst/>
          <a:rect l="0" t="0" r="0" b="0"/>
          <a:pathLst>
            <a:path>
              <a:moveTo>
                <a:pt x="330850" y="0"/>
              </a:moveTo>
              <a:lnTo>
                <a:pt x="330850" y="285025"/>
              </a:lnTo>
              <a:lnTo>
                <a:pt x="0" y="285025"/>
              </a:lnTo>
              <a:lnTo>
                <a:pt x="0"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291DC-13A7-E845-8574-071BC25E92F1}">
      <dsp:nvSpPr>
        <dsp:cNvPr id="0" name=""/>
        <dsp:cNvSpPr/>
      </dsp:nvSpPr>
      <dsp:spPr>
        <a:xfrm>
          <a:off x="6238727" y="6099192"/>
          <a:ext cx="477171" cy="3919843"/>
        </a:xfrm>
        <a:custGeom>
          <a:avLst/>
          <a:gdLst/>
          <a:ahLst/>
          <a:cxnLst/>
          <a:rect l="0" t="0" r="0" b="0"/>
          <a:pathLst>
            <a:path>
              <a:moveTo>
                <a:pt x="0" y="0"/>
              </a:moveTo>
              <a:lnTo>
                <a:pt x="0" y="3919843"/>
              </a:lnTo>
              <a:lnTo>
                <a:pt x="477171" y="391984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4497B-39E9-0D41-88F3-687AFFFB8023}">
      <dsp:nvSpPr>
        <dsp:cNvPr id="0" name=""/>
        <dsp:cNvSpPr/>
      </dsp:nvSpPr>
      <dsp:spPr>
        <a:xfrm>
          <a:off x="7511185" y="3535809"/>
          <a:ext cx="3817951" cy="565497"/>
        </a:xfrm>
        <a:custGeom>
          <a:avLst/>
          <a:gdLst/>
          <a:ahLst/>
          <a:cxnLst/>
          <a:rect l="0" t="0" r="0" b="0"/>
          <a:pathLst>
            <a:path>
              <a:moveTo>
                <a:pt x="3817951" y="0"/>
              </a:moveTo>
              <a:lnTo>
                <a:pt x="3817951" y="285025"/>
              </a:lnTo>
              <a:lnTo>
                <a:pt x="0" y="285025"/>
              </a:lnTo>
              <a:lnTo>
                <a:pt x="0"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6C679-AF44-2348-9D11-8A0C3A822865}">
      <dsp:nvSpPr>
        <dsp:cNvPr id="0" name=""/>
        <dsp:cNvSpPr/>
      </dsp:nvSpPr>
      <dsp:spPr>
        <a:xfrm>
          <a:off x="2378549" y="6099192"/>
          <a:ext cx="496852" cy="3828208"/>
        </a:xfrm>
        <a:custGeom>
          <a:avLst/>
          <a:gdLst/>
          <a:ahLst/>
          <a:cxnLst/>
          <a:rect l="0" t="0" r="0" b="0"/>
          <a:pathLst>
            <a:path>
              <a:moveTo>
                <a:pt x="0" y="0"/>
              </a:moveTo>
              <a:lnTo>
                <a:pt x="0" y="3828208"/>
              </a:lnTo>
              <a:lnTo>
                <a:pt x="496852" y="3828208"/>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AC7C2-8FDE-9F40-8FC4-D3577905B081}">
      <dsp:nvSpPr>
        <dsp:cNvPr id="0" name=""/>
        <dsp:cNvSpPr/>
      </dsp:nvSpPr>
      <dsp:spPr>
        <a:xfrm>
          <a:off x="3703490" y="3535809"/>
          <a:ext cx="7625645" cy="565497"/>
        </a:xfrm>
        <a:custGeom>
          <a:avLst/>
          <a:gdLst/>
          <a:ahLst/>
          <a:cxnLst/>
          <a:rect l="0" t="0" r="0" b="0"/>
          <a:pathLst>
            <a:path>
              <a:moveTo>
                <a:pt x="7625645" y="0"/>
              </a:moveTo>
              <a:lnTo>
                <a:pt x="7625645" y="285025"/>
              </a:lnTo>
              <a:lnTo>
                <a:pt x="0" y="285025"/>
              </a:lnTo>
              <a:lnTo>
                <a:pt x="0"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9BFD02-6057-C840-BF65-4182140BF816}">
      <dsp:nvSpPr>
        <dsp:cNvPr id="0" name=""/>
        <dsp:cNvSpPr/>
      </dsp:nvSpPr>
      <dsp:spPr>
        <a:xfrm>
          <a:off x="5121426" y="0"/>
          <a:ext cx="12415421" cy="3535809"/>
        </a:xfrm>
        <a:prstGeom prst="rect">
          <a:avLst/>
        </a:prstGeom>
        <a:solidFill>
          <a:schemeClr val="accent2">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4445000">
            <a:lnSpc>
              <a:spcPct val="90000"/>
            </a:lnSpc>
            <a:spcBef>
              <a:spcPct val="0"/>
            </a:spcBef>
            <a:spcAft>
              <a:spcPct val="35000"/>
            </a:spcAft>
            <a:buNone/>
          </a:pPr>
          <a:r>
            <a:rPr lang="en-GB" sz="10000" b="0" kern="1200" cap="none" spc="0">
              <a:ln w="18415" cmpd="sng">
                <a:noFill/>
                <a:prstDash val="solid"/>
              </a:ln>
              <a:solidFill>
                <a:srgbClr val="000000"/>
              </a:solidFill>
              <a:effectLst/>
              <a:latin typeface="Arial" panose="020B0604020202020204" pitchFamily="34" charset="0"/>
              <a:cs typeface="Arial" panose="020B0604020202020204" pitchFamily="34" charset="0"/>
            </a:rPr>
            <a:t>1. The principles of lean evaluation:</a:t>
          </a:r>
          <a:endParaRPr lang="pl-PL" sz="10000" b="0" kern="1200" cap="none" spc="0" dirty="0">
            <a:ln w="18415" cmpd="sng">
              <a:noFill/>
              <a:prstDash val="solid"/>
            </a:ln>
            <a:solidFill>
              <a:srgbClr val="000000"/>
            </a:solidFill>
            <a:effectLst/>
          </a:endParaRPr>
        </a:p>
      </dsp:txBody>
      <dsp:txXfrm>
        <a:off x="5121426" y="0"/>
        <a:ext cx="12415421" cy="3535809"/>
      </dsp:txXfrm>
    </dsp:sp>
    <dsp:sp modelId="{EA09CE48-128F-6344-9319-BBCB8AE30871}">
      <dsp:nvSpPr>
        <dsp:cNvPr id="0" name=""/>
        <dsp:cNvSpPr/>
      </dsp:nvSpPr>
      <dsp:spPr>
        <a:xfrm rot="10800000" flipV="1">
          <a:off x="2047314" y="4101307"/>
          <a:ext cx="3312353" cy="1997885"/>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Font typeface="Arial" panose="020B0604020202020204" pitchFamily="34" charset="0"/>
            <a:buNone/>
          </a:pPr>
          <a:r>
            <a:rPr lang="pl-PL" sz="4400" b="0" kern="1200" cap="none" spc="0">
              <a:ln w="18415" cmpd="sng">
                <a:noFill/>
                <a:prstDash val="solid"/>
              </a:ln>
              <a:solidFill>
                <a:srgbClr val="000000"/>
              </a:solidFill>
              <a:effectLst/>
            </a:rPr>
            <a:t>Validated learning </a:t>
          </a:r>
          <a:endParaRPr lang="pl-PL" sz="4400" b="0" kern="1200" cap="none" spc="0" dirty="0">
            <a:ln w="18415" cmpd="sng">
              <a:noFill/>
              <a:prstDash val="solid"/>
            </a:ln>
            <a:solidFill>
              <a:srgbClr val="000000"/>
            </a:solidFill>
            <a:effectLst/>
          </a:endParaRPr>
        </a:p>
      </dsp:txBody>
      <dsp:txXfrm rot="-10800000">
        <a:off x="2047314" y="4101307"/>
        <a:ext cx="3312353" cy="1997885"/>
      </dsp:txXfrm>
    </dsp:sp>
    <dsp:sp modelId="{9A996FF0-9567-F543-8DCB-7791CBAE91F4}">
      <dsp:nvSpPr>
        <dsp:cNvPr id="0" name=""/>
        <dsp:cNvSpPr/>
      </dsp:nvSpPr>
      <dsp:spPr>
        <a:xfrm>
          <a:off x="2875402" y="6660137"/>
          <a:ext cx="2676482" cy="6534527"/>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Font typeface="+mj-lt"/>
            <a:buNone/>
          </a:pPr>
          <a:r>
            <a:rPr lang="en-US" sz="3200" b="0" kern="1200" cap="none" spc="0" dirty="0">
              <a:ln w="18415" cmpd="sng">
                <a:noFill/>
                <a:prstDash val="solid"/>
              </a:ln>
              <a:solidFill>
                <a:srgbClr val="000000"/>
              </a:solidFill>
              <a:effectLst/>
            </a:rPr>
            <a:t>create </a:t>
          </a:r>
          <a:r>
            <a:rPr lang="en-US" sz="3200" b="0" kern="1200" cap="none" spc="0" dirty="0">
              <a:ln w="18415" cmpd="sng">
                <a:noFill/>
                <a:prstDash val="solid"/>
              </a:ln>
              <a:solidFill>
                <a:srgbClr val="FFFFFF"/>
              </a:solidFill>
              <a:effectLst/>
            </a:rPr>
            <a:t>learning experiments</a:t>
          </a:r>
          <a:r>
            <a:rPr lang="en-US" sz="3200" b="0" kern="1200" cap="none" spc="0" dirty="0">
              <a:ln w="18415" cmpd="sng">
                <a:noFill/>
                <a:prstDash val="solid"/>
              </a:ln>
              <a:solidFill>
                <a:srgbClr val="000000"/>
              </a:solidFill>
              <a:effectLst/>
            </a:rPr>
            <a:t>, where teams follow a continuous cycle of ‘build-measure-learn’</a:t>
          </a:r>
          <a:endParaRPr lang="pl-PL" sz="3200" b="0" kern="1200" cap="none" spc="0" dirty="0">
            <a:ln w="18415" cmpd="sng">
              <a:noFill/>
              <a:prstDash val="solid"/>
            </a:ln>
            <a:solidFill>
              <a:srgbClr val="000000"/>
            </a:solidFill>
            <a:effectLst/>
          </a:endParaRPr>
        </a:p>
      </dsp:txBody>
      <dsp:txXfrm>
        <a:off x="2875402" y="6660137"/>
        <a:ext cx="2676482" cy="6534527"/>
      </dsp:txXfrm>
    </dsp:sp>
    <dsp:sp modelId="{697D364E-EBA2-3A44-AEFC-CED56DA44BD0}">
      <dsp:nvSpPr>
        <dsp:cNvPr id="0" name=""/>
        <dsp:cNvSpPr/>
      </dsp:nvSpPr>
      <dsp:spPr>
        <a:xfrm rot="10800000" flipV="1">
          <a:off x="5920612" y="4101307"/>
          <a:ext cx="3181145" cy="1997885"/>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l-PL" sz="4400" b="0" kern="1200" cap="none" spc="0">
              <a:ln w="18415" cmpd="sng">
                <a:noFill/>
                <a:prstDash val="solid"/>
              </a:ln>
              <a:solidFill>
                <a:srgbClr val="000000"/>
              </a:solidFill>
              <a:effectLst/>
            </a:rPr>
            <a:t>Innovation accounting </a:t>
          </a:r>
          <a:endParaRPr lang="pl-PL" sz="4400" b="0" kern="1200" cap="none" spc="0" dirty="0">
            <a:ln w="18415" cmpd="sng">
              <a:noFill/>
              <a:prstDash val="solid"/>
            </a:ln>
            <a:solidFill>
              <a:srgbClr val="000000"/>
            </a:solidFill>
            <a:effectLst/>
          </a:endParaRPr>
        </a:p>
      </dsp:txBody>
      <dsp:txXfrm rot="-10800000">
        <a:off x="5920612" y="4101307"/>
        <a:ext cx="3181145" cy="1997885"/>
      </dsp:txXfrm>
    </dsp:sp>
    <dsp:sp modelId="{3E03AC88-7963-0046-9588-5CC0C2CD0F74}">
      <dsp:nvSpPr>
        <dsp:cNvPr id="0" name=""/>
        <dsp:cNvSpPr/>
      </dsp:nvSpPr>
      <dsp:spPr>
        <a:xfrm>
          <a:off x="6715898" y="6660137"/>
          <a:ext cx="2671166" cy="6717796"/>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b="0" kern="1200" cap="none" spc="0" dirty="0">
              <a:ln w="18415" cmpd="sng">
                <a:noFill/>
                <a:prstDash val="solid"/>
              </a:ln>
              <a:solidFill>
                <a:srgbClr val="000000"/>
              </a:solidFill>
              <a:effectLst/>
            </a:rPr>
            <a:t>choosing key </a:t>
          </a:r>
          <a:r>
            <a:rPr lang="pl-PL" sz="3200" b="0" kern="1200" cap="none" spc="0" dirty="0">
              <a:ln w="18415" cmpd="sng">
                <a:noFill/>
                <a:prstDash val="solid"/>
              </a:ln>
              <a:solidFill>
                <a:srgbClr val="002726"/>
              </a:solidFill>
              <a:effectLst/>
            </a:rPr>
            <a:t>metrics</a:t>
          </a:r>
          <a:r>
            <a:rPr lang="pl-PL" sz="3200" b="0" kern="1200" cap="none" spc="0" dirty="0">
              <a:ln w="18415" cmpd="sng">
                <a:noFill/>
                <a:prstDash val="solid"/>
              </a:ln>
              <a:solidFill>
                <a:srgbClr val="000000"/>
              </a:solidFill>
              <a:effectLst/>
            </a:rPr>
            <a:t> that enable you to </a:t>
          </a:r>
          <a:r>
            <a:rPr lang="pl-PL" sz="3200" b="0" kern="1200" cap="none" spc="0" dirty="0">
              <a:ln w="18415" cmpd="sng">
                <a:noFill/>
                <a:prstDash val="solid"/>
              </a:ln>
              <a:solidFill>
                <a:srgbClr val="FFFFFF"/>
              </a:solidFill>
              <a:effectLst/>
            </a:rPr>
            <a:t>track and measure </a:t>
          </a:r>
          <a:r>
            <a:rPr lang="pl-PL" sz="3200" b="0" kern="1200" cap="none" spc="0" dirty="0">
              <a:ln w="18415" cmpd="sng">
                <a:noFill/>
                <a:prstDash val="solid"/>
              </a:ln>
              <a:solidFill>
                <a:srgbClr val="000000"/>
              </a:solidFill>
              <a:effectLst/>
            </a:rPr>
            <a:t>what really matters: user engagement with the product, assumption-testing, and current product value</a:t>
          </a:r>
        </a:p>
      </dsp:txBody>
      <dsp:txXfrm>
        <a:off x="6715898" y="6660137"/>
        <a:ext cx="2671166" cy="6717796"/>
      </dsp:txXfrm>
    </dsp:sp>
    <dsp:sp modelId="{EEA97E09-64A4-044A-8726-DADCC5D34515}">
      <dsp:nvSpPr>
        <dsp:cNvPr id="0" name=""/>
        <dsp:cNvSpPr/>
      </dsp:nvSpPr>
      <dsp:spPr>
        <a:xfrm>
          <a:off x="9662702" y="4101307"/>
          <a:ext cx="2671166" cy="1964309"/>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0" kern="1200" cap="none" spc="0">
              <a:ln w="18415" cmpd="sng">
                <a:noFill/>
                <a:prstDash val="solid"/>
              </a:ln>
              <a:solidFill>
                <a:srgbClr val="000000"/>
              </a:solidFill>
              <a:effectLst/>
            </a:rPr>
            <a:t>Real metrics</a:t>
          </a:r>
          <a:endParaRPr lang="pl-PL" sz="4400" b="0" kern="1200" cap="none" spc="0" dirty="0">
            <a:ln w="18415" cmpd="sng">
              <a:noFill/>
              <a:prstDash val="solid"/>
            </a:ln>
            <a:solidFill>
              <a:srgbClr val="000000"/>
            </a:solidFill>
            <a:effectLst/>
          </a:endParaRPr>
        </a:p>
      </dsp:txBody>
      <dsp:txXfrm>
        <a:off x="9662702" y="4101307"/>
        <a:ext cx="2671166" cy="1964309"/>
      </dsp:txXfrm>
    </dsp:sp>
    <dsp:sp modelId="{79DB099D-2173-434E-B61E-69349D7E0A31}">
      <dsp:nvSpPr>
        <dsp:cNvPr id="0" name=""/>
        <dsp:cNvSpPr/>
      </dsp:nvSpPr>
      <dsp:spPr>
        <a:xfrm>
          <a:off x="10330494" y="6626561"/>
          <a:ext cx="2671166" cy="6381897"/>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b="0" kern="1200" cap="none" spc="0" dirty="0">
              <a:ln w="18415" cmpd="sng">
                <a:noFill/>
                <a:prstDash val="solid"/>
              </a:ln>
              <a:solidFill>
                <a:srgbClr val="000000"/>
              </a:solidFill>
              <a:effectLst/>
            </a:rPr>
            <a:t>build experiments around </a:t>
          </a:r>
          <a:r>
            <a:rPr lang="en-GB" sz="3200" b="0" kern="1200" cap="none" spc="0" dirty="0">
              <a:ln w="18415" cmpd="sng">
                <a:noFill/>
                <a:prstDash val="solid"/>
              </a:ln>
              <a:solidFill>
                <a:srgbClr val="FFFFFF"/>
              </a:solidFill>
              <a:effectLst/>
            </a:rPr>
            <a:t>“</a:t>
          </a:r>
          <a:r>
            <a:rPr lang="pl-PL" sz="3200" b="0" kern="1200" cap="none" spc="0" dirty="0">
              <a:ln w="18415" cmpd="sng">
                <a:noFill/>
                <a:prstDash val="solid"/>
              </a:ln>
              <a:solidFill>
                <a:srgbClr val="FFFFFF"/>
              </a:solidFill>
              <a:effectLst/>
            </a:rPr>
            <a:t>real” metrics</a:t>
          </a:r>
          <a:r>
            <a:rPr lang="en-GB" sz="3200" b="0" kern="1200" cap="none" spc="0" dirty="0">
              <a:ln w="18415" cmpd="sng">
                <a:noFill/>
                <a:prstDash val="solid"/>
              </a:ln>
              <a:solidFill>
                <a:srgbClr val="000000"/>
              </a:solidFill>
              <a:effectLst/>
            </a:rPr>
            <a:t>,</a:t>
          </a:r>
          <a:r>
            <a:rPr lang="pl-PL" sz="3200" b="0" kern="1200" cap="none" spc="0" dirty="0">
              <a:ln w="18415" cmpd="sng">
                <a:noFill/>
                <a:prstDash val="solid"/>
              </a:ln>
              <a:solidFill>
                <a:srgbClr val="000000"/>
              </a:solidFill>
              <a:effectLst/>
            </a:rPr>
            <a:t> </a:t>
          </a:r>
          <a:r>
            <a:rPr lang="en-GB" sz="3200" b="0" kern="1200" cap="none" spc="0" dirty="0">
              <a:ln w="18415" cmpd="sng">
                <a:noFill/>
                <a:prstDash val="solid"/>
              </a:ln>
              <a:solidFill>
                <a:srgbClr val="000000"/>
              </a:solidFill>
              <a:effectLst/>
            </a:rPr>
            <a:t>r</a:t>
          </a:r>
          <a:r>
            <a:rPr lang="pl-PL" sz="3200" b="0" kern="1200" cap="none" spc="0" dirty="0">
              <a:ln w="18415" cmpd="sng">
                <a:noFill/>
                <a:prstDash val="solid"/>
              </a:ln>
              <a:solidFill>
                <a:srgbClr val="000000"/>
              </a:solidFill>
              <a:effectLst/>
            </a:rPr>
            <a:t>ather tha</a:t>
          </a:r>
          <a:r>
            <a:rPr lang="en-GB" sz="3200" b="0" kern="1200" cap="none" spc="0" dirty="0">
              <a:ln w="18415" cmpd="sng">
                <a:noFill/>
                <a:prstDash val="solid"/>
              </a:ln>
              <a:solidFill>
                <a:srgbClr val="000000"/>
              </a:solidFill>
              <a:effectLst/>
            </a:rPr>
            <a:t>n </a:t>
          </a:r>
          <a:r>
            <a:rPr lang="pl-PL" sz="3200" b="0" kern="1200" cap="none" spc="0" dirty="0">
              <a:ln w="18415" cmpd="sng">
                <a:noFill/>
                <a:prstDash val="solid"/>
              </a:ln>
              <a:solidFill>
                <a:srgbClr val="000000"/>
              </a:solidFill>
              <a:effectLst/>
            </a:rPr>
            <a:t>”vanity” metrics</a:t>
          </a:r>
        </a:p>
      </dsp:txBody>
      <dsp:txXfrm>
        <a:off x="10330494" y="6626561"/>
        <a:ext cx="2671166" cy="6381897"/>
      </dsp:txXfrm>
    </dsp:sp>
    <dsp:sp modelId="{D3896D30-016E-9441-8FC9-D2106D98AC7C}">
      <dsp:nvSpPr>
        <dsp:cNvPr id="0" name=""/>
        <dsp:cNvSpPr/>
      </dsp:nvSpPr>
      <dsp:spPr>
        <a:xfrm>
          <a:off x="12894814" y="4101307"/>
          <a:ext cx="3265527" cy="1882077"/>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0" kern="1200" cap="none" spc="0">
              <a:ln w="18415" cmpd="sng">
                <a:noFill/>
                <a:prstDash val="solid"/>
              </a:ln>
              <a:solidFill>
                <a:srgbClr val="000000"/>
              </a:solidFill>
              <a:effectLst/>
            </a:rPr>
            <a:t>Pivot or persevere?</a:t>
          </a:r>
          <a:endParaRPr lang="pl-PL" sz="4400" b="0" kern="1200" cap="none" spc="0" dirty="0">
            <a:ln w="18415" cmpd="sng">
              <a:noFill/>
              <a:prstDash val="solid"/>
            </a:ln>
            <a:solidFill>
              <a:srgbClr val="000000"/>
            </a:solidFill>
            <a:effectLst/>
          </a:endParaRPr>
        </a:p>
      </dsp:txBody>
      <dsp:txXfrm>
        <a:off x="12894814" y="4101307"/>
        <a:ext cx="3265527" cy="1882077"/>
      </dsp:txXfrm>
    </dsp:sp>
    <dsp:sp modelId="{739F88F4-E412-394A-961A-AC70F1969DF9}">
      <dsp:nvSpPr>
        <dsp:cNvPr id="0" name=""/>
        <dsp:cNvSpPr/>
      </dsp:nvSpPr>
      <dsp:spPr>
        <a:xfrm>
          <a:off x="13711196" y="6544329"/>
          <a:ext cx="2671166" cy="6572111"/>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b="0" kern="1200" cap="none" spc="0" dirty="0">
              <a:ln w="18415" cmpd="sng">
                <a:noFill/>
                <a:prstDash val="solid"/>
              </a:ln>
              <a:solidFill>
                <a:srgbClr val="000000"/>
              </a:solidFill>
              <a:effectLst/>
            </a:rPr>
            <a:t>“pivot” means </a:t>
          </a:r>
          <a:r>
            <a:rPr lang="pl-PL" sz="3200" b="0" kern="1200" cap="none" spc="0" dirty="0">
              <a:ln w="18415" cmpd="sng">
                <a:noFill/>
                <a:prstDash val="solid"/>
              </a:ln>
              <a:solidFill>
                <a:srgbClr val="FFFFFF"/>
              </a:solidFill>
              <a:effectLst/>
            </a:rPr>
            <a:t>chang</a:t>
          </a:r>
          <a:r>
            <a:rPr lang="en-GB" sz="3200" b="0" kern="1200" cap="none" spc="0" dirty="0" err="1">
              <a:ln w="18415" cmpd="sng">
                <a:noFill/>
                <a:prstDash val="solid"/>
              </a:ln>
              <a:solidFill>
                <a:srgbClr val="FFFFFF"/>
              </a:solidFill>
              <a:effectLst/>
            </a:rPr>
            <a:t>ing</a:t>
          </a:r>
          <a:r>
            <a:rPr lang="pl-PL" sz="3200" b="0" kern="1200" cap="none" spc="0" dirty="0">
              <a:ln w="18415" cmpd="sng">
                <a:noFill/>
                <a:prstDash val="solid"/>
              </a:ln>
              <a:solidFill>
                <a:srgbClr val="FFFFFF"/>
              </a:solidFill>
              <a:effectLst/>
            </a:rPr>
            <a:t> direction </a:t>
          </a:r>
          <a:r>
            <a:rPr lang="pl-PL" sz="3200" b="0" kern="1200" cap="none" spc="0" dirty="0">
              <a:ln w="18415" cmpd="sng">
                <a:noFill/>
                <a:prstDash val="solid"/>
              </a:ln>
              <a:solidFill>
                <a:srgbClr val="000000"/>
              </a:solidFill>
              <a:effectLst/>
            </a:rPr>
            <a:t>without totally abandoning previous learning or product vision</a:t>
          </a:r>
        </a:p>
      </dsp:txBody>
      <dsp:txXfrm>
        <a:off x="13711196" y="6544329"/>
        <a:ext cx="2671166" cy="6572111"/>
      </dsp:txXfrm>
    </dsp:sp>
    <dsp:sp modelId="{845AE08A-2B9B-1C47-8683-2319A38F2878}">
      <dsp:nvSpPr>
        <dsp:cNvPr id="0" name=""/>
        <dsp:cNvSpPr/>
      </dsp:nvSpPr>
      <dsp:spPr>
        <a:xfrm>
          <a:off x="16721286" y="4101307"/>
          <a:ext cx="3907248" cy="1882090"/>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0" kern="1200" cap="none" spc="0">
              <a:ln w="18415" cmpd="sng">
                <a:noFill/>
                <a:prstDash val="solid"/>
              </a:ln>
              <a:solidFill>
                <a:srgbClr val="000000"/>
              </a:solidFill>
              <a:effectLst/>
            </a:rPr>
            <a:t>Continuous testing and iteration</a:t>
          </a:r>
          <a:endParaRPr lang="pl-PL" sz="4400" b="0" kern="1200" cap="none" spc="0" dirty="0">
            <a:ln w="18415" cmpd="sng">
              <a:noFill/>
              <a:prstDash val="solid"/>
            </a:ln>
            <a:solidFill>
              <a:srgbClr val="000000"/>
            </a:solidFill>
            <a:effectLst/>
          </a:endParaRPr>
        </a:p>
      </dsp:txBody>
      <dsp:txXfrm>
        <a:off x="16721286" y="4101307"/>
        <a:ext cx="3907248" cy="1882090"/>
      </dsp:txXfrm>
    </dsp:sp>
    <dsp:sp modelId="{991A91D3-79D3-3240-85F2-8060B6829F35}">
      <dsp:nvSpPr>
        <dsp:cNvPr id="0" name=""/>
        <dsp:cNvSpPr/>
      </dsp:nvSpPr>
      <dsp:spPr>
        <a:xfrm>
          <a:off x="17698099" y="6544342"/>
          <a:ext cx="2671166" cy="6542220"/>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l-PL" sz="3200" b="0" kern="1200" cap="none" spc="0" dirty="0">
              <a:ln w="18415" cmpd="sng">
                <a:noFill/>
                <a:prstDash val="solid"/>
              </a:ln>
              <a:solidFill>
                <a:srgbClr val="000000"/>
              </a:solidFill>
              <a:effectLst/>
            </a:rPr>
            <a:t>doing real-time user testing, finding out </a:t>
          </a:r>
          <a:r>
            <a:rPr lang="pl-PL" sz="3200" b="0" kern="1200" cap="none" spc="0" dirty="0">
              <a:ln w="18415" cmpd="sng">
                <a:noFill/>
                <a:prstDash val="solid"/>
              </a:ln>
              <a:solidFill>
                <a:srgbClr val="FFFFFF"/>
              </a:solidFill>
              <a:effectLst/>
            </a:rPr>
            <a:t>what the customer really wants </a:t>
          </a:r>
          <a:r>
            <a:rPr lang="pl-PL" sz="3200" b="0" kern="1200" cap="none" spc="0" dirty="0">
              <a:ln w="18415" cmpd="sng">
                <a:noFill/>
                <a:prstDash val="solid"/>
              </a:ln>
              <a:solidFill>
                <a:srgbClr val="000000"/>
              </a:solidFill>
              <a:effectLst/>
            </a:rPr>
            <a:t>and making business decisions following user feedback</a:t>
          </a:r>
        </a:p>
      </dsp:txBody>
      <dsp:txXfrm>
        <a:off x="17698099" y="6544342"/>
        <a:ext cx="2671166" cy="65422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p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hyperlink" Target="https://www.youtube.com/watch?v=_7G_7eNU19"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9-NWhwskTO4"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hyperlink" Target="https://www.youtube.com/watch?v=o0t2dBkalDk"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2HtqQjyt5s" TargetMode="External"/><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hyperlink" Target="https://www.youtube.com/watch?v=y0c9QreWGjQ"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www.youtube.com/watch?v=2XHVdeR6c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A9128ED-5EAB-A54D-8690-927A8306206E}"/>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4695230" y="269655"/>
            <a:ext cx="12294322" cy="13176690"/>
          </a:xfrm>
          <a:prstGeom prst="rect">
            <a:avLst/>
          </a:prstGeom>
        </p:spPr>
      </p:pic>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2706" y="1079990"/>
            <a:ext cx="5658587" cy="1747269"/>
          </a:xfrm>
          <a:prstGeom prst="rect">
            <a:avLst/>
          </a:prstGeom>
        </p:spPr>
      </p:pic>
      <p:sp>
        <p:nvSpPr>
          <p:cNvPr id="55" name="Shape 55"/>
          <p:cNvSpPr/>
          <p:nvPr/>
        </p:nvSpPr>
        <p:spPr>
          <a:xfrm>
            <a:off x="800100" y="3632568"/>
            <a:ext cx="22783800" cy="9073781"/>
          </a:xfrm>
          <a:prstGeom prst="rect">
            <a:avLst/>
          </a:prstGeom>
          <a:solidFill>
            <a:srgbClr val="FFFFFF">
              <a:alpha val="0"/>
            </a:srgbClr>
          </a:solidFill>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pPr>
              <a:spcAft>
                <a:spcPts val="3600"/>
              </a:spcAft>
            </a:pPr>
            <a:r>
              <a:rPr lang="en-GB" sz="7100" dirty="0">
                <a:solidFill>
                  <a:srgbClr val="496F63"/>
                </a:solidFill>
                <a:latin typeface="Arial" panose="020B0604020202020204" pitchFamily="34" charset="0"/>
                <a:cs typeface="Arial" panose="020B0604020202020204" pitchFamily="34" charset="0"/>
              </a:rPr>
              <a:t>Module 9:</a:t>
            </a:r>
            <a:endParaRPr lang="pl-PL" sz="7100" dirty="0">
              <a:solidFill>
                <a:srgbClr val="496F63"/>
              </a:solidFill>
              <a:latin typeface="Arial" panose="020B0604020202020204" pitchFamily="34" charset="0"/>
              <a:cs typeface="Arial" panose="020B0604020202020204" pitchFamily="34" charset="0"/>
            </a:endParaRPr>
          </a:p>
          <a:p>
            <a:pPr>
              <a:lnSpc>
                <a:spcPct val="120000"/>
              </a:lnSpc>
            </a:pPr>
            <a:r>
              <a:rPr lang="en-GB" sz="7100" dirty="0">
                <a:solidFill>
                  <a:srgbClr val="496F63"/>
                </a:solidFill>
                <a:latin typeface="Arial" panose="020B0604020202020204" pitchFamily="34" charset="0"/>
                <a:cs typeface="Arial" panose="020B0604020202020204" pitchFamily="34" charset="0"/>
              </a:rPr>
              <a:t> </a:t>
            </a:r>
            <a:r>
              <a:rPr lang="pl-PL" sz="7100" dirty="0" err="1">
                <a:solidFill>
                  <a:srgbClr val="496F63"/>
                </a:solidFill>
                <a:latin typeface="Arial" panose="020B0604020202020204" pitchFamily="34" charset="0"/>
                <a:cs typeface="Arial" panose="020B0604020202020204" pitchFamily="34" charset="0"/>
              </a:rPr>
              <a:t>Is</a:t>
            </a:r>
            <a:r>
              <a:rPr lang="pl-PL" sz="7100" dirty="0">
                <a:solidFill>
                  <a:srgbClr val="496F63"/>
                </a:solidFill>
                <a:latin typeface="Arial" panose="020B0604020202020204" pitchFamily="34" charset="0"/>
                <a:cs typeface="Arial" panose="020B0604020202020204" pitchFamily="34" charset="0"/>
              </a:rPr>
              <a:t> </a:t>
            </a:r>
            <a:r>
              <a:rPr lang="pl-PL" sz="7100" dirty="0" err="1">
                <a:solidFill>
                  <a:srgbClr val="496F63"/>
                </a:solidFill>
                <a:latin typeface="Arial" panose="020B0604020202020204" pitchFamily="34" charset="0"/>
                <a:cs typeface="Arial" panose="020B0604020202020204" pitchFamily="34" charset="0"/>
              </a:rPr>
              <a:t>it</a:t>
            </a:r>
            <a:r>
              <a:rPr lang="pl-PL" sz="7100" dirty="0">
                <a:solidFill>
                  <a:srgbClr val="496F63"/>
                </a:solidFill>
                <a:latin typeface="Arial" panose="020B0604020202020204" pitchFamily="34" charset="0"/>
                <a:cs typeface="Arial" panose="020B0604020202020204" pitchFamily="34" charset="0"/>
              </a:rPr>
              <a:t> </a:t>
            </a:r>
            <a:r>
              <a:rPr lang="pl-PL" sz="7100" dirty="0" err="1">
                <a:solidFill>
                  <a:srgbClr val="496F63"/>
                </a:solidFill>
                <a:latin typeface="Arial" panose="020B0604020202020204" pitchFamily="34" charset="0"/>
                <a:cs typeface="Arial" panose="020B0604020202020204" pitchFamily="34" charset="0"/>
              </a:rPr>
              <a:t>worth</a:t>
            </a:r>
            <a:r>
              <a:rPr lang="pl-PL" sz="7100" dirty="0">
                <a:solidFill>
                  <a:srgbClr val="496F63"/>
                </a:solidFill>
                <a:latin typeface="Arial" panose="020B0604020202020204" pitchFamily="34" charset="0"/>
                <a:cs typeface="Arial" panose="020B0604020202020204" pitchFamily="34" charset="0"/>
              </a:rPr>
              <a:t> </a:t>
            </a:r>
            <a:r>
              <a:rPr lang="pl-PL" sz="7100" dirty="0" err="1">
                <a:solidFill>
                  <a:srgbClr val="496F63"/>
                </a:solidFill>
                <a:latin typeface="Arial" panose="020B0604020202020204" pitchFamily="34" charset="0"/>
                <a:cs typeface="Arial" panose="020B0604020202020204" pitchFamily="34" charset="0"/>
              </a:rPr>
              <a:t>implementing</a:t>
            </a:r>
            <a:r>
              <a:rPr lang="pl-PL" sz="7100" dirty="0">
                <a:solidFill>
                  <a:srgbClr val="496F63"/>
                </a:solidFill>
                <a:latin typeface="Arial" panose="020B0604020202020204" pitchFamily="34" charset="0"/>
                <a:cs typeface="Arial" panose="020B0604020202020204" pitchFamily="34" charset="0"/>
              </a:rPr>
              <a:t> </a:t>
            </a:r>
          </a:p>
          <a:p>
            <a:pPr>
              <a:lnSpc>
                <a:spcPct val="120000"/>
              </a:lnSpc>
            </a:pPr>
            <a:r>
              <a:rPr lang="pl-PL" sz="7100" dirty="0">
                <a:solidFill>
                  <a:srgbClr val="496F63"/>
                </a:solidFill>
                <a:latin typeface="Arial" panose="020B0604020202020204" pitchFamily="34" charset="0"/>
                <a:cs typeface="Arial" panose="020B0604020202020204" pitchFamily="34" charset="0"/>
              </a:rPr>
              <a:t>Lean Innovat</a:t>
            </a:r>
            <a:r>
              <a:rPr lang="en-GB" sz="7100" dirty="0">
                <a:solidFill>
                  <a:srgbClr val="496F63"/>
                </a:solidFill>
                <a:latin typeface="Arial" panose="020B0604020202020204" pitchFamily="34" charset="0"/>
                <a:cs typeface="Arial" panose="020B0604020202020204" pitchFamily="34" charset="0"/>
              </a:rPr>
              <a:t>i</a:t>
            </a:r>
            <a:r>
              <a:rPr lang="pl-PL" sz="7100" dirty="0">
                <a:solidFill>
                  <a:srgbClr val="496F63"/>
                </a:solidFill>
                <a:latin typeface="Arial" panose="020B0604020202020204" pitchFamily="34" charset="0"/>
                <a:cs typeface="Arial" panose="020B0604020202020204" pitchFamily="34" charset="0"/>
              </a:rPr>
              <a:t>ons</a:t>
            </a:r>
            <a:r>
              <a:rPr lang="en-GB" sz="7100" dirty="0">
                <a:solidFill>
                  <a:srgbClr val="496F63"/>
                </a:solidFill>
                <a:latin typeface="Arial" panose="020B0604020202020204" pitchFamily="34" charset="0"/>
                <a:cs typeface="Arial" panose="020B0604020202020204" pitchFamily="34" charset="0"/>
              </a:rPr>
              <a:t>?</a:t>
            </a:r>
          </a:p>
          <a:p>
            <a:pPr>
              <a:spcAft>
                <a:spcPts val="2400"/>
              </a:spcAft>
            </a:pPr>
            <a:endParaRPr lang="en-GB" sz="7100" dirty="0">
              <a:solidFill>
                <a:srgbClr val="496F63"/>
              </a:solidFill>
              <a:latin typeface="Arial" panose="020B0604020202020204" pitchFamily="34" charset="0"/>
              <a:cs typeface="Arial" panose="020B0604020202020204" pitchFamily="34" charset="0"/>
            </a:endParaRPr>
          </a:p>
          <a:p>
            <a:pPr>
              <a:spcAft>
                <a:spcPts val="2400"/>
              </a:spcAft>
            </a:pPr>
            <a:r>
              <a:rPr lang="en-GB" sz="7100" dirty="0">
                <a:solidFill>
                  <a:srgbClr val="496F63"/>
                </a:solidFill>
                <a:latin typeface="Arial" panose="020B0604020202020204" pitchFamily="34" charset="0"/>
                <a:cs typeface="Arial" panose="020B0604020202020204" pitchFamily="34" charset="0"/>
              </a:rPr>
              <a:t>How to evaluate innovation</a:t>
            </a:r>
          </a:p>
          <a:p>
            <a:endParaRPr lang="en-GB" sz="3800" dirty="0">
              <a:solidFill>
                <a:srgbClr val="496F6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2715B45-20F4-4474-92BC-BD0342747D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06220" y="12660273"/>
            <a:ext cx="8577780" cy="10557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986310" y="21565"/>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848321" y="3733980"/>
            <a:ext cx="21583206" cy="1274589"/>
          </a:xfrm>
        </p:spPr>
        <p:txBody>
          <a:bodyPr>
            <a:normAutofit fontScale="90000"/>
          </a:bodyPr>
          <a:lstStyle/>
          <a:p>
            <a:r>
              <a:rPr lang="pl-PL" dirty="0">
                <a:solidFill>
                  <a:srgbClr val="002726"/>
                </a:solidFill>
              </a:rPr>
              <a:t>Value </a:t>
            </a:r>
            <a:r>
              <a:rPr lang="pl-PL" dirty="0" err="1">
                <a:solidFill>
                  <a:srgbClr val="002726"/>
                </a:solidFill>
              </a:rPr>
              <a:t>Metrics</a:t>
            </a:r>
            <a:endParaRPr lang="pl-PL" sz="5300" dirty="0">
              <a:solidFill>
                <a:srgbClr val="002726"/>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846606" y="5359400"/>
            <a:ext cx="22537394" cy="6856916"/>
          </a:xfrm>
        </p:spPr>
        <p:txBody>
          <a:bodyPr wrap="square" lIns="0" tIns="0" rIns="0" bIns="0">
            <a:noAutofit/>
          </a:bodyPr>
          <a:lstStyle/>
          <a:p>
            <a:pPr marL="685800" indent="-685800" algn="l">
              <a:lnSpc>
                <a:spcPct val="150000"/>
              </a:lnSpc>
              <a:buFont typeface="Arial" panose="020B0604020202020204" pitchFamily="34" charset="0"/>
              <a:buChar char="•"/>
            </a:pPr>
            <a:r>
              <a:rPr lang="en-US" sz="4800" b="1" dirty="0">
                <a:solidFill>
                  <a:srgbClr val="FF0000"/>
                </a:solidFill>
                <a:latin typeface="Bradley Hand ITC" panose="03070402050302030203" pitchFamily="66" charset="0"/>
                <a:cs typeface="Apple Chancery" panose="03020702040506060504" pitchFamily="66" charset="-79"/>
              </a:rPr>
              <a:t>Acquisition</a:t>
            </a:r>
            <a:r>
              <a:rPr lang="en-US" sz="4800" b="1" dirty="0">
                <a:solidFill>
                  <a:srgbClr val="002726"/>
                </a:solidFill>
                <a:latin typeface="Bradley Hand ITC" panose="03070402050302030203" pitchFamily="66" charset="0"/>
                <a:cs typeface="Apple Chancery" panose="03020702040506060504" pitchFamily="66" charset="-79"/>
              </a:rPr>
              <a:t>. How do users find out?</a:t>
            </a:r>
          </a:p>
          <a:p>
            <a:pPr marL="685800" indent="-685800" algn="l">
              <a:lnSpc>
                <a:spcPct val="150000"/>
              </a:lnSpc>
              <a:buFont typeface="Arial" panose="020B0604020202020204" pitchFamily="34" charset="0"/>
              <a:buChar char="•"/>
            </a:pPr>
            <a:r>
              <a:rPr lang="en-US" sz="4800" b="1" dirty="0">
                <a:solidFill>
                  <a:srgbClr val="FF0000"/>
                </a:solidFill>
                <a:latin typeface="Bradley Hand ITC" panose="03070402050302030203" pitchFamily="66" charset="0"/>
                <a:cs typeface="Apple Chancery" panose="03020702040506060504" pitchFamily="66" charset="-79"/>
              </a:rPr>
              <a:t>Activation</a:t>
            </a:r>
            <a:r>
              <a:rPr lang="en-US" sz="4800" b="1" dirty="0">
                <a:solidFill>
                  <a:srgbClr val="002726"/>
                </a:solidFill>
                <a:latin typeface="Bradley Hand ITC" panose="03070402050302030203" pitchFamily="66" charset="0"/>
                <a:cs typeface="Apple Chancery" panose="03020702040506060504" pitchFamily="66" charset="-79"/>
              </a:rPr>
              <a:t>. Do users have a great first experience?</a:t>
            </a:r>
          </a:p>
          <a:p>
            <a:pPr marL="685800" indent="-685800" algn="l">
              <a:lnSpc>
                <a:spcPct val="150000"/>
              </a:lnSpc>
              <a:buFont typeface="Arial" panose="020B0604020202020204" pitchFamily="34" charset="0"/>
              <a:buChar char="•"/>
            </a:pPr>
            <a:r>
              <a:rPr lang="en-US" sz="4800" b="1" dirty="0">
                <a:solidFill>
                  <a:srgbClr val="FF0000"/>
                </a:solidFill>
                <a:latin typeface="Bradley Hand ITC" panose="03070402050302030203" pitchFamily="66" charset="0"/>
                <a:cs typeface="Apple Chancery" panose="03020702040506060504" pitchFamily="66" charset="-79"/>
              </a:rPr>
              <a:t>Retention</a:t>
            </a:r>
            <a:r>
              <a:rPr lang="en-US" sz="4800" b="1" dirty="0">
                <a:solidFill>
                  <a:srgbClr val="002726"/>
                </a:solidFill>
                <a:latin typeface="Bradley Hand ITC" panose="03070402050302030203" pitchFamily="66" charset="0"/>
                <a:cs typeface="Apple Chancery" panose="03020702040506060504" pitchFamily="66" charset="-79"/>
              </a:rPr>
              <a:t>. Do users come back?</a:t>
            </a:r>
          </a:p>
          <a:p>
            <a:pPr marL="685800" indent="-685800" algn="l">
              <a:lnSpc>
                <a:spcPct val="150000"/>
              </a:lnSpc>
              <a:buFont typeface="Arial" panose="020B0604020202020204" pitchFamily="34" charset="0"/>
              <a:buChar char="•"/>
            </a:pPr>
            <a:r>
              <a:rPr lang="en-US" sz="4800" b="1" dirty="0">
                <a:solidFill>
                  <a:srgbClr val="FF0000"/>
                </a:solidFill>
                <a:latin typeface="Bradley Hand ITC" panose="03070402050302030203" pitchFamily="66" charset="0"/>
                <a:cs typeface="Apple Chancery" panose="03020702040506060504" pitchFamily="66" charset="-79"/>
              </a:rPr>
              <a:t>Revenue</a:t>
            </a:r>
            <a:r>
              <a:rPr lang="en-US" sz="4800" b="1" dirty="0">
                <a:solidFill>
                  <a:srgbClr val="002726"/>
                </a:solidFill>
                <a:latin typeface="Bradley Hand ITC" panose="03070402050302030203" pitchFamily="66" charset="0"/>
                <a:cs typeface="Apple Chancery" panose="03020702040506060504" pitchFamily="66" charset="-79"/>
              </a:rPr>
              <a:t>. How do You make money?</a:t>
            </a:r>
          </a:p>
          <a:p>
            <a:pPr marL="685800" indent="-685800" algn="l">
              <a:lnSpc>
                <a:spcPct val="150000"/>
              </a:lnSpc>
              <a:buFont typeface="Arial" panose="020B0604020202020204" pitchFamily="34" charset="0"/>
              <a:buChar char="•"/>
            </a:pPr>
            <a:r>
              <a:rPr lang="en-US" sz="4800" b="1" dirty="0">
                <a:solidFill>
                  <a:srgbClr val="FF0000"/>
                </a:solidFill>
                <a:latin typeface="Bradley Hand ITC" panose="03070402050302030203" pitchFamily="66" charset="0"/>
                <a:cs typeface="Apple Chancery" panose="03020702040506060504" pitchFamily="66" charset="-79"/>
              </a:rPr>
              <a:t>Referral</a:t>
            </a:r>
            <a:r>
              <a:rPr lang="en-US" sz="4800" b="1" dirty="0">
                <a:solidFill>
                  <a:srgbClr val="002726"/>
                </a:solidFill>
                <a:latin typeface="Bradley Hand ITC" panose="03070402050302030203" pitchFamily="66" charset="0"/>
                <a:cs typeface="Apple Chancery" panose="03020702040506060504" pitchFamily="66" charset="-79"/>
              </a:rPr>
              <a:t>. Do users tell others?</a:t>
            </a:r>
          </a:p>
          <a:p>
            <a:pPr marL="742950" indent="-742950" algn="l">
              <a:lnSpc>
                <a:spcPct val="150000"/>
              </a:lnSpc>
              <a:buAutoNum type="arabicPeriod"/>
            </a:pPr>
            <a:endParaRPr lang="en-US" sz="4800" dirty="0">
              <a:solidFill>
                <a:srgbClr val="002726"/>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2726"/>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2726"/>
              </a:solidFill>
            </a:endParaRPr>
          </a:p>
          <a:p>
            <a:pPr>
              <a:lnSpc>
                <a:spcPct val="150000"/>
              </a:lnSpc>
            </a:pPr>
            <a:endParaRPr lang="pl-PL" sz="4800" dirty="0">
              <a:solidFill>
                <a:srgbClr val="002726"/>
              </a:solidFill>
            </a:endParaRPr>
          </a:p>
        </p:txBody>
      </p:sp>
      <p:sp>
        <p:nvSpPr>
          <p:cNvPr id="6" name="Tytuł 1">
            <a:extLst>
              <a:ext uri="{FF2B5EF4-FFF2-40B4-BE49-F238E27FC236}">
                <a16:creationId xmlns:a16="http://schemas.microsoft.com/office/drawing/2014/main" id="{DC5B885A-2A45-AE49-B38B-B787859471E3}"/>
              </a:ext>
            </a:extLst>
          </p:cNvPr>
          <p:cNvSpPr txBox="1">
            <a:spLocks/>
          </p:cNvSpPr>
          <p:nvPr/>
        </p:nvSpPr>
        <p:spPr>
          <a:xfrm>
            <a:off x="1848321" y="829204"/>
            <a:ext cx="21583206" cy="214894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7500"/>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pl-PL" dirty="0">
                <a:solidFill>
                  <a:srgbClr val="496F63"/>
                </a:solidFill>
              </a:rPr>
              <a:t>4. Lean </a:t>
            </a:r>
            <a:r>
              <a:rPr lang="pl-PL" dirty="0" err="1">
                <a:solidFill>
                  <a:srgbClr val="496F63"/>
                </a:solidFill>
              </a:rPr>
              <a:t>innovation</a:t>
            </a:r>
            <a:r>
              <a:rPr lang="pl-PL" dirty="0">
                <a:solidFill>
                  <a:srgbClr val="496F63"/>
                </a:solidFill>
              </a:rPr>
              <a:t> </a:t>
            </a:r>
            <a:r>
              <a:rPr lang="pl-PL" dirty="0" err="1">
                <a:solidFill>
                  <a:srgbClr val="496F63"/>
                </a:solidFill>
              </a:rPr>
              <a:t>key</a:t>
            </a:r>
            <a:r>
              <a:rPr lang="pl-PL" dirty="0">
                <a:solidFill>
                  <a:srgbClr val="496F63"/>
                </a:solidFill>
              </a:rPr>
              <a:t> </a:t>
            </a:r>
            <a:r>
              <a:rPr lang="pl-PL" dirty="0" err="1">
                <a:solidFill>
                  <a:srgbClr val="496F63"/>
                </a:solidFill>
              </a:rPr>
              <a:t>metrics</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7" name="Prostokąt 6"/>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spTree>
    <p:extLst>
      <p:ext uri="{BB962C8B-B14F-4D97-AF65-F5344CB8AC3E}">
        <p14:creationId xmlns:p14="http://schemas.microsoft.com/office/powerpoint/2010/main" val="2009161440"/>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up)">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350F37A8-7B8F-2041-A454-F786291D6ED3}"/>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056925" y="3023718"/>
            <a:ext cx="9617175" cy="10307403"/>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1274589"/>
          </a:xfrm>
        </p:spPr>
        <p:txBody>
          <a:bodyPr>
            <a:normAutofit fontScale="90000"/>
          </a:bodyPr>
          <a:lstStyle/>
          <a:p>
            <a:pPr algn="ctr"/>
            <a:r>
              <a:rPr lang="en-US" dirty="0">
                <a:solidFill>
                  <a:srgbClr val="000000"/>
                </a:solidFill>
              </a:rPr>
              <a:t>Financial KPIs</a:t>
            </a:r>
            <a:br>
              <a:rPr lang="pl-PL" dirty="0">
                <a:solidFill>
                  <a:srgbClr val="000000"/>
                </a:solidFill>
              </a:rPr>
            </a:br>
            <a:endParaRPr lang="pl-PL" sz="5300" dirty="0">
              <a:solidFill>
                <a:srgbClr val="000000"/>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846606" y="2311988"/>
            <a:ext cx="10624794" cy="9888004"/>
          </a:xfrm>
        </p:spPr>
        <p:txBody>
          <a:bodyPr wrap="square" lIns="0" tIns="0" rIns="0" bIns="0">
            <a:noAutofit/>
          </a:bodyPr>
          <a:lstStyle/>
          <a:p>
            <a:pPr algn="ctr">
              <a:lnSpc>
                <a:spcPct val="150000"/>
              </a:lnSpc>
            </a:pPr>
            <a:r>
              <a:rPr lang="en-US" sz="4800" b="1" dirty="0">
                <a:solidFill>
                  <a:srgbClr val="002726"/>
                </a:solidFill>
                <a:latin typeface="Arial" pitchFamily="34" charset="0"/>
                <a:cs typeface="Arial" pitchFamily="34" charset="0"/>
              </a:rPr>
              <a:t>If You want to concentrate only on finance – use </a:t>
            </a:r>
            <a:r>
              <a:rPr lang="en-US" sz="4800" b="1" dirty="0" err="1">
                <a:solidFill>
                  <a:srgbClr val="002726"/>
                </a:solidFill>
                <a:latin typeface="Arial" pitchFamily="34" charset="0"/>
                <a:cs typeface="Arial" pitchFamily="34" charset="0"/>
              </a:rPr>
              <a:t>finan</a:t>
            </a:r>
            <a:r>
              <a:rPr lang="pl-PL" sz="4800" b="1" dirty="0">
                <a:solidFill>
                  <a:srgbClr val="002726"/>
                </a:solidFill>
                <a:latin typeface="Arial" pitchFamily="34" charset="0"/>
                <a:cs typeface="Arial" pitchFamily="34" charset="0"/>
              </a:rPr>
              <a:t>c</a:t>
            </a:r>
            <a:r>
              <a:rPr lang="en-US" sz="4800" b="1" dirty="0" err="1">
                <a:solidFill>
                  <a:srgbClr val="002726"/>
                </a:solidFill>
                <a:latin typeface="Arial" pitchFamily="34" charset="0"/>
                <a:cs typeface="Arial" pitchFamily="34" charset="0"/>
              </a:rPr>
              <a:t>ial</a:t>
            </a:r>
            <a:r>
              <a:rPr lang="en-US" sz="4800" b="1" dirty="0">
                <a:solidFill>
                  <a:srgbClr val="002726"/>
                </a:solidFill>
                <a:latin typeface="Arial" pitchFamily="34" charset="0"/>
                <a:cs typeface="Arial" pitchFamily="34" charset="0"/>
              </a:rPr>
              <a:t> KPI</a:t>
            </a:r>
            <a:r>
              <a:rPr lang="pl-PL" sz="4800" b="1" dirty="0">
                <a:solidFill>
                  <a:srgbClr val="002726"/>
                </a:solidFill>
                <a:latin typeface="Arial" pitchFamily="34" charset="0"/>
                <a:cs typeface="Arial" pitchFamily="34" charset="0"/>
              </a:rPr>
              <a:t>’</a:t>
            </a:r>
            <a:r>
              <a:rPr lang="en-US" sz="4800" b="1" dirty="0">
                <a:solidFill>
                  <a:srgbClr val="002726"/>
                </a:solidFill>
                <a:latin typeface="Arial" pitchFamily="34" charset="0"/>
                <a:cs typeface="Arial" pitchFamily="34" charset="0"/>
              </a:rPr>
              <a:t>s</a:t>
            </a:r>
          </a:p>
          <a:p>
            <a:pPr algn="l">
              <a:lnSpc>
                <a:spcPct val="150000"/>
              </a:lnSpc>
            </a:pPr>
            <a:endParaRPr lang="en-US" sz="4800" dirty="0">
              <a:solidFill>
                <a:srgbClr val="002726"/>
              </a:solidFill>
              <a:latin typeface="Arial" pitchFamily="34" charset="0"/>
              <a:cs typeface="Arial" pitchFamily="34" charset="0"/>
            </a:endParaRPr>
          </a:p>
          <a:p>
            <a:pPr marL="685800" indent="-685800" algn="l">
              <a:lnSpc>
                <a:spcPct val="150000"/>
              </a:lnSpc>
              <a:buFont typeface="Arial" panose="020B0604020202020204" pitchFamily="34" charset="0"/>
              <a:buChar char="•"/>
            </a:pPr>
            <a:r>
              <a:rPr lang="en-US" sz="4800" dirty="0">
                <a:solidFill>
                  <a:srgbClr val="FF0000"/>
                </a:solidFill>
                <a:latin typeface="Arial" pitchFamily="34" charset="0"/>
                <a:cs typeface="Arial" pitchFamily="34" charset="0"/>
              </a:rPr>
              <a:t>Ideation ratio </a:t>
            </a:r>
            <a:r>
              <a:rPr lang="en-US" sz="4800" dirty="0">
                <a:solidFill>
                  <a:srgbClr val="002726"/>
                </a:solidFill>
                <a:latin typeface="Arial" pitchFamily="34" charset="0"/>
                <a:cs typeface="Arial" pitchFamily="34" charset="0"/>
              </a:rPr>
              <a:t>- Sum total of the </a:t>
            </a:r>
            <a:r>
              <a:rPr lang="en-US" sz="4800" i="1" dirty="0">
                <a:solidFill>
                  <a:srgbClr val="002726"/>
                </a:solidFill>
                <a:latin typeface="Arial" pitchFamily="34" charset="0"/>
                <a:cs typeface="Arial" pitchFamily="34" charset="0"/>
              </a:rPr>
              <a:t>potential value </a:t>
            </a:r>
            <a:r>
              <a:rPr lang="en-US" sz="4800" dirty="0">
                <a:solidFill>
                  <a:srgbClr val="002726"/>
                </a:solidFill>
                <a:latin typeface="Arial" pitchFamily="34" charset="0"/>
                <a:cs typeface="Arial" pitchFamily="34" charset="0"/>
              </a:rPr>
              <a:t>of all creative ideas </a:t>
            </a:r>
          </a:p>
          <a:p>
            <a:pPr marL="685800" indent="-685800" algn="l">
              <a:lnSpc>
                <a:spcPct val="150000"/>
              </a:lnSpc>
              <a:buFont typeface="Arial" panose="020B0604020202020204" pitchFamily="34" charset="0"/>
              <a:buChar char="•"/>
            </a:pPr>
            <a:endParaRPr lang="en-US" sz="4800" dirty="0">
              <a:solidFill>
                <a:srgbClr val="002726"/>
              </a:solidFill>
              <a:latin typeface="Arial" pitchFamily="34" charset="0"/>
              <a:cs typeface="Arial" pitchFamily="34" charset="0"/>
            </a:endParaRPr>
          </a:p>
          <a:p>
            <a:pPr marL="685800" indent="-685800" algn="l">
              <a:lnSpc>
                <a:spcPct val="150000"/>
              </a:lnSpc>
              <a:buFont typeface="Arial" panose="020B0604020202020204" pitchFamily="34" charset="0"/>
              <a:buChar char="•"/>
            </a:pPr>
            <a:r>
              <a:rPr lang="en-US" sz="4800" dirty="0">
                <a:solidFill>
                  <a:srgbClr val="FF0000"/>
                </a:solidFill>
                <a:latin typeface="Arial" pitchFamily="34" charset="0"/>
                <a:cs typeface="Arial" pitchFamily="34" charset="0"/>
              </a:rPr>
              <a:t>Implementation ratio </a:t>
            </a:r>
            <a:r>
              <a:rPr lang="en-US" sz="4800" dirty="0">
                <a:solidFill>
                  <a:srgbClr val="002726"/>
                </a:solidFill>
                <a:latin typeface="Arial" pitchFamily="34" charset="0"/>
                <a:cs typeface="Arial" pitchFamily="34" charset="0"/>
              </a:rPr>
              <a:t>- Sum total of the </a:t>
            </a:r>
            <a:r>
              <a:rPr lang="en-US" sz="4800" i="1" dirty="0">
                <a:solidFill>
                  <a:srgbClr val="002726"/>
                </a:solidFill>
                <a:latin typeface="Arial" pitchFamily="34" charset="0"/>
                <a:cs typeface="Arial" pitchFamily="34" charset="0"/>
              </a:rPr>
              <a:t>actual implemented impact </a:t>
            </a:r>
            <a:r>
              <a:rPr lang="en-US" sz="4800" dirty="0">
                <a:solidFill>
                  <a:srgbClr val="002726"/>
                </a:solidFill>
                <a:latin typeface="Arial" pitchFamily="34" charset="0"/>
                <a:cs typeface="Arial" pitchFamily="34" charset="0"/>
              </a:rPr>
              <a:t>from all creative ideas </a:t>
            </a:r>
          </a:p>
          <a:p>
            <a:pPr algn="l">
              <a:lnSpc>
                <a:spcPct val="150000"/>
              </a:lnSpc>
            </a:pPr>
            <a:endParaRPr lang="en-US" sz="4800" dirty="0">
              <a:solidFill>
                <a:srgbClr val="002726"/>
              </a:solidFill>
              <a:latin typeface="Arial" pitchFamily="34" charset="0"/>
              <a:cs typeface="Arial" pitchFamily="34" charset="0"/>
            </a:endParaRPr>
          </a:p>
          <a:p>
            <a:pPr>
              <a:lnSpc>
                <a:spcPct val="150000"/>
              </a:lnSpc>
            </a:pPr>
            <a:endParaRPr lang="pl-PL" sz="4800" dirty="0">
              <a:solidFill>
                <a:srgbClr val="002726"/>
              </a:solidFill>
              <a:latin typeface="Arial" pitchFamily="34" charset="0"/>
              <a:cs typeface="Arial" pitchFamily="34" charset="0"/>
            </a:endParaRPr>
          </a:p>
          <a:p>
            <a:pPr>
              <a:lnSpc>
                <a:spcPct val="150000"/>
              </a:lnSpc>
            </a:pPr>
            <a:endParaRPr lang="pl-PL" sz="4800" dirty="0">
              <a:solidFill>
                <a:srgbClr val="002726"/>
              </a:solidFill>
              <a:latin typeface="Arial" pitchFamily="34" charset="0"/>
              <a:cs typeface="Arial" pitchFamily="34" charset="0"/>
            </a:endParaRPr>
          </a:p>
        </p:txBody>
      </p:sp>
      <p:sp>
        <p:nvSpPr>
          <p:cNvPr id="7" name="Prostokąt 6">
            <a:extLst>
              <a:ext uri="{FF2B5EF4-FFF2-40B4-BE49-F238E27FC236}">
                <a16:creationId xmlns:a16="http://schemas.microsoft.com/office/drawing/2014/main" id="{90BB25F6-A8C2-B24B-80F2-28635C5F83CD}"/>
              </a:ext>
            </a:extLst>
          </p:cNvPr>
          <p:cNvSpPr/>
          <p:nvPr/>
        </p:nvSpPr>
        <p:spPr>
          <a:xfrm>
            <a:off x="14640904" y="7999118"/>
            <a:ext cx="8061822" cy="769441"/>
          </a:xfrm>
          <a:prstGeom prst="rect">
            <a:avLst/>
          </a:prstGeom>
        </p:spPr>
        <p:txBody>
          <a:bodyPr wrap="none">
            <a:spAutoFit/>
          </a:bodyPr>
          <a:lstStyle/>
          <a:p>
            <a:r>
              <a:rPr lang="pl-PL" sz="4400" dirty="0">
                <a:solidFill>
                  <a:srgbClr val="000000"/>
                </a:solidFill>
                <a:latin typeface="Arial" pitchFamily="34" charset="0"/>
                <a:cs typeface="Arial" pitchFamily="34" charset="0"/>
              </a:rPr>
              <a:t>Explanation &amp; worked example</a:t>
            </a:r>
          </a:p>
        </p:txBody>
      </p:sp>
      <p:sp>
        <p:nvSpPr>
          <p:cNvPr id="8" name="Prostokąt 7"/>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pic>
        <p:nvPicPr>
          <p:cNvPr id="4098" name="Picture 2"/>
          <p:cNvPicPr>
            <a:picLocks noChangeAspect="1" noChangeArrowheads="1"/>
          </p:cNvPicPr>
          <p:nvPr/>
        </p:nvPicPr>
        <p:blipFill>
          <a:blip r:embed="rId4" cstate="print"/>
          <a:srcRect/>
          <a:stretch>
            <a:fillRect/>
          </a:stretch>
        </p:blipFill>
        <p:spPr bwMode="auto">
          <a:xfrm>
            <a:off x="14031359" y="2311988"/>
            <a:ext cx="9280915" cy="5249333"/>
          </a:xfrm>
          <a:prstGeom prst="rect">
            <a:avLst/>
          </a:prstGeom>
          <a:noFill/>
          <a:ln w="9525">
            <a:noFill/>
            <a:miter lim="800000"/>
            <a:headEnd/>
            <a:tailEnd/>
          </a:ln>
        </p:spPr>
      </p:pic>
      <p:sp>
        <p:nvSpPr>
          <p:cNvPr id="6" name="Prostokąt 5">
            <a:extLst>
              <a:ext uri="{FF2B5EF4-FFF2-40B4-BE49-F238E27FC236}">
                <a16:creationId xmlns:a16="http://schemas.microsoft.com/office/drawing/2014/main" id="{6A48FEB2-8E77-4448-9A60-8E82695730BE}"/>
              </a:ext>
            </a:extLst>
          </p:cNvPr>
          <p:cNvSpPr/>
          <p:nvPr/>
        </p:nvSpPr>
        <p:spPr>
          <a:xfrm>
            <a:off x="16925984" y="11634537"/>
            <a:ext cx="3491661" cy="1061829"/>
          </a:xfrm>
          <a:prstGeom prst="rect">
            <a:avLst/>
          </a:prstGeom>
        </p:spPr>
        <p:txBody>
          <a:bodyPr wrap="none" lIns="91440" tIns="45720" rIns="91440" bIns="45720" anchor="t">
            <a:spAutoFit/>
          </a:bodyPr>
          <a:lstStyle/>
          <a:p>
            <a:r>
              <a:rPr lang="pl-PL" sz="4000" dirty="0">
                <a:solidFill>
                  <a:srgbClr val="00B0F0"/>
                </a:solidFill>
                <a:hlinkClick r:id="rId5"/>
              </a:rPr>
              <a:t>You Tube Link</a:t>
            </a:r>
            <a:endParaRPr lang="en-US" sz="4000" dirty="0"/>
          </a:p>
          <a:p>
            <a:r>
              <a:rPr lang="pl-PL" dirty="0">
                <a:solidFill>
                  <a:srgbClr val="00B0F0"/>
                </a:solidFill>
              </a:rPr>
              <a:t>I</a:t>
            </a:r>
            <a:endParaRPr lang="pl-PL" dirty="0"/>
          </a:p>
        </p:txBody>
      </p:sp>
      <p:sp>
        <p:nvSpPr>
          <p:cNvPr id="12" name="Prostokąt 11">
            <a:extLst>
              <a:ext uri="{FF2B5EF4-FFF2-40B4-BE49-F238E27FC236}">
                <a16:creationId xmlns:a16="http://schemas.microsoft.com/office/drawing/2014/main" id="{898C14FA-C71F-BF43-AA9C-C1163EE6CA24}"/>
              </a:ext>
            </a:extLst>
          </p:cNvPr>
          <p:cNvSpPr/>
          <p:nvPr/>
        </p:nvSpPr>
        <p:spPr>
          <a:xfrm>
            <a:off x="14753007" y="8986243"/>
            <a:ext cx="7837616" cy="2431435"/>
          </a:xfrm>
          <a:prstGeom prst="rect">
            <a:avLst/>
          </a:prstGeom>
        </p:spPr>
        <p:txBody>
          <a:bodyPr wrap="square">
            <a:spAutoFit/>
          </a:bodyPr>
          <a:lstStyle/>
          <a:p>
            <a:pPr algn="ct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Watch </a:t>
            </a:r>
            <a:endParaRPr lang="en-GB" sz="3600" b="1" dirty="0">
              <a:solidFill>
                <a:srgbClr val="002726"/>
              </a:solidFill>
              <a:latin typeface="Arial" panose="020B0604020202020204" pitchFamily="34" charset="0"/>
              <a:ea typeface="Calibri" panose="020F0502020204030204" pitchFamily="34" charset="0"/>
              <a:cs typeface="Arial" panose="020B0604020202020204" pitchFamily="34" charset="0"/>
            </a:endParaRPr>
          </a:p>
          <a:p>
            <a:pPr algn="ctr"/>
            <a:endParaRPr lang="en-GB" sz="800" b="1" dirty="0">
              <a:solidFill>
                <a:srgbClr val="002726"/>
              </a:solidFill>
              <a:latin typeface="Arial" panose="020B0604020202020204" pitchFamily="34" charset="0"/>
              <a:ea typeface="Calibri" panose="020F0502020204030204" pitchFamily="34" charset="0"/>
              <a:cs typeface="Arial" panose="020B0604020202020204" pitchFamily="34" charset="0"/>
            </a:endParaRPr>
          </a:p>
          <a:p>
            <a:pPr algn="ctr"/>
            <a:r>
              <a:rPr lang="en-GB" sz="36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The 10 Biggest mistakes companies make with KPIs (Key Performance Indicators)”</a:t>
            </a:r>
          </a:p>
        </p:txBody>
      </p:sp>
      <p:sp>
        <p:nvSpPr>
          <p:cNvPr id="13" name="Prostokąt 2">
            <a:extLst>
              <a:ext uri="{FF2B5EF4-FFF2-40B4-BE49-F238E27FC236}">
                <a16:creationId xmlns:a16="http://schemas.microsoft.com/office/drawing/2014/main" id="{20F5FCC3-682F-7242-910B-C59F9578A10D}"/>
              </a:ext>
            </a:extLst>
          </p:cNvPr>
          <p:cNvSpPr/>
          <p:nvPr/>
        </p:nvSpPr>
        <p:spPr>
          <a:xfrm>
            <a:off x="13884419" y="12184620"/>
            <a:ext cx="1891865" cy="584775"/>
          </a:xfrm>
          <a:prstGeom prst="rect">
            <a:avLst/>
          </a:prstGeom>
        </p:spPr>
        <p:txBody>
          <a:bodyPr wrap="non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(8.0mins)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4575081"/>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7" grpId="0"/>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4322D79-A041-5744-8B14-E5A9A637C956}"/>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10" name="Prostokąt 9"/>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sp>
        <p:nvSpPr>
          <p:cNvPr id="3" name="TextBox 2"/>
          <p:cNvSpPr txBox="1"/>
          <p:nvPr/>
        </p:nvSpPr>
        <p:spPr>
          <a:xfrm>
            <a:off x="2611852" y="1789217"/>
            <a:ext cx="19818940" cy="109106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2" spcCol="38100" rtlCol="0" anchor="ctr">
            <a:spAutoFit/>
          </a:bodyPr>
          <a:lstStyle/>
          <a:p>
            <a:pPr algn="l">
              <a:lnSpc>
                <a:spcPct val="110000"/>
              </a:lnSpc>
            </a:pPr>
            <a:r>
              <a:rPr lang="pl-PL" sz="6000" b="1" dirty="0">
                <a:solidFill>
                  <a:srgbClr val="002726"/>
                </a:solidFill>
                <a:latin typeface="Bradley Hand ITC" panose="03070402050302030203" pitchFamily="66" charset="0"/>
                <a:cs typeface="Apple Chancery" panose="03020702040506060504" pitchFamily="66" charset="-79"/>
              </a:rPr>
              <a:t>REMEMBER!</a:t>
            </a:r>
            <a:endParaRPr lang="en-GB" sz="6000" b="1" dirty="0">
              <a:solidFill>
                <a:srgbClr val="002726"/>
              </a:solidFill>
              <a:latin typeface="Bradley Hand ITC" panose="03070402050302030203" pitchFamily="66" charset="0"/>
              <a:cs typeface="Apple Chancery" panose="03020702040506060504" pitchFamily="66" charset="-79"/>
            </a:endParaRPr>
          </a:p>
          <a:p>
            <a:pPr algn="l">
              <a:lnSpc>
                <a:spcPct val="110000"/>
              </a:lnSpc>
            </a:pPr>
            <a:br>
              <a:rPr lang="pl-PL" sz="4000" dirty="0">
                <a:solidFill>
                  <a:srgbClr val="002726"/>
                </a:solidFill>
                <a:latin typeface="Apple Chancery" panose="03020702040506060504" pitchFamily="66" charset="-79"/>
                <a:cs typeface="Apple Chancery" panose="03020702040506060504" pitchFamily="66" charset="-79"/>
              </a:rPr>
            </a:br>
            <a:r>
              <a:rPr lang="pl-PL" sz="4000" b="1" dirty="0">
                <a:solidFill>
                  <a:srgbClr val="002726"/>
                </a:solidFill>
                <a:latin typeface="Arial" panose="020B0604020202020204" pitchFamily="34" charset="0"/>
                <a:cs typeface="Arial" panose="020B0604020202020204" pitchFamily="34" charset="0"/>
              </a:rPr>
              <a:t>Try not to use too many different metrics !</a:t>
            </a:r>
            <a:endParaRPr lang="en-GB" sz="4000" b="1" dirty="0">
              <a:solidFill>
                <a:srgbClr val="002726"/>
              </a:solidFill>
              <a:latin typeface="Arial" panose="020B0604020202020204" pitchFamily="34" charset="0"/>
              <a:cs typeface="Arial" panose="020B0604020202020204" pitchFamily="34" charset="0"/>
            </a:endParaRPr>
          </a:p>
          <a:p>
            <a:pPr algn="l">
              <a:lnSpc>
                <a:spcPct val="110000"/>
              </a:lnSpc>
            </a:pPr>
            <a:br>
              <a:rPr lang="en-GB" sz="4000" b="1" dirty="0">
                <a:solidFill>
                  <a:srgbClr val="002726"/>
                </a:solidFill>
                <a:latin typeface="Arial" panose="020B0604020202020204" pitchFamily="34" charset="0"/>
                <a:cs typeface="Arial" panose="020B0604020202020204" pitchFamily="34" charset="0"/>
              </a:rPr>
            </a:br>
            <a:r>
              <a:rPr lang="pl-PL" sz="4000" dirty="0">
                <a:solidFill>
                  <a:srgbClr val="000000"/>
                </a:solidFill>
                <a:latin typeface="Arial" pitchFamily="34" charset="0"/>
                <a:cs typeface="Arial" pitchFamily="34" charset="0"/>
              </a:rPr>
              <a:t>Using too many different metrics can result in a confused and inconsistent picture of company innovation</a:t>
            </a:r>
            <a:endParaRPr lang="en-GB" sz="4000" dirty="0">
              <a:solidFill>
                <a:srgbClr val="000000"/>
              </a:solidFill>
              <a:latin typeface="Arial" pitchFamily="34" charset="0"/>
              <a:cs typeface="Arial" pitchFamily="34" charset="0"/>
            </a:endParaRPr>
          </a:p>
          <a:p>
            <a:pPr algn="l">
              <a:lnSpc>
                <a:spcPct val="110000"/>
              </a:lnSpc>
            </a:pPr>
            <a:endParaRPr lang="en-GB" sz="4000" dirty="0">
              <a:solidFill>
                <a:srgbClr val="000000"/>
              </a:solidFill>
              <a:latin typeface="Arial" pitchFamily="34" charset="0"/>
              <a:cs typeface="Arial" pitchFamily="34" charset="0"/>
            </a:endParaRPr>
          </a:p>
          <a:p>
            <a:pPr algn="l">
              <a:lnSpc>
                <a:spcPct val="110000"/>
              </a:lnSpc>
            </a:pPr>
            <a:br>
              <a:rPr lang="pl-PL" sz="4000" dirty="0">
                <a:solidFill>
                  <a:srgbClr val="000000"/>
                </a:solidFill>
                <a:latin typeface="Arial" pitchFamily="34" charset="0"/>
                <a:cs typeface="Arial" pitchFamily="34" charset="0"/>
              </a:rPr>
            </a:br>
            <a:r>
              <a:rPr lang="pl-PL" sz="4000" dirty="0">
                <a:solidFill>
                  <a:srgbClr val="000000"/>
                </a:solidFill>
                <a:latin typeface="Arial" pitchFamily="34" charset="0"/>
                <a:cs typeface="Arial" pitchFamily="34" charset="0"/>
              </a:rPr>
              <a:t>So, start off nice and easy, get the right people on board, and pick just a handful of innovation KPIs to begin with</a:t>
            </a:r>
            <a:endParaRPr lang="en-GB" sz="4000" dirty="0">
              <a:solidFill>
                <a:srgbClr val="000000"/>
              </a:solidFill>
              <a:latin typeface="Arial" pitchFamily="34" charset="0"/>
              <a:cs typeface="Arial" pitchFamily="34" charset="0"/>
            </a:endParaRPr>
          </a:p>
          <a:p>
            <a:pPr algn="l">
              <a:lnSpc>
                <a:spcPct val="110000"/>
              </a:lnSpc>
            </a:pPr>
            <a:br>
              <a:rPr lang="en-GB" sz="4000" dirty="0">
                <a:solidFill>
                  <a:srgbClr val="000000"/>
                </a:solidFill>
                <a:latin typeface="Arial" pitchFamily="34" charset="0"/>
                <a:cs typeface="Arial" pitchFamily="34" charset="0"/>
              </a:rPr>
            </a:br>
            <a:r>
              <a:rPr lang="pl-PL" sz="4000" dirty="0">
                <a:solidFill>
                  <a:srgbClr val="000000"/>
                </a:solidFill>
                <a:latin typeface="Arial" pitchFamily="34" charset="0"/>
                <a:cs typeface="Arial" pitchFamily="34" charset="0"/>
              </a:rPr>
              <a:t>Your staff will thank you</a:t>
            </a:r>
            <a:endParaRPr lang="en-GB" sz="4000" dirty="0">
              <a:solidFill>
                <a:srgbClr val="000000"/>
              </a:solidFill>
              <a:latin typeface="Arial" pitchFamily="34" charset="0"/>
              <a:cs typeface="Arial" pitchFamily="34" charset="0"/>
            </a:endParaRPr>
          </a:p>
          <a:p>
            <a:pPr algn="l">
              <a:lnSpc>
                <a:spcPct val="110000"/>
              </a:lnSpc>
            </a:pPr>
            <a:endParaRPr lang="en-GB" sz="4000" dirty="0">
              <a:solidFill>
                <a:srgbClr val="000000"/>
              </a:solidFill>
              <a:latin typeface="Arial" pitchFamily="34" charset="0"/>
              <a:cs typeface="Arial" pitchFamily="34" charset="0"/>
            </a:endParaRPr>
          </a:p>
          <a:p>
            <a:pPr algn="l">
              <a:lnSpc>
                <a:spcPct val="110000"/>
              </a:lnSpc>
            </a:pPr>
            <a:endParaRPr lang="en-GB" sz="4000" dirty="0">
              <a:solidFill>
                <a:srgbClr val="000000"/>
              </a:solidFill>
              <a:latin typeface="Arial" pitchFamily="34" charset="0"/>
              <a:cs typeface="Arial" pitchFamily="34" charset="0"/>
            </a:endParaRPr>
          </a:p>
          <a:p>
            <a:pPr algn="l">
              <a:lnSpc>
                <a:spcPct val="110000"/>
              </a:lnSpc>
            </a:pPr>
            <a:br>
              <a:rPr lang="pl-PL" sz="4000" dirty="0">
                <a:solidFill>
                  <a:srgbClr val="000000"/>
                </a:solidFill>
                <a:latin typeface="Arial" pitchFamily="34" charset="0"/>
                <a:cs typeface="Arial" pitchFamily="34" charset="0"/>
              </a:rPr>
            </a:br>
            <a:r>
              <a:rPr lang="pl-PL" sz="4000" b="1" dirty="0">
                <a:solidFill>
                  <a:srgbClr val="002726"/>
                </a:solidFill>
                <a:latin typeface="Arial" panose="020B0604020202020204" pitchFamily="34" charset="0"/>
                <a:cs typeface="Arial" panose="020B0604020202020204" pitchFamily="34" charset="0"/>
              </a:rPr>
              <a:t>Once you’ve found an approach that works,</a:t>
            </a:r>
            <a:r>
              <a:rPr lang="en-GB" sz="4000" b="1" dirty="0">
                <a:solidFill>
                  <a:srgbClr val="002726"/>
                </a:solidFill>
                <a:latin typeface="Arial" panose="020B0604020202020204" pitchFamily="34" charset="0"/>
                <a:cs typeface="Arial" panose="020B0604020202020204" pitchFamily="34" charset="0"/>
              </a:rPr>
              <a:t> </a:t>
            </a:r>
            <a:r>
              <a:rPr lang="pl-PL" sz="4000" b="1" dirty="0">
                <a:solidFill>
                  <a:srgbClr val="002726"/>
                </a:solidFill>
                <a:latin typeface="Arial" panose="020B0604020202020204" pitchFamily="34" charset="0"/>
                <a:cs typeface="Arial" panose="020B0604020202020204" pitchFamily="34" charset="0"/>
              </a:rPr>
              <a:t>stick with it!</a:t>
            </a:r>
            <a:endParaRPr lang="en-GB" sz="4000" b="1" dirty="0">
              <a:solidFill>
                <a:srgbClr val="002726"/>
              </a:solidFill>
              <a:latin typeface="Arial" panose="020B0604020202020204" pitchFamily="34" charset="0"/>
              <a:cs typeface="Arial" panose="020B0604020202020204" pitchFamily="34" charset="0"/>
            </a:endParaRPr>
          </a:p>
          <a:p>
            <a:pPr algn="l">
              <a:lnSpc>
                <a:spcPct val="110000"/>
              </a:lnSpc>
            </a:pPr>
            <a:br>
              <a:rPr lang="pl-PL" sz="4000" b="1" dirty="0">
                <a:solidFill>
                  <a:srgbClr val="002726"/>
                </a:solidFill>
                <a:latin typeface="Arial" panose="020B0604020202020204" pitchFamily="34" charset="0"/>
                <a:cs typeface="Arial" panose="020B0604020202020204" pitchFamily="34" charset="0"/>
              </a:rPr>
            </a:br>
            <a:r>
              <a:rPr lang="pl-PL" sz="4000" dirty="0">
                <a:solidFill>
                  <a:srgbClr val="000000"/>
                </a:solidFill>
                <a:latin typeface="Arial" panose="020B0604020202020204" pitchFamily="34" charset="0"/>
                <a:cs typeface="Arial" panose="020B0604020202020204" pitchFamily="34" charset="0"/>
              </a:rPr>
              <a:t>Sticking with one measurement approach over time will ensure your results are standardi</a:t>
            </a:r>
            <a:r>
              <a:rPr lang="en-GB" sz="4000" dirty="0">
                <a:solidFill>
                  <a:srgbClr val="000000"/>
                </a:solidFill>
                <a:latin typeface="Arial" panose="020B0604020202020204" pitchFamily="34" charset="0"/>
                <a:cs typeface="Arial" panose="020B0604020202020204" pitchFamily="34" charset="0"/>
              </a:rPr>
              <a:t>s</a:t>
            </a:r>
            <a:r>
              <a:rPr lang="pl-PL" sz="4000" dirty="0">
                <a:solidFill>
                  <a:srgbClr val="000000"/>
                </a:solidFill>
                <a:latin typeface="Arial" panose="020B0604020202020204" pitchFamily="34" charset="0"/>
                <a:cs typeface="Arial" panose="020B0604020202020204" pitchFamily="34" charset="0"/>
              </a:rPr>
              <a:t>ed and can be compared between quarters</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br>
              <a:rPr lang="en-GB" sz="4000" dirty="0">
                <a:solidFill>
                  <a:srgbClr val="000000"/>
                </a:solidFill>
                <a:latin typeface="Arial" panose="020B0604020202020204" pitchFamily="34" charset="0"/>
                <a:cs typeface="Arial" panose="020B0604020202020204" pitchFamily="34" charset="0"/>
              </a:rPr>
            </a:br>
            <a:r>
              <a:rPr lang="pl-PL" sz="4000" dirty="0">
                <a:solidFill>
                  <a:srgbClr val="000000"/>
                </a:solidFill>
                <a:latin typeface="Arial" panose="020B0604020202020204" pitchFamily="34" charset="0"/>
                <a:cs typeface="Arial" panose="020B0604020202020204" pitchFamily="34" charset="0"/>
              </a:rPr>
              <a:t>Stick with something long enough, and you’ll be able to tell a convincing story of your innovation trends</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endPar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PT Sans"/>
            </a:endParaRPr>
          </a:p>
          <a:p>
            <a:pPr algn="l">
              <a:lnSpc>
                <a:spcPct val="110000"/>
              </a:lnSpc>
            </a:pPr>
            <a:endParaRPr kumimoji="0" lang="en-GB" sz="4000" b="0" i="0" u="none" strike="noStrike" cap="none" spc="0" normalizeH="0" baseline="0" dirty="0">
              <a:ln>
                <a:noFill/>
              </a:ln>
              <a:solidFill>
                <a:srgbClr val="A6A7AC"/>
              </a:solidFill>
              <a:effectLst/>
              <a:uFillTx/>
              <a:sym typeface="PT Sans"/>
            </a:endParaRPr>
          </a:p>
        </p:txBody>
      </p:sp>
    </p:spTree>
    <p:extLst>
      <p:ext uri="{BB962C8B-B14F-4D97-AF65-F5344CB8AC3E}">
        <p14:creationId xmlns:p14="http://schemas.microsoft.com/office/powerpoint/2010/main" val="23449104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2000"/>
                                        <p:tgtEl>
                                          <p:spTgt spid="3">
                                            <p:txEl>
                                              <p:pRg st="4" end="4"/>
                                            </p:txEl>
                                          </p:spTgt>
                                        </p:tgtEl>
                                      </p:cBhvr>
                                    </p:animEffect>
                                  </p:childTnLst>
                                </p:cTn>
                              </p:par>
                            </p:childTnLst>
                          </p:cTn>
                        </p:par>
                        <p:par>
                          <p:cTn id="20" fill="hold">
                            <p:stCondLst>
                              <p:cond delay="5500"/>
                            </p:stCondLst>
                            <p:childTnLst>
                              <p:par>
                                <p:cTn id="21" presetID="22"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up)">
                                      <p:cBhvr>
                                        <p:cTn id="28" dur="1000"/>
                                        <p:tgtEl>
                                          <p:spTgt spid="3">
                                            <p:txEl>
                                              <p:pRg st="8" end="8"/>
                                            </p:txEl>
                                          </p:spTgt>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up)">
                                      <p:cBhvr>
                                        <p:cTn id="32" dur="2000"/>
                                        <p:tgtEl>
                                          <p:spTgt spid="3">
                                            <p:txEl>
                                              <p:pRg st="9" end="9"/>
                                            </p:txEl>
                                          </p:spTgt>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up)">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6" cy="1123682"/>
          </a:xfrm>
        </p:spPr>
        <p:txBody>
          <a:bodyPr>
            <a:normAutofit/>
          </a:bodyPr>
          <a:lstStyle/>
          <a:p>
            <a:pPr algn="ctr"/>
            <a:r>
              <a:rPr lang="pl-PL" sz="5300" dirty="0">
                <a:solidFill>
                  <a:srgbClr val="496F63"/>
                </a:solidFill>
                <a:latin typeface="Bradley Hand ITC" panose="03070402050302030203" pitchFamily="66" charset="0"/>
                <a:cs typeface="Apple Chancery" panose="03020702040506060504" pitchFamily="66" charset="-79"/>
              </a:rPr>
              <a:t>But </a:t>
            </a:r>
            <a:r>
              <a:rPr lang="pl-PL" sz="5300" dirty="0" err="1">
                <a:solidFill>
                  <a:srgbClr val="496F63"/>
                </a:solidFill>
                <a:latin typeface="Bradley Hand ITC" panose="03070402050302030203" pitchFamily="66" charset="0"/>
                <a:cs typeface="Apple Chancery" panose="03020702040506060504" pitchFamily="66" charset="-79"/>
              </a:rPr>
              <a:t>which</a:t>
            </a:r>
            <a:r>
              <a:rPr lang="pl-PL" sz="5300" dirty="0">
                <a:solidFill>
                  <a:srgbClr val="496F63"/>
                </a:solidFill>
                <a:latin typeface="Bradley Hand ITC" panose="03070402050302030203" pitchFamily="66" charset="0"/>
                <a:cs typeface="Apple Chancery" panose="03020702040506060504" pitchFamily="66" charset="-79"/>
              </a:rPr>
              <a:t> </a:t>
            </a:r>
            <a:r>
              <a:rPr lang="pl-PL" sz="5300" dirty="0" err="1">
                <a:solidFill>
                  <a:srgbClr val="496F63"/>
                </a:solidFill>
                <a:latin typeface="Bradley Hand ITC" panose="03070402050302030203" pitchFamily="66" charset="0"/>
                <a:cs typeface="Apple Chancery" panose="03020702040506060504" pitchFamily="66" charset="-79"/>
              </a:rPr>
              <a:t>innovation</a:t>
            </a:r>
            <a:r>
              <a:rPr lang="pl-PL" sz="5300" dirty="0">
                <a:solidFill>
                  <a:srgbClr val="496F63"/>
                </a:solidFill>
                <a:latin typeface="Bradley Hand ITC" panose="03070402050302030203" pitchFamily="66" charset="0"/>
                <a:cs typeface="Apple Chancery" panose="03020702040506060504" pitchFamily="66" charset="-79"/>
              </a:rPr>
              <a:t> </a:t>
            </a:r>
            <a:r>
              <a:rPr lang="pl-PL" sz="5300" dirty="0" err="1">
                <a:solidFill>
                  <a:srgbClr val="496F63"/>
                </a:solidFill>
                <a:latin typeface="Bradley Hand ITC" panose="03070402050302030203" pitchFamily="66" charset="0"/>
                <a:cs typeface="Apple Chancery" panose="03020702040506060504" pitchFamily="66" charset="-79"/>
              </a:rPr>
              <a:t>metrics</a:t>
            </a:r>
            <a:r>
              <a:rPr lang="pl-PL" sz="5300" dirty="0">
                <a:solidFill>
                  <a:srgbClr val="496F63"/>
                </a:solidFill>
                <a:latin typeface="Bradley Hand ITC" panose="03070402050302030203" pitchFamily="66" charset="0"/>
                <a:cs typeface="Apple Chancery" panose="03020702040506060504" pitchFamily="66" charset="-79"/>
              </a:rPr>
              <a:t> and </a:t>
            </a:r>
            <a:r>
              <a:rPr lang="pl-PL" sz="5300" dirty="0" err="1">
                <a:solidFill>
                  <a:srgbClr val="496F63"/>
                </a:solidFill>
                <a:latin typeface="Bradley Hand ITC" panose="03070402050302030203" pitchFamily="66" charset="0"/>
                <a:cs typeface="Apple Chancery" panose="03020702040506060504" pitchFamily="66" charset="-79"/>
              </a:rPr>
              <a:t>KPIs</a:t>
            </a:r>
            <a:r>
              <a:rPr lang="pl-PL" sz="5300" dirty="0">
                <a:solidFill>
                  <a:srgbClr val="496F63"/>
                </a:solidFill>
                <a:latin typeface="Bradley Hand ITC" panose="03070402050302030203" pitchFamily="66" charset="0"/>
                <a:cs typeface="Apple Chancery" panose="03020702040506060504" pitchFamily="66" charset="-79"/>
              </a:rPr>
              <a:t> </a:t>
            </a:r>
            <a:r>
              <a:rPr lang="pl-PL" sz="5300" dirty="0" err="1">
                <a:solidFill>
                  <a:srgbClr val="496F63"/>
                </a:solidFill>
                <a:latin typeface="Bradley Hand ITC" panose="03070402050302030203" pitchFamily="66" charset="0"/>
                <a:cs typeface="Apple Chancery" panose="03020702040506060504" pitchFamily="66" charset="-79"/>
              </a:rPr>
              <a:t>should</a:t>
            </a:r>
            <a:r>
              <a:rPr lang="pl-PL" sz="5300" dirty="0">
                <a:solidFill>
                  <a:srgbClr val="496F63"/>
                </a:solidFill>
                <a:latin typeface="Bradley Hand ITC" panose="03070402050302030203" pitchFamily="66" charset="0"/>
                <a:cs typeface="Apple Chancery" panose="03020702040506060504" pitchFamily="66" charset="-79"/>
              </a:rPr>
              <a:t> </a:t>
            </a:r>
            <a:r>
              <a:rPr lang="pl-PL" sz="5300" dirty="0" err="1">
                <a:solidFill>
                  <a:srgbClr val="496F63"/>
                </a:solidFill>
                <a:latin typeface="Bradley Hand ITC" panose="03070402050302030203" pitchFamily="66" charset="0"/>
                <a:cs typeface="Apple Chancery" panose="03020702040506060504" pitchFamily="66" charset="-79"/>
              </a:rPr>
              <a:t>you</a:t>
            </a:r>
            <a:r>
              <a:rPr lang="pl-PL" sz="5300" dirty="0">
                <a:solidFill>
                  <a:srgbClr val="496F63"/>
                </a:solidFill>
                <a:latin typeface="Bradley Hand ITC" panose="03070402050302030203" pitchFamily="66" charset="0"/>
                <a:cs typeface="Apple Chancery" panose="03020702040506060504" pitchFamily="66" charset="-79"/>
              </a:rPr>
              <a:t> </a:t>
            </a:r>
            <a:r>
              <a:rPr lang="pl-PL" sz="5300" dirty="0" err="1">
                <a:solidFill>
                  <a:srgbClr val="496F63"/>
                </a:solidFill>
                <a:latin typeface="Bradley Hand ITC" panose="03070402050302030203" pitchFamily="66" charset="0"/>
                <a:cs typeface="Apple Chancery" panose="03020702040506060504" pitchFamily="66" charset="-79"/>
              </a:rPr>
              <a:t>use</a:t>
            </a:r>
            <a:r>
              <a:rPr lang="pl-PL" sz="5300" dirty="0">
                <a:solidFill>
                  <a:srgbClr val="496F63"/>
                </a:solidFill>
                <a:latin typeface="Bradley Hand ITC" panose="03070402050302030203" pitchFamily="66" charset="0"/>
                <a:cs typeface="Apple Chancery" panose="03020702040506060504" pitchFamily="66" charset="-79"/>
              </a:rPr>
              <a:t>? </a:t>
            </a: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763416" y="1583591"/>
            <a:ext cx="19350136" cy="3011713"/>
          </a:xfrm>
        </p:spPr>
        <p:txBody>
          <a:bodyPr>
            <a:normAutofit/>
          </a:bodyPr>
          <a:lstStyle/>
          <a:p>
            <a:pPr>
              <a:lnSpc>
                <a:spcPct val="170000"/>
              </a:lnSpc>
            </a:pPr>
            <a:r>
              <a:rPr lang="pl-PL" sz="3600" dirty="0">
                <a:solidFill>
                  <a:srgbClr val="002726"/>
                </a:solidFill>
                <a:latin typeface="Arial" panose="020B0604020202020204" pitchFamily="34" charset="0"/>
                <a:cs typeface="Arial" panose="020B0604020202020204" pitchFamily="34" charset="0"/>
              </a:rPr>
              <a:t>You should choose metrics that are consistent with your innovation strategy, and which match the areas of investment focus for the upcoming years.</a:t>
            </a:r>
            <a:r>
              <a:rPr lang="en-GB" sz="3600" dirty="0">
                <a:solidFill>
                  <a:srgbClr val="002726"/>
                </a:solidFill>
                <a:latin typeface="Arial" panose="020B0604020202020204" pitchFamily="34" charset="0"/>
                <a:cs typeface="Arial" panose="020B0604020202020204" pitchFamily="34" charset="0"/>
              </a:rPr>
              <a:t> </a:t>
            </a:r>
            <a:r>
              <a:rPr lang="pl-PL" sz="3600" dirty="0">
                <a:solidFill>
                  <a:srgbClr val="002726"/>
                </a:solidFill>
                <a:latin typeface="Arial" panose="020B0604020202020204" pitchFamily="34" charset="0"/>
                <a:cs typeface="Arial" panose="020B0604020202020204" pitchFamily="34" charset="0"/>
              </a:rPr>
              <a:t>Consider these factors, and develop your own </a:t>
            </a:r>
            <a:r>
              <a:rPr lang="pl-PL" sz="3600" b="1" dirty="0">
                <a:solidFill>
                  <a:srgbClr val="002726"/>
                </a:solidFill>
                <a:latin typeface="Arial" panose="020B0604020202020204" pitchFamily="34" charset="0"/>
                <a:cs typeface="Arial" panose="020B0604020202020204" pitchFamily="34" charset="0"/>
              </a:rPr>
              <a:t>“metrics mashup” </a:t>
            </a:r>
            <a:r>
              <a:rPr lang="pl-PL" sz="3600" dirty="0">
                <a:solidFill>
                  <a:srgbClr val="002726"/>
                </a:solidFill>
                <a:latin typeface="Arial" panose="020B0604020202020204" pitchFamily="34" charset="0"/>
                <a:cs typeface="Arial" panose="020B0604020202020204" pitchFamily="34" charset="0"/>
              </a:rPr>
              <a:t>covering the areas of company creativity that matter most to you.</a:t>
            </a:r>
          </a:p>
        </p:txBody>
      </p:sp>
      <p:sp>
        <p:nvSpPr>
          <p:cNvPr id="7" name="Tytuł 1">
            <a:extLst>
              <a:ext uri="{FF2B5EF4-FFF2-40B4-BE49-F238E27FC236}">
                <a16:creationId xmlns:a16="http://schemas.microsoft.com/office/drawing/2014/main" id="{E0984DD5-F5C3-9C4A-90D4-4940104B83B1}"/>
              </a:ext>
            </a:extLst>
          </p:cNvPr>
          <p:cNvSpPr txBox="1">
            <a:spLocks/>
          </p:cNvSpPr>
          <p:nvPr/>
        </p:nvSpPr>
        <p:spPr>
          <a:xfrm>
            <a:off x="1904999" y="4775200"/>
            <a:ext cx="21475943" cy="2133600"/>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just" hangingPunct="1">
              <a:lnSpc>
                <a:spcPct val="150000"/>
              </a:lnSpc>
            </a:pPr>
            <a:r>
              <a:rPr lang="en-US" sz="4000" dirty="0">
                <a:latin typeface="Arial" panose="020B0604020202020204" pitchFamily="34" charset="0"/>
                <a:cs typeface="Arial" panose="020B0604020202020204" pitchFamily="34" charset="0"/>
              </a:rPr>
              <a:t>To ensure you capture all elements of innovation,</a:t>
            </a:r>
            <a:r>
              <a:rPr lang="pl-PL" sz="4000" dirty="0">
                <a:latin typeface="Arial" panose="020B0604020202020204" pitchFamily="34" charset="0"/>
                <a:cs typeface="Arial" panose="020B0604020202020204" pitchFamily="34" charset="0"/>
              </a:rPr>
              <a:t> </a:t>
            </a:r>
            <a:r>
              <a:rPr lang="pl-PL" sz="4000" dirty="0" err="1">
                <a:solidFill>
                  <a:srgbClr val="496F63"/>
                </a:solidFill>
                <a:latin typeface="Arial" panose="020B0604020202020204" pitchFamily="34" charset="0"/>
                <a:cs typeface="Arial" panose="020B0604020202020204" pitchFamily="34" charset="0"/>
              </a:rPr>
              <a:t>it</a:t>
            </a:r>
            <a:r>
              <a:rPr lang="pl-PL" sz="4000" dirty="0">
                <a:solidFill>
                  <a:srgbClr val="496F63"/>
                </a:solidFill>
                <a:latin typeface="Arial" panose="020B0604020202020204" pitchFamily="34" charset="0"/>
                <a:cs typeface="Arial" panose="020B0604020202020204" pitchFamily="34" charset="0"/>
              </a:rPr>
              <a:t> </a:t>
            </a:r>
            <a:r>
              <a:rPr lang="pl-PL" sz="4000" dirty="0" err="1">
                <a:solidFill>
                  <a:srgbClr val="496F63"/>
                </a:solidFill>
                <a:latin typeface="Arial" panose="020B0604020202020204" pitchFamily="34" charset="0"/>
                <a:cs typeface="Arial" panose="020B0604020202020204" pitchFamily="34" charset="0"/>
              </a:rPr>
              <a:t>is</a:t>
            </a:r>
            <a:r>
              <a:rPr lang="pl-PL" sz="4000" dirty="0">
                <a:solidFill>
                  <a:srgbClr val="496F63"/>
                </a:solidFill>
                <a:latin typeface="Arial" panose="020B0604020202020204" pitchFamily="34" charset="0"/>
                <a:cs typeface="Arial" panose="020B0604020202020204" pitchFamily="34" charset="0"/>
              </a:rPr>
              <a:t> </a:t>
            </a:r>
            <a:r>
              <a:rPr lang="pl-PL" sz="4000" dirty="0" err="1">
                <a:solidFill>
                  <a:srgbClr val="496F63"/>
                </a:solidFill>
                <a:latin typeface="Arial" panose="020B0604020202020204" pitchFamily="34" charset="0"/>
                <a:cs typeface="Arial" panose="020B0604020202020204" pitchFamily="34" charset="0"/>
              </a:rPr>
              <a:t>recommended</a:t>
            </a:r>
            <a:r>
              <a:rPr lang="pl-PL" sz="4000" dirty="0">
                <a:solidFill>
                  <a:srgbClr val="496F63"/>
                </a:solidFill>
                <a:latin typeface="Arial" panose="020B0604020202020204" pitchFamily="34" charset="0"/>
                <a:cs typeface="Arial" panose="020B0604020202020204" pitchFamily="34" charset="0"/>
              </a:rPr>
              <a:t> to </a:t>
            </a:r>
            <a:r>
              <a:rPr lang="pl-PL" sz="4000" dirty="0" err="1">
                <a:solidFill>
                  <a:srgbClr val="496F63"/>
                </a:solidFill>
                <a:latin typeface="Arial" panose="020B0604020202020204" pitchFamily="34" charset="0"/>
                <a:cs typeface="Arial" panose="020B0604020202020204" pitchFamily="34" charset="0"/>
              </a:rPr>
              <a:t>use</a:t>
            </a:r>
            <a:r>
              <a:rPr lang="pl-PL" sz="4000" dirty="0">
                <a:solidFill>
                  <a:srgbClr val="496F63"/>
                </a:solidFill>
                <a:latin typeface="Arial" panose="020B0604020202020204" pitchFamily="34" charset="0"/>
                <a:cs typeface="Arial" panose="020B0604020202020204" pitchFamily="34" charset="0"/>
              </a:rPr>
              <a:t> </a:t>
            </a:r>
            <a:r>
              <a:rPr lang="pl-PL" sz="4000" dirty="0" err="1">
                <a:solidFill>
                  <a:srgbClr val="496F63"/>
                </a:solidFill>
                <a:latin typeface="Arial" panose="020B0604020202020204" pitchFamily="34" charset="0"/>
                <a:cs typeface="Arial" panose="020B0604020202020204" pitchFamily="34" charset="0"/>
              </a:rPr>
              <a:t>following</a:t>
            </a:r>
            <a:r>
              <a:rPr lang="pl-PL" sz="4000" dirty="0">
                <a:solidFill>
                  <a:srgbClr val="496F63"/>
                </a:solidFill>
                <a:latin typeface="Arial" panose="020B0604020202020204" pitchFamily="34" charset="0"/>
                <a:cs typeface="Arial" panose="020B0604020202020204" pitchFamily="34" charset="0"/>
              </a:rPr>
              <a:t> </a:t>
            </a:r>
            <a:r>
              <a:rPr lang="pl-PL" sz="4000" dirty="0" err="1">
                <a:solidFill>
                  <a:srgbClr val="496F63"/>
                </a:solidFill>
                <a:latin typeface="Arial" panose="020B0604020202020204" pitchFamily="34" charset="0"/>
                <a:cs typeface="Arial" panose="020B0604020202020204" pitchFamily="34" charset="0"/>
              </a:rPr>
              <a:t>metrics</a:t>
            </a:r>
            <a:r>
              <a:rPr lang="pl-PL" sz="4000" dirty="0">
                <a:solidFill>
                  <a:srgbClr val="496F63"/>
                </a:solidFill>
                <a:latin typeface="Arial" panose="020B0604020202020204" pitchFamily="34" charset="0"/>
                <a:cs typeface="Arial" panose="020B0604020202020204" pitchFamily="34" charset="0"/>
              </a:rPr>
              <a:t> and </a:t>
            </a:r>
            <a:r>
              <a:rPr lang="pl-PL" sz="4000" dirty="0" err="1">
                <a:solidFill>
                  <a:srgbClr val="496F63"/>
                </a:solidFill>
                <a:latin typeface="Arial" panose="020B0604020202020204" pitchFamily="34" charset="0"/>
                <a:cs typeface="Arial" panose="020B0604020202020204" pitchFamily="34" charset="0"/>
              </a:rPr>
              <a:t>KPIs</a:t>
            </a:r>
            <a:r>
              <a:rPr lang="pl-PL" sz="4000" dirty="0">
                <a:solidFill>
                  <a:srgbClr val="496F63"/>
                </a:solidFill>
                <a:latin typeface="Arial" panose="020B0604020202020204" pitchFamily="34" charset="0"/>
                <a:cs typeface="Arial" panose="020B0604020202020204" pitchFamily="34" charset="0"/>
              </a:rPr>
              <a:t>:</a:t>
            </a:r>
          </a:p>
        </p:txBody>
      </p:sp>
      <p:sp>
        <p:nvSpPr>
          <p:cNvPr id="8" name="Symbol zastępczy tekstu 2">
            <a:extLst>
              <a:ext uri="{FF2B5EF4-FFF2-40B4-BE49-F238E27FC236}">
                <a16:creationId xmlns:a16="http://schemas.microsoft.com/office/drawing/2014/main" id="{98CE192F-7AB9-C343-AF03-BE10EA35CA00}"/>
              </a:ext>
            </a:extLst>
          </p:cNvPr>
          <p:cNvSpPr txBox="1">
            <a:spLocks/>
          </p:cNvSpPr>
          <p:nvPr/>
        </p:nvSpPr>
        <p:spPr>
          <a:xfrm>
            <a:off x="1904999" y="10922000"/>
            <a:ext cx="20739342" cy="1718249"/>
          </a:xfrm>
          <a:prstGeom prst="rect">
            <a:avLst/>
          </a:prstGeom>
          <a:solidFill>
            <a:srgbClr val="496F63"/>
          </a:solidFill>
          <a:ln w="3175">
            <a:miter lim="400000"/>
          </a:ln>
          <a:extLst>
            <a:ext uri="{C572A759-6A51-4108-AA02-DFA0A04FC94B}">
              <ma14:wrappingTextBoxFlag xmlns="" xmlns:ma14="http://schemas.microsoft.com/office/mac/drawingml/2011/main" val="1"/>
            </a:ext>
          </a:extLst>
        </p:spPr>
        <p:txBody>
          <a:bodyPr lIns="38100" tIns="38100" rIns="38100" bIns="38100" anchor="ctr">
            <a:noAutofit/>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514350" indent="-514350" algn="ctr" hangingPunct="1">
              <a:lnSpc>
                <a:spcPct val="150000"/>
              </a:lnSpc>
              <a:buAutoNum type="arabicPeriod" startAt="3"/>
            </a:pPr>
            <a:r>
              <a:rPr lang="pl-PL" sz="3200" b="1" dirty="0">
                <a:solidFill>
                  <a:srgbClr val="FFFFFF"/>
                </a:solidFill>
                <a:latin typeface="Arial" panose="020B0604020202020204" pitchFamily="34" charset="0"/>
                <a:cs typeface="Arial" panose="020B0604020202020204" pitchFamily="34" charset="0"/>
              </a:rPr>
              <a:t>The number of innovative projects progressing through project milestones each quarter</a:t>
            </a:r>
          </a:p>
        </p:txBody>
      </p:sp>
      <p:sp>
        <p:nvSpPr>
          <p:cNvPr id="9" name="Prostokąt 8"/>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sp>
        <p:nvSpPr>
          <p:cNvPr id="11" name="Prostokąt 10"/>
          <p:cNvSpPr/>
          <p:nvPr/>
        </p:nvSpPr>
        <p:spPr>
          <a:xfrm>
            <a:off x="1904998" y="7057916"/>
            <a:ext cx="20739343" cy="1478418"/>
          </a:xfrm>
          <a:prstGeom prst="rect">
            <a:avLst/>
          </a:prstGeom>
          <a:solidFill>
            <a:srgbClr val="84CAC5"/>
          </a:solidFill>
        </p:spPr>
        <p:txBody>
          <a:bodyPr wrap="square" anchor="ctr">
            <a:spAutoFit/>
          </a:bodyPr>
          <a:lstStyle/>
          <a:p>
            <a:pPr marL="742950" indent="-742950" algn="ctr" hangingPunct="1">
              <a:lnSpc>
                <a:spcPct val="150000"/>
              </a:lnSpc>
              <a:buAutoNum type="arabicPeriod"/>
            </a:pPr>
            <a:r>
              <a:rPr lang="pl-PL" sz="3200" b="1" dirty="0">
                <a:solidFill>
                  <a:srgbClr val="FFFFFF"/>
                </a:solidFill>
                <a:latin typeface="Arial" panose="020B0604020202020204" pitchFamily="34" charset="0"/>
                <a:cs typeface="Arial" panose="020B0604020202020204" pitchFamily="34" charset="0"/>
              </a:rPr>
              <a:t>The overall percentage of revenue generated from recent innovations </a:t>
            </a:r>
            <a:r>
              <a:rPr lang="pl-PL" sz="3200" dirty="0">
                <a:solidFill>
                  <a:srgbClr val="FFFFFF"/>
                </a:solidFill>
                <a:latin typeface="Arial" panose="020B0604020202020204" pitchFamily="34" charset="0"/>
                <a:cs typeface="Arial" panose="020B0604020202020204" pitchFamily="34" charset="0"/>
              </a:rPr>
              <a:t>(for example, products released to market in the last two to three years)</a:t>
            </a:r>
          </a:p>
        </p:txBody>
      </p:sp>
      <p:sp>
        <p:nvSpPr>
          <p:cNvPr id="12" name="Prostokąt 11"/>
          <p:cNvSpPr/>
          <p:nvPr/>
        </p:nvSpPr>
        <p:spPr>
          <a:xfrm>
            <a:off x="1904998" y="8987368"/>
            <a:ext cx="20739343" cy="1478418"/>
          </a:xfrm>
          <a:prstGeom prst="rect">
            <a:avLst/>
          </a:prstGeom>
          <a:solidFill>
            <a:srgbClr val="71BB9A"/>
          </a:solidFill>
        </p:spPr>
        <p:txBody>
          <a:bodyPr wrap="square" anchor="ctr">
            <a:spAutoFit/>
          </a:bodyPr>
          <a:lstStyle/>
          <a:p>
            <a:pPr marL="742950" indent="-742950" algn="ctr" hangingPunct="1">
              <a:lnSpc>
                <a:spcPct val="150000"/>
              </a:lnSpc>
              <a:buAutoNum type="arabicPeriod" startAt="2"/>
            </a:pPr>
            <a:r>
              <a:rPr lang="pl-PL" sz="3200" b="1" dirty="0" err="1">
                <a:solidFill>
                  <a:srgbClr val="FFFFFF"/>
                </a:solidFill>
                <a:latin typeface="Arial" panose="020B0604020202020204" pitchFamily="34" charset="0"/>
                <a:cs typeface="Arial" panose="020B0604020202020204" pitchFamily="34" charset="0"/>
              </a:rPr>
              <a:t>The</a:t>
            </a:r>
            <a:r>
              <a:rPr lang="pl-PL" sz="3200" b="1" dirty="0">
                <a:solidFill>
                  <a:srgbClr val="FFFFFF"/>
                </a:solidFill>
                <a:latin typeface="Arial" panose="020B0604020202020204" pitchFamily="34" charset="0"/>
                <a:cs typeface="Arial" panose="020B0604020202020204" pitchFamily="34" charset="0"/>
              </a:rPr>
              <a:t> </a:t>
            </a:r>
            <a:r>
              <a:rPr lang="pl-PL" sz="3200" b="1" dirty="0" err="1">
                <a:solidFill>
                  <a:srgbClr val="FFFFFF"/>
                </a:solidFill>
                <a:latin typeface="Arial" panose="020B0604020202020204" pitchFamily="34" charset="0"/>
                <a:cs typeface="Arial" panose="020B0604020202020204" pitchFamily="34" charset="0"/>
              </a:rPr>
              <a:t>percentage</a:t>
            </a:r>
            <a:r>
              <a:rPr lang="pl-PL" sz="3200" b="1" dirty="0">
                <a:solidFill>
                  <a:srgbClr val="FFFFFF"/>
                </a:solidFill>
                <a:latin typeface="Arial" panose="020B0604020202020204" pitchFamily="34" charset="0"/>
                <a:cs typeface="Arial" panose="020B0604020202020204" pitchFamily="34" charset="0"/>
              </a:rPr>
              <a:t> of </a:t>
            </a:r>
            <a:r>
              <a:rPr lang="pl-PL" sz="3200" b="1" dirty="0" err="1">
                <a:solidFill>
                  <a:srgbClr val="FFFFFF"/>
                </a:solidFill>
                <a:latin typeface="Arial" panose="020B0604020202020204" pitchFamily="34" charset="0"/>
                <a:cs typeface="Arial" panose="020B0604020202020204" pitchFamily="34" charset="0"/>
              </a:rPr>
              <a:t>staff</a:t>
            </a:r>
            <a:r>
              <a:rPr lang="pl-PL" sz="3200" b="1" dirty="0">
                <a:solidFill>
                  <a:srgbClr val="FFFFFF"/>
                </a:solidFill>
                <a:latin typeface="Arial" panose="020B0604020202020204" pitchFamily="34" charset="0"/>
                <a:cs typeface="Arial" panose="020B0604020202020204" pitchFamily="34" charset="0"/>
              </a:rPr>
              <a:t> time </a:t>
            </a:r>
            <a:r>
              <a:rPr lang="pl-PL" sz="3200" dirty="0">
                <a:solidFill>
                  <a:srgbClr val="FFFFFF"/>
                </a:solidFill>
                <a:latin typeface="Arial" panose="020B0604020202020204" pitchFamily="34" charset="0"/>
                <a:cs typeface="Arial" panose="020B0604020202020204" pitchFamily="34" charset="0"/>
              </a:rPr>
              <a:t>(</a:t>
            </a:r>
            <a:r>
              <a:rPr lang="pl-PL" sz="3200" dirty="0" err="1">
                <a:solidFill>
                  <a:srgbClr val="FFFFFF"/>
                </a:solidFill>
                <a:latin typeface="Arial" panose="020B0604020202020204" pitchFamily="34" charset="0"/>
                <a:cs typeface="Arial" panose="020B0604020202020204" pitchFamily="34" charset="0"/>
              </a:rPr>
              <a:t>including</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executive</a:t>
            </a:r>
            <a:r>
              <a:rPr lang="pl-PL" sz="3200" dirty="0">
                <a:solidFill>
                  <a:srgbClr val="FFFFFF"/>
                </a:solidFill>
                <a:latin typeface="Arial" panose="020B0604020202020204" pitchFamily="34" charset="0"/>
                <a:cs typeface="Arial" panose="020B0604020202020204" pitchFamily="34" charset="0"/>
              </a:rPr>
              <a:t> time) </a:t>
            </a:r>
            <a:r>
              <a:rPr lang="pl-PL" sz="3200" b="1" dirty="0" err="1">
                <a:solidFill>
                  <a:srgbClr val="FFFFFF"/>
                </a:solidFill>
                <a:latin typeface="Arial" panose="020B0604020202020204" pitchFamily="34" charset="0"/>
                <a:cs typeface="Arial" panose="020B0604020202020204" pitchFamily="34" charset="0"/>
              </a:rPr>
              <a:t>spent</a:t>
            </a:r>
            <a:r>
              <a:rPr lang="pl-PL" sz="3200" b="1" dirty="0">
                <a:solidFill>
                  <a:srgbClr val="FFFFFF"/>
                </a:solidFill>
                <a:latin typeface="Arial" panose="020B0604020202020204" pitchFamily="34" charset="0"/>
                <a:cs typeface="Arial" panose="020B0604020202020204" pitchFamily="34" charset="0"/>
              </a:rPr>
              <a:t> on </a:t>
            </a:r>
            <a:r>
              <a:rPr lang="pl-PL" sz="3200" b="1" dirty="0" err="1">
                <a:solidFill>
                  <a:srgbClr val="FFFFFF"/>
                </a:solidFill>
                <a:latin typeface="Arial" panose="020B0604020202020204" pitchFamily="34" charset="0"/>
                <a:cs typeface="Arial" panose="020B0604020202020204" pitchFamily="34" charset="0"/>
              </a:rPr>
              <a:t>high-yield</a:t>
            </a:r>
            <a:r>
              <a:rPr lang="pl-PL" sz="3200" b="1" dirty="0">
                <a:solidFill>
                  <a:srgbClr val="FFFFFF"/>
                </a:solidFill>
                <a:latin typeface="Arial" panose="020B0604020202020204" pitchFamily="34" charset="0"/>
                <a:cs typeface="Arial" panose="020B0604020202020204" pitchFamily="34" charset="0"/>
              </a:rPr>
              <a:t> </a:t>
            </a:r>
            <a:r>
              <a:rPr lang="pl-PL" sz="3200" b="1" dirty="0" err="1">
                <a:solidFill>
                  <a:srgbClr val="FFFFFF"/>
                </a:solidFill>
                <a:latin typeface="Arial" panose="020B0604020202020204" pitchFamily="34" charset="0"/>
                <a:cs typeface="Arial" panose="020B0604020202020204" pitchFamily="34" charset="0"/>
              </a:rPr>
              <a:t>innovation</a:t>
            </a:r>
            <a:r>
              <a:rPr lang="pl-PL" sz="3200" b="1" dirty="0">
                <a:solidFill>
                  <a:srgbClr val="FFFFFF"/>
                </a:solidFill>
                <a:latin typeface="Arial" panose="020B0604020202020204" pitchFamily="34" charset="0"/>
                <a:cs typeface="Arial" panose="020B0604020202020204" pitchFamily="34" charset="0"/>
              </a:rPr>
              <a:t> </a:t>
            </a:r>
            <a:r>
              <a:rPr lang="pl-PL" sz="3200" b="1" dirty="0" err="1">
                <a:solidFill>
                  <a:srgbClr val="FFFFFF"/>
                </a:solidFill>
                <a:latin typeface="Arial" panose="020B0604020202020204" pitchFamily="34" charset="0"/>
                <a:cs typeface="Arial" panose="020B0604020202020204" pitchFamily="34" charset="0"/>
              </a:rPr>
              <a:t>activities</a:t>
            </a:r>
            <a:r>
              <a:rPr lang="pl-PL" sz="3200" b="1"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(i</a:t>
            </a:r>
            <a:r>
              <a:rPr lang="pl-PL" sz="3200" dirty="0">
                <a:solidFill>
                  <a:srgbClr val="FFFFFF"/>
                </a:solidFill>
                <a:latin typeface="Arial" panose="020B0604020202020204" pitchFamily="34" charset="0"/>
                <a:cs typeface="Arial" panose="020B0604020202020204" pitchFamily="34" charset="0"/>
              </a:rPr>
              <a:t>n </a:t>
            </a:r>
            <a:r>
              <a:rPr lang="pl-PL" sz="3200" dirty="0" err="1">
                <a:solidFill>
                  <a:srgbClr val="FFFFFF"/>
                </a:solidFill>
                <a:latin typeface="Arial" panose="020B0604020202020204" pitchFamily="34" charset="0"/>
                <a:cs typeface="Arial" panose="020B0604020202020204" pitchFamily="34" charset="0"/>
              </a:rPr>
              <a:t>other</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words</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creative</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efforts</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resulting</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in</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innovations</a:t>
            </a:r>
            <a:r>
              <a:rPr lang="pl-PL" sz="3200" dirty="0">
                <a:solidFill>
                  <a:srgbClr val="FFFFFF"/>
                </a:solidFill>
                <a:latin typeface="Arial" panose="020B0604020202020204" pitchFamily="34" charset="0"/>
                <a:cs typeface="Arial" panose="020B0604020202020204" pitchFamily="34" charset="0"/>
              </a:rPr>
              <a:t> </a:t>
            </a:r>
            <a:r>
              <a:rPr lang="pl-PL" sz="3200" dirty="0" err="1">
                <a:solidFill>
                  <a:srgbClr val="FFFFFF"/>
                </a:solidFill>
                <a:latin typeface="Arial" panose="020B0604020202020204" pitchFamily="34" charset="0"/>
                <a:cs typeface="Arial" panose="020B0604020202020204" pitchFamily="34" charset="0"/>
              </a:rPr>
              <a:t>with</a:t>
            </a:r>
            <a:r>
              <a:rPr lang="pl-PL" sz="3200" dirty="0">
                <a:solidFill>
                  <a:srgbClr val="FFFFFF"/>
                </a:solidFill>
                <a:latin typeface="Arial" panose="020B0604020202020204" pitchFamily="34" charset="0"/>
                <a:cs typeface="Arial" panose="020B0604020202020204" pitchFamily="34" charset="0"/>
              </a:rPr>
              <a:t> market </a:t>
            </a:r>
            <a:r>
              <a:rPr lang="pl-PL" sz="3200" dirty="0" err="1">
                <a:solidFill>
                  <a:srgbClr val="FFFFFF"/>
                </a:solidFill>
                <a:latin typeface="Arial" panose="020B0604020202020204" pitchFamily="34" charset="0"/>
                <a:cs typeface="Arial" panose="020B0604020202020204" pitchFamily="34" charset="0"/>
              </a:rPr>
              <a:t>potential</a:t>
            </a:r>
            <a:r>
              <a:rPr lang="pl-PL" sz="3200" dirty="0">
                <a:solidFill>
                  <a:srgbClr val="FFFF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8468734"/>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7"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6" cy="1615942"/>
          </a:xfrm>
        </p:spPr>
        <p:txBody>
          <a:bodyPr>
            <a:normAutofit/>
          </a:bodyPr>
          <a:lstStyle/>
          <a:p>
            <a:pPr algn="ctr"/>
            <a:r>
              <a:rPr lang="pl-PL" dirty="0">
                <a:solidFill>
                  <a:srgbClr val="496F63"/>
                </a:solidFill>
              </a:rPr>
              <a:t>5. </a:t>
            </a:r>
            <a:r>
              <a:rPr lang="pl-PL" dirty="0" err="1">
                <a:solidFill>
                  <a:srgbClr val="496F63"/>
                </a:solidFill>
              </a:rPr>
              <a:t>Methods</a:t>
            </a:r>
            <a:r>
              <a:rPr lang="pl-PL" dirty="0">
                <a:solidFill>
                  <a:srgbClr val="496F63"/>
                </a:solidFill>
              </a:rPr>
              <a:t> of </a:t>
            </a:r>
            <a:r>
              <a:rPr lang="pl-PL" dirty="0" err="1">
                <a:solidFill>
                  <a:srgbClr val="496F63"/>
                </a:solidFill>
              </a:rPr>
              <a:t>evaluation</a:t>
            </a: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970176" y="2370331"/>
            <a:ext cx="10672017" cy="7443224"/>
          </a:xfrm>
        </p:spPr>
        <p:txBody>
          <a:bodyPr>
            <a:noAutofit/>
          </a:bodyPr>
          <a:lstStyle/>
          <a:p>
            <a:pPr>
              <a:lnSpc>
                <a:spcPct val="150000"/>
              </a:lnSpc>
            </a:pPr>
            <a:r>
              <a:rPr lang="en-US" sz="5400" b="1" i="1" dirty="0">
                <a:solidFill>
                  <a:srgbClr val="000000"/>
                </a:solidFill>
                <a:latin typeface="Bradley Hand ITC" panose="03070402050302030203" pitchFamily="66" charset="0"/>
                <a:cs typeface="Apple Chancery" panose="03020702040506060504" pitchFamily="66" charset="-79"/>
              </a:rPr>
              <a:t>Scored SWOT analysis</a:t>
            </a:r>
          </a:p>
          <a:p>
            <a:pPr>
              <a:lnSpc>
                <a:spcPct val="150000"/>
              </a:lnSpc>
            </a:pPr>
            <a:endParaRPr lang="en-US" sz="3600" b="1" i="1" dirty="0">
              <a:solidFill>
                <a:srgbClr val="000000"/>
              </a:solidFill>
              <a:latin typeface="Bradley Hand ITC" panose="03070402050302030203" pitchFamily="66" charset="0"/>
              <a:cs typeface="Apple Chancery" panose="03020702040506060504" pitchFamily="66" charset="-79"/>
            </a:endParaRPr>
          </a:p>
          <a:p>
            <a:pPr>
              <a:lnSpc>
                <a:spcPct val="150000"/>
              </a:lnSpc>
            </a:pPr>
            <a:r>
              <a:rPr lang="en-US" sz="3600" dirty="0">
                <a:solidFill>
                  <a:srgbClr val="000000"/>
                </a:solidFill>
                <a:latin typeface="Arial" panose="020B0604020202020204" pitchFamily="34" charset="0"/>
                <a:cs typeface="Arial" panose="020B0604020202020204" pitchFamily="34" charset="0"/>
              </a:rPr>
              <a:t>This SWOT analysis approach includes a scoring system in which reviewers </a:t>
            </a:r>
            <a:r>
              <a:rPr lang="en-US" sz="3600" i="1" dirty="0">
                <a:solidFill>
                  <a:srgbClr val="000000"/>
                </a:solidFill>
                <a:latin typeface="Arial" panose="020B0604020202020204" pitchFamily="34" charset="0"/>
                <a:cs typeface="Arial" panose="020B0604020202020204" pitchFamily="34" charset="0"/>
              </a:rPr>
              <a:t>give</a:t>
            </a:r>
            <a:r>
              <a:rPr lang="en-US" sz="3600" dirty="0">
                <a:solidFill>
                  <a:srgbClr val="000000"/>
                </a:solidFill>
                <a:latin typeface="Arial" panose="020B0604020202020204" pitchFamily="34" charset="0"/>
                <a:cs typeface="Arial" panose="020B0604020202020204" pitchFamily="34" charset="0"/>
              </a:rPr>
              <a:t> 0 to 5 points each for strengths and opportunities, and </a:t>
            </a:r>
            <a:r>
              <a:rPr lang="en-US" sz="3600" i="1" dirty="0">
                <a:solidFill>
                  <a:srgbClr val="000000"/>
                </a:solidFill>
                <a:latin typeface="Arial" panose="020B0604020202020204" pitchFamily="34" charset="0"/>
                <a:cs typeface="Arial" panose="020B0604020202020204" pitchFamily="34" charset="0"/>
              </a:rPr>
              <a:t>take away </a:t>
            </a:r>
            <a:r>
              <a:rPr lang="en-US" sz="3600" dirty="0">
                <a:solidFill>
                  <a:srgbClr val="000000"/>
                </a:solidFill>
                <a:latin typeface="Arial" panose="020B0604020202020204" pitchFamily="34" charset="0"/>
                <a:cs typeface="Arial" panose="020B0604020202020204" pitchFamily="34" charset="0"/>
              </a:rPr>
              <a:t>0 to 5 points each for weaknesses and threats</a:t>
            </a:r>
          </a:p>
          <a:p>
            <a:pPr>
              <a:lnSpc>
                <a:spcPct val="150000"/>
              </a:lnSpc>
            </a:pPr>
            <a:br>
              <a:rPr lang="pl-PL" sz="3600" dirty="0">
                <a:solidFill>
                  <a:srgbClr val="000000"/>
                </a:solidFill>
                <a:latin typeface="Arial" panose="020B0604020202020204" pitchFamily="34" charset="0"/>
                <a:cs typeface="Arial" panose="020B0604020202020204" pitchFamily="34" charset="0"/>
              </a:rPr>
            </a:br>
            <a:r>
              <a:rPr lang="en-US" sz="3600" dirty="0">
                <a:solidFill>
                  <a:srgbClr val="000000"/>
                </a:solidFill>
                <a:latin typeface="Arial" panose="020B0604020202020204" pitchFamily="34" charset="0"/>
                <a:cs typeface="Arial" panose="020B0604020202020204" pitchFamily="34" charset="0"/>
              </a:rPr>
              <a:t>This provides a SWOT metric which can be handy for comparing large numbers of ideas</a:t>
            </a:r>
            <a:endParaRPr lang="pl-PL" sz="3600" b="1" dirty="0">
              <a:solidFill>
                <a:srgbClr val="000000"/>
              </a:solidFill>
              <a:latin typeface="Arial" panose="020B0604020202020204" pitchFamily="34" charset="0"/>
              <a:cs typeface="Arial" panose="020B0604020202020204" pitchFamily="34" charset="0"/>
            </a:endParaRPr>
          </a:p>
          <a:p>
            <a:pPr>
              <a:lnSpc>
                <a:spcPct val="150000"/>
              </a:lnSpc>
            </a:pPr>
            <a:endParaRPr lang="pl-PL" sz="3600" b="1" dirty="0">
              <a:solidFill>
                <a:srgbClr val="000000"/>
              </a:solidFill>
              <a:latin typeface="Apple Chancery" panose="03020702040506060504" pitchFamily="66" charset="-79"/>
              <a:cs typeface="Apple Chancery" panose="03020702040506060504" pitchFamily="66" charset="-79"/>
            </a:endParaRPr>
          </a:p>
        </p:txBody>
      </p:sp>
      <p:grpSp>
        <p:nvGrpSpPr>
          <p:cNvPr id="7" name="Group 3">
            <a:extLst>
              <a:ext uri="{FF2B5EF4-FFF2-40B4-BE49-F238E27FC236}">
                <a16:creationId xmlns:a16="http://schemas.microsoft.com/office/drawing/2014/main" id="{6499144E-864D-B04E-80FD-59F3BD7E2249}"/>
              </a:ext>
            </a:extLst>
          </p:cNvPr>
          <p:cNvGrpSpPr/>
          <p:nvPr/>
        </p:nvGrpSpPr>
        <p:grpSpPr>
          <a:xfrm>
            <a:off x="15249544" y="3003215"/>
            <a:ext cx="6070586" cy="5624922"/>
            <a:chOff x="3421343" y="754343"/>
            <a:chExt cx="5349315" cy="5349314"/>
          </a:xfrm>
        </p:grpSpPr>
        <p:sp>
          <p:nvSpPr>
            <p:cNvPr id="8" name="Freeform 54">
              <a:extLst>
                <a:ext uri="{FF2B5EF4-FFF2-40B4-BE49-F238E27FC236}">
                  <a16:creationId xmlns:a16="http://schemas.microsoft.com/office/drawing/2014/main" id="{51D15B22-F7A9-B94C-9100-285A6164A46E}"/>
                </a:ext>
              </a:extLst>
            </p:cNvPr>
            <p:cNvSpPr/>
            <p:nvPr/>
          </p:nvSpPr>
          <p:spPr>
            <a:xfrm>
              <a:off x="3421344" y="4141009"/>
              <a:ext cx="5349314" cy="1962648"/>
            </a:xfrm>
            <a:custGeom>
              <a:avLst/>
              <a:gdLst>
                <a:gd name="connsiteX0" fmla="*/ 4202429 w 5349314"/>
                <a:gd name="connsiteY0" fmla="*/ 1947627 h 1962648"/>
                <a:gd name="connsiteX1" fmla="*/ 4234845 w 5349314"/>
                <a:gd name="connsiteY1" fmla="*/ 1952574 h 1962648"/>
                <a:gd name="connsiteX2" fmla="*/ 4218544 w 5349314"/>
                <a:gd name="connsiteY2" fmla="*/ 1951341 h 1962648"/>
                <a:gd name="connsiteX3" fmla="*/ 3928708 w 5349314"/>
                <a:gd name="connsiteY3" fmla="*/ 1857925 h 1962648"/>
                <a:gd name="connsiteX4" fmla="*/ 3957226 w 5349314"/>
                <a:gd name="connsiteY4" fmla="*/ 1871663 h 1962648"/>
                <a:gd name="connsiteX5" fmla="*/ 3942546 w 5349314"/>
                <a:gd name="connsiteY5" fmla="*/ 1865879 h 1962648"/>
                <a:gd name="connsiteX6" fmla="*/ 3757771 w 5349314"/>
                <a:gd name="connsiteY6" fmla="*/ 1744269 h 1962648"/>
                <a:gd name="connsiteX7" fmla="*/ 3769043 w 5349314"/>
                <a:gd name="connsiteY7" fmla="*/ 1753570 h 1962648"/>
                <a:gd name="connsiteX8" fmla="*/ 3769043 w 5349314"/>
                <a:gd name="connsiteY8" fmla="*/ 1754514 h 1962648"/>
                <a:gd name="connsiteX9" fmla="*/ 5339238 w 5349314"/>
                <a:gd name="connsiteY9" fmla="*/ 848169 h 1962648"/>
                <a:gd name="connsiteX10" fmla="*/ 5344248 w 5349314"/>
                <a:gd name="connsiteY10" fmla="*/ 880990 h 1962648"/>
                <a:gd name="connsiteX11" fmla="*/ 5349314 w 5349314"/>
                <a:gd name="connsiteY11" fmla="*/ 981324 h 1962648"/>
                <a:gd name="connsiteX12" fmla="*/ 4367990 w 5349314"/>
                <a:gd name="connsiteY12" fmla="*/ 1962648 h 1962648"/>
                <a:gd name="connsiteX13" fmla="*/ 4367990 w 5349314"/>
                <a:gd name="connsiteY13" fmla="*/ 1962648 h 1962648"/>
                <a:gd name="connsiteX14" fmla="*/ 4468324 w 5349314"/>
                <a:gd name="connsiteY14" fmla="*/ 1957582 h 1962648"/>
                <a:gd name="connsiteX15" fmla="*/ 5349313 w 5349314"/>
                <a:gd name="connsiteY15" fmla="*/ 981324 h 1962648"/>
                <a:gd name="connsiteX16" fmla="*/ 5258326 w 5349314"/>
                <a:gd name="connsiteY16" fmla="*/ 570556 h 1962648"/>
                <a:gd name="connsiteX17" fmla="*/ 5272197 w 5349314"/>
                <a:gd name="connsiteY17" fmla="*/ 599349 h 1962648"/>
                <a:gd name="connsiteX18" fmla="*/ 5329377 w 5349314"/>
                <a:gd name="connsiteY18" fmla="*/ 783553 h 1962648"/>
                <a:gd name="connsiteX19" fmla="*/ 5334294 w 5349314"/>
                <a:gd name="connsiteY19" fmla="*/ 815774 h 1962648"/>
                <a:gd name="connsiteX20" fmla="*/ 5305195 w 5349314"/>
                <a:gd name="connsiteY20" fmla="*/ 689509 h 1962648"/>
                <a:gd name="connsiteX21" fmla="*/ 5064279 w 5349314"/>
                <a:gd name="connsiteY21" fmla="*/ 290319 h 1962648"/>
                <a:gd name="connsiteX22" fmla="*/ 5181719 w 5349314"/>
                <a:gd name="connsiteY22" fmla="*/ 432657 h 1962648"/>
                <a:gd name="connsiteX23" fmla="*/ 5230873 w 5349314"/>
                <a:gd name="connsiteY23" fmla="*/ 513567 h 1962648"/>
                <a:gd name="connsiteX24" fmla="*/ 5244592 w 5349314"/>
                <a:gd name="connsiteY24" fmla="*/ 542045 h 1962648"/>
                <a:gd name="connsiteX25" fmla="*/ 5181718 w 5349314"/>
                <a:gd name="connsiteY25" fmla="*/ 432656 h 1962648"/>
                <a:gd name="connsiteX26" fmla="*/ 5064292 w 5349314"/>
                <a:gd name="connsiteY26" fmla="*/ 290335 h 1962648"/>
                <a:gd name="connsiteX27" fmla="*/ 981324 w 5349314"/>
                <a:gd name="connsiteY27" fmla="*/ 0 h 1962648"/>
                <a:gd name="connsiteX28" fmla="*/ 1529992 w 5349314"/>
                <a:gd name="connsiteY28" fmla="*/ 167595 h 1962648"/>
                <a:gd name="connsiteX29" fmla="*/ 1672324 w 5349314"/>
                <a:gd name="connsiteY29" fmla="*/ 285030 h 1962648"/>
                <a:gd name="connsiteX30" fmla="*/ 1738059 w 5349314"/>
                <a:gd name="connsiteY30" fmla="*/ 334803 h 1962648"/>
                <a:gd name="connsiteX31" fmla="*/ 2674656 w 5349314"/>
                <a:gd name="connsiteY31" fmla="*/ 627088 h 1962648"/>
                <a:gd name="connsiteX32" fmla="*/ 3611253 w 5349314"/>
                <a:gd name="connsiteY32" fmla="*/ 334803 h 1962648"/>
                <a:gd name="connsiteX33" fmla="*/ 3673976 w 5349314"/>
                <a:gd name="connsiteY33" fmla="*/ 287312 h 1962648"/>
                <a:gd name="connsiteX34" fmla="*/ 3671695 w 5349314"/>
                <a:gd name="connsiteY34" fmla="*/ 290324 h 1962648"/>
                <a:gd name="connsiteX35" fmla="*/ 3554260 w 5349314"/>
                <a:gd name="connsiteY35" fmla="*/ 432656 h 1962648"/>
                <a:gd name="connsiteX36" fmla="*/ 3386665 w 5349314"/>
                <a:gd name="connsiteY36" fmla="*/ 981324 h 1962648"/>
                <a:gd name="connsiteX37" fmla="*/ 3674089 w 5349314"/>
                <a:gd name="connsiteY37" fmla="*/ 1675225 h 1962648"/>
                <a:gd name="connsiteX38" fmla="*/ 3676987 w 5349314"/>
                <a:gd name="connsiteY38" fmla="*/ 1677616 h 1962648"/>
                <a:gd name="connsiteX39" fmla="*/ 3611254 w 5349314"/>
                <a:gd name="connsiteY39" fmla="*/ 1627845 h 1962648"/>
                <a:gd name="connsiteX40" fmla="*/ 2674657 w 5349314"/>
                <a:gd name="connsiteY40" fmla="*/ 1335560 h 1962648"/>
                <a:gd name="connsiteX41" fmla="*/ 1738060 w 5349314"/>
                <a:gd name="connsiteY41" fmla="*/ 1627845 h 1962648"/>
                <a:gd name="connsiteX42" fmla="*/ 1672313 w 5349314"/>
                <a:gd name="connsiteY42" fmla="*/ 1677627 h 1962648"/>
                <a:gd name="connsiteX43" fmla="*/ 1529992 w 5349314"/>
                <a:gd name="connsiteY43" fmla="*/ 1795053 h 1962648"/>
                <a:gd name="connsiteX44" fmla="*/ 981324 w 5349314"/>
                <a:gd name="connsiteY44" fmla="*/ 1962648 h 1962648"/>
                <a:gd name="connsiteX45" fmla="*/ 0 w 5349314"/>
                <a:gd name="connsiteY45" fmla="*/ 981324 h 1962648"/>
                <a:gd name="connsiteX46" fmla="*/ 981324 w 5349314"/>
                <a:gd name="connsiteY46" fmla="*/ 0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314" h="1962648">
                  <a:moveTo>
                    <a:pt x="4202429" y="1947627"/>
                  </a:moveTo>
                  <a:lnTo>
                    <a:pt x="4234845" y="1952574"/>
                  </a:lnTo>
                  <a:lnTo>
                    <a:pt x="4218544" y="1951341"/>
                  </a:lnTo>
                  <a:close/>
                  <a:moveTo>
                    <a:pt x="3928708" y="1857925"/>
                  </a:moveTo>
                  <a:lnTo>
                    <a:pt x="3957226" y="1871663"/>
                  </a:lnTo>
                  <a:lnTo>
                    <a:pt x="3942546" y="1865879"/>
                  </a:lnTo>
                  <a:close/>
                  <a:moveTo>
                    <a:pt x="3757771" y="1744269"/>
                  </a:moveTo>
                  <a:lnTo>
                    <a:pt x="3769043" y="1753570"/>
                  </a:lnTo>
                  <a:lnTo>
                    <a:pt x="3769043" y="1754514"/>
                  </a:lnTo>
                  <a:close/>
                  <a:moveTo>
                    <a:pt x="5339238" y="848169"/>
                  </a:moveTo>
                  <a:lnTo>
                    <a:pt x="5344248" y="880990"/>
                  </a:lnTo>
                  <a:cubicBezTo>
                    <a:pt x="5347598" y="913979"/>
                    <a:pt x="5349314" y="947451"/>
                    <a:pt x="5349314" y="981324"/>
                  </a:cubicBezTo>
                  <a:cubicBezTo>
                    <a:pt x="5349314" y="1523294"/>
                    <a:pt x="4909960" y="1962648"/>
                    <a:pt x="4367990" y="1962648"/>
                  </a:cubicBezTo>
                  <a:lnTo>
                    <a:pt x="4367990" y="1962648"/>
                  </a:lnTo>
                  <a:lnTo>
                    <a:pt x="4468324" y="1957582"/>
                  </a:lnTo>
                  <a:cubicBezTo>
                    <a:pt x="4963162" y="1907328"/>
                    <a:pt x="5349313" y="1489421"/>
                    <a:pt x="5349313" y="981324"/>
                  </a:cubicBezTo>
                  <a:close/>
                  <a:moveTo>
                    <a:pt x="5258326" y="570556"/>
                  </a:moveTo>
                  <a:lnTo>
                    <a:pt x="5272197" y="599349"/>
                  </a:lnTo>
                  <a:cubicBezTo>
                    <a:pt x="5297025" y="658051"/>
                    <a:pt x="5316305" y="719671"/>
                    <a:pt x="5329377" y="783553"/>
                  </a:cubicBezTo>
                  <a:lnTo>
                    <a:pt x="5334294" y="815774"/>
                  </a:lnTo>
                  <a:lnTo>
                    <a:pt x="5305195" y="689509"/>
                  </a:lnTo>
                  <a:close/>
                  <a:moveTo>
                    <a:pt x="5064279" y="290319"/>
                  </a:moveTo>
                  <a:lnTo>
                    <a:pt x="5181719" y="432657"/>
                  </a:lnTo>
                  <a:cubicBezTo>
                    <a:pt x="5199354" y="458760"/>
                    <a:pt x="5215766" y="485758"/>
                    <a:pt x="5230873" y="513567"/>
                  </a:cubicBezTo>
                  <a:lnTo>
                    <a:pt x="5244592" y="542045"/>
                  </a:lnTo>
                  <a:lnTo>
                    <a:pt x="5181718" y="432656"/>
                  </a:lnTo>
                  <a:lnTo>
                    <a:pt x="5064292" y="290335"/>
                  </a:lnTo>
                  <a:close/>
                  <a:moveTo>
                    <a:pt x="981324" y="0"/>
                  </a:moveTo>
                  <a:cubicBezTo>
                    <a:pt x="1184563" y="0"/>
                    <a:pt x="1373371" y="61784"/>
                    <a:pt x="1529992" y="167595"/>
                  </a:cubicBezTo>
                  <a:lnTo>
                    <a:pt x="1672324" y="285030"/>
                  </a:lnTo>
                  <a:lnTo>
                    <a:pt x="1738059" y="334803"/>
                  </a:lnTo>
                  <a:cubicBezTo>
                    <a:pt x="2003912" y="519098"/>
                    <a:pt x="2326673" y="627088"/>
                    <a:pt x="2674656" y="627088"/>
                  </a:cubicBezTo>
                  <a:cubicBezTo>
                    <a:pt x="3022639" y="627088"/>
                    <a:pt x="3345400" y="519098"/>
                    <a:pt x="3611253" y="334803"/>
                  </a:cubicBezTo>
                  <a:lnTo>
                    <a:pt x="3673976" y="287312"/>
                  </a:lnTo>
                  <a:lnTo>
                    <a:pt x="3671695" y="290324"/>
                  </a:lnTo>
                  <a:lnTo>
                    <a:pt x="3554260" y="432656"/>
                  </a:lnTo>
                  <a:cubicBezTo>
                    <a:pt x="3448449" y="589277"/>
                    <a:pt x="3386665" y="778085"/>
                    <a:pt x="3386665" y="981324"/>
                  </a:cubicBezTo>
                  <a:cubicBezTo>
                    <a:pt x="3386665" y="1252309"/>
                    <a:pt x="3496504" y="1497640"/>
                    <a:pt x="3674089" y="1675225"/>
                  </a:cubicBezTo>
                  <a:lnTo>
                    <a:pt x="3676987" y="1677616"/>
                  </a:lnTo>
                  <a:lnTo>
                    <a:pt x="3611254" y="1627845"/>
                  </a:lnTo>
                  <a:cubicBezTo>
                    <a:pt x="3345400" y="1443550"/>
                    <a:pt x="3022640" y="1335560"/>
                    <a:pt x="2674657" y="1335560"/>
                  </a:cubicBezTo>
                  <a:cubicBezTo>
                    <a:pt x="2326674" y="1335560"/>
                    <a:pt x="2003913" y="1443550"/>
                    <a:pt x="1738060" y="1627845"/>
                  </a:cubicBezTo>
                  <a:lnTo>
                    <a:pt x="1672313" y="1677627"/>
                  </a:lnTo>
                  <a:lnTo>
                    <a:pt x="1529992" y="1795053"/>
                  </a:lnTo>
                  <a:cubicBezTo>
                    <a:pt x="1373371" y="1900864"/>
                    <a:pt x="1184563" y="1962648"/>
                    <a:pt x="981324" y="1962648"/>
                  </a:cubicBezTo>
                  <a:cubicBezTo>
                    <a:pt x="439354" y="1962648"/>
                    <a:pt x="0" y="1523294"/>
                    <a:pt x="0" y="981324"/>
                  </a:cubicBezTo>
                  <a:cubicBezTo>
                    <a:pt x="0" y="439354"/>
                    <a:pt x="439354" y="0"/>
                    <a:pt x="981324" y="0"/>
                  </a:cubicBezTo>
                  <a:close/>
                </a:path>
              </a:pathLst>
            </a:custGeom>
            <a:gradFill flip="none" rotWithShape="1">
              <a:gsLst>
                <a:gs pos="0">
                  <a:srgbClr val="052535"/>
                </a:gs>
                <a:gs pos="47000">
                  <a:srgbClr val="2998CD">
                    <a:shade val="67500"/>
                    <a:satMod val="115000"/>
                  </a:srgbClr>
                </a:gs>
                <a:gs pos="100000">
                  <a:srgbClr val="2998CD">
                    <a:shade val="100000"/>
                    <a:satMod val="11500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reeform 55">
              <a:extLst>
                <a:ext uri="{FF2B5EF4-FFF2-40B4-BE49-F238E27FC236}">
                  <a16:creationId xmlns:a16="http://schemas.microsoft.com/office/drawing/2014/main" id="{F7731EED-2023-0D41-8901-C7B668F18CD0}"/>
                </a:ext>
              </a:extLst>
            </p:cNvPr>
            <p:cNvSpPr/>
            <p:nvPr/>
          </p:nvSpPr>
          <p:spPr>
            <a:xfrm rot="16200000">
              <a:off x="1728011" y="2447676"/>
              <a:ext cx="5349314" cy="1962648"/>
            </a:xfrm>
            <a:custGeom>
              <a:avLst/>
              <a:gdLst>
                <a:gd name="connsiteX0" fmla="*/ 10074 w 5349314"/>
                <a:gd name="connsiteY0" fmla="*/ 1114467 h 1962648"/>
                <a:gd name="connsiteX1" fmla="*/ 5067 w 5349314"/>
                <a:gd name="connsiteY1" fmla="*/ 1081659 h 1962648"/>
                <a:gd name="connsiteX2" fmla="*/ 0 w 5349314"/>
                <a:gd name="connsiteY2" fmla="*/ 981324 h 1962648"/>
                <a:gd name="connsiteX3" fmla="*/ 44118 w 5349314"/>
                <a:gd name="connsiteY3" fmla="*/ 1273136 h 1962648"/>
                <a:gd name="connsiteX4" fmla="*/ 19937 w 5349314"/>
                <a:gd name="connsiteY4" fmla="*/ 1179095 h 1962648"/>
                <a:gd name="connsiteX5" fmla="*/ 15022 w 5349314"/>
                <a:gd name="connsiteY5" fmla="*/ 1146887 h 1962648"/>
                <a:gd name="connsiteX6" fmla="*/ 90983 w 5349314"/>
                <a:gd name="connsiteY6" fmla="*/ 1392082 h 1962648"/>
                <a:gd name="connsiteX7" fmla="*/ 77118 w 5349314"/>
                <a:gd name="connsiteY7" fmla="*/ 1363300 h 1962648"/>
                <a:gd name="connsiteX8" fmla="*/ 44120 w 5349314"/>
                <a:gd name="connsiteY8" fmla="*/ 1273144 h 1962648"/>
                <a:gd name="connsiteX9" fmla="*/ 167592 w 5349314"/>
                <a:gd name="connsiteY9" fmla="*/ 1529987 h 1962648"/>
                <a:gd name="connsiteX10" fmla="*/ 118441 w 5349314"/>
                <a:gd name="connsiteY10" fmla="*/ 1449082 h 1962648"/>
                <a:gd name="connsiteX11" fmla="*/ 104727 w 5349314"/>
                <a:gd name="connsiteY11" fmla="*/ 1420614 h 1962648"/>
                <a:gd name="connsiteX12" fmla="*/ 285023 w 5349314"/>
                <a:gd name="connsiteY12" fmla="*/ 1672316 h 1962648"/>
                <a:gd name="connsiteX13" fmla="*/ 242186 w 5349314"/>
                <a:gd name="connsiteY13" fmla="*/ 1620397 h 1962648"/>
                <a:gd name="connsiteX14" fmla="*/ 285021 w 5349314"/>
                <a:gd name="connsiteY14" fmla="*/ 1672313 h 1962648"/>
                <a:gd name="connsiteX15" fmla="*/ 1146887 w 5349314"/>
                <a:gd name="connsiteY15" fmla="*/ 15022 h 1962648"/>
                <a:gd name="connsiteX16" fmla="*/ 1114467 w 5349314"/>
                <a:gd name="connsiteY16" fmla="*/ 10074 h 1962648"/>
                <a:gd name="connsiteX17" fmla="*/ 1130770 w 5349314"/>
                <a:gd name="connsiteY17" fmla="*/ 11307 h 1962648"/>
                <a:gd name="connsiteX18" fmla="*/ 1273141 w 5349314"/>
                <a:gd name="connsiteY18" fmla="*/ 44119 h 1962648"/>
                <a:gd name="connsiteX19" fmla="*/ 1273140 w 5349314"/>
                <a:gd name="connsiteY19" fmla="*/ 44119 h 1962648"/>
                <a:gd name="connsiteX20" fmla="*/ 1273139 w 5349314"/>
                <a:gd name="connsiteY20" fmla="*/ 44118 h 1962648"/>
                <a:gd name="connsiteX21" fmla="*/ 1273140 w 5349314"/>
                <a:gd name="connsiteY21" fmla="*/ 44119 h 1962648"/>
                <a:gd name="connsiteX22" fmla="*/ 1420613 w 5349314"/>
                <a:gd name="connsiteY22" fmla="*/ 104727 h 1962648"/>
                <a:gd name="connsiteX23" fmla="*/ 1392083 w 5349314"/>
                <a:gd name="connsiteY23" fmla="*/ 90983 h 1962648"/>
                <a:gd name="connsiteX24" fmla="*/ 1406769 w 5349314"/>
                <a:gd name="connsiteY24" fmla="*/ 96769 h 1962648"/>
                <a:gd name="connsiteX25" fmla="*/ 1614766 w 5349314"/>
                <a:gd name="connsiteY25" fmla="*/ 237540 h 1962648"/>
                <a:gd name="connsiteX26" fmla="*/ 1529992 w 5349314"/>
                <a:gd name="connsiteY26" fmla="*/ 167595 h 1962648"/>
                <a:gd name="connsiteX27" fmla="*/ 1529991 w 5349314"/>
                <a:gd name="connsiteY27" fmla="*/ 167594 h 1962648"/>
                <a:gd name="connsiteX28" fmla="*/ 1529992 w 5349314"/>
                <a:gd name="connsiteY28" fmla="*/ 167595 h 1962648"/>
                <a:gd name="connsiteX29" fmla="*/ 5349314 w 5349314"/>
                <a:gd name="connsiteY29" fmla="*/ 981324 h 1962648"/>
                <a:gd name="connsiteX30" fmla="*/ 4367990 w 5349314"/>
                <a:gd name="connsiteY30" fmla="*/ 1962648 h 1962648"/>
                <a:gd name="connsiteX31" fmla="*/ 3819323 w 5349314"/>
                <a:gd name="connsiteY31" fmla="*/ 1795053 h 1962648"/>
                <a:gd name="connsiteX32" fmla="*/ 3769043 w 5349314"/>
                <a:gd name="connsiteY32" fmla="*/ 1753569 h 1962648"/>
                <a:gd name="connsiteX33" fmla="*/ 3769043 w 5349314"/>
                <a:gd name="connsiteY33" fmla="*/ 1754514 h 1962648"/>
                <a:gd name="connsiteX34" fmla="*/ 3757763 w 5349314"/>
                <a:gd name="connsiteY34" fmla="*/ 1744262 h 1962648"/>
                <a:gd name="connsiteX35" fmla="*/ 3677001 w 5349314"/>
                <a:gd name="connsiteY35" fmla="*/ 1677627 h 1962648"/>
                <a:gd name="connsiteX36" fmla="*/ 3611254 w 5349314"/>
                <a:gd name="connsiteY36" fmla="*/ 1627845 h 1962648"/>
                <a:gd name="connsiteX37" fmla="*/ 2674657 w 5349314"/>
                <a:gd name="connsiteY37" fmla="*/ 1335560 h 1962648"/>
                <a:gd name="connsiteX38" fmla="*/ 1738060 w 5349314"/>
                <a:gd name="connsiteY38" fmla="*/ 1627845 h 1962648"/>
                <a:gd name="connsiteX39" fmla="*/ 1675336 w 5349314"/>
                <a:gd name="connsiteY39" fmla="*/ 1675339 h 1962648"/>
                <a:gd name="connsiteX40" fmla="*/ 1677618 w 5349314"/>
                <a:gd name="connsiteY40" fmla="*/ 1672324 h 1962648"/>
                <a:gd name="connsiteX41" fmla="*/ 1795053 w 5349314"/>
                <a:gd name="connsiteY41" fmla="*/ 1529992 h 1962648"/>
                <a:gd name="connsiteX42" fmla="*/ 1962648 w 5349314"/>
                <a:gd name="connsiteY42" fmla="*/ 981324 h 1962648"/>
                <a:gd name="connsiteX43" fmla="*/ 1675225 w 5349314"/>
                <a:gd name="connsiteY43" fmla="*/ 287423 h 1962648"/>
                <a:gd name="connsiteX44" fmla="*/ 1672326 w 5349314"/>
                <a:gd name="connsiteY44" fmla="*/ 285031 h 1962648"/>
                <a:gd name="connsiteX45" fmla="*/ 1738059 w 5349314"/>
                <a:gd name="connsiteY45" fmla="*/ 334803 h 1962648"/>
                <a:gd name="connsiteX46" fmla="*/ 2674656 w 5349314"/>
                <a:gd name="connsiteY46" fmla="*/ 627088 h 1962648"/>
                <a:gd name="connsiteX47" fmla="*/ 3611253 w 5349314"/>
                <a:gd name="connsiteY47" fmla="*/ 334803 h 1962648"/>
                <a:gd name="connsiteX48" fmla="*/ 3677013 w 5349314"/>
                <a:gd name="connsiteY48" fmla="*/ 285012 h 1962648"/>
                <a:gd name="connsiteX49" fmla="*/ 3757751 w 5349314"/>
                <a:gd name="connsiteY49" fmla="*/ 218396 h 1962648"/>
                <a:gd name="connsiteX50" fmla="*/ 3769043 w 5349314"/>
                <a:gd name="connsiteY50" fmla="*/ 208133 h 1962648"/>
                <a:gd name="connsiteX51" fmla="*/ 3769043 w 5349314"/>
                <a:gd name="connsiteY51" fmla="*/ 209080 h 1962648"/>
                <a:gd name="connsiteX52" fmla="*/ 3819323 w 5349314"/>
                <a:gd name="connsiteY52" fmla="*/ 167595 h 1962648"/>
                <a:gd name="connsiteX53" fmla="*/ 4367990 w 5349314"/>
                <a:gd name="connsiteY53" fmla="*/ 0 h 1962648"/>
                <a:gd name="connsiteX54" fmla="*/ 5349314 w 5349314"/>
                <a:gd name="connsiteY54" fmla="*/ 981324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49314" h="1962648">
                  <a:moveTo>
                    <a:pt x="10074" y="1114467"/>
                  </a:moveTo>
                  <a:lnTo>
                    <a:pt x="5067" y="1081659"/>
                  </a:lnTo>
                  <a:cubicBezTo>
                    <a:pt x="1717" y="1048670"/>
                    <a:pt x="0" y="1015197"/>
                    <a:pt x="0" y="981324"/>
                  </a:cubicBezTo>
                  <a:close/>
                  <a:moveTo>
                    <a:pt x="44118" y="1273136"/>
                  </a:moveTo>
                  <a:lnTo>
                    <a:pt x="19937" y="1179095"/>
                  </a:lnTo>
                  <a:lnTo>
                    <a:pt x="15022" y="1146887"/>
                  </a:lnTo>
                  <a:close/>
                  <a:moveTo>
                    <a:pt x="90983" y="1392082"/>
                  </a:moveTo>
                  <a:lnTo>
                    <a:pt x="77118" y="1363300"/>
                  </a:lnTo>
                  <a:lnTo>
                    <a:pt x="44120" y="1273144"/>
                  </a:lnTo>
                  <a:close/>
                  <a:moveTo>
                    <a:pt x="167592" y="1529987"/>
                  </a:moveTo>
                  <a:lnTo>
                    <a:pt x="118441" y="1449082"/>
                  </a:lnTo>
                  <a:lnTo>
                    <a:pt x="104727" y="1420614"/>
                  </a:lnTo>
                  <a:close/>
                  <a:moveTo>
                    <a:pt x="285023" y="1672316"/>
                  </a:moveTo>
                  <a:lnTo>
                    <a:pt x="242186" y="1620397"/>
                  </a:lnTo>
                  <a:lnTo>
                    <a:pt x="285021" y="1672313"/>
                  </a:lnTo>
                  <a:close/>
                  <a:moveTo>
                    <a:pt x="1146887" y="15022"/>
                  </a:moveTo>
                  <a:lnTo>
                    <a:pt x="1114467" y="10074"/>
                  </a:lnTo>
                  <a:lnTo>
                    <a:pt x="1130770" y="11307"/>
                  </a:lnTo>
                  <a:close/>
                  <a:moveTo>
                    <a:pt x="1273141" y="44119"/>
                  </a:moveTo>
                  <a:lnTo>
                    <a:pt x="1273140" y="44119"/>
                  </a:lnTo>
                  <a:lnTo>
                    <a:pt x="1273139" y="44118"/>
                  </a:lnTo>
                  <a:lnTo>
                    <a:pt x="1273140" y="44119"/>
                  </a:lnTo>
                  <a:close/>
                  <a:moveTo>
                    <a:pt x="1420613" y="104727"/>
                  </a:moveTo>
                  <a:lnTo>
                    <a:pt x="1392083" y="90983"/>
                  </a:lnTo>
                  <a:lnTo>
                    <a:pt x="1406769" y="96769"/>
                  </a:lnTo>
                  <a:close/>
                  <a:moveTo>
                    <a:pt x="1614766" y="237540"/>
                  </a:moveTo>
                  <a:lnTo>
                    <a:pt x="1529992" y="167595"/>
                  </a:lnTo>
                  <a:lnTo>
                    <a:pt x="1529991" y="167594"/>
                  </a:lnTo>
                  <a:lnTo>
                    <a:pt x="1529992" y="167595"/>
                  </a:lnTo>
                  <a:close/>
                  <a:moveTo>
                    <a:pt x="5349314" y="981324"/>
                  </a:moveTo>
                  <a:cubicBezTo>
                    <a:pt x="5349314" y="1523294"/>
                    <a:pt x="4909960" y="1962648"/>
                    <a:pt x="4367990" y="1962648"/>
                  </a:cubicBezTo>
                  <a:cubicBezTo>
                    <a:pt x="4164751" y="1962648"/>
                    <a:pt x="3975943" y="1900864"/>
                    <a:pt x="3819323" y="1795053"/>
                  </a:cubicBezTo>
                  <a:lnTo>
                    <a:pt x="3769043" y="1753569"/>
                  </a:lnTo>
                  <a:lnTo>
                    <a:pt x="3769043" y="1754514"/>
                  </a:lnTo>
                  <a:lnTo>
                    <a:pt x="3757763" y="1744262"/>
                  </a:lnTo>
                  <a:lnTo>
                    <a:pt x="3677001" y="1677627"/>
                  </a:lnTo>
                  <a:lnTo>
                    <a:pt x="3611254" y="1627845"/>
                  </a:lnTo>
                  <a:cubicBezTo>
                    <a:pt x="3345400" y="1443550"/>
                    <a:pt x="3022640" y="1335560"/>
                    <a:pt x="2674657" y="1335560"/>
                  </a:cubicBezTo>
                  <a:cubicBezTo>
                    <a:pt x="2326674" y="1335560"/>
                    <a:pt x="2003913" y="1443550"/>
                    <a:pt x="1738060" y="1627845"/>
                  </a:cubicBezTo>
                  <a:lnTo>
                    <a:pt x="1675336" y="1675339"/>
                  </a:lnTo>
                  <a:lnTo>
                    <a:pt x="1677618" y="1672324"/>
                  </a:lnTo>
                  <a:lnTo>
                    <a:pt x="1795053" y="1529992"/>
                  </a:lnTo>
                  <a:cubicBezTo>
                    <a:pt x="1900864" y="1373371"/>
                    <a:pt x="1962648" y="1184563"/>
                    <a:pt x="1962648" y="981324"/>
                  </a:cubicBezTo>
                  <a:cubicBezTo>
                    <a:pt x="1962648" y="710339"/>
                    <a:pt x="1852810" y="465008"/>
                    <a:pt x="1675225" y="287423"/>
                  </a:cubicBezTo>
                  <a:lnTo>
                    <a:pt x="1672326" y="285031"/>
                  </a:lnTo>
                  <a:lnTo>
                    <a:pt x="1738059" y="334803"/>
                  </a:lnTo>
                  <a:cubicBezTo>
                    <a:pt x="2003912" y="519098"/>
                    <a:pt x="2326673" y="627088"/>
                    <a:pt x="2674656" y="627088"/>
                  </a:cubicBezTo>
                  <a:cubicBezTo>
                    <a:pt x="3022639" y="627088"/>
                    <a:pt x="3345400" y="519098"/>
                    <a:pt x="3611253" y="334803"/>
                  </a:cubicBezTo>
                  <a:lnTo>
                    <a:pt x="3677013" y="285012"/>
                  </a:lnTo>
                  <a:lnTo>
                    <a:pt x="3757751" y="218396"/>
                  </a:lnTo>
                  <a:lnTo>
                    <a:pt x="3769043" y="208133"/>
                  </a:lnTo>
                  <a:lnTo>
                    <a:pt x="3769043" y="209080"/>
                  </a:lnTo>
                  <a:lnTo>
                    <a:pt x="3819323" y="167595"/>
                  </a:lnTo>
                  <a:cubicBezTo>
                    <a:pt x="3975943" y="61784"/>
                    <a:pt x="4164751" y="0"/>
                    <a:pt x="4367990" y="0"/>
                  </a:cubicBezTo>
                  <a:cubicBezTo>
                    <a:pt x="4909960" y="0"/>
                    <a:pt x="5349314" y="439354"/>
                    <a:pt x="5349314" y="981324"/>
                  </a:cubicBezTo>
                  <a:close/>
                </a:path>
              </a:pathLst>
            </a:custGeom>
            <a:gradFill flip="none" rotWithShape="1">
              <a:gsLst>
                <a:gs pos="27000">
                  <a:srgbClr val="F3AC1E">
                    <a:shade val="30000"/>
                    <a:satMod val="115000"/>
                  </a:srgbClr>
                </a:gs>
                <a:gs pos="50000">
                  <a:srgbClr val="F3AC1E">
                    <a:shade val="67500"/>
                    <a:satMod val="115000"/>
                  </a:srgbClr>
                </a:gs>
                <a:gs pos="100000">
                  <a:srgbClr val="F3AC1E">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 name="Freeform 56">
              <a:extLst>
                <a:ext uri="{FF2B5EF4-FFF2-40B4-BE49-F238E27FC236}">
                  <a16:creationId xmlns:a16="http://schemas.microsoft.com/office/drawing/2014/main" id="{FD5CC1B7-F633-F742-96C8-B205AC017C17}"/>
                </a:ext>
              </a:extLst>
            </p:cNvPr>
            <p:cNvSpPr/>
            <p:nvPr/>
          </p:nvSpPr>
          <p:spPr>
            <a:xfrm>
              <a:off x="3421343" y="754343"/>
              <a:ext cx="5349314" cy="1962648"/>
            </a:xfrm>
            <a:custGeom>
              <a:avLst/>
              <a:gdLst>
                <a:gd name="connsiteX0" fmla="*/ 218386 w 5349314"/>
                <a:gd name="connsiteY0" fmla="*/ 1591551 h 1962648"/>
                <a:gd name="connsiteX1" fmla="*/ 218397 w 5349314"/>
                <a:gd name="connsiteY1" fmla="*/ 1591563 h 1962648"/>
                <a:gd name="connsiteX2" fmla="*/ 285013 w 5349314"/>
                <a:gd name="connsiteY2" fmla="*/ 1672301 h 1962648"/>
                <a:gd name="connsiteX3" fmla="*/ 285037 w 5349314"/>
                <a:gd name="connsiteY3" fmla="*/ 1672333 h 1962648"/>
                <a:gd name="connsiteX4" fmla="*/ 104721 w 5349314"/>
                <a:gd name="connsiteY4" fmla="*/ 1420600 h 1962648"/>
                <a:gd name="connsiteX5" fmla="*/ 167596 w 5349314"/>
                <a:gd name="connsiteY5" fmla="*/ 1529991 h 1962648"/>
                <a:gd name="connsiteX6" fmla="*/ 209081 w 5349314"/>
                <a:gd name="connsiteY6" fmla="*/ 1580271 h 1962648"/>
                <a:gd name="connsiteX7" fmla="*/ 209079 w 5349314"/>
                <a:gd name="connsiteY7" fmla="*/ 1580271 h 1962648"/>
                <a:gd name="connsiteX8" fmla="*/ 167595 w 5349314"/>
                <a:gd name="connsiteY8" fmla="*/ 1529992 h 1962648"/>
                <a:gd name="connsiteX9" fmla="*/ 118441 w 5349314"/>
                <a:gd name="connsiteY9" fmla="*/ 1449081 h 1962648"/>
                <a:gd name="connsiteX10" fmla="*/ 15020 w 5349314"/>
                <a:gd name="connsiteY10" fmla="*/ 1146874 h 1962648"/>
                <a:gd name="connsiteX11" fmla="*/ 44120 w 5349314"/>
                <a:gd name="connsiteY11" fmla="*/ 1273140 h 1962648"/>
                <a:gd name="connsiteX12" fmla="*/ 90989 w 5349314"/>
                <a:gd name="connsiteY12" fmla="*/ 1392095 h 1962648"/>
                <a:gd name="connsiteX13" fmla="*/ 77118 w 5349314"/>
                <a:gd name="connsiteY13" fmla="*/ 1363300 h 1962648"/>
                <a:gd name="connsiteX14" fmla="*/ 19937 w 5349314"/>
                <a:gd name="connsiteY14" fmla="*/ 1179095 h 1962648"/>
                <a:gd name="connsiteX15" fmla="*/ 1392088 w 5349314"/>
                <a:gd name="connsiteY15" fmla="*/ 90985 h 1962648"/>
                <a:gd name="connsiteX16" fmla="*/ 1406769 w 5349314"/>
                <a:gd name="connsiteY16" fmla="*/ 96769 h 1962648"/>
                <a:gd name="connsiteX17" fmla="*/ 1420608 w 5349314"/>
                <a:gd name="connsiteY17" fmla="*/ 104724 h 1962648"/>
                <a:gd name="connsiteX18" fmla="*/ 1114470 w 5349314"/>
                <a:gd name="connsiteY18" fmla="*/ 10074 h 1962648"/>
                <a:gd name="connsiteX19" fmla="*/ 1130770 w 5349314"/>
                <a:gd name="connsiteY19" fmla="*/ 11307 h 1962648"/>
                <a:gd name="connsiteX20" fmla="*/ 1146885 w 5349314"/>
                <a:gd name="connsiteY20" fmla="*/ 15021 h 1962648"/>
                <a:gd name="connsiteX21" fmla="*/ 4367990 w 5349314"/>
                <a:gd name="connsiteY21" fmla="*/ 0 h 1962648"/>
                <a:gd name="connsiteX22" fmla="*/ 5349314 w 5349314"/>
                <a:gd name="connsiteY22" fmla="*/ 981324 h 1962648"/>
                <a:gd name="connsiteX23" fmla="*/ 4367990 w 5349314"/>
                <a:gd name="connsiteY23" fmla="*/ 1962648 h 1962648"/>
                <a:gd name="connsiteX24" fmla="*/ 3819323 w 5349314"/>
                <a:gd name="connsiteY24" fmla="*/ 1795053 h 1962648"/>
                <a:gd name="connsiteX25" fmla="*/ 3769043 w 5349314"/>
                <a:gd name="connsiteY25" fmla="*/ 1753569 h 1962648"/>
                <a:gd name="connsiteX26" fmla="*/ 3769043 w 5349314"/>
                <a:gd name="connsiteY26" fmla="*/ 1754514 h 1962648"/>
                <a:gd name="connsiteX27" fmla="*/ 3757763 w 5349314"/>
                <a:gd name="connsiteY27" fmla="*/ 1744262 h 1962648"/>
                <a:gd name="connsiteX28" fmla="*/ 3677001 w 5349314"/>
                <a:gd name="connsiteY28" fmla="*/ 1677627 h 1962648"/>
                <a:gd name="connsiteX29" fmla="*/ 3611254 w 5349314"/>
                <a:gd name="connsiteY29" fmla="*/ 1627845 h 1962648"/>
                <a:gd name="connsiteX30" fmla="*/ 2674657 w 5349314"/>
                <a:gd name="connsiteY30" fmla="*/ 1335560 h 1962648"/>
                <a:gd name="connsiteX31" fmla="*/ 1738060 w 5349314"/>
                <a:gd name="connsiteY31" fmla="*/ 1627845 h 1962648"/>
                <a:gd name="connsiteX32" fmla="*/ 1675340 w 5349314"/>
                <a:gd name="connsiteY32" fmla="*/ 1675336 h 1962648"/>
                <a:gd name="connsiteX33" fmla="*/ 1677628 w 5349314"/>
                <a:gd name="connsiteY33" fmla="*/ 1672313 h 1962648"/>
                <a:gd name="connsiteX34" fmla="*/ 1744263 w 5349314"/>
                <a:gd name="connsiteY34" fmla="*/ 1591551 h 1962648"/>
                <a:gd name="connsiteX35" fmla="*/ 1754515 w 5349314"/>
                <a:gd name="connsiteY35" fmla="*/ 1580271 h 1962648"/>
                <a:gd name="connsiteX36" fmla="*/ 1753570 w 5349314"/>
                <a:gd name="connsiteY36" fmla="*/ 1580271 h 1962648"/>
                <a:gd name="connsiteX37" fmla="*/ 1795054 w 5349314"/>
                <a:gd name="connsiteY37" fmla="*/ 1529991 h 1962648"/>
                <a:gd name="connsiteX38" fmla="*/ 1962649 w 5349314"/>
                <a:gd name="connsiteY38" fmla="*/ 981324 h 1962648"/>
                <a:gd name="connsiteX39" fmla="*/ 1675226 w 5349314"/>
                <a:gd name="connsiteY39" fmla="*/ 287423 h 1962648"/>
                <a:gd name="connsiteX40" fmla="*/ 1672338 w 5349314"/>
                <a:gd name="connsiteY40" fmla="*/ 285041 h 1962648"/>
                <a:gd name="connsiteX41" fmla="*/ 1738059 w 5349314"/>
                <a:gd name="connsiteY41" fmla="*/ 334803 h 1962648"/>
                <a:gd name="connsiteX42" fmla="*/ 2674656 w 5349314"/>
                <a:gd name="connsiteY42" fmla="*/ 627088 h 1962648"/>
                <a:gd name="connsiteX43" fmla="*/ 3611253 w 5349314"/>
                <a:gd name="connsiteY43" fmla="*/ 334803 h 1962648"/>
                <a:gd name="connsiteX44" fmla="*/ 3677013 w 5349314"/>
                <a:gd name="connsiteY44" fmla="*/ 285012 h 1962648"/>
                <a:gd name="connsiteX45" fmla="*/ 3757751 w 5349314"/>
                <a:gd name="connsiteY45" fmla="*/ 218396 h 1962648"/>
                <a:gd name="connsiteX46" fmla="*/ 3769043 w 5349314"/>
                <a:gd name="connsiteY46" fmla="*/ 208133 h 1962648"/>
                <a:gd name="connsiteX47" fmla="*/ 3769043 w 5349314"/>
                <a:gd name="connsiteY47" fmla="*/ 209080 h 1962648"/>
                <a:gd name="connsiteX48" fmla="*/ 3819323 w 5349314"/>
                <a:gd name="connsiteY48" fmla="*/ 167595 h 1962648"/>
                <a:gd name="connsiteX49" fmla="*/ 4367990 w 5349314"/>
                <a:gd name="connsiteY49" fmla="*/ 0 h 1962648"/>
                <a:gd name="connsiteX50" fmla="*/ 981324 w 5349314"/>
                <a:gd name="connsiteY50" fmla="*/ 0 h 1962648"/>
                <a:gd name="connsiteX51" fmla="*/ 981325 w 5349314"/>
                <a:gd name="connsiteY51" fmla="*/ 0 h 1962648"/>
                <a:gd name="connsiteX52" fmla="*/ 880991 w 5349314"/>
                <a:gd name="connsiteY52" fmla="*/ 5067 h 1962648"/>
                <a:gd name="connsiteX53" fmla="*/ 1 w 5349314"/>
                <a:gd name="connsiteY53" fmla="*/ 981324 h 1962648"/>
                <a:gd name="connsiteX54" fmla="*/ 10076 w 5349314"/>
                <a:gd name="connsiteY54" fmla="*/ 1114480 h 1962648"/>
                <a:gd name="connsiteX55" fmla="*/ 5067 w 5349314"/>
                <a:gd name="connsiteY55" fmla="*/ 1081659 h 1962648"/>
                <a:gd name="connsiteX56" fmla="*/ 0 w 5349314"/>
                <a:gd name="connsiteY56" fmla="*/ 981324 h 1962648"/>
                <a:gd name="connsiteX57" fmla="*/ 981324 w 5349314"/>
                <a:gd name="connsiteY57" fmla="*/ 0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49314" h="1962648">
                  <a:moveTo>
                    <a:pt x="218386" y="1591551"/>
                  </a:moveTo>
                  <a:lnTo>
                    <a:pt x="218397" y="1591563"/>
                  </a:lnTo>
                  <a:lnTo>
                    <a:pt x="285013" y="1672301"/>
                  </a:lnTo>
                  <a:lnTo>
                    <a:pt x="285037" y="1672333"/>
                  </a:lnTo>
                  <a:close/>
                  <a:moveTo>
                    <a:pt x="104721" y="1420600"/>
                  </a:moveTo>
                  <a:lnTo>
                    <a:pt x="167596" y="1529991"/>
                  </a:lnTo>
                  <a:lnTo>
                    <a:pt x="209081" y="1580271"/>
                  </a:lnTo>
                  <a:lnTo>
                    <a:pt x="209079" y="1580271"/>
                  </a:lnTo>
                  <a:lnTo>
                    <a:pt x="167595" y="1529992"/>
                  </a:lnTo>
                  <a:cubicBezTo>
                    <a:pt x="149960" y="1503888"/>
                    <a:pt x="133548" y="1476891"/>
                    <a:pt x="118441" y="1449081"/>
                  </a:cubicBezTo>
                  <a:close/>
                  <a:moveTo>
                    <a:pt x="15020" y="1146874"/>
                  </a:moveTo>
                  <a:lnTo>
                    <a:pt x="44120" y="1273140"/>
                  </a:lnTo>
                  <a:lnTo>
                    <a:pt x="90989" y="1392095"/>
                  </a:lnTo>
                  <a:lnTo>
                    <a:pt x="77118" y="1363300"/>
                  </a:lnTo>
                  <a:cubicBezTo>
                    <a:pt x="52289" y="1304598"/>
                    <a:pt x="33009" y="1242977"/>
                    <a:pt x="19937" y="1179095"/>
                  </a:cubicBezTo>
                  <a:close/>
                  <a:moveTo>
                    <a:pt x="1392088" y="90985"/>
                  </a:moveTo>
                  <a:lnTo>
                    <a:pt x="1406769" y="96769"/>
                  </a:lnTo>
                  <a:lnTo>
                    <a:pt x="1420608" y="104724"/>
                  </a:lnTo>
                  <a:close/>
                  <a:moveTo>
                    <a:pt x="1114470" y="10074"/>
                  </a:moveTo>
                  <a:lnTo>
                    <a:pt x="1130770" y="11307"/>
                  </a:lnTo>
                  <a:lnTo>
                    <a:pt x="1146885" y="15021"/>
                  </a:lnTo>
                  <a:close/>
                  <a:moveTo>
                    <a:pt x="4367990" y="0"/>
                  </a:moveTo>
                  <a:cubicBezTo>
                    <a:pt x="4909960" y="0"/>
                    <a:pt x="5349314" y="439354"/>
                    <a:pt x="5349314" y="981324"/>
                  </a:cubicBezTo>
                  <a:cubicBezTo>
                    <a:pt x="5349314" y="1523294"/>
                    <a:pt x="4909960" y="1962648"/>
                    <a:pt x="4367990" y="1962648"/>
                  </a:cubicBezTo>
                  <a:cubicBezTo>
                    <a:pt x="4164751" y="1962648"/>
                    <a:pt x="3975943" y="1900864"/>
                    <a:pt x="3819323" y="1795053"/>
                  </a:cubicBezTo>
                  <a:lnTo>
                    <a:pt x="3769043" y="1753569"/>
                  </a:lnTo>
                  <a:lnTo>
                    <a:pt x="3769043" y="1754514"/>
                  </a:lnTo>
                  <a:lnTo>
                    <a:pt x="3757763" y="1744262"/>
                  </a:lnTo>
                  <a:lnTo>
                    <a:pt x="3677001" y="1677627"/>
                  </a:lnTo>
                  <a:lnTo>
                    <a:pt x="3611254" y="1627845"/>
                  </a:lnTo>
                  <a:cubicBezTo>
                    <a:pt x="3345400" y="1443550"/>
                    <a:pt x="3022640" y="1335560"/>
                    <a:pt x="2674657" y="1335560"/>
                  </a:cubicBezTo>
                  <a:cubicBezTo>
                    <a:pt x="2326674" y="1335560"/>
                    <a:pt x="2003913" y="1443550"/>
                    <a:pt x="1738060" y="1627845"/>
                  </a:cubicBezTo>
                  <a:lnTo>
                    <a:pt x="1675340" y="1675336"/>
                  </a:lnTo>
                  <a:lnTo>
                    <a:pt x="1677628" y="1672313"/>
                  </a:lnTo>
                  <a:lnTo>
                    <a:pt x="1744263" y="1591551"/>
                  </a:lnTo>
                  <a:lnTo>
                    <a:pt x="1754515" y="1580271"/>
                  </a:lnTo>
                  <a:lnTo>
                    <a:pt x="1753570" y="1580271"/>
                  </a:lnTo>
                  <a:lnTo>
                    <a:pt x="1795054" y="1529991"/>
                  </a:lnTo>
                  <a:cubicBezTo>
                    <a:pt x="1900865" y="1373371"/>
                    <a:pt x="1962649" y="1184563"/>
                    <a:pt x="1962649" y="981324"/>
                  </a:cubicBezTo>
                  <a:cubicBezTo>
                    <a:pt x="1962649" y="710339"/>
                    <a:pt x="1852811" y="465008"/>
                    <a:pt x="1675226" y="287423"/>
                  </a:cubicBezTo>
                  <a:lnTo>
                    <a:pt x="1672338" y="285041"/>
                  </a:lnTo>
                  <a:lnTo>
                    <a:pt x="1738059" y="334803"/>
                  </a:lnTo>
                  <a:cubicBezTo>
                    <a:pt x="2003912" y="519098"/>
                    <a:pt x="2326673" y="627088"/>
                    <a:pt x="2674656" y="627088"/>
                  </a:cubicBezTo>
                  <a:cubicBezTo>
                    <a:pt x="3022639" y="627088"/>
                    <a:pt x="3345400" y="519098"/>
                    <a:pt x="3611253" y="334803"/>
                  </a:cubicBezTo>
                  <a:lnTo>
                    <a:pt x="3677013" y="285012"/>
                  </a:lnTo>
                  <a:lnTo>
                    <a:pt x="3757751" y="218396"/>
                  </a:lnTo>
                  <a:lnTo>
                    <a:pt x="3769043" y="208133"/>
                  </a:lnTo>
                  <a:lnTo>
                    <a:pt x="3769043" y="209080"/>
                  </a:lnTo>
                  <a:lnTo>
                    <a:pt x="3819323" y="167595"/>
                  </a:lnTo>
                  <a:cubicBezTo>
                    <a:pt x="3975943" y="61784"/>
                    <a:pt x="4164751" y="0"/>
                    <a:pt x="4367990" y="0"/>
                  </a:cubicBezTo>
                  <a:close/>
                  <a:moveTo>
                    <a:pt x="981324" y="0"/>
                  </a:moveTo>
                  <a:lnTo>
                    <a:pt x="981325" y="0"/>
                  </a:lnTo>
                  <a:lnTo>
                    <a:pt x="880991" y="5067"/>
                  </a:lnTo>
                  <a:cubicBezTo>
                    <a:pt x="386152" y="55320"/>
                    <a:pt x="1" y="473227"/>
                    <a:pt x="1" y="981324"/>
                  </a:cubicBezTo>
                  <a:lnTo>
                    <a:pt x="10076" y="1114480"/>
                  </a:lnTo>
                  <a:lnTo>
                    <a:pt x="5067" y="1081659"/>
                  </a:lnTo>
                  <a:cubicBezTo>
                    <a:pt x="1716" y="1048670"/>
                    <a:pt x="0" y="1015197"/>
                    <a:pt x="0" y="981324"/>
                  </a:cubicBezTo>
                  <a:cubicBezTo>
                    <a:pt x="0" y="439354"/>
                    <a:pt x="439354" y="0"/>
                    <a:pt x="981324" y="0"/>
                  </a:cubicBezTo>
                  <a:close/>
                </a:path>
              </a:pathLst>
            </a:custGeom>
            <a:gradFill flip="none" rotWithShape="1">
              <a:gsLst>
                <a:gs pos="27000">
                  <a:srgbClr val="601200"/>
                </a:gs>
                <a:gs pos="43000">
                  <a:srgbClr val="DE3F18">
                    <a:shade val="67500"/>
                    <a:satMod val="115000"/>
                  </a:srgbClr>
                </a:gs>
                <a:gs pos="100000">
                  <a:srgbClr val="DE3F1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Freeform 57">
              <a:extLst>
                <a:ext uri="{FF2B5EF4-FFF2-40B4-BE49-F238E27FC236}">
                  <a16:creationId xmlns:a16="http://schemas.microsoft.com/office/drawing/2014/main" id="{34ECBDB8-3A1C-044E-9DD7-8BAA634CEF29}"/>
                </a:ext>
              </a:extLst>
            </p:cNvPr>
            <p:cNvSpPr/>
            <p:nvPr/>
          </p:nvSpPr>
          <p:spPr>
            <a:xfrm rot="16200000">
              <a:off x="5114676" y="2447676"/>
              <a:ext cx="5349314" cy="1962648"/>
            </a:xfrm>
            <a:custGeom>
              <a:avLst/>
              <a:gdLst>
                <a:gd name="connsiteX0" fmla="*/ 3676998 w 5349314"/>
                <a:gd name="connsiteY0" fmla="*/ 1677625 h 1962648"/>
                <a:gd name="connsiteX1" fmla="*/ 3611254 w 5349314"/>
                <a:gd name="connsiteY1" fmla="*/ 1627845 h 1962648"/>
                <a:gd name="connsiteX2" fmla="*/ 2674657 w 5349314"/>
                <a:gd name="connsiteY2" fmla="*/ 1335560 h 1962648"/>
                <a:gd name="connsiteX3" fmla="*/ 1738060 w 5349314"/>
                <a:gd name="connsiteY3" fmla="*/ 1627845 h 1962648"/>
                <a:gd name="connsiteX4" fmla="*/ 1672313 w 5349314"/>
                <a:gd name="connsiteY4" fmla="*/ 1677627 h 1962648"/>
                <a:gd name="connsiteX5" fmla="*/ 1529992 w 5349314"/>
                <a:gd name="connsiteY5" fmla="*/ 1795053 h 1962648"/>
                <a:gd name="connsiteX6" fmla="*/ 981324 w 5349314"/>
                <a:gd name="connsiteY6" fmla="*/ 1962648 h 1962648"/>
                <a:gd name="connsiteX7" fmla="*/ 0 w 5349314"/>
                <a:gd name="connsiteY7" fmla="*/ 981324 h 1962648"/>
                <a:gd name="connsiteX8" fmla="*/ 981324 w 5349314"/>
                <a:gd name="connsiteY8" fmla="*/ 0 h 1962648"/>
                <a:gd name="connsiteX9" fmla="*/ 1529992 w 5349314"/>
                <a:gd name="connsiteY9" fmla="*/ 167595 h 1962648"/>
                <a:gd name="connsiteX10" fmla="*/ 1672324 w 5349314"/>
                <a:gd name="connsiteY10" fmla="*/ 285030 h 1962648"/>
                <a:gd name="connsiteX11" fmla="*/ 1738059 w 5349314"/>
                <a:gd name="connsiteY11" fmla="*/ 334803 h 1962648"/>
                <a:gd name="connsiteX12" fmla="*/ 2674656 w 5349314"/>
                <a:gd name="connsiteY12" fmla="*/ 627088 h 1962648"/>
                <a:gd name="connsiteX13" fmla="*/ 3611253 w 5349314"/>
                <a:gd name="connsiteY13" fmla="*/ 334803 h 1962648"/>
                <a:gd name="connsiteX14" fmla="*/ 3673977 w 5349314"/>
                <a:gd name="connsiteY14" fmla="*/ 287311 h 1962648"/>
                <a:gd name="connsiteX15" fmla="*/ 3671687 w 5349314"/>
                <a:gd name="connsiteY15" fmla="*/ 290335 h 1962648"/>
                <a:gd name="connsiteX16" fmla="*/ 3605052 w 5349314"/>
                <a:gd name="connsiteY16" fmla="*/ 371097 h 1962648"/>
                <a:gd name="connsiteX17" fmla="*/ 3594800 w 5349314"/>
                <a:gd name="connsiteY17" fmla="*/ 382377 h 1962648"/>
                <a:gd name="connsiteX18" fmla="*/ 3595745 w 5349314"/>
                <a:gd name="connsiteY18" fmla="*/ 382377 h 1962648"/>
                <a:gd name="connsiteX19" fmla="*/ 3554261 w 5349314"/>
                <a:gd name="connsiteY19" fmla="*/ 432657 h 1962648"/>
                <a:gd name="connsiteX20" fmla="*/ 3386666 w 5349314"/>
                <a:gd name="connsiteY20" fmla="*/ 981324 h 1962648"/>
                <a:gd name="connsiteX21" fmla="*/ 3674089 w 5349314"/>
                <a:gd name="connsiteY21" fmla="*/ 1675225 h 1962648"/>
                <a:gd name="connsiteX22" fmla="*/ 3784529 w 5349314"/>
                <a:gd name="connsiteY22" fmla="*/ 1766346 h 1962648"/>
                <a:gd name="connsiteX23" fmla="*/ 3769043 w 5349314"/>
                <a:gd name="connsiteY23" fmla="*/ 1753569 h 1962648"/>
                <a:gd name="connsiteX24" fmla="*/ 3769043 w 5349314"/>
                <a:gd name="connsiteY24" fmla="*/ 1754514 h 1962648"/>
                <a:gd name="connsiteX25" fmla="*/ 3757763 w 5349314"/>
                <a:gd name="connsiteY25" fmla="*/ 1744262 h 1962648"/>
                <a:gd name="connsiteX26" fmla="*/ 3748076 w 5349314"/>
                <a:gd name="connsiteY26" fmla="*/ 1736269 h 1962648"/>
                <a:gd name="connsiteX27" fmla="*/ 3957231 w 5349314"/>
                <a:gd name="connsiteY27" fmla="*/ 1871665 h 1962648"/>
                <a:gd name="connsiteX28" fmla="*/ 3942546 w 5349314"/>
                <a:gd name="connsiteY28" fmla="*/ 1865879 h 1962648"/>
                <a:gd name="connsiteX29" fmla="*/ 3928703 w 5349314"/>
                <a:gd name="connsiteY29" fmla="*/ 1857922 h 1962648"/>
                <a:gd name="connsiteX30" fmla="*/ 4076177 w 5349314"/>
                <a:gd name="connsiteY30" fmla="*/ 1918530 h 1962648"/>
                <a:gd name="connsiteX31" fmla="*/ 4076174 w 5349314"/>
                <a:gd name="connsiteY31" fmla="*/ 1918530 h 1962648"/>
                <a:gd name="connsiteX32" fmla="*/ 4076173 w 5349314"/>
                <a:gd name="connsiteY32" fmla="*/ 1918529 h 1962648"/>
                <a:gd name="connsiteX33" fmla="*/ 4076174 w 5349314"/>
                <a:gd name="connsiteY33" fmla="*/ 1918530 h 1962648"/>
                <a:gd name="connsiteX34" fmla="*/ 4234847 w 5349314"/>
                <a:gd name="connsiteY34" fmla="*/ 1952574 h 1962648"/>
                <a:gd name="connsiteX35" fmla="*/ 4218544 w 5349314"/>
                <a:gd name="connsiteY35" fmla="*/ 1951341 h 1962648"/>
                <a:gd name="connsiteX36" fmla="*/ 4202427 w 5349314"/>
                <a:gd name="connsiteY36" fmla="*/ 1947627 h 1962648"/>
                <a:gd name="connsiteX37" fmla="*/ 5130919 w 5349314"/>
                <a:gd name="connsiteY37" fmla="*/ 371086 h 1962648"/>
                <a:gd name="connsiteX38" fmla="*/ 5130918 w 5349314"/>
                <a:gd name="connsiteY38" fmla="*/ 371085 h 1962648"/>
                <a:gd name="connsiteX39" fmla="*/ 5064302 w 5349314"/>
                <a:gd name="connsiteY39" fmla="*/ 290347 h 1962648"/>
                <a:gd name="connsiteX40" fmla="*/ 5064290 w 5349314"/>
                <a:gd name="connsiteY40" fmla="*/ 290331 h 1962648"/>
                <a:gd name="connsiteX41" fmla="*/ 5244589 w 5349314"/>
                <a:gd name="connsiteY41" fmla="*/ 542038 h 1962648"/>
                <a:gd name="connsiteX42" fmla="*/ 5181719 w 5349314"/>
                <a:gd name="connsiteY42" fmla="*/ 432657 h 1962648"/>
                <a:gd name="connsiteX43" fmla="*/ 5140234 w 5349314"/>
                <a:gd name="connsiteY43" fmla="*/ 382377 h 1962648"/>
                <a:gd name="connsiteX44" fmla="*/ 5140235 w 5349314"/>
                <a:gd name="connsiteY44" fmla="*/ 382377 h 1962648"/>
                <a:gd name="connsiteX45" fmla="*/ 5181719 w 5349314"/>
                <a:gd name="connsiteY45" fmla="*/ 432657 h 1962648"/>
                <a:gd name="connsiteX46" fmla="*/ 5230874 w 5349314"/>
                <a:gd name="connsiteY46" fmla="*/ 513567 h 1962648"/>
                <a:gd name="connsiteX47" fmla="*/ 5305196 w 5349314"/>
                <a:gd name="connsiteY47" fmla="*/ 689509 h 1962648"/>
                <a:gd name="connsiteX48" fmla="*/ 5258331 w 5349314"/>
                <a:gd name="connsiteY48" fmla="*/ 570564 h 1962648"/>
                <a:gd name="connsiteX49" fmla="*/ 5272197 w 5349314"/>
                <a:gd name="connsiteY49" fmla="*/ 599349 h 1962648"/>
                <a:gd name="connsiteX50" fmla="*/ 5305196 w 5349314"/>
                <a:gd name="connsiteY50" fmla="*/ 689509 h 1962648"/>
                <a:gd name="connsiteX51" fmla="*/ 5334293 w 5349314"/>
                <a:gd name="connsiteY51" fmla="*/ 815762 h 1962648"/>
                <a:gd name="connsiteX52" fmla="*/ 5305196 w 5349314"/>
                <a:gd name="connsiteY52" fmla="*/ 689509 h 1962648"/>
                <a:gd name="connsiteX53" fmla="*/ 5329377 w 5349314"/>
                <a:gd name="connsiteY53" fmla="*/ 783553 h 1962648"/>
                <a:gd name="connsiteX54" fmla="*/ 5349314 w 5349314"/>
                <a:gd name="connsiteY54" fmla="*/ 981324 h 1962648"/>
                <a:gd name="connsiteX55" fmla="*/ 5339241 w 5349314"/>
                <a:gd name="connsiteY55" fmla="*/ 848181 h 1962648"/>
                <a:gd name="connsiteX56" fmla="*/ 5344248 w 5349314"/>
                <a:gd name="connsiteY56" fmla="*/ 880990 h 1962648"/>
                <a:gd name="connsiteX57" fmla="*/ 5349314 w 5349314"/>
                <a:gd name="connsiteY57" fmla="*/ 981324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49314" h="1962648">
                  <a:moveTo>
                    <a:pt x="3676998" y="1677625"/>
                  </a:moveTo>
                  <a:lnTo>
                    <a:pt x="3611254" y="1627845"/>
                  </a:lnTo>
                  <a:cubicBezTo>
                    <a:pt x="3345400" y="1443550"/>
                    <a:pt x="3022640" y="1335560"/>
                    <a:pt x="2674657" y="1335560"/>
                  </a:cubicBezTo>
                  <a:cubicBezTo>
                    <a:pt x="2326674" y="1335560"/>
                    <a:pt x="2003913" y="1443550"/>
                    <a:pt x="1738060" y="1627845"/>
                  </a:cubicBezTo>
                  <a:lnTo>
                    <a:pt x="1672313" y="1677627"/>
                  </a:lnTo>
                  <a:lnTo>
                    <a:pt x="1529992" y="1795053"/>
                  </a:lnTo>
                  <a:cubicBezTo>
                    <a:pt x="1373371" y="1900864"/>
                    <a:pt x="1184563" y="1962648"/>
                    <a:pt x="981324" y="1962648"/>
                  </a:cubicBezTo>
                  <a:cubicBezTo>
                    <a:pt x="439354" y="1962648"/>
                    <a:pt x="0" y="1523294"/>
                    <a:pt x="0" y="981324"/>
                  </a:cubicBezTo>
                  <a:cubicBezTo>
                    <a:pt x="0" y="439354"/>
                    <a:pt x="439354" y="0"/>
                    <a:pt x="981324" y="0"/>
                  </a:cubicBezTo>
                  <a:cubicBezTo>
                    <a:pt x="1184563" y="0"/>
                    <a:pt x="1373371" y="61784"/>
                    <a:pt x="1529992" y="167595"/>
                  </a:cubicBezTo>
                  <a:lnTo>
                    <a:pt x="1672324" y="285030"/>
                  </a:lnTo>
                  <a:lnTo>
                    <a:pt x="1738059" y="334803"/>
                  </a:lnTo>
                  <a:cubicBezTo>
                    <a:pt x="2003912" y="519098"/>
                    <a:pt x="2326673" y="627088"/>
                    <a:pt x="2674656" y="627088"/>
                  </a:cubicBezTo>
                  <a:cubicBezTo>
                    <a:pt x="3022639" y="627088"/>
                    <a:pt x="3345400" y="519098"/>
                    <a:pt x="3611253" y="334803"/>
                  </a:cubicBezTo>
                  <a:lnTo>
                    <a:pt x="3673977" y="287311"/>
                  </a:lnTo>
                  <a:lnTo>
                    <a:pt x="3671687" y="290335"/>
                  </a:lnTo>
                  <a:lnTo>
                    <a:pt x="3605052" y="371097"/>
                  </a:lnTo>
                  <a:lnTo>
                    <a:pt x="3594800" y="382377"/>
                  </a:lnTo>
                  <a:lnTo>
                    <a:pt x="3595745" y="382377"/>
                  </a:lnTo>
                  <a:lnTo>
                    <a:pt x="3554261" y="432657"/>
                  </a:lnTo>
                  <a:cubicBezTo>
                    <a:pt x="3448450" y="589277"/>
                    <a:pt x="3386666" y="778085"/>
                    <a:pt x="3386666" y="981324"/>
                  </a:cubicBezTo>
                  <a:cubicBezTo>
                    <a:pt x="3386666" y="1252309"/>
                    <a:pt x="3496505" y="1497640"/>
                    <a:pt x="3674089" y="1675225"/>
                  </a:cubicBezTo>
                  <a:close/>
                  <a:moveTo>
                    <a:pt x="3784529" y="1766346"/>
                  </a:moveTo>
                  <a:lnTo>
                    <a:pt x="3769043" y="1753569"/>
                  </a:lnTo>
                  <a:lnTo>
                    <a:pt x="3769043" y="1754514"/>
                  </a:lnTo>
                  <a:lnTo>
                    <a:pt x="3757763" y="1744262"/>
                  </a:lnTo>
                  <a:lnTo>
                    <a:pt x="3748076" y="1736269"/>
                  </a:lnTo>
                  <a:close/>
                  <a:moveTo>
                    <a:pt x="3957231" y="1871665"/>
                  </a:moveTo>
                  <a:lnTo>
                    <a:pt x="3942546" y="1865879"/>
                  </a:lnTo>
                  <a:lnTo>
                    <a:pt x="3928703" y="1857922"/>
                  </a:lnTo>
                  <a:close/>
                  <a:moveTo>
                    <a:pt x="4076177" y="1918530"/>
                  </a:moveTo>
                  <a:lnTo>
                    <a:pt x="4076174" y="1918530"/>
                  </a:lnTo>
                  <a:lnTo>
                    <a:pt x="4076173" y="1918529"/>
                  </a:lnTo>
                  <a:lnTo>
                    <a:pt x="4076174" y="1918530"/>
                  </a:lnTo>
                  <a:close/>
                  <a:moveTo>
                    <a:pt x="4234847" y="1952574"/>
                  </a:moveTo>
                  <a:lnTo>
                    <a:pt x="4218544" y="1951341"/>
                  </a:lnTo>
                  <a:lnTo>
                    <a:pt x="4202427" y="1947627"/>
                  </a:lnTo>
                  <a:close/>
                  <a:moveTo>
                    <a:pt x="5130919" y="371086"/>
                  </a:moveTo>
                  <a:lnTo>
                    <a:pt x="5130918" y="371085"/>
                  </a:lnTo>
                  <a:lnTo>
                    <a:pt x="5064302" y="290347"/>
                  </a:lnTo>
                  <a:lnTo>
                    <a:pt x="5064290" y="290331"/>
                  </a:lnTo>
                  <a:close/>
                  <a:moveTo>
                    <a:pt x="5244589" y="542038"/>
                  </a:moveTo>
                  <a:lnTo>
                    <a:pt x="5181719" y="432657"/>
                  </a:lnTo>
                  <a:lnTo>
                    <a:pt x="5140234" y="382377"/>
                  </a:lnTo>
                  <a:lnTo>
                    <a:pt x="5140235" y="382377"/>
                  </a:lnTo>
                  <a:lnTo>
                    <a:pt x="5181719" y="432657"/>
                  </a:lnTo>
                  <a:cubicBezTo>
                    <a:pt x="5199354" y="458760"/>
                    <a:pt x="5215767" y="485758"/>
                    <a:pt x="5230874" y="513567"/>
                  </a:cubicBezTo>
                  <a:close/>
                  <a:moveTo>
                    <a:pt x="5305196" y="689509"/>
                  </a:moveTo>
                  <a:lnTo>
                    <a:pt x="5258331" y="570564"/>
                  </a:lnTo>
                  <a:lnTo>
                    <a:pt x="5272197" y="599349"/>
                  </a:lnTo>
                  <a:cubicBezTo>
                    <a:pt x="5284611" y="628700"/>
                    <a:pt x="5295638" y="658780"/>
                    <a:pt x="5305196" y="689509"/>
                  </a:cubicBezTo>
                  <a:close/>
                  <a:moveTo>
                    <a:pt x="5334293" y="815762"/>
                  </a:moveTo>
                  <a:lnTo>
                    <a:pt x="5305196" y="689509"/>
                  </a:lnTo>
                  <a:cubicBezTo>
                    <a:pt x="5314753" y="720237"/>
                    <a:pt x="5322841" y="751612"/>
                    <a:pt x="5329377" y="783553"/>
                  </a:cubicBezTo>
                  <a:close/>
                  <a:moveTo>
                    <a:pt x="5349314" y="981324"/>
                  </a:moveTo>
                  <a:lnTo>
                    <a:pt x="5339241" y="848181"/>
                  </a:lnTo>
                  <a:lnTo>
                    <a:pt x="5344248" y="880990"/>
                  </a:lnTo>
                  <a:cubicBezTo>
                    <a:pt x="5347598" y="913979"/>
                    <a:pt x="5349314" y="947451"/>
                    <a:pt x="5349314" y="981324"/>
                  </a:cubicBezTo>
                  <a:close/>
                </a:path>
              </a:pathLst>
            </a:custGeom>
            <a:gradFill flip="none" rotWithShape="1">
              <a:gsLst>
                <a:gs pos="28000">
                  <a:srgbClr val="303600"/>
                </a:gs>
                <a:gs pos="42000">
                  <a:srgbClr val="A1B400">
                    <a:shade val="67500"/>
                    <a:satMod val="115000"/>
                  </a:srgbClr>
                </a:gs>
                <a:gs pos="100000">
                  <a:srgbClr val="A1B400">
                    <a:shade val="100000"/>
                    <a:satMod val="115000"/>
                  </a:srgbClr>
                </a:gs>
              </a:gsLst>
              <a:lin ang="10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58">
              <a:extLst>
                <a:ext uri="{FF2B5EF4-FFF2-40B4-BE49-F238E27FC236}">
                  <a16:creationId xmlns:a16="http://schemas.microsoft.com/office/drawing/2014/main" id="{C3FC196C-8A4D-D345-A48A-6BD583CA7107}"/>
                </a:ext>
              </a:extLst>
            </p:cNvPr>
            <p:cNvSpPr/>
            <p:nvPr/>
          </p:nvSpPr>
          <p:spPr>
            <a:xfrm>
              <a:off x="3522365" y="855365"/>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59">
              <a:extLst>
                <a:ext uri="{FF2B5EF4-FFF2-40B4-BE49-F238E27FC236}">
                  <a16:creationId xmlns:a16="http://schemas.microsoft.com/office/drawing/2014/main" id="{52012556-C689-7945-85D1-C6E96B6824AC}"/>
                </a:ext>
              </a:extLst>
            </p:cNvPr>
            <p:cNvSpPr/>
            <p:nvPr/>
          </p:nvSpPr>
          <p:spPr>
            <a:xfrm>
              <a:off x="6909031" y="855365"/>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Oval 60">
              <a:extLst>
                <a:ext uri="{FF2B5EF4-FFF2-40B4-BE49-F238E27FC236}">
                  <a16:creationId xmlns:a16="http://schemas.microsoft.com/office/drawing/2014/main" id="{8EDC6412-6632-BA44-89FB-188AC392FFFF}"/>
                </a:ext>
              </a:extLst>
            </p:cNvPr>
            <p:cNvSpPr/>
            <p:nvPr/>
          </p:nvSpPr>
          <p:spPr>
            <a:xfrm>
              <a:off x="3522366" y="4242031"/>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61">
              <a:extLst>
                <a:ext uri="{FF2B5EF4-FFF2-40B4-BE49-F238E27FC236}">
                  <a16:creationId xmlns:a16="http://schemas.microsoft.com/office/drawing/2014/main" id="{02E50071-804A-3B47-B53C-A8E2E433E0B9}"/>
                </a:ext>
              </a:extLst>
            </p:cNvPr>
            <p:cNvSpPr/>
            <p:nvPr/>
          </p:nvSpPr>
          <p:spPr>
            <a:xfrm>
              <a:off x="6909032" y="4242031"/>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63">
              <a:extLst>
                <a:ext uri="{FF2B5EF4-FFF2-40B4-BE49-F238E27FC236}">
                  <a16:creationId xmlns:a16="http://schemas.microsoft.com/office/drawing/2014/main" id="{5CAA1845-EBEC-B54F-9EA0-5DD1C3D1A5C8}"/>
                </a:ext>
              </a:extLst>
            </p:cNvPr>
            <p:cNvSpPr/>
            <p:nvPr/>
          </p:nvSpPr>
          <p:spPr>
            <a:xfrm>
              <a:off x="7157653" y="1467932"/>
              <a:ext cx="1263358" cy="1637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b="1" dirty="0">
                <a:solidFill>
                  <a:schemeClr val="tx1">
                    <a:lumMod val="75000"/>
                    <a:lumOff val="25000"/>
                  </a:schemeClr>
                </a:solidFill>
              </a:endParaRPr>
            </a:p>
          </p:txBody>
        </p:sp>
        <p:sp>
          <p:nvSpPr>
            <p:cNvPr id="17" name="TextBox 64">
              <a:extLst>
                <a:ext uri="{FF2B5EF4-FFF2-40B4-BE49-F238E27FC236}">
                  <a16:creationId xmlns:a16="http://schemas.microsoft.com/office/drawing/2014/main" id="{3AEE8408-57D8-9D4E-9694-533BA6A9BE67}"/>
                </a:ext>
              </a:extLst>
            </p:cNvPr>
            <p:cNvSpPr txBox="1"/>
            <p:nvPr/>
          </p:nvSpPr>
          <p:spPr>
            <a:xfrm>
              <a:off x="7178059" y="1413862"/>
              <a:ext cx="1241923" cy="446694"/>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rgbClr val="000000"/>
                  </a:solidFill>
                </a:rPr>
                <a:t>Weaknesses</a:t>
              </a:r>
            </a:p>
          </p:txBody>
        </p:sp>
        <p:sp>
          <p:nvSpPr>
            <p:cNvPr id="18" name="TextBox 67">
              <a:extLst>
                <a:ext uri="{FF2B5EF4-FFF2-40B4-BE49-F238E27FC236}">
                  <a16:creationId xmlns:a16="http://schemas.microsoft.com/office/drawing/2014/main" id="{85FE8E5B-F548-9146-8BCD-2990E1361BAA}"/>
                </a:ext>
              </a:extLst>
            </p:cNvPr>
            <p:cNvSpPr txBox="1"/>
            <p:nvPr/>
          </p:nvSpPr>
          <p:spPr>
            <a:xfrm>
              <a:off x="7097240" y="4848353"/>
              <a:ext cx="1403561" cy="446694"/>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rgbClr val="000000"/>
                  </a:solidFill>
                </a:rPr>
                <a:t>Opportunities</a:t>
              </a:r>
            </a:p>
          </p:txBody>
        </p:sp>
        <p:sp>
          <p:nvSpPr>
            <p:cNvPr id="19" name="TextBox 71">
              <a:extLst>
                <a:ext uri="{FF2B5EF4-FFF2-40B4-BE49-F238E27FC236}">
                  <a16:creationId xmlns:a16="http://schemas.microsoft.com/office/drawing/2014/main" id="{BC8C72C8-7211-4B4F-8A08-ED5894BEA1DD}"/>
                </a:ext>
              </a:extLst>
            </p:cNvPr>
            <p:cNvSpPr txBox="1"/>
            <p:nvPr/>
          </p:nvSpPr>
          <p:spPr>
            <a:xfrm>
              <a:off x="4010544" y="4848353"/>
              <a:ext cx="784244" cy="446694"/>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rgbClr val="000000"/>
                  </a:solidFill>
                </a:rPr>
                <a:t>Threats</a:t>
              </a:r>
            </a:p>
          </p:txBody>
        </p:sp>
        <p:sp>
          <p:nvSpPr>
            <p:cNvPr id="20" name="TextBox 74">
              <a:extLst>
                <a:ext uri="{FF2B5EF4-FFF2-40B4-BE49-F238E27FC236}">
                  <a16:creationId xmlns:a16="http://schemas.microsoft.com/office/drawing/2014/main" id="{6F048521-2458-0047-97CA-FC294CBDFD1C}"/>
                </a:ext>
              </a:extLst>
            </p:cNvPr>
            <p:cNvSpPr txBox="1"/>
            <p:nvPr/>
          </p:nvSpPr>
          <p:spPr>
            <a:xfrm>
              <a:off x="3464559" y="1300128"/>
              <a:ext cx="1876213" cy="68401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rgbClr val="000000"/>
                  </a:solidFill>
                </a:rPr>
                <a:t>Strengths</a:t>
              </a:r>
            </a:p>
          </p:txBody>
        </p:sp>
        <p:sp>
          <p:nvSpPr>
            <p:cNvPr id="21" name="TextBox 75">
              <a:extLst>
                <a:ext uri="{FF2B5EF4-FFF2-40B4-BE49-F238E27FC236}">
                  <a16:creationId xmlns:a16="http://schemas.microsoft.com/office/drawing/2014/main" id="{56ADD010-24EF-1041-B5D0-D4B30AEF7B52}"/>
                </a:ext>
              </a:extLst>
            </p:cNvPr>
            <p:cNvSpPr txBox="1"/>
            <p:nvPr/>
          </p:nvSpPr>
          <p:spPr>
            <a:xfrm>
              <a:off x="5280620" y="3018592"/>
              <a:ext cx="1606708" cy="82081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000000"/>
                  </a:solidFill>
                  <a:latin typeface="Bradley Hand ITC" panose="03070402050302030203" pitchFamily="66" charset="0"/>
                  <a:cs typeface="Apple Chancery" panose="03020702040506060504" pitchFamily="66" charset="-79"/>
                </a:rPr>
                <a:t>SWOT</a:t>
              </a:r>
            </a:p>
          </p:txBody>
        </p:sp>
      </p:grpSp>
      <p:sp>
        <p:nvSpPr>
          <p:cNvPr id="24" name="Prostokąt 23"/>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5. METHODS OF EVALUATION</a:t>
            </a:r>
          </a:p>
        </p:txBody>
      </p:sp>
      <p:sp>
        <p:nvSpPr>
          <p:cNvPr id="26" name="Prostokąt 25">
            <a:extLst>
              <a:ext uri="{FF2B5EF4-FFF2-40B4-BE49-F238E27FC236}">
                <a16:creationId xmlns:a16="http://schemas.microsoft.com/office/drawing/2014/main" id="{AE9A3A20-75A2-B54D-BF43-2EA050C32E8A}"/>
              </a:ext>
            </a:extLst>
          </p:cNvPr>
          <p:cNvSpPr/>
          <p:nvPr/>
        </p:nvSpPr>
        <p:spPr>
          <a:xfrm>
            <a:off x="2308643" y="10761433"/>
            <a:ext cx="9995080" cy="646331"/>
          </a:xfrm>
          <a:prstGeom prst="rect">
            <a:avLst/>
          </a:prstGeom>
        </p:spPr>
        <p:txBody>
          <a:bodyPr wrap="square">
            <a:spAutoFit/>
          </a:bodyPr>
          <a:lstStyle/>
          <a:p>
            <a:pPr algn="l"/>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Watch </a:t>
            </a:r>
            <a:r>
              <a:rPr lang="en-GB" sz="36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Business strategy - SWOT analysis”</a:t>
            </a:r>
          </a:p>
        </p:txBody>
      </p:sp>
      <p:sp>
        <p:nvSpPr>
          <p:cNvPr id="5" name="Prostokąt 4">
            <a:extLst>
              <a:ext uri="{FF2B5EF4-FFF2-40B4-BE49-F238E27FC236}">
                <a16:creationId xmlns:a16="http://schemas.microsoft.com/office/drawing/2014/main" id="{F87C2AF5-C1C5-E34F-813C-59FF06F02B5C}"/>
              </a:ext>
            </a:extLst>
          </p:cNvPr>
          <p:cNvSpPr/>
          <p:nvPr/>
        </p:nvSpPr>
        <p:spPr>
          <a:xfrm>
            <a:off x="5726264" y="11912963"/>
            <a:ext cx="3159839" cy="1000274"/>
          </a:xfrm>
          <a:prstGeom prst="rect">
            <a:avLst/>
          </a:prstGeom>
        </p:spPr>
        <p:txBody>
          <a:bodyPr wrap="none" lIns="91440" tIns="45720" rIns="91440" bIns="45720" anchor="t">
            <a:spAutoFit/>
          </a:bodyPr>
          <a:lstStyle/>
          <a:p>
            <a:r>
              <a:rPr lang="pl-PL" sz="3600" dirty="0">
                <a:solidFill>
                  <a:srgbClr val="00B0F0"/>
                </a:solidFill>
                <a:hlinkClick r:id="rId2"/>
              </a:rPr>
              <a:t>You Tube Link</a:t>
            </a:r>
            <a:endParaRPr lang="en-US" sz="3600" dirty="0"/>
          </a:p>
          <a:p>
            <a:endParaRPr lang="pl-PL" dirty="0">
              <a:solidFill>
                <a:srgbClr val="00B0F0"/>
              </a:solidFill>
            </a:endParaRPr>
          </a:p>
        </p:txBody>
      </p:sp>
      <p:pic>
        <p:nvPicPr>
          <p:cNvPr id="22" name="Obraz 21" descr="Obraz zawierający rysunek&#10;&#10;Opis wygenerowany automatycznie">
            <a:extLst>
              <a:ext uri="{FF2B5EF4-FFF2-40B4-BE49-F238E27FC236}">
                <a16:creationId xmlns:a16="http://schemas.microsoft.com/office/drawing/2014/main" id="{CDD72306-FDC7-B243-9318-2FE9FD95D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3483" y="9375605"/>
            <a:ext cx="6772310" cy="3756374"/>
          </a:xfrm>
          <a:prstGeom prst="rect">
            <a:avLst/>
          </a:prstGeom>
        </p:spPr>
      </p:pic>
      <p:sp>
        <p:nvSpPr>
          <p:cNvPr id="27" name="Prostokąt 2">
            <a:extLst>
              <a:ext uri="{FF2B5EF4-FFF2-40B4-BE49-F238E27FC236}">
                <a16:creationId xmlns:a16="http://schemas.microsoft.com/office/drawing/2014/main" id="{20F5FCC3-682F-7242-910B-C59F9578A10D}"/>
              </a:ext>
            </a:extLst>
          </p:cNvPr>
          <p:cNvSpPr/>
          <p:nvPr/>
        </p:nvSpPr>
        <p:spPr>
          <a:xfrm>
            <a:off x="6303344" y="12783807"/>
            <a:ext cx="2005677" cy="584775"/>
          </a:xfrm>
          <a:prstGeom prst="rect">
            <a:avLst/>
          </a:prstGeom>
        </p:spPr>
        <p:txBody>
          <a:bodyPr wrap="non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(3.0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4782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2000"/>
                                        <p:tgtEl>
                                          <p:spTgt spid="3">
                                            <p:txEl>
                                              <p:pRg st="2" end="2"/>
                                            </p:txEl>
                                          </p:spTgt>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10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26" grpId="0"/>
      <p:bldP spid="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1274589"/>
          </a:xfrm>
        </p:spPr>
        <p:txBody>
          <a:bodyPr>
            <a:normAutofit fontScale="90000"/>
          </a:bodyPr>
          <a:lstStyle/>
          <a:p>
            <a:pPr algn="ctr"/>
            <a:r>
              <a:rPr lang="pl-PL" sz="11100" dirty="0">
                <a:solidFill>
                  <a:srgbClr val="496F63"/>
                </a:solidFill>
              </a:rPr>
              <a:t>Business Model </a:t>
            </a:r>
            <a:r>
              <a:rPr lang="pl-PL" sz="11100" dirty="0" err="1">
                <a:solidFill>
                  <a:srgbClr val="496F63"/>
                </a:solidFill>
              </a:rPr>
              <a:t>Canvas</a:t>
            </a:r>
            <a:br>
              <a:rPr lang="pl-PL" dirty="0">
                <a:solidFill>
                  <a:srgbClr val="000000"/>
                </a:solidFill>
              </a:rPr>
            </a:br>
            <a:endParaRPr lang="pl-PL" sz="5300" dirty="0">
              <a:solidFill>
                <a:srgbClr val="000000"/>
              </a:solidFill>
              <a:latin typeface="Apple Chancery" panose="03020702040506060504" pitchFamily="66" charset="-79"/>
              <a:cs typeface="Apple Chancery" panose="03020702040506060504" pitchFamily="66" charset="-79"/>
            </a:endParaRPr>
          </a:p>
        </p:txBody>
      </p:sp>
      <p:sp>
        <p:nvSpPr>
          <p:cNvPr id="13" name="Prostokąt 12"/>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5. METHODS OF EVALUATION</a:t>
            </a:r>
          </a:p>
        </p:txBody>
      </p:sp>
      <p:pic>
        <p:nvPicPr>
          <p:cNvPr id="6147" name="Picture 3"/>
          <p:cNvPicPr>
            <a:picLocks noChangeAspect="1" noChangeArrowheads="1"/>
          </p:cNvPicPr>
          <p:nvPr/>
        </p:nvPicPr>
        <p:blipFill>
          <a:blip r:embed="rId3" cstate="print"/>
          <a:srcRect/>
          <a:stretch>
            <a:fillRect/>
          </a:stretch>
        </p:blipFill>
        <p:spPr bwMode="auto">
          <a:xfrm>
            <a:off x="1708278" y="2416028"/>
            <a:ext cx="14887575" cy="9496425"/>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7116131" y="2596719"/>
            <a:ext cx="6817855" cy="3829088"/>
          </a:xfrm>
          <a:prstGeom prst="rect">
            <a:avLst/>
          </a:prstGeom>
          <a:noFill/>
          <a:ln w="9525">
            <a:noFill/>
            <a:miter lim="800000"/>
            <a:headEnd/>
            <a:tailEnd/>
          </a:ln>
        </p:spPr>
      </p:pic>
      <p:sp>
        <p:nvSpPr>
          <p:cNvPr id="14" name="Prostokąt 13">
            <a:extLst>
              <a:ext uri="{FF2B5EF4-FFF2-40B4-BE49-F238E27FC236}">
                <a16:creationId xmlns:a16="http://schemas.microsoft.com/office/drawing/2014/main" id="{6548C270-6B47-8A4D-BCBB-06D3BEA7523C}"/>
              </a:ext>
            </a:extLst>
          </p:cNvPr>
          <p:cNvSpPr/>
          <p:nvPr/>
        </p:nvSpPr>
        <p:spPr>
          <a:xfrm>
            <a:off x="17194030" y="7218428"/>
            <a:ext cx="6662056" cy="1446550"/>
          </a:xfrm>
          <a:prstGeom prst="rect">
            <a:avLst/>
          </a:prstGeom>
        </p:spPr>
        <p:txBody>
          <a:bodyPr wrap="square">
            <a:spAutoFit/>
          </a:bodyPr>
          <a:lstStyle/>
          <a:p>
            <a:pPr algn="ctr"/>
            <a:r>
              <a:rPr lang="pl-PL" sz="4400" b="1" dirty="0">
                <a:solidFill>
                  <a:srgbClr val="002726"/>
                </a:solidFill>
                <a:latin typeface="Arial" panose="020B0604020202020204" pitchFamily="34" charset="0"/>
                <a:ea typeface="Calibri" panose="020F0502020204030204" pitchFamily="34" charset="0"/>
                <a:cs typeface="Arial" panose="020B0604020202020204" pitchFamily="34" charset="0"/>
              </a:rPr>
              <a:t>Watch </a:t>
            </a:r>
            <a:r>
              <a:rPr lang="en-GB" sz="44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4400" b="1" dirty="0">
                <a:solidFill>
                  <a:srgbClr val="002726"/>
                </a:solidFill>
                <a:latin typeface="Arial" panose="020B0604020202020204" pitchFamily="34" charset="0"/>
                <a:ea typeface="Calibri" panose="020F0502020204030204" pitchFamily="34" charset="0"/>
                <a:cs typeface="Arial" panose="020B0604020202020204" pitchFamily="34" charset="0"/>
              </a:rPr>
              <a:t>21 Lean Startup Key Metrics”</a:t>
            </a:r>
          </a:p>
        </p:txBody>
      </p:sp>
      <p:sp>
        <p:nvSpPr>
          <p:cNvPr id="2" name="Prostokąt 1">
            <a:extLst>
              <a:ext uri="{FF2B5EF4-FFF2-40B4-BE49-F238E27FC236}">
                <a16:creationId xmlns:a16="http://schemas.microsoft.com/office/drawing/2014/main" id="{B964D9F1-AA28-BC4E-BEB1-5723786C0D71}"/>
              </a:ext>
            </a:extLst>
          </p:cNvPr>
          <p:cNvSpPr/>
          <p:nvPr/>
        </p:nvSpPr>
        <p:spPr>
          <a:xfrm>
            <a:off x="18945138" y="9145419"/>
            <a:ext cx="3159839" cy="1000274"/>
          </a:xfrm>
          <a:prstGeom prst="rect">
            <a:avLst/>
          </a:prstGeom>
        </p:spPr>
        <p:txBody>
          <a:bodyPr wrap="none">
            <a:spAutoFit/>
          </a:bodyPr>
          <a:lstStyle/>
          <a:p>
            <a:r>
              <a:rPr lang="pl-PL" sz="3600" dirty="0">
                <a:solidFill>
                  <a:srgbClr val="00B0F0"/>
                </a:solidFill>
                <a:latin typeface="Arial" panose="020B0604020202020204" pitchFamily="34" charset="0"/>
                <a:cs typeface="Arial" panose="020B0604020202020204" pitchFamily="34" charset="0"/>
                <a:hlinkClick r:id="rId5"/>
              </a:rPr>
              <a:t>You Tube Link</a:t>
            </a:r>
            <a:endParaRPr lang="en-GB" sz="3600" dirty="0">
              <a:solidFill>
                <a:srgbClr val="00B0F0"/>
              </a:solidFill>
              <a:latin typeface="Arial" panose="020B0604020202020204" pitchFamily="34" charset="0"/>
              <a:cs typeface="Arial" panose="020B0604020202020204" pitchFamily="34" charset="0"/>
            </a:endParaRPr>
          </a:p>
          <a:p>
            <a:endParaRPr lang="pl-PL" dirty="0">
              <a:solidFill>
                <a:srgbClr val="00B0F0"/>
              </a:solidFill>
            </a:endParaRPr>
          </a:p>
        </p:txBody>
      </p:sp>
      <p:sp>
        <p:nvSpPr>
          <p:cNvPr id="10" name="Prostokąt 2">
            <a:extLst>
              <a:ext uri="{FF2B5EF4-FFF2-40B4-BE49-F238E27FC236}">
                <a16:creationId xmlns:a16="http://schemas.microsoft.com/office/drawing/2014/main" id="{20F5FCC3-682F-7242-910B-C59F9578A10D}"/>
              </a:ext>
            </a:extLst>
          </p:cNvPr>
          <p:cNvSpPr/>
          <p:nvPr/>
        </p:nvSpPr>
        <p:spPr>
          <a:xfrm>
            <a:off x="19408405" y="10333592"/>
            <a:ext cx="2233304" cy="584775"/>
          </a:xfrm>
          <a:prstGeom prst="rect">
            <a:avLst/>
          </a:prstGeom>
        </p:spPr>
        <p:txBody>
          <a:bodyPr wrap="non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(11.0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6621908"/>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up)">
                                      <p:cBhvr>
                                        <p:cTn id="12" dur="3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1000"/>
                                        <p:tgtEl>
                                          <p:spTgt spid="61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415159" y="357016"/>
            <a:ext cx="19553681" cy="7511142"/>
          </a:xfrm>
        </p:spPr>
        <p:txBody>
          <a:bodyPr>
            <a:normAutofit fontScale="77500" lnSpcReduction="20000"/>
          </a:bodyPr>
          <a:lstStyle/>
          <a:p>
            <a:pPr algn="ctr"/>
            <a:r>
              <a:rPr lang="en-US" sz="10400" b="1" dirty="0">
                <a:solidFill>
                  <a:srgbClr val="496F63"/>
                </a:solidFill>
                <a:latin typeface="Montserrat-SemiBold"/>
                <a:ea typeface="Montserrat-SemiBold"/>
                <a:cs typeface="Montserrat-SemiBold"/>
                <a:sym typeface="Montserrat-SemiBold"/>
              </a:rPr>
              <a:t>Evaluation matrix</a:t>
            </a:r>
          </a:p>
          <a:p>
            <a:endParaRPr lang="en-US" sz="4400" b="1" i="1" dirty="0">
              <a:solidFill>
                <a:srgbClr val="000000"/>
              </a:solidFill>
              <a:latin typeface="Apple Chancery" panose="03020702040506060504" pitchFamily="66" charset="-79"/>
              <a:cs typeface="Apple Chancery" panose="03020702040506060504" pitchFamily="66" charset="-79"/>
            </a:endParaRPr>
          </a:p>
          <a:p>
            <a:pPr>
              <a:lnSpc>
                <a:spcPct val="170000"/>
              </a:lnSpc>
              <a:spcAft>
                <a:spcPts val="1200"/>
              </a:spcAft>
            </a:pPr>
            <a:r>
              <a:rPr lang="en-US" sz="4000" dirty="0">
                <a:solidFill>
                  <a:srgbClr val="002726"/>
                </a:solidFill>
                <a:latin typeface="Arial" panose="020B0604020202020204" pitchFamily="34" charset="0"/>
                <a:cs typeface="Arial" panose="020B0604020202020204" pitchFamily="34" charset="0"/>
              </a:rPr>
              <a:t>is a simple array in which experts compare an idea with a set of criteria. In our experience, five criteria is best as it allows for a rounded review without bogging the evaluators down in unnecessary detail. The evaluator ranks how well the idea meets each criterion (we use a scale of 0-5 points for each criterion). </a:t>
            </a:r>
          </a:p>
          <a:p>
            <a:pPr>
              <a:lnSpc>
                <a:spcPct val="170000"/>
              </a:lnSpc>
              <a:spcAft>
                <a:spcPts val="1200"/>
              </a:spcAft>
            </a:pPr>
            <a:r>
              <a:rPr lang="en-US" sz="4000" dirty="0">
                <a:solidFill>
                  <a:srgbClr val="002726"/>
                </a:solidFill>
                <a:latin typeface="Arial" panose="020B0604020202020204" pitchFamily="34" charset="0"/>
                <a:cs typeface="Arial" panose="020B0604020202020204" pitchFamily="34" charset="0"/>
              </a:rPr>
              <a:t>Evaluators are also encouraged to provide comments elaborating on their ratings and, in particular, suggesting how the idea might be improved to overcome weaknesses. The evaluation matrix provides a criterion by criterion score as well as an overall score for each idea. </a:t>
            </a:r>
          </a:p>
          <a:p>
            <a:pPr>
              <a:lnSpc>
                <a:spcPct val="170000"/>
              </a:lnSpc>
              <a:spcAft>
                <a:spcPts val="1200"/>
              </a:spcAft>
            </a:pPr>
            <a:r>
              <a:rPr lang="en-US" sz="4000" dirty="0">
                <a:solidFill>
                  <a:srgbClr val="002726"/>
                </a:solidFill>
                <a:latin typeface="Arial" panose="020B0604020202020204" pitchFamily="34" charset="0"/>
                <a:cs typeface="Arial" panose="020B0604020202020204" pitchFamily="34" charset="0"/>
              </a:rPr>
              <a:t>Assuming several ideas focusing on a particular problem or business issue are being evaluated at the same time, these scores can be compared, and the highest scoring ideas can be selected for further review. </a:t>
            </a:r>
          </a:p>
        </p:txBody>
      </p:sp>
      <p:sp>
        <p:nvSpPr>
          <p:cNvPr id="22" name="Symbol zastępczy tekstu 2">
            <a:extLst>
              <a:ext uri="{FF2B5EF4-FFF2-40B4-BE49-F238E27FC236}">
                <a16:creationId xmlns:a16="http://schemas.microsoft.com/office/drawing/2014/main" id="{5ED65FE8-4071-8848-A9B2-002A6B299E12}"/>
              </a:ext>
            </a:extLst>
          </p:cNvPr>
          <p:cNvSpPr txBox="1">
            <a:spLocks/>
          </p:cNvSpPr>
          <p:nvPr/>
        </p:nvSpPr>
        <p:spPr>
          <a:xfrm>
            <a:off x="5245593" y="12709179"/>
            <a:ext cx="14204130" cy="57672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hangingPunct="1"/>
            <a:r>
              <a:rPr lang="en-US" sz="2800" i="1" dirty="0">
                <a:solidFill>
                  <a:srgbClr val="000000"/>
                </a:solidFill>
                <a:latin typeface="Arial" panose="020B0604020202020204" pitchFamily="34" charset="0"/>
                <a:cs typeface="Arial" panose="020B0604020202020204" pitchFamily="34" charset="0"/>
              </a:rPr>
              <a:t>You can find the evaluation matrix step-by-step guide in the Module 9 Notes</a:t>
            </a:r>
          </a:p>
        </p:txBody>
      </p:sp>
      <p:pic>
        <p:nvPicPr>
          <p:cNvPr id="23" name="Obraz 22">
            <a:extLst>
              <a:ext uri="{FF2B5EF4-FFF2-40B4-BE49-F238E27FC236}">
                <a16:creationId xmlns:a16="http://schemas.microsoft.com/office/drawing/2014/main" id="{242D66B3-BA02-EC48-934D-A0D5D5BF2AE8}"/>
              </a:ext>
            </a:extLst>
          </p:cNvPr>
          <p:cNvPicPr>
            <a:picLocks noChangeAspect="1"/>
          </p:cNvPicPr>
          <p:nvPr/>
        </p:nvPicPr>
        <p:blipFill>
          <a:blip r:embed="rId2" cstate="print"/>
          <a:stretch>
            <a:fillRect/>
          </a:stretch>
        </p:blipFill>
        <p:spPr>
          <a:xfrm>
            <a:off x="1471427" y="8028269"/>
            <a:ext cx="17571357" cy="4882242"/>
          </a:xfrm>
          <a:prstGeom prst="rect">
            <a:avLst/>
          </a:prstGeom>
        </p:spPr>
      </p:pic>
      <p:sp>
        <p:nvSpPr>
          <p:cNvPr id="2" name="Prostokąt 1">
            <a:extLst>
              <a:ext uri="{FF2B5EF4-FFF2-40B4-BE49-F238E27FC236}">
                <a16:creationId xmlns:a16="http://schemas.microsoft.com/office/drawing/2014/main" id="{14AFE9FF-98B5-7F48-A3C5-56EB9515C6BA}"/>
              </a:ext>
            </a:extLst>
          </p:cNvPr>
          <p:cNvSpPr/>
          <p:nvPr/>
        </p:nvSpPr>
        <p:spPr>
          <a:xfrm>
            <a:off x="20226906" y="11551969"/>
            <a:ext cx="5627305" cy="954107"/>
          </a:xfrm>
          <a:prstGeom prst="rect">
            <a:avLst/>
          </a:prstGeom>
        </p:spPr>
        <p:txBody>
          <a:bodyPr wrap="square" lIns="91440" tIns="45720" rIns="91440" bIns="45720" anchor="t">
            <a:spAutoFit/>
          </a:bodyPr>
          <a:lstStyle/>
          <a:p>
            <a:r>
              <a:rPr lang="pl-PL" sz="3600" dirty="0">
                <a:solidFill>
                  <a:srgbClr val="00B0F0"/>
                </a:solidFill>
                <a:latin typeface="Arial" panose="020B0604020202020204" pitchFamily="34" charset="0"/>
                <a:cs typeface="Arial" panose="020B0604020202020204" pitchFamily="34" charset="0"/>
                <a:hlinkClick r:id="rId3"/>
              </a:rPr>
              <a:t>You Tube Link</a:t>
            </a:r>
            <a:endParaRPr lang="en-US" sz="3600" dirty="0">
              <a:latin typeface="Arial" panose="020B0604020202020204" pitchFamily="34" charset="0"/>
              <a:cs typeface="Arial" panose="020B0604020202020204" pitchFamily="34" charset="0"/>
            </a:endParaRPr>
          </a:p>
          <a:p>
            <a:endParaRPr lang="pl-PL" sz="2000" dirty="0">
              <a:solidFill>
                <a:srgbClr val="00B0F0"/>
              </a:solidFill>
            </a:endParaRPr>
          </a:p>
        </p:txBody>
      </p:sp>
      <p:sp>
        <p:nvSpPr>
          <p:cNvPr id="4" name="Prostokąt 3">
            <a:extLst>
              <a:ext uri="{FF2B5EF4-FFF2-40B4-BE49-F238E27FC236}">
                <a16:creationId xmlns:a16="http://schemas.microsoft.com/office/drawing/2014/main" id="{C3C4C1A5-13CD-0D41-B2D4-8E2224E5B2EF}"/>
              </a:ext>
            </a:extLst>
          </p:cNvPr>
          <p:cNvSpPr/>
          <p:nvPr/>
        </p:nvSpPr>
        <p:spPr>
          <a:xfrm rot="10800000" flipV="1">
            <a:off x="19449723" y="7752546"/>
            <a:ext cx="4691464" cy="954107"/>
          </a:xfrm>
          <a:prstGeom prst="rect">
            <a:avLst/>
          </a:prstGeom>
        </p:spPr>
        <p:txBody>
          <a:bodyPr wrap="square">
            <a:spAutoFit/>
          </a:bodyPr>
          <a:lstStyle/>
          <a:p>
            <a:pPr algn="ctr"/>
            <a:r>
              <a:rPr lang="pl-PL" sz="2800" b="1" dirty="0">
                <a:solidFill>
                  <a:srgbClr val="000000"/>
                </a:solidFill>
              </a:rPr>
              <a:t>The detailed description of the procedure is here:</a:t>
            </a:r>
          </a:p>
        </p:txBody>
      </p:sp>
      <p:sp>
        <p:nvSpPr>
          <p:cNvPr id="8" name="Prostokąt 7"/>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5. METHODS OF EVALUATION</a:t>
            </a:r>
          </a:p>
        </p:txBody>
      </p:sp>
      <p:pic>
        <p:nvPicPr>
          <p:cNvPr id="7170" name="Picture 2"/>
          <p:cNvPicPr>
            <a:picLocks noChangeAspect="1" noChangeArrowheads="1"/>
          </p:cNvPicPr>
          <p:nvPr/>
        </p:nvPicPr>
        <p:blipFill>
          <a:blip r:embed="rId4" cstate="print"/>
          <a:srcRect/>
          <a:stretch>
            <a:fillRect/>
          </a:stretch>
        </p:blipFill>
        <p:spPr bwMode="auto">
          <a:xfrm>
            <a:off x="19889349" y="8912994"/>
            <a:ext cx="3910537" cy="2443466"/>
          </a:xfrm>
          <a:prstGeom prst="rect">
            <a:avLst/>
          </a:prstGeom>
          <a:noFill/>
          <a:ln w="9525">
            <a:noFill/>
            <a:miter lim="800000"/>
            <a:headEnd/>
            <a:tailEnd/>
          </a:ln>
        </p:spPr>
      </p:pic>
      <p:sp>
        <p:nvSpPr>
          <p:cNvPr id="10" name="Prostokąt 2">
            <a:extLst>
              <a:ext uri="{FF2B5EF4-FFF2-40B4-BE49-F238E27FC236}">
                <a16:creationId xmlns:a16="http://schemas.microsoft.com/office/drawing/2014/main" id="{20F5FCC3-682F-7242-910B-C59F9578A10D}"/>
              </a:ext>
            </a:extLst>
          </p:cNvPr>
          <p:cNvSpPr/>
          <p:nvPr/>
        </p:nvSpPr>
        <p:spPr>
          <a:xfrm>
            <a:off x="20678803" y="12846137"/>
            <a:ext cx="2233304" cy="584775"/>
          </a:xfrm>
          <a:prstGeom prst="rect">
            <a:avLst/>
          </a:prstGeom>
        </p:spPr>
        <p:txBody>
          <a:bodyPr wrap="non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(8.25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93140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1000"/>
                                        <p:tgtEl>
                                          <p:spTgt spid="3">
                                            <p:txEl>
                                              <p:pRg st="3" end="3"/>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1000"/>
                                        <p:tgtEl>
                                          <p:spTgt spid="3">
                                            <p:txEl>
                                              <p:pRg st="4" end="4"/>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1000"/>
                                        <p:tgtEl>
                                          <p:spTgt spid="71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 grpId="0"/>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FDF090A4-F2E7-FD46-97A5-1BA56AEF3D3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221845" y="2087453"/>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6" cy="1188995"/>
          </a:xfrm>
        </p:spPr>
        <p:txBody>
          <a:bodyPr>
            <a:normAutofit fontScale="90000"/>
          </a:bodyPr>
          <a:lstStyle/>
          <a:p>
            <a:pPr algn="ctr"/>
            <a:r>
              <a:rPr lang="pl-PL" sz="8000" dirty="0">
                <a:solidFill>
                  <a:srgbClr val="496F63"/>
                </a:solidFill>
              </a:rPr>
              <a:t>6. Pivot or </a:t>
            </a:r>
            <a:r>
              <a:rPr lang="en-GB" sz="8000" dirty="0" err="1">
                <a:solidFill>
                  <a:srgbClr val="496F63"/>
                </a:solidFill>
              </a:rPr>
              <a:t>P</a:t>
            </a:r>
            <a:r>
              <a:rPr lang="pl-PL" sz="8000" dirty="0">
                <a:solidFill>
                  <a:srgbClr val="496F63"/>
                </a:solidFill>
              </a:rPr>
              <a:t>ersevere?</a:t>
            </a:r>
            <a:br>
              <a:rPr lang="pl-PL" sz="8000" dirty="0">
                <a:solidFill>
                  <a:srgbClr val="496F63"/>
                </a:solidFill>
              </a:rPr>
            </a:br>
            <a:endParaRPr lang="pl-PL" sz="4000" dirty="0">
              <a:solidFill>
                <a:srgbClr val="496F63"/>
              </a:solidFill>
              <a:latin typeface="Apple Chancery" panose="03020702040506060504" pitchFamily="66" charset="-79"/>
              <a:cs typeface="Apple Chancery" panose="03020702040506060504" pitchFamily="66" charset="-79"/>
            </a:endParaRPr>
          </a:p>
        </p:txBody>
      </p:sp>
      <p:sp>
        <p:nvSpPr>
          <p:cNvPr id="6" name="Prostokąt 5">
            <a:extLst>
              <a:ext uri="{FF2B5EF4-FFF2-40B4-BE49-F238E27FC236}">
                <a16:creationId xmlns:a16="http://schemas.microsoft.com/office/drawing/2014/main" id="{4E7793B2-5848-D44A-92AB-9A48FA158619}"/>
              </a:ext>
            </a:extLst>
          </p:cNvPr>
          <p:cNvSpPr/>
          <p:nvPr/>
        </p:nvSpPr>
        <p:spPr>
          <a:xfrm>
            <a:off x="1188000" y="13153140"/>
            <a:ext cx="15797287" cy="446276"/>
          </a:xfrm>
          <a:prstGeom prst="rect">
            <a:avLst/>
          </a:prstGeom>
        </p:spPr>
        <p:txBody>
          <a:bodyPr wrap="square">
            <a:spAutoFit/>
          </a:bodyPr>
          <a:lstStyle/>
          <a:p>
            <a:r>
              <a:rPr lang="pl-PL" dirty="0" err="1">
                <a:solidFill>
                  <a:schemeClr val="tx1"/>
                </a:solidFill>
              </a:rPr>
              <a:t>https</a:t>
            </a:r>
            <a:r>
              <a:rPr lang="pl-PL" dirty="0">
                <a:solidFill>
                  <a:schemeClr val="tx1"/>
                </a:solidFill>
              </a:rPr>
              <a:t>://</a:t>
            </a:r>
            <a:r>
              <a:rPr lang="pl-PL" dirty="0" err="1">
                <a:solidFill>
                  <a:schemeClr val="tx1"/>
                </a:solidFill>
              </a:rPr>
              <a:t>medium.com</a:t>
            </a:r>
            <a:r>
              <a:rPr lang="pl-PL" dirty="0">
                <a:solidFill>
                  <a:schemeClr val="tx1"/>
                </a:solidFill>
              </a:rPr>
              <a:t>/</a:t>
            </a:r>
            <a:r>
              <a:rPr lang="pl-PL" dirty="0" err="1">
                <a:solidFill>
                  <a:schemeClr val="tx1"/>
                </a:solidFill>
              </a:rPr>
              <a:t>swlh</a:t>
            </a:r>
            <a:r>
              <a:rPr lang="pl-PL" dirty="0">
                <a:solidFill>
                  <a:schemeClr val="tx1"/>
                </a:solidFill>
              </a:rPr>
              <a:t>/pivot-patch-or-persevere-i-patched-the-lean-startup-206d63023b9c</a:t>
            </a:r>
          </a:p>
        </p:txBody>
      </p:sp>
      <p:sp>
        <p:nvSpPr>
          <p:cNvPr id="8" name="Prostokąt 7">
            <a:extLst>
              <a:ext uri="{FF2B5EF4-FFF2-40B4-BE49-F238E27FC236}">
                <a16:creationId xmlns:a16="http://schemas.microsoft.com/office/drawing/2014/main" id="{A5B72D94-898E-404E-8F9D-498CD7447E20}"/>
              </a:ext>
            </a:extLst>
          </p:cNvPr>
          <p:cNvSpPr/>
          <p:nvPr/>
        </p:nvSpPr>
        <p:spPr>
          <a:xfrm>
            <a:off x="1498622" y="7007234"/>
            <a:ext cx="13030178" cy="5478423"/>
          </a:xfrm>
          <a:prstGeom prst="rect">
            <a:avLst/>
          </a:prstGeom>
        </p:spPr>
        <p:txBody>
          <a:bodyPr wrap="square">
            <a:spAutoFit/>
          </a:bodyPr>
          <a:lstStyle/>
          <a:p>
            <a:pPr>
              <a:lnSpc>
                <a:spcPct val="150000"/>
              </a:lnSpc>
              <a:spcAft>
                <a:spcPts val="2400"/>
              </a:spcAft>
            </a:pPr>
            <a:r>
              <a:rPr lang="pl-PL" sz="6000" b="1" dirty="0">
                <a:solidFill>
                  <a:srgbClr val="496F63"/>
                </a:solidFill>
                <a:latin typeface="Bradley Hand ITC" panose="03070402050302030203" pitchFamily="66" charset="0"/>
                <a:cs typeface="Apple Chancery" panose="03020702040506060504" pitchFamily="66" charset="-79"/>
              </a:rPr>
              <a:t>Persevering</a:t>
            </a:r>
            <a:r>
              <a:rPr lang="pl-PL" sz="3200" dirty="0">
                <a:solidFill>
                  <a:srgbClr val="292929"/>
                </a:solidFill>
                <a:latin typeface="Arial" panose="020B0604020202020204" pitchFamily="34" charset="0"/>
                <a:cs typeface="Arial" panose="020B0604020202020204" pitchFamily="34" charset="0"/>
              </a:rPr>
              <a:t> with your current business strategy means that you keep believing in what you set out to achieve, only you will implement </a:t>
            </a:r>
            <a:r>
              <a:rPr lang="pl-PL" sz="3200" b="1" dirty="0">
                <a:solidFill>
                  <a:srgbClr val="292929"/>
                </a:solidFill>
                <a:latin typeface="Arial" panose="020B0604020202020204" pitchFamily="34" charset="0"/>
                <a:cs typeface="Arial" panose="020B0604020202020204" pitchFamily="34" charset="0"/>
              </a:rPr>
              <a:t>small changes and updates every day to make progress toward your goals</a:t>
            </a:r>
            <a:r>
              <a:rPr lang="pl-PL" sz="3200" dirty="0">
                <a:solidFill>
                  <a:srgbClr val="292929"/>
                </a:solidFill>
                <a:latin typeface="Arial" panose="020B0604020202020204" pitchFamily="34" charset="0"/>
                <a:cs typeface="Arial" panose="020B0604020202020204" pitchFamily="34" charset="0"/>
              </a:rPr>
              <a:t>.</a:t>
            </a:r>
            <a:endParaRPr lang="en-GB" sz="3200" dirty="0">
              <a:solidFill>
                <a:srgbClr val="292929"/>
              </a:solidFill>
              <a:latin typeface="Arial" panose="020B0604020202020204" pitchFamily="34" charset="0"/>
              <a:cs typeface="Arial" panose="020B0604020202020204" pitchFamily="34" charset="0"/>
            </a:endParaRPr>
          </a:p>
          <a:p>
            <a:pPr>
              <a:lnSpc>
                <a:spcPct val="150000"/>
              </a:lnSpc>
              <a:spcAft>
                <a:spcPts val="2400"/>
              </a:spcAft>
            </a:pPr>
            <a:r>
              <a:rPr lang="pl-PL" sz="3200" dirty="0">
                <a:solidFill>
                  <a:srgbClr val="292929"/>
                </a:solidFill>
                <a:latin typeface="Arial" panose="020B0604020202020204" pitchFamily="34" charset="0"/>
                <a:cs typeface="Arial" panose="020B0604020202020204" pitchFamily="34" charset="0"/>
              </a:rPr>
              <a:t>Using ongoing </a:t>
            </a:r>
            <a:r>
              <a:rPr lang="pl-PL" sz="3200" i="1" dirty="0">
                <a:solidFill>
                  <a:srgbClr val="FF0000"/>
                </a:solidFill>
                <a:latin typeface="Arial" panose="020B0604020202020204" pitchFamily="34" charset="0"/>
                <a:cs typeface="Arial" panose="020B0604020202020204" pitchFamily="34" charset="0"/>
              </a:rPr>
              <a:t>build</a:t>
            </a:r>
            <a:r>
              <a:rPr lang="en-GB" sz="3200" i="1" dirty="0">
                <a:solidFill>
                  <a:srgbClr val="FF0000"/>
                </a:solidFill>
                <a:latin typeface="Arial" panose="020B0604020202020204" pitchFamily="34" charset="0"/>
                <a:cs typeface="Arial" panose="020B0604020202020204" pitchFamily="34" charset="0"/>
              </a:rPr>
              <a:t> </a:t>
            </a:r>
            <a:r>
              <a:rPr lang="pl-PL" sz="3200" i="1" dirty="0">
                <a:solidFill>
                  <a:srgbClr val="FF0000"/>
                </a:solidFill>
                <a:latin typeface="Arial" panose="020B0604020202020204" pitchFamily="34" charset="0"/>
                <a:cs typeface="Arial" panose="020B0604020202020204" pitchFamily="34" charset="0"/>
              </a:rPr>
              <a:t>–</a:t>
            </a:r>
            <a:r>
              <a:rPr lang="en-GB" sz="3200" i="1" dirty="0">
                <a:solidFill>
                  <a:srgbClr val="FF0000"/>
                </a:solidFill>
                <a:latin typeface="Arial" panose="020B0604020202020204" pitchFamily="34" charset="0"/>
                <a:cs typeface="Arial" panose="020B0604020202020204" pitchFamily="34" charset="0"/>
              </a:rPr>
              <a:t> </a:t>
            </a:r>
            <a:r>
              <a:rPr lang="pl-PL" sz="3200" i="1" dirty="0">
                <a:solidFill>
                  <a:srgbClr val="FF0000"/>
                </a:solidFill>
                <a:latin typeface="Arial" panose="020B0604020202020204" pitchFamily="34" charset="0"/>
                <a:cs typeface="Arial" panose="020B0604020202020204" pitchFamily="34" charset="0"/>
              </a:rPr>
              <a:t>measure</a:t>
            </a:r>
            <a:r>
              <a:rPr lang="en-GB" sz="3200" i="1" dirty="0">
                <a:solidFill>
                  <a:srgbClr val="FF0000"/>
                </a:solidFill>
                <a:latin typeface="Arial" panose="020B0604020202020204" pitchFamily="34" charset="0"/>
                <a:cs typeface="Arial" panose="020B0604020202020204" pitchFamily="34" charset="0"/>
              </a:rPr>
              <a:t> </a:t>
            </a:r>
            <a:r>
              <a:rPr lang="pl-PL" sz="3200" i="1" dirty="0">
                <a:solidFill>
                  <a:srgbClr val="FF0000"/>
                </a:solidFill>
                <a:latin typeface="Arial" panose="020B0604020202020204" pitchFamily="34" charset="0"/>
                <a:cs typeface="Arial" panose="020B0604020202020204" pitchFamily="34" charset="0"/>
              </a:rPr>
              <a:t>-</a:t>
            </a:r>
            <a:r>
              <a:rPr lang="en-GB" sz="3200" i="1" dirty="0">
                <a:solidFill>
                  <a:srgbClr val="FF0000"/>
                </a:solidFill>
                <a:latin typeface="Arial" panose="020B0604020202020204" pitchFamily="34" charset="0"/>
                <a:cs typeface="Arial" panose="020B0604020202020204" pitchFamily="34" charset="0"/>
              </a:rPr>
              <a:t> </a:t>
            </a:r>
            <a:r>
              <a:rPr lang="pl-PL" sz="3200" i="1" dirty="0">
                <a:solidFill>
                  <a:srgbClr val="FF0000"/>
                </a:solidFill>
                <a:latin typeface="Arial" panose="020B0604020202020204" pitchFamily="34" charset="0"/>
                <a:cs typeface="Arial" panose="020B0604020202020204" pitchFamily="34" charset="0"/>
              </a:rPr>
              <a:t>learn</a:t>
            </a:r>
            <a:r>
              <a:rPr lang="pl-PL" sz="3200" dirty="0">
                <a:solidFill>
                  <a:srgbClr val="292929"/>
                </a:solidFill>
                <a:latin typeface="Arial" panose="020B0604020202020204" pitchFamily="34" charset="0"/>
                <a:cs typeface="Arial" panose="020B0604020202020204" pitchFamily="34" charset="0"/>
              </a:rPr>
              <a:t> cycles, you try to move the drivers of the business model in the direction of a favo</a:t>
            </a:r>
            <a:r>
              <a:rPr lang="en-GB" sz="3200" dirty="0">
                <a:solidFill>
                  <a:srgbClr val="292929"/>
                </a:solidFill>
                <a:latin typeface="Arial" panose="020B0604020202020204" pitchFamily="34" charset="0"/>
                <a:cs typeface="Arial" panose="020B0604020202020204" pitchFamily="34" charset="0"/>
              </a:rPr>
              <a:t>u</a:t>
            </a:r>
            <a:r>
              <a:rPr lang="pl-PL" sz="3200" dirty="0">
                <a:solidFill>
                  <a:srgbClr val="292929"/>
                </a:solidFill>
                <a:latin typeface="Arial" panose="020B0604020202020204" pitchFamily="34" charset="0"/>
                <a:cs typeface="Arial" panose="020B0604020202020204" pitchFamily="34" charset="0"/>
              </a:rPr>
              <a:t>rable outcome.</a:t>
            </a:r>
            <a:endParaRPr lang="pl-PL" sz="3200" dirty="0">
              <a:latin typeface="Arial" panose="020B0604020202020204" pitchFamily="34" charset="0"/>
              <a:cs typeface="Arial" panose="020B0604020202020204" pitchFamily="34" charset="0"/>
            </a:endParaRPr>
          </a:p>
        </p:txBody>
      </p:sp>
      <p:sp>
        <p:nvSpPr>
          <p:cNvPr id="9" name="Prostokąt 8">
            <a:extLst>
              <a:ext uri="{FF2B5EF4-FFF2-40B4-BE49-F238E27FC236}">
                <a16:creationId xmlns:a16="http://schemas.microsoft.com/office/drawing/2014/main" id="{0ED6363A-0CB0-1F4E-B28D-840367113F49}"/>
              </a:ext>
            </a:extLst>
          </p:cNvPr>
          <p:cNvSpPr/>
          <p:nvPr/>
        </p:nvSpPr>
        <p:spPr>
          <a:xfrm>
            <a:off x="1498622" y="1393593"/>
            <a:ext cx="22504378" cy="5387180"/>
          </a:xfrm>
          <a:prstGeom prst="rect">
            <a:avLst/>
          </a:prstGeom>
        </p:spPr>
        <p:txBody>
          <a:bodyPr wrap="square">
            <a:spAutoFit/>
          </a:bodyPr>
          <a:lstStyle/>
          <a:p>
            <a:pPr>
              <a:lnSpc>
                <a:spcPct val="150000"/>
              </a:lnSpc>
              <a:spcAft>
                <a:spcPts val="2400"/>
              </a:spcAft>
            </a:pPr>
            <a:r>
              <a:rPr lang="pl-PL" sz="6000" b="1" dirty="0" err="1">
                <a:solidFill>
                  <a:srgbClr val="496F63"/>
                </a:solidFill>
                <a:latin typeface="Bradley Hand ITC" panose="03070402050302030203" pitchFamily="66" charset="0"/>
                <a:cs typeface="Apple Chancery" panose="03020702040506060504" pitchFamily="66" charset="-79"/>
              </a:rPr>
              <a:t>Pivoting</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is</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what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you</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should</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consider</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when</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you</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come</a:t>
            </a:r>
            <a:r>
              <a:rPr lang="pl-PL" sz="3200" dirty="0">
                <a:solidFill>
                  <a:srgbClr val="292929"/>
                </a:solidFill>
                <a:latin typeface="Arial" panose="020B0604020202020204" pitchFamily="34" charset="0"/>
                <a:cs typeface="Arial" panose="020B0604020202020204" pitchFamily="34" charset="0"/>
              </a:rPr>
              <a:t> to the </a:t>
            </a:r>
            <a:r>
              <a:rPr lang="pl-PL" sz="3200" dirty="0" err="1">
                <a:solidFill>
                  <a:srgbClr val="292929"/>
                </a:solidFill>
                <a:latin typeface="Arial" panose="020B0604020202020204" pitchFamily="34" charset="0"/>
                <a:cs typeface="Arial" panose="020B0604020202020204" pitchFamily="34" charset="0"/>
              </a:rPr>
              <a:t>conclusion</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that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you’re</a:t>
            </a:r>
            <a:r>
              <a:rPr lang="pl-PL" sz="3200" dirty="0">
                <a:solidFill>
                  <a:srgbClr val="292929"/>
                </a:solidFill>
                <a:latin typeface="Arial" panose="020B0604020202020204" pitchFamily="34" charset="0"/>
                <a:cs typeface="Arial" panose="020B0604020202020204" pitchFamily="34" charset="0"/>
              </a:rPr>
              <a:t> not </a:t>
            </a:r>
            <a:r>
              <a:rPr lang="pl-PL" sz="3200" dirty="0" err="1">
                <a:solidFill>
                  <a:srgbClr val="292929"/>
                </a:solidFill>
                <a:latin typeface="Arial" panose="020B0604020202020204" pitchFamily="34" charset="0"/>
                <a:cs typeface="Arial" panose="020B0604020202020204" pitchFamily="34" charset="0"/>
              </a:rPr>
              <a:t>making</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any</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progress</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or</a:t>
            </a:r>
            <a:r>
              <a:rPr lang="pl-PL" sz="3200" dirty="0">
                <a:solidFill>
                  <a:srgbClr val="292929"/>
                </a:solidFill>
                <a:latin typeface="Arial" panose="020B0604020202020204" pitchFamily="34" charset="0"/>
                <a:cs typeface="Arial" panose="020B0604020202020204" pitchFamily="34" charset="0"/>
              </a:rPr>
              <a:t> not </a:t>
            </a:r>
            <a:r>
              <a:rPr lang="pl-PL" sz="3200" dirty="0" err="1">
                <a:solidFill>
                  <a:srgbClr val="292929"/>
                </a:solidFill>
                <a:latin typeface="Arial" panose="020B0604020202020204" pitchFamily="34" charset="0"/>
                <a:cs typeface="Arial" panose="020B0604020202020204" pitchFamily="34" charset="0"/>
              </a:rPr>
              <a:t>enough</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toward</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product</a:t>
            </a:r>
            <a:r>
              <a:rPr lang="pl-PL" sz="3200" dirty="0">
                <a:solidFill>
                  <a:srgbClr val="292929"/>
                </a:solidFill>
                <a:latin typeface="Arial" panose="020B0604020202020204" pitchFamily="34" charset="0"/>
                <a:cs typeface="Arial" panose="020B0604020202020204" pitchFamily="34" charset="0"/>
              </a:rPr>
              <a:t>/market </a:t>
            </a:r>
            <a:r>
              <a:rPr lang="pl-PL" sz="3200" dirty="0" err="1">
                <a:solidFill>
                  <a:srgbClr val="292929"/>
                </a:solidFill>
                <a:latin typeface="Arial" panose="020B0604020202020204" pitchFamily="34" charset="0"/>
                <a:cs typeface="Arial" panose="020B0604020202020204" pitchFamily="34" charset="0"/>
              </a:rPr>
              <a:t>fit</a:t>
            </a:r>
            <a:r>
              <a:rPr lang="pl-PL" sz="3200" dirty="0">
                <a:solidFill>
                  <a:srgbClr val="292929"/>
                </a:solidFill>
                <a:latin typeface="Arial" panose="020B0604020202020204" pitchFamily="34" charset="0"/>
                <a:cs typeface="Arial" panose="020B0604020202020204" pitchFamily="34" charset="0"/>
              </a:rPr>
              <a:t>. A </a:t>
            </a:r>
            <a:r>
              <a:rPr lang="pl-PL" sz="3200" dirty="0" err="1">
                <a:solidFill>
                  <a:srgbClr val="292929"/>
                </a:solidFill>
                <a:latin typeface="Arial" panose="020B0604020202020204" pitchFamily="34" charset="0"/>
                <a:cs typeface="Arial" panose="020B0604020202020204" pitchFamily="34" charset="0"/>
              </a:rPr>
              <a:t>pivot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is</a:t>
            </a:r>
            <a:r>
              <a:rPr lang="pl-PL" sz="3200" dirty="0">
                <a:solidFill>
                  <a:srgbClr val="292929"/>
                </a:solidFill>
                <a:latin typeface="Arial" panose="020B0604020202020204" pitchFamily="34" charset="0"/>
                <a:cs typeface="Arial" panose="020B0604020202020204" pitchFamily="34" charset="0"/>
              </a:rPr>
              <a:t> a </a:t>
            </a:r>
            <a:r>
              <a:rPr lang="pl-PL" sz="3200" i="1" dirty="0" err="1">
                <a:solidFill>
                  <a:srgbClr val="292929"/>
                </a:solidFill>
                <a:latin typeface="Arial" panose="020B0604020202020204" pitchFamily="34" charset="0"/>
                <a:cs typeface="Arial" panose="020B0604020202020204" pitchFamily="34" charset="0"/>
              </a:rPr>
              <a:t>radical</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course</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correction</a:t>
            </a:r>
            <a:r>
              <a:rPr lang="pl-PL" sz="3200"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going</a:t>
            </a:r>
            <a:r>
              <a:rPr lang="pl-PL" sz="3200" b="1" dirty="0">
                <a:solidFill>
                  <a:srgbClr val="292929"/>
                </a:solidFill>
                <a:latin typeface="Arial" panose="020B0604020202020204" pitchFamily="34" charset="0"/>
                <a:cs typeface="Arial" panose="020B0604020202020204" pitchFamily="34" charset="0"/>
              </a:rPr>
              <a:t> in a </a:t>
            </a:r>
            <a:r>
              <a:rPr lang="pl-PL" sz="3200" b="1" dirty="0" err="1">
                <a:solidFill>
                  <a:srgbClr val="292929"/>
                </a:solidFill>
                <a:latin typeface="Arial" panose="020B0604020202020204" pitchFamily="34" charset="0"/>
                <a:cs typeface="Arial" panose="020B0604020202020204" pitchFamily="34" charset="0"/>
              </a:rPr>
              <a:t>new</a:t>
            </a:r>
            <a:r>
              <a:rPr lang="pl-PL" sz="3200" b="1"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direction</a:t>
            </a:r>
            <a:r>
              <a:rPr lang="pl-PL" sz="3200" b="1" dirty="0">
                <a:solidFill>
                  <a:srgbClr val="292929"/>
                </a:solidFill>
                <a:latin typeface="Arial" panose="020B0604020202020204" pitchFamily="34" charset="0"/>
                <a:cs typeface="Arial" panose="020B0604020202020204" pitchFamily="34" charset="0"/>
              </a:rPr>
              <a:t>, with a </a:t>
            </a:r>
            <a:r>
              <a:rPr lang="pl-PL" sz="3200" b="1" dirty="0" err="1">
                <a:solidFill>
                  <a:srgbClr val="292929"/>
                </a:solidFill>
                <a:latin typeface="Arial" panose="020B0604020202020204" pitchFamily="34" charset="0"/>
                <a:cs typeface="Arial" panose="020B0604020202020204" pitchFamily="34" charset="0"/>
              </a:rPr>
              <a:t>new</a:t>
            </a:r>
            <a:r>
              <a:rPr lang="pl-PL" sz="3200" b="1"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hypothesis</a:t>
            </a:r>
            <a:r>
              <a:rPr lang="pl-PL" sz="3200" b="1"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about</a:t>
            </a:r>
            <a:r>
              <a:rPr lang="pl-PL" sz="3200" b="1"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your</a:t>
            </a:r>
            <a:r>
              <a:rPr lang="pl-PL" sz="3200" b="1"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product</a:t>
            </a:r>
            <a:r>
              <a:rPr lang="pl-PL" sz="3200" b="1" dirty="0">
                <a:solidFill>
                  <a:srgbClr val="292929"/>
                </a:solidFill>
                <a:latin typeface="Arial" panose="020B0604020202020204" pitchFamily="34" charset="0"/>
                <a:cs typeface="Arial" panose="020B0604020202020204" pitchFamily="34" charset="0"/>
              </a:rPr>
              <a:t>, </a:t>
            </a:r>
            <a:r>
              <a:rPr lang="pl-PL" sz="3200" b="1" dirty="0" err="1">
                <a:solidFill>
                  <a:srgbClr val="292929"/>
                </a:solidFill>
                <a:latin typeface="Arial" panose="020B0604020202020204" pitchFamily="34" charset="0"/>
                <a:cs typeface="Arial" panose="020B0604020202020204" pitchFamily="34" charset="0"/>
              </a:rPr>
              <a:t>strategy</a:t>
            </a:r>
            <a:r>
              <a:rPr lang="pl-PL" sz="3200" b="1" dirty="0">
                <a:solidFill>
                  <a:srgbClr val="292929"/>
                </a:solidFill>
                <a:latin typeface="Arial" panose="020B0604020202020204" pitchFamily="34" charset="0"/>
                <a:cs typeface="Arial" panose="020B0604020202020204" pitchFamily="34" charset="0"/>
              </a:rPr>
              <a:t> and business model</a:t>
            </a:r>
            <a:r>
              <a:rPr lang="pl-PL" sz="3200" dirty="0">
                <a:solidFill>
                  <a:srgbClr val="292929"/>
                </a:solidFill>
                <a:latin typeface="Arial" panose="020B0604020202020204" pitchFamily="34" charset="0"/>
                <a:cs typeface="Arial" panose="020B0604020202020204" pitchFamily="34" charset="0"/>
              </a:rPr>
              <a:t>.</a:t>
            </a:r>
          </a:p>
          <a:p>
            <a:pPr>
              <a:lnSpc>
                <a:spcPct val="150000"/>
              </a:lnSpc>
              <a:spcAft>
                <a:spcPts val="2400"/>
              </a:spcAft>
            </a:pPr>
            <a:r>
              <a:rPr lang="pl-PL" sz="3200" dirty="0">
                <a:solidFill>
                  <a:srgbClr val="292929"/>
                </a:solidFill>
                <a:latin typeface="Arial" panose="020B0604020202020204" pitchFamily="34" charset="0"/>
                <a:cs typeface="Arial" panose="020B0604020202020204" pitchFamily="34" charset="0"/>
              </a:rPr>
              <a:t>In </a:t>
            </a:r>
            <a:r>
              <a:rPr lang="pl-PL" sz="3200" dirty="0" err="1">
                <a:solidFill>
                  <a:srgbClr val="292929"/>
                </a:solidFill>
                <a:latin typeface="Arial" panose="020B0604020202020204" pitchFamily="34" charset="0"/>
                <a:cs typeface="Arial" panose="020B0604020202020204" pitchFamily="34" charset="0"/>
              </a:rPr>
              <a:t>Pivot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Mode</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your</a:t>
            </a:r>
            <a:r>
              <a:rPr lang="pl-PL" sz="3200" dirty="0">
                <a:solidFill>
                  <a:srgbClr val="292929"/>
                </a:solidFill>
                <a:latin typeface="Arial" panose="020B0604020202020204" pitchFamily="34" charset="0"/>
                <a:cs typeface="Arial" panose="020B0604020202020204" pitchFamily="34" charset="0"/>
              </a:rPr>
              <a:t> unit of </a:t>
            </a:r>
            <a:r>
              <a:rPr lang="pl-PL" sz="3200" dirty="0" err="1">
                <a:solidFill>
                  <a:srgbClr val="292929"/>
                </a:solidFill>
                <a:latin typeface="Arial" panose="020B0604020202020204" pitchFamily="34" charset="0"/>
                <a:cs typeface="Arial" panose="020B0604020202020204" pitchFamily="34" charset="0"/>
              </a:rPr>
              <a:t>progress</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is</a:t>
            </a:r>
            <a:r>
              <a:rPr lang="pl-PL" sz="3200" dirty="0">
                <a:solidFill>
                  <a:srgbClr val="292929"/>
                </a:solidFill>
                <a:latin typeface="Arial" panose="020B0604020202020204" pitchFamily="34" charset="0"/>
                <a:cs typeface="Arial" panose="020B0604020202020204" pitchFamily="34" charset="0"/>
              </a:rPr>
              <a:t> </a:t>
            </a:r>
            <a:r>
              <a:rPr lang="pl-PL" sz="3200" i="1" dirty="0" err="1">
                <a:solidFill>
                  <a:srgbClr val="FF0000"/>
                </a:solidFill>
                <a:latin typeface="Arial" panose="020B0604020202020204" pitchFamily="34" charset="0"/>
                <a:cs typeface="Arial" panose="020B0604020202020204" pitchFamily="34" charset="0"/>
              </a:rPr>
              <a:t>creative</a:t>
            </a:r>
            <a:r>
              <a:rPr lang="pl-PL" sz="3200" i="1" dirty="0">
                <a:solidFill>
                  <a:srgbClr val="FF0000"/>
                </a:solidFill>
                <a:latin typeface="Arial" panose="020B0604020202020204" pitchFamily="34" charset="0"/>
                <a:cs typeface="Arial" panose="020B0604020202020204" pitchFamily="34" charset="0"/>
              </a:rPr>
              <a:t> </a:t>
            </a:r>
            <a:r>
              <a:rPr lang="pl-PL" sz="3200" i="1" dirty="0" err="1">
                <a:solidFill>
                  <a:srgbClr val="FF0000"/>
                </a:solidFill>
                <a:latin typeface="Arial" panose="020B0604020202020204" pitchFamily="34" charset="0"/>
                <a:cs typeface="Arial" panose="020B0604020202020204" pitchFamily="34" charset="0"/>
              </a:rPr>
              <a:t>destruction</a:t>
            </a:r>
            <a:r>
              <a:rPr lang="pl-PL" sz="3200" dirty="0">
                <a:solidFill>
                  <a:srgbClr val="292929"/>
                </a:solidFill>
                <a:latin typeface="Arial" panose="020B0604020202020204" pitchFamily="34" charset="0"/>
                <a:cs typeface="Arial" panose="020B0604020202020204" pitchFamily="34" charset="0"/>
              </a:rPr>
              <a:t>. You have successfully pivoted when you have re</a:t>
            </a:r>
            <a:r>
              <a:rPr lang="en-GB" sz="3200" dirty="0">
                <a:solidFill>
                  <a:srgbClr val="292929"/>
                </a:solidFill>
                <a:latin typeface="Arial" panose="020B0604020202020204" pitchFamily="34" charset="0"/>
                <a:cs typeface="Arial" panose="020B0604020202020204" pitchFamily="34" charset="0"/>
              </a:rPr>
              <a:t>-</a:t>
            </a:r>
            <a:r>
              <a:rPr lang="pl-PL" sz="3200" dirty="0">
                <a:solidFill>
                  <a:srgbClr val="292929"/>
                </a:solidFill>
                <a:latin typeface="Arial" panose="020B0604020202020204" pitchFamily="34" charset="0"/>
                <a:cs typeface="Arial" panose="020B0604020202020204" pitchFamily="34" charset="0"/>
              </a:rPr>
              <a:t>imagined what your company is for. </a:t>
            </a:r>
            <a:r>
              <a:rPr lang="pl-PL" sz="3200" dirty="0" err="1">
                <a:solidFill>
                  <a:srgbClr val="292929"/>
                </a:solidFill>
                <a:latin typeface="Arial" panose="020B0604020202020204" pitchFamily="34" charset="0"/>
                <a:cs typeface="Arial" panose="020B0604020202020204" pitchFamily="34" charset="0"/>
              </a:rPr>
              <a:t>Your</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reinvented</a:t>
            </a:r>
            <a:r>
              <a:rPr lang="pl-PL" sz="3200" dirty="0">
                <a:solidFill>
                  <a:srgbClr val="292929"/>
                </a:solidFill>
                <a:latin typeface="Arial" panose="020B0604020202020204" pitchFamily="34" charset="0"/>
                <a:cs typeface="Arial" panose="020B0604020202020204" pitchFamily="34" charset="0"/>
              </a:rPr>
              <a:t> business </a:t>
            </a:r>
            <a:r>
              <a:rPr lang="pl-PL" sz="3200" dirty="0" err="1">
                <a:solidFill>
                  <a:srgbClr val="292929"/>
                </a:solidFill>
                <a:latin typeface="Arial" panose="020B0604020202020204" pitchFamily="34" charset="0"/>
                <a:cs typeface="Arial" panose="020B0604020202020204" pitchFamily="34" charset="0"/>
              </a:rPr>
              <a:t>doesn’t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look</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at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all</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like</a:t>
            </a:r>
            <a:r>
              <a:rPr lang="pl-PL" sz="3200" dirty="0">
                <a:solidFill>
                  <a:srgbClr val="292929"/>
                </a:solidFill>
                <a:latin typeface="Arial" panose="020B0604020202020204" pitchFamily="34" charset="0"/>
                <a:cs typeface="Arial" panose="020B0604020202020204" pitchFamily="34" charset="0"/>
              </a:rPr>
              <a:t> the </a:t>
            </a:r>
            <a:r>
              <a:rPr lang="pl-PL" sz="3200" dirty="0" err="1">
                <a:solidFill>
                  <a:srgbClr val="292929"/>
                </a:solidFill>
                <a:latin typeface="Arial" panose="020B0604020202020204" pitchFamily="34" charset="0"/>
                <a:cs typeface="Arial" panose="020B0604020202020204" pitchFamily="34" charset="0"/>
              </a:rPr>
              <a:t>previous</a:t>
            </a:r>
            <a:r>
              <a:rPr lang="pl-PL" sz="3200" dirty="0">
                <a:solidFill>
                  <a:srgbClr val="292929"/>
                </a:solidFill>
                <a:latin typeface="Arial" panose="020B0604020202020204" pitchFamily="34" charset="0"/>
                <a:cs typeface="Arial" panose="020B0604020202020204" pitchFamily="34" charset="0"/>
              </a:rPr>
              <a:t> one. </a:t>
            </a:r>
            <a:r>
              <a:rPr lang="pl-PL" sz="3200" dirty="0" err="1">
                <a:solidFill>
                  <a:srgbClr val="292929"/>
                </a:solidFill>
                <a:latin typeface="Arial" panose="020B0604020202020204" pitchFamily="34" charset="0"/>
                <a:cs typeface="Arial" panose="020B0604020202020204" pitchFamily="34" charset="0"/>
              </a:rPr>
              <a:t>Therefore</a:t>
            </a:r>
            <a:r>
              <a:rPr lang="pl-PL" sz="3200" dirty="0">
                <a:solidFill>
                  <a:srgbClr val="292929"/>
                </a:solidFill>
                <a:latin typeface="Arial" panose="020B0604020202020204" pitchFamily="34" charset="0"/>
                <a:cs typeface="Arial" panose="020B0604020202020204" pitchFamily="34" charset="0"/>
              </a:rPr>
              <a:t>, a </a:t>
            </a:r>
            <a:r>
              <a:rPr lang="pl-PL" sz="3200" dirty="0" err="1">
                <a:solidFill>
                  <a:srgbClr val="292929"/>
                </a:solidFill>
                <a:latin typeface="Arial" panose="020B0604020202020204" pitchFamily="34" charset="0"/>
                <a:cs typeface="Arial" panose="020B0604020202020204" pitchFamily="34" charset="0"/>
              </a:rPr>
              <a:t>pivot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is</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something</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that</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happens</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only</a:t>
            </a:r>
            <a:r>
              <a:rPr lang="pl-PL" sz="3200" dirty="0">
                <a:solidFill>
                  <a:srgbClr val="292929"/>
                </a:solidFill>
                <a:latin typeface="Arial" panose="020B0604020202020204" pitchFamily="34" charset="0"/>
                <a:cs typeface="Arial" panose="020B0604020202020204" pitchFamily="34" charset="0"/>
              </a:rPr>
              <a:t> a </a:t>
            </a:r>
            <a:r>
              <a:rPr lang="pl-PL" sz="3200" dirty="0" err="1">
                <a:solidFill>
                  <a:srgbClr val="292929"/>
                </a:solidFill>
                <a:latin typeface="Arial" panose="020B0604020202020204" pitchFamily="34" charset="0"/>
                <a:cs typeface="Arial" panose="020B0604020202020204" pitchFamily="34" charset="0"/>
              </a:rPr>
              <a:t>few</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times</a:t>
            </a:r>
            <a:r>
              <a:rPr lang="pl-PL" sz="3200" dirty="0">
                <a:solidFill>
                  <a:srgbClr val="292929"/>
                </a:solidFill>
                <a:latin typeface="Arial" panose="020B0604020202020204" pitchFamily="34" charset="0"/>
                <a:cs typeface="Arial" panose="020B0604020202020204" pitchFamily="34" charset="0"/>
              </a:rPr>
              <a:t> in the life of the </a:t>
            </a:r>
            <a:r>
              <a:rPr lang="pl-PL" sz="3200" dirty="0" err="1">
                <a:solidFill>
                  <a:srgbClr val="292929"/>
                </a:solidFill>
                <a:latin typeface="Arial" panose="020B0604020202020204" pitchFamily="34" charset="0"/>
                <a:cs typeface="Arial" panose="020B0604020202020204" pitchFamily="34" charset="0"/>
              </a:rPr>
              <a:t>average</a:t>
            </a:r>
            <a:r>
              <a:rPr lang="pl-PL" sz="3200" dirty="0">
                <a:solidFill>
                  <a:srgbClr val="292929"/>
                </a:solidFill>
                <a:latin typeface="Arial" panose="020B0604020202020204" pitchFamily="34" charset="0"/>
                <a:cs typeface="Arial" panose="020B0604020202020204" pitchFamily="34" charset="0"/>
              </a:rPr>
              <a:t> </a:t>
            </a:r>
            <a:r>
              <a:rPr lang="pl-PL" sz="3200" dirty="0" err="1">
                <a:solidFill>
                  <a:srgbClr val="292929"/>
                </a:solidFill>
                <a:latin typeface="Arial" panose="020B0604020202020204" pitchFamily="34" charset="0"/>
                <a:cs typeface="Arial" panose="020B0604020202020204" pitchFamily="34" charset="0"/>
              </a:rPr>
              <a:t>company</a:t>
            </a:r>
            <a:r>
              <a:rPr lang="pl-PL" sz="3200" dirty="0">
                <a:solidFill>
                  <a:srgbClr val="292929"/>
                </a:solidFill>
                <a:latin typeface="Arial" panose="020B0604020202020204" pitchFamily="34" charset="0"/>
                <a:cs typeface="Arial" panose="020B0604020202020204" pitchFamily="34" charset="0"/>
              </a:rPr>
              <a:t>.</a:t>
            </a:r>
          </a:p>
        </p:txBody>
      </p:sp>
      <p:sp>
        <p:nvSpPr>
          <p:cNvPr id="11" name="Prostokąt 10"/>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6. PIVOT OR PERSEVERE?</a:t>
            </a:r>
          </a:p>
        </p:txBody>
      </p:sp>
      <p:pic>
        <p:nvPicPr>
          <p:cNvPr id="8194" name="Picture 2"/>
          <p:cNvPicPr>
            <a:picLocks noChangeAspect="1" noChangeArrowheads="1"/>
          </p:cNvPicPr>
          <p:nvPr/>
        </p:nvPicPr>
        <p:blipFill>
          <a:blip r:embed="rId3" cstate="print"/>
          <a:srcRect/>
          <a:stretch>
            <a:fillRect/>
          </a:stretch>
        </p:blipFill>
        <p:spPr bwMode="auto">
          <a:xfrm>
            <a:off x="15360943" y="6441209"/>
            <a:ext cx="7951237" cy="4462429"/>
          </a:xfrm>
          <a:prstGeom prst="rect">
            <a:avLst/>
          </a:prstGeom>
          <a:noFill/>
          <a:ln w="9525">
            <a:noFill/>
            <a:miter lim="800000"/>
            <a:headEnd/>
            <a:tailEnd/>
          </a:ln>
        </p:spPr>
      </p:pic>
      <p:sp>
        <p:nvSpPr>
          <p:cNvPr id="13" name="Prostokąt 12">
            <a:extLst>
              <a:ext uri="{FF2B5EF4-FFF2-40B4-BE49-F238E27FC236}">
                <a16:creationId xmlns:a16="http://schemas.microsoft.com/office/drawing/2014/main" id="{6AB4E59A-6CBE-3B43-BF0C-0F61FE0D6C9A}"/>
              </a:ext>
            </a:extLst>
          </p:cNvPr>
          <p:cNvSpPr/>
          <p:nvPr/>
        </p:nvSpPr>
        <p:spPr>
          <a:xfrm>
            <a:off x="15813742" y="11276602"/>
            <a:ext cx="7874956" cy="1077218"/>
          </a:xfrm>
          <a:prstGeom prst="rect">
            <a:avLst/>
          </a:prstGeom>
        </p:spPr>
        <p:txBody>
          <a:bodyPr wrap="square">
            <a:spAutoFit/>
          </a:bodyPr>
          <a:lstStyle/>
          <a:p>
            <a:pPr algn="l"/>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Watch </a:t>
            </a:r>
            <a:r>
              <a:rPr lang="en-GB" sz="32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The Lean Startup - Time to Pivot... </a:t>
            </a:r>
            <a:r>
              <a:rPr lang="pl-PL" sz="3200" b="1" dirty="0" err="1">
                <a:solidFill>
                  <a:srgbClr val="002726"/>
                </a:solidFill>
                <a:latin typeface="Arial" panose="020B0604020202020204" pitchFamily="34" charset="0"/>
                <a:ea typeface="Calibri" panose="020F0502020204030204" pitchFamily="34" charset="0"/>
                <a:cs typeface="Arial" panose="020B0604020202020204" pitchFamily="34" charset="0"/>
              </a:rPr>
              <a:t>or</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200" b="1" dirty="0" err="1">
                <a:solidFill>
                  <a:srgbClr val="002726"/>
                </a:solidFill>
                <a:latin typeface="Arial" panose="020B0604020202020204" pitchFamily="34" charset="0"/>
                <a:ea typeface="Calibri" panose="020F0502020204030204" pitchFamily="34" charset="0"/>
                <a:cs typeface="Arial" panose="020B0604020202020204" pitchFamily="34" charset="0"/>
              </a:rPr>
              <a:t>Persevere</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a:t>
            </a:r>
          </a:p>
        </p:txBody>
      </p:sp>
      <p:sp>
        <p:nvSpPr>
          <p:cNvPr id="5" name="Prostokąt 4">
            <a:extLst>
              <a:ext uri="{FF2B5EF4-FFF2-40B4-BE49-F238E27FC236}">
                <a16:creationId xmlns:a16="http://schemas.microsoft.com/office/drawing/2014/main" id="{97AC9A57-E561-514F-9985-A4DA5DA4B9E9}"/>
              </a:ext>
            </a:extLst>
          </p:cNvPr>
          <p:cNvSpPr/>
          <p:nvPr/>
        </p:nvSpPr>
        <p:spPr>
          <a:xfrm>
            <a:off x="17839975" y="12414395"/>
            <a:ext cx="3185487" cy="1000274"/>
          </a:xfrm>
          <a:prstGeom prst="rect">
            <a:avLst/>
          </a:prstGeom>
        </p:spPr>
        <p:txBody>
          <a:bodyPr wrap="none">
            <a:spAutoFit/>
          </a:bodyPr>
          <a:lstStyle/>
          <a:p>
            <a:r>
              <a:rPr lang="pl-PL" sz="3600" dirty="0">
                <a:solidFill>
                  <a:srgbClr val="496F63"/>
                </a:solidFill>
                <a:hlinkClick r:id="rId4">
                  <a:extLst>
                    <a:ext uri="{A12FA001-AC4F-418D-AE19-62706E023703}">
                      <ahyp:hlinkClr xmlns:ahyp="http://schemas.microsoft.com/office/drawing/2018/hyperlinkcolor" val="tx"/>
                    </a:ext>
                  </a:extLst>
                </a:hlinkClick>
              </a:rPr>
              <a:t>You Tube LInk</a:t>
            </a:r>
            <a:endParaRPr lang="en-GB" sz="3600" dirty="0">
              <a:solidFill>
                <a:srgbClr val="496F63"/>
              </a:solidFill>
            </a:endParaRPr>
          </a:p>
          <a:p>
            <a:endParaRPr lang="pl-PL" dirty="0">
              <a:solidFill>
                <a:srgbClr val="00B0F0"/>
              </a:solidFill>
            </a:endParaRPr>
          </a:p>
        </p:txBody>
      </p:sp>
      <p:sp>
        <p:nvSpPr>
          <p:cNvPr id="14" name="Prostokąt 2">
            <a:extLst>
              <a:ext uri="{FF2B5EF4-FFF2-40B4-BE49-F238E27FC236}">
                <a16:creationId xmlns:a16="http://schemas.microsoft.com/office/drawing/2014/main" id="{20F5FCC3-682F-7242-910B-C59F9578A10D}"/>
              </a:ext>
            </a:extLst>
          </p:cNvPr>
          <p:cNvSpPr/>
          <p:nvPr/>
        </p:nvSpPr>
        <p:spPr>
          <a:xfrm>
            <a:off x="21455394" y="12568365"/>
            <a:ext cx="2233304" cy="584775"/>
          </a:xfrm>
          <a:prstGeom prst="rect">
            <a:avLst/>
          </a:prstGeom>
        </p:spPr>
        <p:txBody>
          <a:bodyPr wrap="non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(10.0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74028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2000"/>
                                        <p:tgtEl>
                                          <p:spTgt spid="8">
                                            <p:txEl>
                                              <p:pRg st="1" end="1"/>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4"/>
                                        </p:tgtEl>
                                        <p:attrNameLst>
                                          <p:attrName>style.visibility</p:attrName>
                                        </p:attrNameLst>
                                      </p:cBhvr>
                                      <p:to>
                                        <p:strVal val="visible"/>
                                      </p:to>
                                    </p:set>
                                    <p:animEffect transition="in" filter="fade">
                                      <p:cBhvr>
                                        <p:cTn id="36" dur="1000"/>
                                        <p:tgtEl>
                                          <p:spTgt spid="819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build="p"/>
      <p:bldP spid="9" grpId="0" build="p"/>
      <p:bldP spid="13" grpId="0"/>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330A9194-4E2C-7B4A-AF79-E8A934CCE9E5}"/>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7124394" y="41900"/>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400397" y="497410"/>
            <a:ext cx="21583206" cy="1255394"/>
          </a:xfrm>
        </p:spPr>
        <p:txBody>
          <a:bodyPr>
            <a:normAutofit/>
          </a:bodyPr>
          <a:lstStyle/>
          <a:p>
            <a:pPr algn="ctr"/>
            <a:r>
              <a:rPr lang="pl-PL" sz="7200" dirty="0" err="1">
                <a:solidFill>
                  <a:srgbClr val="496F63"/>
                </a:solidFill>
              </a:rPr>
              <a:t>Types</a:t>
            </a:r>
            <a:r>
              <a:rPr lang="pl-PL" sz="7200" dirty="0">
                <a:solidFill>
                  <a:srgbClr val="496F63"/>
                </a:solidFill>
              </a:rPr>
              <a:t> of </a:t>
            </a:r>
            <a:r>
              <a:rPr lang="pl-PL" sz="7200" dirty="0" err="1">
                <a:solidFill>
                  <a:srgbClr val="496F63"/>
                </a:solidFill>
              </a:rPr>
              <a:t>pivot</a:t>
            </a:r>
            <a:endParaRPr lang="pl-PL" sz="7200" dirty="0">
              <a:solidFill>
                <a:srgbClr val="496F63"/>
              </a:solidFill>
            </a:endParaRPr>
          </a:p>
        </p:txBody>
      </p:sp>
      <p:sp>
        <p:nvSpPr>
          <p:cNvPr id="7" name="Symbol zastępczy tekstu 2">
            <a:extLst>
              <a:ext uri="{FF2B5EF4-FFF2-40B4-BE49-F238E27FC236}">
                <a16:creationId xmlns:a16="http://schemas.microsoft.com/office/drawing/2014/main" id="{23C2CF21-E15E-9B40-AFDC-3ED699A6D0EA}"/>
              </a:ext>
            </a:extLst>
          </p:cNvPr>
          <p:cNvSpPr>
            <a:spLocks noGrp="1"/>
          </p:cNvSpPr>
          <p:nvPr>
            <p:ph type="body" idx="1"/>
          </p:nvPr>
        </p:nvSpPr>
        <p:spPr>
          <a:xfrm>
            <a:off x="2015412" y="1752804"/>
            <a:ext cx="21539932" cy="10812477"/>
          </a:xfrm>
        </p:spPr>
        <p:txBody>
          <a:bodyPr wrap="square" lIns="0" tIns="0" rIns="0" bIns="0">
            <a:noAutofit/>
          </a:bodyPr>
          <a:lstStyle/>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1. Zoom-in pivot. </a:t>
            </a:r>
            <a:r>
              <a:rPr lang="en-US" sz="3600" dirty="0">
                <a:solidFill>
                  <a:srgbClr val="000000"/>
                </a:solidFill>
                <a:latin typeface="Arial" panose="020B0604020202020204" pitchFamily="34" charset="0"/>
                <a:cs typeface="Arial" panose="020B0604020202020204" pitchFamily="34" charset="0"/>
              </a:rPr>
              <a:t>This pivot can be useful when you see that one feature in your product gets far more traction and interest than the other features in your product. You can then "pivot" by offering a new product that offers only that one feature. </a:t>
            </a: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2. Zoom-out pivot. </a:t>
            </a:r>
            <a:r>
              <a:rPr lang="pl-PL" sz="3600" dirty="0" err="1">
                <a:solidFill>
                  <a:srgbClr val="000000"/>
                </a:solidFill>
                <a:latin typeface="Arial" panose="020B0604020202020204" pitchFamily="34" charset="0"/>
                <a:cs typeface="Arial" panose="020B0604020202020204" pitchFamily="34" charset="0"/>
              </a:rPr>
              <a:t>This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the </a:t>
            </a:r>
            <a:r>
              <a:rPr lang="pl-PL" sz="3600" dirty="0" err="1">
                <a:solidFill>
                  <a:srgbClr val="000000"/>
                </a:solidFill>
                <a:latin typeface="Arial" panose="020B0604020202020204" pitchFamily="34" charset="0"/>
                <a:cs typeface="Arial" panose="020B0604020202020204" pitchFamily="34" charset="0"/>
              </a:rPr>
              <a:t>above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pivot</a:t>
            </a:r>
            <a:r>
              <a:rPr lang="pl-PL" sz="3600" dirty="0">
                <a:solidFill>
                  <a:srgbClr val="000000"/>
                </a:solidFill>
                <a:latin typeface="Arial" panose="020B0604020202020204" pitchFamily="34" charset="0"/>
                <a:cs typeface="Arial" panose="020B0604020202020204" pitchFamily="34" charset="0"/>
              </a:rPr>
              <a:t> in </a:t>
            </a:r>
            <a:r>
              <a:rPr lang="pl-PL" sz="3600" dirty="0" err="1">
                <a:solidFill>
                  <a:srgbClr val="000000"/>
                </a:solidFill>
                <a:latin typeface="Arial" panose="020B0604020202020204" pitchFamily="34" charset="0"/>
                <a:cs typeface="Arial" panose="020B0604020202020204" pitchFamily="34" charset="0"/>
              </a:rPr>
              <a:t>reverse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broaden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include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more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features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Now</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what</a:t>
            </a:r>
            <a:r>
              <a:rPr lang="pl-PL" sz="3600" dirty="0">
                <a:solidFill>
                  <a:srgbClr val="000000"/>
                </a:solidFill>
                <a:latin typeface="Arial" panose="020B0604020202020204" pitchFamily="34" charset="0"/>
                <a:cs typeface="Arial" panose="020B0604020202020204" pitchFamily="34" charset="0"/>
              </a:rPr>
              <a:t> was </a:t>
            </a:r>
            <a:r>
              <a:rPr lang="pl-PL" sz="3600" dirty="0" err="1">
                <a:solidFill>
                  <a:srgbClr val="000000"/>
                </a:solidFill>
                <a:latin typeface="Arial" panose="020B0604020202020204" pitchFamily="34" charset="0"/>
                <a:cs typeface="Arial" panose="020B0604020202020204" pitchFamily="34" charset="0"/>
              </a:rPr>
              <a:t>considered</a:t>
            </a:r>
            <a:r>
              <a:rPr lang="pl-PL" sz="3600" dirty="0">
                <a:solidFill>
                  <a:srgbClr val="000000"/>
                </a:solidFill>
                <a:latin typeface="Arial" panose="020B0604020202020204" pitchFamily="34" charset="0"/>
                <a:cs typeface="Arial" panose="020B0604020202020204" pitchFamily="34" charset="0"/>
              </a:rPr>
              <a:t> the </a:t>
            </a:r>
            <a:r>
              <a:rPr lang="pl-PL" sz="3600" dirty="0" err="1">
                <a:solidFill>
                  <a:srgbClr val="000000"/>
                </a:solidFill>
                <a:latin typeface="Arial" panose="020B0604020202020204" pitchFamily="34" charset="0"/>
                <a:cs typeface="Arial" panose="020B0604020202020204" pitchFamily="34" charset="0"/>
              </a:rPr>
              <a:t>whole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becomes</a:t>
            </a:r>
            <a:r>
              <a:rPr lang="pl-PL" sz="3600" dirty="0">
                <a:solidFill>
                  <a:srgbClr val="000000"/>
                </a:solidFill>
                <a:latin typeface="Arial" panose="020B0604020202020204" pitchFamily="34" charset="0"/>
                <a:cs typeface="Arial" panose="020B0604020202020204" pitchFamily="34" charset="0"/>
              </a:rPr>
              <a:t> one (</a:t>
            </a:r>
            <a:r>
              <a:rPr lang="pl-PL" sz="3600" dirty="0" err="1">
                <a:solidFill>
                  <a:srgbClr val="000000"/>
                </a:solidFill>
                <a:latin typeface="Arial" panose="020B0604020202020204" pitchFamily="34" charset="0"/>
                <a:cs typeface="Arial" panose="020B0604020202020204" pitchFamily="34" charset="0"/>
              </a:rPr>
              <a:t>or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several</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features</a:t>
            </a:r>
            <a:r>
              <a:rPr lang="pl-PL" sz="3600" dirty="0">
                <a:solidFill>
                  <a:srgbClr val="000000"/>
                </a:solidFill>
                <a:latin typeface="Arial" panose="020B0604020202020204" pitchFamily="34" charset="0"/>
                <a:cs typeface="Arial" panose="020B0604020202020204" pitchFamily="34" charset="0"/>
              </a:rPr>
              <a:t> of a </a:t>
            </a:r>
            <a:r>
              <a:rPr lang="pl-PL" sz="3600" dirty="0" err="1">
                <a:solidFill>
                  <a:srgbClr val="000000"/>
                </a:solidFill>
                <a:latin typeface="Arial" panose="020B0604020202020204" pitchFamily="34" charset="0"/>
                <a:cs typeface="Arial" panose="020B0604020202020204" pitchFamily="34" charset="0"/>
              </a:rPr>
              <a:t>larger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a:t>
            </a:r>
            <a:endParaRPr lang="en-US" sz="3600" dirty="0">
              <a:solidFill>
                <a:srgbClr val="000000"/>
              </a:solidFill>
              <a:latin typeface="Arial" panose="020B0604020202020204" pitchFamily="34" charset="0"/>
              <a:cs typeface="Arial" panose="020B0604020202020204" pitchFamily="34" charset="0"/>
            </a:endParaRP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3. Customer segment pivot. </a:t>
            </a:r>
            <a:r>
              <a:rPr lang="pl-PL" sz="3600" dirty="0" err="1">
                <a:solidFill>
                  <a:srgbClr val="000000"/>
                </a:solidFill>
                <a:latin typeface="Arial" panose="020B0604020202020204" pitchFamily="34" charset="0"/>
                <a:cs typeface="Arial" panose="020B0604020202020204" pitchFamily="34" charset="0"/>
              </a:rPr>
              <a:t>Your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may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prove</a:t>
            </a:r>
            <a:r>
              <a:rPr lang="pl-PL" sz="3600" dirty="0">
                <a:solidFill>
                  <a:srgbClr val="000000"/>
                </a:solidFill>
                <a:latin typeface="Arial" panose="020B0604020202020204" pitchFamily="34" charset="0"/>
                <a:cs typeface="Arial" panose="020B0604020202020204" pitchFamily="34" charset="0"/>
              </a:rPr>
              <a:t> popular but not with the </a:t>
            </a:r>
            <a:r>
              <a:rPr lang="pl-PL" sz="3600" dirty="0" err="1">
                <a:solidFill>
                  <a:srgbClr val="000000"/>
                </a:solidFill>
                <a:latin typeface="Arial" panose="020B0604020202020204" pitchFamily="34" charset="0"/>
                <a:cs typeface="Arial" panose="020B0604020202020204" pitchFamily="34" charset="0"/>
              </a:rPr>
              <a:t>user</a:t>
            </a:r>
            <a:r>
              <a:rPr lang="pl-PL" sz="3600" dirty="0">
                <a:solidFill>
                  <a:srgbClr val="000000"/>
                </a:solidFill>
                <a:latin typeface="Arial" panose="020B0604020202020204" pitchFamily="34" charset="0"/>
                <a:cs typeface="Arial" panose="020B0604020202020204" pitchFamily="34" charset="0"/>
              </a:rPr>
              <a:t> segment </a:t>
            </a:r>
            <a:r>
              <a:rPr lang="pl-PL" sz="3600" dirty="0" err="1">
                <a:solidFill>
                  <a:srgbClr val="000000"/>
                </a:solidFill>
                <a:latin typeface="Arial" panose="020B0604020202020204" pitchFamily="34" charset="0"/>
                <a:cs typeface="Arial" panose="020B0604020202020204" pitchFamily="34" charset="0"/>
              </a:rPr>
              <a:t>that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had</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initially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targeted</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Therefore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positioning</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may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need</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change</a:t>
            </a:r>
            <a:r>
              <a:rPr lang="pl-PL" sz="3600" dirty="0">
                <a:solidFill>
                  <a:srgbClr val="000000"/>
                </a:solidFill>
                <a:latin typeface="Arial" panose="020B0604020202020204" pitchFamily="34" charset="0"/>
                <a:cs typeface="Arial" panose="020B0604020202020204" pitchFamily="34" charset="0"/>
              </a:rPr>
              <a:t> and the </a:t>
            </a:r>
            <a:r>
              <a:rPr lang="pl-PL" sz="3600" dirty="0" err="1">
                <a:solidFill>
                  <a:srgbClr val="000000"/>
                </a:solidFill>
                <a:latin typeface="Arial" panose="020B0604020202020204" pitchFamily="34" charset="0"/>
                <a:cs typeface="Arial" panose="020B0604020202020204" pitchFamily="34" charset="0"/>
              </a:rPr>
              <a:t>value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proposition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pricing</a:t>
            </a:r>
            <a:r>
              <a:rPr lang="pl-PL" sz="3600" dirty="0">
                <a:solidFill>
                  <a:srgbClr val="000000"/>
                </a:solidFill>
                <a:latin typeface="Arial" panose="020B0604020202020204" pitchFamily="34" charset="0"/>
                <a:cs typeface="Arial" panose="020B0604020202020204" pitchFamily="34" charset="0"/>
              </a:rPr>
              <a:t>, and </a:t>
            </a:r>
            <a:r>
              <a:rPr lang="pl-PL" sz="3600" dirty="0" err="1">
                <a:solidFill>
                  <a:srgbClr val="000000"/>
                </a:solidFill>
                <a:latin typeface="Arial" panose="020B0604020202020204" pitchFamily="34" charset="0"/>
                <a:cs typeface="Arial" panose="020B0604020202020204" pitchFamily="34" charset="0"/>
              </a:rPr>
              <a:t>channels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would</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all</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need</a:t>
            </a:r>
            <a:r>
              <a:rPr lang="pl-PL" sz="3600" dirty="0">
                <a:solidFill>
                  <a:srgbClr val="000000"/>
                </a:solidFill>
                <a:latin typeface="Arial" panose="020B0604020202020204" pitchFamily="34" charset="0"/>
                <a:cs typeface="Arial" panose="020B0604020202020204" pitchFamily="34" charset="0"/>
              </a:rPr>
              <a:t> to be </a:t>
            </a:r>
            <a:r>
              <a:rPr lang="pl-PL" sz="3600" dirty="0" err="1">
                <a:solidFill>
                  <a:srgbClr val="000000"/>
                </a:solidFill>
                <a:latin typeface="Arial" panose="020B0604020202020204" pitchFamily="34" charset="0"/>
                <a:cs typeface="Arial" panose="020B0604020202020204" pitchFamily="34" charset="0"/>
              </a:rPr>
              <a:t>reviewed</a:t>
            </a:r>
            <a:r>
              <a:rPr lang="pl-PL" sz="3600" dirty="0">
                <a:solidFill>
                  <a:srgbClr val="000000"/>
                </a:solidFill>
                <a:latin typeface="Arial" panose="020B0604020202020204" pitchFamily="34" charset="0"/>
                <a:cs typeface="Arial" panose="020B0604020202020204" pitchFamily="34" charset="0"/>
              </a:rPr>
              <a:t>.</a:t>
            </a:r>
            <a:endParaRPr lang="en-US" sz="36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4. Customer need pivot. </a:t>
            </a:r>
            <a:r>
              <a:rPr lang="pl-PL" sz="3600" dirty="0" err="1">
                <a:solidFill>
                  <a:srgbClr val="000000"/>
                </a:solidFill>
                <a:latin typeface="Arial" panose="020B0604020202020204" pitchFamily="34" charset="0"/>
                <a:cs typeface="Arial" panose="020B0604020202020204" pitchFamily="34" charset="0"/>
              </a:rPr>
              <a:t>Imagine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use</a:t>
            </a:r>
            <a:r>
              <a:rPr lang="pl-PL" sz="3600" dirty="0">
                <a:solidFill>
                  <a:srgbClr val="000000"/>
                </a:solidFill>
                <a:latin typeface="Arial" panose="020B0604020202020204" pitchFamily="34" charset="0"/>
                <a:cs typeface="Arial" panose="020B0604020202020204" pitchFamily="34" charset="0"/>
              </a:rPr>
              <a:t> the Lean Startup </a:t>
            </a:r>
            <a:r>
              <a:rPr lang="pl-PL" sz="3600" dirty="0" err="1">
                <a:solidFill>
                  <a:srgbClr val="000000"/>
                </a:solidFill>
                <a:latin typeface="Arial" panose="020B0604020202020204" pitchFamily="34" charset="0"/>
                <a:cs typeface="Arial" panose="020B0604020202020204" pitchFamily="34" charset="0"/>
              </a:rPr>
              <a:t>framework</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identify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early</a:t>
            </a:r>
            <a:r>
              <a:rPr lang="pl-PL" sz="3600" dirty="0">
                <a:solidFill>
                  <a:srgbClr val="000000"/>
                </a:solidFill>
                <a:latin typeface="Arial" panose="020B0604020202020204" pitchFamily="34" charset="0"/>
                <a:cs typeface="Arial" panose="020B0604020202020204" pitchFamily="34" charset="0"/>
              </a:rPr>
              <a:t> on </a:t>
            </a:r>
            <a:r>
              <a:rPr lang="pl-PL" sz="3600" dirty="0" err="1">
                <a:solidFill>
                  <a:srgbClr val="000000"/>
                </a:solidFill>
                <a:latin typeface="Arial" panose="020B0604020202020204" pitchFamily="34" charset="0"/>
                <a:cs typeface="Arial" panose="020B0604020202020204" pitchFamily="34" charset="0"/>
              </a:rPr>
              <a:t>that</a:t>
            </a:r>
            <a:r>
              <a:rPr lang="pl-PL" sz="3600" dirty="0">
                <a:solidFill>
                  <a:srgbClr val="000000"/>
                </a:solidFill>
                <a:latin typeface="Arial" panose="020B0604020202020204" pitchFamily="34" charset="0"/>
                <a:cs typeface="Arial" panose="020B0604020202020204" pitchFamily="34" charset="0"/>
              </a:rPr>
              <a:t> the problem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are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trying</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solve</a:t>
            </a:r>
            <a:r>
              <a:rPr lang="pl-PL" sz="3600" dirty="0">
                <a:solidFill>
                  <a:srgbClr val="000000"/>
                </a:solidFill>
                <a:latin typeface="Arial" panose="020B0604020202020204" pitchFamily="34" charset="0"/>
                <a:cs typeface="Arial" panose="020B0604020202020204" pitchFamily="34" charset="0"/>
              </a:rPr>
              <a:t> with </a:t>
            </a:r>
            <a:r>
              <a:rPr lang="pl-PL" sz="3600" dirty="0" err="1">
                <a:solidFill>
                  <a:srgbClr val="000000"/>
                </a:solidFill>
                <a:latin typeface="Arial" panose="020B0604020202020204" pitchFamily="34" charset="0"/>
                <a:cs typeface="Arial" panose="020B0604020202020204" pitchFamily="34" charset="0"/>
              </a:rPr>
              <a:t>your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not </a:t>
            </a:r>
            <a:r>
              <a:rPr lang="pl-PL" sz="3600" dirty="0" err="1">
                <a:solidFill>
                  <a:srgbClr val="000000"/>
                </a:solidFill>
                <a:latin typeface="Arial" panose="020B0604020202020204" pitchFamily="34" charset="0"/>
                <a:cs typeface="Arial" panose="020B0604020202020204" pitchFamily="34" charset="0"/>
              </a:rPr>
              <a:t>very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important</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customers</a:t>
            </a:r>
            <a:r>
              <a:rPr lang="pl-PL" sz="3600" dirty="0">
                <a:solidFill>
                  <a:srgbClr val="000000"/>
                </a:solidFill>
                <a:latin typeface="Arial" panose="020B0604020202020204" pitchFamily="34" charset="0"/>
                <a:cs typeface="Arial" panose="020B0604020202020204" pitchFamily="34" charset="0"/>
              </a:rPr>
              <a:t>. Then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must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understand</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more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deeply</a:t>
            </a:r>
            <a:r>
              <a:rPr lang="pl-PL" sz="3600" dirty="0">
                <a:solidFill>
                  <a:srgbClr val="000000"/>
                </a:solidFill>
                <a:latin typeface="Arial" panose="020B0604020202020204" pitchFamily="34" charset="0"/>
                <a:cs typeface="Arial" panose="020B0604020202020204" pitchFamily="34" charset="0"/>
              </a:rPr>
              <a:t> the </a:t>
            </a:r>
            <a:r>
              <a:rPr lang="pl-PL" sz="3600" dirty="0" err="1">
                <a:solidFill>
                  <a:srgbClr val="000000"/>
                </a:solidFill>
                <a:latin typeface="Arial" panose="020B0604020202020204" pitchFamily="34" charset="0"/>
                <a:cs typeface="Arial" panose="020B0604020202020204" pitchFamily="34" charset="0"/>
              </a:rPr>
              <a:t>job</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that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they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are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trying</a:t>
            </a:r>
            <a:r>
              <a:rPr lang="pl-PL" sz="3600" dirty="0">
                <a:solidFill>
                  <a:srgbClr val="000000"/>
                </a:solidFill>
                <a:latin typeface="Arial" panose="020B0604020202020204" pitchFamily="34" charset="0"/>
                <a:cs typeface="Arial" panose="020B0604020202020204" pitchFamily="34" charset="0"/>
              </a:rPr>
              <a:t> to do and </a:t>
            </a:r>
            <a:r>
              <a:rPr lang="pl-PL" sz="3600" dirty="0" err="1">
                <a:solidFill>
                  <a:srgbClr val="000000"/>
                </a:solidFill>
                <a:latin typeface="Arial" panose="020B0604020202020204" pitchFamily="34" charset="0"/>
                <a:cs typeface="Arial" panose="020B0604020202020204" pitchFamily="34" charset="0"/>
              </a:rPr>
              <a:t>find</a:t>
            </a:r>
            <a:r>
              <a:rPr lang="pl-PL" sz="3600" dirty="0">
                <a:solidFill>
                  <a:srgbClr val="000000"/>
                </a:solidFill>
                <a:latin typeface="Arial" panose="020B0604020202020204" pitchFamily="34" charset="0"/>
                <a:cs typeface="Arial" panose="020B0604020202020204" pitchFamily="34" charset="0"/>
              </a:rPr>
              <a:t> a problem </a:t>
            </a:r>
            <a:r>
              <a:rPr lang="pl-PL" sz="3600" dirty="0" err="1">
                <a:solidFill>
                  <a:srgbClr val="000000"/>
                </a:solidFill>
                <a:latin typeface="Arial" panose="020B0604020202020204" pitchFamily="34" charset="0"/>
                <a:cs typeface="Arial" panose="020B0604020202020204" pitchFamily="34" charset="0"/>
              </a:rPr>
              <a:t>they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are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willing</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pay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solve</a:t>
            </a:r>
            <a:r>
              <a:rPr lang="pl-PL" sz="3600" dirty="0">
                <a:solidFill>
                  <a:srgbClr val="000000"/>
                </a:solidFill>
                <a:latin typeface="Arial" panose="020B0604020202020204" pitchFamily="34" charset="0"/>
                <a:cs typeface="Arial" panose="020B0604020202020204" pitchFamily="34" charset="0"/>
              </a:rPr>
              <a:t>. </a:t>
            </a: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5. Platform pivot. </a:t>
            </a:r>
            <a:r>
              <a:rPr lang="en-US" sz="3600" dirty="0">
                <a:solidFill>
                  <a:srgbClr val="000000"/>
                </a:solidFill>
                <a:latin typeface="Arial" panose="020B0604020202020204" pitchFamily="34" charset="0"/>
                <a:cs typeface="Arial" panose="020B0604020202020204" pitchFamily="34" charset="0"/>
              </a:rPr>
              <a:t>This talks about a change from an application to a platform or vice versa. Examples of platforms are eBay, </a:t>
            </a:r>
            <a:r>
              <a:rPr lang="en-US" sz="3600" dirty="0" err="1">
                <a:solidFill>
                  <a:srgbClr val="000000"/>
                </a:solidFill>
                <a:latin typeface="Arial" panose="020B0604020202020204" pitchFamily="34" charset="0"/>
                <a:cs typeface="Arial" panose="020B0604020202020204" pitchFamily="34" charset="0"/>
              </a:rPr>
              <a:t>AirBnb</a:t>
            </a:r>
            <a:r>
              <a:rPr lang="en-US" sz="3600" dirty="0">
                <a:solidFill>
                  <a:srgbClr val="000000"/>
                </a:solidFill>
                <a:latin typeface="Arial" panose="020B0604020202020204" pitchFamily="34" charset="0"/>
                <a:cs typeface="Arial" panose="020B0604020202020204" pitchFamily="34" charset="0"/>
              </a:rPr>
              <a:t>, Uber, Android store etc. </a:t>
            </a:r>
            <a:endParaRPr lang="pl-PL" sz="3600" dirty="0">
              <a:solidFill>
                <a:srgbClr val="000000"/>
              </a:solidFill>
            </a:endParaRPr>
          </a:p>
          <a:p>
            <a:pPr>
              <a:lnSpc>
                <a:spcPct val="150000"/>
              </a:lnSpc>
            </a:pPr>
            <a:endParaRPr lang="pl-PL" sz="3600" dirty="0"/>
          </a:p>
        </p:txBody>
      </p:sp>
      <p:sp>
        <p:nvSpPr>
          <p:cNvPr id="5" name="Prostokąt 4"/>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6. PIVOT OR PERSEVERE?</a:t>
            </a:r>
          </a:p>
        </p:txBody>
      </p:sp>
      <p:sp>
        <p:nvSpPr>
          <p:cNvPr id="6" name="Prostokąt 2">
            <a:extLst>
              <a:ext uri="{FF2B5EF4-FFF2-40B4-BE49-F238E27FC236}">
                <a16:creationId xmlns:a16="http://schemas.microsoft.com/office/drawing/2014/main" id="{9BEEACD8-2D3A-4243-8422-37345C187FD4}"/>
              </a:ext>
            </a:extLst>
          </p:cNvPr>
          <p:cNvSpPr/>
          <p:nvPr/>
        </p:nvSpPr>
        <p:spPr>
          <a:xfrm>
            <a:off x="15227559" y="12714247"/>
            <a:ext cx="8752115" cy="830997"/>
          </a:xfrm>
          <a:prstGeom prst="rect">
            <a:avLst/>
          </a:prstGeom>
        </p:spPr>
        <p:txBody>
          <a:bodyPr wrap="square">
            <a:spAutoFit/>
          </a:bodyPr>
          <a:lstStyle/>
          <a:p>
            <a:r>
              <a:rPr lang="pl-PL" sz="2400" dirty="0">
                <a:latin typeface="Arial" panose="020B0604020202020204" pitchFamily="34" charset="0"/>
                <a:ea typeface="Times New Roman" panose="02020603050405020304" pitchFamily="18" charset="0"/>
                <a:cs typeface="Arial" panose="020B0604020202020204" pitchFamily="34" charset="0"/>
              </a:rPr>
              <a:t>Source: </a:t>
            </a:r>
            <a:r>
              <a:rPr lang="pl-PL" sz="2400" dirty="0" err="1">
                <a:latin typeface="Arial" panose="020B0604020202020204" pitchFamily="34" charset="0"/>
                <a:ea typeface="Times New Roman" panose="02020603050405020304" pitchFamily="18" charset="0"/>
                <a:cs typeface="Arial" panose="020B0604020202020204" pitchFamily="34" charset="0"/>
              </a:rPr>
              <a:t>https</a:t>
            </a:r>
            <a:r>
              <a:rPr lang="pl-PL" sz="2400" dirty="0">
                <a:latin typeface="Arial" panose="020B0604020202020204" pitchFamily="34" charset="0"/>
                <a:ea typeface="Times New Roman" panose="02020603050405020304" pitchFamily="18" charset="0"/>
                <a:cs typeface="Arial" panose="020B0604020202020204" pitchFamily="34" charset="0"/>
              </a:rPr>
              <a:t>://</a:t>
            </a:r>
            <a:r>
              <a:rPr lang="pl-PL" sz="2400" dirty="0" err="1">
                <a:latin typeface="Arial" panose="020B0604020202020204" pitchFamily="34" charset="0"/>
                <a:ea typeface="Times New Roman" panose="02020603050405020304" pitchFamily="18" charset="0"/>
                <a:cs typeface="Arial" panose="020B0604020202020204" pitchFamily="34" charset="0"/>
              </a:rPr>
              <a:t>openclassrooms.com</a:t>
            </a:r>
            <a:r>
              <a:rPr lang="pl-PL" sz="2400" dirty="0">
                <a:latin typeface="Arial" panose="020B0604020202020204" pitchFamily="34" charset="0"/>
                <a:ea typeface="Times New Roman" panose="02020603050405020304" pitchFamily="18" charset="0"/>
                <a:cs typeface="Arial" panose="020B0604020202020204" pitchFamily="34" charset="0"/>
              </a:rPr>
              <a:t>/en/</a:t>
            </a:r>
            <a:r>
              <a:rPr lang="pl-PL" sz="2400" dirty="0" err="1">
                <a:latin typeface="Arial" panose="020B0604020202020204" pitchFamily="34" charset="0"/>
                <a:ea typeface="Times New Roman" panose="02020603050405020304" pitchFamily="18" charset="0"/>
                <a:cs typeface="Arial" panose="020B0604020202020204" pitchFamily="34" charset="0"/>
              </a:rPr>
              <a:t>courses</a:t>
            </a:r>
            <a:r>
              <a:rPr lang="pl-PL" sz="2400" dirty="0">
                <a:latin typeface="Arial" panose="020B0604020202020204" pitchFamily="34" charset="0"/>
                <a:ea typeface="Times New Roman" panose="02020603050405020304" pitchFamily="18" charset="0"/>
                <a:cs typeface="Arial" panose="020B0604020202020204" pitchFamily="34" charset="0"/>
              </a:rPr>
              <a:t>/4544561-learn-about-lean-startup/4716471-learn-how-and-when-to-pivot</a:t>
            </a:r>
            <a:r>
              <a:rPr lang="pl-PL"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94875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05415FC-FAC6-FA46-8DB7-FF58329C094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705578" y="637938"/>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4"/>
            <a:ext cx="21583206" cy="3141905"/>
          </a:xfrm>
        </p:spPr>
        <p:txBody>
          <a:bodyPr>
            <a:normAutofit/>
          </a:bodyPr>
          <a:lstStyle/>
          <a:p>
            <a:pPr algn="ctr"/>
            <a:r>
              <a:rPr lang="pl-PL" sz="9600" dirty="0" err="1">
                <a:solidFill>
                  <a:srgbClr val="496F63"/>
                </a:solidFill>
              </a:rPr>
              <a:t>Types</a:t>
            </a:r>
            <a:r>
              <a:rPr lang="pl-PL" sz="9600" dirty="0">
                <a:solidFill>
                  <a:srgbClr val="496F63"/>
                </a:solidFill>
              </a:rPr>
              <a:t> of </a:t>
            </a:r>
            <a:r>
              <a:rPr lang="pl-PL" sz="9600" dirty="0" err="1">
                <a:solidFill>
                  <a:srgbClr val="496F63"/>
                </a:solidFill>
              </a:rPr>
              <a:t>pivot</a:t>
            </a:r>
            <a:endParaRPr lang="pl-PL" sz="5300" dirty="0">
              <a:solidFill>
                <a:srgbClr val="496F63"/>
              </a:solidFill>
              <a:latin typeface="Agency FB" panose="020B0503020202020204" pitchFamily="34" charset="0"/>
              <a:cs typeface="Apple Chancery" panose="03020702040506060504" pitchFamily="66" charset="-79"/>
            </a:endParaRPr>
          </a:p>
        </p:txBody>
      </p:sp>
      <p:sp>
        <p:nvSpPr>
          <p:cNvPr id="7" name="Symbol zastępczy tekstu 2">
            <a:extLst>
              <a:ext uri="{FF2B5EF4-FFF2-40B4-BE49-F238E27FC236}">
                <a16:creationId xmlns:a16="http://schemas.microsoft.com/office/drawing/2014/main" id="{23C2CF21-E15E-9B40-AFDC-3ED699A6D0EA}"/>
              </a:ext>
            </a:extLst>
          </p:cNvPr>
          <p:cNvSpPr>
            <a:spLocks noGrp="1"/>
          </p:cNvSpPr>
          <p:nvPr>
            <p:ph type="body" idx="1"/>
          </p:nvPr>
        </p:nvSpPr>
        <p:spPr>
          <a:xfrm>
            <a:off x="1642188" y="2236408"/>
            <a:ext cx="21820694" cy="10695695"/>
          </a:xfrm>
        </p:spPr>
        <p:txBody>
          <a:bodyPr wrap="square" lIns="0" tIns="0" rIns="0" bIns="0">
            <a:noAutofit/>
          </a:bodyPr>
          <a:lstStyle/>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6. Business architecture pivot</a:t>
            </a:r>
            <a:r>
              <a:rPr lang="pl-PL" sz="4000" b="1" dirty="0">
                <a:solidFill>
                  <a:srgbClr val="FF0000"/>
                </a:solidFill>
                <a:latin typeface="Bradley Hand ITC" panose="03070402050302030203" pitchFamily="66" charset="0"/>
                <a:cs typeface="Apple Chancery" panose="03020702040506060504" pitchFamily="66" charset="-79"/>
              </a:rPr>
              <a:t>. </a:t>
            </a:r>
            <a:r>
              <a:rPr lang="pl-PL" sz="3600" dirty="0">
                <a:solidFill>
                  <a:srgbClr val="000000"/>
                </a:solidFill>
                <a:latin typeface="Arial" panose="020B0604020202020204" pitchFamily="34" charset="0"/>
                <a:cs typeface="Arial" panose="020B0604020202020204" pitchFamily="34" charset="0"/>
              </a:rPr>
              <a:t>There are two types of business: </a:t>
            </a:r>
            <a:r>
              <a:rPr lang="pl-PL" sz="3600" i="1" dirty="0">
                <a:solidFill>
                  <a:srgbClr val="000000"/>
                </a:solidFill>
                <a:latin typeface="Arial" panose="020B0604020202020204" pitchFamily="34" charset="0"/>
                <a:cs typeface="Arial" panose="020B0604020202020204" pitchFamily="34" charset="0"/>
              </a:rPr>
              <a:t>high-margin, low-volume </a:t>
            </a:r>
            <a:r>
              <a:rPr lang="pl-PL" sz="3600" dirty="0">
                <a:solidFill>
                  <a:srgbClr val="000000"/>
                </a:solidFill>
                <a:latin typeface="Arial" panose="020B0604020202020204" pitchFamily="34" charset="0"/>
                <a:cs typeface="Arial" panose="020B0604020202020204" pitchFamily="34" charset="0"/>
              </a:rPr>
              <a:t>and </a:t>
            </a:r>
            <a:r>
              <a:rPr lang="pl-PL" sz="3600" i="1" dirty="0">
                <a:solidFill>
                  <a:srgbClr val="000000"/>
                </a:solidFill>
                <a:latin typeface="Arial" panose="020B0604020202020204" pitchFamily="34" charset="0"/>
                <a:cs typeface="Arial" panose="020B0604020202020204" pitchFamily="34" charset="0"/>
              </a:rPr>
              <a:t>low-margin, high-volume</a:t>
            </a:r>
            <a:r>
              <a:rPr lang="pl-PL" sz="3600" dirty="0">
                <a:solidFill>
                  <a:srgbClr val="000000"/>
                </a:solidFill>
                <a:latin typeface="Arial" panose="020B0604020202020204" pitchFamily="34" charset="0"/>
                <a:cs typeface="Arial" panose="020B0604020202020204" pitchFamily="34" charset="0"/>
              </a:rPr>
              <a:t>. You cannot be both</a:t>
            </a:r>
            <a:r>
              <a:rPr lang="en-GB" sz="3600" dirty="0">
                <a:solidFill>
                  <a:srgbClr val="000000"/>
                </a:solidFill>
                <a:latin typeface="Arial" panose="020B0604020202020204" pitchFamily="34" charset="0"/>
                <a:cs typeface="Arial" panose="020B0604020202020204" pitchFamily="34" charset="0"/>
              </a:rPr>
              <a:t>,</a:t>
            </a:r>
            <a:r>
              <a:rPr lang="pl-PL" sz="3600" dirty="0">
                <a:solidFill>
                  <a:srgbClr val="000000"/>
                </a:solidFill>
                <a:latin typeface="Arial" panose="020B0604020202020204" pitchFamily="34" charset="0"/>
                <a:cs typeface="Arial" panose="020B0604020202020204" pitchFamily="34" charset="0"/>
              </a:rPr>
              <a:t> but sometimes you can pivot from one to the other.</a:t>
            </a:r>
            <a:endParaRPr lang="en-US" sz="3600" dirty="0">
              <a:solidFill>
                <a:srgbClr val="000000"/>
              </a:solidFill>
              <a:latin typeface="Arial" panose="020B0604020202020204" pitchFamily="34" charset="0"/>
              <a:cs typeface="Arial" panose="020B0604020202020204" pitchFamily="34" charset="0"/>
            </a:endParaRP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7. Value capture pivot. </a:t>
            </a:r>
            <a:r>
              <a:rPr lang="pl-PL" sz="3600" dirty="0">
                <a:solidFill>
                  <a:srgbClr val="000000"/>
                </a:solidFill>
                <a:latin typeface="Arial" panose="020B0604020202020204" pitchFamily="34" charset="0"/>
                <a:cs typeface="Arial" panose="020B0604020202020204" pitchFamily="34" charset="0"/>
              </a:rPr>
              <a:t>This pivot refers to changes </a:t>
            </a:r>
            <a:r>
              <a:rPr lang="en-GB" sz="3600" dirty="0">
                <a:solidFill>
                  <a:srgbClr val="000000"/>
                </a:solidFill>
                <a:latin typeface="Arial" panose="020B0604020202020204" pitchFamily="34" charset="0"/>
                <a:cs typeface="Arial" panose="020B0604020202020204" pitchFamily="34" charset="0"/>
              </a:rPr>
              <a:t>in </a:t>
            </a:r>
            <a:r>
              <a:rPr lang="pl-PL" sz="3600" dirty="0">
                <a:solidFill>
                  <a:srgbClr val="000000"/>
                </a:solidFill>
                <a:latin typeface="Arial" panose="020B0604020202020204" pitchFamily="34" charset="0"/>
                <a:cs typeface="Arial" panose="020B0604020202020204" pitchFamily="34" charset="0"/>
              </a:rPr>
              <a:t>how you moneti</a:t>
            </a:r>
            <a:r>
              <a:rPr lang="en-GB" sz="3600" dirty="0">
                <a:solidFill>
                  <a:srgbClr val="000000"/>
                </a:solidFill>
                <a:latin typeface="Arial" panose="020B0604020202020204" pitchFamily="34" charset="0"/>
                <a:cs typeface="Arial" panose="020B0604020202020204" pitchFamily="34" charset="0"/>
              </a:rPr>
              <a:t>s</a:t>
            </a:r>
            <a:r>
              <a:rPr lang="pl-PL" sz="3600" dirty="0">
                <a:solidFill>
                  <a:srgbClr val="000000"/>
                </a:solidFill>
                <a:latin typeface="Arial" panose="020B0604020202020204" pitchFamily="34" charset="0"/>
                <a:cs typeface="Arial" panose="020B0604020202020204" pitchFamily="34" charset="0"/>
              </a:rPr>
              <a:t>e or earn revenue. </a:t>
            </a:r>
            <a:r>
              <a:rPr lang="pl-PL" sz="3600" dirty="0" err="1">
                <a:solidFill>
                  <a:srgbClr val="000000"/>
                </a:solidFill>
                <a:latin typeface="Arial" panose="020B0604020202020204" pitchFamily="34" charset="0"/>
                <a:cs typeface="Arial" panose="020B0604020202020204" pitchFamily="34" charset="0"/>
              </a:rPr>
              <a:t>When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change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how</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make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money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this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impacts</a:t>
            </a:r>
            <a:r>
              <a:rPr lang="pl-PL" sz="3600" dirty="0">
                <a:solidFill>
                  <a:srgbClr val="000000"/>
                </a:solidFill>
                <a:latin typeface="Arial" panose="020B0604020202020204" pitchFamily="34" charset="0"/>
                <a:cs typeface="Arial" panose="020B0604020202020204" pitchFamily="34" charset="0"/>
              </a:rPr>
              <a:t> the </a:t>
            </a:r>
            <a:r>
              <a:rPr lang="pl-PL" sz="3600" dirty="0" err="1">
                <a:solidFill>
                  <a:srgbClr val="000000"/>
                </a:solidFill>
                <a:latin typeface="Arial" panose="020B0604020202020204" pitchFamily="34" charset="0"/>
                <a:cs typeface="Arial" panose="020B0604020202020204" pitchFamily="34" charset="0"/>
              </a:rPr>
              <a:t>product</a:t>
            </a:r>
            <a:r>
              <a:rPr lang="pl-PL" sz="3600" dirty="0">
                <a:solidFill>
                  <a:srgbClr val="000000"/>
                </a:solidFill>
                <a:latin typeface="Arial" panose="020B0604020202020204" pitchFamily="34" charset="0"/>
                <a:cs typeface="Arial" panose="020B0604020202020204" pitchFamily="34" charset="0"/>
              </a:rPr>
              <a:t>, business, </a:t>
            </a:r>
            <a:r>
              <a:rPr lang="pl-PL" sz="3600" dirty="0" err="1">
                <a:solidFill>
                  <a:srgbClr val="000000"/>
                </a:solidFill>
                <a:latin typeface="Arial" panose="020B0604020202020204" pitchFamily="34" charset="0"/>
                <a:cs typeface="Arial" panose="020B0604020202020204" pitchFamily="34" charset="0"/>
              </a:rPr>
              <a:t>sales</a:t>
            </a:r>
            <a:r>
              <a:rPr lang="pl-PL" sz="3600" dirty="0">
                <a:solidFill>
                  <a:srgbClr val="000000"/>
                </a:solidFill>
                <a:latin typeface="Arial" panose="020B0604020202020204" pitchFamily="34" charset="0"/>
                <a:cs typeface="Arial" panose="020B0604020202020204" pitchFamily="34" charset="0"/>
              </a:rPr>
              <a:t>, marketing and </a:t>
            </a:r>
            <a:r>
              <a:rPr lang="pl-PL" sz="3600" dirty="0" err="1">
                <a:solidFill>
                  <a:srgbClr val="000000"/>
                </a:solidFill>
                <a:latin typeface="Arial" panose="020B0604020202020204" pitchFamily="34" charset="0"/>
                <a:cs typeface="Arial" panose="020B0604020202020204" pitchFamily="34" charset="0"/>
              </a:rPr>
              <a:t>operational</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sides</a:t>
            </a:r>
            <a:r>
              <a:rPr lang="pl-PL" sz="3600" dirty="0">
                <a:solidFill>
                  <a:srgbClr val="000000"/>
                </a:solidFill>
                <a:latin typeface="Arial" panose="020B0604020202020204" pitchFamily="34" charset="0"/>
                <a:cs typeface="Arial" panose="020B0604020202020204" pitchFamily="34" charset="0"/>
              </a:rPr>
              <a:t> of the business model.</a:t>
            </a:r>
            <a:endParaRPr lang="en-US" sz="36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8. Engine of growth pivot. </a:t>
            </a:r>
            <a:r>
              <a:rPr lang="pl-PL" sz="3600" i="1" dirty="0" err="1">
                <a:solidFill>
                  <a:srgbClr val="000000"/>
                </a:solidFill>
                <a:latin typeface="Arial" panose="020B0604020202020204" pitchFamily="34" charset="0"/>
                <a:cs typeface="Arial" panose="020B0604020202020204" pitchFamily="34" charset="0"/>
              </a:rPr>
              <a:t>Viral</a:t>
            </a:r>
            <a:r>
              <a:rPr lang="pl-PL" sz="3600" i="1" dirty="0">
                <a:solidFill>
                  <a:srgbClr val="000000"/>
                </a:solidFill>
                <a:latin typeface="Arial" panose="020B0604020202020204" pitchFamily="34" charset="0"/>
                <a:cs typeface="Arial" panose="020B0604020202020204" pitchFamily="34" charset="0"/>
              </a:rPr>
              <a:t> </a:t>
            </a:r>
            <a:r>
              <a:rPr lang="pl-PL" sz="3600" i="1" dirty="0" err="1">
                <a:solidFill>
                  <a:srgbClr val="000000"/>
                </a:solidFill>
                <a:latin typeface="Arial" panose="020B0604020202020204" pitchFamily="34" charset="0"/>
                <a:cs typeface="Arial" panose="020B0604020202020204" pitchFamily="34" charset="0"/>
              </a:rPr>
              <a:t>growth</a:t>
            </a:r>
            <a:r>
              <a:rPr lang="pl-PL" sz="3600" i="1"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when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current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users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recommend</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other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users</a:t>
            </a:r>
            <a:r>
              <a:rPr lang="pl-PL" sz="3600" dirty="0">
                <a:solidFill>
                  <a:srgbClr val="000000"/>
                </a:solidFill>
                <a:latin typeface="Arial" panose="020B0604020202020204" pitchFamily="34" charset="0"/>
                <a:cs typeface="Arial" panose="020B0604020202020204" pitchFamily="34" charset="0"/>
              </a:rPr>
              <a:t>. </a:t>
            </a:r>
            <a:r>
              <a:rPr lang="pl-PL" sz="3600" i="1" dirty="0" err="1">
                <a:solidFill>
                  <a:srgbClr val="000000"/>
                </a:solidFill>
                <a:latin typeface="Arial" panose="020B0604020202020204" pitchFamily="34" charset="0"/>
                <a:cs typeface="Arial" panose="020B0604020202020204" pitchFamily="34" charset="0"/>
              </a:rPr>
              <a:t>Paid</a:t>
            </a:r>
            <a:r>
              <a:rPr lang="pl-PL" sz="3600" i="1" dirty="0">
                <a:solidFill>
                  <a:srgbClr val="000000"/>
                </a:solidFill>
                <a:latin typeface="Arial" panose="020B0604020202020204" pitchFamily="34" charset="0"/>
                <a:cs typeface="Arial" panose="020B0604020202020204" pitchFamily="34" charset="0"/>
              </a:rPr>
              <a:t> </a:t>
            </a:r>
            <a:r>
              <a:rPr lang="pl-PL" sz="3600" i="1" dirty="0" err="1">
                <a:solidFill>
                  <a:srgbClr val="000000"/>
                </a:solidFill>
                <a:latin typeface="Arial" panose="020B0604020202020204" pitchFamily="34" charset="0"/>
                <a:cs typeface="Arial" panose="020B0604020202020204" pitchFamily="34" charset="0"/>
              </a:rPr>
              <a:t>growth</a:t>
            </a:r>
            <a:r>
              <a:rPr lang="pl-PL" sz="3600" i="1"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when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spend</a:t>
            </a:r>
            <a:r>
              <a:rPr lang="pl-PL" sz="3600" dirty="0">
                <a:solidFill>
                  <a:srgbClr val="000000"/>
                </a:solidFill>
                <a:latin typeface="Arial" panose="020B0604020202020204" pitchFamily="34" charset="0"/>
                <a:cs typeface="Arial" panose="020B0604020202020204" pitchFamily="34" charset="0"/>
              </a:rPr>
              <a:t> marketing </a:t>
            </a:r>
            <a:r>
              <a:rPr lang="pl-PL" sz="3600" dirty="0" err="1">
                <a:solidFill>
                  <a:srgbClr val="000000"/>
                </a:solidFill>
                <a:latin typeface="Arial" panose="020B0604020202020204" pitchFamily="34" charset="0"/>
                <a:cs typeface="Arial" panose="020B0604020202020204" pitchFamily="34" charset="0"/>
              </a:rPr>
              <a:t>money</a:t>
            </a:r>
            <a:r>
              <a:rPr lang="pl-PL" sz="3600" dirty="0">
                <a:solidFill>
                  <a:srgbClr val="000000"/>
                </a:solidFill>
                <a:latin typeface="Arial" panose="020B0604020202020204" pitchFamily="34" charset="0"/>
                <a:cs typeface="Arial" panose="020B0604020202020204" pitchFamily="34" charset="0"/>
              </a:rPr>
              <a:t> on </a:t>
            </a:r>
            <a:r>
              <a:rPr lang="pl-PL" sz="3600" dirty="0" err="1">
                <a:solidFill>
                  <a:srgbClr val="000000"/>
                </a:solidFill>
                <a:latin typeface="Arial" panose="020B0604020202020204" pitchFamily="34" charset="0"/>
                <a:cs typeface="Arial" panose="020B0604020202020204" pitchFamily="34" charset="0"/>
              </a:rPr>
              <a:t>acquiring</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new</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customers</a:t>
            </a:r>
            <a:r>
              <a:rPr lang="pl-PL" sz="3600" dirty="0">
                <a:solidFill>
                  <a:srgbClr val="000000"/>
                </a:solidFill>
                <a:latin typeface="Arial" panose="020B0604020202020204" pitchFamily="34" charset="0"/>
                <a:cs typeface="Arial" panose="020B0604020202020204" pitchFamily="34" charset="0"/>
              </a:rPr>
              <a:t>. </a:t>
            </a:r>
            <a:r>
              <a:rPr lang="pl-PL" sz="3600" i="1" dirty="0" err="1">
                <a:solidFill>
                  <a:srgbClr val="000000"/>
                </a:solidFill>
                <a:latin typeface="Arial" panose="020B0604020202020204" pitchFamily="34" charset="0"/>
                <a:cs typeface="Arial" panose="020B0604020202020204" pitchFamily="34" charset="0"/>
              </a:rPr>
              <a:t>Sticky</a:t>
            </a:r>
            <a:r>
              <a:rPr lang="pl-PL" sz="3600" i="1" dirty="0">
                <a:solidFill>
                  <a:srgbClr val="000000"/>
                </a:solidFill>
                <a:latin typeface="Arial" panose="020B0604020202020204" pitchFamily="34" charset="0"/>
                <a:cs typeface="Arial" panose="020B0604020202020204" pitchFamily="34" charset="0"/>
              </a:rPr>
              <a:t> </a:t>
            </a:r>
            <a:r>
              <a:rPr lang="pl-PL" sz="3600" i="1" dirty="0" err="1">
                <a:solidFill>
                  <a:srgbClr val="000000"/>
                </a:solidFill>
                <a:latin typeface="Arial" panose="020B0604020202020204" pitchFamily="34" charset="0"/>
                <a:cs typeface="Arial" panose="020B0604020202020204" pitchFamily="34" charset="0"/>
              </a:rPr>
              <a:t>growth</a:t>
            </a:r>
            <a:r>
              <a:rPr lang="pl-PL" sz="3600" i="1"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when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manage</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retain</a:t>
            </a:r>
            <a:r>
              <a:rPr lang="pl-PL" sz="3600" dirty="0">
                <a:solidFill>
                  <a:srgbClr val="000000"/>
                </a:solidFill>
                <a:latin typeface="Arial" panose="020B0604020202020204" pitchFamily="34" charset="0"/>
                <a:cs typeface="Arial" panose="020B0604020202020204" pitchFamily="34" charset="0"/>
              </a:rPr>
              <a:t> most of </a:t>
            </a:r>
            <a:r>
              <a:rPr lang="pl-PL" sz="3600" dirty="0" err="1">
                <a:solidFill>
                  <a:srgbClr val="000000"/>
                </a:solidFill>
                <a:latin typeface="Arial" panose="020B0604020202020204" pitchFamily="34" charset="0"/>
                <a:cs typeface="Arial" panose="020B0604020202020204" pitchFamily="34" charset="0"/>
              </a:rPr>
              <a:t>your</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users</a:t>
            </a:r>
            <a:r>
              <a:rPr lang="pl-PL" sz="3600" dirty="0">
                <a:solidFill>
                  <a:srgbClr val="000000"/>
                </a:solidFill>
                <a:latin typeface="Arial" panose="020B0604020202020204" pitchFamily="34" charset="0"/>
                <a:cs typeface="Arial" panose="020B0604020202020204" pitchFamily="34" charset="0"/>
              </a:rPr>
              <a:t> and </a:t>
            </a:r>
            <a:r>
              <a:rPr lang="pl-PL" sz="3600" dirty="0" err="1">
                <a:solidFill>
                  <a:srgbClr val="000000"/>
                </a:solidFill>
                <a:latin typeface="Arial" panose="020B0604020202020204" pitchFamily="34" charset="0"/>
                <a:cs typeface="Arial" panose="020B0604020202020204" pitchFamily="34" charset="0"/>
              </a:rPr>
              <a:t>churn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rate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low</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can</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pivot</a:t>
            </a:r>
            <a:r>
              <a:rPr lang="pl-PL" sz="3600" dirty="0">
                <a:solidFill>
                  <a:srgbClr val="000000"/>
                </a:solidFill>
                <a:latin typeface="Arial" panose="020B0604020202020204" pitchFamily="34" charset="0"/>
                <a:cs typeface="Arial" panose="020B0604020202020204" pitchFamily="34" charset="0"/>
              </a:rPr>
              <a:t> from one of </a:t>
            </a:r>
            <a:r>
              <a:rPr lang="pl-PL" sz="3600" dirty="0" err="1">
                <a:solidFill>
                  <a:srgbClr val="000000"/>
                </a:solidFill>
                <a:latin typeface="Arial" panose="020B0604020202020204" pitchFamily="34" charset="0"/>
                <a:cs typeface="Arial" panose="020B0604020202020204" pitchFamily="34" charset="0"/>
              </a:rPr>
              <a:t>these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growth</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engines</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another</a:t>
            </a:r>
            <a:r>
              <a:rPr lang="pl-PL" sz="3600" dirty="0">
                <a:solidFill>
                  <a:srgbClr val="000000"/>
                </a:solidFill>
                <a:latin typeface="Arial" panose="020B0604020202020204" pitchFamily="34" charset="0"/>
                <a:cs typeface="Arial" panose="020B0604020202020204" pitchFamily="34" charset="0"/>
              </a:rPr>
              <a:t>.</a:t>
            </a:r>
            <a:endParaRPr lang="en-US" sz="36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9. Channel pivot. </a:t>
            </a:r>
            <a:r>
              <a:rPr lang="pl-PL" sz="3600" dirty="0">
                <a:solidFill>
                  <a:srgbClr val="000000"/>
                </a:solidFill>
                <a:latin typeface="Arial" panose="020B0604020202020204" pitchFamily="34" charset="0"/>
                <a:cs typeface="Arial" panose="020B0604020202020204" pitchFamily="34" charset="0"/>
              </a:rPr>
              <a:t>Here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change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how</a:t>
            </a:r>
            <a:r>
              <a:rPr lang="pl-PL" sz="3600" dirty="0">
                <a:solidFill>
                  <a:srgbClr val="000000"/>
                </a:solidFill>
                <a:latin typeface="Arial" panose="020B0604020202020204" pitchFamily="34" charset="0"/>
                <a:cs typeface="Arial" panose="020B0604020202020204" pitchFamily="34" charset="0"/>
              </a:rPr>
              <a:t> and </a:t>
            </a:r>
            <a:r>
              <a:rPr lang="pl-PL" sz="3600" dirty="0" err="1">
                <a:solidFill>
                  <a:srgbClr val="000000"/>
                </a:solidFill>
                <a:latin typeface="Arial" panose="020B0604020202020204" pitchFamily="34" charset="0"/>
                <a:cs typeface="Arial" panose="020B0604020202020204" pitchFamily="34" charset="0"/>
              </a:rPr>
              <a:t>where</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sell</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your</a:t>
            </a:r>
            <a:r>
              <a:rPr lang="pl-PL" sz="3600" dirty="0">
                <a:solidFill>
                  <a:srgbClr val="000000"/>
                </a:solidFill>
                <a:latin typeface="Arial" panose="020B0604020202020204" pitchFamily="34" charset="0"/>
                <a:cs typeface="Arial" panose="020B0604020202020204" pitchFamily="34" charset="0"/>
              </a:rPr>
              <a:t> products and services (in stores, online, </a:t>
            </a:r>
            <a:r>
              <a:rPr lang="pl-PL" sz="3600" dirty="0" err="1">
                <a:solidFill>
                  <a:srgbClr val="000000"/>
                </a:solidFill>
                <a:latin typeface="Arial" panose="020B0604020202020204" pitchFamily="34" charset="0"/>
                <a:cs typeface="Arial" panose="020B0604020202020204" pitchFamily="34" charset="0"/>
              </a:rPr>
              <a:t>through</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partners</a:t>
            </a:r>
            <a:r>
              <a:rPr lang="pl-PL" sz="3600" dirty="0">
                <a:solidFill>
                  <a:srgbClr val="000000"/>
                </a:solidFill>
                <a:latin typeface="Arial" panose="020B0604020202020204" pitchFamily="34" charset="0"/>
                <a:cs typeface="Arial" panose="020B0604020202020204" pitchFamily="34" charset="0"/>
              </a:rPr>
              <a:t>, in-</a:t>
            </a:r>
            <a:r>
              <a:rPr lang="pl-PL" sz="3600" dirty="0" err="1">
                <a:solidFill>
                  <a:srgbClr val="000000"/>
                </a:solidFill>
                <a:latin typeface="Arial" panose="020B0604020202020204" pitchFamily="34" charset="0"/>
                <a:cs typeface="Arial" panose="020B0604020202020204" pitchFamily="34" charset="0"/>
              </a:rPr>
              <a:t>app</a:t>
            </a:r>
            <a:r>
              <a:rPr lang="pl-PL" sz="3600" dirty="0">
                <a:solidFill>
                  <a:srgbClr val="000000"/>
                </a:solidFill>
                <a:latin typeface="Arial" panose="020B0604020202020204" pitchFamily="34" charset="0"/>
                <a:cs typeface="Arial" panose="020B0604020202020204" pitchFamily="34" charset="0"/>
              </a:rPr>
              <a:t>). </a:t>
            </a:r>
            <a:endParaRPr lang="en-US" sz="36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n-US" sz="4000" b="1" dirty="0">
                <a:solidFill>
                  <a:srgbClr val="FF0000"/>
                </a:solidFill>
                <a:latin typeface="Bradley Hand ITC" panose="03070402050302030203" pitchFamily="66" charset="0"/>
                <a:cs typeface="Apple Chancery" panose="03020702040506060504" pitchFamily="66" charset="-79"/>
              </a:rPr>
              <a:t>10. Technology pivot. </a:t>
            </a:r>
            <a:r>
              <a:rPr lang="pl-PL" sz="3600" dirty="0" err="1">
                <a:solidFill>
                  <a:srgbClr val="000000"/>
                </a:solidFill>
                <a:latin typeface="Arial" panose="020B0604020202020204" pitchFamily="34" charset="0"/>
                <a:cs typeface="Arial" panose="020B0604020202020204" pitchFamily="34" charset="0"/>
              </a:rPr>
              <a:t>This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pivot</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is</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when</a:t>
            </a:r>
            <a:r>
              <a:rPr lang="pl-PL" sz="3600" dirty="0">
                <a:solidFill>
                  <a:srgbClr val="000000"/>
                </a:solidFill>
                <a:latin typeface="Arial" panose="020B0604020202020204" pitchFamily="34" charset="0"/>
                <a:cs typeface="Arial" panose="020B0604020202020204" pitchFamily="34" charset="0"/>
              </a:rPr>
              <a:t> a </a:t>
            </a:r>
            <a:r>
              <a:rPr lang="pl-PL" sz="3600" dirty="0" err="1">
                <a:solidFill>
                  <a:srgbClr val="000000"/>
                </a:solidFill>
                <a:latin typeface="Arial" panose="020B0604020202020204" pitchFamily="34" charset="0"/>
                <a:cs typeface="Arial" panose="020B0604020202020204" pitchFamily="34" charset="0"/>
              </a:rPr>
              <a:t>new</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technology</a:t>
            </a:r>
            <a:r>
              <a:rPr lang="pl-PL" sz="3600" dirty="0">
                <a:solidFill>
                  <a:srgbClr val="000000"/>
                </a:solidFill>
                <a:latin typeface="Arial" panose="020B0604020202020204" pitchFamily="34" charset="0"/>
                <a:cs typeface="Arial" panose="020B0604020202020204" pitchFamily="34" charset="0"/>
              </a:rPr>
              <a:t> </a:t>
            </a:r>
            <a:r>
              <a:rPr lang="pl-PL" sz="3600" dirty="0" err="1">
                <a:solidFill>
                  <a:srgbClr val="000000"/>
                </a:solidFill>
                <a:latin typeface="Arial" panose="020B0604020202020204" pitchFamily="34" charset="0"/>
                <a:cs typeface="Arial" panose="020B0604020202020204" pitchFamily="34" charset="0"/>
              </a:rPr>
              <a:t>can</a:t>
            </a:r>
            <a:r>
              <a:rPr lang="pl-PL" sz="3600" dirty="0">
                <a:solidFill>
                  <a:srgbClr val="000000"/>
                </a:solidFill>
                <a:latin typeface="Arial" panose="020B0604020202020204" pitchFamily="34" charset="0"/>
                <a:cs typeface="Arial" panose="020B0604020202020204" pitchFamily="34" charset="0"/>
              </a:rPr>
              <a:t> be </a:t>
            </a:r>
            <a:r>
              <a:rPr lang="pl-PL" sz="3600" dirty="0" err="1">
                <a:solidFill>
                  <a:srgbClr val="000000"/>
                </a:solidFill>
                <a:latin typeface="Arial" panose="020B0604020202020204" pitchFamily="34" charset="0"/>
                <a:cs typeface="Arial" panose="020B0604020202020204" pitchFamily="34" charset="0"/>
              </a:rPr>
              <a:t>used</a:t>
            </a:r>
            <a:r>
              <a:rPr lang="pl-PL" sz="3600" dirty="0">
                <a:solidFill>
                  <a:srgbClr val="000000"/>
                </a:solidFill>
                <a:latin typeface="Arial" panose="020B0604020202020204" pitchFamily="34" charset="0"/>
                <a:cs typeface="Arial" panose="020B0604020202020204" pitchFamily="34" charset="0"/>
              </a:rPr>
              <a:t> to </a:t>
            </a:r>
            <a:r>
              <a:rPr lang="pl-PL" sz="3600" dirty="0" err="1">
                <a:solidFill>
                  <a:srgbClr val="000000"/>
                </a:solidFill>
                <a:latin typeface="Arial" panose="020B0604020202020204" pitchFamily="34" charset="0"/>
                <a:cs typeface="Arial" panose="020B0604020202020204" pitchFamily="34" charset="0"/>
              </a:rPr>
              <a:t>achieve</a:t>
            </a:r>
            <a:r>
              <a:rPr lang="pl-PL" sz="3600" dirty="0">
                <a:solidFill>
                  <a:srgbClr val="000000"/>
                </a:solidFill>
                <a:latin typeface="Arial" panose="020B0604020202020204" pitchFamily="34" charset="0"/>
                <a:cs typeface="Arial" panose="020B0604020202020204" pitchFamily="34" charset="0"/>
              </a:rPr>
              <a:t> the same </a:t>
            </a:r>
            <a:r>
              <a:rPr lang="pl-PL" sz="3600" dirty="0" err="1">
                <a:solidFill>
                  <a:srgbClr val="000000"/>
                </a:solidFill>
                <a:latin typeface="Arial" panose="020B0604020202020204" pitchFamily="34" charset="0"/>
                <a:cs typeface="Arial" panose="020B0604020202020204" pitchFamily="34" charset="0"/>
              </a:rPr>
              <a:t>outcome</a:t>
            </a:r>
            <a:r>
              <a:rPr lang="pl-PL" sz="3600" dirty="0">
                <a:solidFill>
                  <a:srgbClr val="000000"/>
                </a:solidFill>
                <a:latin typeface="Arial" panose="020B0604020202020204" pitchFamily="34" charset="0"/>
                <a:cs typeface="Arial" panose="020B0604020202020204" pitchFamily="34" charset="0"/>
              </a:rPr>
              <a:t>. This can be beneficial if the new solution has </a:t>
            </a:r>
            <a:r>
              <a:rPr lang="en-GB" sz="3600" dirty="0">
                <a:solidFill>
                  <a:srgbClr val="000000"/>
                </a:solidFill>
                <a:latin typeface="Arial" panose="020B0604020202020204" pitchFamily="34" charset="0"/>
                <a:cs typeface="Arial" panose="020B0604020202020204" pitchFamily="34" charset="0"/>
              </a:rPr>
              <a:t>a </a:t>
            </a:r>
            <a:r>
              <a:rPr lang="pl-PL" sz="3600" dirty="0">
                <a:solidFill>
                  <a:srgbClr val="000000"/>
                </a:solidFill>
                <a:latin typeface="Arial" panose="020B0604020202020204" pitchFamily="34" charset="0"/>
                <a:cs typeface="Arial" panose="020B0604020202020204" pitchFamily="34" charset="0"/>
              </a:rPr>
              <a:t>lower cost and/or better performance</a:t>
            </a:r>
            <a:r>
              <a:rPr lang="en-GB" sz="3600" dirty="0">
                <a:solidFill>
                  <a:srgbClr val="000000"/>
                </a:solidFill>
                <a:latin typeface="Arial" panose="020B0604020202020204" pitchFamily="34" charset="0"/>
                <a:cs typeface="Arial" panose="020B0604020202020204" pitchFamily="34" charset="0"/>
              </a:rPr>
              <a:t>.</a:t>
            </a:r>
            <a:endParaRPr lang="en-US" sz="3600" b="1"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3600" dirty="0">
              <a:solidFill>
                <a:srgbClr val="000000"/>
              </a:solidFill>
            </a:endParaRPr>
          </a:p>
          <a:p>
            <a:pPr>
              <a:lnSpc>
                <a:spcPct val="150000"/>
              </a:lnSpc>
            </a:pPr>
            <a:endParaRPr lang="pl-PL" sz="3600" dirty="0"/>
          </a:p>
        </p:txBody>
      </p:sp>
      <p:sp>
        <p:nvSpPr>
          <p:cNvPr id="6" name="Prostokąt 5"/>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6. PIVOT OR PERSEVERE?</a:t>
            </a:r>
          </a:p>
        </p:txBody>
      </p:sp>
    </p:spTree>
    <p:extLst>
      <p:ext uri="{BB962C8B-B14F-4D97-AF65-F5344CB8AC3E}">
        <p14:creationId xmlns:p14="http://schemas.microsoft.com/office/powerpoint/2010/main" val="1047341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anim calcmode="lin" valueType="num">
                                      <p:cBhvr>
                                        <p:cTn id="3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A9128ED-5EAB-A54D-8690-927A8306206E}"/>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4695230" y="269655"/>
            <a:ext cx="12294322" cy="13176690"/>
          </a:xfrm>
          <a:prstGeom prst="rect">
            <a:avLst/>
          </a:prstGeom>
        </p:spPr>
      </p:pic>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8106" y="1112230"/>
            <a:ext cx="5658587" cy="1747269"/>
          </a:xfrm>
          <a:prstGeom prst="rect">
            <a:avLst/>
          </a:prstGeom>
        </p:spPr>
      </p:pic>
      <p:sp>
        <p:nvSpPr>
          <p:cNvPr id="6" name="Prostokąt 5"/>
          <p:cNvSpPr/>
          <p:nvPr/>
        </p:nvSpPr>
        <p:spPr>
          <a:xfrm>
            <a:off x="1771649" y="4495800"/>
            <a:ext cx="20891500" cy="5078313"/>
          </a:xfrm>
          <a:prstGeom prst="rect">
            <a:avLst/>
          </a:prstGeom>
        </p:spPr>
        <p:txBody>
          <a:bodyPr wrap="square">
            <a:spAutoFit/>
          </a:bodyPr>
          <a:lstStyle/>
          <a:p>
            <a:pPr algn="ctr">
              <a:lnSpc>
                <a:spcPct val="150000"/>
              </a:lnSpc>
            </a:pPr>
            <a:r>
              <a:rPr lang="pl-PL" sz="7200" b="1" dirty="0">
                <a:solidFill>
                  <a:srgbClr val="496F63"/>
                </a:solidFill>
                <a:latin typeface="Arial" panose="020B0604020202020204" pitchFamily="34" charset="0"/>
                <a:cs typeface="Arial" panose="020B0604020202020204" pitchFamily="34" charset="0"/>
              </a:rPr>
              <a:t>Lean evaluation can give You valuable feedback without spending too much time on gathering and analy</a:t>
            </a:r>
            <a:r>
              <a:rPr lang="en-GB" sz="7200" b="1" dirty="0">
                <a:solidFill>
                  <a:srgbClr val="496F63"/>
                </a:solidFill>
                <a:latin typeface="Arial" panose="020B0604020202020204" pitchFamily="34" charset="0"/>
                <a:cs typeface="Arial" panose="020B0604020202020204" pitchFamily="34" charset="0"/>
              </a:rPr>
              <a:t>s</a:t>
            </a:r>
            <a:r>
              <a:rPr lang="pl-PL" sz="7200" b="1" dirty="0">
                <a:solidFill>
                  <a:srgbClr val="496F63"/>
                </a:solidFill>
                <a:latin typeface="Arial" panose="020B0604020202020204" pitchFamily="34" charset="0"/>
                <a:cs typeface="Arial" panose="020B0604020202020204" pitchFamily="34" charset="0"/>
              </a:rPr>
              <a:t>ing data</a:t>
            </a:r>
            <a:endParaRPr lang="en-GB" sz="7200" b="1" dirty="0">
              <a:solidFill>
                <a:srgbClr val="496F63"/>
              </a:solidFill>
              <a:latin typeface="Arial" panose="020B0604020202020204" pitchFamily="34" charset="0"/>
              <a:cs typeface="Arial" panose="020B0604020202020204" pitchFamily="34" charset="0"/>
            </a:endParaRPr>
          </a:p>
        </p:txBody>
      </p:sp>
      <p:sp>
        <p:nvSpPr>
          <p:cNvPr id="7" name="Prostokąt 6"/>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LEAN EVALUATION</a:t>
            </a:r>
          </a:p>
        </p:txBody>
      </p:sp>
    </p:spTree>
    <p:extLst>
      <p:ext uri="{BB962C8B-B14F-4D97-AF65-F5344CB8AC3E}">
        <p14:creationId xmlns:p14="http://schemas.microsoft.com/office/powerpoint/2010/main" val="19302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48E7DCB-A027-9840-B59B-AD224F5CDD11}"/>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1640303" y="539310"/>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167352"/>
            <a:ext cx="21583206" cy="3141905"/>
          </a:xfrm>
        </p:spPr>
        <p:txBody>
          <a:bodyPr>
            <a:normAutofit/>
          </a:bodyPr>
          <a:lstStyle/>
          <a:p>
            <a:pPr algn="ctr"/>
            <a:br>
              <a:rPr lang="pl-PL" dirty="0">
                <a:solidFill>
                  <a:srgbClr val="496F63"/>
                </a:solidFill>
              </a:rPr>
            </a:br>
            <a:r>
              <a:rPr lang="pl-PL" sz="8000" dirty="0">
                <a:solidFill>
                  <a:srgbClr val="496F63"/>
                </a:solidFill>
              </a:rPr>
              <a:t>The </a:t>
            </a:r>
            <a:r>
              <a:rPr lang="pl-PL" sz="8000" dirty="0" err="1">
                <a:solidFill>
                  <a:srgbClr val="496F63"/>
                </a:solidFill>
              </a:rPr>
              <a:t>Early</a:t>
            </a:r>
            <a:r>
              <a:rPr lang="pl-PL" sz="8000" dirty="0">
                <a:solidFill>
                  <a:srgbClr val="496F63"/>
                </a:solidFill>
              </a:rPr>
              <a:t> </a:t>
            </a:r>
            <a:r>
              <a:rPr lang="pl-PL" sz="8000" dirty="0" err="1">
                <a:solidFill>
                  <a:srgbClr val="496F63"/>
                </a:solidFill>
              </a:rPr>
              <a:t>Pivot</a:t>
            </a:r>
            <a:r>
              <a:rPr lang="pl-PL" sz="8000" dirty="0">
                <a:solidFill>
                  <a:srgbClr val="496F63"/>
                </a:solidFill>
              </a:rPr>
              <a:t> of </a:t>
            </a:r>
            <a:r>
              <a:rPr lang="pl-PL" sz="8000" dirty="0" err="1">
                <a:solidFill>
                  <a:srgbClr val="496F63"/>
                </a:solidFill>
              </a:rPr>
              <a:t>Twitter</a:t>
            </a:r>
            <a:endParaRPr lang="pl-PL" sz="8000" dirty="0">
              <a:solidFill>
                <a:srgbClr val="496F63"/>
              </a:solidFill>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601096" y="3103984"/>
            <a:ext cx="13232144" cy="9310528"/>
          </a:xfrm>
        </p:spPr>
        <p:txBody>
          <a:bodyPr>
            <a:normAutofit fontScale="92500" lnSpcReduction="10000"/>
          </a:bodyPr>
          <a:lstStyle/>
          <a:p>
            <a:pPr>
              <a:lnSpc>
                <a:spcPct val="150000"/>
              </a:lnSpc>
              <a:spcAft>
                <a:spcPts val="2400"/>
              </a:spcAft>
            </a:pPr>
            <a:r>
              <a:rPr lang="pl-PL" sz="4000" dirty="0">
                <a:solidFill>
                  <a:srgbClr val="002726"/>
                </a:solidFill>
                <a:latin typeface="Arial" panose="020B0604020202020204" pitchFamily="34" charset="0"/>
                <a:cs typeface="Arial" panose="020B0604020202020204" pitchFamily="34" charset="0"/>
              </a:rPr>
              <a:t>Twitter </a:t>
            </a:r>
            <a:r>
              <a:rPr lang="pl-PL" sz="4000" dirty="0" err="1">
                <a:solidFill>
                  <a:srgbClr val="002726"/>
                </a:solidFill>
                <a:latin typeface="Arial" panose="020B0604020202020204" pitchFamily="34" charset="0"/>
                <a:cs typeface="Arial" panose="020B0604020202020204" pitchFamily="34" charset="0"/>
              </a:rPr>
              <a:t>actually</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had</a:t>
            </a:r>
            <a:r>
              <a:rPr lang="pl-PL" sz="4000" dirty="0">
                <a:solidFill>
                  <a:srgbClr val="002726"/>
                </a:solidFill>
                <a:latin typeface="Arial" panose="020B0604020202020204" pitchFamily="34" charset="0"/>
                <a:cs typeface="Arial" panose="020B0604020202020204" pitchFamily="34" charset="0"/>
              </a:rPr>
              <a:t> a </a:t>
            </a:r>
            <a:r>
              <a:rPr lang="pl-PL" sz="4000" dirty="0" err="1">
                <a:solidFill>
                  <a:srgbClr val="002726"/>
                </a:solidFill>
                <a:latin typeface="Arial" panose="020B0604020202020204" pitchFamily="34" charset="0"/>
                <a:cs typeface="Arial" panose="020B0604020202020204" pitchFamily="34" charset="0"/>
              </a:rPr>
              <a:t>different</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company</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name</a:t>
            </a:r>
            <a:r>
              <a:rPr lang="pl-PL" sz="4000" dirty="0">
                <a:solidFill>
                  <a:srgbClr val="002726"/>
                </a:solidFill>
                <a:latin typeface="Arial" panose="020B0604020202020204" pitchFamily="34" charset="0"/>
                <a:cs typeface="Arial" panose="020B0604020202020204" pitchFamily="34" charset="0"/>
              </a:rPr>
              <a:t> to </a:t>
            </a:r>
            <a:r>
              <a:rPr lang="pl-PL" sz="4000" dirty="0" err="1">
                <a:solidFill>
                  <a:srgbClr val="002726"/>
                </a:solidFill>
                <a:latin typeface="Arial" panose="020B0604020202020204" pitchFamily="34" charset="0"/>
                <a:cs typeface="Arial" panose="020B0604020202020204" pitchFamily="34" charset="0"/>
              </a:rPr>
              <a:t>begin</a:t>
            </a:r>
            <a:r>
              <a:rPr lang="pl-PL" sz="4000" dirty="0">
                <a:solidFill>
                  <a:srgbClr val="002726"/>
                </a:solidFill>
                <a:latin typeface="Arial" panose="020B0604020202020204" pitchFamily="34" charset="0"/>
                <a:cs typeface="Arial" panose="020B0604020202020204" pitchFamily="34" charset="0"/>
              </a:rPr>
              <a:t> with: "</a:t>
            </a:r>
            <a:r>
              <a:rPr lang="pl-PL" sz="4000" dirty="0" err="1">
                <a:solidFill>
                  <a:srgbClr val="002726"/>
                </a:solidFill>
                <a:latin typeface="Arial" panose="020B0604020202020204" pitchFamily="34" charset="0"/>
                <a:cs typeface="Arial" panose="020B0604020202020204" pitchFamily="34" charset="0"/>
              </a:rPr>
              <a:t>Odeo</a:t>
            </a:r>
            <a:r>
              <a:rPr lang="pl-PL" sz="4000" dirty="0">
                <a:solidFill>
                  <a:srgbClr val="002726"/>
                </a:solidFill>
                <a:latin typeface="Arial" panose="020B0604020202020204" pitchFamily="34" charset="0"/>
                <a:cs typeface="Arial" panose="020B0604020202020204" pitchFamily="34" charset="0"/>
              </a:rPr>
              <a:t>". In 2005, </a:t>
            </a:r>
            <a:r>
              <a:rPr lang="pl-PL" sz="4000" dirty="0" err="1">
                <a:solidFill>
                  <a:srgbClr val="002726"/>
                </a:solidFill>
                <a:latin typeface="Arial" panose="020B0604020202020204" pitchFamily="34" charset="0"/>
                <a:cs typeface="Arial" panose="020B0604020202020204" pitchFamily="34" charset="0"/>
              </a:rPr>
              <a:t>their</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product</a:t>
            </a:r>
            <a:r>
              <a:rPr lang="pl-PL" sz="4000" dirty="0">
                <a:solidFill>
                  <a:srgbClr val="002726"/>
                </a:solidFill>
                <a:latin typeface="Arial" panose="020B0604020202020204" pitchFamily="34" charset="0"/>
                <a:cs typeface="Arial" panose="020B0604020202020204" pitchFamily="34" charset="0"/>
              </a:rPr>
              <a:t> was a podcast service. Users could create podcasts</a:t>
            </a:r>
            <a:r>
              <a:rPr lang="en-GB" sz="4000" dirty="0">
                <a:solidFill>
                  <a:srgbClr val="002726"/>
                </a:solidFill>
                <a:latin typeface="Arial" panose="020B0604020202020204" pitchFamily="34" charset="0"/>
                <a:cs typeface="Arial" panose="020B0604020202020204" pitchFamily="34" charset="0"/>
              </a:rPr>
              <a:t>,</a:t>
            </a:r>
            <a:r>
              <a:rPr lang="pl-PL" sz="4000" dirty="0">
                <a:solidFill>
                  <a:srgbClr val="002726"/>
                </a:solidFill>
                <a:latin typeface="Arial" panose="020B0604020202020204" pitchFamily="34" charset="0"/>
                <a:cs typeface="Arial" panose="020B0604020202020204" pitchFamily="34" charset="0"/>
              </a:rPr>
              <a:t> but also find and subscribe to them.</a:t>
            </a:r>
          </a:p>
          <a:p>
            <a:pPr>
              <a:lnSpc>
                <a:spcPct val="150000"/>
              </a:lnSpc>
              <a:spcAft>
                <a:spcPts val="2400"/>
              </a:spcAft>
            </a:pPr>
            <a:r>
              <a:rPr lang="pl-PL" sz="4000" dirty="0" err="1">
                <a:solidFill>
                  <a:srgbClr val="002726"/>
                </a:solidFill>
                <a:latin typeface="Arial" panose="020B0604020202020204" pitchFamily="34" charset="0"/>
                <a:cs typeface="Arial" panose="020B0604020202020204" pitchFamily="34" charset="0"/>
              </a:rPr>
              <a:t>However</a:t>
            </a:r>
            <a:r>
              <a:rPr lang="pl-PL" sz="4000" dirty="0">
                <a:solidFill>
                  <a:srgbClr val="002726"/>
                </a:solidFill>
                <a:latin typeface="Arial" panose="020B0604020202020204" pitchFamily="34" charset="0"/>
                <a:cs typeface="Arial" panose="020B0604020202020204" pitchFamily="34" charset="0"/>
              </a:rPr>
              <a:t>, the same </a:t>
            </a:r>
            <a:r>
              <a:rPr lang="pl-PL" sz="4000" dirty="0" err="1">
                <a:solidFill>
                  <a:srgbClr val="002726"/>
                </a:solidFill>
                <a:latin typeface="Arial" panose="020B0604020202020204" pitchFamily="34" charset="0"/>
                <a:cs typeface="Arial" panose="020B0604020202020204" pitchFamily="34" charset="0"/>
              </a:rPr>
              <a:t>year</a:t>
            </a:r>
            <a:r>
              <a:rPr lang="pl-PL" sz="4000" dirty="0">
                <a:solidFill>
                  <a:srgbClr val="002726"/>
                </a:solidFill>
                <a:latin typeface="Arial" panose="020B0604020202020204" pitchFamily="34" charset="0"/>
                <a:cs typeface="Arial" panose="020B0604020202020204" pitchFamily="34" charset="0"/>
              </a:rPr>
              <a:t>, Apple </a:t>
            </a:r>
            <a:r>
              <a:rPr lang="pl-PL" sz="4000" dirty="0" err="1">
                <a:solidFill>
                  <a:srgbClr val="002726"/>
                </a:solidFill>
                <a:latin typeface="Arial" panose="020B0604020202020204" pitchFamily="34" charset="0"/>
                <a:cs typeface="Arial" panose="020B0604020202020204" pitchFamily="34" charset="0"/>
              </a:rPr>
              <a:t>announced</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that</a:t>
            </a:r>
            <a:r>
              <a:rPr lang="pl-PL" sz="4000" dirty="0">
                <a:solidFill>
                  <a:srgbClr val="002726"/>
                </a:solidFill>
                <a:latin typeface="Arial" panose="020B0604020202020204" pitchFamily="34" charset="0"/>
                <a:cs typeface="Arial" panose="020B0604020202020204" pitchFamily="34" charset="0"/>
              </a:rPr>
              <a:t> iTunes </a:t>
            </a:r>
            <a:r>
              <a:rPr lang="pl-PL" sz="4000" dirty="0" err="1">
                <a:solidFill>
                  <a:srgbClr val="002726"/>
                </a:solidFill>
                <a:latin typeface="Arial" panose="020B0604020202020204" pitchFamily="34" charset="0"/>
                <a:cs typeface="Arial" panose="020B0604020202020204" pitchFamily="34" charset="0"/>
              </a:rPr>
              <a:t>would</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include</a:t>
            </a:r>
            <a:r>
              <a:rPr lang="pl-PL" sz="4000" dirty="0">
                <a:solidFill>
                  <a:srgbClr val="002726"/>
                </a:solidFill>
                <a:latin typeface="Arial" panose="020B0604020202020204" pitchFamily="34" charset="0"/>
                <a:cs typeface="Arial" panose="020B0604020202020204" pitchFamily="34" charset="0"/>
              </a:rPr>
              <a:t> a </a:t>
            </a:r>
            <a:r>
              <a:rPr lang="pl-PL" sz="4000" dirty="0" err="1">
                <a:solidFill>
                  <a:srgbClr val="002726"/>
                </a:solidFill>
                <a:latin typeface="Arial" panose="020B0604020202020204" pitchFamily="34" charset="0"/>
                <a:cs typeface="Arial" panose="020B0604020202020204" pitchFamily="34" charset="0"/>
              </a:rPr>
              <a:t>podcasting</a:t>
            </a:r>
            <a:r>
              <a:rPr lang="pl-PL" sz="4000" dirty="0">
                <a:solidFill>
                  <a:srgbClr val="002726"/>
                </a:solidFill>
                <a:latin typeface="Arial" panose="020B0604020202020204" pitchFamily="34" charset="0"/>
                <a:cs typeface="Arial" panose="020B0604020202020204" pitchFamily="34" charset="0"/>
              </a:rPr>
              <a:t> platform in </a:t>
            </a:r>
            <a:r>
              <a:rPr lang="pl-PL" sz="4000" dirty="0" err="1">
                <a:solidFill>
                  <a:srgbClr val="002726"/>
                </a:solidFill>
                <a:latin typeface="Arial" panose="020B0604020202020204" pitchFamily="34" charset="0"/>
                <a:cs typeface="Arial" panose="020B0604020202020204" pitchFamily="34" charset="0"/>
              </a:rPr>
              <a:t>all</a:t>
            </a:r>
            <a:r>
              <a:rPr lang="pl-PL" sz="4000" dirty="0">
                <a:solidFill>
                  <a:srgbClr val="002726"/>
                </a:solidFill>
                <a:latin typeface="Arial" panose="020B0604020202020204" pitchFamily="34" charset="0"/>
                <a:cs typeface="Arial" panose="020B0604020202020204" pitchFamily="34" charset="0"/>
              </a:rPr>
              <a:t> </a:t>
            </a:r>
            <a:r>
              <a:rPr lang="pl-PL" sz="4000" dirty="0" err="1">
                <a:solidFill>
                  <a:srgbClr val="002726"/>
                </a:solidFill>
                <a:latin typeface="Arial" panose="020B0604020202020204" pitchFamily="34" charset="0"/>
                <a:cs typeface="Arial" panose="020B0604020202020204" pitchFamily="34" charset="0"/>
              </a:rPr>
              <a:t>iPods</a:t>
            </a:r>
            <a:r>
              <a:rPr lang="pl-PL" sz="4000" dirty="0">
                <a:solidFill>
                  <a:srgbClr val="002726"/>
                </a:solidFill>
                <a:latin typeface="Arial" panose="020B0604020202020204" pitchFamily="34" charset="0"/>
                <a:cs typeface="Arial" panose="020B0604020202020204" pitchFamily="34" charset="0"/>
              </a:rPr>
              <a:t>. Odeo was never going to successfully compete with Apple</a:t>
            </a:r>
            <a:r>
              <a:rPr lang="en-GB" sz="4000" dirty="0">
                <a:solidFill>
                  <a:srgbClr val="002726"/>
                </a:solidFill>
                <a:latin typeface="Arial" panose="020B0604020202020204" pitchFamily="34" charset="0"/>
                <a:cs typeface="Arial" panose="020B0604020202020204" pitchFamily="34" charset="0"/>
              </a:rPr>
              <a:t>.</a:t>
            </a:r>
            <a:r>
              <a:rPr lang="pl-PL" sz="4000" dirty="0">
                <a:solidFill>
                  <a:srgbClr val="002726"/>
                </a:solidFill>
                <a:latin typeface="Arial" panose="020B0604020202020204" pitchFamily="34" charset="0"/>
                <a:cs typeface="Arial" panose="020B0604020202020204" pitchFamily="34" charset="0"/>
              </a:rPr>
              <a:t> </a:t>
            </a:r>
            <a:r>
              <a:rPr lang="en-GB" sz="4000" dirty="0">
                <a:solidFill>
                  <a:srgbClr val="002726"/>
                </a:solidFill>
                <a:latin typeface="Arial" panose="020B0604020202020204" pitchFamily="34" charset="0"/>
                <a:cs typeface="Arial" panose="020B0604020202020204" pitchFamily="34" charset="0"/>
              </a:rPr>
              <a:t>S</a:t>
            </a:r>
            <a:r>
              <a:rPr lang="pl-PL" sz="4000" dirty="0">
                <a:solidFill>
                  <a:srgbClr val="002726"/>
                </a:solidFill>
                <a:latin typeface="Arial" panose="020B0604020202020204" pitchFamily="34" charset="0"/>
                <a:cs typeface="Arial" panose="020B0604020202020204" pitchFamily="34" charset="0"/>
              </a:rPr>
              <a:t>o its 14 employees started to </a:t>
            </a:r>
            <a:r>
              <a:rPr lang="pl-PL" sz="4000" b="1" i="1" dirty="0">
                <a:solidFill>
                  <a:srgbClr val="002726"/>
                </a:solidFill>
                <a:latin typeface="Arial" panose="020B0604020202020204" pitchFamily="34" charset="0"/>
                <a:cs typeface="Arial" panose="020B0604020202020204" pitchFamily="34" charset="0"/>
              </a:rPr>
              <a:t>brainstorm</a:t>
            </a:r>
            <a:r>
              <a:rPr lang="pl-PL" sz="4000" dirty="0">
                <a:solidFill>
                  <a:srgbClr val="002726"/>
                </a:solidFill>
                <a:latin typeface="Arial" panose="020B0604020202020204" pitchFamily="34" charset="0"/>
                <a:cs typeface="Arial" panose="020B0604020202020204" pitchFamily="34" charset="0"/>
              </a:rPr>
              <a:t> ideas and look for new directions.</a:t>
            </a:r>
          </a:p>
          <a:p>
            <a:pPr>
              <a:lnSpc>
                <a:spcPct val="150000"/>
              </a:lnSpc>
              <a:spcAft>
                <a:spcPts val="2400"/>
              </a:spcAft>
            </a:pPr>
            <a:r>
              <a:rPr lang="pl-PL" sz="4000" dirty="0">
                <a:solidFill>
                  <a:srgbClr val="002726"/>
                </a:solidFill>
                <a:latin typeface="Arial" panose="020B0604020202020204" pitchFamily="34" charset="0"/>
                <a:cs typeface="Arial" panose="020B0604020202020204" pitchFamily="34" charset="0"/>
              </a:rPr>
              <a:t>One employee, Jack Dorsey, came up with an idea to build a product for group SMS (texts). Customers could update their status to a group of friends via SMS (text) and see a timeline of their status</a:t>
            </a:r>
            <a:r>
              <a:rPr lang="en-GB" sz="4000" dirty="0">
                <a:solidFill>
                  <a:srgbClr val="002726"/>
                </a:solidFill>
                <a:latin typeface="Arial" panose="020B0604020202020204" pitchFamily="34" charset="0"/>
                <a:cs typeface="Arial" panose="020B0604020202020204" pitchFamily="34" charset="0"/>
              </a:rPr>
              <a:t> </a:t>
            </a:r>
            <a:r>
              <a:rPr lang="en-GB" sz="4000" dirty="0" err="1">
                <a:solidFill>
                  <a:srgbClr val="002726"/>
                </a:solidFill>
                <a:latin typeface="Arial" panose="020B0604020202020204" pitchFamily="34" charset="0"/>
                <a:cs typeface="Arial" panose="020B0604020202020204" pitchFamily="34" charset="0"/>
              </a:rPr>
              <a:t>chang</a:t>
            </a:r>
            <a:r>
              <a:rPr lang="pl-PL" sz="4000" dirty="0">
                <a:solidFill>
                  <a:srgbClr val="002726"/>
                </a:solidFill>
                <a:latin typeface="Arial" panose="020B0604020202020204" pitchFamily="34" charset="0"/>
                <a:cs typeface="Arial" panose="020B0604020202020204" pitchFamily="34" charset="0"/>
              </a:rPr>
              <a:t>es.</a:t>
            </a:r>
            <a:endParaRPr lang="pl-PL" sz="4000" b="1" dirty="0">
              <a:solidFill>
                <a:srgbClr val="002726"/>
              </a:solidFill>
            </a:endParaRPr>
          </a:p>
        </p:txBody>
      </p:sp>
      <p:sp>
        <p:nvSpPr>
          <p:cNvPr id="6" name="Prostokąt 5">
            <a:extLst>
              <a:ext uri="{FF2B5EF4-FFF2-40B4-BE49-F238E27FC236}">
                <a16:creationId xmlns:a16="http://schemas.microsoft.com/office/drawing/2014/main" id="{4E7793B2-5848-D44A-92AB-9A48FA158619}"/>
              </a:ext>
            </a:extLst>
          </p:cNvPr>
          <p:cNvSpPr/>
          <p:nvPr/>
        </p:nvSpPr>
        <p:spPr>
          <a:xfrm>
            <a:off x="1640303" y="12910767"/>
            <a:ext cx="16904135" cy="446276"/>
          </a:xfrm>
          <a:prstGeom prst="rect">
            <a:avLst/>
          </a:prstGeom>
        </p:spPr>
        <p:txBody>
          <a:bodyPr wrap="square">
            <a:spAutoFit/>
          </a:bodyPr>
          <a:lstStyle/>
          <a:p>
            <a:r>
              <a:rPr lang="pl-PL" b="1" dirty="0">
                <a:solidFill>
                  <a:schemeClr val="tx1"/>
                </a:solidFill>
              </a:rPr>
              <a:t>Source: </a:t>
            </a:r>
            <a:r>
              <a:rPr lang="pl-PL" b="1" dirty="0" err="1">
                <a:solidFill>
                  <a:schemeClr val="tx1"/>
                </a:solidFill>
              </a:rPr>
              <a:t>https</a:t>
            </a:r>
            <a:r>
              <a:rPr lang="pl-PL" b="1" dirty="0">
                <a:solidFill>
                  <a:schemeClr val="tx1"/>
                </a:solidFill>
              </a:rPr>
              <a:t>://</a:t>
            </a:r>
            <a:r>
              <a:rPr lang="pl-PL" b="1" dirty="0" err="1">
                <a:solidFill>
                  <a:schemeClr val="tx1"/>
                </a:solidFill>
              </a:rPr>
              <a:t>openclassrooms.com</a:t>
            </a:r>
            <a:r>
              <a:rPr lang="pl-PL" b="1" dirty="0">
                <a:solidFill>
                  <a:schemeClr val="tx1"/>
                </a:solidFill>
              </a:rPr>
              <a:t>/en/</a:t>
            </a:r>
            <a:r>
              <a:rPr lang="pl-PL" b="1" dirty="0" err="1">
                <a:solidFill>
                  <a:schemeClr val="tx1"/>
                </a:solidFill>
              </a:rPr>
              <a:t>courses</a:t>
            </a:r>
            <a:r>
              <a:rPr lang="pl-PL" b="1" dirty="0">
                <a:solidFill>
                  <a:schemeClr val="tx1"/>
                </a:solidFill>
              </a:rPr>
              <a:t>/4544561-learn-about-lean-startup/4716471-learn-how-and-when-to-pivot</a:t>
            </a:r>
          </a:p>
        </p:txBody>
      </p:sp>
      <p:pic>
        <p:nvPicPr>
          <p:cNvPr id="4" name="Obraz 3">
            <a:extLst>
              <a:ext uri="{FF2B5EF4-FFF2-40B4-BE49-F238E27FC236}">
                <a16:creationId xmlns:a16="http://schemas.microsoft.com/office/drawing/2014/main" id="{04802769-55BA-A94C-9E9F-D6D16007ADB0}"/>
              </a:ext>
            </a:extLst>
          </p:cNvPr>
          <p:cNvPicPr>
            <a:picLocks noChangeAspect="1"/>
          </p:cNvPicPr>
          <p:nvPr/>
        </p:nvPicPr>
        <p:blipFill>
          <a:blip r:embed="rId3" cstate="print"/>
          <a:stretch>
            <a:fillRect/>
          </a:stretch>
        </p:blipFill>
        <p:spPr>
          <a:xfrm>
            <a:off x="15087601" y="4867835"/>
            <a:ext cx="8789892" cy="6592419"/>
          </a:xfrm>
          <a:prstGeom prst="rect">
            <a:avLst/>
          </a:prstGeom>
        </p:spPr>
      </p:pic>
      <p:sp>
        <p:nvSpPr>
          <p:cNvPr id="8" name="Prostokąt 7"/>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6. PIVOT OR PERSEVERE?</a:t>
            </a:r>
          </a:p>
        </p:txBody>
      </p:sp>
    </p:spTree>
    <p:extLst>
      <p:ext uri="{BB962C8B-B14F-4D97-AF65-F5344CB8AC3E}">
        <p14:creationId xmlns:p14="http://schemas.microsoft.com/office/powerpoint/2010/main" val="2380253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3AECC-7669-DF4E-9265-1B2A3FEBED76}"/>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691361" y="10749384"/>
            <a:ext cx="21583206" cy="3141905"/>
          </a:xfrm>
        </p:spPr>
        <p:txBody>
          <a:bodyPr>
            <a:normAutofit/>
          </a:bodyPr>
          <a:lstStyle/>
          <a:p>
            <a:pPr algn="ctr"/>
            <a:br>
              <a:rPr lang="pl-PL" dirty="0">
                <a:solidFill>
                  <a:srgbClr val="496F63"/>
                </a:solidFill>
              </a:rPr>
            </a:br>
            <a:r>
              <a:rPr lang="pl-PL" sz="9600" dirty="0">
                <a:solidFill>
                  <a:srgbClr val="496F63"/>
                </a:solidFill>
                <a:latin typeface="Bradley Hand ITC" panose="03070402050302030203" pitchFamily="66" charset="0"/>
                <a:cs typeface="Apple Chancery" panose="03020702040506060504" pitchFamily="66" charset="-79"/>
              </a:rPr>
              <a:t>Thank You and keep innovat</a:t>
            </a:r>
            <a:r>
              <a:rPr lang="en-GB" sz="9600" dirty="0" err="1">
                <a:solidFill>
                  <a:srgbClr val="496F63"/>
                </a:solidFill>
                <a:latin typeface="Bradley Hand ITC" panose="03070402050302030203" pitchFamily="66" charset="0"/>
                <a:cs typeface="Apple Chancery" panose="03020702040506060504" pitchFamily="66" charset="-79"/>
              </a:rPr>
              <a:t>ing</a:t>
            </a:r>
            <a:r>
              <a:rPr lang="pl-PL" sz="9600" dirty="0">
                <a:solidFill>
                  <a:srgbClr val="496F63"/>
                </a:solidFill>
                <a:latin typeface="Bradley Hand ITC" panose="03070402050302030203" pitchFamily="66" charset="0"/>
                <a:cs typeface="Apple Chancery" panose="03020702040506060504" pitchFamily="66" charset="-79"/>
              </a:rPr>
              <a:t> !</a:t>
            </a:r>
          </a:p>
        </p:txBody>
      </p:sp>
      <p:sp>
        <p:nvSpPr>
          <p:cNvPr id="3" name="Prostokąt 2">
            <a:extLst>
              <a:ext uri="{FF2B5EF4-FFF2-40B4-BE49-F238E27FC236}">
                <a16:creationId xmlns:a16="http://schemas.microsoft.com/office/drawing/2014/main" id="{B3FED376-BFA3-954B-8E1B-49A0382A05A9}"/>
              </a:ext>
            </a:extLst>
          </p:cNvPr>
          <p:cNvSpPr/>
          <p:nvPr/>
        </p:nvSpPr>
        <p:spPr>
          <a:xfrm>
            <a:off x="1691360" y="1890413"/>
            <a:ext cx="11028745" cy="8525411"/>
          </a:xfrm>
          <a:prstGeom prst="rect">
            <a:avLst/>
          </a:prstGeom>
        </p:spPr>
        <p:txBody>
          <a:bodyPr wrap="square">
            <a:spAutoFit/>
          </a:bodyPr>
          <a:lstStyle/>
          <a:p>
            <a:pPr marL="180340" marR="243840">
              <a:lnSpc>
                <a:spcPct val="150000"/>
              </a:lnSpc>
              <a:spcBef>
                <a:spcPts val="1200"/>
              </a:spcBef>
              <a:tabLst>
                <a:tab pos="450215" algn="l"/>
              </a:tabLst>
            </a:pPr>
            <a:r>
              <a:rPr lang="en-US" sz="4400" dirty="0">
                <a:solidFill>
                  <a:srgbClr val="002726"/>
                </a:solidFill>
                <a:latin typeface="Arial" panose="020B0604020202020204" pitchFamily="34" charset="0"/>
                <a:ea typeface="Times New Roman" panose="02020603050405020304" pitchFamily="18" charset="0"/>
              </a:rPr>
              <a:t>The primary engine for keeping the learning process moving forward is the </a:t>
            </a:r>
            <a:r>
              <a:rPr lang="en-US" sz="4400" b="1" dirty="0">
                <a:solidFill>
                  <a:srgbClr val="002726"/>
                </a:solidFill>
                <a:latin typeface="Arial" panose="020B0604020202020204" pitchFamily="34" charset="0"/>
                <a:ea typeface="Times New Roman" panose="02020603050405020304" pitchFamily="18" charset="0"/>
              </a:rPr>
              <a:t>Build-Measure-Learn</a:t>
            </a:r>
            <a:r>
              <a:rPr lang="en-US" sz="4400" dirty="0">
                <a:solidFill>
                  <a:srgbClr val="002726"/>
                </a:solidFill>
                <a:latin typeface="Arial" panose="020B0604020202020204" pitchFamily="34" charset="0"/>
                <a:ea typeface="Times New Roman" panose="02020603050405020304" pitchFamily="18" charset="0"/>
              </a:rPr>
              <a:t> feedback loop </a:t>
            </a:r>
          </a:p>
          <a:p>
            <a:pPr marL="180340" marR="243840">
              <a:lnSpc>
                <a:spcPct val="150000"/>
              </a:lnSpc>
              <a:spcBef>
                <a:spcPts val="1200"/>
              </a:spcBef>
              <a:tabLst>
                <a:tab pos="450215" algn="l"/>
              </a:tabLst>
            </a:pPr>
            <a:endParaRPr lang="en-US" sz="4400" dirty="0">
              <a:solidFill>
                <a:srgbClr val="002726"/>
              </a:solidFill>
              <a:latin typeface="Arial" panose="020B0604020202020204" pitchFamily="34" charset="0"/>
              <a:ea typeface="Times New Roman" panose="02020603050405020304" pitchFamily="18" charset="0"/>
            </a:endParaRPr>
          </a:p>
          <a:p>
            <a:pPr marL="180340" marR="243840">
              <a:lnSpc>
                <a:spcPct val="150000"/>
              </a:lnSpc>
              <a:spcBef>
                <a:spcPts val="1200"/>
              </a:spcBef>
              <a:tabLst>
                <a:tab pos="450215" algn="l"/>
              </a:tabLst>
            </a:pPr>
            <a:r>
              <a:rPr lang="en-US" sz="4400" dirty="0">
                <a:solidFill>
                  <a:srgbClr val="002726"/>
                </a:solidFill>
                <a:latin typeface="Arial" panose="020B0604020202020204" pitchFamily="34" charset="0"/>
                <a:ea typeface="Times New Roman" panose="02020603050405020304" pitchFamily="18" charset="0"/>
              </a:rPr>
              <a:t>The faster a team can go through the loop, the faster they can learn, and theoretically, the faster they can create a sustainable business</a:t>
            </a:r>
            <a:endParaRPr lang="pl-PL" sz="4400" dirty="0">
              <a:solidFill>
                <a:srgbClr val="002726"/>
              </a:solidFill>
              <a:latin typeface="Times New Roman" panose="02020603050405020304" pitchFamily="18" charset="0"/>
              <a:ea typeface="Times New Roman" panose="02020603050405020304" pitchFamily="18" charset="0"/>
            </a:endParaRPr>
          </a:p>
        </p:txBody>
      </p:sp>
      <p:pic>
        <p:nvPicPr>
          <p:cNvPr id="5" name="Obraz 4">
            <a:extLst>
              <a:ext uri="{FF2B5EF4-FFF2-40B4-BE49-F238E27FC236}">
                <a16:creationId xmlns:a16="http://schemas.microsoft.com/office/drawing/2014/main" id="{F6C52BDA-FAC8-8F4A-A67A-10C02AAA7DD6}"/>
              </a:ext>
            </a:extLst>
          </p:cNvPr>
          <p:cNvPicPr>
            <a:picLocks noChangeAspect="1"/>
          </p:cNvPicPr>
          <p:nvPr/>
        </p:nvPicPr>
        <p:blipFill>
          <a:blip r:embed="rId3" cstate="print"/>
          <a:stretch>
            <a:fillRect/>
          </a:stretch>
        </p:blipFill>
        <p:spPr>
          <a:xfrm>
            <a:off x="13027725" y="1741806"/>
            <a:ext cx="10554461" cy="9279120"/>
          </a:xfrm>
          <a:prstGeom prst="rect">
            <a:avLst/>
          </a:prstGeom>
        </p:spPr>
      </p:pic>
      <p:sp>
        <p:nvSpPr>
          <p:cNvPr id="6" name="Tytuł 1">
            <a:extLst>
              <a:ext uri="{FF2B5EF4-FFF2-40B4-BE49-F238E27FC236}">
                <a16:creationId xmlns:a16="http://schemas.microsoft.com/office/drawing/2014/main" id="{AA545E02-196B-2E4C-A44C-8FFD464E3A24}"/>
              </a:ext>
            </a:extLst>
          </p:cNvPr>
          <p:cNvSpPr txBox="1">
            <a:spLocks/>
          </p:cNvSpPr>
          <p:nvPr/>
        </p:nvSpPr>
        <p:spPr>
          <a:xfrm>
            <a:off x="2248625" y="222258"/>
            <a:ext cx="19287901" cy="151954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pl-PL" sz="9600" dirty="0" err="1">
                <a:solidFill>
                  <a:srgbClr val="496F63"/>
                </a:solidFill>
                <a:latin typeface="Bradley Hand ITC" panose="03070402050302030203" pitchFamily="66" charset="0"/>
                <a:cs typeface="Apple Chancery" panose="03020702040506060504" pitchFamily="66" charset="-79"/>
              </a:rPr>
              <a:t>Remember</a:t>
            </a:r>
            <a:r>
              <a:rPr lang="pl-PL" sz="9600" dirty="0">
                <a:solidFill>
                  <a:srgbClr val="496F63"/>
                </a:solidFill>
                <a:latin typeface="Bradley Hand ITC" panose="03070402050302030203" pitchFamily="66" charset="0"/>
                <a:cs typeface="Apple Chancery" panose="03020702040506060504" pitchFamily="66" charset="-79"/>
              </a:rPr>
              <a:t>!</a:t>
            </a:r>
          </a:p>
        </p:txBody>
      </p:sp>
      <p:sp>
        <p:nvSpPr>
          <p:cNvPr id="7" name="Prostokąt 6"/>
          <p:cNvSpPr/>
          <p:nvPr/>
        </p:nvSpPr>
        <p:spPr>
          <a:xfrm>
            <a:off x="0" y="4003"/>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6. PIVOT OR PERSEVERE?</a:t>
            </a:r>
          </a:p>
        </p:txBody>
      </p:sp>
    </p:spTree>
    <p:extLst>
      <p:ext uri="{BB962C8B-B14F-4D97-AF65-F5344CB8AC3E}">
        <p14:creationId xmlns:p14="http://schemas.microsoft.com/office/powerpoint/2010/main" val="38527070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30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2000"/>
                                        <p:tgtEl>
                                          <p:spTgt spid="3">
                                            <p:txEl>
                                              <p:pRg st="2" end="2"/>
                                            </p:txEl>
                                          </p:spTgt>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3000" fill="hold"/>
                                        <p:tgtEl>
                                          <p:spTgt spid="2"/>
                                        </p:tgtEl>
                                        <p:attrNameLst>
                                          <p:attrName>ppt_w</p:attrName>
                                        </p:attrNameLst>
                                      </p:cBhvr>
                                      <p:tavLst>
                                        <p:tav tm="0">
                                          <p:val>
                                            <p:fltVal val="0"/>
                                          </p:val>
                                        </p:tav>
                                        <p:tav tm="100000">
                                          <p:val>
                                            <p:strVal val="#ppt_w"/>
                                          </p:val>
                                        </p:tav>
                                      </p:tavLst>
                                    </p:anim>
                                    <p:anim calcmode="lin" valueType="num">
                                      <p:cBhvr>
                                        <p:cTn id="25" dur="3000" fill="hold"/>
                                        <p:tgtEl>
                                          <p:spTgt spid="2"/>
                                        </p:tgtEl>
                                        <p:attrNameLst>
                                          <p:attrName>ppt_h</p:attrName>
                                        </p:attrNameLst>
                                      </p:cBhvr>
                                      <p:tavLst>
                                        <p:tav tm="0">
                                          <p:val>
                                            <p:fltVal val="0"/>
                                          </p:val>
                                        </p:tav>
                                        <p:tav tm="100000">
                                          <p:val>
                                            <p:strVal val="#ppt_h"/>
                                          </p:val>
                                        </p:tav>
                                      </p:tavLst>
                                    </p:anim>
                                    <p:animEffect transition="in" filter="fade">
                                      <p:cBhvr>
                                        <p:cTn id="2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graphicFrame>
        <p:nvGraphicFramePr>
          <p:cNvPr id="3" name="Diagram 2">
            <a:extLst>
              <a:ext uri="{FF2B5EF4-FFF2-40B4-BE49-F238E27FC236}">
                <a16:creationId xmlns:a16="http://schemas.microsoft.com/office/drawing/2014/main" id="{05FD575D-1E10-8344-83D1-850652ED126F}"/>
              </a:ext>
            </a:extLst>
          </p:cNvPr>
          <p:cNvGraphicFramePr/>
          <p:nvPr>
            <p:extLst>
              <p:ext uri="{D42A27DB-BD31-4B8C-83A1-F6EECF244321}">
                <p14:modId xmlns:p14="http://schemas.microsoft.com/office/powerpoint/2010/main" val="1245316294"/>
              </p:ext>
            </p:extLst>
          </p:nvPr>
        </p:nvGraphicFramePr>
        <p:xfrm>
          <a:off x="1422400" y="181113"/>
          <a:ext cx="22675850" cy="1338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1. LEAN EVALUATION</a:t>
            </a:r>
          </a:p>
        </p:txBody>
      </p:sp>
    </p:spTree>
    <p:extLst>
      <p:ext uri="{BB962C8B-B14F-4D97-AF65-F5344CB8AC3E}">
        <p14:creationId xmlns:p14="http://schemas.microsoft.com/office/powerpoint/2010/main" val="37534980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graphicEl>
                                              <a:dgm id="{899BFD02-6057-C840-BF65-4182140BF816}"/>
                                            </p:graphicEl>
                                          </p:spTgt>
                                        </p:tgtEl>
                                        <p:attrNameLst>
                                          <p:attrName>style.visibility</p:attrName>
                                        </p:attrNameLst>
                                      </p:cBhvr>
                                      <p:to>
                                        <p:strVal val="visible"/>
                                      </p:to>
                                    </p:set>
                                    <p:animEffect transition="in" filter="fade">
                                      <p:cBhvr>
                                        <p:cTn id="7" dur="1000"/>
                                        <p:tgtEl>
                                          <p:spTgt spid="3">
                                            <p:graphicEl>
                                              <a:dgm id="{899BFD02-6057-C840-BF65-4182140BF816}"/>
                                            </p:graphicEl>
                                          </p:spTgt>
                                        </p:tgtEl>
                                      </p:cBhvr>
                                    </p:animEffect>
                                    <p:anim calcmode="lin" valueType="num">
                                      <p:cBhvr>
                                        <p:cTn id="8" dur="1000" fill="hold"/>
                                        <p:tgtEl>
                                          <p:spTgt spid="3">
                                            <p:graphicEl>
                                              <a:dgm id="{899BFD02-6057-C840-BF65-4182140BF816}"/>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899BFD02-6057-C840-BF65-4182140BF8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533AC7C2-8FDE-9F40-8FC4-D3577905B081}"/>
                                            </p:graphicEl>
                                          </p:spTgt>
                                        </p:tgtEl>
                                        <p:attrNameLst>
                                          <p:attrName>style.visibility</p:attrName>
                                        </p:attrNameLst>
                                      </p:cBhvr>
                                      <p:to>
                                        <p:strVal val="visible"/>
                                      </p:to>
                                    </p:set>
                                    <p:animEffect transition="in" filter="fade">
                                      <p:cBhvr>
                                        <p:cTn id="14" dur="1000"/>
                                        <p:tgtEl>
                                          <p:spTgt spid="3">
                                            <p:graphicEl>
                                              <a:dgm id="{533AC7C2-8FDE-9F40-8FC4-D3577905B081}"/>
                                            </p:graphicEl>
                                          </p:spTgt>
                                        </p:tgtEl>
                                      </p:cBhvr>
                                    </p:animEffect>
                                    <p:anim calcmode="lin" valueType="num">
                                      <p:cBhvr>
                                        <p:cTn id="15" dur="1000" fill="hold"/>
                                        <p:tgtEl>
                                          <p:spTgt spid="3">
                                            <p:graphicEl>
                                              <a:dgm id="{533AC7C2-8FDE-9F40-8FC4-D3577905B081}"/>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533AC7C2-8FDE-9F40-8FC4-D3577905B08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EA09CE48-128F-6344-9319-BBCB8AE30871}"/>
                                            </p:graphicEl>
                                          </p:spTgt>
                                        </p:tgtEl>
                                        <p:attrNameLst>
                                          <p:attrName>style.visibility</p:attrName>
                                        </p:attrNameLst>
                                      </p:cBhvr>
                                      <p:to>
                                        <p:strVal val="visible"/>
                                      </p:to>
                                    </p:set>
                                    <p:animEffect transition="in" filter="fade">
                                      <p:cBhvr>
                                        <p:cTn id="19" dur="1000"/>
                                        <p:tgtEl>
                                          <p:spTgt spid="3">
                                            <p:graphicEl>
                                              <a:dgm id="{EA09CE48-128F-6344-9319-BBCB8AE30871}"/>
                                            </p:graphicEl>
                                          </p:spTgt>
                                        </p:tgtEl>
                                      </p:cBhvr>
                                    </p:animEffect>
                                    <p:anim calcmode="lin" valueType="num">
                                      <p:cBhvr>
                                        <p:cTn id="20" dur="1000" fill="hold"/>
                                        <p:tgtEl>
                                          <p:spTgt spid="3">
                                            <p:graphicEl>
                                              <a:dgm id="{EA09CE48-128F-6344-9319-BBCB8AE30871}"/>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EA09CE48-128F-6344-9319-BBCB8AE3087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E4F6C679-AF44-2348-9D11-8A0C3A822865}"/>
                                            </p:graphicEl>
                                          </p:spTgt>
                                        </p:tgtEl>
                                        <p:attrNameLst>
                                          <p:attrName>style.visibility</p:attrName>
                                        </p:attrNameLst>
                                      </p:cBhvr>
                                      <p:to>
                                        <p:strVal val="visible"/>
                                      </p:to>
                                    </p:set>
                                    <p:animEffect transition="in" filter="fade">
                                      <p:cBhvr>
                                        <p:cTn id="26" dur="1000"/>
                                        <p:tgtEl>
                                          <p:spTgt spid="3">
                                            <p:graphicEl>
                                              <a:dgm id="{E4F6C679-AF44-2348-9D11-8A0C3A822865}"/>
                                            </p:graphicEl>
                                          </p:spTgt>
                                        </p:tgtEl>
                                      </p:cBhvr>
                                    </p:animEffect>
                                    <p:anim calcmode="lin" valueType="num">
                                      <p:cBhvr>
                                        <p:cTn id="27" dur="1000" fill="hold"/>
                                        <p:tgtEl>
                                          <p:spTgt spid="3">
                                            <p:graphicEl>
                                              <a:dgm id="{E4F6C679-AF44-2348-9D11-8A0C3A822865}"/>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E4F6C679-AF44-2348-9D11-8A0C3A82286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9A996FF0-9567-F543-8DCB-7791CBAE91F4}"/>
                                            </p:graphicEl>
                                          </p:spTgt>
                                        </p:tgtEl>
                                        <p:attrNameLst>
                                          <p:attrName>style.visibility</p:attrName>
                                        </p:attrNameLst>
                                      </p:cBhvr>
                                      <p:to>
                                        <p:strVal val="visible"/>
                                      </p:to>
                                    </p:set>
                                    <p:animEffect transition="in" filter="fade">
                                      <p:cBhvr>
                                        <p:cTn id="31" dur="1000"/>
                                        <p:tgtEl>
                                          <p:spTgt spid="3">
                                            <p:graphicEl>
                                              <a:dgm id="{9A996FF0-9567-F543-8DCB-7791CBAE91F4}"/>
                                            </p:graphicEl>
                                          </p:spTgt>
                                        </p:tgtEl>
                                      </p:cBhvr>
                                    </p:animEffect>
                                    <p:anim calcmode="lin" valueType="num">
                                      <p:cBhvr>
                                        <p:cTn id="32" dur="1000" fill="hold"/>
                                        <p:tgtEl>
                                          <p:spTgt spid="3">
                                            <p:graphicEl>
                                              <a:dgm id="{9A996FF0-9567-F543-8DCB-7791CBAE91F4}"/>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9A996FF0-9567-F543-8DCB-7791CBAE91F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5E74497B-39E9-0D41-88F3-687AFFFB8023}"/>
                                            </p:graphicEl>
                                          </p:spTgt>
                                        </p:tgtEl>
                                        <p:attrNameLst>
                                          <p:attrName>style.visibility</p:attrName>
                                        </p:attrNameLst>
                                      </p:cBhvr>
                                      <p:to>
                                        <p:strVal val="visible"/>
                                      </p:to>
                                    </p:set>
                                    <p:animEffect transition="in" filter="fade">
                                      <p:cBhvr>
                                        <p:cTn id="38" dur="1000"/>
                                        <p:tgtEl>
                                          <p:spTgt spid="3">
                                            <p:graphicEl>
                                              <a:dgm id="{5E74497B-39E9-0D41-88F3-687AFFFB8023}"/>
                                            </p:graphicEl>
                                          </p:spTgt>
                                        </p:tgtEl>
                                      </p:cBhvr>
                                    </p:animEffect>
                                    <p:anim calcmode="lin" valueType="num">
                                      <p:cBhvr>
                                        <p:cTn id="39" dur="1000" fill="hold"/>
                                        <p:tgtEl>
                                          <p:spTgt spid="3">
                                            <p:graphicEl>
                                              <a:dgm id="{5E74497B-39E9-0D41-88F3-687AFFFB8023}"/>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5E74497B-39E9-0D41-88F3-687AFFFB802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697D364E-EBA2-3A44-AEFC-CED56DA44BD0}"/>
                                            </p:graphicEl>
                                          </p:spTgt>
                                        </p:tgtEl>
                                        <p:attrNameLst>
                                          <p:attrName>style.visibility</p:attrName>
                                        </p:attrNameLst>
                                      </p:cBhvr>
                                      <p:to>
                                        <p:strVal val="visible"/>
                                      </p:to>
                                    </p:set>
                                    <p:animEffect transition="in" filter="fade">
                                      <p:cBhvr>
                                        <p:cTn id="43" dur="1000"/>
                                        <p:tgtEl>
                                          <p:spTgt spid="3">
                                            <p:graphicEl>
                                              <a:dgm id="{697D364E-EBA2-3A44-AEFC-CED56DA44BD0}"/>
                                            </p:graphicEl>
                                          </p:spTgt>
                                        </p:tgtEl>
                                      </p:cBhvr>
                                    </p:animEffect>
                                    <p:anim calcmode="lin" valueType="num">
                                      <p:cBhvr>
                                        <p:cTn id="44" dur="1000" fill="hold"/>
                                        <p:tgtEl>
                                          <p:spTgt spid="3">
                                            <p:graphicEl>
                                              <a:dgm id="{697D364E-EBA2-3A44-AEFC-CED56DA44BD0}"/>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697D364E-EBA2-3A44-AEFC-CED56DA44BD0}"/>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graphicEl>
                                              <a:dgm id="{F98291DC-13A7-E845-8574-071BC25E92F1}"/>
                                            </p:graphicEl>
                                          </p:spTgt>
                                        </p:tgtEl>
                                        <p:attrNameLst>
                                          <p:attrName>style.visibility</p:attrName>
                                        </p:attrNameLst>
                                      </p:cBhvr>
                                      <p:to>
                                        <p:strVal val="visible"/>
                                      </p:to>
                                    </p:set>
                                    <p:animEffect transition="in" filter="fade">
                                      <p:cBhvr>
                                        <p:cTn id="50" dur="1000"/>
                                        <p:tgtEl>
                                          <p:spTgt spid="3">
                                            <p:graphicEl>
                                              <a:dgm id="{F98291DC-13A7-E845-8574-071BC25E92F1}"/>
                                            </p:graphicEl>
                                          </p:spTgt>
                                        </p:tgtEl>
                                      </p:cBhvr>
                                    </p:animEffect>
                                    <p:anim calcmode="lin" valueType="num">
                                      <p:cBhvr>
                                        <p:cTn id="51" dur="1000" fill="hold"/>
                                        <p:tgtEl>
                                          <p:spTgt spid="3">
                                            <p:graphicEl>
                                              <a:dgm id="{F98291DC-13A7-E845-8574-071BC25E92F1}"/>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F98291DC-13A7-E845-8574-071BC25E92F1}"/>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graphicEl>
                                              <a:dgm id="{3E03AC88-7963-0046-9588-5CC0C2CD0F74}"/>
                                            </p:graphicEl>
                                          </p:spTgt>
                                        </p:tgtEl>
                                        <p:attrNameLst>
                                          <p:attrName>style.visibility</p:attrName>
                                        </p:attrNameLst>
                                      </p:cBhvr>
                                      <p:to>
                                        <p:strVal val="visible"/>
                                      </p:to>
                                    </p:set>
                                    <p:animEffect transition="in" filter="fade">
                                      <p:cBhvr>
                                        <p:cTn id="55" dur="1000"/>
                                        <p:tgtEl>
                                          <p:spTgt spid="3">
                                            <p:graphicEl>
                                              <a:dgm id="{3E03AC88-7963-0046-9588-5CC0C2CD0F74}"/>
                                            </p:graphicEl>
                                          </p:spTgt>
                                        </p:tgtEl>
                                      </p:cBhvr>
                                    </p:animEffect>
                                    <p:anim calcmode="lin" valueType="num">
                                      <p:cBhvr>
                                        <p:cTn id="56" dur="1000" fill="hold"/>
                                        <p:tgtEl>
                                          <p:spTgt spid="3">
                                            <p:graphicEl>
                                              <a:dgm id="{3E03AC88-7963-0046-9588-5CC0C2CD0F74}"/>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3E03AC88-7963-0046-9588-5CC0C2CD0F7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graphicEl>
                                              <a:dgm id="{F7D4C8AC-1538-BF49-A55C-09D272327A93}"/>
                                            </p:graphicEl>
                                          </p:spTgt>
                                        </p:tgtEl>
                                        <p:attrNameLst>
                                          <p:attrName>style.visibility</p:attrName>
                                        </p:attrNameLst>
                                      </p:cBhvr>
                                      <p:to>
                                        <p:strVal val="visible"/>
                                      </p:to>
                                    </p:set>
                                    <p:animEffect transition="in" filter="fade">
                                      <p:cBhvr>
                                        <p:cTn id="62" dur="1000"/>
                                        <p:tgtEl>
                                          <p:spTgt spid="3">
                                            <p:graphicEl>
                                              <a:dgm id="{F7D4C8AC-1538-BF49-A55C-09D272327A93}"/>
                                            </p:graphicEl>
                                          </p:spTgt>
                                        </p:tgtEl>
                                      </p:cBhvr>
                                    </p:animEffect>
                                    <p:anim calcmode="lin" valueType="num">
                                      <p:cBhvr>
                                        <p:cTn id="63" dur="1000" fill="hold"/>
                                        <p:tgtEl>
                                          <p:spTgt spid="3">
                                            <p:graphicEl>
                                              <a:dgm id="{F7D4C8AC-1538-BF49-A55C-09D272327A93}"/>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F7D4C8AC-1538-BF49-A55C-09D272327A9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graphicEl>
                                              <a:dgm id="{EEA97E09-64A4-044A-8726-DADCC5D34515}"/>
                                            </p:graphicEl>
                                          </p:spTgt>
                                        </p:tgtEl>
                                        <p:attrNameLst>
                                          <p:attrName>style.visibility</p:attrName>
                                        </p:attrNameLst>
                                      </p:cBhvr>
                                      <p:to>
                                        <p:strVal val="visible"/>
                                      </p:to>
                                    </p:set>
                                    <p:animEffect transition="in" filter="fade">
                                      <p:cBhvr>
                                        <p:cTn id="67" dur="1000"/>
                                        <p:tgtEl>
                                          <p:spTgt spid="3">
                                            <p:graphicEl>
                                              <a:dgm id="{EEA97E09-64A4-044A-8726-DADCC5D34515}"/>
                                            </p:graphicEl>
                                          </p:spTgt>
                                        </p:tgtEl>
                                      </p:cBhvr>
                                    </p:animEffect>
                                    <p:anim calcmode="lin" valueType="num">
                                      <p:cBhvr>
                                        <p:cTn id="68" dur="1000" fill="hold"/>
                                        <p:tgtEl>
                                          <p:spTgt spid="3">
                                            <p:graphicEl>
                                              <a:dgm id="{EEA97E09-64A4-044A-8726-DADCC5D34515}"/>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EEA97E09-64A4-044A-8726-DADCC5D34515}"/>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graphicEl>
                                              <a:dgm id="{6E1543CE-CD45-034A-88EC-4FC12C936F8C}"/>
                                            </p:graphicEl>
                                          </p:spTgt>
                                        </p:tgtEl>
                                        <p:attrNameLst>
                                          <p:attrName>style.visibility</p:attrName>
                                        </p:attrNameLst>
                                      </p:cBhvr>
                                      <p:to>
                                        <p:strVal val="visible"/>
                                      </p:to>
                                    </p:set>
                                    <p:animEffect transition="in" filter="fade">
                                      <p:cBhvr>
                                        <p:cTn id="74" dur="1000"/>
                                        <p:tgtEl>
                                          <p:spTgt spid="3">
                                            <p:graphicEl>
                                              <a:dgm id="{6E1543CE-CD45-034A-88EC-4FC12C936F8C}"/>
                                            </p:graphicEl>
                                          </p:spTgt>
                                        </p:tgtEl>
                                      </p:cBhvr>
                                    </p:animEffect>
                                    <p:anim calcmode="lin" valueType="num">
                                      <p:cBhvr>
                                        <p:cTn id="75" dur="1000" fill="hold"/>
                                        <p:tgtEl>
                                          <p:spTgt spid="3">
                                            <p:graphicEl>
                                              <a:dgm id="{6E1543CE-CD45-034A-88EC-4FC12C936F8C}"/>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6E1543CE-CD45-034A-88EC-4FC12C936F8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graphicEl>
                                              <a:dgm id="{79DB099D-2173-434E-B61E-69349D7E0A31}"/>
                                            </p:graphicEl>
                                          </p:spTgt>
                                        </p:tgtEl>
                                        <p:attrNameLst>
                                          <p:attrName>style.visibility</p:attrName>
                                        </p:attrNameLst>
                                      </p:cBhvr>
                                      <p:to>
                                        <p:strVal val="visible"/>
                                      </p:to>
                                    </p:set>
                                    <p:animEffect transition="in" filter="fade">
                                      <p:cBhvr>
                                        <p:cTn id="79" dur="1000"/>
                                        <p:tgtEl>
                                          <p:spTgt spid="3">
                                            <p:graphicEl>
                                              <a:dgm id="{79DB099D-2173-434E-B61E-69349D7E0A31}"/>
                                            </p:graphicEl>
                                          </p:spTgt>
                                        </p:tgtEl>
                                      </p:cBhvr>
                                    </p:animEffect>
                                    <p:anim calcmode="lin" valueType="num">
                                      <p:cBhvr>
                                        <p:cTn id="80" dur="1000" fill="hold"/>
                                        <p:tgtEl>
                                          <p:spTgt spid="3">
                                            <p:graphicEl>
                                              <a:dgm id="{79DB099D-2173-434E-B61E-69349D7E0A31}"/>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79DB099D-2173-434E-B61E-69349D7E0A31}"/>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graphicEl>
                                              <a:dgm id="{C109E812-92E6-0A4F-917C-15F135EC326E}"/>
                                            </p:graphicEl>
                                          </p:spTgt>
                                        </p:tgtEl>
                                        <p:attrNameLst>
                                          <p:attrName>style.visibility</p:attrName>
                                        </p:attrNameLst>
                                      </p:cBhvr>
                                      <p:to>
                                        <p:strVal val="visible"/>
                                      </p:to>
                                    </p:set>
                                    <p:animEffect transition="in" filter="fade">
                                      <p:cBhvr>
                                        <p:cTn id="86" dur="1000"/>
                                        <p:tgtEl>
                                          <p:spTgt spid="3">
                                            <p:graphicEl>
                                              <a:dgm id="{C109E812-92E6-0A4F-917C-15F135EC326E}"/>
                                            </p:graphicEl>
                                          </p:spTgt>
                                        </p:tgtEl>
                                      </p:cBhvr>
                                    </p:animEffect>
                                    <p:anim calcmode="lin" valueType="num">
                                      <p:cBhvr>
                                        <p:cTn id="87" dur="1000" fill="hold"/>
                                        <p:tgtEl>
                                          <p:spTgt spid="3">
                                            <p:graphicEl>
                                              <a:dgm id="{C109E812-92E6-0A4F-917C-15F135EC326E}"/>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C109E812-92E6-0A4F-917C-15F135EC326E}"/>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
                                            <p:graphicEl>
                                              <a:dgm id="{D3896D30-016E-9441-8FC9-D2106D98AC7C}"/>
                                            </p:graphicEl>
                                          </p:spTgt>
                                        </p:tgtEl>
                                        <p:attrNameLst>
                                          <p:attrName>style.visibility</p:attrName>
                                        </p:attrNameLst>
                                      </p:cBhvr>
                                      <p:to>
                                        <p:strVal val="visible"/>
                                      </p:to>
                                    </p:set>
                                    <p:animEffect transition="in" filter="fade">
                                      <p:cBhvr>
                                        <p:cTn id="91" dur="1000"/>
                                        <p:tgtEl>
                                          <p:spTgt spid="3">
                                            <p:graphicEl>
                                              <a:dgm id="{D3896D30-016E-9441-8FC9-D2106D98AC7C}"/>
                                            </p:graphicEl>
                                          </p:spTgt>
                                        </p:tgtEl>
                                      </p:cBhvr>
                                    </p:animEffect>
                                    <p:anim calcmode="lin" valueType="num">
                                      <p:cBhvr>
                                        <p:cTn id="92" dur="1000" fill="hold"/>
                                        <p:tgtEl>
                                          <p:spTgt spid="3">
                                            <p:graphicEl>
                                              <a:dgm id="{D3896D30-016E-9441-8FC9-D2106D98AC7C}"/>
                                            </p:graphicEl>
                                          </p:spTgt>
                                        </p:tgtEl>
                                        <p:attrNameLst>
                                          <p:attrName>ppt_x</p:attrName>
                                        </p:attrNameLst>
                                      </p:cBhvr>
                                      <p:tavLst>
                                        <p:tav tm="0">
                                          <p:val>
                                            <p:strVal val="#ppt_x"/>
                                          </p:val>
                                        </p:tav>
                                        <p:tav tm="100000">
                                          <p:val>
                                            <p:strVal val="#ppt_x"/>
                                          </p:val>
                                        </p:tav>
                                      </p:tavLst>
                                    </p:anim>
                                    <p:anim calcmode="lin" valueType="num">
                                      <p:cBhvr>
                                        <p:cTn id="93" dur="1000" fill="hold"/>
                                        <p:tgtEl>
                                          <p:spTgt spid="3">
                                            <p:graphicEl>
                                              <a:dgm id="{D3896D30-016E-9441-8FC9-D2106D98AC7C}"/>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graphicEl>
                                              <a:dgm id="{0CB502C7-D3EF-2643-A2CF-05979A2A87B0}"/>
                                            </p:graphicEl>
                                          </p:spTgt>
                                        </p:tgtEl>
                                        <p:attrNameLst>
                                          <p:attrName>style.visibility</p:attrName>
                                        </p:attrNameLst>
                                      </p:cBhvr>
                                      <p:to>
                                        <p:strVal val="visible"/>
                                      </p:to>
                                    </p:set>
                                    <p:animEffect transition="in" filter="fade">
                                      <p:cBhvr>
                                        <p:cTn id="98" dur="1000"/>
                                        <p:tgtEl>
                                          <p:spTgt spid="3">
                                            <p:graphicEl>
                                              <a:dgm id="{0CB502C7-D3EF-2643-A2CF-05979A2A87B0}"/>
                                            </p:graphicEl>
                                          </p:spTgt>
                                        </p:tgtEl>
                                      </p:cBhvr>
                                    </p:animEffect>
                                    <p:anim calcmode="lin" valueType="num">
                                      <p:cBhvr>
                                        <p:cTn id="99" dur="1000" fill="hold"/>
                                        <p:tgtEl>
                                          <p:spTgt spid="3">
                                            <p:graphicEl>
                                              <a:dgm id="{0CB502C7-D3EF-2643-A2CF-05979A2A87B0}"/>
                                            </p:graphicEl>
                                          </p:spTgt>
                                        </p:tgtEl>
                                        <p:attrNameLst>
                                          <p:attrName>ppt_x</p:attrName>
                                        </p:attrNameLst>
                                      </p:cBhvr>
                                      <p:tavLst>
                                        <p:tav tm="0">
                                          <p:val>
                                            <p:strVal val="#ppt_x"/>
                                          </p:val>
                                        </p:tav>
                                        <p:tav tm="100000">
                                          <p:val>
                                            <p:strVal val="#ppt_x"/>
                                          </p:val>
                                        </p:tav>
                                      </p:tavLst>
                                    </p:anim>
                                    <p:anim calcmode="lin" valueType="num">
                                      <p:cBhvr>
                                        <p:cTn id="100" dur="1000" fill="hold"/>
                                        <p:tgtEl>
                                          <p:spTgt spid="3">
                                            <p:graphicEl>
                                              <a:dgm id="{0CB502C7-D3EF-2643-A2CF-05979A2A87B0}"/>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
                                            <p:graphicEl>
                                              <a:dgm id="{739F88F4-E412-394A-961A-AC70F1969DF9}"/>
                                            </p:graphicEl>
                                          </p:spTgt>
                                        </p:tgtEl>
                                        <p:attrNameLst>
                                          <p:attrName>style.visibility</p:attrName>
                                        </p:attrNameLst>
                                      </p:cBhvr>
                                      <p:to>
                                        <p:strVal val="visible"/>
                                      </p:to>
                                    </p:set>
                                    <p:animEffect transition="in" filter="fade">
                                      <p:cBhvr>
                                        <p:cTn id="103" dur="1000"/>
                                        <p:tgtEl>
                                          <p:spTgt spid="3">
                                            <p:graphicEl>
                                              <a:dgm id="{739F88F4-E412-394A-961A-AC70F1969DF9}"/>
                                            </p:graphicEl>
                                          </p:spTgt>
                                        </p:tgtEl>
                                      </p:cBhvr>
                                    </p:animEffect>
                                    <p:anim calcmode="lin" valueType="num">
                                      <p:cBhvr>
                                        <p:cTn id="104" dur="1000" fill="hold"/>
                                        <p:tgtEl>
                                          <p:spTgt spid="3">
                                            <p:graphicEl>
                                              <a:dgm id="{739F88F4-E412-394A-961A-AC70F1969DF9}"/>
                                            </p:graphicEl>
                                          </p:spTgt>
                                        </p:tgtEl>
                                        <p:attrNameLst>
                                          <p:attrName>ppt_x</p:attrName>
                                        </p:attrNameLst>
                                      </p:cBhvr>
                                      <p:tavLst>
                                        <p:tav tm="0">
                                          <p:val>
                                            <p:strVal val="#ppt_x"/>
                                          </p:val>
                                        </p:tav>
                                        <p:tav tm="100000">
                                          <p:val>
                                            <p:strVal val="#ppt_x"/>
                                          </p:val>
                                        </p:tav>
                                      </p:tavLst>
                                    </p:anim>
                                    <p:anim calcmode="lin" valueType="num">
                                      <p:cBhvr>
                                        <p:cTn id="105" dur="1000" fill="hold"/>
                                        <p:tgtEl>
                                          <p:spTgt spid="3">
                                            <p:graphicEl>
                                              <a:dgm id="{739F88F4-E412-394A-961A-AC70F1969DF9}"/>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
                                            <p:graphicEl>
                                              <a:dgm id="{1D02B122-0AEE-5441-8355-116DE4541E5E}"/>
                                            </p:graphicEl>
                                          </p:spTgt>
                                        </p:tgtEl>
                                        <p:attrNameLst>
                                          <p:attrName>style.visibility</p:attrName>
                                        </p:attrNameLst>
                                      </p:cBhvr>
                                      <p:to>
                                        <p:strVal val="visible"/>
                                      </p:to>
                                    </p:set>
                                    <p:animEffect transition="in" filter="fade">
                                      <p:cBhvr>
                                        <p:cTn id="110" dur="1000"/>
                                        <p:tgtEl>
                                          <p:spTgt spid="3">
                                            <p:graphicEl>
                                              <a:dgm id="{1D02B122-0AEE-5441-8355-116DE4541E5E}"/>
                                            </p:graphicEl>
                                          </p:spTgt>
                                        </p:tgtEl>
                                      </p:cBhvr>
                                    </p:animEffect>
                                    <p:anim calcmode="lin" valueType="num">
                                      <p:cBhvr>
                                        <p:cTn id="111" dur="1000" fill="hold"/>
                                        <p:tgtEl>
                                          <p:spTgt spid="3">
                                            <p:graphicEl>
                                              <a:dgm id="{1D02B122-0AEE-5441-8355-116DE4541E5E}"/>
                                            </p:graphicEl>
                                          </p:spTgt>
                                        </p:tgtEl>
                                        <p:attrNameLst>
                                          <p:attrName>ppt_x</p:attrName>
                                        </p:attrNameLst>
                                      </p:cBhvr>
                                      <p:tavLst>
                                        <p:tav tm="0">
                                          <p:val>
                                            <p:strVal val="#ppt_x"/>
                                          </p:val>
                                        </p:tav>
                                        <p:tav tm="100000">
                                          <p:val>
                                            <p:strVal val="#ppt_x"/>
                                          </p:val>
                                        </p:tav>
                                      </p:tavLst>
                                    </p:anim>
                                    <p:anim calcmode="lin" valueType="num">
                                      <p:cBhvr>
                                        <p:cTn id="112" dur="1000" fill="hold"/>
                                        <p:tgtEl>
                                          <p:spTgt spid="3">
                                            <p:graphicEl>
                                              <a:dgm id="{1D02B122-0AEE-5441-8355-116DE4541E5E}"/>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
                                            <p:graphicEl>
                                              <a:dgm id="{845AE08A-2B9B-1C47-8683-2319A38F2878}"/>
                                            </p:graphicEl>
                                          </p:spTgt>
                                        </p:tgtEl>
                                        <p:attrNameLst>
                                          <p:attrName>style.visibility</p:attrName>
                                        </p:attrNameLst>
                                      </p:cBhvr>
                                      <p:to>
                                        <p:strVal val="visible"/>
                                      </p:to>
                                    </p:set>
                                    <p:animEffect transition="in" filter="fade">
                                      <p:cBhvr>
                                        <p:cTn id="115" dur="1000"/>
                                        <p:tgtEl>
                                          <p:spTgt spid="3">
                                            <p:graphicEl>
                                              <a:dgm id="{845AE08A-2B9B-1C47-8683-2319A38F2878}"/>
                                            </p:graphicEl>
                                          </p:spTgt>
                                        </p:tgtEl>
                                      </p:cBhvr>
                                    </p:animEffect>
                                    <p:anim calcmode="lin" valueType="num">
                                      <p:cBhvr>
                                        <p:cTn id="116" dur="1000" fill="hold"/>
                                        <p:tgtEl>
                                          <p:spTgt spid="3">
                                            <p:graphicEl>
                                              <a:dgm id="{845AE08A-2B9B-1C47-8683-2319A38F2878}"/>
                                            </p:graphicEl>
                                          </p:spTgt>
                                        </p:tgtEl>
                                        <p:attrNameLst>
                                          <p:attrName>ppt_x</p:attrName>
                                        </p:attrNameLst>
                                      </p:cBhvr>
                                      <p:tavLst>
                                        <p:tav tm="0">
                                          <p:val>
                                            <p:strVal val="#ppt_x"/>
                                          </p:val>
                                        </p:tav>
                                        <p:tav tm="100000">
                                          <p:val>
                                            <p:strVal val="#ppt_x"/>
                                          </p:val>
                                        </p:tav>
                                      </p:tavLst>
                                    </p:anim>
                                    <p:anim calcmode="lin" valueType="num">
                                      <p:cBhvr>
                                        <p:cTn id="117" dur="1000" fill="hold"/>
                                        <p:tgtEl>
                                          <p:spTgt spid="3">
                                            <p:graphicEl>
                                              <a:dgm id="{845AE08A-2B9B-1C47-8683-2319A38F2878}"/>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
                                            <p:graphicEl>
                                              <a:dgm id="{5943C20F-7D96-A443-9005-019EDCC0DA28}"/>
                                            </p:graphicEl>
                                          </p:spTgt>
                                        </p:tgtEl>
                                        <p:attrNameLst>
                                          <p:attrName>style.visibility</p:attrName>
                                        </p:attrNameLst>
                                      </p:cBhvr>
                                      <p:to>
                                        <p:strVal val="visible"/>
                                      </p:to>
                                    </p:set>
                                    <p:animEffect transition="in" filter="fade">
                                      <p:cBhvr>
                                        <p:cTn id="122" dur="1000"/>
                                        <p:tgtEl>
                                          <p:spTgt spid="3">
                                            <p:graphicEl>
                                              <a:dgm id="{5943C20F-7D96-A443-9005-019EDCC0DA28}"/>
                                            </p:graphicEl>
                                          </p:spTgt>
                                        </p:tgtEl>
                                      </p:cBhvr>
                                    </p:animEffect>
                                    <p:anim calcmode="lin" valueType="num">
                                      <p:cBhvr>
                                        <p:cTn id="123" dur="1000" fill="hold"/>
                                        <p:tgtEl>
                                          <p:spTgt spid="3">
                                            <p:graphicEl>
                                              <a:dgm id="{5943C20F-7D96-A443-9005-019EDCC0DA28}"/>
                                            </p:graphicEl>
                                          </p:spTgt>
                                        </p:tgtEl>
                                        <p:attrNameLst>
                                          <p:attrName>ppt_x</p:attrName>
                                        </p:attrNameLst>
                                      </p:cBhvr>
                                      <p:tavLst>
                                        <p:tav tm="0">
                                          <p:val>
                                            <p:strVal val="#ppt_x"/>
                                          </p:val>
                                        </p:tav>
                                        <p:tav tm="100000">
                                          <p:val>
                                            <p:strVal val="#ppt_x"/>
                                          </p:val>
                                        </p:tav>
                                      </p:tavLst>
                                    </p:anim>
                                    <p:anim calcmode="lin" valueType="num">
                                      <p:cBhvr>
                                        <p:cTn id="124" dur="1000" fill="hold"/>
                                        <p:tgtEl>
                                          <p:spTgt spid="3">
                                            <p:graphicEl>
                                              <a:dgm id="{5943C20F-7D96-A443-9005-019EDCC0DA28}"/>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
                                            <p:graphicEl>
                                              <a:dgm id="{991A91D3-79D3-3240-85F2-8060B6829F35}"/>
                                            </p:graphicEl>
                                          </p:spTgt>
                                        </p:tgtEl>
                                        <p:attrNameLst>
                                          <p:attrName>style.visibility</p:attrName>
                                        </p:attrNameLst>
                                      </p:cBhvr>
                                      <p:to>
                                        <p:strVal val="visible"/>
                                      </p:to>
                                    </p:set>
                                    <p:animEffect transition="in" filter="fade">
                                      <p:cBhvr>
                                        <p:cTn id="127" dur="1000"/>
                                        <p:tgtEl>
                                          <p:spTgt spid="3">
                                            <p:graphicEl>
                                              <a:dgm id="{991A91D3-79D3-3240-85F2-8060B6829F35}"/>
                                            </p:graphicEl>
                                          </p:spTgt>
                                        </p:tgtEl>
                                      </p:cBhvr>
                                    </p:animEffect>
                                    <p:anim calcmode="lin" valueType="num">
                                      <p:cBhvr>
                                        <p:cTn id="128" dur="1000" fill="hold"/>
                                        <p:tgtEl>
                                          <p:spTgt spid="3">
                                            <p:graphicEl>
                                              <a:dgm id="{991A91D3-79D3-3240-85F2-8060B6829F35}"/>
                                            </p:graphicEl>
                                          </p:spTgt>
                                        </p:tgtEl>
                                        <p:attrNameLst>
                                          <p:attrName>ppt_x</p:attrName>
                                        </p:attrNameLst>
                                      </p:cBhvr>
                                      <p:tavLst>
                                        <p:tav tm="0">
                                          <p:val>
                                            <p:strVal val="#ppt_x"/>
                                          </p:val>
                                        </p:tav>
                                        <p:tav tm="100000">
                                          <p:val>
                                            <p:strVal val="#ppt_x"/>
                                          </p:val>
                                        </p:tav>
                                      </p:tavLst>
                                    </p:anim>
                                    <p:anim calcmode="lin" valueType="num">
                                      <p:cBhvr>
                                        <p:cTn id="129" dur="1000" fill="hold"/>
                                        <p:tgtEl>
                                          <p:spTgt spid="3">
                                            <p:graphicEl>
                                              <a:dgm id="{991A91D3-79D3-3240-85F2-8060B6829F3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400397" y="2635427"/>
            <a:ext cx="22537394" cy="10695695"/>
          </a:xfrm>
        </p:spPr>
        <p:txBody>
          <a:bodyPr wrap="square" lIns="0" tIns="0" rIns="0" bIns="0">
            <a:noAutofit/>
          </a:bodyPr>
          <a:lstStyle/>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0000"/>
              </a:solidFill>
            </a:endParaRPr>
          </a:p>
          <a:p>
            <a:pPr>
              <a:lnSpc>
                <a:spcPct val="150000"/>
              </a:lnSpc>
            </a:pPr>
            <a:endParaRPr lang="pl-PL" sz="4800" dirty="0"/>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629524" y="256032"/>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877491" y="384878"/>
            <a:ext cx="21583206" cy="2148949"/>
          </a:xfrm>
        </p:spPr>
        <p:txBody>
          <a:bodyPr>
            <a:normAutofit fontScale="90000"/>
          </a:bodyPr>
          <a:lstStyle/>
          <a:p>
            <a:pPr algn="ctr"/>
            <a:r>
              <a:rPr lang="pl-PL" dirty="0">
                <a:solidFill>
                  <a:srgbClr val="496F63"/>
                </a:solidFill>
              </a:rPr>
              <a:t>2. </a:t>
            </a:r>
            <a:r>
              <a:rPr lang="pl-PL" dirty="0" err="1">
                <a:solidFill>
                  <a:srgbClr val="496F63"/>
                </a:solidFill>
              </a:rPr>
              <a:t>Innovation</a:t>
            </a:r>
            <a:r>
              <a:rPr lang="pl-PL" dirty="0">
                <a:solidFill>
                  <a:srgbClr val="496F63"/>
                </a:solidFill>
              </a:rPr>
              <a:t> </a:t>
            </a:r>
            <a:r>
              <a:rPr lang="pl-PL" dirty="0" err="1">
                <a:solidFill>
                  <a:srgbClr val="496F63"/>
                </a:solidFill>
              </a:rPr>
              <a:t>accounting</a:t>
            </a:r>
            <a:br>
              <a:rPr lang="pl-PL" dirty="0">
                <a:solidFill>
                  <a:srgbClr val="496F63"/>
                </a:solidFill>
              </a:rPr>
            </a:br>
            <a:r>
              <a:rPr lang="pl-PL" sz="4400" dirty="0">
                <a:solidFill>
                  <a:srgbClr val="496F63"/>
                </a:solidFill>
              </a:rPr>
              <a:t>The most </a:t>
            </a:r>
            <a:r>
              <a:rPr lang="pl-PL" sz="4400" dirty="0" err="1">
                <a:solidFill>
                  <a:srgbClr val="496F63"/>
                </a:solidFill>
              </a:rPr>
              <a:t>important</a:t>
            </a:r>
            <a:r>
              <a:rPr lang="pl-PL" sz="4400" dirty="0">
                <a:solidFill>
                  <a:srgbClr val="496F63"/>
                </a:solidFill>
              </a:rPr>
              <a:t> </a:t>
            </a:r>
            <a:r>
              <a:rPr lang="pl-PL" sz="4400" dirty="0" err="1">
                <a:solidFill>
                  <a:srgbClr val="496F63"/>
                </a:solidFill>
              </a:rPr>
              <a:t>while</a:t>
            </a:r>
            <a:r>
              <a:rPr lang="pl-PL" sz="4400" dirty="0">
                <a:solidFill>
                  <a:srgbClr val="496F63"/>
                </a:solidFill>
              </a:rPr>
              <a:t> </a:t>
            </a:r>
            <a:r>
              <a:rPr lang="pl-PL" sz="4400" dirty="0" err="1">
                <a:solidFill>
                  <a:srgbClr val="496F63"/>
                </a:solidFill>
              </a:rPr>
              <a:t>evaluating</a:t>
            </a:r>
            <a:r>
              <a:rPr lang="pl-PL" sz="4400" dirty="0">
                <a:solidFill>
                  <a:srgbClr val="496F63"/>
                </a:solidFill>
              </a:rPr>
              <a:t> </a:t>
            </a:r>
            <a:r>
              <a:rPr lang="pl-PL" sz="4400" dirty="0" err="1">
                <a:solidFill>
                  <a:srgbClr val="496F63"/>
                </a:solidFill>
              </a:rPr>
              <a:t>new</a:t>
            </a:r>
            <a:r>
              <a:rPr lang="pl-PL" sz="4400" dirty="0">
                <a:solidFill>
                  <a:srgbClr val="496F63"/>
                </a:solidFill>
              </a:rPr>
              <a:t> </a:t>
            </a:r>
            <a:r>
              <a:rPr lang="pl-PL" sz="4400" dirty="0" err="1">
                <a:solidFill>
                  <a:srgbClr val="496F63"/>
                </a:solidFill>
              </a:rPr>
              <a:t>ideas</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2533827"/>
            <a:ext cx="22537394" cy="10248960"/>
          </a:xfrm>
          <a:prstGeom prst="rect">
            <a:avLst/>
          </a:prstGeom>
        </p:spPr>
        <p:txBody>
          <a:bodyPr wrap="square" numCol="2">
            <a:spAutoFit/>
          </a:bodyPr>
          <a:lstStyle/>
          <a:p>
            <a:pPr marL="180340" marR="245110" algn="ctr">
              <a:lnSpc>
                <a:spcPct val="150000"/>
              </a:lnSpc>
              <a:tabLst>
                <a:tab pos="450215" algn="l"/>
              </a:tabLst>
            </a:pPr>
            <a:r>
              <a:rPr lang="en-US" sz="4800" b="1" i="1" dirty="0">
                <a:solidFill>
                  <a:srgbClr val="002726"/>
                </a:solidFill>
                <a:latin typeface="Arial" panose="020B0604020202020204" pitchFamily="34" charset="0"/>
                <a:ea typeface="Times New Roman" panose="02020603050405020304" pitchFamily="18" charset="0"/>
              </a:rPr>
              <a:t>Innovation accounting </a:t>
            </a:r>
            <a:br>
              <a:rPr lang="pl-PL" sz="4800" b="1" i="1" dirty="0">
                <a:solidFill>
                  <a:srgbClr val="002726"/>
                </a:solidFill>
                <a:latin typeface="Arial" panose="020B0604020202020204" pitchFamily="34" charset="0"/>
                <a:ea typeface="Times New Roman" panose="02020603050405020304" pitchFamily="18" charset="0"/>
              </a:rPr>
            </a:br>
            <a:r>
              <a:rPr lang="en-US" sz="4800" b="1" i="1" dirty="0">
                <a:solidFill>
                  <a:srgbClr val="002726"/>
                </a:solidFill>
                <a:latin typeface="Arial" panose="020B0604020202020204" pitchFamily="34" charset="0"/>
                <a:ea typeface="Times New Roman" panose="02020603050405020304" pitchFamily="18" charset="0"/>
              </a:rPr>
              <a:t>allows a team to:</a:t>
            </a: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endParaRPr lang="pl-PL" sz="4800" b="1" dirty="0">
              <a:solidFill>
                <a:srgbClr val="002726"/>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n-US" sz="4000" dirty="0">
                <a:solidFill>
                  <a:srgbClr val="000000"/>
                </a:solidFill>
                <a:latin typeface="Arial" panose="020B0604020202020204" pitchFamily="34" charset="0"/>
                <a:ea typeface="Times New Roman" panose="02020603050405020304" pitchFamily="18" charset="0"/>
              </a:rPr>
              <a:t>Build a model of customer </a:t>
            </a:r>
            <a:r>
              <a:rPr lang="en-US" sz="4000" dirty="0" err="1">
                <a:solidFill>
                  <a:srgbClr val="000000"/>
                </a:solidFill>
                <a:latin typeface="Arial" panose="020B0604020202020204" pitchFamily="34" charset="0"/>
                <a:ea typeface="Times New Roman" panose="02020603050405020304" pitchFamily="18" charset="0"/>
              </a:rPr>
              <a:t>behaviour</a:t>
            </a:r>
            <a:r>
              <a:rPr lang="en-US" sz="4000" dirty="0">
                <a:solidFill>
                  <a:srgbClr val="000000"/>
                </a:solidFill>
                <a:latin typeface="Arial" panose="020B0604020202020204" pitchFamily="34" charset="0"/>
                <a:ea typeface="Times New Roman" panose="02020603050405020304" pitchFamily="18" charset="0"/>
              </a:rPr>
              <a:t> over time</a:t>
            </a:r>
            <a:endParaRPr lang="pl-PL" sz="4000" b="1" dirty="0">
              <a:solidFill>
                <a:srgbClr val="CE1779"/>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n-US" sz="4000" dirty="0">
                <a:solidFill>
                  <a:srgbClr val="000000"/>
                </a:solidFill>
                <a:latin typeface="Arial" panose="020B0604020202020204" pitchFamily="34" charset="0"/>
                <a:ea typeface="Times New Roman" panose="02020603050405020304" pitchFamily="18" charset="0"/>
              </a:rPr>
              <a:t>Use that model to change the product/service and change customer </a:t>
            </a:r>
            <a:r>
              <a:rPr lang="en-US" sz="4000" dirty="0" err="1">
                <a:solidFill>
                  <a:srgbClr val="000000"/>
                </a:solidFill>
                <a:latin typeface="Arial" panose="020B0604020202020204" pitchFamily="34" charset="0"/>
                <a:ea typeface="Times New Roman" panose="02020603050405020304" pitchFamily="18" charset="0"/>
              </a:rPr>
              <a:t>behaviour</a:t>
            </a:r>
            <a:endParaRPr lang="pl-PL" sz="4000" b="1" dirty="0">
              <a:solidFill>
                <a:srgbClr val="CE1779"/>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n-US" sz="4000" dirty="0">
                <a:solidFill>
                  <a:srgbClr val="000000"/>
                </a:solidFill>
                <a:latin typeface="Arial" panose="020B0604020202020204" pitchFamily="34" charset="0"/>
                <a:ea typeface="Times New Roman" panose="02020603050405020304" pitchFamily="18" charset="0"/>
              </a:rPr>
              <a:t>Ergo, establish facts about validity of the vision and if it is sustainable</a:t>
            </a:r>
            <a:endParaRPr lang="pl-PL" sz="4000" b="1" dirty="0">
              <a:solidFill>
                <a:srgbClr val="CE1779"/>
              </a:solidFill>
              <a:latin typeface="Times New Roman" panose="02020603050405020304" pitchFamily="18" charset="0"/>
              <a:ea typeface="Times New Roman" panose="02020603050405020304" pitchFamily="18" charset="0"/>
            </a:endParaRPr>
          </a:p>
          <a:p>
            <a:pPr marL="637540" marR="245110">
              <a:lnSpc>
                <a:spcPct val="150000"/>
              </a:lnSpc>
              <a:tabLst>
                <a:tab pos="450215" algn="l"/>
              </a:tabLst>
            </a:pPr>
            <a:r>
              <a:rPr lang="en-US" sz="4800" dirty="0">
                <a:solidFill>
                  <a:srgbClr val="000000"/>
                </a:solidFill>
                <a:latin typeface="Arial" panose="020B0604020202020204" pitchFamily="34" charset="0"/>
                <a:ea typeface="Times New Roman" panose="02020603050405020304" pitchFamily="18" charset="0"/>
              </a:rPr>
              <a:t> </a:t>
            </a:r>
            <a:endParaRPr lang="pl-PL" sz="4800" b="1" dirty="0">
              <a:solidFill>
                <a:srgbClr val="CE1779"/>
              </a:solidFill>
              <a:latin typeface="Times New Roman" panose="02020603050405020304" pitchFamily="18" charset="0"/>
              <a:ea typeface="Times New Roman" panose="02020603050405020304" pitchFamily="18" charset="0"/>
            </a:endParaRPr>
          </a:p>
          <a:p>
            <a:pPr marL="180340" marR="245110" algn="ctr">
              <a:lnSpc>
                <a:spcPct val="150000"/>
              </a:lnSpc>
              <a:tabLst>
                <a:tab pos="450215" algn="l"/>
              </a:tabLst>
            </a:pP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r>
              <a:rPr lang="en-US" sz="4800" b="1" i="1" dirty="0">
                <a:solidFill>
                  <a:srgbClr val="002726"/>
                </a:solidFill>
                <a:latin typeface="Arial" panose="020B0604020202020204" pitchFamily="34" charset="0"/>
                <a:ea typeface="Times New Roman" panose="02020603050405020304" pitchFamily="18" charset="0"/>
              </a:rPr>
              <a:t>The three major learning milestones in innovation accounting are:</a:t>
            </a: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endParaRPr lang="pl-PL" sz="4800" b="1" dirty="0">
              <a:solidFill>
                <a:srgbClr val="002726"/>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n-US" sz="4000" i="1" dirty="0">
                <a:solidFill>
                  <a:srgbClr val="FF0000"/>
                </a:solidFill>
                <a:latin typeface="Arial" panose="020B0604020202020204" pitchFamily="34" charset="0"/>
                <a:ea typeface="Times New Roman" panose="02020603050405020304" pitchFamily="18" charset="0"/>
              </a:rPr>
              <a:t>Building an MVP </a:t>
            </a:r>
            <a:r>
              <a:rPr lang="en-US" sz="4000" dirty="0">
                <a:solidFill>
                  <a:srgbClr val="000000"/>
                </a:solidFill>
                <a:latin typeface="Arial" panose="020B0604020202020204" pitchFamily="34" charset="0"/>
                <a:ea typeface="Times New Roman" panose="02020603050405020304" pitchFamily="18" charset="0"/>
              </a:rPr>
              <a:t>and establishing a baseline and feedback loop with customers</a:t>
            </a:r>
            <a:endParaRPr lang="pl-PL" sz="4000" b="1" dirty="0">
              <a:solidFill>
                <a:srgbClr val="CE1779"/>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n-US" sz="4000" i="1" dirty="0">
                <a:solidFill>
                  <a:srgbClr val="FF0000"/>
                </a:solidFill>
                <a:latin typeface="Arial" panose="020B0604020202020204" pitchFamily="34" charset="0"/>
                <a:ea typeface="Times New Roman" panose="02020603050405020304" pitchFamily="18" charset="0"/>
              </a:rPr>
              <a:t>Run experiments </a:t>
            </a:r>
            <a:r>
              <a:rPr lang="en-US" sz="4000" dirty="0">
                <a:solidFill>
                  <a:srgbClr val="000000"/>
                </a:solidFill>
                <a:latin typeface="Arial" panose="020B0604020202020204" pitchFamily="34" charset="0"/>
                <a:ea typeface="Times New Roman" panose="02020603050405020304" pitchFamily="18" charset="0"/>
              </a:rPr>
              <a:t>on the MVP to move from baseline customer </a:t>
            </a:r>
            <a:r>
              <a:rPr lang="en-US" sz="4000" dirty="0" err="1">
                <a:solidFill>
                  <a:srgbClr val="000000"/>
                </a:solidFill>
                <a:latin typeface="Arial" panose="020B0604020202020204" pitchFamily="34" charset="0"/>
                <a:ea typeface="Times New Roman" panose="02020603050405020304" pitchFamily="18" charset="0"/>
              </a:rPr>
              <a:t>behaviour</a:t>
            </a:r>
            <a:r>
              <a:rPr lang="en-US" sz="4000" dirty="0">
                <a:solidFill>
                  <a:srgbClr val="000000"/>
                </a:solidFill>
                <a:latin typeface="Arial" panose="020B0604020202020204" pitchFamily="34" charset="0"/>
                <a:ea typeface="Times New Roman" panose="02020603050405020304" pitchFamily="18" charset="0"/>
              </a:rPr>
              <a:t> to ideal customer </a:t>
            </a:r>
            <a:r>
              <a:rPr lang="en-US" sz="4000" dirty="0" err="1">
                <a:solidFill>
                  <a:srgbClr val="000000"/>
                </a:solidFill>
                <a:latin typeface="Arial" panose="020B0604020202020204" pitchFamily="34" charset="0"/>
                <a:ea typeface="Times New Roman" panose="02020603050405020304" pitchFamily="18" charset="0"/>
              </a:rPr>
              <a:t>behaviour</a:t>
            </a:r>
            <a:endParaRPr lang="pl-PL" sz="4000" b="1" dirty="0">
              <a:solidFill>
                <a:srgbClr val="CE1779"/>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n-US" sz="4000" i="1" dirty="0">
                <a:solidFill>
                  <a:srgbClr val="FF0000"/>
                </a:solidFill>
                <a:latin typeface="Arial" panose="020B0604020202020204" pitchFamily="34" charset="0"/>
                <a:ea typeface="Times New Roman" panose="02020603050405020304" pitchFamily="18" charset="0"/>
              </a:rPr>
              <a:t>Decision point </a:t>
            </a:r>
            <a:r>
              <a:rPr lang="en-US" sz="4000" dirty="0">
                <a:solidFill>
                  <a:srgbClr val="000000"/>
                </a:solidFill>
                <a:latin typeface="Arial" panose="020B0604020202020204" pitchFamily="34" charset="0"/>
                <a:ea typeface="Times New Roman" panose="02020603050405020304" pitchFamily="18" charset="0"/>
              </a:rPr>
              <a:t>— persevere or pivot, based on what has been learned</a:t>
            </a:r>
            <a:endParaRPr lang="pl-PL" sz="4000" b="1" dirty="0">
              <a:solidFill>
                <a:srgbClr val="CE1779"/>
              </a:solidFill>
              <a:latin typeface="Times New Roman" panose="02020603050405020304" pitchFamily="18" charset="0"/>
              <a:ea typeface="Times New Roman" panose="02020603050405020304" pitchFamily="18" charset="0"/>
            </a:endParaRPr>
          </a:p>
        </p:txBody>
      </p:sp>
      <p:sp>
        <p:nvSpPr>
          <p:cNvPr id="7" name="Prostokąt 6"/>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2. INNOVATION ACCOUNTING</a:t>
            </a:r>
          </a:p>
        </p:txBody>
      </p:sp>
    </p:spTree>
    <p:extLst>
      <p:ext uri="{BB962C8B-B14F-4D97-AF65-F5344CB8AC3E}">
        <p14:creationId xmlns:p14="http://schemas.microsoft.com/office/powerpoint/2010/main" val="19992412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1000"/>
                                        <p:tgtEl>
                                          <p:spTgt spid="14">
                                            <p:txEl>
                                              <p:pRg st="0" end="0"/>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up)">
                                      <p:cBhvr>
                                        <p:cTn id="16" dur="10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up)">
                                      <p:cBhvr>
                                        <p:cTn id="21" dur="10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wipe(up)">
                                      <p:cBhvr>
                                        <p:cTn id="26" dur="1000"/>
                                        <p:tgtEl>
                                          <p:spTgt spid="14">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wipe(up)">
                                      <p:cBhvr>
                                        <p:cTn id="29" dur="1000"/>
                                        <p:tgtEl>
                                          <p:spTgt spid="1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4">
                                            <p:txEl>
                                              <p:pRg st="7" end="7"/>
                                            </p:txEl>
                                          </p:spTgt>
                                        </p:tgtEl>
                                        <p:attrNameLst>
                                          <p:attrName>style.visibility</p:attrName>
                                        </p:attrNameLst>
                                      </p:cBhvr>
                                      <p:to>
                                        <p:strVal val="visible"/>
                                      </p:to>
                                    </p:set>
                                    <p:animEffect transition="in" filter="wipe(up)">
                                      <p:cBhvr>
                                        <p:cTn id="34" dur="1000"/>
                                        <p:tgtEl>
                                          <p:spTgt spid="14">
                                            <p:txEl>
                                              <p:pRg st="7" end="7"/>
                                            </p:txEl>
                                          </p:spTgt>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4">
                                            <p:txEl>
                                              <p:pRg st="9" end="9"/>
                                            </p:txEl>
                                          </p:spTgt>
                                        </p:tgtEl>
                                        <p:attrNameLst>
                                          <p:attrName>style.visibility</p:attrName>
                                        </p:attrNameLst>
                                      </p:cBhvr>
                                      <p:to>
                                        <p:strVal val="visible"/>
                                      </p:to>
                                    </p:set>
                                    <p:animEffect transition="in" filter="wipe(up)">
                                      <p:cBhvr>
                                        <p:cTn id="38" dur="1000"/>
                                        <p:tgtEl>
                                          <p:spTgt spid="1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animEffect transition="in" filter="wipe(up)">
                                      <p:cBhvr>
                                        <p:cTn id="43" dur="1000"/>
                                        <p:tgtEl>
                                          <p:spTgt spid="1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
                                            <p:txEl>
                                              <p:pRg st="11" end="11"/>
                                            </p:txEl>
                                          </p:spTgt>
                                        </p:tgtEl>
                                        <p:attrNameLst>
                                          <p:attrName>style.visibility</p:attrName>
                                        </p:attrNameLst>
                                      </p:cBhvr>
                                      <p:to>
                                        <p:strVal val="visible"/>
                                      </p:to>
                                    </p:set>
                                    <p:animEffect transition="in" filter="wipe(up)">
                                      <p:cBhvr>
                                        <p:cTn id="48" dur="10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923303" y="2635427"/>
            <a:ext cx="22537394" cy="10695695"/>
          </a:xfrm>
        </p:spPr>
        <p:txBody>
          <a:bodyPr wrap="square" lIns="0" tIns="0" rIns="0" bIns="0">
            <a:noAutofit/>
          </a:bodyPr>
          <a:lstStyle/>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0000"/>
              </a:solidFill>
            </a:endParaRPr>
          </a:p>
          <a:p>
            <a:pPr>
              <a:lnSpc>
                <a:spcPct val="150000"/>
              </a:lnSpc>
            </a:pPr>
            <a:endParaRPr lang="pl-PL" sz="4800" dirty="0"/>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2148949"/>
          </a:xfrm>
        </p:spPr>
        <p:txBody>
          <a:bodyPr>
            <a:normAutofit/>
          </a:bodyPr>
          <a:lstStyle/>
          <a:p>
            <a:pPr algn="ctr"/>
            <a:r>
              <a:rPr lang="pl-PL" sz="6000" dirty="0">
                <a:solidFill>
                  <a:srgbClr val="000000"/>
                </a:solidFill>
              </a:rPr>
              <a:t>The </a:t>
            </a:r>
            <a:r>
              <a:rPr lang="pl-PL" sz="6000" dirty="0" err="1">
                <a:solidFill>
                  <a:srgbClr val="000000"/>
                </a:solidFill>
              </a:rPr>
              <a:t>innovation</a:t>
            </a:r>
            <a:r>
              <a:rPr lang="pl-PL" sz="6000" dirty="0">
                <a:solidFill>
                  <a:srgbClr val="000000"/>
                </a:solidFill>
              </a:rPr>
              <a:t> </a:t>
            </a:r>
            <a:r>
              <a:rPr lang="pl-PL" sz="6000" dirty="0" err="1">
                <a:solidFill>
                  <a:srgbClr val="000000"/>
                </a:solidFill>
              </a:rPr>
              <a:t>accounting</a:t>
            </a:r>
            <a:r>
              <a:rPr lang="pl-PL" sz="6000" dirty="0">
                <a:solidFill>
                  <a:srgbClr val="000000"/>
                </a:solidFill>
              </a:rPr>
              <a:t> </a:t>
            </a:r>
            <a:r>
              <a:rPr lang="pl-PL" sz="6000" dirty="0" err="1">
                <a:solidFill>
                  <a:srgbClr val="000000"/>
                </a:solidFill>
              </a:rPr>
              <a:t>process</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1459352"/>
            <a:ext cx="22537394" cy="11449288"/>
          </a:xfrm>
          <a:prstGeom prst="rect">
            <a:avLst/>
          </a:prstGeom>
        </p:spPr>
        <p:txBody>
          <a:bodyPr wrap="square" numCol="2">
            <a:spAutoFit/>
          </a:bodyPr>
          <a:lstStyle/>
          <a:p>
            <a:pPr marL="180340" marR="245110">
              <a:lnSpc>
                <a:spcPct val="150000"/>
              </a:lnSpc>
              <a:tabLst>
                <a:tab pos="450215" algn="l"/>
              </a:tabLst>
            </a:pP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pl-PL" sz="4800" b="1" i="1" dirty="0">
                <a:solidFill>
                  <a:srgbClr val="496F63"/>
                </a:solidFill>
                <a:latin typeface="Arial" panose="020B0604020202020204" pitchFamily="34" charset="0"/>
                <a:ea typeface="Times New Roman" panose="02020603050405020304" pitchFamily="18" charset="0"/>
              </a:rPr>
              <a:t>1. </a:t>
            </a:r>
            <a:r>
              <a:rPr lang="pl-PL" sz="4800" b="1" i="1" dirty="0" err="1">
                <a:solidFill>
                  <a:srgbClr val="496F63"/>
                </a:solidFill>
                <a:latin typeface="Arial" panose="020B0604020202020204" pitchFamily="34" charset="0"/>
                <a:ea typeface="Times New Roman" panose="02020603050405020304" pitchFamily="18" charset="0"/>
              </a:rPr>
              <a:t>Choose</a:t>
            </a:r>
            <a:r>
              <a:rPr lang="pl-PL" sz="4800" b="1" i="1" dirty="0">
                <a:solidFill>
                  <a:srgbClr val="496F63"/>
                </a:solidFill>
                <a:latin typeface="Arial" panose="020B0604020202020204" pitchFamily="34" charset="0"/>
                <a:ea typeface="Times New Roman" panose="02020603050405020304" pitchFamily="18" charset="0"/>
              </a:rPr>
              <a:t> </a:t>
            </a:r>
            <a:r>
              <a:rPr lang="pl-PL" sz="4800" b="1" i="1" dirty="0" err="1">
                <a:solidFill>
                  <a:srgbClr val="496F63"/>
                </a:solidFill>
                <a:latin typeface="Arial" panose="020B0604020202020204" pitchFamily="34" charset="0"/>
                <a:ea typeface="Times New Roman" panose="02020603050405020304" pitchFamily="18" charset="0"/>
              </a:rPr>
              <a:t>your</a:t>
            </a:r>
            <a:r>
              <a:rPr lang="pl-PL" sz="4800" b="1" i="1" dirty="0">
                <a:solidFill>
                  <a:srgbClr val="496F63"/>
                </a:solidFill>
                <a:latin typeface="Arial" panose="020B0604020202020204" pitchFamily="34" charset="0"/>
                <a:ea typeface="Times New Roman" panose="02020603050405020304" pitchFamily="18" charset="0"/>
              </a:rPr>
              <a:t> </a:t>
            </a:r>
            <a:r>
              <a:rPr lang="pl-PL" sz="4800" b="1" i="1" dirty="0" err="1">
                <a:solidFill>
                  <a:srgbClr val="496F63"/>
                </a:solidFill>
                <a:latin typeface="Arial" panose="020B0604020202020204" pitchFamily="34" charset="0"/>
                <a:ea typeface="Times New Roman" panose="02020603050405020304" pitchFamily="18" charset="0"/>
              </a:rPr>
              <a:t>metrics</a:t>
            </a: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spcAft>
                <a:spcPts val="1800"/>
              </a:spcAft>
              <a:tabLst>
                <a:tab pos="450215" algn="l"/>
              </a:tabLst>
            </a:pPr>
            <a:r>
              <a:rPr lang="en-US" sz="4000" i="1" dirty="0">
                <a:solidFill>
                  <a:srgbClr val="002726"/>
                </a:solidFill>
                <a:latin typeface="Arial" panose="020B0604020202020204" pitchFamily="34" charset="0"/>
                <a:ea typeface="Times New Roman" panose="02020603050405020304" pitchFamily="18" charset="0"/>
              </a:rPr>
              <a:t>The key is to keep metrics simple and easy to use</a:t>
            </a:r>
          </a:p>
          <a:p>
            <a:pPr marL="180340" marR="245110">
              <a:lnSpc>
                <a:spcPct val="150000"/>
              </a:lnSpc>
              <a:spcAft>
                <a:spcPts val="1800"/>
              </a:spcAft>
              <a:tabLst>
                <a:tab pos="450215" algn="l"/>
              </a:tabLst>
            </a:pPr>
            <a:r>
              <a:rPr lang="en-US" sz="4000" i="1" dirty="0">
                <a:solidFill>
                  <a:srgbClr val="002726"/>
                </a:solidFill>
                <a:latin typeface="Arial" panose="020B0604020202020204" pitchFamily="34" charset="0"/>
                <a:ea typeface="Times New Roman" panose="02020603050405020304" pitchFamily="18" charset="0"/>
              </a:rPr>
              <a:t>If you’re wondering where to start, the above first level examples may provide an entry point</a:t>
            </a:r>
          </a:p>
          <a:p>
            <a:pPr marL="180340" marR="245110">
              <a:lnSpc>
                <a:spcPct val="150000"/>
              </a:lnSpc>
              <a:spcAft>
                <a:spcPts val="1800"/>
              </a:spcAft>
              <a:tabLst>
                <a:tab pos="450215" algn="l"/>
              </a:tabLst>
            </a:pPr>
            <a:r>
              <a:rPr lang="en-US" sz="4000" i="1" dirty="0">
                <a:solidFill>
                  <a:srgbClr val="002726"/>
                </a:solidFill>
                <a:latin typeface="Arial" panose="020B0604020202020204" pitchFamily="34" charset="0"/>
                <a:ea typeface="Times New Roman" panose="02020603050405020304" pitchFamily="18" charset="0"/>
              </a:rPr>
              <a:t>Or you can prompt ideas by asking yourself these questions and then refining the answers into metrics for which the data is available:</a:t>
            </a:r>
            <a:endParaRPr lang="pl-PL" sz="4000" i="1" dirty="0">
              <a:solidFill>
                <a:srgbClr val="002726"/>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endParaRPr lang="en-US" sz="4000" i="1" dirty="0">
              <a:solidFill>
                <a:srgbClr val="002726"/>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r>
              <a:rPr lang="en-US" sz="3600" b="1" dirty="0">
                <a:solidFill>
                  <a:schemeClr val="tx2">
                    <a:lumMod val="10000"/>
                  </a:schemeClr>
                </a:solidFill>
                <a:latin typeface="Arial" panose="020B0604020202020204" pitchFamily="34" charset="0"/>
                <a:ea typeface="Times New Roman" panose="02020603050405020304" pitchFamily="18" charset="0"/>
              </a:rPr>
              <a:t>Did we do what we said we would?</a:t>
            </a: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r>
              <a:rPr lang="en-US" sz="3600" b="1" dirty="0">
                <a:solidFill>
                  <a:schemeClr val="tx2">
                    <a:lumMod val="10000"/>
                  </a:schemeClr>
                </a:solidFill>
                <a:latin typeface="Arial" panose="020B0604020202020204" pitchFamily="34" charset="0"/>
                <a:ea typeface="Times New Roman" panose="02020603050405020304" pitchFamily="18" charset="0"/>
              </a:rPr>
              <a:t>How are people working differently?</a:t>
            </a:r>
          </a:p>
          <a:p>
            <a:pPr marL="571500" marR="245110" lvl="0" indent="-571500">
              <a:lnSpc>
                <a:spcPct val="150000"/>
              </a:lnSpc>
              <a:buFont typeface="Arial" panose="020B0604020202020204" pitchFamily="34" charset="0"/>
              <a:buChar char="•"/>
              <a:tabLst>
                <a:tab pos="450215" algn="l"/>
              </a:tabLst>
            </a:pPr>
            <a:r>
              <a:rPr lang="en-US" sz="3600" b="1" dirty="0">
                <a:solidFill>
                  <a:schemeClr val="tx2">
                    <a:lumMod val="10000"/>
                  </a:schemeClr>
                </a:solidFill>
                <a:latin typeface="Arial" panose="020B0604020202020204" pitchFamily="34" charset="0"/>
                <a:ea typeface="Times New Roman" panose="02020603050405020304" pitchFamily="18" charset="0"/>
              </a:rPr>
              <a:t>Do users see an improvement? (referring back to the original problem or need that your product is an attempt to solve)</a:t>
            </a:r>
          </a:p>
          <a:p>
            <a:pPr marL="571500" marR="245110" lvl="0" indent="-571500">
              <a:lnSpc>
                <a:spcPct val="150000"/>
              </a:lnSpc>
              <a:buFont typeface="Arial" panose="020B0604020202020204" pitchFamily="34" charset="0"/>
              <a:buChar char="•"/>
              <a:tabLst>
                <a:tab pos="450215" algn="l"/>
              </a:tabLst>
            </a:pPr>
            <a:r>
              <a:rPr lang="en-US" sz="3600" b="1" dirty="0">
                <a:solidFill>
                  <a:schemeClr val="tx2">
                    <a:lumMod val="10000"/>
                  </a:schemeClr>
                </a:solidFill>
                <a:latin typeface="Arial" panose="020B0604020202020204" pitchFamily="34" charset="0"/>
                <a:ea typeface="Times New Roman" panose="02020603050405020304" pitchFamily="18" charset="0"/>
              </a:rPr>
              <a:t>What new sources of growth are we tapping?</a:t>
            </a:r>
          </a:p>
        </p:txBody>
      </p:sp>
      <p:sp>
        <p:nvSpPr>
          <p:cNvPr id="2" name="Prostokąt 1">
            <a:extLst>
              <a:ext uri="{FF2B5EF4-FFF2-40B4-BE49-F238E27FC236}">
                <a16:creationId xmlns:a16="http://schemas.microsoft.com/office/drawing/2014/main" id="{4EF66BBE-34EC-8040-8E1A-57129BE8F571}"/>
              </a:ext>
            </a:extLst>
          </p:cNvPr>
          <p:cNvSpPr/>
          <p:nvPr/>
        </p:nvSpPr>
        <p:spPr>
          <a:xfrm>
            <a:off x="1319933" y="13201889"/>
            <a:ext cx="10350911" cy="461665"/>
          </a:xfrm>
          <a:prstGeom prst="rect">
            <a:avLst/>
          </a:prstGeom>
        </p:spPr>
        <p:txBody>
          <a:bodyPr wrap="none">
            <a:spAutoFit/>
          </a:bodyPr>
          <a:lstStyle/>
          <a:p>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Source: </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https</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www.boldare.com</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/blog/</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lean</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-startup-</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innovation</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accounting</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pl-PL" dirty="0">
                <a:solidFill>
                  <a:schemeClr val="tx1"/>
                </a:solidFill>
                <a:latin typeface="Arial" panose="020B0604020202020204" pitchFamily="34" charset="0"/>
                <a:cs typeface="Arial" panose="020B0604020202020204" pitchFamily="34" charset="0"/>
              </a:rPr>
              <a:t> </a:t>
            </a:r>
          </a:p>
        </p:txBody>
      </p:sp>
      <p:pic>
        <p:nvPicPr>
          <p:cNvPr id="1026" name="Picture 2" descr="C:\Users\BZ\Desktop\OneDrive Beniamin Zawilla\OneDrive - Uniwersytet Szczeciński\LIME - kurs szkoleniowy\Moduły zmienione\Nowe grafiki do modułów użyte przez BZ\M9\pexels-pixabay-356079.jpg"/>
          <p:cNvPicPr>
            <a:picLocks noChangeAspect="1" noChangeArrowheads="1"/>
          </p:cNvPicPr>
          <p:nvPr/>
        </p:nvPicPr>
        <p:blipFill>
          <a:blip r:embed="rId3" cstate="print"/>
          <a:srcRect/>
          <a:stretch>
            <a:fillRect/>
          </a:stretch>
        </p:blipFill>
        <p:spPr bwMode="auto">
          <a:xfrm>
            <a:off x="13928851" y="2155920"/>
            <a:ext cx="7035801" cy="4259025"/>
          </a:xfrm>
          <a:prstGeom prst="rect">
            <a:avLst/>
          </a:prstGeom>
          <a:noFill/>
        </p:spPr>
      </p:pic>
      <p:sp>
        <p:nvSpPr>
          <p:cNvPr id="9" name="Prostokąt 8"/>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2. INNOVATION ACCOUNTING</a:t>
            </a:r>
          </a:p>
        </p:txBody>
      </p:sp>
    </p:spTree>
    <p:extLst>
      <p:ext uri="{BB962C8B-B14F-4D97-AF65-F5344CB8AC3E}">
        <p14:creationId xmlns:p14="http://schemas.microsoft.com/office/powerpoint/2010/main" val="38810177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1000"/>
                                        <p:tgtEl>
                                          <p:spTgt spid="14">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up)">
                                      <p:cBhvr>
                                        <p:cTn id="16" dur="10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up)">
                                      <p:cBhvr>
                                        <p:cTn id="21" dur="10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wipe(up)">
                                      <p:cBhvr>
                                        <p:cTn id="26" dur="1000"/>
                                        <p:tgtEl>
                                          <p:spTgt spid="14">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xEl>
                                              <p:pRg st="14" end="14"/>
                                            </p:txEl>
                                          </p:spTgt>
                                        </p:tgtEl>
                                        <p:attrNameLst>
                                          <p:attrName>style.visibility</p:attrName>
                                        </p:attrNameLst>
                                      </p:cBhvr>
                                      <p:to>
                                        <p:strVal val="visible"/>
                                      </p:to>
                                    </p:set>
                                    <p:animEffect transition="in" filter="wipe(up)">
                                      <p:cBhvr>
                                        <p:cTn id="35" dur="1000"/>
                                        <p:tgtEl>
                                          <p:spTgt spid="14">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4">
                                            <p:txEl>
                                              <p:pRg st="15" end="15"/>
                                            </p:txEl>
                                          </p:spTgt>
                                        </p:tgtEl>
                                        <p:attrNameLst>
                                          <p:attrName>style.visibility</p:attrName>
                                        </p:attrNameLst>
                                      </p:cBhvr>
                                      <p:to>
                                        <p:strVal val="visible"/>
                                      </p:to>
                                    </p:set>
                                    <p:animEffect transition="in" filter="wipe(up)">
                                      <p:cBhvr>
                                        <p:cTn id="40" dur="1000"/>
                                        <p:tgtEl>
                                          <p:spTgt spid="14">
                                            <p:txEl>
                                              <p:pRg st="15" end="1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xEl>
                                              <p:pRg st="16" end="16"/>
                                            </p:txEl>
                                          </p:spTgt>
                                        </p:tgtEl>
                                        <p:attrNameLst>
                                          <p:attrName>style.visibility</p:attrName>
                                        </p:attrNameLst>
                                      </p:cBhvr>
                                      <p:to>
                                        <p:strVal val="visible"/>
                                      </p:to>
                                    </p:set>
                                    <p:animEffect transition="in" filter="wipe(up)">
                                      <p:cBhvr>
                                        <p:cTn id="45" dur="1000"/>
                                        <p:tgtEl>
                                          <p:spTgt spid="14">
                                            <p:txEl>
                                              <p:pRg st="16" end="1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4">
                                            <p:txEl>
                                              <p:pRg st="17" end="17"/>
                                            </p:txEl>
                                          </p:spTgt>
                                        </p:tgtEl>
                                        <p:attrNameLst>
                                          <p:attrName>style.visibility</p:attrName>
                                        </p:attrNameLst>
                                      </p:cBhvr>
                                      <p:to>
                                        <p:strVal val="visible"/>
                                      </p:to>
                                    </p:set>
                                    <p:animEffect transition="in" filter="wipe(up)">
                                      <p:cBhvr>
                                        <p:cTn id="50" dur="1000"/>
                                        <p:tgtEl>
                                          <p:spTgt spid="14">
                                            <p:txEl>
                                              <p:pRg st="17" end="17"/>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923303" y="2635427"/>
            <a:ext cx="22537394" cy="10695695"/>
          </a:xfrm>
        </p:spPr>
        <p:txBody>
          <a:bodyPr wrap="square" lIns="0" tIns="0" rIns="0" bIns="0">
            <a:noAutofit/>
          </a:bodyPr>
          <a:lstStyle/>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0000"/>
              </a:solidFill>
            </a:endParaRPr>
          </a:p>
          <a:p>
            <a:pPr>
              <a:lnSpc>
                <a:spcPct val="150000"/>
              </a:lnSpc>
            </a:pPr>
            <a:endParaRPr lang="pl-PL" sz="4800" dirty="0"/>
          </a:p>
        </p:txBody>
      </p:sp>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2148949"/>
          </a:xfrm>
        </p:spPr>
        <p:txBody>
          <a:bodyPr>
            <a:normAutofit/>
          </a:bodyPr>
          <a:lstStyle/>
          <a:p>
            <a:pPr algn="ctr"/>
            <a:r>
              <a:rPr lang="pl-PL" sz="6000" dirty="0">
                <a:solidFill>
                  <a:srgbClr val="000000"/>
                </a:solidFill>
              </a:rPr>
              <a:t>The </a:t>
            </a:r>
            <a:r>
              <a:rPr lang="pl-PL" sz="6000" dirty="0" err="1">
                <a:solidFill>
                  <a:srgbClr val="000000"/>
                </a:solidFill>
              </a:rPr>
              <a:t>innovation</a:t>
            </a:r>
            <a:r>
              <a:rPr lang="pl-PL" sz="6000" dirty="0">
                <a:solidFill>
                  <a:srgbClr val="000000"/>
                </a:solidFill>
              </a:rPr>
              <a:t> </a:t>
            </a:r>
            <a:r>
              <a:rPr lang="pl-PL" sz="6000" dirty="0" err="1">
                <a:solidFill>
                  <a:srgbClr val="000000"/>
                </a:solidFill>
              </a:rPr>
              <a:t>accounting</a:t>
            </a:r>
            <a:r>
              <a:rPr lang="pl-PL" sz="6000" dirty="0">
                <a:solidFill>
                  <a:srgbClr val="000000"/>
                </a:solidFill>
              </a:rPr>
              <a:t> </a:t>
            </a:r>
            <a:r>
              <a:rPr lang="pl-PL" sz="6000" dirty="0" err="1">
                <a:solidFill>
                  <a:srgbClr val="000000"/>
                </a:solidFill>
              </a:rPr>
              <a:t>process</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1459352"/>
            <a:ext cx="13865003" cy="11541621"/>
          </a:xfrm>
          <a:prstGeom prst="rect">
            <a:avLst/>
          </a:prstGeom>
        </p:spPr>
        <p:txBody>
          <a:bodyPr wrap="square">
            <a:spAutoFit/>
          </a:bodyPr>
          <a:lstStyle/>
          <a:p>
            <a:pPr marL="180340" marR="245110">
              <a:lnSpc>
                <a:spcPct val="150000"/>
              </a:lnSpc>
              <a:tabLst>
                <a:tab pos="450215" algn="l"/>
              </a:tabLst>
            </a:pPr>
            <a:endParaRPr lang="en-US" sz="3600" b="1" dirty="0">
              <a:solidFill>
                <a:srgbClr val="FF0000"/>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pl-PL" sz="4800" b="1" i="1" dirty="0">
                <a:solidFill>
                  <a:srgbClr val="496F63"/>
                </a:solidFill>
                <a:latin typeface="Arial" panose="020B0604020202020204" pitchFamily="34" charset="0"/>
                <a:ea typeface="Times New Roman" panose="02020603050405020304" pitchFamily="18" charset="0"/>
              </a:rPr>
              <a:t>2. Monitor the data</a:t>
            </a:r>
          </a:p>
          <a:p>
            <a:pPr marL="180340" marR="245110">
              <a:lnSpc>
                <a:spcPct val="150000"/>
              </a:lnSpc>
              <a:tabLst>
                <a:tab pos="450215" algn="l"/>
              </a:tabLst>
            </a:pPr>
            <a:r>
              <a:rPr lang="en-US" sz="4000" i="1" dirty="0">
                <a:solidFill>
                  <a:srgbClr val="002726"/>
                </a:solidFill>
                <a:latin typeface="Arial" panose="020B0604020202020204" pitchFamily="34" charset="0"/>
                <a:ea typeface="Times New Roman" panose="02020603050405020304" pitchFamily="18" charset="0"/>
              </a:rPr>
              <a:t>Apply your chosen metrics to the three levels</a:t>
            </a:r>
          </a:p>
          <a:p>
            <a:pPr marL="180340" marR="245110">
              <a:lnSpc>
                <a:spcPct val="150000"/>
              </a:lnSpc>
              <a:tabLst>
                <a:tab pos="450215" algn="l"/>
              </a:tabLst>
            </a:pPr>
            <a:r>
              <a:rPr lang="en-US" sz="4000" i="1" dirty="0">
                <a:solidFill>
                  <a:srgbClr val="002726"/>
                </a:solidFill>
                <a:latin typeface="Arial" panose="020B0604020202020204" pitchFamily="34" charset="0"/>
                <a:ea typeface="Times New Roman" panose="02020603050405020304" pitchFamily="18" charset="0"/>
              </a:rPr>
              <a:t>Gather the data and measure progress</a:t>
            </a:r>
            <a:endParaRPr lang="pl-PL" sz="4000" i="1" dirty="0">
              <a:solidFill>
                <a:srgbClr val="002726"/>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endParaRPr lang="en-US" sz="4000" i="1" dirty="0">
              <a:solidFill>
                <a:schemeClr val="tx1">
                  <a:lumMod val="75000"/>
                </a:schemeClr>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pl-PL" sz="4800" b="1" i="1" dirty="0">
                <a:solidFill>
                  <a:srgbClr val="496F63"/>
                </a:solidFill>
                <a:latin typeface="Arial" panose="020B0604020202020204" pitchFamily="34" charset="0"/>
                <a:ea typeface="Times New Roman" panose="02020603050405020304" pitchFamily="18" charset="0"/>
              </a:rPr>
              <a:t>3. </a:t>
            </a:r>
            <a:r>
              <a:rPr lang="pl-PL" sz="4800" b="1" i="1" dirty="0" err="1">
                <a:solidFill>
                  <a:srgbClr val="496F63"/>
                </a:solidFill>
                <a:latin typeface="Arial" panose="020B0604020202020204" pitchFamily="34" charset="0"/>
                <a:ea typeface="Times New Roman" panose="02020603050405020304" pitchFamily="18" charset="0"/>
              </a:rPr>
              <a:t>Hold</a:t>
            </a:r>
            <a:r>
              <a:rPr lang="pl-PL" sz="4800" b="1" i="1" dirty="0">
                <a:solidFill>
                  <a:srgbClr val="496F63"/>
                </a:solidFill>
                <a:latin typeface="Arial" panose="020B0604020202020204" pitchFamily="34" charset="0"/>
                <a:ea typeface="Times New Roman" panose="02020603050405020304" pitchFamily="18" charset="0"/>
              </a:rPr>
              <a:t> the </a:t>
            </a:r>
            <a:r>
              <a:rPr lang="pl-PL" sz="4800" b="1" i="1" dirty="0" err="1">
                <a:solidFill>
                  <a:srgbClr val="496F63"/>
                </a:solidFill>
                <a:latin typeface="Arial" panose="020B0604020202020204" pitchFamily="34" charset="0"/>
                <a:ea typeface="Times New Roman" panose="02020603050405020304" pitchFamily="18" charset="0"/>
              </a:rPr>
              <a:t>project</a:t>
            </a:r>
            <a:r>
              <a:rPr lang="pl-PL" sz="4800" b="1" i="1" dirty="0">
                <a:solidFill>
                  <a:srgbClr val="496F63"/>
                </a:solidFill>
                <a:latin typeface="Arial" panose="020B0604020202020204" pitchFamily="34" charset="0"/>
                <a:ea typeface="Times New Roman" panose="02020603050405020304" pitchFamily="18" charset="0"/>
              </a:rPr>
              <a:t> to </a:t>
            </a:r>
            <a:r>
              <a:rPr lang="pl-PL" sz="4800" b="1" i="1" dirty="0" err="1">
                <a:solidFill>
                  <a:srgbClr val="496F63"/>
                </a:solidFill>
                <a:latin typeface="Arial" panose="020B0604020202020204" pitchFamily="34" charset="0"/>
                <a:ea typeface="Times New Roman" panose="02020603050405020304" pitchFamily="18" charset="0"/>
              </a:rPr>
              <a:t>account</a:t>
            </a: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en-US" sz="4000" i="1" dirty="0">
                <a:solidFill>
                  <a:srgbClr val="002726"/>
                </a:solidFill>
                <a:latin typeface="Arial" panose="020B0604020202020204" pitchFamily="34" charset="0"/>
                <a:ea typeface="Times New Roman" panose="02020603050405020304" pitchFamily="18" charset="0"/>
              </a:rPr>
              <a:t>Act on the data you have</a:t>
            </a:r>
          </a:p>
          <a:p>
            <a:pPr marL="180340" marR="245110">
              <a:lnSpc>
                <a:spcPct val="150000"/>
              </a:lnSpc>
              <a:tabLst>
                <a:tab pos="450215" algn="l"/>
              </a:tabLst>
            </a:pPr>
            <a:r>
              <a:rPr lang="en-US" sz="4000" i="1" dirty="0">
                <a:solidFill>
                  <a:srgbClr val="002726"/>
                </a:solidFill>
                <a:latin typeface="Arial" panose="020B0604020202020204" pitchFamily="34" charset="0"/>
                <a:ea typeface="Times New Roman" panose="02020603050405020304" pitchFamily="18" charset="0"/>
              </a:rPr>
              <a:t>Is the project team performing to plan?</a:t>
            </a:r>
          </a:p>
          <a:p>
            <a:pPr marL="180340" marR="245110">
              <a:lnSpc>
                <a:spcPct val="150000"/>
              </a:lnSpc>
              <a:tabLst>
                <a:tab pos="450215" algn="l"/>
              </a:tabLst>
            </a:pPr>
            <a:r>
              <a:rPr lang="en-US" sz="4000" i="1" dirty="0">
                <a:solidFill>
                  <a:srgbClr val="002726"/>
                </a:solidFill>
                <a:latin typeface="Arial" panose="020B0604020202020204" pitchFamily="34" charset="0"/>
                <a:ea typeface="Times New Roman" panose="02020603050405020304" pitchFamily="18" charset="0"/>
              </a:rPr>
              <a:t>What progress is being made, and in what direction?</a:t>
            </a:r>
          </a:p>
          <a:p>
            <a:pPr marL="180340" marR="245110">
              <a:lnSpc>
                <a:spcPct val="150000"/>
              </a:lnSpc>
              <a:tabLst>
                <a:tab pos="450215" algn="l"/>
              </a:tabLst>
            </a:pPr>
            <a:r>
              <a:rPr lang="en-US" sz="4000" i="1" dirty="0">
                <a:solidFill>
                  <a:srgbClr val="002726"/>
                </a:solidFill>
                <a:latin typeface="Arial" panose="020B0604020202020204" pitchFamily="34" charset="0"/>
                <a:ea typeface="Times New Roman" panose="02020603050405020304" pitchFamily="18" charset="0"/>
              </a:rPr>
              <a:t>Is the product development still aligned to identified user needs?</a:t>
            </a:r>
          </a:p>
          <a:p>
            <a:pPr marL="342900" marR="245110" lvl="0" indent="-342900">
              <a:lnSpc>
                <a:spcPct val="150000"/>
              </a:lnSpc>
              <a:buFont typeface="Symbol" pitchFamily="2" charset="2"/>
              <a:buChar char=""/>
              <a:tabLst>
                <a:tab pos="450215" algn="l"/>
              </a:tabLst>
            </a:pPr>
            <a:endParaRPr lang="en-US" sz="4400" dirty="0">
              <a:solidFill>
                <a:srgbClr val="000000"/>
              </a:solidFill>
              <a:latin typeface="Arial" panose="020B0604020202020204" pitchFamily="34" charset="0"/>
              <a:ea typeface="Times New Roman" panose="02020603050405020304" pitchFamily="18" charset="0"/>
            </a:endParaRPr>
          </a:p>
        </p:txBody>
      </p:sp>
      <p:sp>
        <p:nvSpPr>
          <p:cNvPr id="2" name="Prostokąt 1">
            <a:extLst>
              <a:ext uri="{FF2B5EF4-FFF2-40B4-BE49-F238E27FC236}">
                <a16:creationId xmlns:a16="http://schemas.microsoft.com/office/drawing/2014/main" id="{4EF66BBE-34EC-8040-8E1A-57129BE8F571}"/>
              </a:ext>
            </a:extLst>
          </p:cNvPr>
          <p:cNvSpPr/>
          <p:nvPr/>
        </p:nvSpPr>
        <p:spPr>
          <a:xfrm>
            <a:off x="1319933" y="13201889"/>
            <a:ext cx="10350911" cy="461665"/>
          </a:xfrm>
          <a:prstGeom prst="rect">
            <a:avLst/>
          </a:prstGeom>
        </p:spPr>
        <p:txBody>
          <a:bodyPr wrap="none">
            <a:spAutoFit/>
          </a:bodyPr>
          <a:lstStyle/>
          <a:p>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Source: </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https</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www.boldare.com</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/blog/</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lean</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-startup-</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innovation</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pl-PL" sz="2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accounting</a:t>
            </a:r>
            <a:r>
              <a:rPr lang="pl-PL"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pl-PL" dirty="0">
                <a:solidFill>
                  <a:schemeClr val="tx1"/>
                </a:solidFill>
                <a:latin typeface="Arial" panose="020B0604020202020204" pitchFamily="34" charset="0"/>
                <a:cs typeface="Arial" panose="020B0604020202020204" pitchFamily="34" charset="0"/>
              </a:rPr>
              <a:t> </a:t>
            </a:r>
          </a:p>
        </p:txBody>
      </p:sp>
      <p:pic>
        <p:nvPicPr>
          <p:cNvPr id="2050" name="Picture 2" descr="C:\Users\BZ\Desktop\OneDrive Beniamin Zawilla\OneDrive - Uniwersytet Szczeciński\LIME - kurs szkoleniowy\Moduły zmienione\Nowe grafiki do modułów użyte przez BZ\M9\pexels-lukas-590041.jpg"/>
          <p:cNvPicPr>
            <a:picLocks noChangeAspect="1" noChangeArrowheads="1"/>
          </p:cNvPicPr>
          <p:nvPr/>
        </p:nvPicPr>
        <p:blipFill>
          <a:blip r:embed="rId2" cstate="print"/>
          <a:srcRect/>
          <a:stretch>
            <a:fillRect/>
          </a:stretch>
        </p:blipFill>
        <p:spPr bwMode="auto">
          <a:xfrm>
            <a:off x="16139731" y="1943100"/>
            <a:ext cx="7320965" cy="4838700"/>
          </a:xfrm>
          <a:prstGeom prst="rect">
            <a:avLst/>
          </a:prstGeom>
          <a:noFill/>
        </p:spPr>
      </p:pic>
      <p:pic>
        <p:nvPicPr>
          <p:cNvPr id="2051" name="Picture 3" descr="C:\Users\BZ\Desktop\OneDrive Beniamin Zawilla\OneDrive - Uniwersytet Szczeciński\LIME - kurs szkoleniowy\Moduły zmienione\Nowe grafiki do modułów użyte przez BZ\M9\pexels-lukas-669610.jpg"/>
          <p:cNvPicPr>
            <a:picLocks noChangeAspect="1" noChangeArrowheads="1"/>
          </p:cNvPicPr>
          <p:nvPr/>
        </p:nvPicPr>
        <p:blipFill>
          <a:blip r:embed="rId3" cstate="print"/>
          <a:srcRect/>
          <a:stretch>
            <a:fillRect/>
          </a:stretch>
        </p:blipFill>
        <p:spPr bwMode="auto">
          <a:xfrm>
            <a:off x="16139731" y="7473950"/>
            <a:ext cx="7320966" cy="4838701"/>
          </a:xfrm>
          <a:prstGeom prst="rect">
            <a:avLst/>
          </a:prstGeom>
          <a:noFill/>
        </p:spPr>
      </p:pic>
      <p:sp>
        <p:nvSpPr>
          <p:cNvPr id="10" name="Prostokąt 9"/>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2. INNOVATION ACCOUNTING</a:t>
            </a:r>
          </a:p>
        </p:txBody>
      </p:sp>
    </p:spTree>
    <p:extLst>
      <p:ext uri="{BB962C8B-B14F-4D97-AF65-F5344CB8AC3E}">
        <p14:creationId xmlns:p14="http://schemas.microsoft.com/office/powerpoint/2010/main" val="38810177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1000"/>
                                        <p:tgtEl>
                                          <p:spTgt spid="14">
                                            <p:txEl>
                                              <p:pRg st="1" end="1"/>
                                            </p:txEl>
                                          </p:spTgt>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1+#ppt_w/2"/>
                                          </p:val>
                                        </p:tav>
                                        <p:tav tm="100000">
                                          <p:val>
                                            <p:strVal val="#ppt_x"/>
                                          </p:val>
                                        </p:tav>
                                      </p:tavLst>
                                    </p:anim>
                                    <p:anim calcmode="lin" valueType="num">
                                      <p:cBhvr additive="base">
                                        <p:cTn id="17" dur="500" fill="hold"/>
                                        <p:tgtEl>
                                          <p:spTgt spid="205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wipe(up)">
                                      <p:cBhvr>
                                        <p:cTn id="21" dur="1000"/>
                                        <p:tgtEl>
                                          <p:spTgt spid="14">
                                            <p:txEl>
                                              <p:pRg st="2" end="2"/>
                                            </p:txEl>
                                          </p:spTgt>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wipe(up)">
                                      <p:cBhvr>
                                        <p:cTn id="25" dur="1000"/>
                                        <p:tgtEl>
                                          <p:spTgt spid="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xEl>
                                              <p:pRg st="5" end="5"/>
                                            </p:txEl>
                                          </p:spTgt>
                                        </p:tgtEl>
                                        <p:attrNameLst>
                                          <p:attrName>style.visibility</p:attrName>
                                        </p:attrNameLst>
                                      </p:cBhvr>
                                      <p:to>
                                        <p:strVal val="visible"/>
                                      </p:to>
                                    </p:set>
                                    <p:animEffect transition="in" filter="wipe(up)">
                                      <p:cBhvr>
                                        <p:cTn id="30" dur="1000"/>
                                        <p:tgtEl>
                                          <p:spTgt spid="14">
                                            <p:txEl>
                                              <p:pRg st="5" end="5"/>
                                            </p:txEl>
                                          </p:spTgt>
                                        </p:tgtEl>
                                      </p:cBhvr>
                                    </p:animEffec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2051"/>
                                        </p:tgtEl>
                                        <p:attrNameLst>
                                          <p:attrName>style.visibility</p:attrName>
                                        </p:attrNameLst>
                                      </p:cBhvr>
                                      <p:to>
                                        <p:strVal val="visible"/>
                                      </p:to>
                                    </p:set>
                                    <p:anim calcmode="lin" valueType="num">
                                      <p:cBhvr additive="base">
                                        <p:cTn id="34" dur="500" fill="hold"/>
                                        <p:tgtEl>
                                          <p:spTgt spid="2051"/>
                                        </p:tgtEl>
                                        <p:attrNameLst>
                                          <p:attrName>ppt_x</p:attrName>
                                        </p:attrNameLst>
                                      </p:cBhvr>
                                      <p:tavLst>
                                        <p:tav tm="0">
                                          <p:val>
                                            <p:strVal val="1+#ppt_w/2"/>
                                          </p:val>
                                        </p:tav>
                                        <p:tav tm="100000">
                                          <p:val>
                                            <p:strVal val="#ppt_x"/>
                                          </p:val>
                                        </p:tav>
                                      </p:tavLst>
                                    </p:anim>
                                    <p:anim calcmode="lin" valueType="num">
                                      <p:cBhvr additive="base">
                                        <p:cTn id="35" dur="500" fill="hold"/>
                                        <p:tgtEl>
                                          <p:spTgt spid="205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Effect transition="in" filter="wipe(up)">
                                      <p:cBhvr>
                                        <p:cTn id="39" dur="1000"/>
                                        <p:tgtEl>
                                          <p:spTgt spid="14">
                                            <p:txEl>
                                              <p:pRg st="6" end="6"/>
                                            </p:txEl>
                                          </p:spTgt>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wipe(up)">
                                      <p:cBhvr>
                                        <p:cTn id="43" dur="1000"/>
                                        <p:tgtEl>
                                          <p:spTgt spid="14">
                                            <p:txEl>
                                              <p:pRg st="7" end="7"/>
                                            </p:txEl>
                                          </p:spTgt>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wipe(up)">
                                      <p:cBhvr>
                                        <p:cTn id="47" dur="1000"/>
                                        <p:tgtEl>
                                          <p:spTgt spid="14">
                                            <p:txEl>
                                              <p:pRg st="8" end="8"/>
                                            </p:txEl>
                                          </p:spTgt>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4">
                                            <p:txEl>
                                              <p:pRg st="9" end="9"/>
                                            </p:txEl>
                                          </p:spTgt>
                                        </p:tgtEl>
                                        <p:attrNameLst>
                                          <p:attrName>style.visibility</p:attrName>
                                        </p:attrNameLst>
                                      </p:cBhvr>
                                      <p:to>
                                        <p:strVal val="visible"/>
                                      </p:to>
                                    </p:set>
                                    <p:animEffect transition="in" filter="wipe(up)">
                                      <p:cBhvr>
                                        <p:cTn id="51" dur="1000"/>
                                        <p:tgtEl>
                                          <p:spTgt spid="14">
                                            <p:txEl>
                                              <p:pRg st="9" end="9"/>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6" name="Tytuł 1">
            <a:extLst>
              <a:ext uri="{FF2B5EF4-FFF2-40B4-BE49-F238E27FC236}">
                <a16:creationId xmlns:a16="http://schemas.microsoft.com/office/drawing/2014/main" id="{DC5B885A-2A45-AE49-B38B-B787859471E3}"/>
              </a:ext>
            </a:extLst>
          </p:cNvPr>
          <p:cNvSpPr txBox="1">
            <a:spLocks/>
          </p:cNvSpPr>
          <p:nvPr/>
        </p:nvSpPr>
        <p:spPr>
          <a:xfrm>
            <a:off x="1848321" y="829204"/>
            <a:ext cx="21583206" cy="214894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fontScale="97500"/>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pl-PL" dirty="0">
                <a:solidFill>
                  <a:srgbClr val="496F63"/>
                </a:solidFill>
              </a:rPr>
              <a:t>3. Input vs. </a:t>
            </a:r>
            <a:r>
              <a:rPr lang="en-GB" dirty="0" err="1">
                <a:solidFill>
                  <a:srgbClr val="496F63"/>
                </a:solidFill>
              </a:rPr>
              <a:t>O</a:t>
            </a:r>
            <a:r>
              <a:rPr lang="pl-PL" dirty="0">
                <a:solidFill>
                  <a:srgbClr val="496F63"/>
                </a:solidFill>
              </a:rPr>
              <a:t>utput metrics</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8" name="Tytuł 7">
            <a:extLst>
              <a:ext uri="{FF2B5EF4-FFF2-40B4-BE49-F238E27FC236}">
                <a16:creationId xmlns:a16="http://schemas.microsoft.com/office/drawing/2014/main" id="{FAEB96BC-831A-9448-8A39-0D01773D658A}"/>
              </a:ext>
            </a:extLst>
          </p:cNvPr>
          <p:cNvSpPr>
            <a:spLocks noGrp="1"/>
          </p:cNvSpPr>
          <p:nvPr>
            <p:ph type="title"/>
          </p:nvPr>
        </p:nvSpPr>
        <p:spPr>
          <a:xfrm>
            <a:off x="2010151" y="2556587"/>
            <a:ext cx="22081697" cy="5691673"/>
          </a:xfrm>
        </p:spPr>
        <p:txBody>
          <a:bodyPr>
            <a:noAutofit/>
          </a:bodyPr>
          <a:lstStyle/>
          <a:p>
            <a:pPr marL="180340" marR="245110">
              <a:lnSpc>
                <a:spcPct val="150000"/>
              </a:lnSpc>
              <a:tabLst>
                <a:tab pos="450215" algn="l"/>
              </a:tabLst>
            </a:pPr>
            <a:r>
              <a:rPr lang="pl-PL" sz="4000" i="1" dirty="0">
                <a:solidFill>
                  <a:srgbClr val="002726"/>
                </a:solidFill>
                <a:latin typeface="Arial" panose="020B0604020202020204" pitchFamily="34" charset="0"/>
                <a:ea typeface="Times New Roman" panose="02020603050405020304" pitchFamily="18" charset="0"/>
              </a:rPr>
              <a:t>The main role of innovation metrics is to make sure you’re doing enough of the right activities to reach your goals</a:t>
            </a:r>
            <a:br>
              <a:rPr lang="en-GB" sz="4000" i="1" dirty="0">
                <a:solidFill>
                  <a:srgbClr val="002726"/>
                </a:solidFill>
                <a:latin typeface="Arial" panose="020B0604020202020204" pitchFamily="34" charset="0"/>
                <a:ea typeface="Times New Roman" panose="02020603050405020304" pitchFamily="18" charset="0"/>
              </a:rPr>
            </a:br>
            <a:r>
              <a:rPr lang="pl-PL" sz="4000" i="1" dirty="0">
                <a:solidFill>
                  <a:srgbClr val="002726"/>
                </a:solidFill>
                <a:latin typeface="Arial" panose="020B0604020202020204" pitchFamily="34" charset="0"/>
                <a:ea typeface="Times New Roman" panose="02020603050405020304" pitchFamily="18" charset="0"/>
              </a:rPr>
              <a:t>They are typically divided into two different categories: </a:t>
            </a:r>
            <a:r>
              <a:rPr lang="pl-PL" sz="4800" i="1" dirty="0">
                <a:solidFill>
                  <a:srgbClr val="FF0000"/>
                </a:solidFill>
                <a:latin typeface="Arial" panose="020B0604020202020204" pitchFamily="34" charset="0"/>
                <a:ea typeface="Times New Roman" panose="02020603050405020304" pitchFamily="18" charset="0"/>
              </a:rPr>
              <a:t>input metrics </a:t>
            </a:r>
            <a:r>
              <a:rPr lang="pl-PL" sz="4000" i="1" dirty="0">
                <a:solidFill>
                  <a:srgbClr val="002726"/>
                </a:solidFill>
                <a:latin typeface="Arial" panose="020B0604020202020204" pitchFamily="34" charset="0"/>
                <a:ea typeface="Times New Roman" panose="02020603050405020304" pitchFamily="18" charset="0"/>
              </a:rPr>
              <a:t>and</a:t>
            </a:r>
            <a:r>
              <a:rPr lang="pl-PL" sz="4800" i="1" dirty="0">
                <a:solidFill>
                  <a:srgbClr val="002726"/>
                </a:solidFill>
                <a:latin typeface="Arial" panose="020B0604020202020204" pitchFamily="34" charset="0"/>
                <a:ea typeface="Times New Roman" panose="02020603050405020304" pitchFamily="18" charset="0"/>
              </a:rPr>
              <a:t> </a:t>
            </a:r>
            <a:r>
              <a:rPr lang="pl-PL" sz="4800" i="1" dirty="0">
                <a:solidFill>
                  <a:srgbClr val="FF0000"/>
                </a:solidFill>
                <a:latin typeface="Arial" panose="020B0604020202020204" pitchFamily="34" charset="0"/>
                <a:ea typeface="Times New Roman" panose="02020603050405020304" pitchFamily="18" charset="0"/>
              </a:rPr>
              <a:t>output metrics</a:t>
            </a:r>
            <a:br>
              <a:rPr lang="en-GB" sz="4000" i="1" dirty="0">
                <a:solidFill>
                  <a:srgbClr val="002726"/>
                </a:solidFill>
                <a:latin typeface="Arial" panose="020B0604020202020204" pitchFamily="34" charset="0"/>
                <a:ea typeface="Times New Roman" panose="02020603050405020304" pitchFamily="18" charset="0"/>
              </a:rPr>
            </a:br>
            <a:r>
              <a:rPr lang="pl-PL" sz="4000" i="1" dirty="0">
                <a:solidFill>
                  <a:srgbClr val="002726"/>
                </a:solidFill>
                <a:latin typeface="Arial" panose="020B0604020202020204" pitchFamily="34" charset="0"/>
                <a:ea typeface="Times New Roman" panose="02020603050405020304" pitchFamily="18" charset="0"/>
              </a:rPr>
              <a:t>In other words</a:t>
            </a:r>
            <a:r>
              <a:rPr lang="en-GB" sz="4000" i="1" dirty="0">
                <a:solidFill>
                  <a:srgbClr val="002726"/>
                </a:solidFill>
                <a:latin typeface="Arial" panose="020B0604020202020204" pitchFamily="34" charset="0"/>
                <a:ea typeface="Times New Roman" panose="02020603050405020304" pitchFamily="18" charset="0"/>
              </a:rPr>
              <a:t>:</a:t>
            </a:r>
            <a:r>
              <a:rPr lang="pl-PL" sz="4000" i="1" dirty="0">
                <a:solidFill>
                  <a:srgbClr val="002726"/>
                </a:solidFill>
                <a:latin typeface="Arial" panose="020B0604020202020204" pitchFamily="34" charset="0"/>
                <a:ea typeface="Times New Roman" panose="02020603050405020304" pitchFamily="18" charset="0"/>
              </a:rPr>
              <a:t> what goes into your innovation process and what comes out of it</a:t>
            </a:r>
            <a:endParaRPr lang="pl-PL" sz="4000" dirty="0">
              <a:solidFill>
                <a:srgbClr val="002726"/>
              </a:solidFill>
            </a:endParaRPr>
          </a:p>
        </p:txBody>
      </p:sp>
      <p:pic>
        <p:nvPicPr>
          <p:cNvPr id="12" name="Obraz 11">
            <a:extLst>
              <a:ext uri="{FF2B5EF4-FFF2-40B4-BE49-F238E27FC236}">
                <a16:creationId xmlns:a16="http://schemas.microsoft.com/office/drawing/2014/main" id="{51DB1789-BD5B-EB4A-B944-763D7A150A47}"/>
              </a:ext>
            </a:extLst>
          </p:cNvPr>
          <p:cNvPicPr>
            <a:picLocks noChangeAspect="1"/>
          </p:cNvPicPr>
          <p:nvPr/>
        </p:nvPicPr>
        <p:blipFill>
          <a:blip r:embed="rId3" cstate="print"/>
          <a:stretch>
            <a:fillRect/>
          </a:stretch>
        </p:blipFill>
        <p:spPr>
          <a:xfrm>
            <a:off x="1848321" y="8443272"/>
            <a:ext cx="20490542" cy="4533900"/>
          </a:xfrm>
          <a:prstGeom prst="rect">
            <a:avLst/>
          </a:prstGeom>
        </p:spPr>
      </p:pic>
      <p:sp>
        <p:nvSpPr>
          <p:cNvPr id="7" name="Prostokąt 6"/>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3. INPUT VS. OUTPUT METRICS</a:t>
            </a:r>
          </a:p>
        </p:txBody>
      </p:sp>
    </p:spTree>
    <p:extLst>
      <p:ext uri="{BB962C8B-B14F-4D97-AF65-F5344CB8AC3E}">
        <p14:creationId xmlns:p14="http://schemas.microsoft.com/office/powerpoint/2010/main" val="1996132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3000"/>
                                        <p:tgtEl>
                                          <p:spTgt spid="8"/>
                                        </p:tgtEl>
                                      </p:cBhvr>
                                    </p:animEffect>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trzałka w dół 4">
            <a:extLst>
              <a:ext uri="{FF2B5EF4-FFF2-40B4-BE49-F238E27FC236}">
                <a16:creationId xmlns:a16="http://schemas.microsoft.com/office/drawing/2014/main" id="{78F78CD0-E29B-C345-8833-880256DEFD42}"/>
              </a:ext>
            </a:extLst>
          </p:cNvPr>
          <p:cNvSpPr/>
          <p:nvPr/>
        </p:nvSpPr>
        <p:spPr>
          <a:xfrm>
            <a:off x="18644303" y="8587418"/>
            <a:ext cx="1446028" cy="1572768"/>
          </a:xfrm>
          <a:prstGeom prst="downArrow">
            <a:avLst/>
          </a:prstGeom>
          <a:blipFill rotWithShape="1">
            <a:blip r:embed="rId2" cstate="print"/>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rostokąt 5"/>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3. INPUT VS. OUTPUT METRICS</a:t>
            </a:r>
          </a:p>
        </p:txBody>
      </p:sp>
      <p:sp>
        <p:nvSpPr>
          <p:cNvPr id="7" name="pole tekstowe 6"/>
          <p:cNvSpPr txBox="1"/>
          <p:nvPr/>
        </p:nvSpPr>
        <p:spPr>
          <a:xfrm>
            <a:off x="1580075" y="317587"/>
            <a:ext cx="22803925" cy="16158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lvl="0"/>
            <a:r>
              <a:rPr lang="pl-PL" sz="8000" b="1" dirty="0" err="1">
                <a:solidFill>
                  <a:srgbClr val="496F63"/>
                </a:solidFill>
                <a:latin typeface="Arial" panose="020B0604020202020204" pitchFamily="34" charset="0"/>
                <a:cs typeface="Arial" panose="020B0604020202020204" pitchFamily="34" charset="0"/>
              </a:rPr>
              <a:t>You</a:t>
            </a:r>
            <a:r>
              <a:rPr lang="pl-PL" sz="8000" b="1" dirty="0">
                <a:solidFill>
                  <a:srgbClr val="496F63"/>
                </a:solidFill>
                <a:latin typeface="Arial" panose="020B0604020202020204" pitchFamily="34" charset="0"/>
                <a:cs typeface="Arial" panose="020B0604020202020204" pitchFamily="34" charset="0"/>
              </a:rPr>
              <a:t> </a:t>
            </a:r>
            <a:r>
              <a:rPr lang="pl-PL" sz="8000" b="1" dirty="0" err="1">
                <a:solidFill>
                  <a:srgbClr val="496F63"/>
                </a:solidFill>
                <a:latin typeface="Arial" panose="020B0604020202020204" pitchFamily="34" charset="0"/>
                <a:cs typeface="Arial" panose="020B0604020202020204" pitchFamily="34" charset="0"/>
              </a:rPr>
              <a:t>can</a:t>
            </a:r>
            <a:r>
              <a:rPr lang="pl-PL" sz="8000" b="1" dirty="0">
                <a:solidFill>
                  <a:srgbClr val="496F63"/>
                </a:solidFill>
                <a:latin typeface="Arial" panose="020B0604020202020204" pitchFamily="34" charset="0"/>
                <a:cs typeface="Arial" panose="020B0604020202020204" pitchFamily="34" charset="0"/>
              </a:rPr>
              <a:t> </a:t>
            </a:r>
            <a:r>
              <a:rPr lang="pl-PL" sz="8000" b="1" dirty="0" err="1">
                <a:solidFill>
                  <a:srgbClr val="496F63"/>
                </a:solidFill>
                <a:latin typeface="Arial" panose="020B0604020202020204" pitchFamily="34" charset="0"/>
                <a:cs typeface="Arial" panose="020B0604020202020204" pitchFamily="34" charset="0"/>
              </a:rPr>
              <a:t>compare</a:t>
            </a:r>
            <a:r>
              <a:rPr lang="pl-PL" sz="8000" b="1" dirty="0">
                <a:solidFill>
                  <a:srgbClr val="496F63"/>
                </a:solidFill>
                <a:latin typeface="Arial" panose="020B0604020202020204" pitchFamily="34" charset="0"/>
                <a:cs typeface="Arial" panose="020B0604020202020204" pitchFamily="34" charset="0"/>
              </a:rPr>
              <a:t> </a:t>
            </a:r>
            <a:r>
              <a:rPr lang="pl-PL" sz="8000" b="1" dirty="0" err="1">
                <a:solidFill>
                  <a:srgbClr val="496F63"/>
                </a:solidFill>
                <a:latin typeface="Arial" panose="020B0604020202020204" pitchFamily="34" charset="0"/>
                <a:cs typeface="Arial" panose="020B0604020202020204" pitchFamily="34" charset="0"/>
              </a:rPr>
              <a:t>Input</a:t>
            </a:r>
            <a:r>
              <a:rPr lang="pl-PL" sz="8000" b="1" dirty="0">
                <a:solidFill>
                  <a:srgbClr val="496F63"/>
                </a:solidFill>
                <a:latin typeface="Arial" panose="020B0604020202020204" pitchFamily="34" charset="0"/>
                <a:cs typeface="Arial" panose="020B0604020202020204" pitchFamily="34" charset="0"/>
              </a:rPr>
              <a:t> </a:t>
            </a:r>
            <a:r>
              <a:rPr lang="pl-PL" sz="8000" b="1" dirty="0" err="1">
                <a:solidFill>
                  <a:srgbClr val="496F63"/>
                </a:solidFill>
                <a:latin typeface="Arial" panose="020B0604020202020204" pitchFamily="34" charset="0"/>
                <a:cs typeface="Arial" panose="020B0604020202020204" pitchFamily="34" charset="0"/>
              </a:rPr>
              <a:t>vs</a:t>
            </a:r>
            <a:r>
              <a:rPr lang="pl-PL" sz="8000" b="1" dirty="0">
                <a:solidFill>
                  <a:srgbClr val="496F63"/>
                </a:solidFill>
                <a:latin typeface="Arial" panose="020B0604020202020204" pitchFamily="34" charset="0"/>
                <a:cs typeface="Arial" panose="020B0604020202020204" pitchFamily="34" charset="0"/>
              </a:rPr>
              <a:t>. </a:t>
            </a:r>
            <a:r>
              <a:rPr lang="pl-PL" sz="8000" b="1" dirty="0" err="1">
                <a:solidFill>
                  <a:srgbClr val="496F63"/>
                </a:solidFill>
                <a:latin typeface="Arial" panose="020B0604020202020204" pitchFamily="34" charset="0"/>
                <a:cs typeface="Arial" panose="020B0604020202020204" pitchFamily="34" charset="0"/>
              </a:rPr>
              <a:t>Output</a:t>
            </a:r>
            <a:r>
              <a:rPr lang="pl-PL" sz="8000" b="1" dirty="0">
                <a:solidFill>
                  <a:srgbClr val="496F63"/>
                </a:solidFill>
                <a:latin typeface="Arial" panose="020B0604020202020204" pitchFamily="34" charset="0"/>
                <a:cs typeface="Arial" panose="020B0604020202020204" pitchFamily="34" charset="0"/>
              </a:rPr>
              <a:t> </a:t>
            </a:r>
            <a:r>
              <a:rPr lang="pl-PL" sz="8000" b="1" dirty="0" err="1">
                <a:solidFill>
                  <a:srgbClr val="496F63"/>
                </a:solidFill>
                <a:latin typeface="Arial" panose="020B0604020202020204" pitchFamily="34" charset="0"/>
                <a:cs typeface="Arial" panose="020B0604020202020204" pitchFamily="34" charset="0"/>
              </a:rPr>
              <a:t>metrics</a:t>
            </a:r>
            <a:endParaRPr lang="pl-PL" sz="8000" b="1" dirty="0"/>
          </a:p>
          <a:p>
            <a:pPr marL="0" marR="0" indent="0" algn="just" defTabSz="8255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A6A7AC"/>
              </a:solidFill>
              <a:effectLst/>
              <a:uFillTx/>
              <a:latin typeface="PT Sans"/>
              <a:ea typeface="PT Sans"/>
              <a:cs typeface="PT Sans"/>
              <a:sym typeface="PT Sans"/>
            </a:endParaRPr>
          </a:p>
        </p:txBody>
      </p:sp>
      <p:graphicFrame>
        <p:nvGraphicFramePr>
          <p:cNvPr id="8" name="Tabela 7"/>
          <p:cNvGraphicFramePr>
            <a:graphicFrameLocks noGrp="1"/>
          </p:cNvGraphicFramePr>
          <p:nvPr>
            <p:extLst>
              <p:ext uri="{D42A27DB-BD31-4B8C-83A1-F6EECF244321}">
                <p14:modId xmlns:p14="http://schemas.microsoft.com/office/powerpoint/2010/main" val="1533520190"/>
              </p:ext>
            </p:extLst>
          </p:nvPr>
        </p:nvGraphicFramePr>
        <p:xfrm>
          <a:off x="1580075" y="2413001"/>
          <a:ext cx="11430000" cy="10982388"/>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1291095">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3200" b="1" dirty="0" err="1">
                          <a:solidFill>
                            <a:srgbClr val="002726"/>
                          </a:solidFill>
                          <a:latin typeface="Arial" pitchFamily="34" charset="0"/>
                          <a:cs typeface="Arial" pitchFamily="34" charset="0"/>
                        </a:rPr>
                        <a:t>Input</a:t>
                      </a:r>
                      <a:r>
                        <a:rPr lang="pl-PL" sz="3200" b="1" dirty="0">
                          <a:solidFill>
                            <a:srgbClr val="002726"/>
                          </a:solidFill>
                          <a:latin typeface="Arial" pitchFamily="34" charset="0"/>
                          <a:cs typeface="Arial" pitchFamily="34" charset="0"/>
                        </a:rPr>
                        <a:t> </a:t>
                      </a:r>
                      <a:r>
                        <a:rPr lang="pl-PL" sz="3200" b="1" dirty="0" err="1">
                          <a:solidFill>
                            <a:srgbClr val="002726"/>
                          </a:solidFill>
                          <a:latin typeface="Arial" pitchFamily="34" charset="0"/>
                          <a:cs typeface="Arial" pitchFamily="34" charset="0"/>
                        </a:rPr>
                        <a:t>metrics</a:t>
                      </a:r>
                      <a:r>
                        <a:rPr lang="pl-PL" sz="3200" b="1" dirty="0">
                          <a:solidFill>
                            <a:srgbClr val="002726"/>
                          </a:solidFill>
                          <a:latin typeface="Arial" pitchFamily="34" charset="0"/>
                          <a:cs typeface="Arial" pitchFamily="34" charset="0"/>
                        </a:rPr>
                        <a:t>…</a:t>
                      </a:r>
                    </a:p>
                    <a:p>
                      <a:pPr algn="ctr">
                        <a:lnSpc>
                          <a:spcPct val="150000"/>
                        </a:lnSpc>
                      </a:pPr>
                      <a:endParaRPr lang="pl-PL" sz="3200" dirty="0">
                        <a:solidFill>
                          <a:srgbClr val="002726"/>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3200" b="1" dirty="0" err="1">
                          <a:solidFill>
                            <a:srgbClr val="002726"/>
                          </a:solidFill>
                          <a:latin typeface="Arial" pitchFamily="34" charset="0"/>
                          <a:cs typeface="Arial" pitchFamily="34" charset="0"/>
                        </a:rPr>
                        <a:t>Output</a:t>
                      </a:r>
                      <a:r>
                        <a:rPr lang="pl-PL" sz="3200" b="1" dirty="0">
                          <a:solidFill>
                            <a:srgbClr val="002726"/>
                          </a:solidFill>
                          <a:latin typeface="Arial" pitchFamily="34" charset="0"/>
                          <a:cs typeface="Arial" pitchFamily="34" charset="0"/>
                        </a:rPr>
                        <a:t> </a:t>
                      </a:r>
                      <a:r>
                        <a:rPr lang="pl-PL" sz="3200" b="1" dirty="0" err="1">
                          <a:solidFill>
                            <a:srgbClr val="002726"/>
                          </a:solidFill>
                          <a:latin typeface="Arial" pitchFamily="34" charset="0"/>
                          <a:cs typeface="Arial" pitchFamily="34" charset="0"/>
                        </a:rPr>
                        <a:t>metrics</a:t>
                      </a:r>
                      <a:r>
                        <a:rPr lang="pl-PL" sz="3200" b="1" dirty="0">
                          <a:solidFill>
                            <a:srgbClr val="002726"/>
                          </a:solidFill>
                          <a:latin typeface="Arial" pitchFamily="34" charset="0"/>
                          <a:cs typeface="Arial" pitchFamily="34" charset="0"/>
                        </a:rPr>
                        <a:t>…</a:t>
                      </a:r>
                    </a:p>
                    <a:p>
                      <a:pPr algn="ctr">
                        <a:lnSpc>
                          <a:spcPct val="150000"/>
                        </a:lnSpc>
                      </a:pPr>
                      <a:endParaRPr lang="pl-PL" sz="3200" dirty="0">
                        <a:solidFill>
                          <a:srgbClr val="002726"/>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extLst>
                  <a:ext uri="{0D108BD9-81ED-4DB2-BD59-A6C34878D82A}">
                    <a16:rowId xmlns:a16="http://schemas.microsoft.com/office/drawing/2014/main" val="10000"/>
                  </a:ext>
                </a:extLst>
              </a:tr>
              <a:tr h="2015679">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2400" b="1" dirty="0">
                          <a:solidFill>
                            <a:srgbClr val="002726"/>
                          </a:solidFill>
                          <a:latin typeface="Arial" pitchFamily="34" charset="0"/>
                          <a:cs typeface="Arial" pitchFamily="34" charset="0"/>
                        </a:rPr>
                        <a:t>…</a:t>
                      </a:r>
                      <a:r>
                        <a:rPr lang="en-US" sz="2400" b="1" dirty="0">
                          <a:solidFill>
                            <a:srgbClr val="002726"/>
                          </a:solidFill>
                          <a:latin typeface="Arial" pitchFamily="34" charset="0"/>
                          <a:cs typeface="Arial" pitchFamily="34" charset="0"/>
                        </a:rPr>
                        <a:t>are used for measuring your investments</a:t>
                      </a:r>
                      <a:r>
                        <a:rPr lang="pl-PL" sz="2400" b="1" dirty="0">
                          <a:solidFill>
                            <a:srgbClr val="002726"/>
                          </a:solidFill>
                          <a:latin typeface="Arial" pitchFamily="34" charset="0"/>
                          <a:cs typeface="Arial"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2400" b="1" dirty="0">
                          <a:solidFill>
                            <a:srgbClr val="002726"/>
                          </a:solidFill>
                          <a:latin typeface="Arial" pitchFamily="34" charset="0"/>
                          <a:cs typeface="Arial" pitchFamily="34" charset="0"/>
                        </a:rPr>
                        <a:t>…</a:t>
                      </a:r>
                      <a:r>
                        <a:rPr lang="en-US" sz="2400" b="1" dirty="0">
                          <a:solidFill>
                            <a:srgbClr val="002726"/>
                          </a:solidFill>
                          <a:latin typeface="Arial" pitchFamily="34" charset="0"/>
                          <a:cs typeface="Arial" pitchFamily="34" charset="0"/>
                        </a:rPr>
                        <a:t>are used for measuring your returns</a:t>
                      </a:r>
                      <a:r>
                        <a:rPr lang="pl-PL" sz="2400" b="1" dirty="0">
                          <a:solidFill>
                            <a:srgbClr val="002726"/>
                          </a:solidFill>
                          <a:latin typeface="Arial" pitchFamily="34" charset="0"/>
                          <a:cs typeface="Arial"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extLst>
                  <a:ext uri="{0D108BD9-81ED-4DB2-BD59-A6C34878D82A}">
                    <a16:rowId xmlns:a16="http://schemas.microsoft.com/office/drawing/2014/main" val="10001"/>
                  </a:ext>
                </a:extLst>
              </a:tr>
              <a:tr h="6804587">
                <a:tc>
                  <a:txBody>
                    <a:bodyPr/>
                    <a:lstStyle/>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Money spent for designing/testing new or improved product as a percentage of sales</a:t>
                      </a:r>
                    </a:p>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The number of innovation projects started</a:t>
                      </a:r>
                    </a:p>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The number of new ideas in the pipeline</a:t>
                      </a:r>
                    </a:p>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Number of new employees that need to be included in the design/testing phase of a new/improved product</a:t>
                      </a:r>
                      <a:endParaRPr lang="pl-PL" sz="2000" dirty="0">
                        <a:solidFill>
                          <a:srgbClr val="002726"/>
                        </a:solidFill>
                        <a:latin typeface="Arial" pitchFamily="34" charset="0"/>
                        <a:cs typeface="Arial" pitchFamily="34" charset="0"/>
                      </a:endParaRPr>
                    </a:p>
                    <a:p>
                      <a:pPr lvl="2" algn="l">
                        <a:lnSpc>
                          <a:spcPct val="150000"/>
                        </a:lnSpc>
                        <a:buClr>
                          <a:schemeClr val="accent1">
                            <a:lumMod val="75000"/>
                          </a:schemeClr>
                        </a:buClr>
                        <a:buSzPct val="110000"/>
                        <a:buFont typeface="Wingdings" pitchFamily="2" charset="2"/>
                        <a:buChar char="v"/>
                      </a:pPr>
                      <a:endParaRPr lang="pl-PL" sz="2000" dirty="0">
                        <a:solidFill>
                          <a:srgbClr val="002726"/>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Number</a:t>
                      </a:r>
                      <a:r>
                        <a:rPr lang="pl-PL" sz="2000" b="0" dirty="0">
                          <a:solidFill>
                            <a:srgbClr val="002726"/>
                          </a:solidFill>
                          <a:latin typeface="Arial" pitchFamily="34" charset="0"/>
                          <a:cs typeface="Arial" pitchFamily="34" charset="0"/>
                        </a:rPr>
                        <a:t> of </a:t>
                      </a:r>
                      <a:r>
                        <a:rPr lang="pl-PL" sz="2000" b="0" dirty="0" err="1">
                          <a:solidFill>
                            <a:srgbClr val="002726"/>
                          </a:solidFill>
                          <a:latin typeface="Arial" pitchFamily="34" charset="0"/>
                          <a:cs typeface="Arial" pitchFamily="34" charset="0"/>
                        </a:rPr>
                        <a:t>new</a:t>
                      </a:r>
                      <a:r>
                        <a:rPr lang="pl-PL" sz="2000" b="0" dirty="0">
                          <a:solidFill>
                            <a:srgbClr val="002726"/>
                          </a:solidFill>
                          <a:latin typeface="Arial" pitchFamily="34" charset="0"/>
                          <a:cs typeface="Arial" pitchFamily="34" charset="0"/>
                        </a:rPr>
                        <a:t> products </a:t>
                      </a:r>
                      <a:r>
                        <a:rPr lang="pl-PL" sz="2000" b="0" dirty="0" err="1">
                          <a:solidFill>
                            <a:srgbClr val="002726"/>
                          </a:solidFill>
                          <a:latin typeface="Arial" pitchFamily="34" charset="0"/>
                          <a:cs typeface="Arial" pitchFamily="34" charset="0"/>
                        </a:rPr>
                        <a:t>launched</a:t>
                      </a:r>
                      <a:r>
                        <a:rPr lang="pl-PL" sz="2000" b="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in</a:t>
                      </a:r>
                      <a:r>
                        <a:rPr lang="pl-PL" sz="2000" b="0" dirty="0">
                          <a:solidFill>
                            <a:srgbClr val="002726"/>
                          </a:solidFill>
                          <a:latin typeface="Arial" pitchFamily="34" charset="0"/>
                          <a:cs typeface="Arial" pitchFamily="34" charset="0"/>
                        </a:rPr>
                        <a:t> X </a:t>
                      </a:r>
                      <a:r>
                        <a:rPr lang="pl-PL" sz="2000" b="0" dirty="0" err="1">
                          <a:solidFill>
                            <a:srgbClr val="002726"/>
                          </a:solidFill>
                          <a:latin typeface="Arial" pitchFamily="34" charset="0"/>
                          <a:cs typeface="Arial" pitchFamily="34" charset="0"/>
                        </a:rPr>
                        <a:t>amount</a:t>
                      </a:r>
                      <a:r>
                        <a:rPr lang="pl-PL" sz="2000" b="0" dirty="0">
                          <a:solidFill>
                            <a:srgbClr val="002726"/>
                          </a:solidFill>
                          <a:latin typeface="Arial" pitchFamily="34" charset="0"/>
                          <a:cs typeface="Arial" pitchFamily="34" charset="0"/>
                        </a:rPr>
                        <a:t> of time</a:t>
                      </a:r>
                    </a:p>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Revenue</a:t>
                      </a:r>
                      <a:r>
                        <a:rPr lang="pl-PL" sz="2000" b="0" dirty="0">
                          <a:solidFill>
                            <a:srgbClr val="002726"/>
                          </a:solidFill>
                          <a:latin typeface="Arial" pitchFamily="34" charset="0"/>
                          <a:cs typeface="Arial" pitchFamily="34" charset="0"/>
                        </a:rPr>
                        <a:t>/profit growth </a:t>
                      </a:r>
                      <a:r>
                        <a:rPr lang="pl-PL" sz="2000" b="0" dirty="0" err="1">
                          <a:solidFill>
                            <a:srgbClr val="002726"/>
                          </a:solidFill>
                          <a:latin typeface="Arial" pitchFamily="34" charset="0"/>
                          <a:cs typeface="Arial" pitchFamily="34" charset="0"/>
                        </a:rPr>
                        <a:t>from</a:t>
                      </a:r>
                      <a:r>
                        <a:rPr lang="pl-PL" sz="2000" b="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new</a:t>
                      </a:r>
                      <a:r>
                        <a:rPr lang="pl-PL" sz="2000" b="0" dirty="0">
                          <a:solidFill>
                            <a:srgbClr val="002726"/>
                          </a:solidFill>
                          <a:latin typeface="Arial" pitchFamily="34" charset="0"/>
                          <a:cs typeface="Arial" pitchFamily="34" charset="0"/>
                        </a:rPr>
                        <a:t> products</a:t>
                      </a:r>
                    </a:p>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ROI (return on investment) of </a:t>
                      </a:r>
                      <a:r>
                        <a:rPr lang="pl-PL" sz="2000" b="0" dirty="0" err="1">
                          <a:solidFill>
                            <a:srgbClr val="002726"/>
                          </a:solidFill>
                          <a:latin typeface="Arial" pitchFamily="34" charset="0"/>
                          <a:cs typeface="Arial" pitchFamily="34" charset="0"/>
                        </a:rPr>
                        <a:t>innovation</a:t>
                      </a:r>
                      <a:r>
                        <a:rPr lang="pl-PL" sz="2000" b="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activities</a:t>
                      </a:r>
                      <a:endParaRPr lang="pl-PL" sz="2000" b="0" dirty="0">
                        <a:solidFill>
                          <a:srgbClr val="002726"/>
                        </a:solidFill>
                        <a:latin typeface="Arial" pitchFamily="34" charset="0"/>
                        <a:cs typeface="Arial" pitchFamily="34" charset="0"/>
                      </a:endParaRPr>
                    </a:p>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baseline="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Actual</a:t>
                      </a:r>
                      <a:r>
                        <a:rPr lang="pl-PL" sz="2000" b="0" dirty="0">
                          <a:solidFill>
                            <a:srgbClr val="002726"/>
                          </a:solidFill>
                          <a:latin typeface="Arial" pitchFamily="34" charset="0"/>
                          <a:cs typeface="Arial" pitchFamily="34" charset="0"/>
                        </a:rPr>
                        <a:t> </a:t>
                      </a:r>
                      <a:r>
                        <a:rPr lang="pl-PL" sz="2000" b="0" dirty="0" err="1">
                          <a:solidFill>
                            <a:srgbClr val="002726"/>
                          </a:solidFill>
                          <a:latin typeface="Arial" pitchFamily="34" charset="0"/>
                          <a:cs typeface="Arial" pitchFamily="34" charset="0"/>
                        </a:rPr>
                        <a:t>vs</a:t>
                      </a:r>
                      <a:r>
                        <a:rPr lang="pl-PL" sz="2000" b="0" dirty="0">
                          <a:solidFill>
                            <a:srgbClr val="002726"/>
                          </a:solidFill>
                          <a:latin typeface="Arial" pitchFamily="34" charset="0"/>
                          <a:cs typeface="Arial" pitchFamily="34" charset="0"/>
                        </a:rPr>
                        <a:t>. targeted break</a:t>
                      </a:r>
                      <a:r>
                        <a:rPr lang="en-GB" sz="2000" b="0" dirty="0">
                          <a:solidFill>
                            <a:srgbClr val="002726"/>
                          </a:solidFill>
                          <a:latin typeface="Arial" pitchFamily="34" charset="0"/>
                          <a:cs typeface="Arial" pitchFamily="34" charset="0"/>
                        </a:rPr>
                        <a:t>-</a:t>
                      </a:r>
                      <a:r>
                        <a:rPr lang="pl-PL" sz="2000" b="0" dirty="0">
                          <a:solidFill>
                            <a:srgbClr val="002726"/>
                          </a:solidFill>
                          <a:latin typeface="Arial" pitchFamily="34" charset="0"/>
                          <a:cs typeface="Arial" pitchFamily="34" charset="0"/>
                        </a:rPr>
                        <a:t>even time for new products</a:t>
                      </a:r>
                      <a:endParaRPr lang="pl-PL" sz="2000" dirty="0">
                        <a:solidFill>
                          <a:srgbClr val="002726"/>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13763440" y="2413001"/>
            <a:ext cx="10017359" cy="5664199"/>
          </a:xfrm>
          <a:prstGeom prst="rect">
            <a:avLst/>
          </a:prstGeom>
          <a:noFill/>
          <a:ln w="9525">
            <a:noFill/>
            <a:miter lim="800000"/>
            <a:headEnd/>
            <a:tailEnd/>
          </a:ln>
        </p:spPr>
      </p:pic>
      <p:sp>
        <p:nvSpPr>
          <p:cNvPr id="10" name="Prostokąt 9">
            <a:extLst>
              <a:ext uri="{FF2B5EF4-FFF2-40B4-BE49-F238E27FC236}">
                <a16:creationId xmlns:a16="http://schemas.microsoft.com/office/drawing/2014/main" id="{434CCF86-61E6-8E41-8445-654097A5246B}"/>
              </a:ext>
            </a:extLst>
          </p:cNvPr>
          <p:cNvSpPr/>
          <p:nvPr/>
        </p:nvSpPr>
        <p:spPr>
          <a:xfrm>
            <a:off x="15295970" y="10486552"/>
            <a:ext cx="8142693" cy="1200329"/>
          </a:xfrm>
          <a:prstGeom prst="rect">
            <a:avLst/>
          </a:prstGeom>
        </p:spPr>
        <p:txBody>
          <a:bodyPr wrap="square">
            <a:spAutoFit/>
          </a:bodyPr>
          <a:lstStyle/>
          <a:p>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Watch </a:t>
            </a:r>
            <a:r>
              <a:rPr lang="en-GB" sz="36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What is the difference between Input KPIs vs Output KPIs”</a:t>
            </a:r>
          </a:p>
        </p:txBody>
      </p:sp>
      <p:sp>
        <p:nvSpPr>
          <p:cNvPr id="3" name="Prostokąt 2">
            <a:extLst>
              <a:ext uri="{FF2B5EF4-FFF2-40B4-BE49-F238E27FC236}">
                <a16:creationId xmlns:a16="http://schemas.microsoft.com/office/drawing/2014/main" id="{AC1978B1-95CA-C545-95F3-CF839B7920ED}"/>
              </a:ext>
            </a:extLst>
          </p:cNvPr>
          <p:cNvSpPr/>
          <p:nvPr/>
        </p:nvSpPr>
        <p:spPr>
          <a:xfrm>
            <a:off x="18002594" y="11943996"/>
            <a:ext cx="3159839" cy="1000274"/>
          </a:xfrm>
          <a:prstGeom prst="rect">
            <a:avLst/>
          </a:prstGeom>
        </p:spPr>
        <p:txBody>
          <a:bodyPr wrap="none" lIns="91440" tIns="45720" rIns="91440" bIns="45720" anchor="t">
            <a:spAutoFit/>
          </a:bodyPr>
          <a:lstStyle/>
          <a:p>
            <a:r>
              <a:rPr lang="pl-PL" sz="3600" dirty="0">
                <a:solidFill>
                  <a:srgbClr val="00B0F0"/>
                </a:solidFill>
                <a:latin typeface="Arial" panose="020B0604020202020204" pitchFamily="34" charset="0"/>
                <a:cs typeface="Arial" panose="020B0604020202020204" pitchFamily="34" charset="0"/>
                <a:hlinkClick r:id="rId4"/>
              </a:rPr>
              <a:t>You Tube Link</a:t>
            </a:r>
            <a:endParaRPr lang="en-US" sz="3600" dirty="0">
              <a:latin typeface="Arial" panose="020B0604020202020204" pitchFamily="34" charset="0"/>
              <a:cs typeface="Arial" panose="020B0604020202020204" pitchFamily="34" charset="0"/>
            </a:endParaRPr>
          </a:p>
          <a:p>
            <a:endParaRPr lang="pl-PL" dirty="0">
              <a:solidFill>
                <a:srgbClr val="00B0F0"/>
              </a:solidFill>
            </a:endParaRPr>
          </a:p>
        </p:txBody>
      </p:sp>
      <p:sp>
        <p:nvSpPr>
          <p:cNvPr id="11" name="Prostokąt 2">
            <a:extLst>
              <a:ext uri="{FF2B5EF4-FFF2-40B4-BE49-F238E27FC236}">
                <a16:creationId xmlns:a16="http://schemas.microsoft.com/office/drawing/2014/main" id="{20F5FCC3-682F-7242-910B-C59F9578A10D}"/>
              </a:ext>
            </a:extLst>
          </p:cNvPr>
          <p:cNvSpPr/>
          <p:nvPr/>
        </p:nvSpPr>
        <p:spPr>
          <a:xfrm>
            <a:off x="13701724" y="12151746"/>
            <a:ext cx="1891865" cy="584775"/>
          </a:xfrm>
          <a:prstGeom prst="rect">
            <a:avLst/>
          </a:prstGeom>
        </p:spPr>
        <p:txBody>
          <a:bodyPr wrap="non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(4.0mins)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2649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499CAC-F7E7-694E-954A-7E9F55A71423}"/>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708594" y="770433"/>
            <a:ext cx="21583206" cy="3141905"/>
          </a:xfrm>
        </p:spPr>
        <p:txBody>
          <a:bodyPr>
            <a:noAutofit/>
          </a:bodyPr>
          <a:lstStyle/>
          <a:p>
            <a:pPr algn="ctr">
              <a:lnSpc>
                <a:spcPct val="150000"/>
              </a:lnSpc>
            </a:pPr>
            <a:r>
              <a:rPr lang="pl-PL" sz="5400" dirty="0">
                <a:solidFill>
                  <a:srgbClr val="002726"/>
                </a:solidFill>
                <a:latin typeface="Bradley Hand ITC" panose="03070402050302030203" pitchFamily="66" charset="0"/>
                <a:cs typeface="Apple Chancery" panose="03020702040506060504" pitchFamily="66" charset="-79"/>
              </a:rPr>
              <a:t>REMEMBER!</a:t>
            </a:r>
            <a:br>
              <a:rPr lang="pl-PL" sz="5400" dirty="0">
                <a:solidFill>
                  <a:srgbClr val="002726"/>
                </a:solidFill>
                <a:latin typeface="Apple Chancery" panose="03020702040506060504" pitchFamily="66" charset="-79"/>
                <a:cs typeface="Apple Chancery" panose="03020702040506060504" pitchFamily="66" charset="-79"/>
              </a:rPr>
            </a:br>
            <a:r>
              <a:rPr lang="pl-PL" sz="6600" dirty="0">
                <a:solidFill>
                  <a:srgbClr val="002726"/>
                </a:solidFill>
                <a:latin typeface="Arial" panose="020B0604020202020204" pitchFamily="34" charset="0"/>
                <a:cs typeface="Arial" panose="020B0604020202020204" pitchFamily="34" charset="0"/>
              </a:rPr>
              <a:t>To </a:t>
            </a:r>
            <a:r>
              <a:rPr lang="pl-PL" sz="6600" dirty="0" err="1">
                <a:solidFill>
                  <a:srgbClr val="002726"/>
                </a:solidFill>
                <a:latin typeface="Arial" panose="020B0604020202020204" pitchFamily="34" charset="0"/>
                <a:cs typeface="Arial" panose="020B0604020202020204" pitchFamily="34" charset="0"/>
              </a:rPr>
              <a:t>get</a:t>
            </a:r>
            <a:r>
              <a:rPr lang="pl-PL" sz="6600" dirty="0">
                <a:solidFill>
                  <a:srgbClr val="002726"/>
                </a:solidFill>
                <a:latin typeface="Arial" panose="020B0604020202020204" pitchFamily="34" charset="0"/>
                <a:cs typeface="Arial" panose="020B0604020202020204" pitchFamily="34" charset="0"/>
              </a:rPr>
              <a:t> a </a:t>
            </a:r>
            <a:r>
              <a:rPr lang="pl-PL" sz="6600" dirty="0" err="1">
                <a:solidFill>
                  <a:srgbClr val="002726"/>
                </a:solidFill>
                <a:latin typeface="Arial" panose="020B0604020202020204" pitchFamily="34" charset="0"/>
                <a:cs typeface="Arial" panose="020B0604020202020204" pitchFamily="34" charset="0"/>
              </a:rPr>
              <a:t>more</a:t>
            </a:r>
            <a:r>
              <a:rPr lang="pl-PL" sz="6600" dirty="0">
                <a:solidFill>
                  <a:srgbClr val="002726"/>
                </a:solidFill>
                <a:latin typeface="Arial" panose="020B0604020202020204" pitchFamily="34" charset="0"/>
                <a:cs typeface="Arial" panose="020B0604020202020204" pitchFamily="34" charset="0"/>
              </a:rPr>
              <a:t> </a:t>
            </a:r>
            <a:r>
              <a:rPr lang="pl-PL" sz="6600" dirty="0" err="1">
                <a:solidFill>
                  <a:srgbClr val="002726"/>
                </a:solidFill>
                <a:latin typeface="Arial" panose="020B0604020202020204" pitchFamily="34" charset="0"/>
                <a:cs typeface="Arial" panose="020B0604020202020204" pitchFamily="34" charset="0"/>
              </a:rPr>
              <a:t>complete</a:t>
            </a:r>
            <a:r>
              <a:rPr lang="pl-PL" sz="6600" dirty="0">
                <a:solidFill>
                  <a:srgbClr val="002726"/>
                </a:solidFill>
                <a:latin typeface="Arial" panose="020B0604020202020204" pitchFamily="34" charset="0"/>
                <a:cs typeface="Arial" panose="020B0604020202020204" pitchFamily="34" charset="0"/>
              </a:rPr>
              <a:t> </a:t>
            </a:r>
            <a:r>
              <a:rPr lang="pl-PL" sz="6600" dirty="0" err="1">
                <a:solidFill>
                  <a:srgbClr val="002726"/>
                </a:solidFill>
                <a:latin typeface="Arial" panose="020B0604020202020204" pitchFamily="34" charset="0"/>
                <a:cs typeface="Arial" panose="020B0604020202020204" pitchFamily="34" charset="0"/>
              </a:rPr>
              <a:t>picture</a:t>
            </a:r>
            <a:r>
              <a:rPr lang="pl-PL" sz="6600" dirty="0">
                <a:solidFill>
                  <a:srgbClr val="002726"/>
                </a:solidFill>
                <a:latin typeface="Arial" panose="020B0604020202020204" pitchFamily="34" charset="0"/>
                <a:cs typeface="Arial" panose="020B0604020202020204" pitchFamily="34" charset="0"/>
              </a:rPr>
              <a:t>, </a:t>
            </a:r>
            <a:br>
              <a:rPr lang="pl-PL" sz="6600" dirty="0">
                <a:solidFill>
                  <a:srgbClr val="002726"/>
                </a:solidFill>
                <a:latin typeface="Arial" panose="020B0604020202020204" pitchFamily="34" charset="0"/>
                <a:cs typeface="Arial" panose="020B0604020202020204" pitchFamily="34" charset="0"/>
              </a:rPr>
            </a:br>
            <a:r>
              <a:rPr lang="pl-PL" sz="6600" dirty="0" err="1">
                <a:solidFill>
                  <a:srgbClr val="002726"/>
                </a:solidFill>
                <a:latin typeface="Arial" panose="020B0604020202020204" pitchFamily="34" charset="0"/>
                <a:cs typeface="Arial" panose="020B0604020202020204" pitchFamily="34" charset="0"/>
              </a:rPr>
              <a:t>it’s</a:t>
            </a:r>
            <a:r>
              <a:rPr lang="pl-PL" sz="6600" dirty="0">
                <a:solidFill>
                  <a:srgbClr val="002726"/>
                </a:solidFill>
                <a:latin typeface="Arial" panose="020B0604020202020204" pitchFamily="34" charset="0"/>
                <a:cs typeface="Arial" panose="020B0604020202020204" pitchFamily="34" charset="0"/>
              </a:rPr>
              <a:t> </a:t>
            </a:r>
            <a:r>
              <a:rPr lang="pl-PL" sz="6600" dirty="0" err="1">
                <a:solidFill>
                  <a:srgbClr val="002726"/>
                </a:solidFill>
                <a:latin typeface="Arial" panose="020B0604020202020204" pitchFamily="34" charset="0"/>
                <a:cs typeface="Arial" panose="020B0604020202020204" pitchFamily="34" charset="0"/>
              </a:rPr>
              <a:t>best</a:t>
            </a:r>
            <a:r>
              <a:rPr lang="pl-PL" sz="6600" dirty="0">
                <a:solidFill>
                  <a:srgbClr val="002726"/>
                </a:solidFill>
                <a:latin typeface="Arial" panose="020B0604020202020204" pitchFamily="34" charset="0"/>
                <a:cs typeface="Arial" panose="020B0604020202020204" pitchFamily="34" charset="0"/>
              </a:rPr>
              <a:t> to </a:t>
            </a:r>
            <a:r>
              <a:rPr lang="pl-PL" sz="6600" dirty="0" err="1">
                <a:solidFill>
                  <a:srgbClr val="002726"/>
                </a:solidFill>
                <a:latin typeface="Arial" panose="020B0604020202020204" pitchFamily="34" charset="0"/>
                <a:cs typeface="Arial" panose="020B0604020202020204" pitchFamily="34" charset="0"/>
              </a:rPr>
              <a:t>use</a:t>
            </a:r>
            <a:r>
              <a:rPr lang="pl-PL" sz="6600" dirty="0">
                <a:solidFill>
                  <a:srgbClr val="002726"/>
                </a:solidFill>
                <a:latin typeface="Arial" panose="020B0604020202020204" pitchFamily="34" charset="0"/>
                <a:cs typeface="Arial" panose="020B0604020202020204" pitchFamily="34" charset="0"/>
              </a:rPr>
              <a:t> a </a:t>
            </a:r>
            <a:r>
              <a:rPr lang="pl-PL" sz="6600" dirty="0" err="1">
                <a:solidFill>
                  <a:srgbClr val="002726"/>
                </a:solidFill>
                <a:latin typeface="Arial" panose="020B0604020202020204" pitchFamily="34" charset="0"/>
                <a:cs typeface="Arial" panose="020B0604020202020204" pitchFamily="34" charset="0"/>
              </a:rPr>
              <a:t>mixture</a:t>
            </a:r>
            <a:r>
              <a:rPr lang="pl-PL" sz="6600" dirty="0">
                <a:solidFill>
                  <a:srgbClr val="002726"/>
                </a:solidFill>
                <a:latin typeface="Arial" panose="020B0604020202020204" pitchFamily="34" charset="0"/>
                <a:cs typeface="Arial" panose="020B0604020202020204" pitchFamily="34" charset="0"/>
              </a:rPr>
              <a:t> of </a:t>
            </a:r>
            <a:r>
              <a:rPr lang="pl-PL" sz="6600" dirty="0" err="1">
                <a:solidFill>
                  <a:srgbClr val="002726"/>
                </a:solidFill>
                <a:latin typeface="Arial" panose="020B0604020202020204" pitchFamily="34" charset="0"/>
                <a:cs typeface="Arial" panose="020B0604020202020204" pitchFamily="34" charset="0"/>
              </a:rPr>
              <a:t>input</a:t>
            </a:r>
            <a:r>
              <a:rPr lang="pl-PL" sz="6600" dirty="0">
                <a:solidFill>
                  <a:srgbClr val="002726"/>
                </a:solidFill>
                <a:latin typeface="Arial" panose="020B0604020202020204" pitchFamily="34" charset="0"/>
                <a:cs typeface="Arial" panose="020B0604020202020204" pitchFamily="34" charset="0"/>
              </a:rPr>
              <a:t> and </a:t>
            </a:r>
            <a:r>
              <a:rPr lang="pl-PL" sz="6600" dirty="0" err="1">
                <a:solidFill>
                  <a:srgbClr val="002726"/>
                </a:solidFill>
                <a:latin typeface="Arial" panose="020B0604020202020204" pitchFamily="34" charset="0"/>
                <a:cs typeface="Arial" panose="020B0604020202020204" pitchFamily="34" charset="0"/>
              </a:rPr>
              <a:t>output</a:t>
            </a:r>
            <a:r>
              <a:rPr lang="pl-PL" sz="6600" dirty="0">
                <a:solidFill>
                  <a:srgbClr val="002726"/>
                </a:solidFill>
                <a:latin typeface="Arial" panose="020B0604020202020204" pitchFamily="34" charset="0"/>
                <a:cs typeface="Arial" panose="020B0604020202020204" pitchFamily="34" charset="0"/>
              </a:rPr>
              <a:t> </a:t>
            </a:r>
            <a:r>
              <a:rPr lang="pl-PL" sz="6600" dirty="0" err="1">
                <a:solidFill>
                  <a:srgbClr val="002726"/>
                </a:solidFill>
                <a:latin typeface="Arial" panose="020B0604020202020204" pitchFamily="34" charset="0"/>
                <a:cs typeface="Arial" panose="020B0604020202020204" pitchFamily="34" charset="0"/>
              </a:rPr>
              <a:t>metrics</a:t>
            </a:r>
            <a:r>
              <a:rPr lang="pl-PL" sz="6600" dirty="0">
                <a:solidFill>
                  <a:srgbClr val="002726"/>
                </a:solidFill>
                <a:latin typeface="Arial" panose="020B0604020202020204" pitchFamily="34" charset="0"/>
                <a:cs typeface="Arial" panose="020B0604020202020204" pitchFamily="34" charset="0"/>
              </a:rPr>
              <a:t>!</a:t>
            </a:r>
            <a:endParaRPr lang="pl-PL" sz="5400" dirty="0">
              <a:solidFill>
                <a:srgbClr val="002726"/>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445139" y="5584122"/>
            <a:ext cx="20396200" cy="7848600"/>
          </a:xfrm>
        </p:spPr>
        <p:txBody>
          <a:bodyPr>
            <a:normAutofit/>
          </a:bodyPr>
          <a:lstStyle/>
          <a:p>
            <a:pPr>
              <a:lnSpc>
                <a:spcPct val="150000"/>
              </a:lnSpc>
            </a:pPr>
            <a:r>
              <a:rPr lang="pl-PL" sz="4400" dirty="0">
                <a:solidFill>
                  <a:srgbClr val="000000"/>
                </a:solidFill>
                <a:latin typeface="Arial" panose="020B0604020202020204" pitchFamily="34" charset="0"/>
                <a:cs typeface="Arial" panose="020B0604020202020204" pitchFamily="34" charset="0"/>
              </a:rPr>
              <a:t>For example, rather than simply measuring how much money we have spent during the design/testing phase (an input metric), you should measure this spend against the revenue generated by products recently released to the market</a:t>
            </a:r>
          </a:p>
          <a:p>
            <a:pPr>
              <a:lnSpc>
                <a:spcPct val="150000"/>
              </a:lnSpc>
            </a:pPr>
            <a:endParaRPr lang="pl-PL" sz="4400" dirty="0">
              <a:solidFill>
                <a:srgbClr val="000000"/>
              </a:solidFill>
              <a:latin typeface="Arial" panose="020B0604020202020204" pitchFamily="34" charset="0"/>
              <a:cs typeface="Arial" panose="020B0604020202020204" pitchFamily="34" charset="0"/>
            </a:endParaRPr>
          </a:p>
          <a:p>
            <a:pPr>
              <a:lnSpc>
                <a:spcPct val="150000"/>
              </a:lnSpc>
            </a:pPr>
            <a:r>
              <a:rPr lang="pl-PL" sz="4400" dirty="0">
                <a:solidFill>
                  <a:srgbClr val="000000"/>
                </a:solidFill>
                <a:latin typeface="Arial" panose="020B0604020202020204" pitchFamily="34" charset="0"/>
                <a:cs typeface="Arial" panose="020B0604020202020204" pitchFamily="34" charset="0"/>
              </a:rPr>
              <a:t>This combined approach helps to tell both sides of the story:</a:t>
            </a:r>
            <a:endParaRPr lang="en-GB" sz="4400" dirty="0">
              <a:solidFill>
                <a:srgbClr val="000000"/>
              </a:solidFill>
              <a:latin typeface="Arial" panose="020B0604020202020204" pitchFamily="34" charset="0"/>
              <a:cs typeface="Arial" panose="020B0604020202020204" pitchFamily="34" charset="0"/>
            </a:endParaRPr>
          </a:p>
          <a:p>
            <a:pPr>
              <a:lnSpc>
                <a:spcPct val="150000"/>
              </a:lnSpc>
            </a:pPr>
            <a:r>
              <a:rPr lang="pl-PL" sz="4400" dirty="0">
                <a:solidFill>
                  <a:srgbClr val="000000"/>
                </a:solidFill>
                <a:latin typeface="Arial" panose="020B0604020202020204" pitchFamily="34" charset="0"/>
                <a:cs typeface="Arial" panose="020B0604020202020204" pitchFamily="34" charset="0"/>
              </a:rPr>
              <a:t>the </a:t>
            </a:r>
            <a:r>
              <a:rPr lang="pl-PL" sz="4400" i="1" dirty="0">
                <a:solidFill>
                  <a:srgbClr val="000000"/>
                </a:solidFill>
                <a:latin typeface="Arial" panose="020B0604020202020204" pitchFamily="34" charset="0"/>
                <a:cs typeface="Arial" panose="020B0604020202020204" pitchFamily="34" charset="0"/>
              </a:rPr>
              <a:t>investments</a:t>
            </a:r>
            <a:r>
              <a:rPr lang="pl-PL" sz="4400" dirty="0">
                <a:solidFill>
                  <a:srgbClr val="000000"/>
                </a:solidFill>
                <a:latin typeface="Arial" panose="020B0604020202020204" pitchFamily="34" charset="0"/>
                <a:cs typeface="Arial" panose="020B0604020202020204" pitchFamily="34" charset="0"/>
              </a:rPr>
              <a:t> a company is making in innovation, and the </a:t>
            </a:r>
            <a:r>
              <a:rPr lang="pl-PL" sz="4400" i="1" dirty="0">
                <a:solidFill>
                  <a:srgbClr val="000000"/>
                </a:solidFill>
                <a:latin typeface="Arial" panose="020B0604020202020204" pitchFamily="34" charset="0"/>
                <a:cs typeface="Arial" panose="020B0604020202020204" pitchFamily="34" charset="0"/>
              </a:rPr>
              <a:t>results</a:t>
            </a:r>
            <a:r>
              <a:rPr lang="pl-PL" sz="4400" dirty="0">
                <a:solidFill>
                  <a:srgbClr val="000000"/>
                </a:solidFill>
                <a:latin typeface="Arial" panose="020B0604020202020204" pitchFamily="34" charset="0"/>
                <a:cs typeface="Arial" panose="020B0604020202020204" pitchFamily="34" charset="0"/>
              </a:rPr>
              <a:t> of these investments over time</a:t>
            </a:r>
          </a:p>
          <a:p>
            <a:pPr>
              <a:lnSpc>
                <a:spcPct val="150000"/>
              </a:lnSpc>
            </a:pPr>
            <a:endParaRPr lang="pl-PL" sz="4400" dirty="0">
              <a:solidFill>
                <a:srgbClr val="000000"/>
              </a:solidFill>
              <a:latin typeface="Arial" panose="020B0604020202020204" pitchFamily="34" charset="0"/>
              <a:cs typeface="Arial" panose="020B0604020202020204" pitchFamily="34" charset="0"/>
            </a:endParaRPr>
          </a:p>
          <a:p>
            <a:pPr>
              <a:lnSpc>
                <a:spcPct val="150000"/>
              </a:lnSpc>
            </a:pPr>
            <a:endParaRPr lang="pl-PL" sz="4000" dirty="0" err="1">
              <a:solidFill>
                <a:srgbClr val="000000"/>
              </a:solidFill>
              <a:latin typeface="Arial" panose="020B0604020202020204" pitchFamily="34" charset="0"/>
              <a:cs typeface="Arial" panose="020B0604020202020204" pitchFamily="34" charset="0"/>
            </a:endParaRPr>
          </a:p>
        </p:txBody>
      </p:sp>
      <p:sp>
        <p:nvSpPr>
          <p:cNvPr id="5" name="Prostokąt 4"/>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3. INPUT VS. OUTPUT METRICS</a:t>
            </a:r>
          </a:p>
        </p:txBody>
      </p:sp>
    </p:spTree>
    <p:extLst>
      <p:ext uri="{BB962C8B-B14F-4D97-AF65-F5344CB8AC3E}">
        <p14:creationId xmlns:p14="http://schemas.microsoft.com/office/powerpoint/2010/main" val="579718409"/>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2.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3.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4.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5.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D3FA1-14C0-4B63-992A-133B03DEB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D2CAD3-67ED-45EF-8F97-67725212126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b3bd29d-add5-404f-a16a-9650d8295be1"/>
    <ds:schemaRef ds:uri="http://purl.org/dc/elements/1.1/"/>
    <ds:schemaRef ds:uri="ab4fe050-19d9-48c3-b326-e65a64e40524"/>
    <ds:schemaRef ds:uri="http://www.w3.org/XML/1998/namespace"/>
    <ds:schemaRef ds:uri="http://purl.org/dc/dcmitype/"/>
  </ds:schemaRefs>
</ds:datastoreItem>
</file>

<file path=customXml/itemProps3.xml><?xml version="1.0" encoding="utf-8"?>
<ds:datastoreItem xmlns:ds="http://schemas.openxmlformats.org/officeDocument/2006/customXml" ds:itemID="{577B64A3-FF8B-493A-AF01-8062FE1AD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112196</TotalTime>
  <Words>2406</Words>
  <Application>Microsoft Office PowerPoint</Application>
  <PresentationFormat>Custom</PresentationFormat>
  <Paragraphs>210</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Agency FB</vt:lpstr>
      <vt:lpstr>Apple Chancery</vt:lpstr>
      <vt:lpstr>Arial</vt:lpstr>
      <vt:lpstr>Bradley Hand ITC</vt:lpstr>
      <vt:lpstr>Helvetica Light</vt:lpstr>
      <vt:lpstr>Helvetica Neue</vt:lpstr>
      <vt:lpstr>Montserrat-Regular</vt:lpstr>
      <vt:lpstr>Montserrat-SemiBold</vt:lpstr>
      <vt:lpstr>PT Sans</vt:lpstr>
      <vt:lpstr>Roboto Regular</vt:lpstr>
      <vt:lpstr>Symbol</vt:lpstr>
      <vt:lpstr>Times New Roman</vt:lpstr>
      <vt:lpstr>Wingdings</vt:lpstr>
      <vt:lpstr>White</vt:lpstr>
      <vt:lpstr>PowerPoint Presentation</vt:lpstr>
      <vt:lpstr>PowerPoint Presentation</vt:lpstr>
      <vt:lpstr>PowerPoint Presentation</vt:lpstr>
      <vt:lpstr>2. Innovation accounting The most important while evaluating new ideas </vt:lpstr>
      <vt:lpstr>The innovation accounting process </vt:lpstr>
      <vt:lpstr>The innovation accounting process </vt:lpstr>
      <vt:lpstr>The main role of innovation metrics is to make sure you’re doing enough of the right activities to reach your goals They are typically divided into two different categories: input metrics and output metrics In other words: what goes into your innovation process and what comes out of it</vt:lpstr>
      <vt:lpstr>PowerPoint Presentation</vt:lpstr>
      <vt:lpstr>REMEMBER! To get a more complete picture,  it’s best to use a mixture of input and output metrics!</vt:lpstr>
      <vt:lpstr>Value Metrics</vt:lpstr>
      <vt:lpstr>Financial KPIs </vt:lpstr>
      <vt:lpstr>PowerPoint Presentation</vt:lpstr>
      <vt:lpstr>But which innovation metrics and KPIs should you use? </vt:lpstr>
      <vt:lpstr>5. Methods of evaluation</vt:lpstr>
      <vt:lpstr>Business Model Canvas </vt:lpstr>
      <vt:lpstr>PowerPoint Presentation</vt:lpstr>
      <vt:lpstr>6. Pivot or Persevere? </vt:lpstr>
      <vt:lpstr>Types of pivot</vt:lpstr>
      <vt:lpstr>Types of pivot</vt:lpstr>
      <vt:lpstr> The Early Pivot of Twitter</vt:lpstr>
      <vt:lpstr> Thank You and keep innovating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creator>
  <cp:lastModifiedBy>David Montgomery</cp:lastModifiedBy>
  <cp:revision>389</cp:revision>
  <dcterms:modified xsi:type="dcterms:W3CDTF">2022-04-05T11:39:54Z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