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77" r:id="rId3"/>
    <p:sldId id="324" r:id="rId4"/>
    <p:sldId id="325" r:id="rId5"/>
    <p:sldId id="326" r:id="rId6"/>
    <p:sldId id="341" r:id="rId7"/>
    <p:sldId id="340" r:id="rId8"/>
    <p:sldId id="327" r:id="rId9"/>
    <p:sldId id="328" r:id="rId10"/>
    <p:sldId id="329" r:id="rId11"/>
    <p:sldId id="330" r:id="rId12"/>
    <p:sldId id="331" r:id="rId13"/>
    <p:sldId id="333" r:id="rId14"/>
    <p:sldId id="334" r:id="rId15"/>
    <p:sldId id="335" r:id="rId16"/>
    <p:sldId id="336" r:id="rId17"/>
    <p:sldId id="337" r:id="rId18"/>
    <p:sldId id="338" r:id="rId19"/>
    <p:sldId id="339" r:id="rId20"/>
    <p:sldId id="342" r:id="rId21"/>
    <p:sldId id="344" r:id="rId22"/>
    <p:sldId id="343" r:id="rId23"/>
    <p:sldId id="320" r:id="rId2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just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00" b="0" i="0" u="none" strike="noStrike" cap="none" spc="0" normalizeH="0" baseline="0">
        <a:ln>
          <a:noFill/>
        </a:ln>
        <a:solidFill>
          <a:srgbClr val="A6A7AC"/>
        </a:solidFill>
        <a:effectLst/>
        <a:uFillTx/>
        <a:latin typeface="PT Sans"/>
        <a:ea typeface="PT Sans"/>
        <a:cs typeface="PT Sans"/>
        <a:sym typeface="PT Sans"/>
      </a:defRPr>
    </a:lvl1pPr>
    <a:lvl2pPr marL="0" marR="0" indent="228600" algn="just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00" b="0" i="0" u="none" strike="noStrike" cap="none" spc="0" normalizeH="0" baseline="0">
        <a:ln>
          <a:noFill/>
        </a:ln>
        <a:solidFill>
          <a:srgbClr val="A6A7AC"/>
        </a:solidFill>
        <a:effectLst/>
        <a:uFillTx/>
        <a:latin typeface="PT Sans"/>
        <a:ea typeface="PT Sans"/>
        <a:cs typeface="PT Sans"/>
        <a:sym typeface="PT Sans"/>
      </a:defRPr>
    </a:lvl2pPr>
    <a:lvl3pPr marL="0" marR="0" indent="457200" algn="just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00" b="0" i="0" u="none" strike="noStrike" cap="none" spc="0" normalizeH="0" baseline="0">
        <a:ln>
          <a:noFill/>
        </a:ln>
        <a:solidFill>
          <a:srgbClr val="A6A7AC"/>
        </a:solidFill>
        <a:effectLst/>
        <a:uFillTx/>
        <a:latin typeface="PT Sans"/>
        <a:ea typeface="PT Sans"/>
        <a:cs typeface="PT Sans"/>
        <a:sym typeface="PT Sans"/>
      </a:defRPr>
    </a:lvl3pPr>
    <a:lvl4pPr marL="0" marR="0" indent="685800" algn="just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00" b="0" i="0" u="none" strike="noStrike" cap="none" spc="0" normalizeH="0" baseline="0">
        <a:ln>
          <a:noFill/>
        </a:ln>
        <a:solidFill>
          <a:srgbClr val="A6A7AC"/>
        </a:solidFill>
        <a:effectLst/>
        <a:uFillTx/>
        <a:latin typeface="PT Sans"/>
        <a:ea typeface="PT Sans"/>
        <a:cs typeface="PT Sans"/>
        <a:sym typeface="PT Sans"/>
      </a:defRPr>
    </a:lvl4pPr>
    <a:lvl5pPr marL="0" marR="0" indent="914400" algn="just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00" b="0" i="0" u="none" strike="noStrike" cap="none" spc="0" normalizeH="0" baseline="0">
        <a:ln>
          <a:noFill/>
        </a:ln>
        <a:solidFill>
          <a:srgbClr val="A6A7AC"/>
        </a:solidFill>
        <a:effectLst/>
        <a:uFillTx/>
        <a:latin typeface="PT Sans"/>
        <a:ea typeface="PT Sans"/>
        <a:cs typeface="PT Sans"/>
        <a:sym typeface="PT Sans"/>
      </a:defRPr>
    </a:lvl5pPr>
    <a:lvl6pPr marL="0" marR="0" indent="1143000" algn="just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00" b="0" i="0" u="none" strike="noStrike" cap="none" spc="0" normalizeH="0" baseline="0">
        <a:ln>
          <a:noFill/>
        </a:ln>
        <a:solidFill>
          <a:srgbClr val="A6A7AC"/>
        </a:solidFill>
        <a:effectLst/>
        <a:uFillTx/>
        <a:latin typeface="PT Sans"/>
        <a:ea typeface="PT Sans"/>
        <a:cs typeface="PT Sans"/>
        <a:sym typeface="PT Sans"/>
      </a:defRPr>
    </a:lvl6pPr>
    <a:lvl7pPr marL="0" marR="0" indent="1371600" algn="just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00" b="0" i="0" u="none" strike="noStrike" cap="none" spc="0" normalizeH="0" baseline="0">
        <a:ln>
          <a:noFill/>
        </a:ln>
        <a:solidFill>
          <a:srgbClr val="A6A7AC"/>
        </a:solidFill>
        <a:effectLst/>
        <a:uFillTx/>
        <a:latin typeface="PT Sans"/>
        <a:ea typeface="PT Sans"/>
        <a:cs typeface="PT Sans"/>
        <a:sym typeface="PT Sans"/>
      </a:defRPr>
    </a:lvl7pPr>
    <a:lvl8pPr marL="0" marR="0" indent="1600200" algn="just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00" b="0" i="0" u="none" strike="noStrike" cap="none" spc="0" normalizeH="0" baseline="0">
        <a:ln>
          <a:noFill/>
        </a:ln>
        <a:solidFill>
          <a:srgbClr val="A6A7AC"/>
        </a:solidFill>
        <a:effectLst/>
        <a:uFillTx/>
        <a:latin typeface="PT Sans"/>
        <a:ea typeface="PT Sans"/>
        <a:cs typeface="PT Sans"/>
        <a:sym typeface="PT Sans"/>
      </a:defRPr>
    </a:lvl8pPr>
    <a:lvl9pPr marL="0" marR="0" indent="1828800" algn="just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00" b="0" i="0" u="none" strike="noStrike" cap="none" spc="0" normalizeH="0" baseline="0">
        <a:ln>
          <a:noFill/>
        </a:ln>
        <a:solidFill>
          <a:srgbClr val="A6A7AC"/>
        </a:solidFill>
        <a:effectLst/>
        <a:uFillTx/>
        <a:latin typeface="PT Sans"/>
        <a:ea typeface="PT Sans"/>
        <a:cs typeface="PT Sans"/>
        <a:sym typeface="PT Sans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arzyna Szopik-Depczynska" initials="KS" lastIdx="1" clrIdx="0">
    <p:extLst>
      <p:ext uri="{19B8F6BF-5375-455C-9EA6-DF929625EA0E}">
        <p15:presenceInfo xmlns:p15="http://schemas.microsoft.com/office/powerpoint/2012/main" userId="c461834bf4a7405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496F63"/>
    <a:srgbClr val="304A42"/>
    <a:srgbClr val="84CAC5"/>
    <a:srgbClr val="FFFFFF"/>
    <a:srgbClr val="71BB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3175" cap="flat">
              <a:solidFill>
                <a:srgbClr val="B8B8B8"/>
              </a:solidFill>
              <a:prstDash val="solid"/>
              <a:miter lim="400000"/>
            </a:ln>
          </a:top>
          <a:bottom>
            <a:ln w="3175" cap="flat">
              <a:solidFill>
                <a:srgbClr val="B8B8B8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Styl z motywem 1 — Ak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Styl z motywem 1 — Ak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Styl z motywem 1 — Ak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Styl z motywem 1 — Ak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86338" autoAdjust="0"/>
  </p:normalViewPr>
  <p:slideViewPr>
    <p:cSldViewPr snapToGrid="0">
      <p:cViewPr varScale="1">
        <p:scale>
          <a:sx n="48" d="100"/>
          <a:sy n="48" d="100"/>
        </p:scale>
        <p:origin x="1116" y="72"/>
      </p:cViewPr>
      <p:guideLst>
        <p:guide orient="horz" pos="4320"/>
        <p:guide pos="76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9-10T18:21:24.259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3" name="Shape 5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045389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xfrm>
            <a:off x="11971114" y="11525250"/>
            <a:ext cx="432247" cy="482601"/>
          </a:xfrm>
          <a:prstGeom prst="rect">
            <a:avLst/>
          </a:prstGeom>
        </p:spPr>
        <p:txBody>
          <a:bodyPr wrap="none"/>
          <a:lstStyle>
            <a:lvl1pPr algn="ctr">
              <a:defRPr sz="2400" cap="none" spc="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dark bg">
    <p:bg>
      <p:bgPr>
        <a:solidFill>
          <a:srgbClr val="3939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11971114" y="11525250"/>
            <a:ext cx="432247" cy="482601"/>
          </a:xfrm>
          <a:prstGeom prst="rect">
            <a:avLst/>
          </a:prstGeom>
        </p:spPr>
        <p:txBody>
          <a:bodyPr wrap="none"/>
          <a:lstStyle>
            <a:lvl1pPr algn="ctr">
              <a:defRPr sz="2400" cap="none" spc="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" name="Shape 3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616325" y="3515043"/>
            <a:ext cx="2906713" cy="2906712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7162165" y="3515043"/>
            <a:ext cx="2906713" cy="2906712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0708005" y="3515043"/>
            <a:ext cx="2906713" cy="2906712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4253845" y="3515043"/>
            <a:ext cx="2906713" cy="2906712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7799685" y="3515043"/>
            <a:ext cx="2906713" cy="2906712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616325" y="7060883"/>
            <a:ext cx="2906713" cy="2906712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7162165" y="7060883"/>
            <a:ext cx="2906713" cy="2906712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0708005" y="7060883"/>
            <a:ext cx="2906713" cy="2906712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14253845" y="7060883"/>
            <a:ext cx="2906713" cy="2906712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7799685" y="7060883"/>
            <a:ext cx="2906713" cy="290671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855908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dark bg">
    <p:bg>
      <p:bgPr>
        <a:solidFill>
          <a:srgbClr val="3939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4F5F7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46" name="Shape 46"/>
          <p:cNvSpPr/>
          <p:nvPr/>
        </p:nvSpPr>
        <p:spPr>
          <a:xfrm>
            <a:off x="23077405" y="1371248"/>
            <a:ext cx="1636515" cy="1"/>
          </a:xfrm>
          <a:prstGeom prst="line">
            <a:avLst/>
          </a:prstGeom>
          <a:ln w="50800">
            <a:solidFill>
              <a:srgbClr val="71BB9A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125595" y="3881755"/>
            <a:ext cx="2641600" cy="264160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7529195" y="3881755"/>
            <a:ext cx="2641600" cy="264160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0932795" y="3881755"/>
            <a:ext cx="2641600" cy="264160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4336395" y="3881755"/>
            <a:ext cx="2641600" cy="264160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7739995" y="3881755"/>
            <a:ext cx="2641600" cy="2641600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125595" y="7183755"/>
            <a:ext cx="2641600" cy="2641600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7529195" y="7183755"/>
            <a:ext cx="2641600" cy="2641600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0932795" y="7183755"/>
            <a:ext cx="2641600" cy="2641600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14336395" y="7183755"/>
            <a:ext cx="2641600" cy="2641600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7739995" y="7183755"/>
            <a:ext cx="2641600" cy="2641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45250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2121840" y="2279414"/>
            <a:ext cx="16482720" cy="217683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2167984" y="4630044"/>
            <a:ext cx="20476358" cy="701929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xfrm>
            <a:off x="23036465" y="762695"/>
            <a:ext cx="607907" cy="381001"/>
          </a:xfrm>
          <a:prstGeom prst="rect">
            <a:avLst/>
          </a:prstGeom>
          <a:ln w="3175">
            <a:miter lim="400000"/>
          </a:ln>
        </p:spPr>
        <p:txBody>
          <a:bodyPr lIns="38100" tIns="38100" rIns="38100" bIns="38100">
            <a:spAutoFit/>
          </a:bodyPr>
          <a:lstStyle>
            <a:lvl1pPr algn="l">
              <a:defRPr sz="2000" cap="all" spc="400">
                <a:solidFill>
                  <a:srgbClr val="393941"/>
                </a:solidFill>
                <a:latin typeface="+mn-lt"/>
                <a:ea typeface="+mn-ea"/>
                <a:cs typeface="+mn-cs"/>
                <a:sym typeface="Montserrat-Regular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9" name="Shape 9"/>
          <p:cNvSpPr/>
          <p:nvPr/>
        </p:nvSpPr>
        <p:spPr>
          <a:xfrm>
            <a:off x="23077405" y="1371248"/>
            <a:ext cx="1636515" cy="1"/>
          </a:xfrm>
          <a:prstGeom prst="line">
            <a:avLst/>
          </a:prstGeom>
          <a:ln w="50800">
            <a:solidFill>
              <a:srgbClr val="496F63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</p:sldLayoutIdLst>
  <p:transition spd="med"/>
  <p:txStyles>
    <p:titleStyle>
      <a:lvl1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1" i="0" u="none" strike="noStrike" cap="none" spc="0" baseline="0">
          <a:ln>
            <a:noFill/>
          </a:ln>
          <a:solidFill>
            <a:srgbClr val="393941"/>
          </a:solidFill>
          <a:uFillTx/>
          <a:latin typeface="Montserrat-SemiBold"/>
          <a:ea typeface="Montserrat-SemiBold"/>
          <a:cs typeface="Montserrat-SemiBold"/>
          <a:sym typeface="Montserrat-SemiBold"/>
        </a:defRPr>
      </a:lvl1pPr>
      <a:lvl2pPr marL="0" marR="0" indent="2286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1" i="0" u="none" strike="noStrike" cap="none" spc="0" baseline="0">
          <a:ln>
            <a:noFill/>
          </a:ln>
          <a:solidFill>
            <a:srgbClr val="393941"/>
          </a:solidFill>
          <a:uFillTx/>
          <a:latin typeface="Montserrat-SemiBold"/>
          <a:ea typeface="Montserrat-SemiBold"/>
          <a:cs typeface="Montserrat-SemiBold"/>
          <a:sym typeface="Montserrat-SemiBold"/>
        </a:defRPr>
      </a:lvl2pPr>
      <a:lvl3pPr marL="0" marR="0" indent="4572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1" i="0" u="none" strike="noStrike" cap="none" spc="0" baseline="0">
          <a:ln>
            <a:noFill/>
          </a:ln>
          <a:solidFill>
            <a:srgbClr val="393941"/>
          </a:solidFill>
          <a:uFillTx/>
          <a:latin typeface="Montserrat-SemiBold"/>
          <a:ea typeface="Montserrat-SemiBold"/>
          <a:cs typeface="Montserrat-SemiBold"/>
          <a:sym typeface="Montserrat-SemiBold"/>
        </a:defRPr>
      </a:lvl3pPr>
      <a:lvl4pPr marL="0" marR="0" indent="6858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1" i="0" u="none" strike="noStrike" cap="none" spc="0" baseline="0">
          <a:ln>
            <a:noFill/>
          </a:ln>
          <a:solidFill>
            <a:srgbClr val="393941"/>
          </a:solidFill>
          <a:uFillTx/>
          <a:latin typeface="Montserrat-SemiBold"/>
          <a:ea typeface="Montserrat-SemiBold"/>
          <a:cs typeface="Montserrat-SemiBold"/>
          <a:sym typeface="Montserrat-SemiBold"/>
        </a:defRPr>
      </a:lvl4pPr>
      <a:lvl5pPr marL="0" marR="0" indent="9144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1" i="0" u="none" strike="noStrike" cap="none" spc="0" baseline="0">
          <a:ln>
            <a:noFill/>
          </a:ln>
          <a:solidFill>
            <a:srgbClr val="393941"/>
          </a:solidFill>
          <a:uFillTx/>
          <a:latin typeface="Montserrat-SemiBold"/>
          <a:ea typeface="Montserrat-SemiBold"/>
          <a:cs typeface="Montserrat-SemiBold"/>
          <a:sym typeface="Montserrat-SemiBold"/>
        </a:defRPr>
      </a:lvl5pPr>
      <a:lvl6pPr marL="0" marR="0" indent="11430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1" i="0" u="none" strike="noStrike" cap="none" spc="0" baseline="0">
          <a:ln>
            <a:noFill/>
          </a:ln>
          <a:solidFill>
            <a:srgbClr val="393941"/>
          </a:solidFill>
          <a:uFillTx/>
          <a:latin typeface="Montserrat-SemiBold"/>
          <a:ea typeface="Montserrat-SemiBold"/>
          <a:cs typeface="Montserrat-SemiBold"/>
          <a:sym typeface="Montserrat-SemiBold"/>
        </a:defRPr>
      </a:lvl6pPr>
      <a:lvl7pPr marL="0" marR="0" indent="13716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1" i="0" u="none" strike="noStrike" cap="none" spc="0" baseline="0">
          <a:ln>
            <a:noFill/>
          </a:ln>
          <a:solidFill>
            <a:srgbClr val="393941"/>
          </a:solidFill>
          <a:uFillTx/>
          <a:latin typeface="Montserrat-SemiBold"/>
          <a:ea typeface="Montserrat-SemiBold"/>
          <a:cs typeface="Montserrat-SemiBold"/>
          <a:sym typeface="Montserrat-SemiBold"/>
        </a:defRPr>
      </a:lvl7pPr>
      <a:lvl8pPr marL="0" marR="0" indent="16002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1" i="0" u="none" strike="noStrike" cap="none" spc="0" baseline="0">
          <a:ln>
            <a:noFill/>
          </a:ln>
          <a:solidFill>
            <a:srgbClr val="393941"/>
          </a:solidFill>
          <a:uFillTx/>
          <a:latin typeface="Montserrat-SemiBold"/>
          <a:ea typeface="Montserrat-SemiBold"/>
          <a:cs typeface="Montserrat-SemiBold"/>
          <a:sym typeface="Montserrat-SemiBold"/>
        </a:defRPr>
      </a:lvl8pPr>
      <a:lvl9pPr marL="0" marR="0" indent="18288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1" i="0" u="none" strike="noStrike" cap="none" spc="0" baseline="0">
          <a:ln>
            <a:noFill/>
          </a:ln>
          <a:solidFill>
            <a:srgbClr val="393941"/>
          </a:solidFill>
          <a:uFillTx/>
          <a:latin typeface="Montserrat-SemiBold"/>
          <a:ea typeface="Montserrat-SemiBold"/>
          <a:cs typeface="Montserrat-SemiBold"/>
          <a:sym typeface="Montserrat-SemiBold"/>
        </a:defRPr>
      </a:lvl9pPr>
    </p:titleStyle>
    <p:bodyStyle>
      <a:lvl1pPr marL="0" marR="0" indent="0" algn="just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0" b="0" i="0" u="none" strike="noStrike" cap="none" spc="0" baseline="0">
          <a:ln>
            <a:noFill/>
          </a:ln>
          <a:solidFill>
            <a:srgbClr val="A6A7AC"/>
          </a:solidFill>
          <a:uFillTx/>
          <a:latin typeface="PT Sans"/>
          <a:ea typeface="PT Sans"/>
          <a:cs typeface="PT Sans"/>
          <a:sym typeface="PT Sans"/>
        </a:defRPr>
      </a:lvl1pPr>
      <a:lvl2pPr marL="0" marR="0" indent="228600" algn="just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0" b="0" i="0" u="none" strike="noStrike" cap="none" spc="0" baseline="0">
          <a:ln>
            <a:noFill/>
          </a:ln>
          <a:solidFill>
            <a:srgbClr val="A6A7AC"/>
          </a:solidFill>
          <a:uFillTx/>
          <a:latin typeface="PT Sans"/>
          <a:ea typeface="PT Sans"/>
          <a:cs typeface="PT Sans"/>
          <a:sym typeface="PT Sans"/>
        </a:defRPr>
      </a:lvl2pPr>
      <a:lvl3pPr marL="0" marR="0" indent="457200" algn="just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0" b="0" i="0" u="none" strike="noStrike" cap="none" spc="0" baseline="0">
          <a:ln>
            <a:noFill/>
          </a:ln>
          <a:solidFill>
            <a:srgbClr val="A6A7AC"/>
          </a:solidFill>
          <a:uFillTx/>
          <a:latin typeface="PT Sans"/>
          <a:ea typeface="PT Sans"/>
          <a:cs typeface="PT Sans"/>
          <a:sym typeface="PT Sans"/>
        </a:defRPr>
      </a:lvl3pPr>
      <a:lvl4pPr marL="0" marR="0" indent="685800" algn="just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0" b="0" i="0" u="none" strike="noStrike" cap="none" spc="0" baseline="0">
          <a:ln>
            <a:noFill/>
          </a:ln>
          <a:solidFill>
            <a:srgbClr val="A6A7AC"/>
          </a:solidFill>
          <a:uFillTx/>
          <a:latin typeface="PT Sans"/>
          <a:ea typeface="PT Sans"/>
          <a:cs typeface="PT Sans"/>
          <a:sym typeface="PT Sans"/>
        </a:defRPr>
      </a:lvl4pPr>
      <a:lvl5pPr marL="0" marR="0" indent="914400" algn="just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0" b="0" i="0" u="none" strike="noStrike" cap="none" spc="0" baseline="0">
          <a:ln>
            <a:noFill/>
          </a:ln>
          <a:solidFill>
            <a:srgbClr val="A6A7AC"/>
          </a:solidFill>
          <a:uFillTx/>
          <a:latin typeface="PT Sans"/>
          <a:ea typeface="PT Sans"/>
          <a:cs typeface="PT Sans"/>
          <a:sym typeface="PT Sans"/>
        </a:defRPr>
      </a:lvl5pPr>
      <a:lvl6pPr marL="0" marR="0" indent="1143000" algn="just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0" b="0" i="0" u="none" strike="noStrike" cap="none" spc="0" baseline="0">
          <a:ln>
            <a:noFill/>
          </a:ln>
          <a:solidFill>
            <a:srgbClr val="A6A7AC"/>
          </a:solidFill>
          <a:uFillTx/>
          <a:latin typeface="PT Sans"/>
          <a:ea typeface="PT Sans"/>
          <a:cs typeface="PT Sans"/>
          <a:sym typeface="PT Sans"/>
        </a:defRPr>
      </a:lvl6pPr>
      <a:lvl7pPr marL="0" marR="0" indent="1371600" algn="just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0" b="0" i="0" u="none" strike="noStrike" cap="none" spc="0" baseline="0">
          <a:ln>
            <a:noFill/>
          </a:ln>
          <a:solidFill>
            <a:srgbClr val="A6A7AC"/>
          </a:solidFill>
          <a:uFillTx/>
          <a:latin typeface="PT Sans"/>
          <a:ea typeface="PT Sans"/>
          <a:cs typeface="PT Sans"/>
          <a:sym typeface="PT Sans"/>
        </a:defRPr>
      </a:lvl7pPr>
      <a:lvl8pPr marL="0" marR="0" indent="1600200" algn="just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0" b="0" i="0" u="none" strike="noStrike" cap="none" spc="0" baseline="0">
          <a:ln>
            <a:noFill/>
          </a:ln>
          <a:solidFill>
            <a:srgbClr val="A6A7AC"/>
          </a:solidFill>
          <a:uFillTx/>
          <a:latin typeface="PT Sans"/>
          <a:ea typeface="PT Sans"/>
          <a:cs typeface="PT Sans"/>
          <a:sym typeface="PT Sans"/>
        </a:defRPr>
      </a:lvl8pPr>
      <a:lvl9pPr marL="0" marR="0" indent="1828800" algn="just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00" b="0" i="0" u="none" strike="noStrike" cap="none" spc="0" baseline="0">
          <a:ln>
            <a:noFill/>
          </a:ln>
          <a:solidFill>
            <a:srgbClr val="A6A7AC"/>
          </a:solidFill>
          <a:uFillTx/>
          <a:latin typeface="PT Sans"/>
          <a:ea typeface="PT Sans"/>
          <a:cs typeface="PT Sans"/>
          <a:sym typeface="PT Sans"/>
        </a:defRPr>
      </a:lvl9pPr>
    </p:bodyStyle>
    <p:otherStyle>
      <a:lvl1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all" spc="4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1pPr>
      <a:lvl2pPr marL="0" marR="0" indent="2286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all" spc="4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2pPr>
      <a:lvl3pPr marL="0" marR="0" indent="4572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all" spc="4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3pPr>
      <a:lvl4pPr marL="0" marR="0" indent="6858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all" spc="4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4pPr>
      <a:lvl5pPr marL="0" marR="0" indent="9144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all" spc="4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5pPr>
      <a:lvl6pPr marL="0" marR="0" indent="11430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all" spc="4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6pPr>
      <a:lvl7pPr marL="0" marR="0" indent="13716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all" spc="4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7pPr>
      <a:lvl8pPr marL="0" marR="0" indent="16002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all" spc="4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8pPr>
      <a:lvl9pPr marL="0" marR="0" indent="18288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all" spc="4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Relationship Id="rId5" Type="http://schemas.openxmlformats.org/officeDocument/2006/relationships/comments" Target="../comments/comment1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7" Type="http://schemas.openxmlformats.org/officeDocument/2006/relationships/image" Target="../media/image25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tiff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eg"/><Relationship Id="rId5" Type="http://schemas.openxmlformats.org/officeDocument/2006/relationships/hyperlink" Target="https://m.youtube.com/watch?v=pXtN4y3O35M" TargetMode="Externa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m.youtube.com/watch?v=6m9ZM9YZPXg" TargetMode="External"/><Relationship Id="rId5" Type="http://schemas.openxmlformats.org/officeDocument/2006/relationships/image" Target="../media/image31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5" Type="http://schemas.openxmlformats.org/officeDocument/2006/relationships/hyperlink" Target="https://m.youtube.com/watch?v=DnsZMAS5V5A" TargetMode="Externa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m.youtube.com/watch?v=lq425cIrv3o" TargetMode="Externa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tiff"/><Relationship Id="rId3" Type="http://schemas.openxmlformats.org/officeDocument/2006/relationships/image" Target="../media/image38.tiff"/><Relationship Id="rId7" Type="http://schemas.openxmlformats.org/officeDocument/2006/relationships/image" Target="../media/image42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tiff"/><Relationship Id="rId11" Type="http://schemas.openxmlformats.org/officeDocument/2006/relationships/image" Target="../media/image46.tiff"/><Relationship Id="rId5" Type="http://schemas.openxmlformats.org/officeDocument/2006/relationships/image" Target="../media/image40.tiff"/><Relationship Id="rId10" Type="http://schemas.openxmlformats.org/officeDocument/2006/relationships/image" Target="../media/image45.tiff"/><Relationship Id="rId4" Type="http://schemas.openxmlformats.org/officeDocument/2006/relationships/image" Target="../media/image39.tiff"/><Relationship Id="rId9" Type="http://schemas.openxmlformats.org/officeDocument/2006/relationships/image" Target="../media/image44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hyperlink" Target="https://www.facebook.com/PuddingRowSligo" TargetMode="Externa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puddingrow.ie/" TargetMode="External"/><Relationship Id="rId5" Type="http://schemas.openxmlformats.org/officeDocument/2006/relationships/hyperlink" Target="https://sligofoodtrail.ie/faces-of-the-sligo-food-trail-dervla-james-pudding-row/" TargetMode="Externa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romoshop.pl/" TargetMode="Externa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hyperlink" Target="https://www.linkedin.com/company/gadzety-reklamowe/?viewAsMember=true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youtube.com/watch?v=RSaIOCHbuYw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/>
        </p:nvSpPr>
        <p:spPr>
          <a:xfrm>
            <a:off x="6271721" y="6552051"/>
            <a:ext cx="11840558" cy="3432667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t">
            <a:normAutofit lnSpcReduction="10000"/>
          </a:bodyPr>
          <a:lstStyle>
            <a:lvl1pPr algn="ctr">
              <a:lnSpc>
                <a:spcPct val="80000"/>
              </a:lnSpc>
              <a:defRPr sz="15000" b="1">
                <a:solidFill>
                  <a:srgbClr val="F4F5F7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r>
              <a:rPr lang="en-GB" sz="9600" dirty="0" err="1">
                <a:solidFill>
                  <a:srgbClr val="496F63"/>
                </a:solidFill>
                <a:latin typeface="Arial"/>
                <a:cs typeface="Arial"/>
              </a:rPr>
              <a:t>Dlaczego</a:t>
            </a:r>
            <a:r>
              <a:rPr lang="en-GB" sz="9600" dirty="0">
                <a:solidFill>
                  <a:srgbClr val="496F63"/>
                </a:solidFill>
                <a:latin typeface="Arial"/>
                <a:cs typeface="Arial"/>
              </a:rPr>
              <a:t> </a:t>
            </a:r>
            <a:r>
              <a:rPr lang="en-GB" sz="9600" dirty="0" err="1">
                <a:solidFill>
                  <a:srgbClr val="496F63"/>
                </a:solidFill>
                <a:latin typeface="Arial"/>
                <a:cs typeface="Arial"/>
              </a:rPr>
              <a:t>szczupła</a:t>
            </a:r>
            <a:r>
              <a:rPr lang="en-GB" sz="9600" dirty="0">
                <a:solidFill>
                  <a:srgbClr val="496F63"/>
                </a:solidFill>
                <a:latin typeface="Arial"/>
                <a:cs typeface="Arial"/>
              </a:rPr>
              <a:t> (lean) </a:t>
            </a:r>
            <a:r>
              <a:rPr lang="en-GB" sz="9600" dirty="0" err="1">
                <a:solidFill>
                  <a:srgbClr val="496F63"/>
                </a:solidFill>
                <a:latin typeface="Arial"/>
                <a:cs typeface="Arial"/>
              </a:rPr>
              <a:t>innowacja</a:t>
            </a:r>
            <a:r>
              <a:rPr lang="en-GB" sz="9600" dirty="0">
                <a:solidFill>
                  <a:srgbClr val="496F63"/>
                </a:solidFill>
                <a:latin typeface="Arial"/>
                <a:cs typeface="Arial"/>
              </a:rPr>
              <a:t> ma </a:t>
            </a:r>
            <a:r>
              <a:rPr lang="en-GB" sz="9600" dirty="0" err="1">
                <a:solidFill>
                  <a:srgbClr val="496F63"/>
                </a:solidFill>
                <a:latin typeface="Arial"/>
                <a:cs typeface="Arial"/>
              </a:rPr>
              <a:t>znaczenie</a:t>
            </a:r>
            <a:r>
              <a:rPr lang="en-GB" sz="9600" dirty="0">
                <a:solidFill>
                  <a:srgbClr val="496F63"/>
                </a:solidFill>
                <a:latin typeface="Arial"/>
                <a:cs typeface="Arial"/>
              </a:rPr>
              <a:t>?</a:t>
            </a:r>
            <a:endParaRPr lang="pl-PL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DDAFA7-800E-E84A-894B-AAFF39F7EC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706" y="4088219"/>
            <a:ext cx="5658587" cy="17472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BAF96C-29E9-2A41-9A6B-263897271F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721" y="611659"/>
            <a:ext cx="11656118" cy="124926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177B2C-2736-4620-B882-94B83D6B07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89481" y="12576476"/>
            <a:ext cx="8577780" cy="105572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57F5AC-88E4-324E-81CA-E4297F19EC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80520" y="1711327"/>
            <a:ext cx="11588807" cy="12420540"/>
          </a:xfrm>
          <a:prstGeom prst="rect">
            <a:avLst/>
          </a:prstGeom>
        </p:spPr>
      </p:pic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10</a:t>
            </a:fld>
            <a:endParaRPr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16BDFD8-16CE-524F-94F4-9003063999C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8169" y="3170268"/>
            <a:ext cx="17170400" cy="9575800"/>
          </a:xfrm>
          <a:prstGeom prst="rect">
            <a:avLst/>
          </a:prstGeom>
        </p:spPr>
      </p:pic>
      <p:sp>
        <p:nvSpPr>
          <p:cNvPr id="7" name="Shape 68">
            <a:extLst>
              <a:ext uri="{FF2B5EF4-FFF2-40B4-BE49-F238E27FC236}">
                <a16:creationId xmlns:a16="http://schemas.microsoft.com/office/drawing/2014/main" id="{9ACBBB88-9797-4046-869C-A68BE45A8253}"/>
              </a:ext>
            </a:extLst>
          </p:cNvPr>
          <p:cNvSpPr/>
          <p:nvPr/>
        </p:nvSpPr>
        <p:spPr>
          <a:xfrm>
            <a:off x="1195296" y="0"/>
            <a:ext cx="22482851" cy="298383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noAutofit/>
          </a:bodyPr>
          <a:lstStyle>
            <a:lvl1pPr algn="r">
              <a:lnSpc>
                <a:spcPct val="80000"/>
              </a:lnSpc>
              <a:defRPr sz="10000" b="1">
                <a:solidFill>
                  <a:srgbClr val="393941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 algn="ctr"/>
            <a:r>
              <a:rPr lang="pl-PL" sz="8800" i="1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Wystarczy wykonać tylko 5 kroków, aby wdrożyć innowację!</a:t>
            </a:r>
          </a:p>
        </p:txBody>
      </p:sp>
      <p:sp>
        <p:nvSpPr>
          <p:cNvPr id="10" name="Prostokąt 9"/>
          <p:cNvSpPr/>
          <p:nvPr/>
        </p:nvSpPr>
        <p:spPr>
          <a:xfrm>
            <a:off x="186196" y="0"/>
            <a:ext cx="815608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8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SZCZUPŁE INNOWACJE- 5 KROKÓW</a:t>
            </a:r>
          </a:p>
        </p:txBody>
      </p:sp>
      <p:sp>
        <p:nvSpPr>
          <p:cNvPr id="2" name="Prostokąt zaokrąglony 1">
            <a:extLst>
              <a:ext uri="{FF2B5EF4-FFF2-40B4-BE49-F238E27FC236}">
                <a16:creationId xmlns:a16="http://schemas.microsoft.com/office/drawing/2014/main" id="{64C1921D-FFBD-6947-B9CD-35245AD91CDC}"/>
              </a:ext>
            </a:extLst>
          </p:cNvPr>
          <p:cNvSpPr/>
          <p:nvPr/>
        </p:nvSpPr>
        <p:spPr>
          <a:xfrm>
            <a:off x="9941845" y="3533998"/>
            <a:ext cx="3003047" cy="1310997"/>
          </a:xfrm>
          <a:prstGeom prst="roundRect">
            <a:avLst/>
          </a:prstGeom>
          <a:blipFill rotWithShape="1">
            <a:blip r:embed="rId4"/>
            <a:srcRect/>
            <a:tile tx="0" ty="0" sx="100000" sy="100000" flip="none" algn="tl"/>
          </a:blip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3600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Określ </a:t>
            </a:r>
          </a:p>
          <a:p>
            <a:pPr algn="ctr"/>
            <a:r>
              <a:rPr lang="pl-PL" sz="3600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wartość</a:t>
            </a:r>
            <a:endParaRPr kumimoji="0" lang="pl-PL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9" name="Prostokąt zaokrąglony 8">
            <a:extLst>
              <a:ext uri="{FF2B5EF4-FFF2-40B4-BE49-F238E27FC236}">
                <a16:creationId xmlns:a16="http://schemas.microsoft.com/office/drawing/2014/main" id="{CEDF76E7-0C74-7C41-8529-91C607542C9F}"/>
              </a:ext>
            </a:extLst>
          </p:cNvPr>
          <p:cNvSpPr/>
          <p:nvPr/>
        </p:nvSpPr>
        <p:spPr>
          <a:xfrm>
            <a:off x="12283087" y="10905483"/>
            <a:ext cx="3003047" cy="1310997"/>
          </a:xfrm>
          <a:prstGeom prst="roundRect">
            <a:avLst/>
          </a:prstGeom>
          <a:blipFill rotWithShape="1">
            <a:blip r:embed="rId4"/>
            <a:srcRect/>
            <a:tile tx="0" ty="0" sx="100000" sy="100000" flip="none" algn="tl"/>
          </a:blip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3600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Utwórz przepływ</a:t>
            </a:r>
            <a:endParaRPr kumimoji="0" lang="pl-PL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1" name="Prostokąt zaokrąglony 10">
            <a:extLst>
              <a:ext uri="{FF2B5EF4-FFF2-40B4-BE49-F238E27FC236}">
                <a16:creationId xmlns:a16="http://schemas.microsoft.com/office/drawing/2014/main" id="{79B4D24D-4509-5545-BCD5-6376EA66C947}"/>
              </a:ext>
            </a:extLst>
          </p:cNvPr>
          <p:cNvSpPr/>
          <p:nvPr/>
        </p:nvSpPr>
        <p:spPr>
          <a:xfrm>
            <a:off x="7596343" y="10933309"/>
            <a:ext cx="3003047" cy="1310997"/>
          </a:xfrm>
          <a:prstGeom prst="roundRect">
            <a:avLst/>
          </a:prstGeom>
          <a:blipFill rotWithShape="1">
            <a:blip r:embed="rId4"/>
            <a:srcRect/>
            <a:tile tx="0" ty="0" sx="100000" sy="100000" flip="none" algn="tl"/>
          </a:blip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3600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Ustanów przyciąganie</a:t>
            </a:r>
            <a:endParaRPr kumimoji="0" lang="pl-PL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2" name="Prostokąt zaokrąglony 11">
            <a:extLst>
              <a:ext uri="{FF2B5EF4-FFF2-40B4-BE49-F238E27FC236}">
                <a16:creationId xmlns:a16="http://schemas.microsoft.com/office/drawing/2014/main" id="{B72B53BB-C16B-6A4B-AF8D-F16448CD1B13}"/>
              </a:ext>
            </a:extLst>
          </p:cNvPr>
          <p:cNvSpPr/>
          <p:nvPr/>
        </p:nvSpPr>
        <p:spPr>
          <a:xfrm>
            <a:off x="13784611" y="6089822"/>
            <a:ext cx="3003047" cy="1923931"/>
          </a:xfrm>
          <a:prstGeom prst="roundRect">
            <a:avLst/>
          </a:prstGeom>
          <a:blipFill rotWithShape="1">
            <a:blip r:embed="rId4"/>
            <a:srcRect/>
            <a:tile tx="0" ty="0" sx="100000" sy="100000" flip="none" algn="tl"/>
          </a:blip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3600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Zmapuj strumień wartości</a:t>
            </a:r>
            <a:endParaRPr kumimoji="0" lang="pl-PL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3" name="Prostokąt zaokrąglony 12">
            <a:extLst>
              <a:ext uri="{FF2B5EF4-FFF2-40B4-BE49-F238E27FC236}">
                <a16:creationId xmlns:a16="http://schemas.microsoft.com/office/drawing/2014/main" id="{14AC70C4-CD13-A844-A9DA-CDD4220FD8C4}"/>
              </a:ext>
            </a:extLst>
          </p:cNvPr>
          <p:cNvSpPr/>
          <p:nvPr/>
        </p:nvSpPr>
        <p:spPr>
          <a:xfrm>
            <a:off x="6094820" y="6396290"/>
            <a:ext cx="3003047" cy="1310997"/>
          </a:xfrm>
          <a:prstGeom prst="roundRect">
            <a:avLst/>
          </a:prstGeom>
          <a:blipFill rotWithShape="1">
            <a:blip r:embed="rId4"/>
            <a:srcRect/>
            <a:tile tx="0" ty="0" sx="100000" sy="100000" flip="none" algn="tl"/>
          </a:blip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3600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Poszukuj doskonałości</a:t>
            </a:r>
            <a:endParaRPr kumimoji="0" lang="pl-PL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07281812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/>
        </p:nvSpPr>
        <p:spPr>
          <a:xfrm>
            <a:off x="1476193" y="805288"/>
            <a:ext cx="8822839" cy="249136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normAutofit fontScale="62500" lnSpcReduction="20000"/>
          </a:bodyPr>
          <a:lstStyle>
            <a:lvl1pPr algn="r">
              <a:lnSpc>
                <a:spcPct val="80000"/>
              </a:lnSpc>
              <a:defRPr sz="10000" b="1">
                <a:solidFill>
                  <a:srgbClr val="393941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 algn="l"/>
            <a:r>
              <a:rPr lang="pl-PL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Szczupłe innowacje– podstawowe zasady</a:t>
            </a:r>
            <a:r>
              <a:rPr lang="en-GB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*:</a:t>
            </a:r>
          </a:p>
          <a:p>
            <a:pPr algn="l"/>
            <a:endParaRPr lang="en-GB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Shape 69"/>
          <p:cNvSpPr/>
          <p:nvPr/>
        </p:nvSpPr>
        <p:spPr>
          <a:xfrm>
            <a:off x="1863445" y="3843054"/>
            <a:ext cx="10452256" cy="250867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opinie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klientów</a:t>
            </a:r>
            <a:endParaRPr lang="en-US" sz="36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minimalizacja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odpadów</a:t>
            </a:r>
            <a:endParaRPr lang="en-US" sz="36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ciągłe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doskonalenie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l-PL" sz="36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11</a:t>
            </a:fld>
            <a:endParaRPr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EC684AC4-5D5A-D844-AB23-A0D115F89DE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41788" y="6738171"/>
            <a:ext cx="8773889" cy="6405273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3D406EC1-8B58-7E4C-BE77-CE5D4D44509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842443" y="5073296"/>
            <a:ext cx="6237199" cy="350842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C970B086-B98F-124A-A972-8510A44E01D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916114" y="8819535"/>
            <a:ext cx="7362171" cy="46577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68E5CD4-63C4-F54F-8C87-2103245B344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595362" y="729184"/>
            <a:ext cx="6683727" cy="370278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ADCB25C-ADFE-8749-A5DC-BD51F9199E5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898039" y="729183"/>
            <a:ext cx="6299160" cy="370278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7754EDF-F5B3-8543-A467-13D4C916FB0A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8876264" y="8819536"/>
            <a:ext cx="4562658" cy="4562658"/>
          </a:xfrm>
          <a:prstGeom prst="rect">
            <a:avLst/>
          </a:prstGeom>
        </p:spPr>
      </p:pic>
      <p:sp>
        <p:nvSpPr>
          <p:cNvPr id="12" name="Shape 69">
            <a:extLst>
              <a:ext uri="{FF2B5EF4-FFF2-40B4-BE49-F238E27FC236}">
                <a16:creationId xmlns:a16="http://schemas.microsoft.com/office/drawing/2014/main" id="{88D87CFB-0691-7F40-B42A-D3D71CCE35B2}"/>
              </a:ext>
            </a:extLst>
          </p:cNvPr>
          <p:cNvSpPr/>
          <p:nvPr/>
        </p:nvSpPr>
        <p:spPr>
          <a:xfrm>
            <a:off x="1187258" y="12670590"/>
            <a:ext cx="12750799" cy="54504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24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Proces innowacji </a:t>
            </a:r>
            <a:r>
              <a:rPr lang="pl-PL" sz="24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lean</a:t>
            </a:r>
            <a:r>
              <a:rPr lang="pl-PL" sz="24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 tym te zasady, zostaną omówione w kolejnych modułach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36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rostokąt 13"/>
          <p:cNvSpPr/>
          <p:nvPr/>
        </p:nvSpPr>
        <p:spPr>
          <a:xfrm>
            <a:off x="186196" y="0"/>
            <a:ext cx="815608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8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SZCZUPŁE INNOWACJE- GŁÓWNE ZASADY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0CED84CF-93AC-CC48-A112-ADA0014CEC52}"/>
              </a:ext>
            </a:extLst>
          </p:cNvPr>
          <p:cNvSpPr/>
          <p:nvPr/>
        </p:nvSpPr>
        <p:spPr>
          <a:xfrm>
            <a:off x="8285353" y="5281130"/>
            <a:ext cx="5743880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dirty="0">
                <a:solidFill>
                  <a:srgbClr val="000000"/>
                </a:solidFill>
                <a:latin typeface="Helvetica Neue" panose="02000503000000020004" pitchFamily="2" charset="0"/>
              </a:rPr>
              <a:t>Zapamiętaj!</a:t>
            </a:r>
          </a:p>
          <a:p>
            <a:r>
              <a:rPr lang="pl-PL" sz="2800" dirty="0">
                <a:solidFill>
                  <a:srgbClr val="000000"/>
                </a:solidFill>
                <a:latin typeface="Helvetica Neue" panose="02000503000000020004" pitchFamily="2" charset="0"/>
              </a:rPr>
              <a:t>- Przedsiębiorcy są wszędzie</a:t>
            </a:r>
          </a:p>
          <a:p>
            <a:r>
              <a:rPr lang="pl-PL" sz="2800" dirty="0">
                <a:solidFill>
                  <a:srgbClr val="000000"/>
                </a:solidFill>
                <a:latin typeface="Helvetica Neue" panose="02000503000000020004" pitchFamily="2" charset="0"/>
              </a:rPr>
              <a:t>- Przedsiębiorczość to zarządzanie</a:t>
            </a:r>
          </a:p>
        </p:txBody>
      </p:sp>
    </p:spTree>
    <p:extLst>
      <p:ext uri="{BB962C8B-B14F-4D97-AF65-F5344CB8AC3E}">
        <p14:creationId xmlns:p14="http://schemas.microsoft.com/office/powerpoint/2010/main" val="296890612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/>
        </p:nvSpPr>
        <p:spPr>
          <a:xfrm>
            <a:off x="1909330" y="757161"/>
            <a:ext cx="10452257" cy="374608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noAutofit/>
          </a:bodyPr>
          <a:lstStyle>
            <a:lvl1pPr algn="r">
              <a:lnSpc>
                <a:spcPct val="80000"/>
              </a:lnSpc>
              <a:defRPr sz="10000" b="1">
                <a:solidFill>
                  <a:srgbClr val="393941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 algn="l"/>
            <a:r>
              <a:rPr lang="pl-PL" sz="6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 możesz zrobić, aby wdrożyć szczupłą innowację?</a:t>
            </a:r>
          </a:p>
          <a:p>
            <a:pPr algn="l"/>
            <a:endParaRPr lang="pl-PL" sz="60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pl-PL" sz="6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Wypróbuj te i sprawdź, czy działają dla Ciebie:</a:t>
            </a:r>
            <a:endParaRPr sz="60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Shape 69"/>
          <p:cNvSpPr/>
          <p:nvPr/>
        </p:nvSpPr>
        <p:spPr>
          <a:xfrm>
            <a:off x="1764951" y="5303460"/>
            <a:ext cx="10452256" cy="57980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noAutofit/>
          </a:bodyPr>
          <a:lstStyle/>
          <a:p>
            <a:pPr marL="514350" indent="-514350">
              <a:buAutoNum type="arabicPeriod"/>
            </a:pPr>
            <a:r>
              <a:rPr lang="pl-PL" sz="3600" b="1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Myślenie projektowe </a:t>
            </a:r>
            <a:r>
              <a:rPr lang="pl-PL" sz="3600" dirty="0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– narzędzia i metodologie, które pozwolą naprawdę zrozumieć możliwości i jak można je przyspieszyć w coś, co jest naprawdę innowacyjne.</a:t>
            </a:r>
          </a:p>
          <a:p>
            <a:pPr marL="514350" indent="-514350">
              <a:buAutoNum type="arabicPeriod"/>
            </a:pPr>
            <a:endParaRPr lang="pl-PL" sz="3600" b="1" dirty="0">
              <a:solidFill>
                <a:srgbClr val="496F63"/>
              </a:solidFill>
              <a:latin typeface="Arial" panose="020B0604020202020204" pitchFamily="34" charset="0"/>
              <a:ea typeface="Montserrat-SemiBold"/>
              <a:cs typeface="Arial" panose="020B0604020202020204" pitchFamily="34" charset="0"/>
              <a:sym typeface="Montserrat-SemiBold"/>
            </a:endParaRPr>
          </a:p>
          <a:p>
            <a:pPr marL="514350" indent="-514350">
              <a:buAutoNum type="arabicPeriod"/>
            </a:pPr>
            <a:r>
              <a:rPr lang="pl-PL" sz="3600" b="1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Metodyka Lean start-</a:t>
            </a:r>
            <a:r>
              <a:rPr lang="pl-PL" sz="3600" b="1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up</a:t>
            </a:r>
            <a:r>
              <a:rPr lang="pl-PL" sz="3600" b="1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pl-PL" sz="3600" dirty="0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- czego możemy się nauczyć od najlepszych start-</a:t>
            </a:r>
            <a:r>
              <a:rPr lang="pl-PL" sz="3600" dirty="0" err="1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upów</a:t>
            </a:r>
            <a:r>
              <a:rPr lang="pl-PL" sz="3600" dirty="0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, które dysponują niewielkimi zasobami, ale potrafią tworzyć takie rzeczy jak UBER?</a:t>
            </a:r>
          </a:p>
          <a:p>
            <a:pPr marL="514350" indent="-514350">
              <a:buAutoNum type="arabicPeriod"/>
            </a:pPr>
            <a:endParaRPr lang="pl-PL" sz="3600" b="1" dirty="0">
              <a:solidFill>
                <a:srgbClr val="496F63"/>
              </a:solidFill>
              <a:latin typeface="Arial" panose="020B0604020202020204" pitchFamily="34" charset="0"/>
              <a:ea typeface="Montserrat-SemiBold"/>
              <a:cs typeface="Arial" panose="020B0604020202020204" pitchFamily="34" charset="0"/>
              <a:sym typeface="Montserrat-SemiBold"/>
            </a:endParaRPr>
          </a:p>
          <a:p>
            <a:pPr marL="514350" indent="-514350">
              <a:buAutoNum type="arabicPeriod"/>
            </a:pPr>
            <a:r>
              <a:rPr lang="pl-PL" sz="3600" b="1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Czego możemy się nauczyć z METOD I PRAKTYK LEAN stosowanych przez duże firmy?</a:t>
            </a:r>
            <a:endParaRPr lang="pl-P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12</a:t>
            </a:fld>
            <a:endParaRPr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47CD292-501F-5046-B4BC-D222961819A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084389" y="1883300"/>
            <a:ext cx="10632172" cy="10143243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8C5E9D6E-2D8C-574E-B58B-68D7ABFAA329}"/>
              </a:ext>
            </a:extLst>
          </p:cNvPr>
          <p:cNvSpPr txBox="1"/>
          <p:nvPr/>
        </p:nvSpPr>
        <p:spPr>
          <a:xfrm flipH="1">
            <a:off x="14375099" y="6561941"/>
            <a:ext cx="2122341" cy="204671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200" b="1" i="0" u="none" strike="noStrike" cap="none" spc="0" normalizeH="0" baseline="0" dirty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uFillTx/>
                <a:latin typeface="PT Sans"/>
                <a:ea typeface="PT Sans"/>
                <a:cs typeface="PT Sans"/>
                <a:sym typeface="PT Sans"/>
              </a:rPr>
              <a:t>Myślenie projektowe(Design </a:t>
            </a:r>
            <a:r>
              <a:rPr kumimoji="0" lang="pl-PL" sz="3200" b="1" i="0" u="none" strike="noStrike" cap="none" spc="0" normalizeH="0" baseline="0" dirty="0" err="1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uFillTx/>
                <a:latin typeface="PT Sans"/>
                <a:ea typeface="PT Sans"/>
                <a:cs typeface="PT Sans"/>
                <a:sym typeface="PT Sans"/>
              </a:rPr>
              <a:t>thinking</a:t>
            </a:r>
            <a:r>
              <a:rPr kumimoji="0" lang="pl-PL" sz="3200" b="1" i="0" u="none" strike="noStrike" cap="none" spc="0" normalizeH="0" baseline="0" dirty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uFillTx/>
                <a:latin typeface="PT Sans"/>
                <a:ea typeface="PT Sans"/>
                <a:cs typeface="PT Sans"/>
                <a:sym typeface="PT Sans"/>
              </a:rPr>
              <a:t>)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D515B7A3-F27B-8849-B621-B700F640AC75}"/>
              </a:ext>
            </a:extLst>
          </p:cNvPr>
          <p:cNvSpPr txBox="1"/>
          <p:nvPr/>
        </p:nvSpPr>
        <p:spPr>
          <a:xfrm flipH="1">
            <a:off x="17293869" y="7105547"/>
            <a:ext cx="2122341" cy="106182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200" b="1" i="0" u="none" strike="noStrike" cap="none" spc="0" normalizeH="0" baseline="0" dirty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uFillTx/>
                <a:latin typeface="PT Sans"/>
                <a:ea typeface="PT Sans"/>
                <a:cs typeface="PT Sans"/>
                <a:sym typeface="PT Sans"/>
              </a:rPr>
              <a:t>Lean 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200" b="1" i="0" u="none" strike="noStrike" cap="none" spc="0" normalizeH="0" baseline="0" dirty="0" err="1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uFillTx/>
                <a:latin typeface="PT Sans"/>
                <a:ea typeface="PT Sans"/>
                <a:cs typeface="PT Sans"/>
                <a:sym typeface="PT Sans"/>
              </a:rPr>
              <a:t>start-up</a:t>
            </a:r>
            <a:endParaRPr kumimoji="0" lang="pl-PL" sz="3200" b="1" i="0" u="none" strike="noStrike" cap="none" spc="0" normalizeH="0" baseline="0" dirty="0">
              <a:ln>
                <a:noFill/>
              </a:ln>
              <a:solidFill>
                <a:schemeClr val="tx2">
                  <a:lumMod val="25000"/>
                </a:schemeClr>
              </a:solidFill>
              <a:effectLst/>
              <a:uFillTx/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8300DC54-BD9A-1749-9CF9-099D1FA4E338}"/>
              </a:ext>
            </a:extLst>
          </p:cNvPr>
          <p:cNvSpPr txBox="1"/>
          <p:nvPr/>
        </p:nvSpPr>
        <p:spPr>
          <a:xfrm flipH="1">
            <a:off x="20505214" y="6858000"/>
            <a:ext cx="1921329" cy="1554272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200" b="1" i="0" u="none" strike="noStrike" cap="none" spc="0" normalizeH="0" baseline="0" dirty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uFillTx/>
                <a:latin typeface="PT Sans"/>
                <a:ea typeface="PT Sans"/>
                <a:cs typeface="PT Sans"/>
                <a:sym typeface="PT Sans"/>
              </a:rPr>
              <a:t>Lean metody &amp; praktyki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AA0D776-44ED-E640-A0F5-00307C0A9A53}"/>
              </a:ext>
            </a:extLst>
          </p:cNvPr>
          <p:cNvSpPr txBox="1"/>
          <p:nvPr/>
        </p:nvSpPr>
        <p:spPr>
          <a:xfrm flipH="1">
            <a:off x="16013218" y="3370863"/>
            <a:ext cx="4714972" cy="630942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600" b="1" i="0" u="none" strike="noStrike" cap="none" spc="0" normalizeH="0" baseline="0" dirty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uFillTx/>
                <a:latin typeface="PT Sans"/>
                <a:ea typeface="PT Sans"/>
                <a:cs typeface="PT Sans"/>
                <a:sym typeface="PT Sans"/>
              </a:rPr>
              <a:t>LEAN INNOVATION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186196" y="0"/>
            <a:ext cx="815608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8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SZCZUPŁE INNOWACJE- TRZY FILARY</a:t>
            </a:r>
          </a:p>
        </p:txBody>
      </p:sp>
    </p:spTree>
    <p:extLst>
      <p:ext uri="{BB962C8B-B14F-4D97-AF65-F5344CB8AC3E}">
        <p14:creationId xmlns:p14="http://schemas.microsoft.com/office/powerpoint/2010/main" val="337042148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/>
        </p:nvSpPr>
        <p:spPr>
          <a:xfrm>
            <a:off x="1259449" y="224749"/>
            <a:ext cx="14113901" cy="165207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noAutofit/>
          </a:bodyPr>
          <a:lstStyle>
            <a:lvl1pPr algn="r">
              <a:lnSpc>
                <a:spcPct val="80000"/>
              </a:lnSpc>
              <a:defRPr sz="10000" b="1">
                <a:solidFill>
                  <a:srgbClr val="393941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 algn="l">
              <a:lnSpc>
                <a:spcPct val="170000"/>
              </a:lnSpc>
            </a:pPr>
            <a:r>
              <a:rPr lang="pl-PL" sz="4000" dirty="0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Zacznijmy od myślenia projektowego (</a:t>
            </a:r>
            <a:r>
              <a:rPr lang="pl-PL" sz="4000" u="sng" dirty="0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DESIGN THINKING).</a:t>
            </a:r>
            <a:endParaRPr lang="en-GB" sz="4000" u="sng" dirty="0">
              <a:solidFill>
                <a:srgbClr val="496F63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sp>
        <p:nvSpPr>
          <p:cNvPr id="69" name="Shape 69"/>
          <p:cNvSpPr/>
          <p:nvPr/>
        </p:nvSpPr>
        <p:spPr>
          <a:xfrm>
            <a:off x="1813077" y="2629329"/>
            <a:ext cx="10452256" cy="997976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normAutofit/>
          </a:bodyPr>
          <a:lstStyle/>
          <a:p>
            <a:pPr lvl="0"/>
            <a:r>
              <a:rPr lang="en-US" sz="40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Myślenie</a:t>
            </a:r>
            <a:r>
              <a:rPr lang="en-US" sz="40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40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projektowe</a:t>
            </a:r>
            <a:r>
              <a:rPr lang="en-US" sz="40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to </a:t>
            </a:r>
            <a:r>
              <a:rPr lang="en-US" sz="40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zorientowane</a:t>
            </a:r>
            <a:r>
              <a:rPr lang="en-US" sz="40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40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na</a:t>
            </a:r>
            <a:r>
              <a:rPr lang="en-US" sz="40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40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klienta</a:t>
            </a:r>
            <a:r>
              <a:rPr lang="en-US" sz="40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40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podejście</a:t>
            </a:r>
            <a:r>
              <a:rPr lang="en-US" sz="40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do </a:t>
            </a:r>
            <a:r>
              <a:rPr lang="en-US" sz="40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burzy</a:t>
            </a:r>
            <a:r>
              <a:rPr lang="en-US" sz="40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40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mózgów</a:t>
            </a:r>
            <a:r>
              <a:rPr lang="en-US" sz="40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40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nowych</a:t>
            </a:r>
            <a:r>
              <a:rPr lang="en-US" sz="40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40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pomysłów</a:t>
            </a:r>
            <a:r>
              <a:rPr lang="en-US" sz="40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40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i</a:t>
            </a:r>
            <a:r>
              <a:rPr lang="en-US" sz="40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40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rozwiązywania</a:t>
            </a:r>
            <a:r>
              <a:rPr lang="en-US" sz="40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40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problemów</a:t>
            </a:r>
            <a:r>
              <a:rPr lang="en-US" sz="40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.</a:t>
            </a:r>
          </a:p>
          <a:p>
            <a:pPr lvl="0"/>
            <a:endParaRPr lang="en-US" sz="4000" dirty="0">
              <a:solidFill>
                <a:srgbClr val="496F63"/>
              </a:solidFill>
              <a:latin typeface="Arial" panose="020B0604020202020204" pitchFamily="34" charset="0"/>
              <a:ea typeface="Montserrat-SemiBold"/>
              <a:cs typeface="Arial" panose="020B0604020202020204" pitchFamily="34" charset="0"/>
              <a:sym typeface="Montserrat-SemiBold"/>
            </a:endParaRPr>
          </a:p>
          <a:p>
            <a:pPr lvl="0"/>
            <a:r>
              <a:rPr lang="en-US" sz="40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Ten </a:t>
            </a:r>
            <a:r>
              <a:rPr lang="en-US" sz="40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proces</a:t>
            </a:r>
            <a:r>
              <a:rPr lang="en-US" sz="40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40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kładzie</a:t>
            </a:r>
            <a:r>
              <a:rPr lang="en-US" sz="40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40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nacisk</a:t>
            </a:r>
            <a:r>
              <a:rPr lang="en-US" sz="40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40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na</a:t>
            </a:r>
            <a:r>
              <a:rPr lang="en-US" sz="40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KLIENTA.</a:t>
            </a:r>
          </a:p>
          <a:p>
            <a:pPr lvl="0"/>
            <a:endParaRPr lang="en-US" sz="4000" dirty="0">
              <a:solidFill>
                <a:srgbClr val="496F63"/>
              </a:solidFill>
              <a:latin typeface="Arial" panose="020B0604020202020204" pitchFamily="34" charset="0"/>
              <a:ea typeface="Montserrat-SemiBold"/>
              <a:cs typeface="Arial" panose="020B0604020202020204" pitchFamily="34" charset="0"/>
              <a:sym typeface="Montserrat-SemiBold"/>
            </a:endParaRPr>
          </a:p>
          <a:p>
            <a:pPr lvl="0"/>
            <a:r>
              <a:rPr lang="en-US" sz="40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Obserwując</a:t>
            </a:r>
            <a:r>
              <a:rPr lang="en-US" sz="40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40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użytkowników</a:t>
            </a:r>
            <a:r>
              <a:rPr lang="en-US" sz="40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40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końcowych</a:t>
            </a:r>
            <a:r>
              <a:rPr lang="en-US" sz="40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w ich </a:t>
            </a:r>
            <a:r>
              <a:rPr lang="en-US" sz="40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naturalnym</a:t>
            </a:r>
            <a:r>
              <a:rPr lang="en-US" sz="40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40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środowisku</a:t>
            </a:r>
            <a:r>
              <a:rPr lang="en-US" sz="40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, </a:t>
            </a:r>
            <a:r>
              <a:rPr lang="en-US" sz="40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firmy</a:t>
            </a:r>
            <a:r>
              <a:rPr lang="en-US" sz="40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40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mogą</a:t>
            </a:r>
            <a:r>
              <a:rPr lang="en-US" sz="40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40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lepiej</a:t>
            </a:r>
            <a:r>
              <a:rPr lang="en-US" sz="40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40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zrozumieć</a:t>
            </a:r>
            <a:r>
              <a:rPr lang="en-US" sz="40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40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potrzeby</a:t>
            </a:r>
            <a:r>
              <a:rPr lang="en-US" sz="40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40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swoich</a:t>
            </a:r>
            <a:r>
              <a:rPr lang="en-US" sz="40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40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klientów</a:t>
            </a:r>
            <a:r>
              <a:rPr lang="en-US" sz="40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, a </a:t>
            </a:r>
            <a:r>
              <a:rPr lang="en-US" sz="40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tym</a:t>
            </a:r>
            <a:r>
              <a:rPr lang="en-US" sz="40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40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samym</a:t>
            </a:r>
            <a:r>
              <a:rPr lang="en-US" sz="40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40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odkryć</a:t>
            </a:r>
            <a:r>
              <a:rPr lang="en-US" sz="40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40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unikalne</a:t>
            </a:r>
            <a:r>
              <a:rPr lang="en-US" sz="40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40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spostrzeżenia</a:t>
            </a:r>
            <a:r>
              <a:rPr lang="en-US" sz="40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, </a:t>
            </a:r>
            <a:r>
              <a:rPr lang="en-US" sz="40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które</a:t>
            </a:r>
            <a:r>
              <a:rPr lang="en-US" sz="40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40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mogą</a:t>
            </a:r>
            <a:r>
              <a:rPr lang="en-US" sz="40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40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prowadzić</a:t>
            </a:r>
            <a:r>
              <a:rPr lang="en-US" sz="40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do </a:t>
            </a:r>
            <a:r>
              <a:rPr lang="en-US" sz="40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nowych</a:t>
            </a:r>
            <a:r>
              <a:rPr lang="en-US" sz="40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40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możliwości</a:t>
            </a:r>
            <a:r>
              <a:rPr lang="en-US" sz="40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40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biznesowych</a:t>
            </a:r>
            <a:r>
              <a:rPr lang="en-US" sz="40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.</a:t>
            </a:r>
          </a:p>
          <a:p>
            <a:pPr lvl="0"/>
            <a:endParaRPr lang="en-US" sz="4000" dirty="0">
              <a:solidFill>
                <a:srgbClr val="496F63"/>
              </a:solidFill>
              <a:latin typeface="Arial" panose="020B0604020202020204" pitchFamily="34" charset="0"/>
              <a:ea typeface="Montserrat-SemiBold"/>
              <a:cs typeface="Arial" panose="020B0604020202020204" pitchFamily="34" charset="0"/>
              <a:sym typeface="Montserrat-SemiBold"/>
            </a:endParaRPr>
          </a:p>
          <a:p>
            <a:pPr lvl="0" algn="ctr"/>
            <a:r>
              <a:rPr lang="en-US" sz="32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Wszystkie</a:t>
            </a:r>
            <a:r>
              <a:rPr lang="en-US" sz="32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32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etapy</a:t>
            </a:r>
            <a:r>
              <a:rPr lang="en-US" sz="32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MYŚLENIA PROJEKTOWEGO </a:t>
            </a:r>
            <a:r>
              <a:rPr lang="en-US" sz="32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są</a:t>
            </a:r>
            <a:r>
              <a:rPr lang="en-US" sz="32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32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wyjaśnione</a:t>
            </a:r>
            <a:r>
              <a:rPr lang="en-US" sz="32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w module 4.</a:t>
            </a:r>
            <a:endParaRPr lang="pl-PL" sz="3200" dirty="0"/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13</a:t>
            </a:fld>
            <a:endParaRPr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1586353B-710D-9A43-8FC6-160CA0E75E3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180418" y="1379223"/>
            <a:ext cx="10715902" cy="5001421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D488CA84-AA3C-5D43-A6F5-F751106C46C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180419" y="6858000"/>
            <a:ext cx="10715902" cy="5001421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-183136" y="0"/>
            <a:ext cx="1554272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8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SZCZUPŁE INNOWACJE- MYŚLENIE PROJEKTOWE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F7038FFB-35C4-7E4B-B33E-A3F286931288}"/>
              </a:ext>
            </a:extLst>
          </p:cNvPr>
          <p:cNvSpPr/>
          <p:nvPr/>
        </p:nvSpPr>
        <p:spPr>
          <a:xfrm>
            <a:off x="1126353" y="11749939"/>
            <a:ext cx="89450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Obejrzyj „How </a:t>
            </a:r>
            <a:r>
              <a:rPr lang="pl-PL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it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pl-PL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works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: Design </a:t>
            </a:r>
            <a:r>
              <a:rPr lang="pl-PL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thinking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” (materiał w jęz. angielskim)</a:t>
            </a:r>
            <a:endParaRPr lang="pl-PL" dirty="0"/>
          </a:p>
        </p:txBody>
      </p:sp>
      <p:pic>
        <p:nvPicPr>
          <p:cNvPr id="10" name="Picture 2" descr="281189262">
            <a:extLst>
              <a:ext uri="{FF2B5EF4-FFF2-40B4-BE49-F238E27FC236}">
                <a16:creationId xmlns:a16="http://schemas.microsoft.com/office/drawing/2014/main" id="{56FFAB67-D8AC-0A40-AB7E-2A266285B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449" y="12210808"/>
            <a:ext cx="1457815" cy="145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026B884D-EE55-7C40-B056-C0CF178F7A35}"/>
              </a:ext>
            </a:extLst>
          </p:cNvPr>
          <p:cNvSpPr/>
          <p:nvPr/>
        </p:nvSpPr>
        <p:spPr>
          <a:xfrm>
            <a:off x="2788713" y="12654933"/>
            <a:ext cx="6524543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solidFill>
                  <a:srgbClr val="E4AF0A"/>
                </a:solidFill>
                <a:latin typeface="Helvetica Neue" panose="02000503000000020004" pitchFamily="2" charset="0"/>
                <a:hlinkClick r:id="rId5"/>
              </a:rPr>
              <a:t>https://m.youtube.com/watch?v=pXtN4y3O35M</a:t>
            </a:r>
            <a:endParaRPr lang="pl-PL" dirty="0">
              <a:solidFill>
                <a:srgbClr val="E4AF0A"/>
              </a:solidFill>
              <a:latin typeface="Helvetica Neue" panose="02000503000000020004" pitchFamily="2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9EA6588E-A17E-3B41-9DF0-CD30B9E8F9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705" y="11906798"/>
            <a:ext cx="4273264" cy="180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51067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14</a:t>
            </a:fld>
            <a:endParaRPr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70A8B9E4-FD31-514A-86FF-C7C1499321FF}"/>
              </a:ext>
            </a:extLst>
          </p:cNvPr>
          <p:cNvSpPr/>
          <p:nvPr/>
        </p:nvSpPr>
        <p:spPr>
          <a:xfrm>
            <a:off x="1652362" y="3668145"/>
            <a:ext cx="10452257" cy="97390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Podejście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Lean Startup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koncentruje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się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na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pętli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informacji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zwrotnej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3600" b="1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„</a:t>
            </a:r>
            <a:r>
              <a:rPr lang="en-US" sz="3600" b="1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buduj</a:t>
            </a:r>
            <a:r>
              <a:rPr lang="en-US" sz="3600" b="1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, </a:t>
            </a:r>
            <a:r>
              <a:rPr lang="en-US" sz="3600" b="1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mierz</a:t>
            </a:r>
            <a:r>
              <a:rPr lang="en-US" sz="3600" b="1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, </a:t>
            </a:r>
            <a:r>
              <a:rPr lang="en-US" sz="3600" b="1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ucz</a:t>
            </a:r>
            <a:r>
              <a:rPr lang="en-US" sz="3600" b="1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3600" b="1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się</a:t>
            </a:r>
            <a:r>
              <a:rPr lang="en-US" sz="3600" b="1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”.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Celem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jest, aby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firmy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zbudowały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produkt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o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minimalnej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opłacalności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(MVP)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lub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najbardziej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uproszczoną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wersję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produktu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lub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strony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internetowej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,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którą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mogą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przetestować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wcześni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użytkownicy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3600" dirty="0">
              <a:solidFill>
                <a:srgbClr val="496F63"/>
              </a:solidFill>
              <a:latin typeface="Arial" panose="020B0604020202020204" pitchFamily="34" charset="0"/>
              <a:ea typeface="Montserrat-SemiBold"/>
              <a:cs typeface="Arial" panose="020B0604020202020204" pitchFamily="34" charset="0"/>
              <a:sym typeface="Montserrat-SemiBold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MVP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powinien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mieć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podstawowe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cechy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,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które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sprawiają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,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że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produkt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działa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, ale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służyć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jako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przewodnik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dla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przyszłego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rozwoju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.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Umieszczając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MVP w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rękach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użytkowników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,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firmy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mogą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szybko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odkryć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, co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działa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, a co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nie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,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i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iterować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w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oparciu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o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te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opinie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.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Następnie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eliminują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marnotrawstwo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i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tworzą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produkt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, o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którym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wiedzą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,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że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klienci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rzeczywiście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36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chcą</a:t>
            </a:r>
            <a:r>
              <a:rPr lang="en-US" sz="36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.</a:t>
            </a:r>
            <a:endParaRPr lang="pl-PL" sz="3600" dirty="0">
              <a:solidFill>
                <a:srgbClr val="496F63"/>
              </a:solidFill>
              <a:latin typeface="Arial" panose="020B0604020202020204" pitchFamily="34" charset="0"/>
              <a:ea typeface="Montserrat-SemiBold"/>
              <a:cs typeface="Arial" panose="020B0604020202020204" pitchFamily="34" charset="0"/>
              <a:sym typeface="Montserrat-SemiBold"/>
            </a:endParaRPr>
          </a:p>
        </p:txBody>
      </p:sp>
      <p:sp>
        <p:nvSpPr>
          <p:cNvPr id="7" name="Shape 68">
            <a:extLst>
              <a:ext uri="{FF2B5EF4-FFF2-40B4-BE49-F238E27FC236}">
                <a16:creationId xmlns:a16="http://schemas.microsoft.com/office/drawing/2014/main" id="{E02CC89C-D356-EC4E-8D37-EE144FA4E695}"/>
              </a:ext>
            </a:extLst>
          </p:cNvPr>
          <p:cNvSpPr/>
          <p:nvPr/>
        </p:nvSpPr>
        <p:spPr>
          <a:xfrm>
            <a:off x="1764951" y="656422"/>
            <a:ext cx="10452257" cy="263532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normAutofit fontScale="40000" lnSpcReduction="20000"/>
          </a:bodyPr>
          <a:lstStyle>
            <a:lvl1pPr algn="r">
              <a:lnSpc>
                <a:spcPct val="80000"/>
              </a:lnSpc>
              <a:defRPr sz="10000" b="1">
                <a:solidFill>
                  <a:srgbClr val="393941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GB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Metoda</a:t>
            </a:r>
            <a:r>
              <a:rPr lang="en-GB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Lean </a:t>
            </a:r>
            <a:r>
              <a:rPr lang="en-GB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Startup</a:t>
            </a:r>
            <a:endParaRPr lang="pl-PL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pl-PL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(mogłeś już słyszeć o Minimalnym opłacalnym </a:t>
            </a:r>
            <a:r>
              <a:rPr lang="pl-PL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produckie</a:t>
            </a:r>
            <a:r>
              <a:rPr lang="pl-PL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(ang. Minimum </a:t>
            </a:r>
            <a:r>
              <a:rPr lang="pl-PL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Viable</a:t>
            </a:r>
            <a:r>
              <a:rPr lang="pl-PL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Product - MVP)</a:t>
            </a:r>
            <a:endParaRPr lang="en-GB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4DDB773-9FA1-E445-A828-2071965E1B0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85957" y="523420"/>
            <a:ext cx="10554461" cy="7946800"/>
          </a:xfrm>
          <a:prstGeom prst="rect">
            <a:avLst/>
          </a:prstGeom>
        </p:spPr>
      </p:pic>
      <p:sp>
        <p:nvSpPr>
          <p:cNvPr id="9" name="Shape 69"/>
          <p:cNvSpPr/>
          <p:nvPr/>
        </p:nvSpPr>
        <p:spPr>
          <a:xfrm>
            <a:off x="12785957" y="8709495"/>
            <a:ext cx="10452256" cy="19118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norm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Metoda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Lean Startup,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spopularyzowana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przez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przedsiębiorcę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z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Doliny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Krzemowej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Steve'a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Blanka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opiera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się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koncepcjach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wprowadzonych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w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myśleniu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projektowym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umożliwia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firmom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„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szybkie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przy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mniejszych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zasobach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opracowywanie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prototypowanie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uczenie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się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walidację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ulepszanie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rozwiązań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biznesowych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  <a:endParaRPr lang="pl-P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-121582" y="0"/>
            <a:ext cx="1431161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4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SZCZUPŁE INNOWACJE- METODA LEAN STARTUP</a:t>
            </a: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1D57F5AC-88E4-324E-81CA-E4297F19EC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58" y="3061973"/>
            <a:ext cx="9328123" cy="9997605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986DF86D-26F2-BC4C-B855-A2F6DE2D999B}"/>
              </a:ext>
            </a:extLst>
          </p:cNvPr>
          <p:cNvSpPr/>
          <p:nvPr/>
        </p:nvSpPr>
        <p:spPr>
          <a:xfrm>
            <a:off x="12757750" y="10668032"/>
            <a:ext cx="94564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Obejrzyj „The </a:t>
            </a:r>
            <a:r>
              <a:rPr lang="pl-PL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Built-Measure-Learn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Feedback </a:t>
            </a:r>
            <a:r>
              <a:rPr lang="pl-PL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Loop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/ New venture </a:t>
            </a:r>
            <a:r>
              <a:rPr lang="pl-PL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launch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” </a:t>
            </a:r>
          </a:p>
          <a:p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(materiał w jęz. angielskim</a:t>
            </a:r>
            <a:endParaRPr lang="pl-PL" dirty="0"/>
          </a:p>
        </p:txBody>
      </p:sp>
      <p:pic>
        <p:nvPicPr>
          <p:cNvPr id="12" name="Picture 2" descr="281189262">
            <a:extLst>
              <a:ext uri="{FF2B5EF4-FFF2-40B4-BE49-F238E27FC236}">
                <a16:creationId xmlns:a16="http://schemas.microsoft.com/office/drawing/2014/main" id="{AF9FCED6-7D1C-2848-80BD-E8DB037A7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8471" y="11811562"/>
            <a:ext cx="1549431" cy="154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C9F37ABF-111D-4A47-8D36-C17B93B636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6006" y="11186288"/>
            <a:ext cx="4762500" cy="2457647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67626BE0-2DAD-604D-9226-065A14830BA7}"/>
              </a:ext>
            </a:extLst>
          </p:cNvPr>
          <p:cNvSpPr/>
          <p:nvPr/>
        </p:nvSpPr>
        <p:spPr>
          <a:xfrm>
            <a:off x="10375841" y="12730381"/>
            <a:ext cx="6670416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solidFill>
                  <a:srgbClr val="E4AF0A"/>
                </a:solidFill>
                <a:latin typeface="Helvetica Neue" panose="02000503000000020004" pitchFamily="2" charset="0"/>
                <a:hlinkClick r:id="rId6"/>
              </a:rPr>
              <a:t>https://m.youtube.com/watch?v=6m9ZM9YZPXg</a:t>
            </a:r>
            <a:endParaRPr lang="pl-PL" dirty="0">
              <a:solidFill>
                <a:srgbClr val="E4AF0A"/>
              </a:solidFill>
              <a:latin typeface="Helvetica Neue" panose="02000503000000020004" pitchFamily="2" charset="0"/>
            </a:endParaRP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DA41870D-A534-D542-AD01-9C81F134849C}"/>
              </a:ext>
            </a:extLst>
          </p:cNvPr>
          <p:cNvSpPr/>
          <p:nvPr/>
        </p:nvSpPr>
        <p:spPr>
          <a:xfrm>
            <a:off x="12785956" y="11580729"/>
            <a:ext cx="65678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Obejrzyj „Lean </a:t>
            </a:r>
            <a:r>
              <a:rPr lang="pl-PL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Six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Sigma </a:t>
            </a:r>
            <a:r>
              <a:rPr lang="pl-PL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Explained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– </a:t>
            </a:r>
            <a:r>
              <a:rPr lang="pl-PL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animation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””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7066491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/>
        </p:nvSpPr>
        <p:spPr>
          <a:xfrm>
            <a:off x="1957456" y="4461250"/>
            <a:ext cx="10452256" cy="44333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normAutofit/>
          </a:bodyPr>
          <a:lstStyle/>
          <a:p>
            <a:endParaRPr lang="pl-PL"/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15</a:t>
            </a:fld>
            <a:endParaRPr/>
          </a:p>
        </p:txBody>
      </p:sp>
      <p:sp>
        <p:nvSpPr>
          <p:cNvPr id="6" name="Shape 68">
            <a:extLst>
              <a:ext uri="{FF2B5EF4-FFF2-40B4-BE49-F238E27FC236}">
                <a16:creationId xmlns:a16="http://schemas.microsoft.com/office/drawing/2014/main" id="{9FA10D96-6C38-9E4B-B8A0-7BE78D6B3D73}"/>
              </a:ext>
            </a:extLst>
          </p:cNvPr>
          <p:cNvSpPr/>
          <p:nvPr/>
        </p:nvSpPr>
        <p:spPr>
          <a:xfrm>
            <a:off x="1957455" y="934953"/>
            <a:ext cx="10452257" cy="165207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normAutofit/>
          </a:bodyPr>
          <a:lstStyle>
            <a:lvl1pPr algn="r">
              <a:lnSpc>
                <a:spcPct val="80000"/>
              </a:lnSpc>
              <a:defRPr sz="10000" b="1">
                <a:solidFill>
                  <a:srgbClr val="393941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 algn="l"/>
            <a:r>
              <a:rPr lang="en-GB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</a:t>
            </a:r>
            <a:endParaRPr lang="en-GB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D381222D-DE9B-A04E-A324-A0A5C6DD6886}"/>
              </a:ext>
            </a:extLst>
          </p:cNvPr>
          <p:cNvSpPr/>
          <p:nvPr/>
        </p:nvSpPr>
        <p:spPr>
          <a:xfrm>
            <a:off x="1957455" y="2704786"/>
            <a:ext cx="12192000" cy="8539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ograniczenie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marnotrawstwa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i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ciągłe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doskonalenie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, [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które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]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pozwalają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zespołom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innowacyjnym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na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zburzenie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niektórych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biurokracji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i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procesów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,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które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hamują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innowacje</a:t>
            </a:r>
            <a:endParaRPr lang="pl-PL" sz="2400" dirty="0">
              <a:solidFill>
                <a:srgbClr val="496F63"/>
              </a:solidFill>
              <a:latin typeface="Arial" panose="020B0604020202020204" pitchFamily="34" charset="0"/>
              <a:ea typeface="Montserrat-SemiBold"/>
              <a:cs typeface="Arial" panose="020B0604020202020204" pitchFamily="34" charset="0"/>
              <a:sym typeface="Montserrat-SemiBold"/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7350B4C9-25DE-914B-8E23-B3913750601F}"/>
              </a:ext>
            </a:extLst>
          </p:cNvPr>
          <p:cNvSpPr/>
          <p:nvPr/>
        </p:nvSpPr>
        <p:spPr>
          <a:xfrm>
            <a:off x="1908262" y="3928158"/>
            <a:ext cx="12192000" cy="403052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Może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to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obejmować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minimalizację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liczby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spotkań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,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na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których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odbywają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się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pracownicy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,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uproszczenie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etapów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,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przez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które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projekty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muszą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przejść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w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celu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zatwierdzenia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, a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także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zastosowanie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metod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lean,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takich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jak Six Sigma.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Six Sigma 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to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metoda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skoncentrowana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na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poprawie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procesów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biznesowych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i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wydajności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poprzez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wyeliminowanie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przyczyn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błędów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prowadzących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do wad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produktu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lub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usługi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400" dirty="0">
              <a:solidFill>
                <a:srgbClr val="496F63"/>
              </a:solidFill>
              <a:latin typeface="Arial" panose="020B0604020202020204" pitchFamily="34" charset="0"/>
              <a:ea typeface="Montserrat-SemiBold"/>
              <a:cs typeface="Arial" panose="020B0604020202020204" pitchFamily="34" charset="0"/>
              <a:sym typeface="Montserrat-SemiBold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Pierwsze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przyjęcie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metodykii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b="1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Six sigma - Motorola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Motorola po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raz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pierwszy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przyjęła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tę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metodologię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w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połowie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lat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80.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jako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sposób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na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standaryzację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pomiaru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defektów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w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celu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usprawnienia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produkcji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.</a:t>
            </a:r>
            <a:endParaRPr lang="pl-PL" sz="2400" dirty="0">
              <a:solidFill>
                <a:srgbClr val="496F63"/>
              </a:solidFill>
              <a:latin typeface="Arial" panose="020B0604020202020204" pitchFamily="34" charset="0"/>
              <a:ea typeface="Montserrat-SemiBold"/>
              <a:cs typeface="Arial" panose="020B0604020202020204" pitchFamily="34" charset="0"/>
              <a:sym typeface="Montserrat-SemiBold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007A6C0-BCFD-C044-A428-8020975590F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682318" y="2978150"/>
            <a:ext cx="7658100" cy="77597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4379FD0-4494-F743-920E-0B97939E5D4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0595" y="8361046"/>
            <a:ext cx="12905720" cy="4753607"/>
          </a:xfrm>
          <a:prstGeom prst="rect">
            <a:avLst/>
          </a:prstGeom>
        </p:spPr>
      </p:pic>
      <p:sp>
        <p:nvSpPr>
          <p:cNvPr id="10" name="Prostokąt 9"/>
          <p:cNvSpPr/>
          <p:nvPr/>
        </p:nvSpPr>
        <p:spPr>
          <a:xfrm>
            <a:off x="186196" y="0"/>
            <a:ext cx="815608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8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SZCZUPŁE INNOWACJE- PROCES LEAN</a:t>
            </a:r>
          </a:p>
        </p:txBody>
      </p:sp>
      <p:pic>
        <p:nvPicPr>
          <p:cNvPr id="11" name="Picture 2" descr="281189262">
            <a:extLst>
              <a:ext uri="{FF2B5EF4-FFF2-40B4-BE49-F238E27FC236}">
                <a16:creationId xmlns:a16="http://schemas.microsoft.com/office/drawing/2014/main" id="{05BE8EDB-E7D0-7548-9AF1-D3D2B2CC3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7532" y="12178440"/>
            <a:ext cx="1457815" cy="145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94CCAE3C-5CF0-3A4B-A0D5-C811AEB5EBC3}"/>
              </a:ext>
            </a:extLst>
          </p:cNvPr>
          <p:cNvSpPr/>
          <p:nvPr/>
        </p:nvSpPr>
        <p:spPr>
          <a:xfrm>
            <a:off x="14149455" y="10954389"/>
            <a:ext cx="103909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Obejrzyj „Lean </a:t>
            </a:r>
            <a:r>
              <a:rPr lang="pl-PL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Six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Sigma </a:t>
            </a:r>
            <a:r>
              <a:rPr lang="pl-PL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Explained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– </a:t>
            </a:r>
            <a:r>
              <a:rPr lang="pl-PL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animation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” (materiał w języku angielskim)</a:t>
            </a:r>
            <a:endParaRPr lang="pl-PL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04C18C58-B162-744A-A7AA-869EB9BF7F44}"/>
              </a:ext>
            </a:extLst>
          </p:cNvPr>
          <p:cNvSpPr/>
          <p:nvPr/>
        </p:nvSpPr>
        <p:spPr>
          <a:xfrm>
            <a:off x="16351975" y="11632593"/>
            <a:ext cx="6615914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solidFill>
                  <a:srgbClr val="E4AF0A"/>
                </a:solidFill>
                <a:latin typeface="Helvetica Neue" panose="02000503000000020004" pitchFamily="2" charset="0"/>
                <a:hlinkClick r:id="rId5"/>
              </a:rPr>
              <a:t>https://m.youtube.com/watch?v=DnsZMAS5V5A</a:t>
            </a:r>
            <a:endParaRPr lang="pl-PL" dirty="0">
              <a:solidFill>
                <a:srgbClr val="E4AF0A"/>
              </a:solidFill>
              <a:latin typeface="Helvetica Neue" panose="02000503000000020004" pitchFamily="2" charset="0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55437595-E806-454C-8008-F92A73A669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3192" y="12078869"/>
            <a:ext cx="2955823" cy="161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780637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/>
        </p:nvSpPr>
        <p:spPr>
          <a:xfrm>
            <a:off x="1957456" y="4461250"/>
            <a:ext cx="10452256" cy="44333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normAutofit/>
          </a:bodyPr>
          <a:lstStyle/>
          <a:p>
            <a:endParaRPr lang="pl-PL"/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16</a:t>
            </a:fld>
            <a:endParaRPr/>
          </a:p>
        </p:txBody>
      </p:sp>
      <p:sp>
        <p:nvSpPr>
          <p:cNvPr id="6" name="Shape 68">
            <a:extLst>
              <a:ext uri="{FF2B5EF4-FFF2-40B4-BE49-F238E27FC236}">
                <a16:creationId xmlns:a16="http://schemas.microsoft.com/office/drawing/2014/main" id="{9FA10D96-6C38-9E4B-B8A0-7BE78D6B3D73}"/>
              </a:ext>
            </a:extLst>
          </p:cNvPr>
          <p:cNvSpPr/>
          <p:nvPr/>
        </p:nvSpPr>
        <p:spPr>
          <a:xfrm>
            <a:off x="1376740" y="554665"/>
            <a:ext cx="12129752" cy="364096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noAutofit/>
          </a:bodyPr>
          <a:lstStyle>
            <a:lvl1pPr algn="r">
              <a:lnSpc>
                <a:spcPct val="80000"/>
              </a:lnSpc>
              <a:defRPr sz="10000" b="1">
                <a:solidFill>
                  <a:srgbClr val="393941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pl-PL" sz="4000" b="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Jeśli naprawdę myślisz o szczupłych innowacjach, to zdecydowanie powinieneś wziąć pod uwagę metodę trzech E, a oto wyjaśnienie tego:</a:t>
            </a:r>
            <a:endParaRPr lang="en-GB" sz="4000" b="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D381222D-DE9B-A04E-A324-A0A5C6DD6886}"/>
              </a:ext>
            </a:extLst>
          </p:cNvPr>
          <p:cNvSpPr/>
          <p:nvPr/>
        </p:nvSpPr>
        <p:spPr>
          <a:xfrm>
            <a:off x="1345616" y="3830167"/>
            <a:ext cx="12192000" cy="323274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pl-PL" sz="4400" b="1" i="1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”</a:t>
            </a:r>
            <a:r>
              <a:rPr lang="en-US" sz="4400" b="1" i="1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3</a:t>
            </a:r>
            <a:r>
              <a:rPr lang="pl-PL" sz="4400" b="1" i="1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x</a:t>
            </a:r>
            <a:r>
              <a:rPr lang="en-US" sz="4400" b="1" i="1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E</a:t>
            </a:r>
            <a:r>
              <a:rPr lang="pl-PL" sz="4400" b="1" i="1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”</a:t>
            </a:r>
            <a:r>
              <a:rPr lang="en-US" sz="4400" b="1" i="1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4400" b="1" i="1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Szczupłych</a:t>
            </a:r>
            <a:r>
              <a:rPr lang="en-US" sz="4400" b="1" i="1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4400" b="1" i="1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Innowacji</a:t>
            </a:r>
            <a:r>
              <a:rPr lang="en-US" sz="4400" b="1" i="1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32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Empatia</a:t>
            </a:r>
            <a:r>
              <a:rPr lang="en-US" sz="32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(Empathy),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32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Eksperymenty</a:t>
            </a:r>
            <a:r>
              <a:rPr lang="en-US" sz="32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(Experiments),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32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Dowody</a:t>
            </a:r>
            <a:r>
              <a:rPr lang="en-US" sz="32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(Evidence).</a:t>
            </a:r>
            <a:endParaRPr lang="pl-PL" sz="3200" dirty="0">
              <a:solidFill>
                <a:srgbClr val="496F63"/>
              </a:solidFill>
              <a:latin typeface="Arial" panose="020B0604020202020204" pitchFamily="34" charset="0"/>
              <a:ea typeface="Montserrat-SemiBold"/>
              <a:cs typeface="Arial" panose="020B0604020202020204" pitchFamily="34" charset="0"/>
              <a:sym typeface="Montserrat-SemiBold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4902C559-2EDF-304D-AD3B-BB1DED35F845}"/>
              </a:ext>
            </a:extLst>
          </p:cNvPr>
          <p:cNvSpPr/>
          <p:nvPr/>
        </p:nvSpPr>
        <p:spPr>
          <a:xfrm>
            <a:off x="1347535" y="8041927"/>
            <a:ext cx="22691559" cy="5099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spcAft>
                <a:spcPts val="800"/>
              </a:spcAft>
              <a:buFontTx/>
              <a:buAutoNum type="arabicPeriod"/>
            </a:pPr>
            <a:r>
              <a:rPr lang="en-US" sz="3200" b="1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Empatia</a:t>
            </a:r>
            <a:r>
              <a:rPr lang="en-US" sz="3200" b="1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—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myślenie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projektowe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zawiera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część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empatii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— to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pozwala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organizacjom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naprawdę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odciągnąć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zasłonę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od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swoich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klientów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zrozumieć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ich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pragnienia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potrzeby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. Tam,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gdzie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kończy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się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myślenie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projektowe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zaczyna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się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Lean Startup.</a:t>
            </a:r>
          </a:p>
          <a:p>
            <a:pPr marL="457200" indent="-457200">
              <a:lnSpc>
                <a:spcPct val="150000"/>
              </a:lnSpc>
              <a:spcAft>
                <a:spcPts val="800"/>
              </a:spcAft>
              <a:buFontTx/>
              <a:buAutoNum type="arabicPeriod"/>
            </a:pPr>
            <a:r>
              <a:rPr lang="en-US" sz="3200" b="1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Eksperymenty</a:t>
            </a:r>
            <a:r>
              <a:rPr lang="en-US" sz="3200" b="1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—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podczas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gdy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myślenie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projektowe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koncentruje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się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na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empatii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, Lean Startup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idzie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o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krok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dalej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w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sferze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założeń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testowych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poprzez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szybkie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eksperymentowanie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Wiąże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się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to z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burzą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mózgów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stworzeniem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hipotezy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zdefiniowaniem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kluczowego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wskaźnika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przeprowadzeniem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konkretnego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eksperymentu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w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celu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weryfikacji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produktu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lub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usługi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.</a:t>
            </a:r>
          </a:p>
          <a:p>
            <a:pPr marL="457200" indent="-457200">
              <a:lnSpc>
                <a:spcPct val="150000"/>
              </a:lnSpc>
              <a:spcAft>
                <a:spcPts val="800"/>
              </a:spcAft>
              <a:buFontTx/>
              <a:buAutoNum type="arabicPeriod"/>
            </a:pPr>
            <a:r>
              <a:rPr lang="en-US" sz="3200" b="1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Dowody</a:t>
            </a:r>
            <a:r>
              <a:rPr lang="en-US" sz="3200" b="1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8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— </a:t>
            </a:r>
            <a:r>
              <a:rPr lang="en-US" sz="28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dane</a:t>
            </a:r>
            <a:r>
              <a:rPr lang="en-US" sz="28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8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pochodzące</a:t>
            </a:r>
            <a:r>
              <a:rPr lang="en-US" sz="28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z </a:t>
            </a:r>
            <a:r>
              <a:rPr lang="en-US" sz="28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powyższych</a:t>
            </a:r>
            <a:r>
              <a:rPr lang="en-US" sz="28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8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testów</a:t>
            </a:r>
            <a:r>
              <a:rPr lang="en-US" sz="28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, a </a:t>
            </a:r>
            <a:r>
              <a:rPr lang="en-US" sz="28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także</a:t>
            </a:r>
            <a:r>
              <a:rPr lang="en-US" sz="28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8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spostrzeżenia</a:t>
            </a:r>
            <a:r>
              <a:rPr lang="en-US" sz="28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8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zebrane</a:t>
            </a:r>
            <a:r>
              <a:rPr lang="en-US" sz="28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z </a:t>
            </a:r>
            <a:r>
              <a:rPr lang="en-US" sz="28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ciągłej</a:t>
            </a:r>
            <a:r>
              <a:rPr lang="en-US" sz="28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8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pracy</a:t>
            </a:r>
            <a:r>
              <a:rPr lang="en-US" sz="28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8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nad</a:t>
            </a:r>
            <a:r>
              <a:rPr lang="en-US" sz="28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8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empatią</a:t>
            </a:r>
            <a:r>
              <a:rPr lang="en-US" sz="28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8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stanowią</a:t>
            </a:r>
            <a:r>
              <a:rPr lang="en-US" sz="28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8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dowody</a:t>
            </a:r>
            <a:r>
              <a:rPr lang="en-US" sz="28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, </a:t>
            </a:r>
            <a:r>
              <a:rPr lang="en-US" sz="28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informują</a:t>
            </a:r>
            <a:r>
              <a:rPr lang="en-US" sz="28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8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i</a:t>
            </a:r>
            <a:r>
              <a:rPr lang="en-US" sz="28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8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pomagają</a:t>
            </a:r>
            <a:r>
              <a:rPr lang="en-US" sz="28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8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kierować</a:t>
            </a:r>
            <a:r>
              <a:rPr lang="en-US" sz="28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8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całym</a:t>
            </a:r>
            <a:r>
              <a:rPr lang="en-US" sz="28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8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procesem</a:t>
            </a:r>
            <a:r>
              <a:rPr lang="en-US" sz="28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8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podejmowania</a:t>
            </a:r>
            <a:r>
              <a:rPr lang="en-US" sz="28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8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decyzji</a:t>
            </a:r>
            <a:r>
              <a:rPr lang="en-US" sz="28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.</a:t>
            </a:r>
            <a:endParaRPr lang="pl-PL" sz="2800" dirty="0">
              <a:solidFill>
                <a:srgbClr val="496F63"/>
              </a:solidFill>
              <a:latin typeface="Arial" panose="020B0604020202020204" pitchFamily="34" charset="0"/>
              <a:ea typeface="Montserrat-SemiBold"/>
              <a:cs typeface="Arial" panose="020B0604020202020204" pitchFamily="34" charset="0"/>
              <a:sym typeface="Montserrat-SemiBold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2AA7765-F7E0-9948-8B41-6F607E78C59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836316" y="2318136"/>
            <a:ext cx="10020514" cy="5816241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186196" y="0"/>
            <a:ext cx="815608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8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SZCZUPŁE INNOWACJE- TRZY ZASADY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ED7080BA-3F81-934F-8031-5060B7974F2D}"/>
              </a:ext>
            </a:extLst>
          </p:cNvPr>
          <p:cNvSpPr/>
          <p:nvPr/>
        </p:nvSpPr>
        <p:spPr>
          <a:xfrm>
            <a:off x="9152020" y="3076453"/>
            <a:ext cx="46842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Obejrzyj „3 </a:t>
            </a:r>
            <a:r>
              <a:rPr lang="pl-PL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E’s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of Lean </a:t>
            </a:r>
            <a:r>
              <a:rPr lang="pl-PL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Innovation</a:t>
            </a:r>
            <a:r>
              <a:rPr lang="pl-PL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”</a:t>
            </a:r>
          </a:p>
          <a:p>
            <a:r>
              <a:rPr lang="pl-PL" sz="2400" dirty="0">
                <a:latin typeface="Times New Roman" panose="02020603050405020304" pitchFamily="18" charset="0"/>
              </a:rPr>
              <a:t>(materiał w jęz. angielskim)</a:t>
            </a:r>
            <a:endParaRPr lang="pl-PL" dirty="0"/>
          </a:p>
        </p:txBody>
      </p:sp>
      <p:pic>
        <p:nvPicPr>
          <p:cNvPr id="12" name="Picture 2" descr="281189262">
            <a:extLst>
              <a:ext uri="{FF2B5EF4-FFF2-40B4-BE49-F238E27FC236}">
                <a16:creationId xmlns:a16="http://schemas.microsoft.com/office/drawing/2014/main" id="{6E99955C-F1AB-6C4F-A5BE-CA3FADBF9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2545" y="6408236"/>
            <a:ext cx="1549431" cy="154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 descr="Obraz zawierający osoba, mężczyzna, pozujący, stojące&#10;&#10;Opis wygenerowany automatycznie">
            <a:extLst>
              <a:ext uri="{FF2B5EF4-FFF2-40B4-BE49-F238E27FC236}">
                <a16:creationId xmlns:a16="http://schemas.microsoft.com/office/drawing/2014/main" id="{BEBEE740-7D24-5A46-A5A6-2BE9DBBEEC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038" y="4405486"/>
            <a:ext cx="3684014" cy="2023752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E10A0920-AD54-9A42-97E9-A47992B0C4F5}"/>
              </a:ext>
            </a:extLst>
          </p:cNvPr>
          <p:cNvSpPr/>
          <p:nvPr/>
        </p:nvSpPr>
        <p:spPr>
          <a:xfrm>
            <a:off x="7699731" y="3727669"/>
            <a:ext cx="6126998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solidFill>
                  <a:srgbClr val="E4AF0A"/>
                </a:solidFill>
                <a:latin typeface="Helvetica Neue" panose="02000503000000020004" pitchFamily="2" charset="0"/>
                <a:hlinkClick r:id="rId5"/>
              </a:rPr>
              <a:t>https://m.youtube.com/watch?v=lq425cIrv3o</a:t>
            </a:r>
            <a:endParaRPr lang="pl-PL" dirty="0">
              <a:solidFill>
                <a:srgbClr val="E4AF0A"/>
              </a:solidFill>
              <a:latin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522073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/>
        </p:nvSpPr>
        <p:spPr>
          <a:xfrm>
            <a:off x="1739742" y="47056"/>
            <a:ext cx="21296723" cy="224520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noAutofit/>
          </a:bodyPr>
          <a:lstStyle>
            <a:lvl1pPr algn="r">
              <a:lnSpc>
                <a:spcPct val="80000"/>
              </a:lnSpc>
              <a:defRPr sz="10000" b="1">
                <a:solidFill>
                  <a:srgbClr val="393941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pl-PL" sz="6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Szczupłe innowacje to szybszy sposób tworzenia innowacji w porównaniu do tradycyjnych metod </a:t>
            </a:r>
            <a:r>
              <a:rPr lang="pl-PL" sz="6000" b="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oto dlaczego:</a:t>
            </a:r>
            <a:endParaRPr sz="2400" b="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17</a:t>
            </a:fld>
            <a:endParaRPr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68B18D8F-7852-754D-A4D7-18053FD9A7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9264616"/>
              </p:ext>
            </p:extLst>
          </p:nvPr>
        </p:nvGraphicFramePr>
        <p:xfrm>
          <a:off x="1326271" y="3440816"/>
          <a:ext cx="22477228" cy="97159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38614">
                  <a:extLst>
                    <a:ext uri="{9D8B030D-6E8A-4147-A177-3AD203B41FA5}">
                      <a16:colId xmlns:a16="http://schemas.microsoft.com/office/drawing/2014/main" val="317267181"/>
                    </a:ext>
                  </a:extLst>
                </a:gridCol>
                <a:gridCol w="11238614">
                  <a:extLst>
                    <a:ext uri="{9D8B030D-6E8A-4147-A177-3AD203B41FA5}">
                      <a16:colId xmlns:a16="http://schemas.microsoft.com/office/drawing/2014/main" val="1024421774"/>
                    </a:ext>
                  </a:extLst>
                </a:gridCol>
              </a:tblGrid>
              <a:tr h="872622"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TRADYCYJNE INNOWACJE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SZCZUPŁE INNOWACJE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5306116"/>
                  </a:ext>
                </a:extLst>
              </a:tr>
              <a:tr h="872622"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50-STRONOWY BIZNES PLAN</a:t>
                      </a:r>
                    </a:p>
                    <a:p>
                      <a:pPr algn="ctr"/>
                      <a:r>
                        <a:rPr lang="pl-PL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(NAPĘDZANE WDROŻENIEM)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solidFill>
                            <a:schemeClr val="accent5"/>
                          </a:solidFill>
                        </a:rPr>
                        <a:t>1 STRONA </a:t>
                      </a:r>
                      <a:r>
                        <a:rPr lang="pl-PL" b="1" dirty="0">
                          <a:solidFill>
                            <a:srgbClr val="000000"/>
                          </a:solidFill>
                        </a:rPr>
                        <a:t>LEAN CANVAS</a:t>
                      </a:r>
                    </a:p>
                    <a:p>
                      <a:pPr algn="ctr"/>
                      <a:r>
                        <a:rPr lang="pl-PL" b="1" dirty="0">
                          <a:solidFill>
                            <a:srgbClr val="000000"/>
                          </a:solidFill>
                        </a:rPr>
                        <a:t>(POWODOWANE HIPOTEZAMI)</a:t>
                      </a:r>
                      <a:endParaRPr lang="pl-PL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8608028"/>
                  </a:ext>
                </a:extLst>
              </a:tr>
              <a:tr h="872622"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STAWIAMY NA ROZWIĄZANIE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KONCENTRACJA NA PROBLEMIE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7366923"/>
                  </a:ext>
                </a:extLst>
              </a:tr>
              <a:tr h="856468"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OKREŚL WSZYSTKIE CECHY PRODUKTU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UZYSKAJ CIĄGŁE INFORMACJE O KLIENTACH</a:t>
                      </a:r>
                    </a:p>
                    <a:p>
                      <a:pPr algn="ctr"/>
                      <a:r>
                        <a:rPr lang="pl-PL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(CO CHCE KLIENT)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0711115"/>
                  </a:ext>
                </a:extLst>
              </a:tr>
              <a:tr h="872622"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ZBUDUJ, URUCHOM, SPRZEDAJ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ZBUDUJ, MIERZ, UCZ SIĘ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8068024"/>
                  </a:ext>
                </a:extLst>
              </a:tr>
              <a:tr h="872622"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KOMPLETNY ZBUDOWANY PRODUKT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accent5"/>
                          </a:solidFill>
                        </a:rPr>
                        <a:t>INCREMENTALNE (PRZYROSTOWE)</a:t>
                      </a:r>
                      <a:r>
                        <a:rPr lang="pl-PL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 BUDOWANIE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1608550"/>
                  </a:ext>
                </a:extLst>
              </a:tr>
              <a:tr h="872622"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ULEPSZENIA ZIDENTYFIKOWANE PRZEZ KIEROWNICTWO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ULEPSZENIA ZIDENTYFIKOWANE PRZEZ PRACOWNIKÓW</a:t>
                      </a:r>
                      <a:endParaRPr lang="pl-PL" dirty="0">
                        <a:solidFill>
                          <a:schemeClr val="accent5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140077"/>
                  </a:ext>
                </a:extLst>
              </a:tr>
              <a:tr h="872622"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ZŁOŻONOŚĆ JEST NORMĄ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accent5"/>
                          </a:solidFill>
                        </a:rPr>
                        <a:t>PROSTOTA</a:t>
                      </a:r>
                      <a:r>
                        <a:rPr lang="pl-PL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 JEST NORMĄ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3722636"/>
                  </a:ext>
                </a:extLst>
              </a:tr>
              <a:tr h="937917"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ZARZĄDZANIE PRODUKTEM</a:t>
                      </a:r>
                    </a:p>
                    <a:p>
                      <a:pPr algn="ctr"/>
                      <a:r>
                        <a:rPr lang="pl-PL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(PRZYGOTOWANIE OFERTY NA RYNEK WEDŁUG LINIOWEGO PLANU KROK PO KROKU)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ROZWÓJ KLIENTA</a:t>
                      </a:r>
                    </a:p>
                    <a:p>
                      <a:pPr algn="ctr"/>
                      <a:r>
                        <a:rPr lang="pl-PL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WYJDŹ Z BIURA I PRZETESTUJ HIPOTEZĘ)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9746024"/>
                  </a:ext>
                </a:extLst>
              </a:tr>
              <a:tr h="872622"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NIEPOWODZENIE - WYJĄTEK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NIEPOWODZENIE - SPODZIEWANE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2150969"/>
                  </a:ext>
                </a:extLst>
              </a:tr>
              <a:tr h="872622"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INNOWACJE MIERZONE NA SZYBKOŚĆ</a:t>
                      </a:r>
                    </a:p>
                    <a:p>
                      <a:pPr algn="ctr"/>
                      <a:r>
                        <a:rPr lang="pl-PL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(DZIAŁA NA PEŁNYCH DANYCH)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accent5"/>
                          </a:solidFill>
                        </a:rPr>
                        <a:t>SZYBKIE</a:t>
                      </a:r>
                      <a:r>
                        <a:rPr lang="pl-PL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 INNOWACJE</a:t>
                      </a:r>
                    </a:p>
                    <a:p>
                      <a:pPr algn="ctr"/>
                      <a:r>
                        <a:rPr lang="pl-PL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(DZIAŁANIE NA WYSTARCZAJĄCO DOBRYCH DANYCH)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8747846"/>
                  </a:ext>
                </a:extLst>
              </a:tr>
            </a:tbl>
          </a:graphicData>
        </a:graphic>
      </p:graphicFrame>
      <p:sp>
        <p:nvSpPr>
          <p:cNvPr id="6" name="Prostokąt 5"/>
          <p:cNvSpPr/>
          <p:nvPr/>
        </p:nvSpPr>
        <p:spPr>
          <a:xfrm>
            <a:off x="247750" y="0"/>
            <a:ext cx="692497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40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SZCZUPŁE INNOWACJE vs. TRADYCYNE INNOWACJE</a:t>
            </a:r>
          </a:p>
        </p:txBody>
      </p:sp>
    </p:spTree>
    <p:extLst>
      <p:ext uri="{BB962C8B-B14F-4D97-AF65-F5344CB8AC3E}">
        <p14:creationId xmlns:p14="http://schemas.microsoft.com/office/powerpoint/2010/main" val="174948845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/>
        </p:nvSpPr>
        <p:spPr>
          <a:xfrm>
            <a:off x="2198088" y="4428593"/>
            <a:ext cx="10452256" cy="44333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normAutofit/>
          </a:bodyPr>
          <a:lstStyle/>
          <a:p>
            <a:endParaRPr lang="pl-PL"/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xfrm>
            <a:off x="23277097" y="762695"/>
            <a:ext cx="607907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18</a:t>
            </a:fld>
            <a:endParaRPr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D381222D-DE9B-A04E-A324-A0A5C6DD6886}"/>
              </a:ext>
            </a:extLst>
          </p:cNvPr>
          <p:cNvSpPr/>
          <p:nvPr/>
        </p:nvSpPr>
        <p:spPr>
          <a:xfrm>
            <a:off x="1345517" y="3833069"/>
            <a:ext cx="1285971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Główne</a:t>
            </a:r>
            <a:r>
              <a:rPr lang="en-US" sz="3600" b="1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zalety</a:t>
            </a:r>
            <a:r>
              <a:rPr lang="en-US" sz="3600" b="1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zarządzania</a:t>
            </a:r>
            <a:r>
              <a:rPr lang="en-US" sz="3600" b="1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innowacjami</a:t>
            </a:r>
            <a:r>
              <a:rPr lang="en-US" sz="3600" b="1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 </a:t>
            </a:r>
            <a:r>
              <a:rPr lang="en-US" sz="3600" b="1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sposób</a:t>
            </a:r>
            <a:r>
              <a:rPr lang="en-US" sz="3600" b="1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600" b="1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szczupły</a:t>
            </a:r>
            <a:r>
              <a:rPr lang="en-US" sz="3600" b="1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mniej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papierkowej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roboty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ukierunkowane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i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efektywne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spotkania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mniej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punktów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decyzyjnych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i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bramek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oraz</a:t>
            </a:r>
            <a:endParaRPr lang="en-US" sz="2400" dirty="0">
              <a:solidFill>
                <a:srgbClr val="496F63"/>
              </a:solidFill>
              <a:latin typeface="Arial" panose="020B0604020202020204" pitchFamily="34" charset="0"/>
              <a:ea typeface="Montserrat-SemiBold"/>
              <a:cs typeface="Arial" panose="020B0604020202020204" pitchFamily="34" charset="0"/>
              <a:sym typeface="Montserrat-SemiBold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obejmowanie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zarządzania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kamieniami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milowymi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było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wspólnymi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cechami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niezależnie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od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branży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.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EA144586-E7E7-FA4B-A925-CD419325ED6A}"/>
              </a:ext>
            </a:extLst>
          </p:cNvPr>
          <p:cNvSpPr/>
          <p:nvPr/>
        </p:nvSpPr>
        <p:spPr>
          <a:xfrm>
            <a:off x="1262005" y="1760178"/>
            <a:ext cx="8254586" cy="2039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Stosowanie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zasad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lub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metodologii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innowacji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Lean w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całym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przedsiębiorstwie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pomaga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zmniejszyć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ryzyko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wytwarzania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produktów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lub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usług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,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których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nikt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nie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chce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,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oraz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umożliwia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alokację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kapitału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i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zasobów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na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pomysły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,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które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tworzą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 </a:t>
            </a:r>
            <a:r>
              <a:rPr lang="en-US" sz="2400" dirty="0" err="1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wartość</a:t>
            </a:r>
            <a:r>
              <a:rPr lang="en-US" sz="24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.</a:t>
            </a:r>
            <a:endParaRPr lang="pl-PL" sz="2400" dirty="0">
              <a:solidFill>
                <a:srgbClr val="496F63"/>
              </a:solidFill>
              <a:latin typeface="Arial" panose="020B0604020202020204" pitchFamily="34" charset="0"/>
              <a:ea typeface="Montserrat-SemiBold"/>
              <a:cs typeface="Arial" panose="020B0604020202020204" pitchFamily="34" charset="0"/>
              <a:sym typeface="Montserrat-SemiBold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50643C4-F0F7-674E-B3DB-34733E1C5DD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69487" y="6858000"/>
            <a:ext cx="10473852" cy="2036618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FFD1E133-CC05-CB41-8F9A-11E732A4557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37767" y="7050758"/>
            <a:ext cx="2567879" cy="29726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6F68716-122E-DD4F-A9B0-B20F212AAA9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30757" y="6880057"/>
            <a:ext cx="4769897" cy="2683067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12C66914-2548-FD43-BA31-6A2808235CD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50114" y="10250224"/>
            <a:ext cx="4461347" cy="327194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056C5F11-DBCB-6A4B-B27F-7C7D7528469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74830" y="9813959"/>
            <a:ext cx="6555286" cy="3741976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D442A260-976E-DE47-8E72-837352E0AC93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929354" y="200550"/>
            <a:ext cx="4751518" cy="3563639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5D1A03AE-2CF3-6C48-8CAE-372EB8CF506C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4979955" y="221961"/>
            <a:ext cx="4660827" cy="3542228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7FFD4A85-E9F6-1E46-8FA1-614BCF45CCC8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9857779" y="300374"/>
            <a:ext cx="4467374" cy="3463816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717DC882-3340-814E-83FA-CEB0202A4D38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3859916" y="9391351"/>
            <a:ext cx="10160000" cy="4176000"/>
          </a:xfrm>
          <a:prstGeom prst="rect">
            <a:avLst/>
          </a:prstGeom>
        </p:spPr>
      </p:pic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05009213-390C-0049-A4E3-4CC59EA0D872}"/>
              </a:ext>
            </a:extLst>
          </p:cNvPr>
          <p:cNvCxnSpPr>
            <a:cxnSpLocks/>
          </p:cNvCxnSpPr>
          <p:nvPr/>
        </p:nvCxnSpPr>
        <p:spPr>
          <a:xfrm flipV="1">
            <a:off x="2053026" y="6477141"/>
            <a:ext cx="3864915" cy="417600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9" name="Łącznik prosty 18">
            <a:extLst>
              <a:ext uri="{FF2B5EF4-FFF2-40B4-BE49-F238E27FC236}">
                <a16:creationId xmlns:a16="http://schemas.microsoft.com/office/drawing/2014/main" id="{295E356E-1D15-7243-B3BD-24B1FEB9B8AA}"/>
              </a:ext>
            </a:extLst>
          </p:cNvPr>
          <p:cNvCxnSpPr>
            <a:cxnSpLocks/>
          </p:cNvCxnSpPr>
          <p:nvPr/>
        </p:nvCxnSpPr>
        <p:spPr>
          <a:xfrm>
            <a:off x="2152041" y="6983993"/>
            <a:ext cx="4223920" cy="3039365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2" name="Łącznik prosty 21">
            <a:extLst>
              <a:ext uri="{FF2B5EF4-FFF2-40B4-BE49-F238E27FC236}">
                <a16:creationId xmlns:a16="http://schemas.microsoft.com/office/drawing/2014/main" id="{B67DC95B-9499-8F46-AE8E-DEE6A8E763D7}"/>
              </a:ext>
            </a:extLst>
          </p:cNvPr>
          <p:cNvCxnSpPr/>
          <p:nvPr/>
        </p:nvCxnSpPr>
        <p:spPr>
          <a:xfrm>
            <a:off x="735223" y="10299704"/>
            <a:ext cx="5356025" cy="2653601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4" name="Łącznik prosty 23">
            <a:extLst>
              <a:ext uri="{FF2B5EF4-FFF2-40B4-BE49-F238E27FC236}">
                <a16:creationId xmlns:a16="http://schemas.microsoft.com/office/drawing/2014/main" id="{09F1C7B7-6216-9A43-81AE-5914F4E3DB7A}"/>
              </a:ext>
            </a:extLst>
          </p:cNvPr>
          <p:cNvCxnSpPr/>
          <p:nvPr/>
        </p:nvCxnSpPr>
        <p:spPr>
          <a:xfrm flipV="1">
            <a:off x="436354" y="10475092"/>
            <a:ext cx="5939607" cy="2478213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6" name="Łącznik prosty 25">
            <a:extLst>
              <a:ext uri="{FF2B5EF4-FFF2-40B4-BE49-F238E27FC236}">
                <a16:creationId xmlns:a16="http://schemas.microsoft.com/office/drawing/2014/main" id="{090892D6-D53E-5646-9E12-05221BEC46C0}"/>
              </a:ext>
            </a:extLst>
          </p:cNvPr>
          <p:cNvCxnSpPr/>
          <p:nvPr/>
        </p:nvCxnSpPr>
        <p:spPr>
          <a:xfrm flipV="1">
            <a:off x="9608457" y="300373"/>
            <a:ext cx="5517604" cy="295512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8" name="Łącznik prosty 27">
            <a:extLst>
              <a:ext uri="{FF2B5EF4-FFF2-40B4-BE49-F238E27FC236}">
                <a16:creationId xmlns:a16="http://schemas.microsoft.com/office/drawing/2014/main" id="{54953687-78EB-9E4C-BE83-B9E2843A62AB}"/>
              </a:ext>
            </a:extLst>
          </p:cNvPr>
          <p:cNvCxnSpPr/>
          <p:nvPr/>
        </p:nvCxnSpPr>
        <p:spPr>
          <a:xfrm>
            <a:off x="9760568" y="514236"/>
            <a:ext cx="5472287" cy="3037532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3" name="Prostokąt 32">
            <a:extLst>
              <a:ext uri="{FF2B5EF4-FFF2-40B4-BE49-F238E27FC236}">
                <a16:creationId xmlns:a16="http://schemas.microsoft.com/office/drawing/2014/main" id="{F91E56F2-0CB5-0D45-A2E2-2288988EE3CD}"/>
              </a:ext>
            </a:extLst>
          </p:cNvPr>
          <p:cNvSpPr/>
          <p:nvPr/>
        </p:nvSpPr>
        <p:spPr>
          <a:xfrm>
            <a:off x="11582269" y="11314088"/>
            <a:ext cx="182888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000000"/>
                </a:solidFill>
              </a:rPr>
              <a:t>EFFECTIVE </a:t>
            </a:r>
          </a:p>
          <a:p>
            <a:r>
              <a:rPr lang="en-US" b="1">
                <a:solidFill>
                  <a:srgbClr val="000000"/>
                </a:solidFill>
              </a:rPr>
              <a:t>MEETINGS</a:t>
            </a:r>
            <a:endParaRPr lang="pl-PL" b="1">
              <a:solidFill>
                <a:srgbClr val="000000"/>
              </a:solidFill>
            </a:endParaRPr>
          </a:p>
        </p:txBody>
      </p:sp>
      <p:sp>
        <p:nvSpPr>
          <p:cNvPr id="34" name="Prostokąt 33">
            <a:extLst>
              <a:ext uri="{FF2B5EF4-FFF2-40B4-BE49-F238E27FC236}">
                <a16:creationId xmlns:a16="http://schemas.microsoft.com/office/drawing/2014/main" id="{1CE222E3-BC17-8F4B-8C0E-F665807FCA77}"/>
              </a:ext>
            </a:extLst>
          </p:cNvPr>
          <p:cNvSpPr/>
          <p:nvPr/>
        </p:nvSpPr>
        <p:spPr>
          <a:xfrm>
            <a:off x="16070695" y="9632576"/>
            <a:ext cx="213347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000000"/>
                </a:solidFill>
              </a:rPr>
              <a:t>MILESTONE</a:t>
            </a:r>
          </a:p>
          <a:p>
            <a:r>
              <a:rPr lang="en-US" b="1">
                <a:solidFill>
                  <a:srgbClr val="000000"/>
                </a:solidFill>
              </a:rPr>
              <a:t>MANAGEMENT</a:t>
            </a:r>
          </a:p>
        </p:txBody>
      </p:sp>
      <p:sp>
        <p:nvSpPr>
          <p:cNvPr id="35" name="Prostokąt 34">
            <a:extLst>
              <a:ext uri="{FF2B5EF4-FFF2-40B4-BE49-F238E27FC236}">
                <a16:creationId xmlns:a16="http://schemas.microsoft.com/office/drawing/2014/main" id="{11E1B128-7BE1-CA41-B7F8-EF14A35FBDAF}"/>
              </a:ext>
            </a:extLst>
          </p:cNvPr>
          <p:cNvSpPr/>
          <p:nvPr/>
        </p:nvSpPr>
        <p:spPr>
          <a:xfrm>
            <a:off x="10672632" y="349536"/>
            <a:ext cx="3520000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000000"/>
                </a:solidFill>
              </a:rPr>
              <a:t>FEWER DECISION POINTS</a:t>
            </a:r>
            <a:endParaRPr lang="pl-PL" b="1">
              <a:solidFill>
                <a:srgbClr val="000000"/>
              </a:solidFill>
            </a:endParaRPr>
          </a:p>
        </p:txBody>
      </p:sp>
      <p:pic>
        <p:nvPicPr>
          <p:cNvPr id="27" name="Obraz 26">
            <a:extLst>
              <a:ext uri="{FF2B5EF4-FFF2-40B4-BE49-F238E27FC236}">
                <a16:creationId xmlns:a16="http://schemas.microsoft.com/office/drawing/2014/main" id="{48A31A43-0B46-AD45-91B9-47FDDB7560A1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4449240" y="4364122"/>
            <a:ext cx="9550904" cy="2058851"/>
          </a:xfrm>
          <a:prstGeom prst="rect">
            <a:avLst/>
          </a:prstGeom>
        </p:spPr>
      </p:pic>
      <p:sp>
        <p:nvSpPr>
          <p:cNvPr id="30" name="Prostokąt 29"/>
          <p:cNvSpPr/>
          <p:nvPr/>
        </p:nvSpPr>
        <p:spPr>
          <a:xfrm>
            <a:off x="247750" y="0"/>
            <a:ext cx="692497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0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SZCZUPŁE INNOWACJE - KORZYŚCI</a:t>
            </a:r>
          </a:p>
        </p:txBody>
      </p:sp>
      <p:sp>
        <p:nvSpPr>
          <p:cNvPr id="29" name="pole tekstowe 28"/>
          <p:cNvSpPr txBox="1"/>
          <p:nvPr/>
        </p:nvSpPr>
        <p:spPr>
          <a:xfrm>
            <a:off x="1421102" y="295074"/>
            <a:ext cx="8011656" cy="143116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4400" b="1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 możesz wykorzystać szczupłe innowacje?</a:t>
            </a:r>
          </a:p>
        </p:txBody>
      </p:sp>
    </p:spTree>
    <p:extLst>
      <p:ext uri="{BB962C8B-B14F-4D97-AF65-F5344CB8AC3E}">
        <p14:creationId xmlns:p14="http://schemas.microsoft.com/office/powerpoint/2010/main" val="167135871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19</a:t>
            </a:fld>
            <a:endParaRPr/>
          </a:p>
        </p:txBody>
      </p:sp>
      <p:grpSp>
        <p:nvGrpSpPr>
          <p:cNvPr id="165" name="Group 165"/>
          <p:cNvGrpSpPr/>
          <p:nvPr/>
        </p:nvGrpSpPr>
        <p:grpSpPr>
          <a:xfrm>
            <a:off x="1970376" y="2789047"/>
            <a:ext cx="4575468" cy="4075572"/>
            <a:chOff x="0" y="4920260"/>
            <a:chExt cx="4575467" cy="4075572"/>
          </a:xfrm>
        </p:grpSpPr>
        <p:sp>
          <p:nvSpPr>
            <p:cNvPr id="162" name="Shape 162"/>
            <p:cNvSpPr/>
            <p:nvPr/>
          </p:nvSpPr>
          <p:spPr>
            <a:xfrm>
              <a:off x="0" y="6408891"/>
              <a:ext cx="4575467" cy="258694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t">
              <a:noAutofit/>
            </a:bodyPr>
            <a:lstStyle>
              <a:lvl1pPr algn="ctr"/>
            </a:lstStyle>
            <a:p>
              <a:pPr>
                <a:lnSpc>
                  <a:spcPct val="150000"/>
                </a:lnSpc>
              </a:pPr>
              <a:r>
                <a:rPr lang="pl-PL" sz="3200" dirty="0">
                  <a:solidFill>
                    <a:srgbClr val="496F63"/>
                  </a:solidFill>
                  <a:latin typeface="Arial" panose="020B0604020202020204" pitchFamily="34" charset="0"/>
                  <a:ea typeface="Montserrat-SemiBold"/>
                  <a:cs typeface="Arial" panose="020B0604020202020204" pitchFamily="34" charset="0"/>
                  <a:sym typeface="Montserrat-SemiBold"/>
                </a:rPr>
                <a:t>Innowacje Lean to możliwość szybkiego i przy mniejszych zasobach opracowywania, prototypowania, uczenia się, weryfikowania i ulepszania rozwiązań biznesowych</a:t>
              </a:r>
              <a:endParaRPr lang="en-US" sz="32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endParaRPr>
            </a:p>
          </p:txBody>
        </p:sp>
        <p:sp>
          <p:nvSpPr>
            <p:cNvPr id="163" name="Shape 163"/>
            <p:cNvSpPr/>
            <p:nvPr/>
          </p:nvSpPr>
          <p:spPr>
            <a:xfrm>
              <a:off x="8609" y="4920260"/>
              <a:ext cx="4558248" cy="446276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ctr">
              <a:spAutoFit/>
            </a:bodyPr>
            <a:lstStyle>
              <a:lvl1pPr algn="ctr">
                <a:lnSpc>
                  <a:spcPct val="80000"/>
                </a:lnSpc>
                <a:defRPr sz="3000" b="1">
                  <a:solidFill>
                    <a:srgbClr val="393941"/>
                  </a:solidFill>
                  <a:latin typeface="Montserrat-SemiBold"/>
                  <a:ea typeface="Montserrat-SemiBold"/>
                  <a:cs typeface="Montserrat-SemiBold"/>
                  <a:sym typeface="Montserrat-SemiBold"/>
                </a:defRPr>
              </a:lvl1pPr>
            </a:lstStyle>
            <a:p>
              <a:r>
                <a:rPr lang="pl-PL" dirty="0">
                  <a:solidFill>
                    <a:srgbClr val="496F6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ING</a:t>
              </a:r>
              <a:endParaRPr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" name="Shape 164"/>
            <p:cNvSpPr/>
            <p:nvPr/>
          </p:nvSpPr>
          <p:spPr>
            <a:xfrm>
              <a:off x="348271" y="5493570"/>
              <a:ext cx="3878924" cy="3556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ctr">
              <a:spAutoFit/>
            </a:bodyPr>
            <a:lstStyle>
              <a:lvl1pPr algn="ctr">
                <a:defRPr sz="1800" cap="all" spc="360">
                  <a:latin typeface="+mn-lt"/>
                  <a:ea typeface="+mn-ea"/>
                  <a:cs typeface="+mn-cs"/>
                  <a:sym typeface="Montserrat-Regular"/>
                </a:defRPr>
              </a:lvl1pPr>
            </a:lstStyle>
            <a:p>
              <a:r>
                <a:rPr lang="pl-PL" dirty="0">
                  <a:latin typeface="Arial" panose="020B0604020202020204" pitchFamily="34" charset="0"/>
                  <a:cs typeface="Arial" panose="020B0604020202020204" pitchFamily="34" charset="0"/>
                </a:rPr>
                <a:t>KLUCZ DO SUKCESU</a:t>
              </a: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0" name="Group 170"/>
          <p:cNvGrpSpPr/>
          <p:nvPr/>
        </p:nvGrpSpPr>
        <p:grpSpPr>
          <a:xfrm>
            <a:off x="8792095" y="2803243"/>
            <a:ext cx="4575468" cy="4075572"/>
            <a:chOff x="0" y="4920260"/>
            <a:chExt cx="4575467" cy="4075572"/>
          </a:xfrm>
        </p:grpSpPr>
        <p:sp>
          <p:nvSpPr>
            <p:cNvPr id="167" name="Shape 167"/>
            <p:cNvSpPr/>
            <p:nvPr/>
          </p:nvSpPr>
          <p:spPr>
            <a:xfrm>
              <a:off x="0" y="6408891"/>
              <a:ext cx="4575467" cy="258694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t">
              <a:noAutofit/>
            </a:bodyPr>
            <a:lstStyle>
              <a:lvl1pPr algn="ctr"/>
            </a:lstStyle>
            <a:p>
              <a:pPr>
                <a:lnSpc>
                  <a:spcPct val="150000"/>
                </a:lnSpc>
              </a:pPr>
              <a:r>
                <a:rPr lang="pl-PL" sz="3200" dirty="0">
                  <a:solidFill>
                    <a:srgbClr val="496F63"/>
                  </a:solidFill>
                  <a:latin typeface="Arial" panose="020B0604020202020204" pitchFamily="34" charset="0"/>
                  <a:ea typeface="Montserrat-SemiBold"/>
                  <a:cs typeface="Arial" panose="020B0604020202020204" pitchFamily="34" charset="0"/>
                  <a:sym typeface="Montserrat-SemiBold"/>
                </a:rPr>
                <a:t>Agresywne sprinty oraz wysoki poziom eksperymentów i interakcji z klientami mogą szybko wywrzeć wpływ.</a:t>
              </a:r>
            </a:p>
          </p:txBody>
        </p:sp>
        <p:sp>
          <p:nvSpPr>
            <p:cNvPr id="168" name="Shape 168"/>
            <p:cNvSpPr/>
            <p:nvPr/>
          </p:nvSpPr>
          <p:spPr>
            <a:xfrm>
              <a:off x="8609" y="4920260"/>
              <a:ext cx="4558248" cy="446276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ctr">
              <a:spAutoFit/>
            </a:bodyPr>
            <a:lstStyle>
              <a:lvl1pPr algn="ctr">
                <a:lnSpc>
                  <a:spcPct val="80000"/>
                </a:lnSpc>
                <a:defRPr sz="3000" b="1">
                  <a:solidFill>
                    <a:srgbClr val="393941"/>
                  </a:solidFill>
                  <a:latin typeface="Montserrat-SemiBold"/>
                  <a:ea typeface="Montserrat-SemiBold"/>
                  <a:cs typeface="Montserrat-SemiBold"/>
                  <a:sym typeface="Montserrat-SemiBold"/>
                </a:defRPr>
              </a:lvl1pPr>
            </a:lstStyle>
            <a:p>
              <a:r>
                <a:rPr lang="pl-PL">
                  <a:solidFill>
                    <a:srgbClr val="496F6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AIA</a:t>
              </a:r>
              <a:endParaRPr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5" name="Group 175"/>
          <p:cNvGrpSpPr/>
          <p:nvPr/>
        </p:nvGrpSpPr>
        <p:grpSpPr>
          <a:xfrm>
            <a:off x="16970181" y="2244528"/>
            <a:ext cx="5501798" cy="3976887"/>
            <a:chOff x="8609" y="4735594"/>
            <a:chExt cx="4790541" cy="3976887"/>
          </a:xfrm>
        </p:grpSpPr>
        <p:sp>
          <p:nvSpPr>
            <p:cNvPr id="172" name="Shape 172"/>
            <p:cNvSpPr/>
            <p:nvPr/>
          </p:nvSpPr>
          <p:spPr>
            <a:xfrm>
              <a:off x="223683" y="6125540"/>
              <a:ext cx="4575467" cy="258694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t">
              <a:noAutofit/>
            </a:bodyPr>
            <a:lstStyle>
              <a:lvl1pPr algn="ctr"/>
            </a:lstStyle>
            <a:p>
              <a:pPr>
                <a:lnSpc>
                  <a:spcPct val="150000"/>
                </a:lnSpc>
              </a:pPr>
              <a:r>
                <a:rPr lang="en-US" sz="2800" dirty="0" err="1">
                  <a:solidFill>
                    <a:srgbClr val="496F63"/>
                  </a:solidFill>
                  <a:latin typeface="Arial" panose="020B0604020202020204" pitchFamily="34" charset="0"/>
                  <a:ea typeface="Montserrat-SemiBold"/>
                  <a:cs typeface="Arial" panose="020B0604020202020204" pitchFamily="34" charset="0"/>
                  <a:sym typeface="Montserrat-SemiBold"/>
                </a:rPr>
                <a:t>Uświadomienie</a:t>
              </a:r>
              <a:r>
                <a:rPr lang="en-US" sz="2800" dirty="0">
                  <a:solidFill>
                    <a:srgbClr val="496F63"/>
                  </a:solidFill>
                  <a:latin typeface="Arial" panose="020B0604020202020204" pitchFamily="34" charset="0"/>
                  <a:ea typeface="Montserrat-SemiBold"/>
                  <a:cs typeface="Arial" panose="020B0604020202020204" pitchFamily="34" charset="0"/>
                  <a:sym typeface="Montserrat-SemiBold"/>
                </a:rPr>
                <a:t> </a:t>
              </a:r>
              <a:r>
                <a:rPr lang="en-US" sz="2800" dirty="0" err="1">
                  <a:solidFill>
                    <a:srgbClr val="496F63"/>
                  </a:solidFill>
                  <a:latin typeface="Arial" panose="020B0604020202020204" pitchFamily="34" charset="0"/>
                  <a:ea typeface="Montserrat-SemiBold"/>
                  <a:cs typeface="Arial" panose="020B0604020202020204" pitchFamily="34" charset="0"/>
                  <a:sym typeface="Montserrat-SemiBold"/>
                </a:rPr>
                <a:t>sobie</a:t>
              </a:r>
              <a:r>
                <a:rPr lang="en-US" sz="2800" dirty="0">
                  <a:solidFill>
                    <a:srgbClr val="496F63"/>
                  </a:solidFill>
                  <a:latin typeface="Arial" panose="020B0604020202020204" pitchFamily="34" charset="0"/>
                  <a:ea typeface="Montserrat-SemiBold"/>
                  <a:cs typeface="Arial" panose="020B0604020202020204" pitchFamily="34" charset="0"/>
                  <a:sym typeface="Montserrat-SemiBold"/>
                </a:rPr>
                <a:t>, </a:t>
              </a:r>
              <a:r>
                <a:rPr lang="en-US" sz="2800" dirty="0" err="1">
                  <a:solidFill>
                    <a:srgbClr val="496F63"/>
                  </a:solidFill>
                  <a:latin typeface="Arial" panose="020B0604020202020204" pitchFamily="34" charset="0"/>
                  <a:ea typeface="Montserrat-SemiBold"/>
                  <a:cs typeface="Arial" panose="020B0604020202020204" pitchFamily="34" charset="0"/>
                  <a:sym typeface="Montserrat-SemiBold"/>
                </a:rPr>
                <a:t>że</a:t>
              </a:r>
              <a:r>
                <a:rPr lang="en-US" sz="2800" dirty="0">
                  <a:solidFill>
                    <a:srgbClr val="496F63"/>
                  </a:solidFill>
                  <a:latin typeface="Arial" panose="020B0604020202020204" pitchFamily="34" charset="0"/>
                  <a:ea typeface="Montserrat-SemiBold"/>
                  <a:cs typeface="Arial" panose="020B0604020202020204" pitchFamily="34" charset="0"/>
                  <a:sym typeface="Montserrat-SemiBold"/>
                </a:rPr>
                <a:t> </a:t>
              </a:r>
              <a:r>
                <a:rPr lang="en-US" sz="2800" dirty="0" err="1">
                  <a:solidFill>
                    <a:srgbClr val="496F63"/>
                  </a:solidFill>
                  <a:latin typeface="Arial" panose="020B0604020202020204" pitchFamily="34" charset="0"/>
                  <a:ea typeface="Montserrat-SemiBold"/>
                  <a:cs typeface="Arial" panose="020B0604020202020204" pitchFamily="34" charset="0"/>
                  <a:sym typeface="Montserrat-SemiBold"/>
                </a:rPr>
                <a:t>nie</a:t>
              </a:r>
              <a:r>
                <a:rPr lang="en-US" sz="2800" dirty="0">
                  <a:solidFill>
                    <a:srgbClr val="496F63"/>
                  </a:solidFill>
                  <a:latin typeface="Arial" panose="020B0604020202020204" pitchFamily="34" charset="0"/>
                  <a:ea typeface="Montserrat-SemiBold"/>
                  <a:cs typeface="Arial" panose="020B0604020202020204" pitchFamily="34" charset="0"/>
                  <a:sym typeface="Montserrat-SemiBold"/>
                </a:rPr>
                <a:t> </a:t>
              </a:r>
              <a:r>
                <a:rPr lang="en-US" sz="2800" dirty="0" err="1">
                  <a:solidFill>
                    <a:srgbClr val="496F63"/>
                  </a:solidFill>
                  <a:latin typeface="Arial" panose="020B0604020202020204" pitchFamily="34" charset="0"/>
                  <a:ea typeface="Montserrat-SemiBold"/>
                  <a:cs typeface="Arial" panose="020B0604020202020204" pitchFamily="34" charset="0"/>
                  <a:sym typeface="Montserrat-SemiBold"/>
                </a:rPr>
                <a:t>chodzi</a:t>
              </a:r>
              <a:r>
                <a:rPr lang="en-US" sz="2800" dirty="0">
                  <a:solidFill>
                    <a:srgbClr val="496F63"/>
                  </a:solidFill>
                  <a:latin typeface="Arial" panose="020B0604020202020204" pitchFamily="34" charset="0"/>
                  <a:ea typeface="Montserrat-SemiBold"/>
                  <a:cs typeface="Arial" panose="020B0604020202020204" pitchFamily="34" charset="0"/>
                  <a:sym typeface="Montserrat-SemiBold"/>
                </a:rPr>
                <a:t> </a:t>
              </a:r>
              <a:r>
                <a:rPr lang="en-US" sz="2800" dirty="0" err="1">
                  <a:solidFill>
                    <a:srgbClr val="496F63"/>
                  </a:solidFill>
                  <a:latin typeface="Arial" panose="020B0604020202020204" pitchFamily="34" charset="0"/>
                  <a:ea typeface="Montserrat-SemiBold"/>
                  <a:cs typeface="Arial" panose="020B0604020202020204" pitchFamily="34" charset="0"/>
                  <a:sym typeface="Montserrat-SemiBold"/>
                </a:rPr>
                <a:t>tylko</a:t>
              </a:r>
              <a:r>
                <a:rPr lang="en-US" sz="2800" dirty="0">
                  <a:solidFill>
                    <a:srgbClr val="496F63"/>
                  </a:solidFill>
                  <a:latin typeface="Arial" panose="020B0604020202020204" pitchFamily="34" charset="0"/>
                  <a:ea typeface="Montserrat-SemiBold"/>
                  <a:cs typeface="Arial" panose="020B0604020202020204" pitchFamily="34" charset="0"/>
                  <a:sym typeface="Montserrat-SemiBold"/>
                </a:rPr>
                <a:t> o </a:t>
              </a:r>
              <a:r>
                <a:rPr lang="en-US" sz="2800" dirty="0" err="1">
                  <a:solidFill>
                    <a:srgbClr val="496F63"/>
                  </a:solidFill>
                  <a:latin typeface="Arial" panose="020B0604020202020204" pitchFamily="34" charset="0"/>
                  <a:ea typeface="Montserrat-SemiBold"/>
                  <a:cs typeface="Arial" panose="020B0604020202020204" pitchFamily="34" charset="0"/>
                  <a:sym typeface="Montserrat-SemiBold"/>
                </a:rPr>
                <a:t>tworzenie</a:t>
              </a:r>
              <a:r>
                <a:rPr lang="en-US" sz="2800" dirty="0">
                  <a:solidFill>
                    <a:srgbClr val="496F63"/>
                  </a:solidFill>
                  <a:latin typeface="Arial" panose="020B0604020202020204" pitchFamily="34" charset="0"/>
                  <a:ea typeface="Montserrat-SemiBold"/>
                  <a:cs typeface="Arial" panose="020B0604020202020204" pitchFamily="34" charset="0"/>
                  <a:sym typeface="Montserrat-SemiBold"/>
                </a:rPr>
                <a:t> </a:t>
              </a:r>
              <a:r>
                <a:rPr lang="en-US" sz="2800" dirty="0" err="1">
                  <a:solidFill>
                    <a:srgbClr val="496F63"/>
                  </a:solidFill>
                  <a:latin typeface="Arial" panose="020B0604020202020204" pitchFamily="34" charset="0"/>
                  <a:ea typeface="Montserrat-SemiBold"/>
                  <a:cs typeface="Arial" panose="020B0604020202020204" pitchFamily="34" charset="0"/>
                  <a:sym typeface="Montserrat-SemiBold"/>
                </a:rPr>
                <a:t>nowych</a:t>
              </a:r>
              <a:r>
                <a:rPr lang="en-US" sz="2800" dirty="0">
                  <a:solidFill>
                    <a:srgbClr val="496F63"/>
                  </a:solidFill>
                  <a:latin typeface="Arial" panose="020B0604020202020204" pitchFamily="34" charset="0"/>
                  <a:ea typeface="Montserrat-SemiBold"/>
                  <a:cs typeface="Arial" panose="020B0604020202020204" pitchFamily="34" charset="0"/>
                  <a:sym typeface="Montserrat-SemiBold"/>
                </a:rPr>
                <a:t> </a:t>
              </a:r>
              <a:r>
                <a:rPr lang="en-US" sz="2800" dirty="0" err="1">
                  <a:solidFill>
                    <a:srgbClr val="496F63"/>
                  </a:solidFill>
                  <a:latin typeface="Arial" panose="020B0604020202020204" pitchFamily="34" charset="0"/>
                  <a:ea typeface="Montserrat-SemiBold"/>
                  <a:cs typeface="Arial" panose="020B0604020202020204" pitchFamily="34" charset="0"/>
                  <a:sym typeface="Montserrat-SemiBold"/>
                </a:rPr>
                <a:t>produktów</a:t>
              </a:r>
              <a:r>
                <a:rPr lang="en-US" sz="2800" dirty="0">
                  <a:solidFill>
                    <a:srgbClr val="496F63"/>
                  </a:solidFill>
                  <a:latin typeface="Arial" panose="020B0604020202020204" pitchFamily="34" charset="0"/>
                  <a:ea typeface="Montserrat-SemiBold"/>
                  <a:cs typeface="Arial" panose="020B0604020202020204" pitchFamily="34" charset="0"/>
                  <a:sym typeface="Montserrat-SemiBold"/>
                </a:rPr>
                <a:t>, ale </a:t>
              </a:r>
              <a:r>
                <a:rPr lang="en-US" sz="2800" dirty="0" err="1">
                  <a:solidFill>
                    <a:srgbClr val="496F63"/>
                  </a:solidFill>
                  <a:latin typeface="Arial" panose="020B0604020202020204" pitchFamily="34" charset="0"/>
                  <a:ea typeface="Montserrat-SemiBold"/>
                  <a:cs typeface="Arial" panose="020B0604020202020204" pitchFamily="34" charset="0"/>
                  <a:sym typeface="Montserrat-SemiBold"/>
                </a:rPr>
                <a:t>także</a:t>
              </a:r>
              <a:r>
                <a:rPr lang="en-US" sz="2800" dirty="0">
                  <a:solidFill>
                    <a:srgbClr val="496F63"/>
                  </a:solidFill>
                  <a:latin typeface="Arial" panose="020B0604020202020204" pitchFamily="34" charset="0"/>
                  <a:ea typeface="Montserrat-SemiBold"/>
                  <a:cs typeface="Arial" panose="020B0604020202020204" pitchFamily="34" charset="0"/>
                  <a:sym typeface="Montserrat-SemiBold"/>
                </a:rPr>
                <a:t> o </a:t>
              </a:r>
              <a:r>
                <a:rPr lang="en-US" sz="2800" dirty="0" err="1">
                  <a:solidFill>
                    <a:srgbClr val="496F63"/>
                  </a:solidFill>
                  <a:latin typeface="Arial" panose="020B0604020202020204" pitchFamily="34" charset="0"/>
                  <a:ea typeface="Montserrat-SemiBold"/>
                  <a:cs typeface="Arial" panose="020B0604020202020204" pitchFamily="34" charset="0"/>
                  <a:sym typeface="Montserrat-SemiBold"/>
                </a:rPr>
                <a:t>powiązanie</a:t>
              </a:r>
              <a:r>
                <a:rPr lang="en-US" sz="2800" dirty="0">
                  <a:solidFill>
                    <a:srgbClr val="496F63"/>
                  </a:solidFill>
                  <a:latin typeface="Arial" panose="020B0604020202020204" pitchFamily="34" charset="0"/>
                  <a:ea typeface="Montserrat-SemiBold"/>
                  <a:cs typeface="Arial" panose="020B0604020202020204" pitchFamily="34" charset="0"/>
                  <a:sym typeface="Montserrat-SemiBold"/>
                </a:rPr>
                <a:t> </a:t>
              </a:r>
              <a:r>
                <a:rPr lang="en-US" sz="2800" dirty="0" err="1">
                  <a:solidFill>
                    <a:srgbClr val="496F63"/>
                  </a:solidFill>
                  <a:latin typeface="Arial" panose="020B0604020202020204" pitchFamily="34" charset="0"/>
                  <a:ea typeface="Montserrat-SemiBold"/>
                  <a:cs typeface="Arial" panose="020B0604020202020204" pitchFamily="34" charset="0"/>
                  <a:sym typeface="Montserrat-SemiBold"/>
                </a:rPr>
                <a:t>innowacji</a:t>
              </a:r>
              <a:r>
                <a:rPr lang="en-US" sz="2800" dirty="0">
                  <a:solidFill>
                    <a:srgbClr val="496F63"/>
                  </a:solidFill>
                  <a:latin typeface="Arial" panose="020B0604020202020204" pitchFamily="34" charset="0"/>
                  <a:ea typeface="Montserrat-SemiBold"/>
                  <a:cs typeface="Arial" panose="020B0604020202020204" pitchFamily="34" charset="0"/>
                  <a:sym typeface="Montserrat-SemiBold"/>
                </a:rPr>
                <a:t> </a:t>
              </a:r>
              <a:r>
                <a:rPr lang="en-US" sz="2800" dirty="0" err="1">
                  <a:solidFill>
                    <a:srgbClr val="496F63"/>
                  </a:solidFill>
                  <a:latin typeface="Arial" panose="020B0604020202020204" pitchFamily="34" charset="0"/>
                  <a:ea typeface="Montserrat-SemiBold"/>
                  <a:cs typeface="Arial" panose="020B0604020202020204" pitchFamily="34" charset="0"/>
                  <a:sym typeface="Montserrat-SemiBold"/>
                </a:rPr>
                <a:t>ze</a:t>
              </a:r>
              <a:r>
                <a:rPr lang="en-US" sz="2800" dirty="0">
                  <a:solidFill>
                    <a:srgbClr val="496F63"/>
                  </a:solidFill>
                  <a:latin typeface="Arial" panose="020B0604020202020204" pitchFamily="34" charset="0"/>
                  <a:ea typeface="Montserrat-SemiBold"/>
                  <a:cs typeface="Arial" panose="020B0604020202020204" pitchFamily="34" charset="0"/>
                  <a:sym typeface="Montserrat-SemiBold"/>
                </a:rPr>
                <a:t> </a:t>
              </a:r>
              <a:r>
                <a:rPr lang="en-US" sz="2800" dirty="0" err="1">
                  <a:solidFill>
                    <a:srgbClr val="496F63"/>
                  </a:solidFill>
                  <a:latin typeface="Arial" panose="020B0604020202020204" pitchFamily="34" charset="0"/>
                  <a:ea typeface="Montserrat-SemiBold"/>
                  <a:cs typeface="Arial" panose="020B0604020202020204" pitchFamily="34" charset="0"/>
                  <a:sym typeface="Montserrat-SemiBold"/>
                </a:rPr>
                <a:t>wzrostem</a:t>
              </a:r>
              <a:r>
                <a:rPr lang="en-US" sz="2800" dirty="0">
                  <a:solidFill>
                    <a:srgbClr val="496F63"/>
                  </a:solidFill>
                  <a:latin typeface="Arial" panose="020B0604020202020204" pitchFamily="34" charset="0"/>
                  <a:ea typeface="Montserrat-SemiBold"/>
                  <a:cs typeface="Arial" panose="020B0604020202020204" pitchFamily="34" charset="0"/>
                  <a:sym typeface="Montserrat-SemiBold"/>
                </a:rPr>
                <a:t>, </a:t>
              </a:r>
              <a:r>
                <a:rPr lang="en-US" sz="2800" dirty="0" err="1">
                  <a:solidFill>
                    <a:srgbClr val="496F63"/>
                  </a:solidFill>
                  <a:latin typeface="Arial" panose="020B0604020202020204" pitchFamily="34" charset="0"/>
                  <a:ea typeface="Montserrat-SemiBold"/>
                  <a:cs typeface="Arial" panose="020B0604020202020204" pitchFamily="34" charset="0"/>
                  <a:sym typeface="Montserrat-SemiBold"/>
                </a:rPr>
                <a:t>pozwala</a:t>
              </a:r>
              <a:r>
                <a:rPr lang="en-US" sz="2800" dirty="0">
                  <a:solidFill>
                    <a:srgbClr val="496F63"/>
                  </a:solidFill>
                  <a:latin typeface="Arial" panose="020B0604020202020204" pitchFamily="34" charset="0"/>
                  <a:ea typeface="Montserrat-SemiBold"/>
                  <a:cs typeface="Arial" panose="020B0604020202020204" pitchFamily="34" charset="0"/>
                  <a:sym typeface="Montserrat-SemiBold"/>
                </a:rPr>
                <a:t> </a:t>
              </a:r>
              <a:r>
                <a:rPr lang="en-US" sz="2800" dirty="0" err="1">
                  <a:solidFill>
                    <a:srgbClr val="496F63"/>
                  </a:solidFill>
                  <a:latin typeface="Arial" panose="020B0604020202020204" pitchFamily="34" charset="0"/>
                  <a:ea typeface="Montserrat-SemiBold"/>
                  <a:cs typeface="Arial" panose="020B0604020202020204" pitchFamily="34" charset="0"/>
                  <a:sym typeface="Montserrat-SemiBold"/>
                </a:rPr>
                <a:t>organizacjom</a:t>
              </a:r>
              <a:r>
                <a:rPr lang="en-US" sz="2800" dirty="0">
                  <a:solidFill>
                    <a:srgbClr val="496F63"/>
                  </a:solidFill>
                  <a:latin typeface="Arial" panose="020B0604020202020204" pitchFamily="34" charset="0"/>
                  <a:ea typeface="Montserrat-SemiBold"/>
                  <a:cs typeface="Arial" panose="020B0604020202020204" pitchFamily="34" charset="0"/>
                  <a:sym typeface="Montserrat-SemiBold"/>
                </a:rPr>
                <a:t> </a:t>
              </a:r>
              <a:r>
                <a:rPr lang="en-US" sz="2800" dirty="0" err="1">
                  <a:solidFill>
                    <a:srgbClr val="496F63"/>
                  </a:solidFill>
                  <a:latin typeface="Arial" panose="020B0604020202020204" pitchFamily="34" charset="0"/>
                  <a:ea typeface="Montserrat-SemiBold"/>
                  <a:cs typeface="Arial" panose="020B0604020202020204" pitchFamily="34" charset="0"/>
                  <a:sym typeface="Montserrat-SemiBold"/>
                </a:rPr>
                <a:t>odpowiedzieć</a:t>
              </a:r>
              <a:r>
                <a:rPr lang="en-US" sz="2800" dirty="0">
                  <a:solidFill>
                    <a:srgbClr val="496F63"/>
                  </a:solidFill>
                  <a:latin typeface="Arial" panose="020B0604020202020204" pitchFamily="34" charset="0"/>
                  <a:ea typeface="Montserrat-SemiBold"/>
                  <a:cs typeface="Arial" panose="020B0604020202020204" pitchFamily="34" charset="0"/>
                  <a:sym typeface="Montserrat-SemiBold"/>
                </a:rPr>
                <a:t> </a:t>
              </a:r>
              <a:r>
                <a:rPr lang="en-US" sz="2800" dirty="0" err="1">
                  <a:solidFill>
                    <a:srgbClr val="496F63"/>
                  </a:solidFill>
                  <a:latin typeface="Arial" panose="020B0604020202020204" pitchFamily="34" charset="0"/>
                  <a:ea typeface="Montserrat-SemiBold"/>
                  <a:cs typeface="Arial" panose="020B0604020202020204" pitchFamily="34" charset="0"/>
                  <a:sym typeface="Montserrat-SemiBold"/>
                </a:rPr>
                <a:t>na</a:t>
              </a:r>
              <a:r>
                <a:rPr lang="en-US" sz="2800" dirty="0">
                  <a:solidFill>
                    <a:srgbClr val="496F63"/>
                  </a:solidFill>
                  <a:latin typeface="Arial" panose="020B0604020202020204" pitchFamily="34" charset="0"/>
                  <a:ea typeface="Montserrat-SemiBold"/>
                  <a:cs typeface="Arial" panose="020B0604020202020204" pitchFamily="34" charset="0"/>
                  <a:sym typeface="Montserrat-SemiBold"/>
                </a:rPr>
                <a:t> </a:t>
              </a:r>
              <a:r>
                <a:rPr lang="en-US" sz="2800" dirty="0" err="1">
                  <a:solidFill>
                    <a:srgbClr val="496F63"/>
                  </a:solidFill>
                  <a:latin typeface="Arial" panose="020B0604020202020204" pitchFamily="34" charset="0"/>
                  <a:ea typeface="Montserrat-SemiBold"/>
                  <a:cs typeface="Arial" panose="020B0604020202020204" pitchFamily="34" charset="0"/>
                  <a:sym typeface="Montserrat-SemiBold"/>
                </a:rPr>
                <a:t>pytanie</a:t>
              </a:r>
              <a:r>
                <a:rPr lang="en-US" sz="2800" dirty="0">
                  <a:solidFill>
                    <a:srgbClr val="496F63"/>
                  </a:solidFill>
                  <a:latin typeface="Arial" panose="020B0604020202020204" pitchFamily="34" charset="0"/>
                  <a:ea typeface="Montserrat-SemiBold"/>
                  <a:cs typeface="Arial" panose="020B0604020202020204" pitchFamily="34" charset="0"/>
                  <a:sym typeface="Montserrat-SemiBold"/>
                </a:rPr>
                <a:t>: „W </a:t>
              </a:r>
              <a:r>
                <a:rPr lang="en-US" sz="2800" dirty="0" err="1">
                  <a:solidFill>
                    <a:srgbClr val="496F63"/>
                  </a:solidFill>
                  <a:latin typeface="Arial" panose="020B0604020202020204" pitchFamily="34" charset="0"/>
                  <a:ea typeface="Montserrat-SemiBold"/>
                  <a:cs typeface="Arial" panose="020B0604020202020204" pitchFamily="34" charset="0"/>
                  <a:sym typeface="Montserrat-SemiBold"/>
                </a:rPr>
                <a:t>jaki</a:t>
              </a:r>
              <a:r>
                <a:rPr lang="en-US" sz="2800" dirty="0">
                  <a:solidFill>
                    <a:srgbClr val="496F63"/>
                  </a:solidFill>
                  <a:latin typeface="Arial" panose="020B0604020202020204" pitchFamily="34" charset="0"/>
                  <a:ea typeface="Montserrat-SemiBold"/>
                  <a:cs typeface="Arial" panose="020B0604020202020204" pitchFamily="34" charset="0"/>
                  <a:sym typeface="Montserrat-SemiBold"/>
                </a:rPr>
                <a:t> </a:t>
              </a:r>
              <a:r>
                <a:rPr lang="en-US" sz="2800" dirty="0" err="1">
                  <a:solidFill>
                    <a:srgbClr val="496F63"/>
                  </a:solidFill>
                  <a:latin typeface="Arial" panose="020B0604020202020204" pitchFamily="34" charset="0"/>
                  <a:ea typeface="Montserrat-SemiBold"/>
                  <a:cs typeface="Arial" panose="020B0604020202020204" pitchFamily="34" charset="0"/>
                  <a:sym typeface="Montserrat-SemiBold"/>
                </a:rPr>
                <a:t>sposób</a:t>
              </a:r>
              <a:r>
                <a:rPr lang="en-US" sz="2800" dirty="0">
                  <a:solidFill>
                    <a:srgbClr val="496F63"/>
                  </a:solidFill>
                  <a:latin typeface="Arial" panose="020B0604020202020204" pitchFamily="34" charset="0"/>
                  <a:ea typeface="Montserrat-SemiBold"/>
                  <a:cs typeface="Arial" panose="020B0604020202020204" pitchFamily="34" charset="0"/>
                  <a:sym typeface="Montserrat-SemiBold"/>
                </a:rPr>
                <a:t> </a:t>
              </a:r>
              <a:r>
                <a:rPr lang="en-US" sz="2800" dirty="0" err="1">
                  <a:solidFill>
                    <a:srgbClr val="496F63"/>
                  </a:solidFill>
                  <a:latin typeface="Arial" panose="020B0604020202020204" pitchFamily="34" charset="0"/>
                  <a:ea typeface="Montserrat-SemiBold"/>
                  <a:cs typeface="Arial" panose="020B0604020202020204" pitchFamily="34" charset="0"/>
                  <a:sym typeface="Montserrat-SemiBold"/>
                </a:rPr>
                <a:t>zastosować</a:t>
              </a:r>
              <a:r>
                <a:rPr lang="en-US" sz="2800" dirty="0">
                  <a:solidFill>
                    <a:srgbClr val="496F63"/>
                  </a:solidFill>
                  <a:latin typeface="Arial" panose="020B0604020202020204" pitchFamily="34" charset="0"/>
                  <a:ea typeface="Montserrat-SemiBold"/>
                  <a:cs typeface="Arial" panose="020B0604020202020204" pitchFamily="34" charset="0"/>
                  <a:sym typeface="Montserrat-SemiBold"/>
                </a:rPr>
                <a:t> </a:t>
              </a:r>
              <a:r>
                <a:rPr lang="en-US" sz="2800" dirty="0" err="1">
                  <a:solidFill>
                    <a:srgbClr val="496F63"/>
                  </a:solidFill>
                  <a:latin typeface="Arial" panose="020B0604020202020204" pitchFamily="34" charset="0"/>
                  <a:ea typeface="Montserrat-SemiBold"/>
                  <a:cs typeface="Arial" panose="020B0604020202020204" pitchFamily="34" charset="0"/>
                  <a:sym typeface="Montserrat-SemiBold"/>
                </a:rPr>
                <a:t>odchudzoną</a:t>
              </a:r>
              <a:r>
                <a:rPr lang="en-US" sz="2800" dirty="0">
                  <a:solidFill>
                    <a:srgbClr val="496F63"/>
                  </a:solidFill>
                  <a:latin typeface="Arial" panose="020B0604020202020204" pitchFamily="34" charset="0"/>
                  <a:ea typeface="Montserrat-SemiBold"/>
                  <a:cs typeface="Arial" panose="020B0604020202020204" pitchFamily="34" charset="0"/>
                  <a:sym typeface="Montserrat-SemiBold"/>
                </a:rPr>
                <a:t> </a:t>
              </a:r>
              <a:r>
                <a:rPr lang="en-US" sz="2800" dirty="0" err="1">
                  <a:solidFill>
                    <a:srgbClr val="496F63"/>
                  </a:solidFill>
                  <a:latin typeface="Arial" panose="020B0604020202020204" pitchFamily="34" charset="0"/>
                  <a:ea typeface="Montserrat-SemiBold"/>
                  <a:cs typeface="Arial" panose="020B0604020202020204" pitchFamily="34" charset="0"/>
                  <a:sym typeface="Montserrat-SemiBold"/>
                </a:rPr>
                <a:t>innowację</a:t>
              </a:r>
              <a:r>
                <a:rPr lang="en-US" sz="2800" dirty="0">
                  <a:solidFill>
                    <a:srgbClr val="496F63"/>
                  </a:solidFill>
                  <a:latin typeface="Arial" panose="020B0604020202020204" pitchFamily="34" charset="0"/>
                  <a:ea typeface="Montserrat-SemiBold"/>
                  <a:cs typeface="Arial" panose="020B0604020202020204" pitchFamily="34" charset="0"/>
                  <a:sym typeface="Montserrat-SemiBold"/>
                </a:rPr>
                <a:t> do </a:t>
              </a:r>
              <a:r>
                <a:rPr lang="en-US" sz="2800" dirty="0" err="1">
                  <a:solidFill>
                    <a:srgbClr val="496F63"/>
                  </a:solidFill>
                  <a:latin typeface="Arial" panose="020B0604020202020204" pitchFamily="34" charset="0"/>
                  <a:ea typeface="Montserrat-SemiBold"/>
                  <a:cs typeface="Arial" panose="020B0604020202020204" pitchFamily="34" charset="0"/>
                  <a:sym typeface="Montserrat-SemiBold"/>
                </a:rPr>
                <a:t>tego</a:t>
              </a:r>
              <a:r>
                <a:rPr lang="en-US" sz="2800" dirty="0">
                  <a:solidFill>
                    <a:srgbClr val="496F63"/>
                  </a:solidFill>
                  <a:latin typeface="Arial" panose="020B0604020202020204" pitchFamily="34" charset="0"/>
                  <a:ea typeface="Montserrat-SemiBold"/>
                  <a:cs typeface="Arial" panose="020B0604020202020204" pitchFamily="34" charset="0"/>
                  <a:sym typeface="Montserrat-SemiBold"/>
                </a:rPr>
                <a:t>, co </a:t>
              </a:r>
              <a:r>
                <a:rPr lang="en-US" sz="2800" dirty="0" err="1">
                  <a:solidFill>
                    <a:srgbClr val="496F63"/>
                  </a:solidFill>
                  <a:latin typeface="Arial" panose="020B0604020202020204" pitchFamily="34" charset="0"/>
                  <a:ea typeface="Montserrat-SemiBold"/>
                  <a:cs typeface="Arial" panose="020B0604020202020204" pitchFamily="34" charset="0"/>
                  <a:sym typeface="Montserrat-SemiBold"/>
                </a:rPr>
                <a:t>już</a:t>
              </a:r>
              <a:r>
                <a:rPr lang="en-US" sz="2800" dirty="0">
                  <a:solidFill>
                    <a:srgbClr val="496F63"/>
                  </a:solidFill>
                  <a:latin typeface="Arial" panose="020B0604020202020204" pitchFamily="34" charset="0"/>
                  <a:ea typeface="Montserrat-SemiBold"/>
                  <a:cs typeface="Arial" panose="020B0604020202020204" pitchFamily="34" charset="0"/>
                  <a:sym typeface="Montserrat-SemiBold"/>
                </a:rPr>
                <a:t> </a:t>
              </a:r>
              <a:r>
                <a:rPr lang="en-US" sz="2800" dirty="0" err="1">
                  <a:solidFill>
                    <a:srgbClr val="496F63"/>
                  </a:solidFill>
                  <a:latin typeface="Arial" panose="020B0604020202020204" pitchFamily="34" charset="0"/>
                  <a:ea typeface="Montserrat-SemiBold"/>
                  <a:cs typeface="Arial" panose="020B0604020202020204" pitchFamily="34" charset="0"/>
                  <a:sym typeface="Montserrat-SemiBold"/>
                </a:rPr>
                <a:t>mamy</a:t>
              </a:r>
              <a:r>
                <a:rPr lang="en-US" sz="2800" dirty="0">
                  <a:solidFill>
                    <a:srgbClr val="496F63"/>
                  </a:solidFill>
                  <a:latin typeface="Arial" panose="020B0604020202020204" pitchFamily="34" charset="0"/>
                  <a:ea typeface="Montserrat-SemiBold"/>
                  <a:cs typeface="Arial" panose="020B0604020202020204" pitchFamily="34" charset="0"/>
                  <a:sym typeface="Montserrat-SemiBold"/>
                </a:rPr>
                <a:t>, aby </a:t>
              </a:r>
              <a:r>
                <a:rPr lang="en-US" sz="2800" dirty="0" err="1">
                  <a:solidFill>
                    <a:srgbClr val="496F63"/>
                  </a:solidFill>
                  <a:latin typeface="Arial" panose="020B0604020202020204" pitchFamily="34" charset="0"/>
                  <a:ea typeface="Montserrat-SemiBold"/>
                  <a:cs typeface="Arial" panose="020B0604020202020204" pitchFamily="34" charset="0"/>
                  <a:sym typeface="Montserrat-SemiBold"/>
                </a:rPr>
                <a:t>odkryć</a:t>
              </a:r>
              <a:r>
                <a:rPr lang="en-US" sz="2800" dirty="0">
                  <a:solidFill>
                    <a:srgbClr val="496F63"/>
                  </a:solidFill>
                  <a:latin typeface="Arial" panose="020B0604020202020204" pitchFamily="34" charset="0"/>
                  <a:ea typeface="Montserrat-SemiBold"/>
                  <a:cs typeface="Arial" panose="020B0604020202020204" pitchFamily="34" charset="0"/>
                  <a:sym typeface="Montserrat-SemiBold"/>
                </a:rPr>
                <a:t> </a:t>
              </a:r>
              <a:r>
                <a:rPr lang="en-US" sz="2800" dirty="0" err="1">
                  <a:solidFill>
                    <a:srgbClr val="496F63"/>
                  </a:solidFill>
                  <a:latin typeface="Arial" panose="020B0604020202020204" pitchFamily="34" charset="0"/>
                  <a:ea typeface="Montserrat-SemiBold"/>
                  <a:cs typeface="Arial" panose="020B0604020202020204" pitchFamily="34" charset="0"/>
                  <a:sym typeface="Montserrat-SemiBold"/>
                </a:rPr>
                <a:t>nowe</a:t>
              </a:r>
              <a:r>
                <a:rPr lang="en-US" sz="2800" dirty="0">
                  <a:solidFill>
                    <a:srgbClr val="496F63"/>
                  </a:solidFill>
                  <a:latin typeface="Arial" panose="020B0604020202020204" pitchFamily="34" charset="0"/>
                  <a:ea typeface="Montserrat-SemiBold"/>
                  <a:cs typeface="Arial" panose="020B0604020202020204" pitchFamily="34" charset="0"/>
                  <a:sym typeface="Montserrat-SemiBold"/>
                </a:rPr>
                <a:t> </a:t>
              </a:r>
              <a:r>
                <a:rPr lang="en-US" sz="2800" dirty="0" err="1">
                  <a:solidFill>
                    <a:srgbClr val="496F63"/>
                  </a:solidFill>
                  <a:latin typeface="Arial" panose="020B0604020202020204" pitchFamily="34" charset="0"/>
                  <a:ea typeface="Montserrat-SemiBold"/>
                  <a:cs typeface="Arial" panose="020B0604020202020204" pitchFamily="34" charset="0"/>
                  <a:sym typeface="Montserrat-SemiBold"/>
                </a:rPr>
                <a:t>możliwości</a:t>
              </a:r>
              <a:r>
                <a:rPr lang="en-US" sz="2800" dirty="0">
                  <a:solidFill>
                    <a:srgbClr val="496F63"/>
                  </a:solidFill>
                  <a:latin typeface="Arial" panose="020B0604020202020204" pitchFamily="34" charset="0"/>
                  <a:ea typeface="Montserrat-SemiBold"/>
                  <a:cs typeface="Arial" panose="020B0604020202020204" pitchFamily="34" charset="0"/>
                  <a:sym typeface="Montserrat-SemiBold"/>
                </a:rPr>
                <a:t> </a:t>
              </a:r>
              <a:r>
                <a:rPr lang="en-US" sz="2800" dirty="0" err="1">
                  <a:solidFill>
                    <a:srgbClr val="496F63"/>
                  </a:solidFill>
                  <a:latin typeface="Arial" panose="020B0604020202020204" pitchFamily="34" charset="0"/>
                  <a:ea typeface="Montserrat-SemiBold"/>
                  <a:cs typeface="Arial" panose="020B0604020202020204" pitchFamily="34" charset="0"/>
                  <a:sym typeface="Montserrat-SemiBold"/>
                </a:rPr>
                <a:t>i</a:t>
              </a:r>
              <a:r>
                <a:rPr lang="en-US" sz="2800" dirty="0">
                  <a:solidFill>
                    <a:srgbClr val="496F63"/>
                  </a:solidFill>
                  <a:latin typeface="Arial" panose="020B0604020202020204" pitchFamily="34" charset="0"/>
                  <a:ea typeface="Montserrat-SemiBold"/>
                  <a:cs typeface="Arial" panose="020B0604020202020204" pitchFamily="34" charset="0"/>
                  <a:sym typeface="Montserrat-SemiBold"/>
                </a:rPr>
                <a:t> </a:t>
              </a:r>
              <a:r>
                <a:rPr lang="en-US" sz="2800" dirty="0" err="1">
                  <a:solidFill>
                    <a:srgbClr val="496F63"/>
                  </a:solidFill>
                  <a:latin typeface="Arial" panose="020B0604020202020204" pitchFamily="34" charset="0"/>
                  <a:ea typeface="Montserrat-SemiBold"/>
                  <a:cs typeface="Arial" panose="020B0604020202020204" pitchFamily="34" charset="0"/>
                  <a:sym typeface="Montserrat-SemiBold"/>
                </a:rPr>
                <a:t>zmniejszyć</a:t>
              </a:r>
              <a:r>
                <a:rPr lang="en-US" sz="2800" dirty="0">
                  <a:solidFill>
                    <a:srgbClr val="496F63"/>
                  </a:solidFill>
                  <a:latin typeface="Arial" panose="020B0604020202020204" pitchFamily="34" charset="0"/>
                  <a:ea typeface="Montserrat-SemiBold"/>
                  <a:cs typeface="Arial" panose="020B0604020202020204" pitchFamily="34" charset="0"/>
                  <a:sym typeface="Montserrat-SemiBold"/>
                </a:rPr>
                <a:t> </a:t>
              </a:r>
              <a:r>
                <a:rPr lang="en-US" sz="2800" dirty="0" err="1">
                  <a:solidFill>
                    <a:srgbClr val="496F63"/>
                  </a:solidFill>
                  <a:latin typeface="Arial" panose="020B0604020202020204" pitchFamily="34" charset="0"/>
                  <a:ea typeface="Montserrat-SemiBold"/>
                  <a:cs typeface="Arial" panose="020B0604020202020204" pitchFamily="34" charset="0"/>
                  <a:sym typeface="Montserrat-SemiBold"/>
                </a:rPr>
                <a:t>marnotrawstwo</a:t>
              </a:r>
              <a:r>
                <a:rPr lang="en-US" sz="2800" dirty="0">
                  <a:solidFill>
                    <a:srgbClr val="496F63"/>
                  </a:solidFill>
                  <a:latin typeface="Arial" panose="020B0604020202020204" pitchFamily="34" charset="0"/>
                  <a:ea typeface="Montserrat-SemiBold"/>
                  <a:cs typeface="Arial" panose="020B0604020202020204" pitchFamily="34" charset="0"/>
                  <a:sym typeface="Montserrat-SemiBold"/>
                </a:rPr>
                <a:t> w </a:t>
              </a:r>
              <a:r>
                <a:rPr lang="en-US" sz="2800" dirty="0" err="1">
                  <a:solidFill>
                    <a:srgbClr val="496F63"/>
                  </a:solidFill>
                  <a:latin typeface="Arial" panose="020B0604020202020204" pitchFamily="34" charset="0"/>
                  <a:ea typeface="Montserrat-SemiBold"/>
                  <a:cs typeface="Arial" panose="020B0604020202020204" pitchFamily="34" charset="0"/>
                  <a:sym typeface="Montserrat-SemiBold"/>
                </a:rPr>
                <a:t>komercjalizacji</a:t>
              </a:r>
              <a:r>
                <a:rPr lang="en-US" sz="2800" dirty="0">
                  <a:solidFill>
                    <a:srgbClr val="496F63"/>
                  </a:solidFill>
                  <a:latin typeface="Arial" panose="020B0604020202020204" pitchFamily="34" charset="0"/>
                  <a:ea typeface="Montserrat-SemiBold"/>
                  <a:cs typeface="Arial" panose="020B0604020202020204" pitchFamily="34" charset="0"/>
                  <a:sym typeface="Montserrat-SemiBold"/>
                </a:rPr>
                <a:t> </a:t>
              </a:r>
              <a:r>
                <a:rPr lang="en-US" sz="2800" dirty="0" err="1">
                  <a:solidFill>
                    <a:srgbClr val="496F63"/>
                  </a:solidFill>
                  <a:latin typeface="Arial" panose="020B0604020202020204" pitchFamily="34" charset="0"/>
                  <a:ea typeface="Montserrat-SemiBold"/>
                  <a:cs typeface="Arial" panose="020B0604020202020204" pitchFamily="34" charset="0"/>
                  <a:sym typeface="Montserrat-SemiBold"/>
                </a:rPr>
                <a:t>naszych</a:t>
              </a:r>
              <a:r>
                <a:rPr lang="en-US" sz="2800" dirty="0">
                  <a:solidFill>
                    <a:srgbClr val="496F63"/>
                  </a:solidFill>
                  <a:latin typeface="Arial" panose="020B0604020202020204" pitchFamily="34" charset="0"/>
                  <a:ea typeface="Montserrat-SemiBold"/>
                  <a:cs typeface="Arial" panose="020B0604020202020204" pitchFamily="34" charset="0"/>
                  <a:sym typeface="Montserrat-SemiBold"/>
                </a:rPr>
                <a:t> </a:t>
              </a:r>
              <a:r>
                <a:rPr lang="en-US" sz="2800" dirty="0" err="1">
                  <a:solidFill>
                    <a:srgbClr val="496F63"/>
                  </a:solidFill>
                  <a:latin typeface="Arial" panose="020B0604020202020204" pitchFamily="34" charset="0"/>
                  <a:ea typeface="Montserrat-SemiBold"/>
                  <a:cs typeface="Arial" panose="020B0604020202020204" pitchFamily="34" charset="0"/>
                  <a:sym typeface="Montserrat-SemiBold"/>
                </a:rPr>
                <a:t>produktów</a:t>
              </a:r>
              <a:r>
                <a:rPr lang="en-US" sz="2800" dirty="0">
                  <a:solidFill>
                    <a:srgbClr val="496F63"/>
                  </a:solidFill>
                  <a:latin typeface="Arial" panose="020B0604020202020204" pitchFamily="34" charset="0"/>
                  <a:ea typeface="Montserrat-SemiBold"/>
                  <a:cs typeface="Arial" panose="020B0604020202020204" pitchFamily="34" charset="0"/>
                  <a:sym typeface="Montserrat-SemiBold"/>
                </a:rPr>
                <a:t> ”</a:t>
              </a:r>
              <a:endParaRPr lang="pl-PL" sz="2800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endParaRPr>
            </a:p>
          </p:txBody>
        </p:sp>
        <p:sp>
          <p:nvSpPr>
            <p:cNvPr id="173" name="Shape 173"/>
            <p:cNvSpPr/>
            <p:nvPr/>
          </p:nvSpPr>
          <p:spPr>
            <a:xfrm>
              <a:off x="8609" y="4735594"/>
              <a:ext cx="4558248" cy="815608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ctr">
              <a:spAutoFit/>
            </a:bodyPr>
            <a:lstStyle>
              <a:lvl1pPr algn="ctr">
                <a:lnSpc>
                  <a:spcPct val="80000"/>
                </a:lnSpc>
                <a:defRPr sz="3000" b="1">
                  <a:solidFill>
                    <a:srgbClr val="393941"/>
                  </a:solidFill>
                  <a:latin typeface="Montserrat-SemiBold"/>
                  <a:ea typeface="Montserrat-SemiBold"/>
                  <a:cs typeface="Montserrat-SemiBold"/>
                  <a:sym typeface="Montserrat-SemiBold"/>
                </a:defRPr>
              </a:lvl1pPr>
            </a:lstStyle>
            <a:p>
              <a:r>
                <a:rPr lang="pl-PL" dirty="0">
                  <a:solidFill>
                    <a:srgbClr val="496F6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Firma produkująca sprzęt medyczny</a:t>
              </a:r>
              <a:endParaRPr dirty="0">
                <a:solidFill>
                  <a:srgbClr val="496F63">
                    <a:alpha val="99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Shape 68">
            <a:extLst>
              <a:ext uri="{FF2B5EF4-FFF2-40B4-BE49-F238E27FC236}">
                <a16:creationId xmlns:a16="http://schemas.microsoft.com/office/drawing/2014/main" id="{8D504FD1-5833-D741-8BED-68F5EB624484}"/>
              </a:ext>
            </a:extLst>
          </p:cNvPr>
          <p:cNvSpPr/>
          <p:nvPr/>
        </p:nvSpPr>
        <p:spPr>
          <a:xfrm>
            <a:off x="5650610" y="977475"/>
            <a:ext cx="13708249" cy="253410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noAutofit/>
          </a:bodyPr>
          <a:lstStyle>
            <a:lvl1pPr algn="r">
              <a:lnSpc>
                <a:spcPct val="80000"/>
              </a:lnSpc>
              <a:defRPr sz="10000" b="1">
                <a:solidFill>
                  <a:srgbClr val="393941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 algn="ctr"/>
            <a:r>
              <a:rPr lang="pl-PL" sz="6000" baseline="30000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Przykłądy</a:t>
            </a:r>
            <a:r>
              <a:rPr lang="pl-PL" sz="6000" baseline="30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szczupłych innowacji </a:t>
            </a:r>
          </a:p>
          <a:p>
            <a:pPr algn="ctr"/>
            <a:r>
              <a:rPr lang="pl-PL" sz="6000" baseline="30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(pełny opis w materiałach dodatkowych)</a:t>
            </a:r>
            <a:endParaRPr lang="en-GB" sz="6000" baseline="300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7D3DE87-4B73-3A40-B9FA-8766F4DB281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6825" y="11335872"/>
            <a:ext cx="13720022" cy="2174041"/>
          </a:xfrm>
          <a:prstGeom prst="rect">
            <a:avLst/>
          </a:prstGeom>
        </p:spPr>
      </p:pic>
      <p:sp>
        <p:nvSpPr>
          <p:cNvPr id="18" name="Prostokąt 17"/>
          <p:cNvSpPr/>
          <p:nvPr/>
        </p:nvSpPr>
        <p:spPr>
          <a:xfrm>
            <a:off x="247750" y="0"/>
            <a:ext cx="692497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40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SZCZUPŁE INNOWACJE- PRZYKŁADY</a:t>
            </a:r>
          </a:p>
        </p:txBody>
      </p:sp>
      <p:pic>
        <p:nvPicPr>
          <p:cNvPr id="19" name="Picture 7">
            <a:extLst>
              <a:ext uri="{FF2B5EF4-FFF2-40B4-BE49-F238E27FC236}">
                <a16:creationId xmlns:a16="http://schemas.microsoft.com/office/drawing/2014/main" id="{1D57F5AC-88E4-324E-81CA-E4297F19EC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96" y="2431864"/>
            <a:ext cx="7129499" cy="7641185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1D57F5AC-88E4-324E-81CA-E4297F19EC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609" y="2717258"/>
            <a:ext cx="7129499" cy="7641185"/>
          </a:xfrm>
          <a:prstGeom prst="rect">
            <a:avLst/>
          </a:prstGeom>
        </p:spPr>
      </p:pic>
      <p:pic>
        <p:nvPicPr>
          <p:cNvPr id="24" name="Picture 7">
            <a:extLst>
              <a:ext uri="{FF2B5EF4-FFF2-40B4-BE49-F238E27FC236}">
                <a16:creationId xmlns:a16="http://schemas.microsoft.com/office/drawing/2014/main" id="{1D57F5AC-88E4-324E-81CA-E4297F19EC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2718" y="2652332"/>
            <a:ext cx="7129499" cy="7641185"/>
          </a:xfrm>
          <a:prstGeom prst="rect">
            <a:avLst/>
          </a:prstGeom>
        </p:spPr>
      </p:pic>
      <p:sp>
        <p:nvSpPr>
          <p:cNvPr id="25" name="Shape 164">
            <a:extLst>
              <a:ext uri="{FF2B5EF4-FFF2-40B4-BE49-F238E27FC236}">
                <a16:creationId xmlns:a16="http://schemas.microsoft.com/office/drawing/2014/main" id="{41A18570-A378-D843-ADE7-D4D6947032A1}"/>
              </a:ext>
            </a:extLst>
          </p:cNvPr>
          <p:cNvSpPr/>
          <p:nvPr/>
        </p:nvSpPr>
        <p:spPr>
          <a:xfrm>
            <a:off x="8745647" y="3330621"/>
            <a:ext cx="3878925" cy="35560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 numCol="1" anchor="ctr">
            <a:spAutoFit/>
          </a:bodyPr>
          <a:lstStyle>
            <a:lvl1pPr algn="ctr">
              <a:defRPr sz="1800" cap="all" spc="360">
                <a:latin typeface="+mn-lt"/>
                <a:ea typeface="+mn-ea"/>
                <a:cs typeface="+mn-cs"/>
                <a:sym typeface="Montserrat-Regular"/>
              </a:defRPr>
            </a:lvl1pPr>
          </a:lstStyle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KLUCZ DO SUKCESU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Shape 164">
            <a:extLst>
              <a:ext uri="{FF2B5EF4-FFF2-40B4-BE49-F238E27FC236}">
                <a16:creationId xmlns:a16="http://schemas.microsoft.com/office/drawing/2014/main" id="{CA02E87E-7BFC-AC46-B376-41AD1309F331}"/>
              </a:ext>
            </a:extLst>
          </p:cNvPr>
          <p:cNvSpPr/>
          <p:nvPr/>
        </p:nvSpPr>
        <p:spPr>
          <a:xfrm>
            <a:off x="17648226" y="3199651"/>
            <a:ext cx="3878925" cy="35560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 numCol="1" anchor="ctr">
            <a:spAutoFit/>
          </a:bodyPr>
          <a:lstStyle>
            <a:lvl1pPr algn="ctr">
              <a:defRPr sz="1800" cap="all" spc="360">
                <a:latin typeface="+mn-lt"/>
                <a:ea typeface="+mn-ea"/>
                <a:cs typeface="+mn-cs"/>
                <a:sym typeface="Montserrat-Regular"/>
              </a:defRPr>
            </a:lvl1pPr>
          </a:lstStyle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KLUCZ DO SUKCESU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09228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57F5AC-88E4-324E-81CA-E4297F19EC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48222" y="308776"/>
            <a:ext cx="8319773" cy="12192001"/>
          </a:xfrm>
          <a:prstGeom prst="rect">
            <a:avLst/>
          </a:prstGeom>
        </p:spPr>
      </p:pic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</a:t>
            </a:fld>
            <a:endParaRPr/>
          </a:p>
        </p:txBody>
      </p:sp>
      <p:sp>
        <p:nvSpPr>
          <p:cNvPr id="274" name="pole tekstowe 273">
            <a:extLst>
              <a:ext uri="{FF2B5EF4-FFF2-40B4-BE49-F238E27FC236}">
                <a16:creationId xmlns:a16="http://schemas.microsoft.com/office/drawing/2014/main" id="{86EB1049-8303-46B1-B02B-C60BC5BDE5FE}"/>
              </a:ext>
            </a:extLst>
          </p:cNvPr>
          <p:cNvSpPr txBox="1"/>
          <p:nvPr/>
        </p:nvSpPr>
        <p:spPr>
          <a:xfrm>
            <a:off x="1756609" y="659886"/>
            <a:ext cx="20453685" cy="144655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l-PL" sz="89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Montserrat-SemiBold"/>
              </a:rPr>
              <a:t>CZY JESTEŚ ZAINTERESOWANY/-A: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2241" y="2884322"/>
            <a:ext cx="5991225" cy="669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rostokąt 8"/>
          <p:cNvSpPr/>
          <p:nvPr/>
        </p:nvSpPr>
        <p:spPr>
          <a:xfrm>
            <a:off x="6175810" y="11301788"/>
            <a:ext cx="1238549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5400" b="1" dirty="0">
                <a:solidFill>
                  <a:srgbClr val="71BB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Montserrat-SemiBold"/>
              </a:rPr>
              <a:t>Szczupła innowacja</a:t>
            </a:r>
          </a:p>
          <a:p>
            <a:pPr algn="ctr"/>
            <a:r>
              <a:rPr lang="pl-PL" sz="5400" b="1" dirty="0">
                <a:solidFill>
                  <a:schemeClr val="tx2">
                    <a:lumMod val="25000"/>
                  </a:schemeClr>
                </a:solidFill>
                <a:latin typeface="Arial"/>
                <a:ea typeface="Montserrat-SemiBold"/>
                <a:cs typeface="Arial"/>
                <a:sym typeface="Montserrat-SemiBold"/>
              </a:rPr>
              <a:t>jest odpowiedzią!</a:t>
            </a:r>
          </a:p>
        </p:txBody>
      </p:sp>
      <p:sp>
        <p:nvSpPr>
          <p:cNvPr id="10" name="Prostokąt 9"/>
          <p:cNvSpPr/>
          <p:nvPr/>
        </p:nvSpPr>
        <p:spPr>
          <a:xfrm>
            <a:off x="6498045" y="2953123"/>
            <a:ext cx="46201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8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Montserrat-SemiBold"/>
              </a:rPr>
              <a:t>Poprawą wydajności?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3268905" y="7597389"/>
            <a:ext cx="427384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8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Montserrat-SemiBold"/>
              </a:rPr>
              <a:t>Zwiększoną satysfakcją klientów?</a:t>
            </a:r>
          </a:p>
        </p:txBody>
      </p:sp>
      <p:sp>
        <p:nvSpPr>
          <p:cNvPr id="12" name="Prostokąt 11"/>
          <p:cNvSpPr/>
          <p:nvPr/>
        </p:nvSpPr>
        <p:spPr>
          <a:xfrm>
            <a:off x="9833008" y="7966721"/>
            <a:ext cx="50711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800" b="1" dirty="0" err="1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Montserrat-SemiBold"/>
              </a:rPr>
              <a:t>Oczędnościami</a:t>
            </a:r>
            <a:r>
              <a:rPr lang="pl-PL" sz="48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Montserrat-SemiBold"/>
              </a:rPr>
              <a:t> w budżecie?</a:t>
            </a:r>
          </a:p>
        </p:txBody>
      </p:sp>
      <p:sp>
        <p:nvSpPr>
          <p:cNvPr id="14" name="Prostokąt 13"/>
          <p:cNvSpPr/>
          <p:nvPr/>
        </p:nvSpPr>
        <p:spPr>
          <a:xfrm>
            <a:off x="186196" y="0"/>
            <a:ext cx="815608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8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SZCZUPŁE INNOWACJE-</a:t>
            </a:r>
          </a:p>
        </p:txBody>
      </p:sp>
    </p:spTree>
    <p:extLst>
      <p:ext uri="{BB962C8B-B14F-4D97-AF65-F5344CB8AC3E}">
        <p14:creationId xmlns:p14="http://schemas.microsoft.com/office/powerpoint/2010/main" val="3753498099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57F5AC-88E4-324E-81CA-E4297F19EC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63" y="1827909"/>
            <a:ext cx="9250481" cy="11888091"/>
          </a:xfrm>
          <a:prstGeom prst="rect">
            <a:avLst/>
          </a:prstGeom>
        </p:spPr>
      </p:pic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20</a:t>
            </a:fld>
            <a:endParaRPr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D9AB1CE7-A8E0-4F2D-BD53-298442273386}"/>
              </a:ext>
            </a:extLst>
          </p:cNvPr>
          <p:cNvSpPr txBox="1"/>
          <p:nvPr/>
        </p:nvSpPr>
        <p:spPr>
          <a:xfrm>
            <a:off x="4837581" y="485108"/>
            <a:ext cx="10815635" cy="143116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88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PRZYKŁAD</a:t>
            </a:r>
            <a:endParaRPr lang="en-US" sz="8800" b="1" dirty="0">
              <a:solidFill>
                <a:srgbClr val="496F63"/>
              </a:solidFill>
              <a:latin typeface="Arial"/>
              <a:ea typeface="Montserrat-SemiBold"/>
              <a:cs typeface="Arial"/>
              <a:sym typeface="Helvetica Light"/>
            </a:endParaRPr>
          </a:p>
        </p:txBody>
      </p:sp>
      <p:pic>
        <p:nvPicPr>
          <p:cNvPr id="1028" name="Picture 4" descr="Doodle finger indicating direction Free Vecto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0" t="13686" r="9526" b="18196"/>
          <a:stretch/>
        </p:blipFill>
        <p:spPr bwMode="auto">
          <a:xfrm>
            <a:off x="2076596" y="228244"/>
            <a:ext cx="3651440" cy="2885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1898777" y="4580779"/>
            <a:ext cx="9159541" cy="253915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l"/>
            <a:r>
              <a:rPr lang="en-US" sz="4400" b="1" dirty="0">
                <a:solidFill>
                  <a:srgbClr val="304A42"/>
                </a:solidFill>
                <a:cs typeface="Arial"/>
                <a:sym typeface="Helvetica Light"/>
              </a:rPr>
              <a:t>Pudding</a:t>
            </a:r>
            <a:r>
              <a:rPr lang="en-US" sz="4400" b="1" dirty="0">
                <a:solidFill>
                  <a:srgbClr val="304A42"/>
                </a:solidFill>
                <a:cs typeface="Arial"/>
              </a:rPr>
              <a:t> Row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zmiana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modelu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biznesowego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odpowiedzi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zmiany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rynku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kontekście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COVID19</a:t>
            </a:r>
            <a:r>
              <a:rPr lang="pl-PL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pl-PL" sz="4400" b="1" dirty="0">
              <a:solidFill>
                <a:srgbClr val="304A42"/>
              </a:solidFill>
              <a:cs typeface="Arial"/>
            </a:endParaRPr>
          </a:p>
          <a:p>
            <a:r>
              <a:rPr lang="pl-PL" sz="4400" b="1" dirty="0">
                <a:solidFill>
                  <a:srgbClr val="304A42"/>
                </a:solidFill>
                <a:cs typeface="Arial"/>
              </a:rPr>
              <a:t>Irlandia</a:t>
            </a:r>
            <a:r>
              <a:rPr lang="pl-PL" sz="4400" b="1" i="1" dirty="0">
                <a:solidFill>
                  <a:srgbClr val="304A42"/>
                </a:solidFill>
                <a:latin typeface="Arial"/>
                <a:cs typeface="Arial"/>
              </a:rPr>
              <a:t> </a:t>
            </a:r>
            <a:endParaRPr lang="pl-PL" b="1" dirty="0">
              <a:solidFill>
                <a:srgbClr val="304A42"/>
              </a:solidFill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186196" y="0"/>
            <a:ext cx="815608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8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SZCZUPŁE INNOWACJE- PRZYKŁADY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ADF08CE3-DF78-4339-AC00-2F0E052A9F4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387138" y="3418288"/>
            <a:ext cx="11506199" cy="74032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0209D0-DF91-4422-937C-0E2457418368}"/>
              </a:ext>
            </a:extLst>
          </p:cNvPr>
          <p:cNvSpPr txBox="1"/>
          <p:nvPr/>
        </p:nvSpPr>
        <p:spPr>
          <a:xfrm>
            <a:off x="19964400" y="11109023"/>
            <a:ext cx="2743200" cy="78483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/>
              <a:t>Image - </a:t>
            </a:r>
            <a:r>
              <a:rPr lang="en-US">
                <a:hlinkClick r:id="rId5"/>
              </a:rPr>
              <a:t>Sligo Food Trail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913C3D-D0AB-4D82-89D3-E5F201F8FB89}"/>
              </a:ext>
            </a:extLst>
          </p:cNvPr>
          <p:cNvSpPr txBox="1"/>
          <p:nvPr/>
        </p:nvSpPr>
        <p:spPr>
          <a:xfrm>
            <a:off x="1589102" y="10297712"/>
            <a:ext cx="11982447" cy="278537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IE" sz="4400" b="1" dirty="0">
                <a:solidFill>
                  <a:srgbClr val="385623"/>
                </a:solidFill>
                <a:latin typeface="Arial"/>
              </a:rPr>
              <a:t>Pudding</a:t>
            </a:r>
            <a:r>
              <a:rPr lang="en-IE" sz="4400" b="1" i="0" dirty="0">
                <a:solidFill>
                  <a:srgbClr val="385623"/>
                </a:solidFill>
                <a:latin typeface="Arial"/>
              </a:rPr>
              <a:t> Row Sligo</a:t>
            </a:r>
          </a:p>
          <a:p>
            <a:r>
              <a:rPr lang="en-IE" sz="4400" i="0" dirty="0" err="1">
                <a:solidFill>
                  <a:srgbClr val="385623"/>
                </a:solidFill>
                <a:latin typeface="Arial"/>
              </a:rPr>
              <a:t>Strona</a:t>
            </a:r>
            <a:r>
              <a:rPr lang="en-IE" sz="4400" i="0" dirty="0">
                <a:solidFill>
                  <a:srgbClr val="385623"/>
                </a:solidFill>
                <a:latin typeface="Arial"/>
              </a:rPr>
              <a:t> </a:t>
            </a:r>
            <a:r>
              <a:rPr lang="en-IE" sz="4400" i="0" dirty="0" err="1">
                <a:solidFill>
                  <a:srgbClr val="385623"/>
                </a:solidFill>
                <a:latin typeface="Arial"/>
              </a:rPr>
              <a:t>internetowa</a:t>
            </a:r>
            <a:r>
              <a:rPr lang="en-IE" sz="4400" i="0" dirty="0">
                <a:solidFill>
                  <a:srgbClr val="385623"/>
                </a:solidFill>
                <a:latin typeface="Arial"/>
              </a:rPr>
              <a:t>: </a:t>
            </a:r>
            <a:r>
              <a:rPr lang="en-IE" sz="4400" i="0" dirty="0">
                <a:ea typeface="Calibri"/>
                <a:hlinkClick r:id="rId6"/>
              </a:rPr>
              <a:t>https://puddingrow.ie/</a:t>
            </a:r>
            <a:endParaRPr lang="en-IE" sz="4400" i="0" dirty="0">
              <a:ea typeface="Calibri"/>
            </a:endParaRPr>
          </a:p>
          <a:p>
            <a:r>
              <a:rPr lang="en-IE" sz="4400" i="0" dirty="0">
                <a:solidFill>
                  <a:srgbClr val="385623"/>
                </a:solidFill>
                <a:latin typeface="Arial"/>
              </a:rPr>
              <a:t>Facebook: </a:t>
            </a:r>
            <a:r>
              <a:rPr lang="en-IE" sz="4400" i="0" dirty="0">
                <a:ea typeface="Calibri"/>
                <a:hlinkClick r:id="rId7"/>
              </a:rPr>
              <a:t>https://www.facebook.com/PuddingRowSligo</a:t>
            </a:r>
            <a:endParaRPr lang="en-US" sz="4400" b="0" i="0" u="none" strike="noStrike" cap="none" spc="0" normalizeH="0" baseline="0" dirty="0">
              <a:ln>
                <a:noFill/>
              </a:ln>
              <a:solidFill>
                <a:srgbClr val="A6A7AC"/>
              </a:solidFill>
              <a:effectLst/>
              <a:uFillTx/>
              <a:latin typeface="PT Sans"/>
              <a:ea typeface="PT Sans"/>
              <a:cs typeface="PT Sans"/>
            </a:endParaRPr>
          </a:p>
        </p:txBody>
      </p:sp>
    </p:spTree>
    <p:extLst>
      <p:ext uri="{BB962C8B-B14F-4D97-AF65-F5344CB8AC3E}">
        <p14:creationId xmlns:p14="http://schemas.microsoft.com/office/powerpoint/2010/main" val="2826663646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21</a:t>
            </a:fld>
            <a:endParaRPr/>
          </a:p>
        </p:txBody>
      </p:sp>
      <p:sp>
        <p:nvSpPr>
          <p:cNvPr id="9" name="pole tekstowe 8"/>
          <p:cNvSpPr txBox="1"/>
          <p:nvPr/>
        </p:nvSpPr>
        <p:spPr>
          <a:xfrm>
            <a:off x="2754349" y="1543883"/>
            <a:ext cx="20282116" cy="460126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pl-PL" sz="3600" b="1" i="1" dirty="0">
                <a:solidFill>
                  <a:schemeClr val="bg2">
                    <a:lumMod val="50000"/>
                  </a:schemeClr>
                </a:solidFill>
                <a:cs typeface="Arial"/>
                <a:sym typeface="Helvetica Light"/>
              </a:rPr>
              <a:t>Profil firmy</a:t>
            </a:r>
            <a:endParaRPr lang="pl-PL" sz="3600" b="1" dirty="0">
              <a:solidFill>
                <a:schemeClr val="bg2">
                  <a:lumMod val="50000"/>
                </a:schemeClr>
              </a:solidFill>
              <a:cs typeface="Arial"/>
            </a:endParaRPr>
          </a:p>
          <a:p>
            <a:pPr>
              <a:lnSpc>
                <a:spcPct val="150000"/>
              </a:lnSpc>
            </a:pPr>
            <a:r>
              <a:rPr lang="en-IE" sz="2800" dirty="0" err="1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Założona</a:t>
            </a:r>
            <a:r>
              <a:rPr lang="en-IE" sz="2800" dirty="0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 </a:t>
            </a:r>
            <a:r>
              <a:rPr lang="en-IE" sz="2800" dirty="0" err="1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przez</a:t>
            </a:r>
            <a:r>
              <a:rPr lang="en-IE" sz="2800" dirty="0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 </a:t>
            </a:r>
            <a:r>
              <a:rPr lang="en-IE" sz="2800" dirty="0" err="1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Dervlę</a:t>
            </a:r>
            <a:r>
              <a:rPr lang="en-IE" sz="2800" dirty="0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 James </a:t>
            </a:r>
            <a:r>
              <a:rPr lang="en-IE" sz="2800" dirty="0" err="1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kawiarnia</a:t>
            </a:r>
            <a:r>
              <a:rPr lang="en-IE" sz="2800" dirty="0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 </a:t>
            </a:r>
            <a:r>
              <a:rPr lang="en-IE" sz="4000" b="1" dirty="0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  <a:sym typeface="Helvetica Light"/>
              </a:rPr>
              <a:t>Pudding Row </a:t>
            </a:r>
            <a:r>
              <a:rPr lang="en-IE" sz="2800" dirty="0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to </a:t>
            </a:r>
            <a:r>
              <a:rPr lang="en-IE" sz="2800" dirty="0" err="1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powiew</a:t>
            </a:r>
            <a:r>
              <a:rPr lang="en-IE" sz="2800" dirty="0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 </a:t>
            </a:r>
            <a:r>
              <a:rPr lang="en-IE" sz="2800" dirty="0" err="1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świeżego</a:t>
            </a:r>
            <a:r>
              <a:rPr lang="en-IE" sz="2800" dirty="0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 </a:t>
            </a:r>
            <a:r>
              <a:rPr lang="en-IE" sz="2800" dirty="0" err="1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powietrza</a:t>
            </a:r>
            <a:r>
              <a:rPr lang="en-IE" sz="2800" dirty="0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 w West Sligo, </a:t>
            </a:r>
            <a:r>
              <a:rPr lang="en-IE" sz="2800" dirty="0" err="1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serwująca</a:t>
            </a:r>
            <a:r>
              <a:rPr lang="en-IE" sz="2800" dirty="0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 </a:t>
            </a:r>
            <a:r>
              <a:rPr lang="en-IE" sz="2800" dirty="0" err="1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świeże</a:t>
            </a:r>
            <a:r>
              <a:rPr lang="en-IE" sz="2800" dirty="0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 </a:t>
            </a:r>
            <a:r>
              <a:rPr lang="en-IE" sz="2800" dirty="0" err="1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wypieki</a:t>
            </a:r>
            <a:r>
              <a:rPr lang="en-IE" sz="2800" dirty="0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, </a:t>
            </a:r>
            <a:r>
              <a:rPr lang="en-IE" sz="2800" dirty="0" err="1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całodzienne</a:t>
            </a:r>
            <a:r>
              <a:rPr lang="en-IE" sz="2800" dirty="0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 </a:t>
            </a:r>
            <a:r>
              <a:rPr lang="en-IE" sz="2800" dirty="0" err="1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śniadania</a:t>
            </a:r>
            <a:r>
              <a:rPr lang="en-IE" sz="2800" dirty="0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, </a:t>
            </a:r>
            <a:r>
              <a:rPr lang="en-IE" sz="2800" dirty="0" err="1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sałatki</a:t>
            </a:r>
            <a:r>
              <a:rPr lang="en-IE" sz="2800" dirty="0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 </a:t>
            </a:r>
            <a:r>
              <a:rPr lang="en-IE" sz="2800" dirty="0" err="1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i</a:t>
            </a:r>
            <a:r>
              <a:rPr lang="en-IE" sz="2800" dirty="0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 </a:t>
            </a:r>
            <a:r>
              <a:rPr lang="en-IE" sz="2800" dirty="0" err="1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pyszne</a:t>
            </a:r>
            <a:r>
              <a:rPr lang="en-IE" sz="2800" dirty="0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 </a:t>
            </a:r>
            <a:r>
              <a:rPr lang="en-IE" sz="2800" dirty="0" err="1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lunche</a:t>
            </a:r>
            <a:r>
              <a:rPr lang="en-IE" sz="2800" dirty="0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. Pudding Row </a:t>
            </a:r>
            <a:r>
              <a:rPr lang="en-IE" sz="2800" dirty="0" err="1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specjalizuje</a:t>
            </a:r>
            <a:r>
              <a:rPr lang="en-IE" sz="2800" dirty="0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 </a:t>
            </a:r>
            <a:r>
              <a:rPr lang="en-IE" sz="2800" dirty="0" err="1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się</a:t>
            </a:r>
            <a:r>
              <a:rPr lang="en-IE" sz="2800" dirty="0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 w </a:t>
            </a:r>
            <a:r>
              <a:rPr lang="en-IE" sz="2800" dirty="0" err="1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rzemieślniczym</a:t>
            </a:r>
            <a:r>
              <a:rPr lang="en-IE" sz="2800" dirty="0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 </a:t>
            </a:r>
            <a:r>
              <a:rPr lang="en-IE" sz="2800" dirty="0" err="1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pieczywie</a:t>
            </a:r>
            <a:r>
              <a:rPr lang="en-IE" sz="2800" dirty="0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 </a:t>
            </a:r>
            <a:r>
              <a:rPr lang="en-IE" sz="2800" dirty="0" err="1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i</a:t>
            </a:r>
            <a:r>
              <a:rPr lang="en-IE" sz="2800" dirty="0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 </a:t>
            </a:r>
            <a:r>
              <a:rPr lang="en-IE" sz="2800" dirty="0" err="1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ciastkach</a:t>
            </a:r>
            <a:r>
              <a:rPr lang="en-IE" sz="2800" dirty="0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, </a:t>
            </a:r>
            <a:r>
              <a:rPr lang="en-IE" sz="2800" dirty="0" err="1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bajglach</a:t>
            </a:r>
            <a:r>
              <a:rPr lang="en-IE" sz="2800" dirty="0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, </a:t>
            </a:r>
            <a:r>
              <a:rPr lang="en-IE" sz="2800" dirty="0" err="1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chlebie</a:t>
            </a:r>
            <a:r>
              <a:rPr lang="en-IE" sz="2800" dirty="0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 </a:t>
            </a:r>
            <a:r>
              <a:rPr lang="en-IE" sz="2800" dirty="0" err="1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sodowym</a:t>
            </a:r>
            <a:r>
              <a:rPr lang="en-IE" sz="2800" dirty="0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 z </a:t>
            </a:r>
            <a:r>
              <a:rPr lang="en-IE" sz="2800" dirty="0" err="1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melasą</a:t>
            </a:r>
            <a:r>
              <a:rPr lang="en-IE" sz="2800" dirty="0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 </a:t>
            </a:r>
            <a:r>
              <a:rPr lang="en-IE" sz="2800" dirty="0" err="1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i</a:t>
            </a:r>
            <a:r>
              <a:rPr lang="en-IE" sz="2800" dirty="0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 </a:t>
            </a:r>
            <a:r>
              <a:rPr lang="en-IE" sz="2800" dirty="0" err="1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nasionami</a:t>
            </a:r>
            <a:r>
              <a:rPr lang="en-IE" sz="2800" dirty="0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, focaccia </a:t>
            </a:r>
            <a:r>
              <a:rPr lang="en-IE" sz="2800" dirty="0" err="1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i</a:t>
            </a:r>
            <a:r>
              <a:rPr lang="en-IE" sz="2800" dirty="0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 </a:t>
            </a:r>
            <a:r>
              <a:rPr lang="en-IE" sz="2800" dirty="0" err="1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innych</a:t>
            </a:r>
            <a:r>
              <a:rPr lang="en-IE" sz="2800" dirty="0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 </a:t>
            </a:r>
            <a:r>
              <a:rPr lang="en-IE" sz="2800" dirty="0" err="1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chlebach</a:t>
            </a:r>
            <a:r>
              <a:rPr lang="en-IE" sz="2800" dirty="0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 </a:t>
            </a:r>
            <a:r>
              <a:rPr lang="en-IE" sz="2800" dirty="0" err="1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na</a:t>
            </a:r>
            <a:r>
              <a:rPr lang="en-IE" sz="2800" dirty="0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 </a:t>
            </a:r>
            <a:r>
              <a:rPr lang="en-IE" sz="2800" dirty="0" err="1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drożdżach</a:t>
            </a:r>
            <a:r>
              <a:rPr lang="en-IE" sz="2800" dirty="0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, </a:t>
            </a:r>
            <a:r>
              <a:rPr lang="en-IE" sz="2800" dirty="0" err="1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pieczonych</a:t>
            </a:r>
            <a:r>
              <a:rPr lang="en-IE" sz="2800" dirty="0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 </a:t>
            </a:r>
            <a:r>
              <a:rPr lang="en-IE" sz="2800" dirty="0" err="1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codziennie</a:t>
            </a:r>
            <a:r>
              <a:rPr lang="en-IE" sz="2800" dirty="0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 </a:t>
            </a:r>
            <a:r>
              <a:rPr lang="en-IE" sz="2800" dirty="0" err="1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na</a:t>
            </a:r>
            <a:r>
              <a:rPr lang="en-IE" sz="2800" dirty="0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 </a:t>
            </a:r>
            <a:r>
              <a:rPr lang="en-IE" sz="2800" dirty="0" err="1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świeżo</a:t>
            </a:r>
            <a:r>
              <a:rPr lang="en-IE" sz="2800" dirty="0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 </a:t>
            </a:r>
            <a:r>
              <a:rPr lang="en-IE" sz="2800" dirty="0" err="1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przez</a:t>
            </a:r>
            <a:r>
              <a:rPr lang="en-IE" sz="2800" dirty="0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 </a:t>
            </a:r>
            <a:r>
              <a:rPr lang="en-IE" sz="2800" dirty="0" err="1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Dervlę</a:t>
            </a:r>
            <a:r>
              <a:rPr lang="en-IE" sz="2800" dirty="0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 w </a:t>
            </a:r>
            <a:r>
              <a:rPr lang="en-IE" sz="2800" dirty="0" err="1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kawiarni</a:t>
            </a:r>
            <a:r>
              <a:rPr lang="en-IE" sz="2800" dirty="0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. </a:t>
            </a:r>
            <a:r>
              <a:rPr lang="en-IE" sz="2800" dirty="0" err="1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Składniki</a:t>
            </a:r>
            <a:r>
              <a:rPr lang="en-IE" sz="2800" dirty="0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 </a:t>
            </a:r>
            <a:r>
              <a:rPr lang="en-IE" sz="2800" dirty="0" err="1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są</a:t>
            </a:r>
            <a:r>
              <a:rPr lang="en-IE" sz="2800" dirty="0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 </a:t>
            </a:r>
            <a:r>
              <a:rPr lang="en-IE" sz="2800" dirty="0" err="1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pozyskiwane</a:t>
            </a:r>
            <a:r>
              <a:rPr lang="en-IE" sz="2800" dirty="0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 </a:t>
            </a:r>
            <a:r>
              <a:rPr lang="en-IE" sz="2800" dirty="0" err="1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lokalnie</a:t>
            </a:r>
            <a:r>
              <a:rPr lang="en-IE" sz="2800" dirty="0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 </a:t>
            </a:r>
            <a:r>
              <a:rPr lang="en-IE" sz="2800" dirty="0" err="1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i</a:t>
            </a:r>
            <a:r>
              <a:rPr lang="en-IE" sz="2800" dirty="0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, </a:t>
            </a:r>
            <a:r>
              <a:rPr lang="en-IE" sz="2800" dirty="0" err="1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jeśli</a:t>
            </a:r>
            <a:r>
              <a:rPr lang="en-IE" sz="2800" dirty="0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 to </a:t>
            </a:r>
            <a:r>
              <a:rPr lang="en-IE" sz="2800" dirty="0" err="1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możliwe</a:t>
            </a:r>
            <a:r>
              <a:rPr lang="en-IE" sz="2800" dirty="0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, </a:t>
            </a:r>
            <a:r>
              <a:rPr lang="en-IE" sz="2800" dirty="0" err="1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ekologiczne</a:t>
            </a:r>
            <a:r>
              <a:rPr lang="en-IE" sz="2800" dirty="0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.</a:t>
            </a:r>
            <a:r>
              <a:rPr lang="en-IE" sz="28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sz="3600" dirty="0">
                <a:cs typeface="Arial"/>
              </a:rPr>
              <a:t> </a:t>
            </a:r>
            <a:r>
              <a:rPr lang="pl-PL" sz="3600" b="1" i="1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 </a:t>
            </a:r>
            <a:endParaRPr lang="pl-PL" sz="1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186196" y="0"/>
            <a:ext cx="815608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8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SZCZUPŁE INNOWACJE- PRZYKŁADY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1B33456-60C7-4C59-A6FA-7AF01993706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8762" y="6235662"/>
            <a:ext cx="12982574" cy="703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337795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57F5AC-88E4-324E-81CA-E4297F19EC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189" y="1033825"/>
            <a:ext cx="9250481" cy="11888091"/>
          </a:xfrm>
          <a:prstGeom prst="rect">
            <a:avLst/>
          </a:prstGeom>
        </p:spPr>
      </p:pic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22</a:t>
            </a:fld>
            <a:endParaRPr/>
          </a:p>
        </p:txBody>
      </p:sp>
      <p:sp>
        <p:nvSpPr>
          <p:cNvPr id="9" name="pole tekstowe 8"/>
          <p:cNvSpPr txBox="1"/>
          <p:nvPr/>
        </p:nvSpPr>
        <p:spPr>
          <a:xfrm>
            <a:off x="1611572" y="2294462"/>
            <a:ext cx="13755353" cy="921790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IE" sz="4000" b="1" dirty="0">
                <a:solidFill>
                  <a:srgbClr val="496F63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Pudding Row </a:t>
            </a:r>
            <a:r>
              <a:rPr lang="en-IE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otworzyło</a:t>
            </a:r>
            <a:r>
              <a:rPr lang="en-IE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swoje</a:t>
            </a:r>
            <a:r>
              <a:rPr lang="en-IE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podwoje</a:t>
            </a:r>
            <a:r>
              <a:rPr lang="en-IE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 </a:t>
            </a:r>
            <a:r>
              <a:rPr lang="en-IE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lipcu</a:t>
            </a:r>
            <a:r>
              <a:rPr lang="en-IE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2015 r. </a:t>
            </a:r>
            <a:r>
              <a:rPr lang="en-IE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IE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spotkało</a:t>
            </a:r>
            <a:r>
              <a:rPr lang="en-IE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się</a:t>
            </a:r>
            <a:r>
              <a:rPr lang="en-IE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 </a:t>
            </a:r>
            <a:r>
              <a:rPr lang="en-IE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ciepłym</a:t>
            </a:r>
            <a:r>
              <a:rPr lang="en-IE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przyjęciem</a:t>
            </a:r>
            <a:r>
              <a:rPr lang="en-IE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IE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stało</a:t>
            </a:r>
            <a:r>
              <a:rPr lang="en-IE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się</a:t>
            </a:r>
            <a:r>
              <a:rPr lang="en-IE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kwitnącym</a:t>
            </a:r>
            <a:r>
              <a:rPr lang="en-IE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biznesem</a:t>
            </a:r>
            <a:r>
              <a:rPr lang="en-IE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ale </a:t>
            </a:r>
            <a:r>
              <a:rPr lang="en-IE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kiedy</a:t>
            </a:r>
            <a:r>
              <a:rPr lang="en-IE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COVID19 </a:t>
            </a:r>
            <a:r>
              <a:rPr lang="en-IE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uderzył</a:t>
            </a:r>
            <a:r>
              <a:rPr lang="en-IE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 </a:t>
            </a:r>
            <a:r>
              <a:rPr lang="en-IE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Irlandię</a:t>
            </a:r>
            <a:r>
              <a:rPr lang="en-IE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 </a:t>
            </a:r>
            <a:r>
              <a:rPr lang="en-IE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marcu</a:t>
            </a:r>
            <a:r>
              <a:rPr lang="en-IE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 r., </a:t>
            </a:r>
            <a:r>
              <a:rPr lang="en-IE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firma</a:t>
            </a:r>
            <a:r>
              <a:rPr lang="en-IE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IE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podobnie</a:t>
            </a:r>
            <a:r>
              <a:rPr lang="en-IE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jak </a:t>
            </a:r>
            <a:r>
              <a:rPr lang="en-IE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wiele</a:t>
            </a:r>
            <a:r>
              <a:rPr lang="en-IE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innych</a:t>
            </a:r>
            <a:r>
              <a:rPr lang="en-IE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IE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została</a:t>
            </a:r>
            <a:r>
              <a:rPr lang="en-IE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zmuszona</a:t>
            </a:r>
            <a:r>
              <a:rPr lang="en-IE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IE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zamknięcia</a:t>
            </a:r>
            <a:r>
              <a:rPr lang="en-IE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IE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Jednak</a:t>
            </a:r>
            <a:r>
              <a:rPr lang="en-IE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 </a:t>
            </a:r>
            <a:r>
              <a:rPr lang="en-IE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kilku</a:t>
            </a:r>
            <a:r>
              <a:rPr lang="en-IE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tygodniach</a:t>
            </a:r>
            <a:r>
              <a:rPr lang="en-IE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firma</a:t>
            </a:r>
            <a:r>
              <a:rPr lang="en-IE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odrodziła</a:t>
            </a:r>
            <a:r>
              <a:rPr lang="en-IE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się</a:t>
            </a:r>
            <a:r>
              <a:rPr lang="en-IE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IE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uruchomiła</a:t>
            </a:r>
            <a:r>
              <a:rPr lang="en-IE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świetnie</a:t>
            </a:r>
            <a:r>
              <a:rPr lang="en-IE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prosperujący</a:t>
            </a:r>
            <a:r>
              <a:rPr lang="en-IE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sklep</a:t>
            </a:r>
            <a:r>
              <a:rPr lang="en-IE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internetowy</a:t>
            </a:r>
            <a:r>
              <a:rPr lang="en-IE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oraz</a:t>
            </a:r>
            <a:r>
              <a:rPr lang="en-IE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specjalny</a:t>
            </a:r>
            <a:r>
              <a:rPr lang="en-IE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nowy</a:t>
            </a:r>
            <a:r>
              <a:rPr lang="en-IE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produkt</a:t>
            </a:r>
            <a:r>
              <a:rPr lang="en-IE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IE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nazwie</a:t>
            </a:r>
            <a:r>
              <a:rPr lang="en-IE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„</a:t>
            </a:r>
            <a:r>
              <a:rPr lang="en-IE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Zestaw</a:t>
            </a:r>
            <a:r>
              <a:rPr lang="en-IE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Comfort”, </a:t>
            </a:r>
            <a:r>
              <a:rPr lang="en-IE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który</a:t>
            </a:r>
            <a:r>
              <a:rPr lang="en-IE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pomógł</a:t>
            </a:r>
            <a:r>
              <a:rPr lang="en-IE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firmie</a:t>
            </a:r>
            <a:r>
              <a:rPr lang="en-IE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</a:t>
            </a:r>
            <a:r>
              <a:rPr lang="en-IE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tylko</a:t>
            </a:r>
            <a:r>
              <a:rPr lang="en-IE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pozostać</a:t>
            </a:r>
            <a:r>
              <a:rPr lang="en-IE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przy</a:t>
            </a:r>
            <a:r>
              <a:rPr lang="en-IE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życiu</a:t>
            </a:r>
            <a:r>
              <a:rPr lang="en-IE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ale </a:t>
            </a:r>
            <a:r>
              <a:rPr lang="en-IE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także</a:t>
            </a:r>
            <a:r>
              <a:rPr lang="en-IE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prosperować</a:t>
            </a:r>
            <a:r>
              <a:rPr lang="en-IE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 </a:t>
            </a:r>
            <a:r>
              <a:rPr lang="en-IE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bezprecedensowych</a:t>
            </a:r>
            <a:r>
              <a:rPr lang="en-IE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czasach</a:t>
            </a:r>
            <a:r>
              <a:rPr lang="en-IE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IE" sz="3600" b="1" dirty="0">
              <a:solidFill>
                <a:srgbClr val="304A42"/>
              </a:solidFill>
              <a:cs typeface="Arial"/>
            </a:endParaRPr>
          </a:p>
          <a:p>
            <a:pPr>
              <a:lnSpc>
                <a:spcPct val="150000"/>
              </a:lnSpc>
            </a:pPr>
            <a:r>
              <a:rPr lang="en-IE" sz="4000" b="1" dirty="0">
                <a:solidFill>
                  <a:srgbClr val="304A42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Co to jest </a:t>
            </a:r>
            <a:r>
              <a:rPr lang="en-IE" sz="4000" b="1" dirty="0" err="1">
                <a:solidFill>
                  <a:srgbClr val="304A42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zestaw</a:t>
            </a:r>
            <a:r>
              <a:rPr lang="en-IE" sz="4000" b="1" dirty="0">
                <a:solidFill>
                  <a:srgbClr val="304A42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IE" sz="4000" b="1" dirty="0" err="1">
                <a:solidFill>
                  <a:srgbClr val="304A42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komfortowy</a:t>
            </a:r>
            <a:r>
              <a:rPr lang="en-IE" sz="4000" b="1" dirty="0">
                <a:solidFill>
                  <a:srgbClr val="304A42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IE" sz="2800" dirty="0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en-IE" sz="2800" dirty="0" err="1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Specjalny</a:t>
            </a:r>
            <a:r>
              <a:rPr lang="en-IE" sz="2800" dirty="0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sz="2800" dirty="0" err="1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pakiet</a:t>
            </a:r>
            <a:r>
              <a:rPr lang="en-IE" sz="2800" dirty="0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Comfort Kits </a:t>
            </a:r>
            <a:r>
              <a:rPr lang="en-IE" sz="2800" dirty="0" err="1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pomaga</a:t>
            </a:r>
            <a:r>
              <a:rPr lang="en-IE" sz="2800" dirty="0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sz="2800" dirty="0" err="1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wypełnić</a:t>
            </a:r>
            <a:r>
              <a:rPr lang="en-IE" sz="2800" dirty="0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sz="2800" dirty="0" err="1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lukę</a:t>
            </a:r>
            <a:r>
              <a:rPr lang="en-IE" sz="2800" dirty="0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sz="2800" dirty="0" err="1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między</a:t>
            </a:r>
            <a:r>
              <a:rPr lang="en-IE" sz="2800" dirty="0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sz="2800" dirty="0" err="1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przyjaciółmi</a:t>
            </a:r>
            <a:r>
              <a:rPr lang="en-IE" sz="2800" dirty="0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sz="2800" dirty="0" err="1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IE" sz="2800" dirty="0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sz="2800" dirty="0" err="1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rodziną</a:t>
            </a:r>
            <a:r>
              <a:rPr lang="en-IE" sz="2800" dirty="0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IE" sz="2800" dirty="0" err="1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zapewniając</a:t>
            </a:r>
            <a:r>
              <a:rPr lang="en-IE" sz="2800" dirty="0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sz="2800" dirty="0" err="1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pyszny</a:t>
            </a:r>
            <a:r>
              <a:rPr lang="en-IE" sz="2800" dirty="0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sz="2800" dirty="0" err="1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kawałek</a:t>
            </a:r>
            <a:r>
              <a:rPr lang="en-IE" sz="2800" dirty="0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sz="2800" dirty="0" err="1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połączenia</a:t>
            </a:r>
            <a:r>
              <a:rPr lang="en-IE" sz="2800" dirty="0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sz="2800" dirty="0" err="1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prosto</a:t>
            </a:r>
            <a:r>
              <a:rPr lang="en-IE" sz="2800" dirty="0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IE" sz="2800" dirty="0" err="1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Twoich</a:t>
            </a:r>
            <a:r>
              <a:rPr lang="en-IE" sz="2800" dirty="0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sz="2800" dirty="0" err="1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drzwi</a:t>
            </a:r>
            <a:r>
              <a:rPr lang="en-IE" sz="2800" dirty="0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IE" sz="2800" dirty="0" err="1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Każdy</a:t>
            </a:r>
            <a:r>
              <a:rPr lang="en-IE" sz="2800" dirty="0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sz="2800" dirty="0" err="1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zestaw</a:t>
            </a:r>
            <a:r>
              <a:rPr lang="en-IE" sz="2800" dirty="0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sz="2800" dirty="0" err="1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zawiera</a:t>
            </a:r>
            <a:r>
              <a:rPr lang="en-IE" sz="2800" dirty="0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IE" sz="2800" dirty="0" err="1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bajgle</a:t>
            </a:r>
            <a:r>
              <a:rPr lang="en-IE" sz="2800" dirty="0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8, </a:t>
            </a:r>
            <a:r>
              <a:rPr lang="en-IE" sz="2800" dirty="0" err="1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pudełko</a:t>
            </a:r>
            <a:r>
              <a:rPr lang="en-IE" sz="2800" dirty="0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sz="2800" dirty="0" err="1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selekcyjne</a:t>
            </a:r>
            <a:r>
              <a:rPr lang="en-IE" sz="2800" dirty="0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IE" sz="2800" dirty="0" err="1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domowy</a:t>
            </a:r>
            <a:r>
              <a:rPr lang="en-IE" sz="2800" dirty="0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sz="2800" dirty="0" err="1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dżem</a:t>
            </a:r>
            <a:r>
              <a:rPr lang="en-IE" sz="2800" dirty="0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sz="2800" dirty="0" err="1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malinowy</a:t>
            </a:r>
            <a:r>
              <a:rPr lang="en-IE" sz="2800" dirty="0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chutney </a:t>
            </a:r>
            <a:r>
              <a:rPr lang="en-IE" sz="2800" dirty="0" err="1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pomidorowo-jabłkowy</a:t>
            </a:r>
            <a:r>
              <a:rPr lang="en-IE" sz="2800" dirty="0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IE" sz="2800" dirty="0" err="1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domową</a:t>
            </a:r>
            <a:r>
              <a:rPr lang="en-IE" sz="2800" dirty="0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sz="2800" dirty="0" err="1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granolę</a:t>
            </a:r>
            <a:r>
              <a:rPr lang="en-IE" sz="2800" dirty="0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sz="2800" dirty="0" err="1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IE" sz="2800" dirty="0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sz="2800" dirty="0" err="1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pyszną</a:t>
            </a:r>
            <a:r>
              <a:rPr lang="en-IE" sz="2800" dirty="0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sz="2800" dirty="0" err="1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herbatę</a:t>
            </a:r>
            <a:r>
              <a:rPr lang="en-IE" sz="2800" dirty="0">
                <a:solidFill>
                  <a:srgbClr val="304A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  <a:endParaRPr lang="pl-PL" sz="2800" dirty="0">
              <a:solidFill>
                <a:srgbClr val="304A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186196" y="0"/>
            <a:ext cx="815608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8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SZCZUPŁE INNOWACJE- PRZYKŁADY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E7E41AA7-7983-46C2-A8C6-AE97BDCCA52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720233" y="5065668"/>
            <a:ext cx="7648574" cy="467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129165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57F5AC-88E4-324E-81CA-E4297F19EC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477" y="83088"/>
            <a:ext cx="12642470" cy="13549824"/>
          </a:xfrm>
          <a:prstGeom prst="rect">
            <a:avLst/>
          </a:prstGeom>
        </p:spPr>
      </p:pic>
      <p:sp>
        <p:nvSpPr>
          <p:cNvPr id="69" name="Shape 69"/>
          <p:cNvSpPr/>
          <p:nvPr/>
        </p:nvSpPr>
        <p:spPr>
          <a:xfrm>
            <a:off x="1957456" y="6939756"/>
            <a:ext cx="10452256" cy="479350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normAutofit/>
          </a:bodyPr>
          <a:lstStyle/>
          <a:p>
            <a:endParaRPr lang="pl-PL"/>
          </a:p>
          <a:p>
            <a:endParaRPr lang="pl-PL"/>
          </a:p>
          <a:p>
            <a:endParaRPr lang="pl-PL"/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23</a:t>
            </a:fld>
            <a:endParaRPr/>
          </a:p>
        </p:txBody>
      </p:sp>
      <p:sp>
        <p:nvSpPr>
          <p:cNvPr id="26" name="Prostokąt 25">
            <a:extLst>
              <a:ext uri="{FF2B5EF4-FFF2-40B4-BE49-F238E27FC236}">
                <a16:creationId xmlns:a16="http://schemas.microsoft.com/office/drawing/2014/main" id="{0350B674-A13D-2042-A3AD-5027A514B725}"/>
              </a:ext>
            </a:extLst>
          </p:cNvPr>
          <p:cNvSpPr/>
          <p:nvPr/>
        </p:nvSpPr>
        <p:spPr>
          <a:xfrm>
            <a:off x="3077200" y="426799"/>
            <a:ext cx="19959265" cy="12526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l-PL" sz="8000" b="1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Zastosowanie szczupłych innowacji w mikroprzedsiębiorstwach może: </a:t>
            </a:r>
          </a:p>
          <a:p>
            <a:pPr marL="742950" indent="-742950" algn="l">
              <a:buFont typeface="+mj-lt"/>
              <a:buAutoNum type="arabicPeriod"/>
            </a:pPr>
            <a:r>
              <a:rPr lang="pl-PL" sz="3600" b="1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Zmniejszyć koszty operacyjne (koszty zarządzania i produkcji) oraz zwiększ efektywność ekonomiczną.</a:t>
            </a:r>
          </a:p>
          <a:p>
            <a:pPr algn="l"/>
            <a:endParaRPr lang="pl-PL" sz="3600" b="1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 algn="l">
              <a:buFont typeface="+mj-lt"/>
              <a:buAutoNum type="arabicPeriod"/>
            </a:pPr>
            <a:r>
              <a:rPr lang="pl-PL" sz="3600" b="1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Innowacja ma na celu usprawnienie zarządzania treścią w przedsiębiorstwie, długofalowy i zdrowy rozwój skutecznej i zrównoważonej ścieżki.</a:t>
            </a:r>
          </a:p>
          <a:p>
            <a:pPr marL="742950" indent="-742950" algn="l">
              <a:buFont typeface="+mj-lt"/>
              <a:buAutoNum type="arabicPeriod"/>
            </a:pPr>
            <a:endParaRPr lang="pl-PL" sz="3600" b="1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 algn="l">
              <a:buFont typeface="+mj-lt"/>
              <a:buAutoNum type="arabicPeriod"/>
            </a:pPr>
            <a:r>
              <a:rPr lang="pl-PL" sz="3600" b="1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Rozwijać i urzeczywistniać ducha przedsiębiorczości </a:t>
            </a:r>
            <a:r>
              <a:rPr lang="pl-PL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(umiejętności zarządzania, zdolności i innowacyjne możliwości współpracy).</a:t>
            </a:r>
          </a:p>
          <a:p>
            <a:pPr marL="742950" indent="-742950" algn="l">
              <a:buFont typeface="+mj-lt"/>
              <a:buAutoNum type="arabicPeriod"/>
            </a:pPr>
            <a:endParaRPr lang="pl-PL" sz="3600" b="1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 algn="l">
              <a:buFont typeface="+mj-lt"/>
              <a:buAutoNum type="arabicPeriod"/>
            </a:pPr>
            <a:r>
              <a:rPr lang="pl-PL" sz="3600" b="1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Zmobiliowaćj</a:t>
            </a:r>
            <a:r>
              <a:rPr lang="pl-PL" sz="3600" b="1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kreatywność personelu. </a:t>
            </a:r>
            <a:r>
              <a:rPr lang="pl-PL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Pracownicy muszą widzieć wizję rozwoju przedsiębiorstwa i osobisty cel, aby odgrywali własne zalety i realizowali swoją wartość. Poprawi to entuzjazm i kreatywność pracowników.</a:t>
            </a:r>
          </a:p>
          <a:p>
            <a:pPr marL="742950" indent="-742950" algn="l">
              <a:buFont typeface="+mj-lt"/>
              <a:buAutoNum type="arabicPeriod"/>
            </a:pPr>
            <a:endParaRPr lang="pl-PL" sz="3600" b="1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 algn="l">
              <a:buFont typeface="+mj-lt"/>
              <a:buAutoNum type="arabicPeriod"/>
            </a:pPr>
            <a:r>
              <a:rPr lang="pl-PL" sz="3600" b="1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Pomóc we wdrażaniu rozwoju „homeopatycznego”. </a:t>
            </a:r>
            <a:r>
              <a:rPr lang="pl-PL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Mikroprzedsiębiorstwa muszą dostosowywać się do rozwoju rynku, aby zwiększać konkurencyjność rynku i endogeniczną siłę innowacji wraz z zajmowaniem się kwestiami prawnymi i środowiskowymi.</a:t>
            </a:r>
          </a:p>
          <a:p>
            <a:pPr marL="742950" indent="-742950" algn="l">
              <a:buFont typeface="+mj-lt"/>
              <a:buAutoNum type="arabicPeriod"/>
            </a:pPr>
            <a:endParaRPr lang="pl-PL" sz="3600" b="1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sz="4000" b="1" dirty="0">
                <a:solidFill>
                  <a:srgbClr val="0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Szczupłe innowacje w mikroprzedsiębiorstwach polegają na wyrównywaniu szans.</a:t>
            </a:r>
            <a:endParaRPr lang="pl-PL" sz="4000" dirty="0">
              <a:solidFill>
                <a:srgbClr val="000000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247750" y="0"/>
            <a:ext cx="692497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0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SZCZUPŁE INNOWACJE - PODSUMOWANIE</a:t>
            </a:r>
          </a:p>
        </p:txBody>
      </p:sp>
    </p:spTree>
    <p:extLst>
      <p:ext uri="{BB962C8B-B14F-4D97-AF65-F5344CB8AC3E}">
        <p14:creationId xmlns:p14="http://schemas.microsoft.com/office/powerpoint/2010/main" val="177249826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</a:t>
            </a:fld>
            <a:endParaRPr/>
          </a:p>
        </p:txBody>
      </p:sp>
      <p:sp>
        <p:nvSpPr>
          <p:cNvPr id="274" name="pole tekstowe 273">
            <a:extLst>
              <a:ext uri="{FF2B5EF4-FFF2-40B4-BE49-F238E27FC236}">
                <a16:creationId xmlns:a16="http://schemas.microsoft.com/office/drawing/2014/main" id="{86EB1049-8303-46B1-B02B-C60BC5BDE5FE}"/>
              </a:ext>
            </a:extLst>
          </p:cNvPr>
          <p:cNvSpPr txBox="1"/>
          <p:nvPr/>
        </p:nvSpPr>
        <p:spPr>
          <a:xfrm>
            <a:off x="1948580" y="1701470"/>
            <a:ext cx="11506197" cy="503214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80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WCIĄŻ SIĘ WAHASZ?</a:t>
            </a:r>
          </a:p>
          <a:p>
            <a:pPr algn="ctr"/>
            <a:endParaRPr lang="pl-PL" sz="8000" b="1" dirty="0">
              <a:solidFill>
                <a:srgbClr val="496F63"/>
              </a:solidFill>
              <a:latin typeface="Arial"/>
              <a:ea typeface="Montserrat-SemiBold"/>
              <a:cs typeface="Arial"/>
              <a:sym typeface="Helvetica Light"/>
            </a:endParaRPr>
          </a:p>
          <a:p>
            <a:pPr algn="ctr"/>
            <a:r>
              <a:rPr lang="pl-PL" sz="5400" b="1" dirty="0">
                <a:solidFill>
                  <a:schemeClr val="tx2">
                    <a:lumMod val="25000"/>
                  </a:schemeClr>
                </a:solidFill>
                <a:latin typeface="Arial"/>
                <a:ea typeface="Montserrat-SemiBold"/>
                <a:cs typeface="Arial"/>
                <a:sym typeface="Helvetica Light"/>
              </a:rPr>
              <a:t>Zapewne myślisz, że wdrażanie innowacji to kosztowny i skomplikowany proces?</a:t>
            </a:r>
            <a:endParaRPr lang="pl-PL" sz="8000" dirty="0">
              <a:solidFill>
                <a:schemeClr val="bg2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71097499-CAEC-484E-9061-857807F7BA93}"/>
              </a:ext>
            </a:extLst>
          </p:cNvPr>
          <p:cNvSpPr txBox="1"/>
          <p:nvPr/>
        </p:nvSpPr>
        <p:spPr>
          <a:xfrm>
            <a:off x="1948580" y="7790142"/>
            <a:ext cx="11506197" cy="500136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80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ZGADNIJ CO…</a:t>
            </a:r>
          </a:p>
          <a:p>
            <a:pPr algn="ctr"/>
            <a:r>
              <a:rPr lang="pl-PL" sz="80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SZCZUPŁE INNOWACJE</a:t>
            </a:r>
          </a:p>
          <a:p>
            <a:pPr algn="ctr"/>
            <a:r>
              <a:rPr lang="pl-PL" sz="80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to szybki i tani proces!</a:t>
            </a:r>
            <a:endParaRPr lang="pl-PL" sz="5400" b="1" dirty="0">
              <a:solidFill>
                <a:schemeClr val="tx2">
                  <a:lumMod val="25000"/>
                </a:schemeClr>
              </a:solidFill>
              <a:latin typeface="Arial"/>
              <a:ea typeface="Montserrat-SemiBold"/>
              <a:cs typeface="Arial"/>
              <a:sym typeface="Helvetica Light"/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186196" y="0"/>
            <a:ext cx="815608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8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SZCZUPŁE INNOWACJE DLA WSZYSTKICH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77925" y="938463"/>
            <a:ext cx="8515350" cy="1188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1D57F5AC-88E4-324E-81CA-E4297F19EC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235" y="2550694"/>
            <a:ext cx="8980716" cy="962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38546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4</a:t>
            </a:fld>
            <a:endParaRPr/>
          </a:p>
        </p:txBody>
      </p:sp>
      <p:sp>
        <p:nvSpPr>
          <p:cNvPr id="274" name="pole tekstowe 273">
            <a:extLst>
              <a:ext uri="{FF2B5EF4-FFF2-40B4-BE49-F238E27FC236}">
                <a16:creationId xmlns:a16="http://schemas.microsoft.com/office/drawing/2014/main" id="{86EB1049-8303-46B1-B02B-C60BC5BDE5FE}"/>
              </a:ext>
            </a:extLst>
          </p:cNvPr>
          <p:cNvSpPr txBox="1"/>
          <p:nvPr/>
        </p:nvSpPr>
        <p:spPr>
          <a:xfrm>
            <a:off x="2086093" y="913589"/>
            <a:ext cx="20721061" cy="192360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AU" sz="6000" b="1" dirty="0" err="1">
                <a:solidFill>
                  <a:schemeClr val="tx2">
                    <a:lumMod val="25000"/>
                  </a:schemeClr>
                </a:solidFill>
                <a:latin typeface="Arial"/>
                <a:ea typeface="Montserrat-SemiBold"/>
                <a:cs typeface="Arial"/>
                <a:sym typeface="Helvetica Light"/>
              </a:rPr>
              <a:t>Mikro</a:t>
            </a:r>
            <a:r>
              <a:rPr lang="en-AU" sz="6000" b="1" dirty="0">
                <a:solidFill>
                  <a:schemeClr val="tx2">
                    <a:lumMod val="25000"/>
                  </a:schemeClr>
                </a:solidFill>
                <a:latin typeface="Arial"/>
                <a:ea typeface="Montserrat-SemiBold"/>
                <a:cs typeface="Arial"/>
                <a:sym typeface="Helvetica Light"/>
              </a:rPr>
              <a:t> </a:t>
            </a:r>
            <a:r>
              <a:rPr lang="en-AU" sz="6000" b="1" dirty="0" err="1">
                <a:solidFill>
                  <a:schemeClr val="tx2">
                    <a:lumMod val="25000"/>
                  </a:schemeClr>
                </a:solidFill>
                <a:latin typeface="Arial"/>
                <a:ea typeface="Montserrat-SemiBold"/>
                <a:cs typeface="Arial"/>
                <a:sym typeface="Helvetica Light"/>
              </a:rPr>
              <a:t>i</a:t>
            </a:r>
            <a:r>
              <a:rPr lang="en-AU" sz="6000" b="1" dirty="0">
                <a:solidFill>
                  <a:schemeClr val="tx2">
                    <a:lumMod val="25000"/>
                  </a:schemeClr>
                </a:solidFill>
                <a:latin typeface="Arial"/>
                <a:ea typeface="Montserrat-SemiBold"/>
                <a:cs typeface="Arial"/>
                <a:sym typeface="Helvetica Light"/>
              </a:rPr>
              <a:t> </a:t>
            </a:r>
            <a:r>
              <a:rPr lang="en-AU" sz="6000" b="1" dirty="0" err="1">
                <a:solidFill>
                  <a:schemeClr val="tx2">
                    <a:lumMod val="25000"/>
                  </a:schemeClr>
                </a:solidFill>
                <a:latin typeface="Arial"/>
                <a:ea typeface="Montserrat-SemiBold"/>
                <a:cs typeface="Arial"/>
                <a:sym typeface="Helvetica Light"/>
              </a:rPr>
              <a:t>duże</a:t>
            </a:r>
            <a:r>
              <a:rPr lang="en-AU" sz="6000" b="1" dirty="0">
                <a:solidFill>
                  <a:schemeClr val="tx2">
                    <a:lumMod val="25000"/>
                  </a:schemeClr>
                </a:solidFill>
                <a:latin typeface="Arial"/>
                <a:ea typeface="Montserrat-SemiBold"/>
                <a:cs typeface="Arial"/>
                <a:sym typeface="Helvetica Light"/>
              </a:rPr>
              <a:t> </a:t>
            </a:r>
            <a:r>
              <a:rPr lang="en-AU" sz="6000" b="1" dirty="0" err="1">
                <a:solidFill>
                  <a:schemeClr val="tx2">
                    <a:lumMod val="25000"/>
                  </a:schemeClr>
                </a:solidFill>
                <a:latin typeface="Arial"/>
                <a:ea typeface="Montserrat-SemiBold"/>
                <a:cs typeface="Arial"/>
                <a:sym typeface="Helvetica Light"/>
              </a:rPr>
              <a:t>firmy</a:t>
            </a:r>
            <a:r>
              <a:rPr lang="en-AU" sz="6000" b="1" dirty="0">
                <a:solidFill>
                  <a:schemeClr val="tx2">
                    <a:lumMod val="25000"/>
                  </a:schemeClr>
                </a:solidFill>
                <a:latin typeface="Arial"/>
                <a:ea typeface="Montserrat-SemiBold"/>
                <a:cs typeface="Arial"/>
                <a:sym typeface="Helvetica Light"/>
              </a:rPr>
              <a:t> </a:t>
            </a:r>
            <a:r>
              <a:rPr lang="en-AU" sz="6000" b="1" dirty="0" err="1">
                <a:solidFill>
                  <a:schemeClr val="tx2">
                    <a:lumMod val="25000"/>
                  </a:schemeClr>
                </a:solidFill>
                <a:latin typeface="Arial"/>
                <a:ea typeface="Montserrat-SemiBold"/>
                <a:cs typeface="Arial"/>
                <a:sym typeface="Helvetica Light"/>
              </a:rPr>
              <a:t>wdrażają</a:t>
            </a:r>
            <a:r>
              <a:rPr lang="en-AU" sz="6000" b="1" dirty="0">
                <a:solidFill>
                  <a:schemeClr val="tx2">
                    <a:lumMod val="25000"/>
                  </a:schemeClr>
                </a:solidFill>
                <a:latin typeface="Arial"/>
                <a:ea typeface="Montserrat-SemiBold"/>
                <a:cs typeface="Arial"/>
                <a:sym typeface="Helvetica Light"/>
              </a:rPr>
              <a:t> </a:t>
            </a:r>
            <a:r>
              <a:rPr lang="en-AU" sz="6000" b="1" dirty="0" err="1">
                <a:solidFill>
                  <a:schemeClr val="tx2">
                    <a:lumMod val="25000"/>
                  </a:schemeClr>
                </a:solidFill>
                <a:latin typeface="Arial"/>
                <a:ea typeface="Montserrat-SemiBold"/>
                <a:cs typeface="Arial"/>
                <a:sym typeface="Helvetica Light"/>
              </a:rPr>
              <a:t>innowacje</a:t>
            </a:r>
            <a:r>
              <a:rPr lang="en-AU" sz="6000" b="1" dirty="0">
                <a:solidFill>
                  <a:schemeClr val="tx2">
                    <a:lumMod val="25000"/>
                  </a:schemeClr>
                </a:solidFill>
                <a:latin typeface="Arial"/>
                <a:ea typeface="Montserrat-SemiBold"/>
                <a:cs typeface="Arial"/>
                <a:sym typeface="Helvetica Light"/>
              </a:rPr>
              <a:t> lean, </a:t>
            </a:r>
            <a:r>
              <a:rPr lang="en-AU" sz="6000" b="1" dirty="0" err="1">
                <a:solidFill>
                  <a:schemeClr val="tx2">
                    <a:lumMod val="25000"/>
                  </a:schemeClr>
                </a:solidFill>
                <a:latin typeface="Arial"/>
                <a:ea typeface="Montserrat-SemiBold"/>
                <a:cs typeface="Arial"/>
                <a:sym typeface="Helvetica Light"/>
              </a:rPr>
              <a:t>zwłaszcza</a:t>
            </a:r>
            <a:r>
              <a:rPr lang="en-AU" sz="6000" b="1" dirty="0">
                <a:solidFill>
                  <a:schemeClr val="tx2">
                    <a:lumMod val="25000"/>
                  </a:schemeClr>
                </a:solidFill>
                <a:latin typeface="Arial"/>
                <a:ea typeface="Montserrat-SemiBold"/>
                <a:cs typeface="Arial"/>
                <a:sym typeface="Helvetica Light"/>
              </a:rPr>
              <a:t> w </a:t>
            </a:r>
            <a:r>
              <a:rPr lang="en-AU" sz="6000" b="1" dirty="0" err="1">
                <a:solidFill>
                  <a:schemeClr val="tx2">
                    <a:lumMod val="25000"/>
                  </a:schemeClr>
                </a:solidFill>
                <a:latin typeface="Arial"/>
                <a:ea typeface="Montserrat-SemiBold"/>
                <a:cs typeface="Arial"/>
                <a:sym typeface="Helvetica Light"/>
              </a:rPr>
              <a:t>tak</a:t>
            </a:r>
            <a:r>
              <a:rPr lang="en-AU" sz="6000" b="1" dirty="0">
                <a:solidFill>
                  <a:schemeClr val="tx2">
                    <a:lumMod val="25000"/>
                  </a:schemeClr>
                </a:solidFill>
                <a:latin typeface="Arial"/>
                <a:ea typeface="Montserrat-SemiBold"/>
                <a:cs typeface="Arial"/>
                <a:sym typeface="Helvetica Light"/>
              </a:rPr>
              <a:t> </a:t>
            </a:r>
            <a:r>
              <a:rPr lang="en-AU" sz="6000" b="1" dirty="0" err="1">
                <a:solidFill>
                  <a:schemeClr val="tx2">
                    <a:lumMod val="25000"/>
                  </a:schemeClr>
                </a:solidFill>
                <a:latin typeface="Arial"/>
                <a:ea typeface="Montserrat-SemiBold"/>
                <a:cs typeface="Arial"/>
                <a:sym typeface="Helvetica Light"/>
              </a:rPr>
              <a:t>trudnych</a:t>
            </a:r>
            <a:r>
              <a:rPr lang="en-AU" sz="6000" b="1" dirty="0">
                <a:solidFill>
                  <a:schemeClr val="tx2">
                    <a:lumMod val="25000"/>
                  </a:schemeClr>
                </a:solidFill>
                <a:latin typeface="Arial"/>
                <a:ea typeface="Montserrat-SemiBold"/>
                <a:cs typeface="Arial"/>
                <a:sym typeface="Helvetica Light"/>
              </a:rPr>
              <a:t> </a:t>
            </a:r>
            <a:r>
              <a:rPr lang="en-AU" sz="6000" b="1" dirty="0" err="1">
                <a:solidFill>
                  <a:schemeClr val="tx2">
                    <a:lumMod val="25000"/>
                  </a:schemeClr>
                </a:solidFill>
                <a:latin typeface="Arial"/>
                <a:ea typeface="Montserrat-SemiBold"/>
                <a:cs typeface="Arial"/>
                <a:sym typeface="Helvetica Light"/>
              </a:rPr>
              <a:t>czasach</a:t>
            </a:r>
            <a:r>
              <a:rPr lang="en-AU" sz="6000" b="1" dirty="0">
                <a:solidFill>
                  <a:schemeClr val="tx2">
                    <a:lumMod val="25000"/>
                  </a:schemeClr>
                </a:solidFill>
                <a:latin typeface="Arial"/>
                <a:ea typeface="Montserrat-SemiBold"/>
                <a:cs typeface="Arial"/>
                <a:sym typeface="Helvetica Light"/>
              </a:rPr>
              <a:t>, jak </a:t>
            </a:r>
            <a:r>
              <a:rPr lang="en-AU" sz="6000" b="1" dirty="0" err="1">
                <a:solidFill>
                  <a:schemeClr val="tx2">
                    <a:lumMod val="25000"/>
                  </a:schemeClr>
                </a:solidFill>
                <a:latin typeface="Arial"/>
                <a:ea typeface="Montserrat-SemiBold"/>
                <a:cs typeface="Arial"/>
                <a:sym typeface="Helvetica Light"/>
              </a:rPr>
              <a:t>pandemia</a:t>
            </a:r>
            <a:r>
              <a:rPr lang="en-AU" sz="6000" b="1" dirty="0">
                <a:solidFill>
                  <a:schemeClr val="tx2">
                    <a:lumMod val="25000"/>
                  </a:schemeClr>
                </a:solidFill>
                <a:latin typeface="Arial"/>
                <a:ea typeface="Montserrat-SemiBold"/>
                <a:cs typeface="Arial"/>
                <a:sym typeface="Helvetica Light"/>
              </a:rPr>
              <a:t> Covid-19.</a:t>
            </a:r>
            <a:endParaRPr lang="pl-PL" sz="4800" dirty="0">
              <a:solidFill>
                <a:schemeClr val="tx2">
                  <a:lumMod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D9AB1CE7-A8E0-4F2D-BD53-298442273386}"/>
              </a:ext>
            </a:extLst>
          </p:cNvPr>
          <p:cNvSpPr txBox="1"/>
          <p:nvPr/>
        </p:nvSpPr>
        <p:spPr>
          <a:xfrm>
            <a:off x="1624174" y="9334355"/>
            <a:ext cx="21644900" cy="229293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AU" sz="7200" b="1" dirty="0" err="1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Każda</a:t>
            </a:r>
            <a:r>
              <a:rPr lang="en-AU" sz="72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 </a:t>
            </a:r>
            <a:r>
              <a:rPr lang="en-AU" sz="7200" b="1" dirty="0" err="1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firma</a:t>
            </a:r>
            <a:r>
              <a:rPr lang="en-AU" sz="72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 </a:t>
            </a:r>
            <a:r>
              <a:rPr lang="en-AU" sz="7200" b="1" dirty="0" err="1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może</a:t>
            </a:r>
            <a:r>
              <a:rPr lang="en-AU" sz="72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 </a:t>
            </a:r>
            <a:r>
              <a:rPr lang="en-AU" sz="7200" b="1" dirty="0" err="1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wdrażać</a:t>
            </a:r>
            <a:r>
              <a:rPr lang="en-AU" sz="72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 </a:t>
            </a:r>
            <a:r>
              <a:rPr lang="en-AU" sz="7200" b="1" dirty="0" err="1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szczupłe</a:t>
            </a:r>
            <a:r>
              <a:rPr lang="en-AU" sz="72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 </a:t>
            </a:r>
            <a:r>
              <a:rPr lang="en-AU" sz="7200" b="1" dirty="0" err="1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innowacje</a:t>
            </a:r>
            <a:r>
              <a:rPr lang="en-AU" sz="72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, </a:t>
            </a:r>
            <a:r>
              <a:rPr lang="en-AU" sz="7200" b="1" dirty="0" err="1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niezależnie</a:t>
            </a:r>
            <a:r>
              <a:rPr lang="en-AU" sz="72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 od </a:t>
            </a:r>
            <a:r>
              <a:rPr lang="en-AU" sz="7200" b="1" dirty="0" err="1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jej</a:t>
            </a:r>
            <a:r>
              <a:rPr lang="en-AU" sz="72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 </a:t>
            </a:r>
            <a:r>
              <a:rPr lang="en-AU" sz="7200" b="1" dirty="0" err="1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wielkości</a:t>
            </a:r>
            <a:r>
              <a:rPr lang="en-AU" sz="72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!</a:t>
            </a:r>
            <a:endParaRPr lang="en-US" sz="7200" b="1" dirty="0">
              <a:solidFill>
                <a:srgbClr val="496F63"/>
              </a:solidFill>
              <a:latin typeface="Arial"/>
              <a:ea typeface="Montserrat-SemiBold"/>
              <a:cs typeface="Arial"/>
              <a:sym typeface="Helvetica Light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186196" y="0"/>
            <a:ext cx="815608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8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SZCZUPŁE INNOWACJE DLA WSZYSTKICH</a:t>
            </a:r>
          </a:p>
        </p:txBody>
      </p:sp>
      <p:pic>
        <p:nvPicPr>
          <p:cNvPr id="3074" name="Picture 2" descr="C:\Users\BZ\Desktop\OneDrive Beniamin Zawilla\OneDrive - Uniwersytet Szczeciński\LIME - kurs szkoleniowy\Moduły zmienione\Nowe grafiki do modułów użyte przez BZ\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85213" y="4138863"/>
            <a:ext cx="7214331" cy="3256874"/>
          </a:xfrm>
          <a:prstGeom prst="rect">
            <a:avLst/>
          </a:prstGeom>
          <a:noFill/>
        </p:spPr>
      </p:pic>
      <p:pic>
        <p:nvPicPr>
          <p:cNvPr id="3075" name="Picture 3" descr="C:\Users\BZ\Desktop\OneDrive Beniamin Zawilla\OneDrive - Uniwersytet Szczeciński\LIME - kurs szkoleniowy\Moduły zmienione\Nowe grafiki do modułów użyte przez BZ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29223" y="3814009"/>
            <a:ext cx="5727030" cy="4295273"/>
          </a:xfrm>
          <a:prstGeom prst="rect">
            <a:avLst/>
          </a:prstGeom>
          <a:noFill/>
        </p:spPr>
      </p:pic>
      <p:pic>
        <p:nvPicPr>
          <p:cNvPr id="3077" name="Picture 5" descr="C:\Users\BZ\Desktop\OneDrive Beniamin Zawilla\OneDrive - Uniwersytet Szczeciński\LIME - kurs szkoleniowy\Moduły zmienione\Nowe grafiki do modułów użyte przez BZ\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2232" y="3743158"/>
            <a:ext cx="6096000" cy="406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1203100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57F5AC-88E4-324E-81CA-E4297F19EC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63" y="1827909"/>
            <a:ext cx="9250481" cy="11888091"/>
          </a:xfrm>
          <a:prstGeom prst="rect">
            <a:avLst/>
          </a:prstGeom>
        </p:spPr>
      </p:pic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5</a:t>
            </a:fld>
            <a:endParaRPr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D9AB1CE7-A8E0-4F2D-BD53-298442273386}"/>
              </a:ext>
            </a:extLst>
          </p:cNvPr>
          <p:cNvSpPr txBox="1"/>
          <p:nvPr/>
        </p:nvSpPr>
        <p:spPr>
          <a:xfrm>
            <a:off x="4837581" y="485108"/>
            <a:ext cx="10815635" cy="143116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88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PRZYKŁADY</a:t>
            </a:r>
            <a:endParaRPr lang="en-US" sz="8800" b="1" dirty="0">
              <a:solidFill>
                <a:srgbClr val="496F63"/>
              </a:solidFill>
              <a:latin typeface="Arial"/>
              <a:ea typeface="Montserrat-SemiBold"/>
              <a:cs typeface="Arial"/>
              <a:sym typeface="Helvetica Light"/>
            </a:endParaRPr>
          </a:p>
        </p:txBody>
      </p:sp>
      <p:pic>
        <p:nvPicPr>
          <p:cNvPr id="1028" name="Picture 4" descr="Doodle finger indicating direction Free Vecto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0" t="13686" r="9526" b="18196"/>
          <a:stretch/>
        </p:blipFill>
        <p:spPr bwMode="auto">
          <a:xfrm>
            <a:off x="2171846" y="4347806"/>
            <a:ext cx="3651440" cy="2885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7421601" y="8446926"/>
            <a:ext cx="15374603" cy="420115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r>
              <a:rPr lang="pl-PL" sz="4800" b="1" i="1" dirty="0">
                <a:solidFill>
                  <a:schemeClr val="tx2">
                    <a:lumMod val="25000"/>
                  </a:schemeClr>
                </a:solidFill>
                <a:latin typeface="Arial"/>
                <a:ea typeface="Montserrat-SemiBold"/>
                <a:cs typeface="Arial"/>
                <a:sym typeface="Helvetica Light"/>
              </a:rPr>
              <a:t>DUŻE PRZEDSIĘBIORSTWO</a:t>
            </a:r>
          </a:p>
          <a:p>
            <a:endParaRPr lang="pl-PL" sz="4400" i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4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en-US" sz="4400" i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marcu</a:t>
            </a:r>
            <a:r>
              <a:rPr lang="en-US" sz="44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 </a:t>
            </a:r>
            <a:r>
              <a:rPr lang="en-US" sz="4400" i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roku</a:t>
            </a:r>
            <a:r>
              <a:rPr lang="en-US" sz="44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PKN </a:t>
            </a:r>
            <a:r>
              <a:rPr lang="en-US" sz="4400" i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Orlen</a:t>
            </a:r>
            <a:r>
              <a:rPr lang="en-US" sz="44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400" i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największa</a:t>
            </a:r>
            <a:r>
              <a:rPr lang="en-US" sz="44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polska</a:t>
            </a:r>
            <a:r>
              <a:rPr lang="en-US" sz="44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rafineria</a:t>
            </a:r>
            <a:r>
              <a:rPr lang="en-US" sz="44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ropy </a:t>
            </a:r>
            <a:r>
              <a:rPr lang="en-US" sz="4400" i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naftowej</a:t>
            </a:r>
            <a:r>
              <a:rPr lang="en-US" sz="44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44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detalista</a:t>
            </a:r>
            <a:r>
              <a:rPr lang="en-US" sz="44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benzyny</a:t>
            </a:r>
            <a:r>
              <a:rPr lang="en-US" sz="44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i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rozpoczęła</a:t>
            </a:r>
            <a:r>
              <a:rPr lang="en-US" sz="44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produkcję</a:t>
            </a:r>
            <a:r>
              <a:rPr lang="en-US" sz="44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środków</a:t>
            </a:r>
            <a:r>
              <a:rPr lang="en-US" sz="44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4400" i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dezynfekcji</a:t>
            </a:r>
            <a:r>
              <a:rPr lang="en-US" sz="44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rąk</a:t>
            </a:r>
            <a:r>
              <a:rPr lang="en-US" sz="44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44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dużą</a:t>
            </a:r>
            <a:r>
              <a:rPr lang="en-US" sz="44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skalę</a:t>
            </a:r>
            <a:r>
              <a:rPr lang="en-US" sz="44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aby </a:t>
            </a:r>
            <a:r>
              <a:rPr lang="en-US" sz="4400" i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zaspokoić</a:t>
            </a:r>
            <a:r>
              <a:rPr lang="en-US" sz="44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rosnący</a:t>
            </a:r>
            <a:r>
              <a:rPr lang="en-US" sz="44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popyt</a:t>
            </a:r>
            <a:r>
              <a:rPr lang="en-US" sz="44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 </a:t>
            </a:r>
            <a:r>
              <a:rPr lang="en-US" sz="4400" i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kraju</a:t>
            </a:r>
            <a:r>
              <a:rPr lang="en-US" sz="44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 </a:t>
            </a:r>
            <a:r>
              <a:rPr lang="en-US" sz="4400" i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powodu</a:t>
            </a:r>
            <a:r>
              <a:rPr lang="en-US" sz="44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wybuchu</a:t>
            </a:r>
            <a:r>
              <a:rPr lang="en-US" sz="44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koronawirusa</a:t>
            </a:r>
            <a:r>
              <a:rPr lang="en-US" sz="44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7421600" y="2536480"/>
            <a:ext cx="15374603" cy="487825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r>
              <a:rPr lang="pl-PL" sz="4800" b="1" i="1" dirty="0">
                <a:solidFill>
                  <a:schemeClr val="tx2">
                    <a:lumMod val="25000"/>
                  </a:schemeClr>
                </a:solidFill>
                <a:latin typeface="Arial"/>
                <a:ea typeface="Montserrat-SemiBold"/>
                <a:cs typeface="Arial"/>
                <a:sym typeface="Helvetica Light"/>
              </a:rPr>
              <a:t>MIKRO PRZEDSIĘBIORSTWO</a:t>
            </a:r>
          </a:p>
          <a:p>
            <a:endParaRPr lang="pl-PL" sz="4400" i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4400" b="1" i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Promoshop</a:t>
            </a:r>
            <a:r>
              <a:rPr lang="pl-PL" sz="4400" b="1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4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działająca w Polsce niewielka firma zajmująca się towarami promocyjnymi, która zaczęła sprzedawać środki ochrony indywidualnej, takie jak maski czy kaski, na których można również promować firmę. W ten sposób firma mogła przetrwać blokadę Covid-19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186196" y="0"/>
            <a:ext cx="815608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8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SZCZUPŁE INNOWACJE - PRZYKŁADY</a:t>
            </a:r>
          </a:p>
        </p:txBody>
      </p:sp>
      <p:pic>
        <p:nvPicPr>
          <p:cNvPr id="12" name="Picture 4" descr="Doodle finger indicating direction Free Vecto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0" t="13686" r="9526" b="18196"/>
          <a:stretch/>
        </p:blipFill>
        <p:spPr bwMode="auto">
          <a:xfrm>
            <a:off x="2372371" y="9601595"/>
            <a:ext cx="3651440" cy="2885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238139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57F5AC-88E4-324E-81CA-E4297F19EC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330" y="-13591"/>
            <a:ext cx="5376981" cy="6871591"/>
          </a:xfrm>
          <a:prstGeom prst="rect">
            <a:avLst/>
          </a:prstGeom>
        </p:spPr>
      </p:pic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6</a:t>
            </a:fld>
            <a:endParaRPr/>
          </a:p>
        </p:txBody>
      </p:sp>
      <p:sp>
        <p:nvSpPr>
          <p:cNvPr id="9" name="pole tekstowe 8"/>
          <p:cNvSpPr txBox="1"/>
          <p:nvPr/>
        </p:nvSpPr>
        <p:spPr>
          <a:xfrm>
            <a:off x="2235766" y="1521662"/>
            <a:ext cx="14146936" cy="1198789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pl-PL" sz="7200" b="1" dirty="0" err="1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Butterfly</a:t>
            </a:r>
            <a:r>
              <a:rPr lang="pl-PL" sz="72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 </a:t>
            </a:r>
            <a:r>
              <a:rPr lang="pl-PL" sz="7200" b="1" dirty="0" err="1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Advertising</a:t>
            </a:r>
            <a:r>
              <a:rPr lang="pl-PL" sz="72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 </a:t>
            </a:r>
            <a:r>
              <a:rPr lang="pl-PL" sz="7200" b="1" dirty="0" err="1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Agency</a:t>
            </a:r>
            <a:r>
              <a:rPr lang="pl-PL" sz="3200" dirty="0">
                <a:solidFill>
                  <a:schemeClr val="bg2">
                    <a:lumMod val="50000"/>
                  </a:schemeClr>
                </a:solidFill>
                <a:cs typeface="Arial"/>
                <a:sym typeface="Helvetica Light"/>
              </a:rPr>
              <a:t> </a:t>
            </a:r>
          </a:p>
          <a:p>
            <a:pPr algn="l">
              <a:lnSpc>
                <a:spcPct val="150000"/>
              </a:lnSpc>
            </a:pPr>
            <a:endParaRPr lang="en-US" sz="3200" dirty="0">
              <a:solidFill>
                <a:schemeClr val="bg2">
                  <a:lumMod val="50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pl-PL" sz="3200" b="1" dirty="0">
                <a:solidFill>
                  <a:srgbClr val="496F63"/>
                </a:solidFill>
                <a:cs typeface="Arial"/>
                <a:sym typeface="Helvetica Light"/>
              </a:rPr>
              <a:t>STRONA INTERNETOWA</a:t>
            </a:r>
            <a:r>
              <a:rPr lang="pl-PL" sz="3200" dirty="0">
                <a:solidFill>
                  <a:srgbClr val="496F63"/>
                </a:solidFill>
                <a:cs typeface="Arial"/>
                <a:sym typeface="Helvetica Light"/>
              </a:rPr>
              <a:t>: </a:t>
            </a:r>
            <a:r>
              <a:rPr lang="pl-PL" sz="3200" dirty="0">
                <a:solidFill>
                  <a:srgbClr val="496F63"/>
                </a:solidFill>
                <a:cs typeface="Arial"/>
                <a:sym typeface="Helvetica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https://promoshop.pl/</a:t>
            </a:r>
            <a:endParaRPr lang="pl-PL" sz="3200" dirty="0">
              <a:solidFill>
                <a:srgbClr val="496F63"/>
              </a:solidFill>
            </a:endParaRPr>
          </a:p>
          <a:p>
            <a:pPr algn="l">
              <a:lnSpc>
                <a:spcPct val="150000"/>
              </a:lnSpc>
            </a:pPr>
            <a:r>
              <a:rPr lang="pl-PL" sz="3200" b="1" dirty="0">
                <a:solidFill>
                  <a:srgbClr val="496F63"/>
                </a:solidFill>
                <a:cs typeface="Arial"/>
                <a:sym typeface="Helvetica Light"/>
              </a:rPr>
              <a:t>LinkedIn</a:t>
            </a:r>
            <a:r>
              <a:rPr lang="pl-PL" sz="3200" dirty="0">
                <a:solidFill>
                  <a:srgbClr val="496F63"/>
                </a:solidFill>
                <a:cs typeface="Arial"/>
                <a:sym typeface="Helvetica Light"/>
              </a:rPr>
              <a:t>: </a:t>
            </a:r>
            <a:r>
              <a:rPr lang="pl-PL" sz="3200" dirty="0">
                <a:solidFill>
                  <a:srgbClr val="496F63"/>
                </a:solidFill>
                <a:cs typeface="Arial"/>
                <a:sym typeface="Helvetica Ligh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https://www.linkedin.com/company/gadzety-reklamowe/?viewAsMember=true</a:t>
            </a:r>
            <a:endParaRPr lang="pl-PL" sz="3200" dirty="0">
              <a:solidFill>
                <a:srgbClr val="496F63"/>
              </a:solidFill>
            </a:endParaRPr>
          </a:p>
          <a:p>
            <a:pPr algn="l">
              <a:lnSpc>
                <a:spcPct val="150000"/>
              </a:lnSpc>
            </a:pPr>
            <a:endParaRPr lang="pl-PL" sz="1400" dirty="0">
              <a:solidFill>
                <a:srgbClr val="496F63"/>
              </a:solidFill>
            </a:endParaRPr>
          </a:p>
          <a:p>
            <a:pPr algn="l">
              <a:lnSpc>
                <a:spcPct val="150000"/>
              </a:lnSpc>
            </a:pPr>
            <a:endParaRPr lang="pl-PL" sz="1400" dirty="0">
              <a:solidFill>
                <a:srgbClr val="496F63"/>
              </a:solidFill>
            </a:endParaRPr>
          </a:p>
          <a:p>
            <a:pPr algn="l">
              <a:lnSpc>
                <a:spcPct val="150000"/>
              </a:lnSpc>
            </a:pPr>
            <a:r>
              <a:rPr lang="pl-PL" sz="3200" b="1" dirty="0">
                <a:solidFill>
                  <a:srgbClr val="496F63"/>
                </a:solidFill>
                <a:cs typeface="Arial"/>
              </a:rPr>
              <a:t>Wielkość przedsiębiorstwa:</a:t>
            </a:r>
          </a:p>
          <a:p>
            <a:pPr algn="l">
              <a:lnSpc>
                <a:spcPct val="150000"/>
              </a:lnSpc>
            </a:pPr>
            <a:r>
              <a:rPr lang="pl-PL" sz="3200" dirty="0">
                <a:solidFill>
                  <a:srgbClr val="496F63"/>
                </a:solidFill>
                <a:cs typeface="Arial"/>
              </a:rPr>
              <a:t>Mikro - 7 pracowników</a:t>
            </a:r>
          </a:p>
          <a:p>
            <a:pPr algn="l">
              <a:lnSpc>
                <a:spcPct val="150000"/>
              </a:lnSpc>
            </a:pPr>
            <a:endParaRPr lang="pl-PL" sz="3200" dirty="0">
              <a:solidFill>
                <a:srgbClr val="496F63"/>
              </a:solidFill>
              <a:cs typeface="Arial"/>
            </a:endParaRPr>
          </a:p>
          <a:p>
            <a:pPr algn="l">
              <a:lnSpc>
                <a:spcPct val="150000"/>
              </a:lnSpc>
            </a:pPr>
            <a:r>
              <a:rPr lang="pl-PL" sz="3200" b="1" dirty="0">
                <a:solidFill>
                  <a:srgbClr val="496F63"/>
                </a:solidFill>
                <a:cs typeface="Arial"/>
              </a:rPr>
              <a:t>Profil przedsiębiorstwa (zakres działań/produktów/usług):</a:t>
            </a:r>
          </a:p>
          <a:p>
            <a:pPr algn="l">
              <a:lnSpc>
                <a:spcPct val="150000"/>
              </a:lnSpc>
            </a:pPr>
            <a:r>
              <a:rPr lang="pl-PL" sz="3200" dirty="0">
                <a:solidFill>
                  <a:srgbClr val="496F63"/>
                </a:solidFill>
                <a:cs typeface="Arial"/>
              </a:rPr>
              <a:t>Firma świadczy usługi reklamowe, koncentrując się na szerokiej gamie upominków biznesowych </a:t>
            </a:r>
            <a:r>
              <a:rPr lang="pl-PL" sz="3200" dirty="0" err="1">
                <a:solidFill>
                  <a:srgbClr val="496F63"/>
                </a:solidFill>
                <a:cs typeface="Arial"/>
              </a:rPr>
              <a:t>premium</a:t>
            </a:r>
            <a:r>
              <a:rPr lang="pl-PL" sz="3200" dirty="0">
                <a:solidFill>
                  <a:srgbClr val="496F63"/>
                </a:solidFill>
                <a:cs typeface="Arial"/>
              </a:rPr>
              <a:t>. Agencja projektuje, sprzedaje i produkuje upominki z nadrukami dla sektora B2B (firmy, szkoły, sektor publiczny) w Polsce i jest jedną z wiodących firm w tej branży z 19 000 klientów on-line w ciągu ostatnich 22 lat.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186196" y="0"/>
            <a:ext cx="815608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8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SZCZUPŁE INNOWACJE - PRZYKŁADY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B0AB8DD5-4EE9-4CA1-A124-F847B85D839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615304" y="1456267"/>
            <a:ext cx="6405033" cy="96181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EC2BC4-3561-4BC6-ABA9-3FC17848F73E}"/>
              </a:ext>
            </a:extLst>
          </p:cNvPr>
          <p:cNvSpPr txBox="1"/>
          <p:nvPr/>
        </p:nvSpPr>
        <p:spPr>
          <a:xfrm>
            <a:off x="16514234" y="11379112"/>
            <a:ext cx="6722532" cy="630942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 err="1">
                <a:solidFill>
                  <a:srgbClr val="84CAC5"/>
                </a:solidFill>
              </a:rPr>
              <a:t>Maciej</a:t>
            </a:r>
            <a:r>
              <a:rPr lang="en-US" sz="3600" b="1" dirty="0">
                <a:solidFill>
                  <a:srgbClr val="84CAC5"/>
                </a:solidFill>
              </a:rPr>
              <a:t> </a:t>
            </a:r>
            <a:r>
              <a:rPr lang="en-US" sz="3600" b="1" dirty="0" err="1">
                <a:solidFill>
                  <a:srgbClr val="84CAC5"/>
                </a:solidFill>
              </a:rPr>
              <a:t>Borowy</a:t>
            </a:r>
            <a:r>
              <a:rPr lang="pl-PL" sz="3600" b="1" dirty="0">
                <a:solidFill>
                  <a:srgbClr val="84CAC5"/>
                </a:solidFill>
              </a:rPr>
              <a:t> </a:t>
            </a:r>
            <a:r>
              <a:rPr lang="en-US" sz="3600" b="1" dirty="0">
                <a:solidFill>
                  <a:srgbClr val="84CAC5"/>
                </a:solidFill>
              </a:rPr>
              <a:t>- </a:t>
            </a:r>
            <a:r>
              <a:rPr lang="en-US" sz="3600" b="1" dirty="0" err="1">
                <a:solidFill>
                  <a:srgbClr val="84CAC5"/>
                </a:solidFill>
              </a:rPr>
              <a:t>właściciel</a:t>
            </a:r>
            <a:endParaRPr lang="en-US" dirty="0">
              <a:solidFill>
                <a:srgbClr val="84CAC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49662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57F5AC-88E4-324E-81CA-E4297F19EC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330" y="-13591"/>
            <a:ext cx="5376981" cy="6871591"/>
          </a:xfrm>
          <a:prstGeom prst="rect">
            <a:avLst/>
          </a:prstGeom>
        </p:spPr>
      </p:pic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7</a:t>
            </a:fld>
            <a:endParaRPr/>
          </a:p>
        </p:txBody>
      </p:sp>
      <p:sp>
        <p:nvSpPr>
          <p:cNvPr id="9" name="pole tekstowe 8"/>
          <p:cNvSpPr txBox="1"/>
          <p:nvPr/>
        </p:nvSpPr>
        <p:spPr>
          <a:xfrm>
            <a:off x="2235766" y="959579"/>
            <a:ext cx="14146936" cy="1254189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6000" b="1" dirty="0" err="1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Butterfly</a:t>
            </a:r>
            <a:r>
              <a:rPr lang="pl-PL" sz="60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 </a:t>
            </a:r>
            <a:r>
              <a:rPr lang="pl-PL" sz="6000" b="1" dirty="0" err="1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Advertising</a:t>
            </a:r>
            <a:r>
              <a:rPr lang="pl-PL" sz="60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 </a:t>
            </a:r>
            <a:r>
              <a:rPr lang="pl-PL" sz="6000" b="1" dirty="0" err="1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Agency</a:t>
            </a:r>
            <a:endParaRPr lang="pl-PL" sz="4400" b="1" dirty="0">
              <a:solidFill>
                <a:schemeClr val="bg2">
                  <a:lumMod val="50000"/>
                </a:schemeClr>
              </a:solidFill>
              <a:latin typeface="Aharoni"/>
              <a:cs typeface="Aharoni"/>
              <a:sym typeface="Helvetica Light"/>
            </a:endParaRPr>
          </a:p>
          <a:p>
            <a:pPr>
              <a:lnSpc>
                <a:spcPct val="150000"/>
              </a:lnSpc>
            </a:pPr>
            <a:r>
              <a:rPr lang="pl-PL" sz="4000" dirty="0">
                <a:solidFill>
                  <a:srgbClr val="304A42"/>
                </a:solidFill>
                <a:cs typeface="Arial"/>
                <a:sym typeface="Helvetica Light"/>
              </a:rPr>
              <a:t>W marcu 2020 r. firma znalazła się w krytycznym okresie z powodu blokady COVID-19. Klienci natychmiast wstrzymali zamówienia i zapytania o prezenty reklamowe, ponieważ wszystkie wydarzenia zostały odwołane. W tej nieoczekiwanej sytuacji firma przeprowadziła badania rynku dotyczące potrzeb swoich klientów. W rezultacie agencja szybko zdecydowała się na wprowadzenie do sklepu internetowego nowej oferty: Środków Ochrony Indywidualnej (maski z nadrukiem, rękawiczki oraz płyny dezynfekujące dla klientów biznesowych i jej pracowników). Wydaje się, że ma to kluczowe znaczenie dla utrzymania zatrudnienia i obrotów na niezmienionym poziomie w okresie blokady.</a:t>
            </a:r>
            <a:endParaRPr lang="en-US" sz="2800" dirty="0">
              <a:solidFill>
                <a:srgbClr val="304A42"/>
              </a:solidFill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186196" y="0"/>
            <a:ext cx="815608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8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SZCZUPŁE INNOWACJE- PRZYKŁADY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8A6B37A7-D7D8-4247-965A-722ACEF4A33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914229" y="1402124"/>
            <a:ext cx="6129866" cy="6129866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DD7E95AE-3CB8-410E-8280-4FD8DAF468A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253730" y="7933350"/>
            <a:ext cx="5457824" cy="541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63561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8</a:t>
            </a:fld>
            <a:endParaRPr/>
          </a:p>
        </p:txBody>
      </p:sp>
      <p:grpSp>
        <p:nvGrpSpPr>
          <p:cNvPr id="165" name="Group 165"/>
          <p:cNvGrpSpPr/>
          <p:nvPr/>
        </p:nvGrpSpPr>
        <p:grpSpPr>
          <a:xfrm>
            <a:off x="12560969" y="2717019"/>
            <a:ext cx="10226842" cy="3633459"/>
            <a:chOff x="763524" y="4442947"/>
            <a:chExt cx="8100449" cy="2530249"/>
          </a:xfrm>
        </p:grpSpPr>
        <p:sp>
          <p:nvSpPr>
            <p:cNvPr id="162" name="Shape 162"/>
            <p:cNvSpPr/>
            <p:nvPr/>
          </p:nvSpPr>
          <p:spPr>
            <a:xfrm>
              <a:off x="763524" y="6235076"/>
              <a:ext cx="8100449" cy="738120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t">
              <a:noAutofit/>
            </a:bodyPr>
            <a:lstStyle>
              <a:lvl1pPr algn="ctr"/>
            </a:lstStyle>
            <a:p>
              <a:pPr>
                <a:lnSpc>
                  <a:spcPct val="80000"/>
                </a:lnSpc>
              </a:pPr>
              <a:r>
                <a:rPr lang="pl-PL" sz="4800" b="1" dirty="0">
                  <a:solidFill>
                    <a:srgbClr val="496F63"/>
                  </a:solidFill>
                  <a:latin typeface="Arial" panose="020B0604020202020204" pitchFamily="34" charset="0"/>
                  <a:ea typeface="Montserrat-SemiBold"/>
                  <a:cs typeface="Arial" panose="020B0604020202020204" pitchFamily="34" charset="0"/>
                  <a:sym typeface="Montserrat-SemiBold"/>
                </a:rPr>
                <a:t>szybko i z małymi zasobami</a:t>
              </a:r>
            </a:p>
          </p:txBody>
        </p:sp>
        <p:sp>
          <p:nvSpPr>
            <p:cNvPr id="163" name="Shape 163"/>
            <p:cNvSpPr/>
            <p:nvPr/>
          </p:nvSpPr>
          <p:spPr>
            <a:xfrm>
              <a:off x="839763" y="4442947"/>
              <a:ext cx="7986090" cy="1082356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ctr">
              <a:spAutoFit/>
            </a:bodyPr>
            <a:lstStyle>
              <a:lvl1pPr algn="ctr">
                <a:lnSpc>
                  <a:spcPct val="80000"/>
                </a:lnSpc>
                <a:defRPr sz="3000" b="1">
                  <a:solidFill>
                    <a:srgbClr val="393941"/>
                  </a:solidFill>
                  <a:latin typeface="Montserrat-SemiBold"/>
                  <a:ea typeface="Montserrat-SemiBold"/>
                  <a:cs typeface="Montserrat-SemiBold"/>
                  <a:sym typeface="Montserrat-SemiBold"/>
                </a:defRPr>
              </a:lvl1pPr>
            </a:lstStyle>
            <a:p>
              <a:r>
                <a:rPr lang="pl-PL" sz="6000" dirty="0">
                  <a:solidFill>
                    <a:srgbClr val="496F6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Szczupłe innowacje to umiejętność:</a:t>
              </a:r>
            </a:p>
          </p:txBody>
        </p:sp>
      </p:grpSp>
      <p:sp>
        <p:nvSpPr>
          <p:cNvPr id="20" name="Shape 68">
            <a:extLst>
              <a:ext uri="{FF2B5EF4-FFF2-40B4-BE49-F238E27FC236}">
                <a16:creationId xmlns:a16="http://schemas.microsoft.com/office/drawing/2014/main" id="{6AD2E647-8D50-AD49-8411-43F423AF13FE}"/>
              </a:ext>
            </a:extLst>
          </p:cNvPr>
          <p:cNvSpPr/>
          <p:nvPr/>
        </p:nvSpPr>
        <p:spPr>
          <a:xfrm>
            <a:off x="4857228" y="886872"/>
            <a:ext cx="15018939" cy="144725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normAutofit fontScale="62500" lnSpcReduction="20000"/>
          </a:bodyPr>
          <a:lstStyle>
            <a:lvl1pPr algn="r">
              <a:lnSpc>
                <a:spcPct val="80000"/>
              </a:lnSpc>
              <a:defRPr sz="10000" b="1">
                <a:solidFill>
                  <a:srgbClr val="393941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 algn="l">
              <a:lnSpc>
                <a:spcPct val="170000"/>
              </a:lnSpc>
            </a:pPr>
            <a:r>
              <a:rPr lang="pl-PL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 hej… czym to właściwie jest</a:t>
            </a:r>
            <a:r>
              <a:rPr lang="en-GB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hape 162">
            <a:extLst>
              <a:ext uri="{FF2B5EF4-FFF2-40B4-BE49-F238E27FC236}">
                <a16:creationId xmlns:a16="http://schemas.microsoft.com/office/drawing/2014/main" id="{A3829D76-B794-DB45-9142-2B53FBD9306F}"/>
              </a:ext>
            </a:extLst>
          </p:cNvPr>
          <p:cNvSpPr/>
          <p:nvPr/>
        </p:nvSpPr>
        <p:spPr>
          <a:xfrm>
            <a:off x="12921915" y="7777873"/>
            <a:ext cx="9841831" cy="175113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 numCol="1" anchor="t">
            <a:noAutofit/>
          </a:bodyPr>
          <a:lstStyle>
            <a:lvl1pPr algn="ctr"/>
          </a:lstStyle>
          <a:p>
            <a:pPr>
              <a:lnSpc>
                <a:spcPct val="80000"/>
              </a:lnSpc>
            </a:pPr>
            <a:r>
              <a:rPr lang="pl-PL" sz="4800" b="1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rozwinąć, prototypować, uczyć się z, oceniać i doskonalić</a:t>
            </a:r>
          </a:p>
        </p:txBody>
      </p:sp>
      <p:sp>
        <p:nvSpPr>
          <p:cNvPr id="18" name="Shape 162">
            <a:extLst>
              <a:ext uri="{FF2B5EF4-FFF2-40B4-BE49-F238E27FC236}">
                <a16:creationId xmlns:a16="http://schemas.microsoft.com/office/drawing/2014/main" id="{7804A72F-664E-D743-AA92-E782640DE53A}"/>
              </a:ext>
            </a:extLst>
          </p:cNvPr>
          <p:cNvSpPr/>
          <p:nvPr/>
        </p:nvSpPr>
        <p:spPr>
          <a:xfrm>
            <a:off x="14412591" y="11026400"/>
            <a:ext cx="6979556" cy="105994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 numCol="1" anchor="t">
            <a:noAutofit/>
          </a:bodyPr>
          <a:lstStyle>
            <a:lvl1pPr algn="ctr"/>
          </a:lstStyle>
          <a:p>
            <a:pPr>
              <a:lnSpc>
                <a:spcPct val="80000"/>
              </a:lnSpc>
            </a:pPr>
            <a:r>
              <a:rPr lang="pl-PL" sz="4800" b="1" dirty="0">
                <a:solidFill>
                  <a:srgbClr val="496F63"/>
                </a:solidFill>
                <a:latin typeface="Arial" panose="020B0604020202020204" pitchFamily="34" charset="0"/>
                <a:ea typeface="Montserrat-SemiBold"/>
                <a:cs typeface="Arial" panose="020B0604020202020204" pitchFamily="34" charset="0"/>
                <a:sym typeface="Montserrat-SemiBold"/>
              </a:rPr>
              <a:t>rozwiązanie biznesowe i innowacyjne.</a:t>
            </a:r>
          </a:p>
        </p:txBody>
      </p:sp>
      <p:sp>
        <p:nvSpPr>
          <p:cNvPr id="5" name="Strzałka w dół 4">
            <a:extLst>
              <a:ext uri="{FF2B5EF4-FFF2-40B4-BE49-F238E27FC236}">
                <a16:creationId xmlns:a16="http://schemas.microsoft.com/office/drawing/2014/main" id="{AA4B8705-1A91-EB41-A2D9-FBDEC195E45C}"/>
              </a:ext>
            </a:extLst>
          </p:cNvPr>
          <p:cNvSpPr/>
          <p:nvPr/>
        </p:nvSpPr>
        <p:spPr>
          <a:xfrm>
            <a:off x="16793613" y="4195751"/>
            <a:ext cx="1201783" cy="838408"/>
          </a:xfrm>
          <a:prstGeom prst="downArrow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3" name="Strzałka w dół 22">
            <a:extLst>
              <a:ext uri="{FF2B5EF4-FFF2-40B4-BE49-F238E27FC236}">
                <a16:creationId xmlns:a16="http://schemas.microsoft.com/office/drawing/2014/main" id="{767EC5EF-3798-0345-8D76-191624492956}"/>
              </a:ext>
            </a:extLst>
          </p:cNvPr>
          <p:cNvSpPr/>
          <p:nvPr/>
        </p:nvSpPr>
        <p:spPr>
          <a:xfrm>
            <a:off x="16824981" y="6586087"/>
            <a:ext cx="1201783" cy="838408"/>
          </a:xfrm>
          <a:prstGeom prst="downArrow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4" name="Strzałka w dół 23">
            <a:extLst>
              <a:ext uri="{FF2B5EF4-FFF2-40B4-BE49-F238E27FC236}">
                <a16:creationId xmlns:a16="http://schemas.microsoft.com/office/drawing/2014/main" id="{956CF72B-1627-A44B-A925-7CB4B1FA4CC9}"/>
              </a:ext>
            </a:extLst>
          </p:cNvPr>
          <p:cNvSpPr/>
          <p:nvPr/>
        </p:nvSpPr>
        <p:spPr>
          <a:xfrm>
            <a:off x="17016113" y="9603085"/>
            <a:ext cx="1201783" cy="838408"/>
          </a:xfrm>
          <a:prstGeom prst="downArrow">
            <a:avLst/>
          </a:prstGeom>
          <a:solidFill>
            <a:srgbClr val="496F63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20F5FCC3-682F-7242-910B-C59F9578A10D}"/>
              </a:ext>
            </a:extLst>
          </p:cNvPr>
          <p:cNvSpPr/>
          <p:nvPr/>
        </p:nvSpPr>
        <p:spPr>
          <a:xfrm>
            <a:off x="1396655" y="10773210"/>
            <a:ext cx="1314975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Obejrzyj „The </a:t>
            </a:r>
            <a:r>
              <a:rPr lang="pl-PL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lean</a:t>
            </a:r>
            <a:r>
              <a:rPr lang="pl-PL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start-</a:t>
            </a:r>
            <a:r>
              <a:rPr lang="pl-PL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up</a:t>
            </a:r>
            <a:r>
              <a:rPr lang="pl-PL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” by </a:t>
            </a:r>
            <a:r>
              <a:rPr lang="pl-PL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Eric</a:t>
            </a:r>
            <a:r>
              <a:rPr lang="pl-PL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pl-PL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Ries</a:t>
            </a:r>
            <a:r>
              <a:rPr lang="pl-PL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(materiał w jęz. angielskim)</a:t>
            </a:r>
          </a:p>
          <a:p>
            <a:r>
              <a:rPr lang="pl-PL" sz="3600" dirty="0">
                <a:latin typeface="Times New Roman" panose="02020603050405020304" pitchFamily="18" charset="0"/>
                <a:ea typeface="Calibri" panose="020F0502020204030204" pitchFamily="34" charset="0"/>
                <a:hlinkClick r:id="rId2"/>
              </a:rPr>
              <a:t>https://www.youtube.com/watch?v=RSaIOCHbuYw</a:t>
            </a:r>
            <a:endParaRPr lang="pl-PL" sz="3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/>
          <a:srcRect l="5481" t="21058" r="40505" b="25710"/>
          <a:stretch/>
        </p:blipFill>
        <p:spPr>
          <a:xfrm>
            <a:off x="1629039" y="4271291"/>
            <a:ext cx="9878317" cy="5475933"/>
          </a:xfrm>
          <a:prstGeom prst="rect">
            <a:avLst/>
          </a:prstGeom>
        </p:spPr>
      </p:pic>
      <p:sp>
        <p:nvSpPr>
          <p:cNvPr id="15" name="Prostokąt 14"/>
          <p:cNvSpPr/>
          <p:nvPr/>
        </p:nvSpPr>
        <p:spPr>
          <a:xfrm>
            <a:off x="186196" y="0"/>
            <a:ext cx="815608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8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SZCZUPŁE INNOWACJE- CO TO JEST?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31771" y="327611"/>
            <a:ext cx="2695575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281189262">
            <a:extLst>
              <a:ext uri="{FF2B5EF4-FFF2-40B4-BE49-F238E27FC236}">
                <a16:creationId xmlns:a16="http://schemas.microsoft.com/office/drawing/2014/main" id="{EF950113-8CDC-7E49-A504-6F68CDFD9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291" y="12086348"/>
            <a:ext cx="1549431" cy="154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9DE19ED8-05AC-B142-976A-4D5BCD05FF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160" y="11973539"/>
            <a:ext cx="3701608" cy="174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67031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57F5AC-88E4-324E-81CA-E4297F19EC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361" y="2141620"/>
            <a:ext cx="10584016" cy="11343635"/>
          </a:xfrm>
          <a:prstGeom prst="rect">
            <a:avLst/>
          </a:prstGeom>
        </p:spPr>
      </p:pic>
      <p:sp>
        <p:nvSpPr>
          <p:cNvPr id="68" name="Shape 68"/>
          <p:cNvSpPr/>
          <p:nvPr/>
        </p:nvSpPr>
        <p:spPr>
          <a:xfrm>
            <a:off x="978728" y="292342"/>
            <a:ext cx="22426544" cy="369855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noAutofit/>
          </a:bodyPr>
          <a:lstStyle>
            <a:lvl1pPr algn="r">
              <a:lnSpc>
                <a:spcPct val="80000"/>
              </a:lnSpc>
              <a:defRPr sz="10000" b="1">
                <a:solidFill>
                  <a:srgbClr val="393941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 algn="ctr"/>
            <a:r>
              <a:rPr lang="en-GB" i="1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Szupłe</a:t>
            </a:r>
            <a:r>
              <a:rPr lang="en-GB" i="1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i="1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innowacje</a:t>
            </a:r>
            <a:r>
              <a:rPr lang="en-GB" i="1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i="1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opierają</a:t>
            </a:r>
            <a:r>
              <a:rPr lang="en-GB" sz="3600" i="1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i="1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się</a:t>
            </a:r>
            <a:r>
              <a:rPr lang="en-GB" sz="3600" i="1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i="1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i="1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i="1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szczupłym</a:t>
            </a:r>
            <a:r>
              <a:rPr lang="en-GB" i="1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i="1" dirty="0" err="1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myśleniu</a:t>
            </a:r>
            <a:endParaRPr i="1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Shape 69"/>
          <p:cNvSpPr/>
          <p:nvPr/>
        </p:nvSpPr>
        <p:spPr>
          <a:xfrm>
            <a:off x="12038914" y="3034976"/>
            <a:ext cx="10452256" cy="19118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normAutofit fontScale="85000" lnSpcReduction="10000"/>
          </a:bodyPr>
          <a:lstStyle/>
          <a:p>
            <a:r>
              <a:rPr lang="en-US" sz="39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</a:t>
            </a:r>
            <a:r>
              <a:rPr lang="en-US" sz="39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szczupłych</a:t>
            </a:r>
            <a:r>
              <a:rPr lang="en-US" sz="39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innowacji</a:t>
            </a:r>
            <a:r>
              <a:rPr lang="en-US" sz="39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n-US" sz="39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systematyczna</a:t>
            </a:r>
            <a:r>
              <a:rPr lang="en-US" sz="39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interpretacja</a:t>
            </a:r>
            <a:r>
              <a:rPr lang="en-US" sz="39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zasad</a:t>
            </a:r>
            <a:r>
              <a:rPr lang="en-US" sz="39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szczupłego</a:t>
            </a:r>
            <a:r>
              <a:rPr lang="en-US" sz="39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Zarządzania (lean thinking) w </a:t>
            </a:r>
            <a:r>
              <a:rPr lang="en-US" sz="39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odniesieniu</a:t>
            </a:r>
            <a:r>
              <a:rPr lang="en-US" sz="39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39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innowacji</a:t>
            </a:r>
            <a:r>
              <a:rPr lang="en-US" sz="39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9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rozwoju</a:t>
            </a:r>
            <a:r>
              <a:rPr lang="en-US" sz="39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produktów</a:t>
            </a:r>
            <a:r>
              <a:rPr lang="en-US" sz="39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lub</a:t>
            </a:r>
            <a:r>
              <a:rPr lang="en-US" sz="39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procesów</a:t>
            </a:r>
            <a:r>
              <a:rPr lang="en-US" sz="39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</a:t>
            </a:r>
            <a:r>
              <a:rPr lang="en-US" sz="39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także</a:t>
            </a:r>
            <a:r>
              <a:rPr lang="en-US" sz="39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jednostki</a:t>
            </a:r>
            <a:r>
              <a:rPr lang="en-US" sz="39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9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człowieka</a:t>
            </a:r>
            <a:r>
              <a:rPr lang="en-US" sz="39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pl-PL" sz="28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9</a:t>
            </a:fld>
            <a:endParaRPr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21662FD-CA48-3B42-9732-E76ACC74A75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16592" y="5032906"/>
            <a:ext cx="10296901" cy="8185094"/>
          </a:xfrm>
          <a:prstGeom prst="rect">
            <a:avLst/>
          </a:prstGeom>
        </p:spPr>
      </p:pic>
      <p:sp>
        <p:nvSpPr>
          <p:cNvPr id="10" name="Prostokąt 9"/>
          <p:cNvSpPr/>
          <p:nvPr/>
        </p:nvSpPr>
        <p:spPr>
          <a:xfrm>
            <a:off x="186196" y="0"/>
            <a:ext cx="815608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pl-PL" sz="48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SZCZUPŁE INNOWACJE</a:t>
            </a:r>
          </a:p>
        </p:txBody>
      </p:sp>
    </p:spTree>
    <p:extLst>
      <p:ext uri="{BB962C8B-B14F-4D97-AF65-F5344CB8AC3E}">
        <p14:creationId xmlns:p14="http://schemas.microsoft.com/office/powerpoint/2010/main" val="3626158816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AC9006"/>
      </a:dk1>
      <a:lt1>
        <a:srgbClr val="A6A7AC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Montserrat-Regular"/>
        <a:ea typeface="Montserrat-Regular"/>
        <a:cs typeface="Montserrat-Regular"/>
      </a:majorFont>
      <a:minorFont>
        <a:latin typeface="Montserrat-Regular"/>
        <a:ea typeface="Montserrat-Regular"/>
        <a:cs typeface="Montserrat-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27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127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127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just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300" b="0" i="0" u="none" strike="noStrike" cap="none" spc="0" normalizeH="0" baseline="0">
            <a:ln>
              <a:noFill/>
            </a:ln>
            <a:solidFill>
              <a:srgbClr val="A6A7AC"/>
            </a:solidFill>
            <a:effectLst/>
            <a:uFillTx/>
            <a:latin typeface="PT Sans"/>
            <a:ea typeface="PT Sans"/>
            <a:cs typeface="PT Sans"/>
            <a:sym typeface="PT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Montserrat-Regular"/>
        <a:ea typeface="Montserrat-Regular"/>
        <a:cs typeface="Montserrat-Regular"/>
      </a:majorFont>
      <a:minorFont>
        <a:latin typeface="Montserrat-Regular"/>
        <a:ea typeface="Montserrat-Regular"/>
        <a:cs typeface="Montserrat-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27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127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127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just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300" b="0" i="0" u="none" strike="noStrike" cap="none" spc="0" normalizeH="0" baseline="0">
            <a:ln>
              <a:noFill/>
            </a:ln>
            <a:solidFill>
              <a:srgbClr val="A6A7AC"/>
            </a:solidFill>
            <a:effectLst/>
            <a:uFillTx/>
            <a:latin typeface="PT Sans"/>
            <a:ea typeface="PT Sans"/>
            <a:cs typeface="PT Sans"/>
            <a:sym typeface="PT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2089</Words>
  <Application>Microsoft Office PowerPoint</Application>
  <PresentationFormat>Custom</PresentationFormat>
  <Paragraphs>240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Aharoni</vt:lpstr>
      <vt:lpstr>APPLE CHANCERY</vt:lpstr>
      <vt:lpstr>APPLE CHANCERY</vt:lpstr>
      <vt:lpstr>Arial</vt:lpstr>
      <vt:lpstr>Helvetica Light</vt:lpstr>
      <vt:lpstr>Helvetica Neue</vt:lpstr>
      <vt:lpstr>Montserrat-Regular</vt:lpstr>
      <vt:lpstr>Montserrat-SemiBold</vt:lpstr>
      <vt:lpstr>PT Sans</vt:lpstr>
      <vt:lpstr>Roboto Regular</vt:lpstr>
      <vt:lpstr>Times New Roman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</dc:creator>
  <cp:lastModifiedBy>David Montgomery</cp:lastModifiedBy>
  <cp:revision>233</cp:revision>
  <dcterms:modified xsi:type="dcterms:W3CDTF">2022-04-05T11:43:24Z</dcterms:modified>
</cp:coreProperties>
</file>