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4" r:id="rId3"/>
    <p:sldId id="275" r:id="rId4"/>
    <p:sldId id="258" r:id="rId5"/>
    <p:sldId id="262" r:id="rId6"/>
    <p:sldId id="257" r:id="rId7"/>
    <p:sldId id="277" r:id="rId8"/>
    <p:sldId id="263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64" r:id="rId18"/>
    <p:sldId id="260" r:id="rId19"/>
    <p:sldId id="261" r:id="rId20"/>
    <p:sldId id="269" r:id="rId21"/>
    <p:sldId id="267" r:id="rId22"/>
    <p:sldId id="287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1pPr>
    <a:lvl2pPr marL="0" marR="0" indent="2286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2pPr>
    <a:lvl3pPr marL="0" marR="0" indent="4572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3pPr>
    <a:lvl4pPr marL="0" marR="0" indent="6858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4pPr>
    <a:lvl5pPr marL="0" marR="0" indent="9144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5pPr>
    <a:lvl6pPr marL="0" marR="0" indent="11430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6pPr>
    <a:lvl7pPr marL="0" marR="0" indent="13716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7pPr>
    <a:lvl8pPr marL="0" marR="0" indent="16002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8pPr>
    <a:lvl9pPr marL="0" marR="0" indent="18288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6F63"/>
    <a:srgbClr val="FFFFFF"/>
    <a:srgbClr val="71BB9A"/>
    <a:srgbClr val="84C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1"/>
    <p:restoredTop sz="82689" autoAdjust="0"/>
  </p:normalViewPr>
  <p:slideViewPr>
    <p:cSldViewPr snapToGrid="0" snapToObjects="1">
      <p:cViewPr varScale="1">
        <p:scale>
          <a:sx n="46" d="100"/>
          <a:sy n="46" d="100"/>
        </p:scale>
        <p:origin x="15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78D81D-F7F8-48F7-9E4C-1D093E32132E}" type="doc">
      <dgm:prSet loTypeId="urn:microsoft.com/office/officeart/2005/8/layout/hList6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l-PL"/>
        </a:p>
      </dgm:t>
    </dgm:pt>
    <dgm:pt modelId="{81464627-85BB-41D9-A3B2-F8A2EEA23379}">
      <dgm:prSet phldrT="[Tekst]" custT="1"/>
      <dgm:spPr/>
      <dgm:t>
        <a:bodyPr/>
        <a:lstStyle/>
        <a:p>
          <a:pPr marL="0" algn="ctr">
            <a:lnSpc>
              <a:spcPct val="90000"/>
            </a:lnSpc>
            <a:spcAft>
              <a:spcPct val="35000"/>
            </a:spcAft>
            <a:buNone/>
          </a:pPr>
          <a:r>
            <a:rPr lang="pl-PL" sz="3400" b="1" dirty="0">
              <a:solidFill>
                <a:srgbClr val="FFFFFF"/>
              </a:solidFill>
            </a:rPr>
            <a:t>Nabycie</a:t>
          </a:r>
        </a:p>
      </dgm:t>
    </dgm:pt>
    <dgm:pt modelId="{74E33131-65DA-48E3-B714-8C681C67AFA5}" type="parTrans" cxnId="{9C864663-8775-4495-B4D3-B3A1B0F64FC0}">
      <dgm:prSet/>
      <dgm:spPr/>
      <dgm:t>
        <a:bodyPr/>
        <a:lstStyle/>
        <a:p>
          <a:endParaRPr lang="pl-PL"/>
        </a:p>
      </dgm:t>
    </dgm:pt>
    <dgm:pt modelId="{4CC4B260-194E-49A2-A989-0C98B1A25E1E}" type="sibTrans" cxnId="{9C864663-8775-4495-B4D3-B3A1B0F64FC0}">
      <dgm:prSet/>
      <dgm:spPr/>
      <dgm:t>
        <a:bodyPr/>
        <a:lstStyle/>
        <a:p>
          <a:endParaRPr lang="pl-PL"/>
        </a:p>
      </dgm:t>
    </dgm:pt>
    <dgm:pt modelId="{5347B72E-620C-4136-AEF1-63E402A1847C}">
      <dgm:prSet phldrT="[Tekst]" custT="1"/>
      <dgm:spPr/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None/>
          </a:pPr>
          <a:r>
            <a:rPr lang="pl-PL" sz="2800" b="1" dirty="0">
              <a:solidFill>
                <a:srgbClr val="FFFFFF"/>
              </a:solidFill>
            </a:rPr>
            <a:t>Jak konsumenci Cię znajdują?</a:t>
          </a:r>
        </a:p>
      </dgm:t>
    </dgm:pt>
    <dgm:pt modelId="{03DC952D-1409-451C-8FF9-5E680C3BD8F7}" type="parTrans" cxnId="{17105275-8281-4BF9-8B5D-0964F5AFA7D1}">
      <dgm:prSet/>
      <dgm:spPr/>
      <dgm:t>
        <a:bodyPr/>
        <a:lstStyle/>
        <a:p>
          <a:endParaRPr lang="pl-PL"/>
        </a:p>
      </dgm:t>
    </dgm:pt>
    <dgm:pt modelId="{EF90DEAF-DF03-4CA5-8316-C0B9DE4F95C2}" type="sibTrans" cxnId="{17105275-8281-4BF9-8B5D-0964F5AFA7D1}">
      <dgm:prSet/>
      <dgm:spPr/>
      <dgm:t>
        <a:bodyPr/>
        <a:lstStyle/>
        <a:p>
          <a:endParaRPr lang="pl-PL"/>
        </a:p>
      </dgm:t>
    </dgm:pt>
    <dgm:pt modelId="{D3B6805F-AE68-4CC3-89B4-4C28AC4D345C}">
      <dgm:prSet phldrT="[Tekst]" custT="1"/>
      <dgm:spPr/>
      <dgm:t>
        <a:bodyPr/>
        <a:lstStyle/>
        <a:p>
          <a:pPr algn="ctr"/>
          <a:r>
            <a:rPr lang="pl-PL" sz="3400" b="1" dirty="0">
              <a:solidFill>
                <a:srgbClr val="FFFFFF"/>
              </a:solidFill>
            </a:rPr>
            <a:t>Aktywacja</a:t>
          </a:r>
        </a:p>
        <a:p>
          <a:pPr algn="l">
            <a:buFont typeface="Arial" panose="020B0604020202020204" pitchFamily="34" charset="0"/>
            <a:buNone/>
          </a:pPr>
          <a:r>
            <a:rPr lang="pl-PL" sz="2800" b="1" dirty="0">
              <a:solidFill>
                <a:srgbClr val="FFFFFF"/>
              </a:solidFill>
            </a:rPr>
            <a:t>Czy klienci mają dobre pierwsze wrażenie? </a:t>
          </a:r>
        </a:p>
      </dgm:t>
    </dgm:pt>
    <dgm:pt modelId="{7F0B63DB-AF16-4A8E-BFB7-B0EC987D8B5B}" type="parTrans" cxnId="{ABDD4B2B-0653-41BA-A51D-CF636BDBC84C}">
      <dgm:prSet/>
      <dgm:spPr/>
      <dgm:t>
        <a:bodyPr/>
        <a:lstStyle/>
        <a:p>
          <a:endParaRPr lang="pl-PL"/>
        </a:p>
      </dgm:t>
    </dgm:pt>
    <dgm:pt modelId="{B1A42DB3-E247-4FD1-85AB-5B1C32271551}" type="sibTrans" cxnId="{ABDD4B2B-0653-41BA-A51D-CF636BDBC84C}">
      <dgm:prSet/>
      <dgm:spPr/>
      <dgm:t>
        <a:bodyPr/>
        <a:lstStyle/>
        <a:p>
          <a:endParaRPr lang="pl-PL"/>
        </a:p>
      </dgm:t>
    </dgm:pt>
    <dgm:pt modelId="{D4BFC0F6-8DD7-44E6-BE9D-19193A393812}">
      <dgm:prSet phldrT="[Tekst]"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pl-PL" sz="3400" b="1" dirty="0">
              <a:solidFill>
                <a:srgbClr val="FFFFFF"/>
              </a:solidFill>
            </a:rPr>
            <a:t>Zatrzymywanie</a:t>
          </a:r>
        </a:p>
        <a:p>
          <a:pPr algn="l">
            <a:buFont typeface="Arial" panose="020B0604020202020204" pitchFamily="34" charset="0"/>
            <a:buNone/>
          </a:pPr>
          <a:r>
            <a:rPr lang="pl-PL" sz="2800" b="1" dirty="0">
              <a:solidFill>
                <a:srgbClr val="FFFFFF"/>
              </a:solidFill>
            </a:rPr>
            <a:t>Czy klienci </a:t>
          </a:r>
          <a:r>
            <a:rPr lang="pl-PL" sz="2800" b="1" dirty="0" err="1">
              <a:solidFill>
                <a:srgbClr val="FFFFFF"/>
              </a:solidFill>
            </a:rPr>
            <a:t>waracają</a:t>
          </a:r>
          <a:r>
            <a:rPr lang="pl-PL" sz="2800" b="1" dirty="0">
              <a:solidFill>
                <a:srgbClr val="FFFFFF"/>
              </a:solidFill>
            </a:rPr>
            <a:t>?</a:t>
          </a:r>
        </a:p>
      </dgm:t>
    </dgm:pt>
    <dgm:pt modelId="{F721F1A7-3386-4576-9786-B20AEEFBFFC1}" type="parTrans" cxnId="{3013122E-5C1F-4C16-AF35-C84895F7C0CC}">
      <dgm:prSet/>
      <dgm:spPr/>
      <dgm:t>
        <a:bodyPr/>
        <a:lstStyle/>
        <a:p>
          <a:endParaRPr lang="pl-PL"/>
        </a:p>
      </dgm:t>
    </dgm:pt>
    <dgm:pt modelId="{858F776D-8BF3-42B6-86B0-5B585628A027}" type="sibTrans" cxnId="{3013122E-5C1F-4C16-AF35-C84895F7C0CC}">
      <dgm:prSet/>
      <dgm:spPr/>
      <dgm:t>
        <a:bodyPr/>
        <a:lstStyle/>
        <a:p>
          <a:endParaRPr lang="pl-PL"/>
        </a:p>
      </dgm:t>
    </dgm:pt>
    <dgm:pt modelId="{5CDDBF9A-C41D-42BD-86D5-96803C040E70}">
      <dgm:prSet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pl-PL" sz="3400" b="1" dirty="0">
              <a:solidFill>
                <a:srgbClr val="FFFFFF"/>
              </a:solidFill>
            </a:rPr>
            <a:t>Polecenie</a:t>
          </a:r>
        </a:p>
        <a:p>
          <a:pPr algn="l">
            <a:buFont typeface="Arial" panose="020B0604020202020204" pitchFamily="34" charset="0"/>
            <a:buNone/>
          </a:pPr>
          <a:r>
            <a:rPr lang="pl-PL" sz="2800" b="1" dirty="0">
              <a:solidFill>
                <a:srgbClr val="FFFFFF"/>
              </a:solidFill>
            </a:rPr>
            <a:t>Czy klienci mówią o Tobie?</a:t>
          </a:r>
        </a:p>
      </dgm:t>
    </dgm:pt>
    <dgm:pt modelId="{A1CF4873-5A48-4A4E-8D13-44FAED204FFD}" type="parTrans" cxnId="{E68025A4-D3A5-4DCA-9656-DC9875974FAC}">
      <dgm:prSet/>
      <dgm:spPr/>
      <dgm:t>
        <a:bodyPr/>
        <a:lstStyle/>
        <a:p>
          <a:endParaRPr lang="pl-PL"/>
        </a:p>
      </dgm:t>
    </dgm:pt>
    <dgm:pt modelId="{F4A18B43-1F67-4A09-97C5-666E636BF098}" type="sibTrans" cxnId="{E68025A4-D3A5-4DCA-9656-DC9875974FAC}">
      <dgm:prSet/>
      <dgm:spPr/>
      <dgm:t>
        <a:bodyPr/>
        <a:lstStyle/>
        <a:p>
          <a:endParaRPr lang="pl-PL"/>
        </a:p>
      </dgm:t>
    </dgm:pt>
    <dgm:pt modelId="{70255D6F-1287-43C1-94EE-503D6AB3270D}">
      <dgm:prSet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pl-PL" sz="3400" b="1" dirty="0">
              <a:solidFill>
                <a:srgbClr val="FFFFFF"/>
              </a:solidFill>
            </a:rPr>
            <a:t>Dochód</a:t>
          </a:r>
        </a:p>
        <a:p>
          <a:pPr algn="l">
            <a:buFont typeface="Arial" panose="020B0604020202020204" pitchFamily="34" charset="0"/>
            <a:buNone/>
          </a:pPr>
          <a:r>
            <a:rPr lang="pl-PL" sz="2800" b="1" dirty="0">
              <a:solidFill>
                <a:srgbClr val="FFFFFF"/>
              </a:solidFill>
            </a:rPr>
            <a:t>Jak możesz zwiększyć przychody?</a:t>
          </a:r>
        </a:p>
      </dgm:t>
    </dgm:pt>
    <dgm:pt modelId="{BD3483C7-5A82-4E41-ACDF-3DF5E703394A}" type="parTrans" cxnId="{B91E352E-0F51-4FD5-8861-2F2D02980399}">
      <dgm:prSet/>
      <dgm:spPr/>
      <dgm:t>
        <a:bodyPr/>
        <a:lstStyle/>
        <a:p>
          <a:endParaRPr lang="pl-PL"/>
        </a:p>
      </dgm:t>
    </dgm:pt>
    <dgm:pt modelId="{B2B54F0B-7C3C-4170-98D2-B7D146E562DD}" type="sibTrans" cxnId="{B91E352E-0F51-4FD5-8861-2F2D02980399}">
      <dgm:prSet/>
      <dgm:spPr/>
      <dgm:t>
        <a:bodyPr/>
        <a:lstStyle/>
        <a:p>
          <a:endParaRPr lang="pl-PL"/>
        </a:p>
      </dgm:t>
    </dgm:pt>
    <dgm:pt modelId="{4B857F8E-031B-4D92-BE9C-D1BF2B8E2CC0}" type="pres">
      <dgm:prSet presAssocID="{0578D81D-F7F8-48F7-9E4C-1D093E32132E}" presName="Name0" presStyleCnt="0">
        <dgm:presLayoutVars>
          <dgm:dir/>
          <dgm:resizeHandles val="exact"/>
        </dgm:presLayoutVars>
      </dgm:prSet>
      <dgm:spPr/>
    </dgm:pt>
    <dgm:pt modelId="{210C74B5-FE4E-45A3-889B-19EF4E462BE5}" type="pres">
      <dgm:prSet presAssocID="{81464627-85BB-41D9-A3B2-F8A2EEA23379}" presName="node" presStyleLbl="node1" presStyleIdx="0" presStyleCnt="5">
        <dgm:presLayoutVars>
          <dgm:bulletEnabled val="1"/>
        </dgm:presLayoutVars>
      </dgm:prSet>
      <dgm:spPr/>
    </dgm:pt>
    <dgm:pt modelId="{42B91BEB-6B7E-4073-86FF-E62853533A37}" type="pres">
      <dgm:prSet presAssocID="{4CC4B260-194E-49A2-A989-0C98B1A25E1E}" presName="sibTrans" presStyleCnt="0"/>
      <dgm:spPr/>
    </dgm:pt>
    <dgm:pt modelId="{D62709D0-569D-4AA1-9745-94F1CC1DD0C4}" type="pres">
      <dgm:prSet presAssocID="{D3B6805F-AE68-4CC3-89B4-4C28AC4D345C}" presName="node" presStyleLbl="node1" presStyleIdx="1" presStyleCnt="5">
        <dgm:presLayoutVars>
          <dgm:bulletEnabled val="1"/>
        </dgm:presLayoutVars>
      </dgm:prSet>
      <dgm:spPr/>
    </dgm:pt>
    <dgm:pt modelId="{43881B62-D032-45CF-A7B9-420B197977A6}" type="pres">
      <dgm:prSet presAssocID="{B1A42DB3-E247-4FD1-85AB-5B1C32271551}" presName="sibTrans" presStyleCnt="0"/>
      <dgm:spPr/>
    </dgm:pt>
    <dgm:pt modelId="{AAC93B4F-44FD-40A5-8233-1AE26D4BF84D}" type="pres">
      <dgm:prSet presAssocID="{D4BFC0F6-8DD7-44E6-BE9D-19193A393812}" presName="node" presStyleLbl="node1" presStyleIdx="2" presStyleCnt="5">
        <dgm:presLayoutVars>
          <dgm:bulletEnabled val="1"/>
        </dgm:presLayoutVars>
      </dgm:prSet>
      <dgm:spPr/>
    </dgm:pt>
    <dgm:pt modelId="{353A4B57-8575-4BFD-941B-131C194769D1}" type="pres">
      <dgm:prSet presAssocID="{858F776D-8BF3-42B6-86B0-5B585628A027}" presName="sibTrans" presStyleCnt="0"/>
      <dgm:spPr/>
    </dgm:pt>
    <dgm:pt modelId="{5BB30290-C9BA-41AC-9CAF-2F47974DB4E1}" type="pres">
      <dgm:prSet presAssocID="{5CDDBF9A-C41D-42BD-86D5-96803C040E70}" presName="node" presStyleLbl="node1" presStyleIdx="3" presStyleCnt="5">
        <dgm:presLayoutVars>
          <dgm:bulletEnabled val="1"/>
        </dgm:presLayoutVars>
      </dgm:prSet>
      <dgm:spPr/>
    </dgm:pt>
    <dgm:pt modelId="{2090AE57-EF06-4AB0-9B3E-32231314B38D}" type="pres">
      <dgm:prSet presAssocID="{F4A18B43-1F67-4A09-97C5-666E636BF098}" presName="sibTrans" presStyleCnt="0"/>
      <dgm:spPr/>
    </dgm:pt>
    <dgm:pt modelId="{A1B750AA-E138-433C-AE8D-08BAD2D86434}" type="pres">
      <dgm:prSet presAssocID="{70255D6F-1287-43C1-94EE-503D6AB3270D}" presName="node" presStyleLbl="node1" presStyleIdx="4" presStyleCnt="5">
        <dgm:presLayoutVars>
          <dgm:bulletEnabled val="1"/>
        </dgm:presLayoutVars>
      </dgm:prSet>
      <dgm:spPr/>
    </dgm:pt>
  </dgm:ptLst>
  <dgm:cxnLst>
    <dgm:cxn modelId="{6753A401-B135-4224-B877-4CB35AC6CF0D}" type="presOf" srcId="{70255D6F-1287-43C1-94EE-503D6AB3270D}" destId="{A1B750AA-E138-433C-AE8D-08BAD2D86434}" srcOrd="0" destOrd="0" presId="urn:microsoft.com/office/officeart/2005/8/layout/hList6"/>
    <dgm:cxn modelId="{1EA3FD0E-C094-44E0-9B7D-BDBED86FF87B}" type="presOf" srcId="{D4BFC0F6-8DD7-44E6-BE9D-19193A393812}" destId="{AAC93B4F-44FD-40A5-8233-1AE26D4BF84D}" srcOrd="0" destOrd="0" presId="urn:microsoft.com/office/officeart/2005/8/layout/hList6"/>
    <dgm:cxn modelId="{ABDD4B2B-0653-41BA-A51D-CF636BDBC84C}" srcId="{0578D81D-F7F8-48F7-9E4C-1D093E32132E}" destId="{D3B6805F-AE68-4CC3-89B4-4C28AC4D345C}" srcOrd="1" destOrd="0" parTransId="{7F0B63DB-AF16-4A8E-BFB7-B0EC987D8B5B}" sibTransId="{B1A42DB3-E247-4FD1-85AB-5B1C32271551}"/>
    <dgm:cxn modelId="{3013122E-5C1F-4C16-AF35-C84895F7C0CC}" srcId="{0578D81D-F7F8-48F7-9E4C-1D093E32132E}" destId="{D4BFC0F6-8DD7-44E6-BE9D-19193A393812}" srcOrd="2" destOrd="0" parTransId="{F721F1A7-3386-4576-9786-B20AEEFBFFC1}" sibTransId="{858F776D-8BF3-42B6-86B0-5B585628A027}"/>
    <dgm:cxn modelId="{B91E352E-0F51-4FD5-8861-2F2D02980399}" srcId="{0578D81D-F7F8-48F7-9E4C-1D093E32132E}" destId="{70255D6F-1287-43C1-94EE-503D6AB3270D}" srcOrd="4" destOrd="0" parTransId="{BD3483C7-5A82-4E41-ACDF-3DF5E703394A}" sibTransId="{B2B54F0B-7C3C-4170-98D2-B7D146E562DD}"/>
    <dgm:cxn modelId="{7B730B42-6DA1-4411-9271-BB0764043D8D}" type="presOf" srcId="{81464627-85BB-41D9-A3B2-F8A2EEA23379}" destId="{210C74B5-FE4E-45A3-889B-19EF4E462BE5}" srcOrd="0" destOrd="0" presId="urn:microsoft.com/office/officeart/2005/8/layout/hList6"/>
    <dgm:cxn modelId="{9C864663-8775-4495-B4D3-B3A1B0F64FC0}" srcId="{0578D81D-F7F8-48F7-9E4C-1D093E32132E}" destId="{81464627-85BB-41D9-A3B2-F8A2EEA23379}" srcOrd="0" destOrd="0" parTransId="{74E33131-65DA-48E3-B714-8C681C67AFA5}" sibTransId="{4CC4B260-194E-49A2-A989-0C98B1A25E1E}"/>
    <dgm:cxn modelId="{17105275-8281-4BF9-8B5D-0964F5AFA7D1}" srcId="{81464627-85BB-41D9-A3B2-F8A2EEA23379}" destId="{5347B72E-620C-4136-AEF1-63E402A1847C}" srcOrd="0" destOrd="0" parTransId="{03DC952D-1409-451C-8FF9-5E680C3BD8F7}" sibTransId="{EF90DEAF-DF03-4CA5-8316-C0B9DE4F95C2}"/>
    <dgm:cxn modelId="{501BE675-6C47-4190-B4D2-FF90711FD3DF}" type="presOf" srcId="{0578D81D-F7F8-48F7-9E4C-1D093E32132E}" destId="{4B857F8E-031B-4D92-BE9C-D1BF2B8E2CC0}" srcOrd="0" destOrd="0" presId="urn:microsoft.com/office/officeart/2005/8/layout/hList6"/>
    <dgm:cxn modelId="{E68025A4-D3A5-4DCA-9656-DC9875974FAC}" srcId="{0578D81D-F7F8-48F7-9E4C-1D093E32132E}" destId="{5CDDBF9A-C41D-42BD-86D5-96803C040E70}" srcOrd="3" destOrd="0" parTransId="{A1CF4873-5A48-4A4E-8D13-44FAED204FFD}" sibTransId="{F4A18B43-1F67-4A09-97C5-666E636BF098}"/>
    <dgm:cxn modelId="{ABE231AB-05D5-46AD-94B3-C4CDD4751DDE}" type="presOf" srcId="{D3B6805F-AE68-4CC3-89B4-4C28AC4D345C}" destId="{D62709D0-569D-4AA1-9745-94F1CC1DD0C4}" srcOrd="0" destOrd="0" presId="urn:microsoft.com/office/officeart/2005/8/layout/hList6"/>
    <dgm:cxn modelId="{CEA864D9-989C-46A3-91BC-57E4039BCDB5}" type="presOf" srcId="{5CDDBF9A-C41D-42BD-86D5-96803C040E70}" destId="{5BB30290-C9BA-41AC-9CAF-2F47974DB4E1}" srcOrd="0" destOrd="0" presId="urn:microsoft.com/office/officeart/2005/8/layout/hList6"/>
    <dgm:cxn modelId="{9AB6EDEC-58FB-4546-9713-B830D3F0FB9C}" type="presOf" srcId="{5347B72E-620C-4136-AEF1-63E402A1847C}" destId="{210C74B5-FE4E-45A3-889B-19EF4E462BE5}" srcOrd="0" destOrd="1" presId="urn:microsoft.com/office/officeart/2005/8/layout/hList6"/>
    <dgm:cxn modelId="{D4527468-4F9E-44B8-A3A6-7A8C7A811589}" type="presParOf" srcId="{4B857F8E-031B-4D92-BE9C-D1BF2B8E2CC0}" destId="{210C74B5-FE4E-45A3-889B-19EF4E462BE5}" srcOrd="0" destOrd="0" presId="urn:microsoft.com/office/officeart/2005/8/layout/hList6"/>
    <dgm:cxn modelId="{D4AB7500-D007-4C7E-9C03-5E5E310F20A1}" type="presParOf" srcId="{4B857F8E-031B-4D92-BE9C-D1BF2B8E2CC0}" destId="{42B91BEB-6B7E-4073-86FF-E62853533A37}" srcOrd="1" destOrd="0" presId="urn:microsoft.com/office/officeart/2005/8/layout/hList6"/>
    <dgm:cxn modelId="{8A12998E-43C2-41CF-BCDC-6A1B5263BAAF}" type="presParOf" srcId="{4B857F8E-031B-4D92-BE9C-D1BF2B8E2CC0}" destId="{D62709D0-569D-4AA1-9745-94F1CC1DD0C4}" srcOrd="2" destOrd="0" presId="urn:microsoft.com/office/officeart/2005/8/layout/hList6"/>
    <dgm:cxn modelId="{55913E59-28A8-4546-9614-D55FB744F18F}" type="presParOf" srcId="{4B857F8E-031B-4D92-BE9C-D1BF2B8E2CC0}" destId="{43881B62-D032-45CF-A7B9-420B197977A6}" srcOrd="3" destOrd="0" presId="urn:microsoft.com/office/officeart/2005/8/layout/hList6"/>
    <dgm:cxn modelId="{854D1590-848C-45C4-9E64-65FB31F16368}" type="presParOf" srcId="{4B857F8E-031B-4D92-BE9C-D1BF2B8E2CC0}" destId="{AAC93B4F-44FD-40A5-8233-1AE26D4BF84D}" srcOrd="4" destOrd="0" presId="urn:microsoft.com/office/officeart/2005/8/layout/hList6"/>
    <dgm:cxn modelId="{543F7BB5-C8B2-4FF7-903B-B8BF86F86AB3}" type="presParOf" srcId="{4B857F8E-031B-4D92-BE9C-D1BF2B8E2CC0}" destId="{353A4B57-8575-4BFD-941B-131C194769D1}" srcOrd="5" destOrd="0" presId="urn:microsoft.com/office/officeart/2005/8/layout/hList6"/>
    <dgm:cxn modelId="{67CB881E-FE54-4C0F-8C4A-8D91E475001F}" type="presParOf" srcId="{4B857F8E-031B-4D92-BE9C-D1BF2B8E2CC0}" destId="{5BB30290-C9BA-41AC-9CAF-2F47974DB4E1}" srcOrd="6" destOrd="0" presId="urn:microsoft.com/office/officeart/2005/8/layout/hList6"/>
    <dgm:cxn modelId="{7FDA41DB-E813-4850-B0E3-C469AC338167}" type="presParOf" srcId="{4B857F8E-031B-4D92-BE9C-D1BF2B8E2CC0}" destId="{2090AE57-EF06-4AB0-9B3E-32231314B38D}" srcOrd="7" destOrd="0" presId="urn:microsoft.com/office/officeart/2005/8/layout/hList6"/>
    <dgm:cxn modelId="{ABB93FDB-CB49-4D7E-BE5F-BA8D9C7B3AAC}" type="presParOf" srcId="{4B857F8E-031B-4D92-BE9C-D1BF2B8E2CC0}" destId="{A1B750AA-E138-433C-AE8D-08BAD2D86434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C74B5-FE4E-45A3-889B-19EF4E462BE5}">
      <dsp:nvSpPr>
        <dsp:cNvPr id="0" name=""/>
        <dsp:cNvSpPr/>
      </dsp:nvSpPr>
      <dsp:spPr>
        <a:xfrm rot="16200000">
          <a:off x="-405738" y="413353"/>
          <a:ext cx="3499033" cy="2672326"/>
        </a:xfrm>
        <a:prstGeom prst="flowChartManualOperati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0" tIns="0" rIns="215900" bIns="0" numCol="1" spcCol="1270" anchor="t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b="1" kern="1200" dirty="0">
              <a:solidFill>
                <a:srgbClr val="FFFFFF"/>
              </a:solidFill>
            </a:rPr>
            <a:t>Nabycie</a:t>
          </a:r>
        </a:p>
        <a:p>
          <a:pPr marL="0" lvl="1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pl-PL" sz="2800" b="1" kern="1200" dirty="0">
              <a:solidFill>
                <a:srgbClr val="FFFFFF"/>
              </a:solidFill>
            </a:rPr>
            <a:t>Jak konsumenci Cię znajdują?</a:t>
          </a:r>
        </a:p>
      </dsp:txBody>
      <dsp:txXfrm rot="5400000">
        <a:off x="7616" y="699806"/>
        <a:ext cx="2672326" cy="2099419"/>
      </dsp:txXfrm>
    </dsp:sp>
    <dsp:sp modelId="{D62709D0-569D-4AA1-9745-94F1CC1DD0C4}">
      <dsp:nvSpPr>
        <dsp:cNvPr id="0" name=""/>
        <dsp:cNvSpPr/>
      </dsp:nvSpPr>
      <dsp:spPr>
        <a:xfrm rot="16200000">
          <a:off x="2467012" y="413353"/>
          <a:ext cx="3499033" cy="2672326"/>
        </a:xfrm>
        <a:prstGeom prst="flowChartManualOperation">
          <a:avLst/>
        </a:prstGeom>
        <a:solidFill>
          <a:schemeClr val="accent2">
            <a:shade val="80000"/>
            <a:hueOff val="-178442"/>
            <a:satOff val="-20245"/>
            <a:lumOff val="102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0" tIns="0" rIns="21590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b="1" kern="1200" dirty="0">
              <a:solidFill>
                <a:srgbClr val="FFFFFF"/>
              </a:solidFill>
            </a:rPr>
            <a:t>Aktywacja</a:t>
          </a: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2800" b="1" kern="1200" dirty="0">
              <a:solidFill>
                <a:srgbClr val="FFFFFF"/>
              </a:solidFill>
            </a:rPr>
            <a:t>Czy klienci mają dobre pierwsze wrażenie? </a:t>
          </a:r>
        </a:p>
      </dsp:txBody>
      <dsp:txXfrm rot="5400000">
        <a:off x="2880366" y="699806"/>
        <a:ext cx="2672326" cy="2099419"/>
      </dsp:txXfrm>
    </dsp:sp>
    <dsp:sp modelId="{AAC93B4F-44FD-40A5-8233-1AE26D4BF84D}">
      <dsp:nvSpPr>
        <dsp:cNvPr id="0" name=""/>
        <dsp:cNvSpPr/>
      </dsp:nvSpPr>
      <dsp:spPr>
        <a:xfrm rot="16200000">
          <a:off x="5339762" y="413353"/>
          <a:ext cx="3499033" cy="2672326"/>
        </a:xfrm>
        <a:prstGeom prst="flowChartManualOperation">
          <a:avLst/>
        </a:prstGeom>
        <a:solidFill>
          <a:schemeClr val="accent2">
            <a:shade val="80000"/>
            <a:hueOff val="-356883"/>
            <a:satOff val="-40490"/>
            <a:lumOff val="204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0" tIns="0" rIns="21590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3400" b="1" kern="1200" dirty="0">
              <a:solidFill>
                <a:srgbClr val="FFFFFF"/>
              </a:solidFill>
            </a:rPr>
            <a:t>Zatrzymywanie</a:t>
          </a: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2800" b="1" kern="1200" dirty="0">
              <a:solidFill>
                <a:srgbClr val="FFFFFF"/>
              </a:solidFill>
            </a:rPr>
            <a:t>Czy klienci </a:t>
          </a:r>
          <a:r>
            <a:rPr lang="pl-PL" sz="2800" b="1" kern="1200" dirty="0" err="1">
              <a:solidFill>
                <a:srgbClr val="FFFFFF"/>
              </a:solidFill>
            </a:rPr>
            <a:t>waracają</a:t>
          </a:r>
          <a:r>
            <a:rPr lang="pl-PL" sz="2800" b="1" kern="1200" dirty="0">
              <a:solidFill>
                <a:srgbClr val="FFFFFF"/>
              </a:solidFill>
            </a:rPr>
            <a:t>?</a:t>
          </a:r>
        </a:p>
      </dsp:txBody>
      <dsp:txXfrm rot="5400000">
        <a:off x="5753116" y="699806"/>
        <a:ext cx="2672326" cy="2099419"/>
      </dsp:txXfrm>
    </dsp:sp>
    <dsp:sp modelId="{5BB30290-C9BA-41AC-9CAF-2F47974DB4E1}">
      <dsp:nvSpPr>
        <dsp:cNvPr id="0" name=""/>
        <dsp:cNvSpPr/>
      </dsp:nvSpPr>
      <dsp:spPr>
        <a:xfrm rot="16200000">
          <a:off x="8212513" y="413353"/>
          <a:ext cx="3499033" cy="2672326"/>
        </a:xfrm>
        <a:prstGeom prst="flowChartManualOperation">
          <a:avLst/>
        </a:prstGeom>
        <a:solidFill>
          <a:schemeClr val="accent2">
            <a:shade val="80000"/>
            <a:hueOff val="-535325"/>
            <a:satOff val="-60736"/>
            <a:lumOff val="307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0" tIns="0" rIns="21590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3400" b="1" kern="1200" dirty="0">
              <a:solidFill>
                <a:srgbClr val="FFFFFF"/>
              </a:solidFill>
            </a:rPr>
            <a:t>Polecenie</a:t>
          </a: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2800" b="1" kern="1200" dirty="0">
              <a:solidFill>
                <a:srgbClr val="FFFFFF"/>
              </a:solidFill>
            </a:rPr>
            <a:t>Czy klienci mówią o Tobie?</a:t>
          </a:r>
        </a:p>
      </dsp:txBody>
      <dsp:txXfrm rot="5400000">
        <a:off x="8625867" y="699806"/>
        <a:ext cx="2672326" cy="2099419"/>
      </dsp:txXfrm>
    </dsp:sp>
    <dsp:sp modelId="{A1B750AA-E138-433C-AE8D-08BAD2D86434}">
      <dsp:nvSpPr>
        <dsp:cNvPr id="0" name=""/>
        <dsp:cNvSpPr/>
      </dsp:nvSpPr>
      <dsp:spPr>
        <a:xfrm rot="16200000">
          <a:off x="11085264" y="413353"/>
          <a:ext cx="3499033" cy="2672326"/>
        </a:xfrm>
        <a:prstGeom prst="flowChartManualOperation">
          <a:avLst/>
        </a:prstGeom>
        <a:solidFill>
          <a:schemeClr val="accent2">
            <a:shade val="80000"/>
            <a:hueOff val="-713766"/>
            <a:satOff val="-80981"/>
            <a:lumOff val="409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0" tIns="0" rIns="21590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3400" b="1" kern="1200" dirty="0">
              <a:solidFill>
                <a:srgbClr val="FFFFFF"/>
              </a:solidFill>
            </a:rPr>
            <a:t>Dochód</a:t>
          </a: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2800" b="1" kern="1200" dirty="0">
              <a:solidFill>
                <a:srgbClr val="FFFFFF"/>
              </a:solidFill>
            </a:rPr>
            <a:t>Jak możesz zwiększyć przychody?</a:t>
          </a:r>
        </a:p>
      </dsp:txBody>
      <dsp:txXfrm rot="5400000">
        <a:off x="11498618" y="699806"/>
        <a:ext cx="2672326" cy="2099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04538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5426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9478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475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711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208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4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59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9937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5113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81742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491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7159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0563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9888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1189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0569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965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4025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8340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8234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7458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11971114" y="11525250"/>
            <a:ext cx="432247" cy="482601"/>
          </a:xfrm>
          <a:prstGeom prst="rect">
            <a:avLst/>
          </a:prstGeom>
        </p:spPr>
        <p:txBody>
          <a:bodyPr wrap="none"/>
          <a:lstStyle>
            <a:lvl1pPr algn="ctr">
              <a:defRPr sz="2400" cap="none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dark bg">
    <p:bg>
      <p:bgPr>
        <a:solidFill>
          <a:srgbClr val="393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11971114" y="11525250"/>
            <a:ext cx="432247" cy="482601"/>
          </a:xfrm>
          <a:prstGeom prst="rect">
            <a:avLst/>
          </a:prstGeom>
        </p:spPr>
        <p:txBody>
          <a:bodyPr wrap="none"/>
          <a:lstStyle>
            <a:lvl1pPr algn="ctr">
              <a:defRPr sz="2400" cap="none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61632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16216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70800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25384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79968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1632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16216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70800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425384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7799685" y="7060883"/>
            <a:ext cx="2906713" cy="29067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5590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 1">
    <p:bg>
      <p:bgPr>
        <a:solidFill>
          <a:srgbClr val="393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F5F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F5F7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3077405" y="1371248"/>
            <a:ext cx="1636515" cy="1"/>
          </a:xfrm>
          <a:prstGeom prst="line">
            <a:avLst/>
          </a:prstGeom>
          <a:ln w="50800">
            <a:solidFill>
              <a:srgbClr val="71BB9A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ark bg">
    <p:bg>
      <p:bgPr>
        <a:solidFill>
          <a:srgbClr val="393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F5F7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3077405" y="1371248"/>
            <a:ext cx="1636515" cy="1"/>
          </a:xfrm>
          <a:prstGeom prst="line">
            <a:avLst/>
          </a:prstGeom>
          <a:ln w="50800">
            <a:solidFill>
              <a:srgbClr val="71BB9A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255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5291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9327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3363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7399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255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5291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9327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43363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77399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5250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121840" y="2279414"/>
            <a:ext cx="16482720" cy="21768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2167984" y="4630044"/>
            <a:ext cx="20476358" cy="70192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23036465" y="762695"/>
            <a:ext cx="607907" cy="381001"/>
          </a:xfrm>
          <a:prstGeom prst="rect">
            <a:avLst/>
          </a:prstGeom>
          <a:ln w="3175">
            <a:miter lim="400000"/>
          </a:ln>
        </p:spPr>
        <p:txBody>
          <a:bodyPr lIns="38100" tIns="38100" rIns="38100" bIns="38100">
            <a:spAutoFit/>
          </a:bodyPr>
          <a:lstStyle>
            <a:lvl1pPr algn="l">
              <a:defRPr sz="2000" cap="all" spc="400">
                <a:solidFill>
                  <a:srgbClr val="393941"/>
                </a:solidFill>
                <a:latin typeface="+mn-lt"/>
                <a:ea typeface="+mn-ea"/>
                <a:cs typeface="+mn-cs"/>
                <a:sym typeface="Montserrat-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Shape 9"/>
          <p:cNvSpPr/>
          <p:nvPr/>
        </p:nvSpPr>
        <p:spPr>
          <a:xfrm>
            <a:off x="23077405" y="1371248"/>
            <a:ext cx="1636515" cy="1"/>
          </a:xfrm>
          <a:prstGeom prst="line">
            <a:avLst/>
          </a:prstGeom>
          <a:ln w="50800">
            <a:solidFill>
              <a:srgbClr val="496F63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  <p:sldLayoutId id="2147483654" r:id="rId6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1pPr>
      <a:lvl2pPr marL="0" marR="0" indent="228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2pPr>
      <a:lvl3pPr marL="0" marR="0" indent="457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3pPr>
      <a:lvl4pPr marL="0" marR="0" indent="685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4pPr>
      <a:lvl5pPr marL="0" marR="0" indent="914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5pPr>
      <a:lvl6pPr marL="0" marR="0" indent="1143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6pPr>
      <a:lvl7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7pPr>
      <a:lvl8pPr marL="0" marR="0" indent="1600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8pPr>
      <a:lvl9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9pPr>
    </p:titleStyle>
    <p:bodyStyle>
      <a:lvl1pPr marL="0" marR="0" indent="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1pPr>
      <a:lvl2pPr marL="0" marR="0" indent="2286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2pPr>
      <a:lvl3pPr marL="0" marR="0" indent="4572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3pPr>
      <a:lvl4pPr marL="0" marR="0" indent="6858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4pPr>
      <a:lvl5pPr marL="0" marR="0" indent="9144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5pPr>
      <a:lvl6pPr marL="0" marR="0" indent="11430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6pPr>
      <a:lvl7pPr marL="0" marR="0" indent="13716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7pPr>
      <a:lvl8pPr marL="0" marR="0" indent="16002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8pPr>
      <a:lvl9pPr marL="0" marR="0" indent="18288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9pPr>
    </p:bodyStyle>
    <p:other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1pPr>
      <a:lvl2pPr marL="0" marR="0" indent="228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2pPr>
      <a:lvl3pPr marL="0" marR="0" indent="457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3pPr>
      <a:lvl4pPr marL="0" marR="0" indent="685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4pPr>
      <a:lvl5pPr marL="0" marR="0" indent="9144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5pPr>
      <a:lvl6pPr marL="0" marR="0" indent="11430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6pPr>
      <a:lvl7pPr marL="0" marR="0" indent="1371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7pPr>
      <a:lvl8pPr marL="0" marR="0" indent="1600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8pPr>
      <a:lvl9pPr marL="0" marR="0" indent="1828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k6DHEv5vWFI" TargetMode="External"/><Relationship Id="rId13" Type="http://schemas.openxmlformats.org/officeDocument/2006/relationships/image" Target="../media/image34.png"/><Relationship Id="rId3" Type="http://schemas.openxmlformats.org/officeDocument/2006/relationships/image" Target="../media/image3.emf"/><Relationship Id="rId7" Type="http://schemas.openxmlformats.org/officeDocument/2006/relationships/image" Target="../media/image31.png"/><Relationship Id="rId12" Type="http://schemas.openxmlformats.org/officeDocument/2006/relationships/hyperlink" Target="https://www.youtube.com/watch?v=8n20QGWiFYQ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HDW-xKIGKRg" TargetMode="External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5" Type="http://schemas.openxmlformats.org/officeDocument/2006/relationships/image" Target="../media/image35.jpg"/><Relationship Id="rId10" Type="http://schemas.openxmlformats.org/officeDocument/2006/relationships/hyperlink" Target="https://www.youtube.com/watch?v=tLFzhz78Ock" TargetMode="External"/><Relationship Id="rId4" Type="http://schemas.openxmlformats.org/officeDocument/2006/relationships/hyperlink" Target="https://www.youtube.com/watch?v=Csofgp9Bcyo" TargetMode="External"/><Relationship Id="rId9" Type="http://schemas.openxmlformats.org/officeDocument/2006/relationships/image" Target="../media/image32.jpg"/><Relationship Id="rId14" Type="http://schemas.openxmlformats.org/officeDocument/2006/relationships/hyperlink" Target="https://www.youtube.com/watch?v=pvIN9STpzC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youtu.be/7o8uYdUaFR4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emf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6864532" y="6143625"/>
            <a:ext cx="10654931" cy="3810158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ctr">
              <a:lnSpc>
                <a:spcPct val="80000"/>
              </a:lnSpc>
              <a:defRPr sz="15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96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Moduł 2.</a:t>
            </a:r>
          </a:p>
          <a:p>
            <a:r>
              <a:rPr lang="pl-PL" sz="96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Lean </a:t>
            </a:r>
            <a:r>
              <a:rPr lang="pl-PL" sz="96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pl-PL" sz="96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pl-PL" sz="96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Canvas</a:t>
            </a:r>
            <a:endParaRPr sz="96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DDAFA7-800E-E84A-894B-AAFF39F7E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706" y="4088219"/>
            <a:ext cx="5658587" cy="17472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AF96C-29E9-2A41-9A6B-263897271FA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313" y="2766846"/>
            <a:ext cx="14041665" cy="15049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D23DE7-7CB5-4C4B-90A3-F5A39920D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9360" y="12660273"/>
            <a:ext cx="8577780" cy="105572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517" y="-8634"/>
            <a:ext cx="9956901" cy="13733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6C2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517" y="0"/>
            <a:ext cx="10211538" cy="13733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30" name="Shape 130"/>
          <p:cNvSpPr/>
          <p:nvPr/>
        </p:nvSpPr>
        <p:spPr>
          <a:xfrm>
            <a:off x="242609" y="7149458"/>
            <a:ext cx="9099673" cy="36433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Propozycja wartości</a:t>
            </a:r>
          </a:p>
        </p:txBody>
      </p:sp>
      <p:graphicFrame>
        <p:nvGraphicFramePr>
          <p:cNvPr id="11" name="Tabela 4">
            <a:extLst>
              <a:ext uri="{FF2B5EF4-FFF2-40B4-BE49-F238E27FC236}">
                <a16:creationId xmlns:a16="http://schemas.microsoft.com/office/drawing/2014/main" id="{88CE6D14-493C-4670-815E-C41113E9A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902672"/>
              </p:ext>
            </p:extLst>
          </p:nvPr>
        </p:nvGraphicFramePr>
        <p:xfrm>
          <a:off x="299175" y="10462688"/>
          <a:ext cx="7961954" cy="2969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391">
                  <a:extLst>
                    <a:ext uri="{9D8B030D-6E8A-4147-A177-3AD203B41FA5}">
                      <a16:colId xmlns:a16="http://schemas.microsoft.com/office/drawing/2014/main" val="4222263937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673784136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104370562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475766613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88312378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255483289"/>
                    </a:ext>
                  </a:extLst>
                </a:gridCol>
              </a:tblGrid>
              <a:tr h="989844"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Problem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Rozwiązanie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Propozycja wartości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Nieuczciwa przewaga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Segmenty klientów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0405"/>
                  </a:ext>
                </a:extLst>
              </a:tr>
              <a:tr h="989844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Kluczowe wskaźniki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Kanały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95260"/>
                  </a:ext>
                </a:extLst>
              </a:tr>
              <a:tr h="989844"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Struktura kosztów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Struktura przychodów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23415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1A7B4E10-6303-49AA-950B-0321A9FA3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9" y="2058251"/>
            <a:ext cx="3962400" cy="396240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AB6FCB31-2D33-43DD-A08C-8385CFEAD398}"/>
              </a:ext>
            </a:extLst>
          </p:cNvPr>
          <p:cNvSpPr/>
          <p:nvPr/>
        </p:nvSpPr>
        <p:spPr>
          <a:xfrm>
            <a:off x="7045185" y="450797"/>
            <a:ext cx="1424552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pl-PL" sz="5000" b="1" dirty="0">
                <a:solidFill>
                  <a:srgbClr val="496F63"/>
                </a:solidFill>
              </a:rPr>
              <a:t>Sformułuj jasny, atrakcyjny przekaz, który pokaże, dlaczego jesteśmy inni i dlaczego warto kupić nasz produkt.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pl-PL" sz="5000" b="1" dirty="0">
                <a:solidFill>
                  <a:srgbClr val="496F63"/>
                </a:solidFill>
              </a:rPr>
              <a:t>W tym przekazie powinniśmy zawrzeć krótkie zdanie, które służy jako hasło reklamowe.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pl-PL" sz="5000" b="1" dirty="0">
                <a:solidFill>
                  <a:srgbClr val="496F63"/>
                </a:solidFill>
              </a:rPr>
              <a:t>Cel - </a:t>
            </a:r>
            <a:r>
              <a:rPr lang="pl-PL" sz="5000" b="1" dirty="0">
                <a:solidFill>
                  <a:srgbClr val="FF0000"/>
                </a:solidFill>
              </a:rPr>
              <a:t>pokazać wyjątkowość </a:t>
            </a:r>
            <a:r>
              <a:rPr lang="pl-PL" sz="5000" b="1" dirty="0">
                <a:solidFill>
                  <a:srgbClr val="496F63"/>
                </a:solidFill>
              </a:rPr>
              <a:t>i przyciągnąć uwagę wczesnych użytkowników.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A56C58A-C12B-4EC5-B558-67B931887ABC}"/>
              </a:ext>
            </a:extLst>
          </p:cNvPr>
          <p:cNvSpPr/>
          <p:nvPr/>
        </p:nvSpPr>
        <p:spPr>
          <a:xfrm>
            <a:off x="9965936" y="6938390"/>
            <a:ext cx="14418064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7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Proponowane elementy wartości:</a:t>
            </a:r>
          </a:p>
          <a:p>
            <a:pPr algn="l"/>
            <a:r>
              <a:rPr lang="pl-PL" sz="27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Nowość - </a:t>
            </a:r>
            <a:r>
              <a:rPr lang="pl-PL" sz="27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oparty na nowym lub innowacyjnym elemencie;</a:t>
            </a:r>
          </a:p>
          <a:p>
            <a:pPr algn="l"/>
            <a:r>
              <a:rPr lang="pl-PL" sz="27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Wdrożenie - </a:t>
            </a:r>
            <a:r>
              <a:rPr lang="pl-PL" sz="27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rozwijaj te same produkty w ulepszonych wersjach; </a:t>
            </a:r>
          </a:p>
          <a:p>
            <a:pPr algn="l"/>
            <a:r>
              <a:rPr lang="pl-PL" sz="27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Dopasowanie do klienta - </a:t>
            </a:r>
            <a:r>
              <a:rPr lang="pl-PL" sz="27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współcześni konsumenci wierzą w indywidualność; </a:t>
            </a:r>
          </a:p>
          <a:p>
            <a:pPr algn="l"/>
            <a:r>
              <a:rPr lang="pl-PL" sz="27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- </a:t>
            </a:r>
            <a:r>
              <a:rPr lang="pl-PL" sz="27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klient płaci wyższą cenę za konkretną markę (design); </a:t>
            </a:r>
          </a:p>
          <a:p>
            <a:pPr algn="l"/>
            <a:r>
              <a:rPr lang="pl-PL" sz="27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 - </a:t>
            </a:r>
            <a:r>
              <a:rPr lang="pl-PL" sz="27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ludzie wykazują lojalność wobec marki ze względu na jej status w społeczeństwie; </a:t>
            </a:r>
          </a:p>
          <a:p>
            <a:pPr algn="l"/>
            <a:r>
              <a:rPr lang="pl-PL" sz="27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Cena - </a:t>
            </a:r>
            <a:r>
              <a:rPr lang="pl-PL" sz="27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najczęstszy element, na którym opiera się propozycja wartości; </a:t>
            </a:r>
          </a:p>
          <a:p>
            <a:pPr algn="l"/>
            <a:r>
              <a:rPr lang="pl-PL" sz="27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Redukcja kosztów - </a:t>
            </a:r>
            <a:r>
              <a:rPr lang="pl-PL" sz="27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produkty są tworzone, aby zwiększyć satysfakcję klientów poprzez redukcję kosztów; </a:t>
            </a:r>
          </a:p>
          <a:p>
            <a:pPr algn="l"/>
            <a:r>
              <a:rPr lang="pl-PL" sz="27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Redukcja ryzyka - </a:t>
            </a:r>
            <a:r>
              <a:rPr lang="pl-PL" sz="27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mniejsze ryzyko związane z zakupem produktu lub usługi, tym większą wartość czerpie z niego klient; </a:t>
            </a:r>
          </a:p>
          <a:p>
            <a:pPr algn="l"/>
            <a:r>
              <a:rPr lang="pl-PL" sz="27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Dostępność - </a:t>
            </a:r>
            <a:r>
              <a:rPr lang="pl-PL" sz="27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udostępnienie wcześniej niedostępnego produktu segmentowi konsumenckiemu; </a:t>
            </a:r>
          </a:p>
          <a:p>
            <a:pPr algn="l"/>
            <a:r>
              <a:rPr lang="pl-PL" sz="27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Wygoda/użyteczność - </a:t>
            </a:r>
            <a:r>
              <a:rPr lang="pl-PL" sz="27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dostarczanie konsumentom produktu, który zwiększa ich wygodę i użyteczność. </a:t>
            </a:r>
            <a:endParaRPr lang="en-US" sz="2700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40C1AC2-0112-4209-94AE-222184E15F7F}"/>
              </a:ext>
            </a:extLst>
          </p:cNvPr>
          <p:cNvSpPr/>
          <p:nvPr/>
        </p:nvSpPr>
        <p:spPr>
          <a:xfrm>
            <a:off x="13188941" y="12983148"/>
            <a:ext cx="7972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Źródło: http://www.itee.radom.pl/images/kompendium.pdf</a:t>
            </a:r>
          </a:p>
        </p:txBody>
      </p:sp>
      <p:sp>
        <p:nvSpPr>
          <p:cNvPr id="13" name="Shape 72">
            <a:extLst>
              <a:ext uri="{FF2B5EF4-FFF2-40B4-BE49-F238E27FC236}">
                <a16:creationId xmlns:a16="http://schemas.microsoft.com/office/drawing/2014/main" id="{33C50C13-6AFF-41FD-B314-1DFAA9F1690A}"/>
              </a:ext>
            </a:extLst>
          </p:cNvPr>
          <p:cNvSpPr/>
          <p:nvPr/>
        </p:nvSpPr>
        <p:spPr>
          <a:xfrm>
            <a:off x="20873545" y="3924736"/>
            <a:ext cx="3505938" cy="4041443"/>
          </a:xfrm>
          <a:prstGeom prst="rect">
            <a:avLst/>
          </a:prstGeom>
          <a:solidFill>
            <a:srgbClr val="84CAC5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6" name="Shape 69">
            <a:extLst>
              <a:ext uri="{FF2B5EF4-FFF2-40B4-BE49-F238E27FC236}">
                <a16:creationId xmlns:a16="http://schemas.microsoft.com/office/drawing/2014/main" id="{73C0AF9F-C94E-4A05-A944-052F931A8BA0}"/>
              </a:ext>
            </a:extLst>
          </p:cNvPr>
          <p:cNvSpPr/>
          <p:nvPr/>
        </p:nvSpPr>
        <p:spPr>
          <a:xfrm>
            <a:off x="20850411" y="4039451"/>
            <a:ext cx="3552205" cy="15634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pPr algn="ctr"/>
            <a:r>
              <a:rPr lang="pl-PL" sz="3200" dirty="0">
                <a:solidFill>
                  <a:srgbClr val="496F63"/>
                </a:solidFill>
              </a:rPr>
              <a:t>Wartość może być ilościowa (np. cena, szybkość obsługi) lub jakościowa (np. design, doświadczenie klienta). </a:t>
            </a:r>
            <a:endParaRPr lang="pl-PL" sz="3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4485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517" y="-8634"/>
            <a:ext cx="9956901" cy="13733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6C2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517" y="0"/>
            <a:ext cx="10211538" cy="13733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30" name="Shape 130"/>
          <p:cNvSpPr/>
          <p:nvPr/>
        </p:nvSpPr>
        <p:spPr>
          <a:xfrm>
            <a:off x="95735" y="8409037"/>
            <a:ext cx="9099673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Rozwiązanie</a:t>
            </a:r>
          </a:p>
        </p:txBody>
      </p:sp>
      <p:graphicFrame>
        <p:nvGraphicFramePr>
          <p:cNvPr id="11" name="Tabela 4">
            <a:extLst>
              <a:ext uri="{FF2B5EF4-FFF2-40B4-BE49-F238E27FC236}">
                <a16:creationId xmlns:a16="http://schemas.microsoft.com/office/drawing/2014/main" id="{88CE6D14-493C-4670-815E-C41113E9A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54988"/>
              </p:ext>
            </p:extLst>
          </p:nvPr>
        </p:nvGraphicFramePr>
        <p:xfrm>
          <a:off x="299175" y="10462688"/>
          <a:ext cx="7961954" cy="2969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391">
                  <a:extLst>
                    <a:ext uri="{9D8B030D-6E8A-4147-A177-3AD203B41FA5}">
                      <a16:colId xmlns:a16="http://schemas.microsoft.com/office/drawing/2014/main" val="4222263937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673784136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104370562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475766613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88312378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255483289"/>
                    </a:ext>
                  </a:extLst>
                </a:gridCol>
              </a:tblGrid>
              <a:tr h="989844"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Problem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Rozwiązanie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Propozycja wartości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Nieuczciwa przewaga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Segmenty klientów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0405"/>
                  </a:ext>
                </a:extLst>
              </a:tr>
              <a:tr h="989844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Kluczowe wskaźniki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Kanały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95260"/>
                  </a:ext>
                </a:extLst>
              </a:tr>
              <a:tr h="989844"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Struktura kosztów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Struktura przychodów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23415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DFFD8CA5-3991-4114-93C5-6A5788BC1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9" y="2588810"/>
            <a:ext cx="4046483" cy="4046483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24C978CB-1ED4-4B12-BAB3-005D7412AEC5}"/>
              </a:ext>
            </a:extLst>
          </p:cNvPr>
          <p:cNvSpPr/>
          <p:nvPr/>
        </p:nvSpPr>
        <p:spPr>
          <a:xfrm>
            <a:off x="8599309" y="5870288"/>
            <a:ext cx="1504506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000" dirty="0"/>
              <a:t>Kiedy zrozumiesz problem, będziesz w najlepszej pozycji do zdefiniowania możliwego </a:t>
            </a:r>
            <a:r>
              <a:rPr lang="pl-PL" sz="5000" b="1" dirty="0">
                <a:solidFill>
                  <a:srgbClr val="496F63"/>
                </a:solidFill>
              </a:rPr>
              <a:t>rozwiązania</a:t>
            </a:r>
            <a:r>
              <a:rPr lang="pl-PL" sz="5000" dirty="0"/>
              <a:t>.</a:t>
            </a:r>
          </a:p>
          <a:p>
            <a:r>
              <a:rPr lang="pl-PL" sz="5000" dirty="0"/>
              <a:t>To rozwiązanie powinno być oparte na </a:t>
            </a:r>
            <a:r>
              <a:rPr lang="pl-PL" sz="5000" b="1" dirty="0">
                <a:solidFill>
                  <a:srgbClr val="496F63"/>
                </a:solidFill>
              </a:rPr>
              <a:t>MVP</a:t>
            </a:r>
            <a:r>
              <a:rPr lang="pl-PL" sz="5000" dirty="0"/>
              <a:t>.</a:t>
            </a:r>
            <a:endParaRPr lang="en-US" sz="5000" dirty="0"/>
          </a:p>
        </p:txBody>
      </p:sp>
      <p:sp>
        <p:nvSpPr>
          <p:cNvPr id="12" name="Shape 72">
            <a:extLst>
              <a:ext uri="{FF2B5EF4-FFF2-40B4-BE49-F238E27FC236}">
                <a16:creationId xmlns:a16="http://schemas.microsoft.com/office/drawing/2014/main" id="{13DC5340-C7AD-408D-A399-2C54FC7ADA6B}"/>
              </a:ext>
            </a:extLst>
          </p:cNvPr>
          <p:cNvSpPr/>
          <p:nvPr/>
        </p:nvSpPr>
        <p:spPr>
          <a:xfrm>
            <a:off x="12612414" y="9401909"/>
            <a:ext cx="11147698" cy="4331362"/>
          </a:xfrm>
          <a:prstGeom prst="rect">
            <a:avLst/>
          </a:prstGeom>
          <a:solidFill>
            <a:srgbClr val="84CAC5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3" name="Shape 69">
            <a:extLst>
              <a:ext uri="{FF2B5EF4-FFF2-40B4-BE49-F238E27FC236}">
                <a16:creationId xmlns:a16="http://schemas.microsoft.com/office/drawing/2014/main" id="{A2885178-983A-4ABD-9699-19C4F0F423AB}"/>
              </a:ext>
            </a:extLst>
          </p:cNvPr>
          <p:cNvSpPr/>
          <p:nvPr/>
        </p:nvSpPr>
        <p:spPr>
          <a:xfrm>
            <a:off x="13150393" y="9723324"/>
            <a:ext cx="10275213" cy="15634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pPr algn="ctr"/>
            <a:r>
              <a:rPr lang="pl-PL" sz="4000" dirty="0">
                <a:solidFill>
                  <a:srgbClr val="496F63"/>
                </a:solidFill>
              </a:rPr>
              <a:t>MVP (Minimum </a:t>
            </a:r>
            <a:r>
              <a:rPr lang="pl-PL" sz="4000" dirty="0" err="1">
                <a:solidFill>
                  <a:srgbClr val="496F63"/>
                </a:solidFill>
              </a:rPr>
              <a:t>Viable</a:t>
            </a:r>
            <a:r>
              <a:rPr lang="pl-PL" sz="4000" dirty="0">
                <a:solidFill>
                  <a:srgbClr val="496F63"/>
                </a:solidFill>
              </a:rPr>
              <a:t> Product) - wersja nowego produktu, która umożliwia zespołowi zebranie maksymalnej ilości zweryfikowanych informacji o klientach przy najmniejszym wysiłku.</a:t>
            </a:r>
          </a:p>
          <a:p>
            <a:pPr algn="ctr"/>
            <a:endParaRPr lang="pl-PL" sz="24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Źródło: https://www.agilealliance.org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F50B487-660D-4C56-9B8E-DBBB1B5028E8}"/>
              </a:ext>
            </a:extLst>
          </p:cNvPr>
          <p:cNvSpPr/>
          <p:nvPr/>
        </p:nvSpPr>
        <p:spPr>
          <a:xfrm>
            <a:off x="6820538" y="287751"/>
            <a:ext cx="1265971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l">
              <a:buFont typeface="Arial" panose="020B0604020202020204" pitchFamily="34" charset="0"/>
              <a:buChar char="•"/>
            </a:pPr>
            <a:r>
              <a:rPr lang="pl-PL" sz="6000" b="1" dirty="0">
                <a:solidFill>
                  <a:srgbClr val="496F63"/>
                </a:solidFill>
              </a:rPr>
              <a:t>Wskaż cechy produktu, które pomogą rozwiązać zdefiniowane problemy.</a:t>
            </a:r>
          </a:p>
          <a:p>
            <a:pPr marL="914400" indent="-914400" algn="l">
              <a:buFont typeface="Arial" panose="020B0604020202020204" pitchFamily="34" charset="0"/>
              <a:buChar char="•"/>
            </a:pPr>
            <a:r>
              <a:rPr lang="pl-PL" sz="6000" b="1" dirty="0">
                <a:solidFill>
                  <a:srgbClr val="FF0000"/>
                </a:solidFill>
              </a:rPr>
              <a:t>Rozwiązania</a:t>
            </a:r>
            <a:r>
              <a:rPr lang="pl-PL" sz="6000" b="1" dirty="0">
                <a:solidFill>
                  <a:srgbClr val="496F63"/>
                </a:solidFill>
              </a:rPr>
              <a:t> powinny być przypisane do problemów.</a:t>
            </a:r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C6850B6F-52DF-4D97-A78A-97CF8DCDD5BA}"/>
              </a:ext>
            </a:extLst>
          </p:cNvPr>
          <p:cNvCxnSpPr>
            <a:cxnSpLocks/>
          </p:cNvCxnSpPr>
          <p:nvPr/>
        </p:nvCxnSpPr>
        <p:spPr>
          <a:xfrm>
            <a:off x="20376382" y="8270945"/>
            <a:ext cx="0" cy="1130963"/>
          </a:xfrm>
          <a:prstGeom prst="straightConnector1">
            <a:avLst/>
          </a:prstGeom>
          <a:noFill/>
          <a:ln w="57150" cap="flat">
            <a:solidFill>
              <a:srgbClr val="496F63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2949164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517" y="-8634"/>
            <a:ext cx="9956901" cy="13733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6C2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517" y="0"/>
            <a:ext cx="10211538" cy="13733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30" name="Shape 130"/>
          <p:cNvSpPr/>
          <p:nvPr/>
        </p:nvSpPr>
        <p:spPr>
          <a:xfrm>
            <a:off x="861745" y="7683577"/>
            <a:ext cx="9099673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Kanały</a:t>
            </a:r>
          </a:p>
        </p:txBody>
      </p:sp>
      <p:graphicFrame>
        <p:nvGraphicFramePr>
          <p:cNvPr id="11" name="Tabela 4">
            <a:extLst>
              <a:ext uri="{FF2B5EF4-FFF2-40B4-BE49-F238E27FC236}">
                <a16:creationId xmlns:a16="http://schemas.microsoft.com/office/drawing/2014/main" id="{88CE6D14-493C-4670-815E-C41113E9A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915179"/>
              </p:ext>
            </p:extLst>
          </p:nvPr>
        </p:nvGraphicFramePr>
        <p:xfrm>
          <a:off x="299175" y="10462688"/>
          <a:ext cx="7961954" cy="2969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391">
                  <a:extLst>
                    <a:ext uri="{9D8B030D-6E8A-4147-A177-3AD203B41FA5}">
                      <a16:colId xmlns:a16="http://schemas.microsoft.com/office/drawing/2014/main" val="4222263937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673784136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104370562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475766613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88312378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255483289"/>
                    </a:ext>
                  </a:extLst>
                </a:gridCol>
              </a:tblGrid>
              <a:tr h="989844"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Problem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Rozwiązanie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Propozycja wartości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Nieuczciwa przewaga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Segmenty klientów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0405"/>
                  </a:ext>
                </a:extLst>
              </a:tr>
              <a:tr h="989844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Kluczowe wskaźniki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Kanały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95260"/>
                  </a:ext>
                </a:extLst>
              </a:tr>
              <a:tr h="989844"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Struktura kosztów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Struktura przychodów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23415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D2557C47-AC98-4678-A232-551B5B6F11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75" y="2319182"/>
            <a:ext cx="5071980" cy="5071980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34A37A12-261F-4452-94EA-DA95EFCA6DEC}"/>
              </a:ext>
            </a:extLst>
          </p:cNvPr>
          <p:cNvSpPr/>
          <p:nvPr/>
        </p:nvSpPr>
        <p:spPr>
          <a:xfrm>
            <a:off x="4392478" y="417815"/>
            <a:ext cx="18147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6000" b="1" dirty="0">
                <a:solidFill>
                  <a:srgbClr val="496F63"/>
                </a:solidFill>
              </a:rPr>
              <a:t>Kolejnym krokiem jest wyodrębnienie ścieżek dotarcia do osób, które zweryfikują nasz produkt. </a:t>
            </a:r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0A72C492-C5E7-4950-AE3A-3FD7EAABD20F}"/>
              </a:ext>
            </a:extLst>
          </p:cNvPr>
          <p:cNvCxnSpPr>
            <a:cxnSpLocks/>
          </p:cNvCxnSpPr>
          <p:nvPr/>
        </p:nvCxnSpPr>
        <p:spPr>
          <a:xfrm flipV="1">
            <a:off x="6716110" y="6714425"/>
            <a:ext cx="4154943" cy="1494576"/>
          </a:xfrm>
          <a:prstGeom prst="straightConnector1">
            <a:avLst/>
          </a:prstGeom>
          <a:ln w="57150" cap="flat" cmpd="sng" algn="ctr">
            <a:solidFill>
              <a:srgbClr val="496F6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87752B8F-A94A-47D1-9A85-0B7F05C46F37}"/>
              </a:ext>
            </a:extLst>
          </p:cNvPr>
          <p:cNvCxnSpPr>
            <a:cxnSpLocks/>
          </p:cNvCxnSpPr>
          <p:nvPr/>
        </p:nvCxnSpPr>
        <p:spPr>
          <a:xfrm>
            <a:off x="7402872" y="8861851"/>
            <a:ext cx="3726998" cy="407684"/>
          </a:xfrm>
          <a:prstGeom prst="straightConnector1">
            <a:avLst/>
          </a:prstGeom>
          <a:ln w="57150" cap="flat" cmpd="sng" algn="ctr">
            <a:solidFill>
              <a:srgbClr val="496F6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Prostokąt 13">
            <a:extLst>
              <a:ext uri="{FF2B5EF4-FFF2-40B4-BE49-F238E27FC236}">
                <a16:creationId xmlns:a16="http://schemas.microsoft.com/office/drawing/2014/main" id="{FB4D7FCE-A75E-491A-8402-AA09737918D4}"/>
              </a:ext>
            </a:extLst>
          </p:cNvPr>
          <p:cNvSpPr/>
          <p:nvPr/>
        </p:nvSpPr>
        <p:spPr>
          <a:xfrm>
            <a:off x="10871053" y="6391260"/>
            <a:ext cx="2836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3600" b="1" dirty="0">
                <a:solidFill>
                  <a:srgbClr val="496F63"/>
                </a:solidFill>
              </a:rPr>
              <a:t>własne</a:t>
            </a:r>
            <a:endParaRPr lang="pl-PL" sz="3600" b="1" dirty="0">
              <a:solidFill>
                <a:srgbClr val="71BB9A"/>
              </a:solidFill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C6479221-0772-4D99-ADF4-1A49EFAE7EB5}"/>
              </a:ext>
            </a:extLst>
          </p:cNvPr>
          <p:cNvSpPr/>
          <p:nvPr/>
        </p:nvSpPr>
        <p:spPr>
          <a:xfrm>
            <a:off x="11116258" y="8946832"/>
            <a:ext cx="5086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3600" b="1" dirty="0">
                <a:solidFill>
                  <a:srgbClr val="496F63"/>
                </a:solidFill>
              </a:rPr>
              <a:t>w partnerstwie</a:t>
            </a:r>
            <a:endParaRPr lang="pl-PL" sz="3600" b="1" dirty="0">
              <a:solidFill>
                <a:srgbClr val="71BB9A"/>
              </a:solidFill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21750603-5707-42EB-BF5A-A34EAC1B883C}"/>
              </a:ext>
            </a:extLst>
          </p:cNvPr>
          <p:cNvSpPr/>
          <p:nvPr/>
        </p:nvSpPr>
        <p:spPr>
          <a:xfrm>
            <a:off x="16289135" y="6391259"/>
            <a:ext cx="88845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3600" b="1" dirty="0">
                <a:solidFill>
                  <a:srgbClr val="496F63"/>
                </a:solidFill>
              </a:rPr>
              <a:t>bezpośrednie </a:t>
            </a:r>
            <a:r>
              <a:rPr lang="pl-PL" sz="3000" dirty="0">
                <a:solidFill>
                  <a:srgbClr val="71BB9A"/>
                </a:solidFill>
              </a:rPr>
              <a:t>(punkty własne, punkty partnerskie, sprzedaż hurtowa) 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031CB0C1-1CF7-424A-B996-057F74B75A45}"/>
              </a:ext>
            </a:extLst>
          </p:cNvPr>
          <p:cNvSpPr/>
          <p:nvPr/>
        </p:nvSpPr>
        <p:spPr>
          <a:xfrm>
            <a:off x="16502545" y="8946832"/>
            <a:ext cx="8884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3600" b="1" dirty="0">
                <a:solidFill>
                  <a:srgbClr val="496F63"/>
                </a:solidFill>
              </a:rPr>
              <a:t>pośrednie </a:t>
            </a:r>
            <a:r>
              <a:rPr lang="pl-PL" sz="3000" dirty="0">
                <a:solidFill>
                  <a:srgbClr val="71BB9A"/>
                </a:solidFill>
              </a:rPr>
              <a:t>(dział sprzedaży, </a:t>
            </a:r>
            <a:r>
              <a:rPr lang="pl-PL" sz="3000" dirty="0" err="1">
                <a:solidFill>
                  <a:srgbClr val="71BB9A"/>
                </a:solidFill>
              </a:rPr>
              <a:t>internet</a:t>
            </a:r>
            <a:r>
              <a:rPr lang="pl-PL" sz="3000" dirty="0">
                <a:solidFill>
                  <a:srgbClr val="71BB9A"/>
                </a:solidFill>
              </a:rPr>
              <a:t>)</a:t>
            </a:r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D822E78C-5324-4979-A392-F34C5133131F}"/>
              </a:ext>
            </a:extLst>
          </p:cNvPr>
          <p:cNvCxnSpPr>
            <a:cxnSpLocks/>
          </p:cNvCxnSpPr>
          <p:nvPr/>
        </p:nvCxnSpPr>
        <p:spPr>
          <a:xfrm>
            <a:off x="12567138" y="6714425"/>
            <a:ext cx="3752449" cy="0"/>
          </a:xfrm>
          <a:prstGeom prst="straightConnector1">
            <a:avLst/>
          </a:prstGeom>
          <a:ln w="57150" cap="flat" cmpd="sng" algn="ctr">
            <a:solidFill>
              <a:srgbClr val="496F6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012F9CBF-FAF3-40A7-A855-D3009356F9DE}"/>
              </a:ext>
            </a:extLst>
          </p:cNvPr>
          <p:cNvCxnSpPr>
            <a:cxnSpLocks/>
          </p:cNvCxnSpPr>
          <p:nvPr/>
        </p:nvCxnSpPr>
        <p:spPr>
          <a:xfrm>
            <a:off x="14515211" y="9276516"/>
            <a:ext cx="1987334" cy="0"/>
          </a:xfrm>
          <a:prstGeom prst="straightConnector1">
            <a:avLst/>
          </a:prstGeom>
          <a:ln w="57150" cap="flat" cmpd="sng" algn="ctr">
            <a:solidFill>
              <a:srgbClr val="496F6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0491DB1B-C855-45BE-8A0F-35A140BDE7D8}"/>
              </a:ext>
            </a:extLst>
          </p:cNvPr>
          <p:cNvCxnSpPr>
            <a:cxnSpLocks/>
          </p:cNvCxnSpPr>
          <p:nvPr/>
        </p:nvCxnSpPr>
        <p:spPr>
          <a:xfrm>
            <a:off x="12302415" y="7000545"/>
            <a:ext cx="4059351" cy="2065148"/>
          </a:xfrm>
          <a:prstGeom prst="straightConnector1">
            <a:avLst/>
          </a:prstGeom>
          <a:ln w="57150" cap="flat" cmpd="sng" algn="ctr">
            <a:solidFill>
              <a:srgbClr val="496F6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Prostokąt 23">
            <a:extLst>
              <a:ext uri="{FF2B5EF4-FFF2-40B4-BE49-F238E27FC236}">
                <a16:creationId xmlns:a16="http://schemas.microsoft.com/office/drawing/2014/main" id="{737BEBC0-F7F2-4504-900D-24161DD06759}"/>
              </a:ext>
            </a:extLst>
          </p:cNvPr>
          <p:cNvSpPr/>
          <p:nvPr/>
        </p:nvSpPr>
        <p:spPr>
          <a:xfrm>
            <a:off x="8705883" y="7367275"/>
            <a:ext cx="58093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500" b="1" dirty="0">
                <a:solidFill>
                  <a:srgbClr val="84CA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wyższa marża</a:t>
            </a:r>
          </a:p>
          <a:p>
            <a:pPr algn="ctr"/>
            <a:endParaRPr lang="pl-PL" sz="2500" b="1" dirty="0">
              <a:solidFill>
                <a:srgbClr val="84CA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500" b="1" dirty="0">
                <a:solidFill>
                  <a:srgbClr val="84CA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kosztowne w konfiguracji i utrzymaniu </a:t>
            </a: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DAD0A463-E07A-4249-A9EE-5487DE0719E9}"/>
              </a:ext>
            </a:extLst>
          </p:cNvPr>
          <p:cNvSpPr/>
          <p:nvPr/>
        </p:nvSpPr>
        <p:spPr>
          <a:xfrm>
            <a:off x="10223534" y="9879282"/>
            <a:ext cx="580932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500" b="1" dirty="0">
                <a:solidFill>
                  <a:srgbClr val="84CA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możliwość poszerzenia zasięgu firmy, czerpanie korzyści z mocnych stron partnera</a:t>
            </a:r>
          </a:p>
          <a:p>
            <a:pPr algn="ctr"/>
            <a:endParaRPr lang="pl-PL" sz="2500" b="1" dirty="0">
              <a:solidFill>
                <a:srgbClr val="84CA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500" b="1" dirty="0">
                <a:solidFill>
                  <a:srgbClr val="84CA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niższa marża zysku </a:t>
            </a: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31C68D1E-354C-4DE7-9D30-ADD855336B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086" y="7189111"/>
            <a:ext cx="740600" cy="910574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5C670174-D6E5-4B8E-A5DD-2E69A4DD3C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713" y="11232285"/>
            <a:ext cx="799008" cy="964321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26C4F7D2-FEA2-42B6-82F3-218B1A68FD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700" y="9970977"/>
            <a:ext cx="740600" cy="910574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FC2CD334-25E2-4D23-9F22-EC5196378E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472" y="7917654"/>
            <a:ext cx="799008" cy="964321"/>
          </a:xfrm>
          <a:prstGeom prst="rect">
            <a:avLst/>
          </a:prstGeom>
        </p:spPr>
      </p:pic>
      <p:sp>
        <p:nvSpPr>
          <p:cNvPr id="37" name="Prostokąt 36">
            <a:extLst>
              <a:ext uri="{FF2B5EF4-FFF2-40B4-BE49-F238E27FC236}">
                <a16:creationId xmlns:a16="http://schemas.microsoft.com/office/drawing/2014/main" id="{DB21A0FF-D11B-4094-9B9E-7BF07E6A4DF1}"/>
              </a:ext>
            </a:extLst>
          </p:cNvPr>
          <p:cNvSpPr/>
          <p:nvPr/>
        </p:nvSpPr>
        <p:spPr>
          <a:xfrm>
            <a:off x="12975727" y="12501894"/>
            <a:ext cx="9739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496F63"/>
                </a:solidFill>
              </a:rPr>
              <a:t>Źródło: A. </a:t>
            </a:r>
            <a:r>
              <a:rPr lang="pl-PL" sz="2400" dirty="0" err="1">
                <a:solidFill>
                  <a:srgbClr val="496F63"/>
                </a:solidFill>
              </a:rPr>
              <a:t>Osterwalder</a:t>
            </a:r>
            <a:r>
              <a:rPr lang="pl-PL" sz="2400" dirty="0">
                <a:solidFill>
                  <a:srgbClr val="496F63"/>
                </a:solidFill>
              </a:rPr>
              <a:t>,  Y. </a:t>
            </a:r>
            <a:r>
              <a:rPr lang="pl-PL" sz="2400" dirty="0" err="1">
                <a:solidFill>
                  <a:srgbClr val="496F63"/>
                </a:solidFill>
              </a:rPr>
              <a:t>Pigneur</a:t>
            </a:r>
            <a:r>
              <a:rPr lang="pl-PL" sz="2400" dirty="0">
                <a:solidFill>
                  <a:srgbClr val="496F63"/>
                </a:solidFill>
              </a:rPr>
              <a:t>, Business  Model </a:t>
            </a:r>
            <a:r>
              <a:rPr lang="pl-PL" sz="2400" dirty="0" err="1">
                <a:solidFill>
                  <a:srgbClr val="496F63"/>
                </a:solidFill>
              </a:rPr>
              <a:t>Generation</a:t>
            </a:r>
            <a:r>
              <a:rPr lang="pl-PL" sz="2400" dirty="0">
                <a:solidFill>
                  <a:srgbClr val="496F63"/>
                </a:solidFill>
              </a:rPr>
              <a:t>: A </a:t>
            </a:r>
            <a:r>
              <a:rPr lang="pl-PL" sz="2400" dirty="0" err="1">
                <a:solidFill>
                  <a:srgbClr val="496F63"/>
                </a:solidFill>
              </a:rPr>
              <a:t>Handbook</a:t>
            </a:r>
            <a:r>
              <a:rPr lang="pl-PL" sz="2400" dirty="0">
                <a:solidFill>
                  <a:srgbClr val="496F63"/>
                </a:solidFill>
              </a:rPr>
              <a:t> for </a:t>
            </a:r>
            <a:r>
              <a:rPr lang="pl-PL" sz="2400" dirty="0" err="1">
                <a:solidFill>
                  <a:srgbClr val="496F63"/>
                </a:solidFill>
              </a:rPr>
              <a:t>Visionaries</a:t>
            </a:r>
            <a:r>
              <a:rPr lang="pl-PL" sz="2400" dirty="0">
                <a:solidFill>
                  <a:srgbClr val="496F63"/>
                </a:solidFill>
              </a:rPr>
              <a:t>, Game </a:t>
            </a:r>
            <a:r>
              <a:rPr lang="pl-PL" sz="2400" dirty="0" err="1">
                <a:solidFill>
                  <a:srgbClr val="496F63"/>
                </a:solidFill>
              </a:rPr>
              <a:t>Changers</a:t>
            </a:r>
            <a:r>
              <a:rPr lang="pl-PL" sz="2400" dirty="0">
                <a:solidFill>
                  <a:srgbClr val="496F63"/>
                </a:solidFill>
              </a:rPr>
              <a:t>, and </a:t>
            </a:r>
            <a:r>
              <a:rPr lang="pl-PL" sz="2400" dirty="0" err="1">
                <a:solidFill>
                  <a:srgbClr val="496F63"/>
                </a:solidFill>
              </a:rPr>
              <a:t>Challengers</a:t>
            </a:r>
            <a:r>
              <a:rPr lang="pl-PL" sz="2400" dirty="0">
                <a:solidFill>
                  <a:srgbClr val="496F63"/>
                </a:solidFill>
              </a:rPr>
              <a:t>.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408F32AD-0427-4CE3-A140-E71FD197BC24}"/>
              </a:ext>
            </a:extLst>
          </p:cNvPr>
          <p:cNvSpPr/>
          <p:nvPr/>
        </p:nvSpPr>
        <p:spPr>
          <a:xfrm>
            <a:off x="8875979" y="2296253"/>
            <a:ext cx="141604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Funkcje </a:t>
            </a:r>
            <a:r>
              <a:rPr lang="pl-P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kanałów</a:t>
            </a:r>
            <a:r>
              <a:rPr lang="pl-PL" sz="4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40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podnoszenie świadomości klientów o produktach firmy,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40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 klientom w ocenie propozycji wartości firmy,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40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umożliwienie klientom zakupu produktów,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40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dostarczanie wartościowych ofert klientom,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40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obsługa klienta po zakupie.</a:t>
            </a:r>
          </a:p>
        </p:txBody>
      </p:sp>
    </p:spTree>
    <p:extLst>
      <p:ext uri="{BB962C8B-B14F-4D97-AF65-F5344CB8AC3E}">
        <p14:creationId xmlns:p14="http://schemas.microsoft.com/office/powerpoint/2010/main" val="413947815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517" y="-8634"/>
            <a:ext cx="9956901" cy="13733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6C2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517" y="0"/>
            <a:ext cx="10211538" cy="13733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30" name="Shape 130"/>
          <p:cNvSpPr/>
          <p:nvPr/>
        </p:nvSpPr>
        <p:spPr>
          <a:xfrm>
            <a:off x="184840" y="7356846"/>
            <a:ext cx="9099673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przychodów</a:t>
            </a:r>
          </a:p>
        </p:txBody>
      </p:sp>
      <p:graphicFrame>
        <p:nvGraphicFramePr>
          <p:cNvPr id="11" name="Tabela 4">
            <a:extLst>
              <a:ext uri="{FF2B5EF4-FFF2-40B4-BE49-F238E27FC236}">
                <a16:creationId xmlns:a16="http://schemas.microsoft.com/office/drawing/2014/main" id="{88CE6D14-493C-4670-815E-C41113E9A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511100"/>
              </p:ext>
            </p:extLst>
          </p:nvPr>
        </p:nvGraphicFramePr>
        <p:xfrm>
          <a:off x="299175" y="10462688"/>
          <a:ext cx="7961954" cy="2969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391">
                  <a:extLst>
                    <a:ext uri="{9D8B030D-6E8A-4147-A177-3AD203B41FA5}">
                      <a16:colId xmlns:a16="http://schemas.microsoft.com/office/drawing/2014/main" val="4222263937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673784136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104370562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475766613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88312378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255483289"/>
                    </a:ext>
                  </a:extLst>
                </a:gridCol>
              </a:tblGrid>
              <a:tr h="989844"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Problem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Rozwiązanie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Propozycja wartości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Nieuczciwa przewaga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Segmenty klientów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0405"/>
                  </a:ext>
                </a:extLst>
              </a:tr>
              <a:tr h="989844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Kluczowe wskaźniki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Kanały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95260"/>
                  </a:ext>
                </a:extLst>
              </a:tr>
              <a:tr h="989844"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Struktura kosztów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Struktura przychodów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23415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AB88A061-2EE5-42C2-BC70-BE94EB0ED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0" y="1974978"/>
            <a:ext cx="4891657" cy="4891657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97083465-BF0A-4C22-A9F6-776A7E593EBC}"/>
              </a:ext>
            </a:extLst>
          </p:cNvPr>
          <p:cNvSpPr/>
          <p:nvPr/>
        </p:nvSpPr>
        <p:spPr>
          <a:xfrm>
            <a:off x="5591597" y="608744"/>
            <a:ext cx="168463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6000" b="1" dirty="0">
                <a:solidFill>
                  <a:srgbClr val="496F63"/>
                </a:solidFill>
              </a:rPr>
              <a:t>Określmy, w jaki sposób chcemy zarabiać na produkcie (sposób naliczania opłat, marża).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97BE178-263D-4D21-A8F8-88A98FDD31AC}"/>
              </a:ext>
            </a:extLst>
          </p:cNvPr>
          <p:cNvSpPr/>
          <p:nvPr/>
        </p:nvSpPr>
        <p:spPr>
          <a:xfrm>
            <a:off x="9579171" y="3012122"/>
            <a:ext cx="14505654" cy="1031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Metody, które pozwalają oszacować</a:t>
            </a:r>
            <a:r>
              <a:rPr lang="pl-P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strumień przychodów</a:t>
            </a:r>
            <a:r>
              <a:rPr lang="en-US" sz="4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40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39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Sprzedaż aktywów - </a:t>
            </a:r>
            <a:r>
              <a:rPr lang="pl-PL" sz="39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dotyczy przeniesienia własności;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39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Opłata za korzystanie - </a:t>
            </a:r>
            <a:r>
              <a:rPr lang="pl-PL" sz="39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zwykle pobierana przez usługodawców od klientów za korzystanie z usługi;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39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Opłaty abonamentowe - </a:t>
            </a:r>
            <a:r>
              <a:rPr lang="pl-PL" sz="39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gdy użytkownik wymaga długoterminowego lub stałego dostępu do produktów firmy;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39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Pożyczanie/wynajem/leasing - </a:t>
            </a:r>
            <a:r>
              <a:rPr lang="pl-PL" sz="39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niektóre organizacje zapewniają swoim klientom wyłączne prawa do swoich produktów na czas określony za stałą opłatą;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39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Licencjonowanie - </a:t>
            </a:r>
            <a:r>
              <a:rPr lang="pl-PL" sz="39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zwykle używane w przypadku produktów lub pomysłów, które podlegają kryterium własności intelektualnej;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39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Opłata maklerska - </a:t>
            </a:r>
            <a:r>
              <a:rPr lang="pl-PL" sz="39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gdy firma działa jako pośrednik w celu ułatwienia komunikacji i transakcji między dwiema lub więcej stronami;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39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Reklama - </a:t>
            </a:r>
            <a:r>
              <a:rPr lang="pl-PL" sz="39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opłata pobierana za promocję innej organizacji, produktu. </a:t>
            </a:r>
            <a:endParaRPr lang="en-US" sz="3900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D6A554C6-D72F-4FC1-87EA-F7848E589C4C}"/>
              </a:ext>
            </a:extLst>
          </p:cNvPr>
          <p:cNvSpPr/>
          <p:nvPr/>
        </p:nvSpPr>
        <p:spPr>
          <a:xfrm>
            <a:off x="15882471" y="12785889"/>
            <a:ext cx="7761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rgbClr val="496F63"/>
                </a:solidFill>
              </a:rPr>
              <a:t>Źródło: A. </a:t>
            </a:r>
            <a:r>
              <a:rPr lang="pl-PL" sz="1800" dirty="0" err="1">
                <a:solidFill>
                  <a:srgbClr val="496F63"/>
                </a:solidFill>
              </a:rPr>
              <a:t>Osterwalder</a:t>
            </a:r>
            <a:r>
              <a:rPr lang="pl-PL" sz="1800" dirty="0">
                <a:solidFill>
                  <a:srgbClr val="496F63"/>
                </a:solidFill>
              </a:rPr>
              <a:t>,  Y. </a:t>
            </a:r>
            <a:r>
              <a:rPr lang="pl-PL" sz="1800" dirty="0" err="1">
                <a:solidFill>
                  <a:srgbClr val="496F63"/>
                </a:solidFill>
              </a:rPr>
              <a:t>Pigneur</a:t>
            </a:r>
            <a:r>
              <a:rPr lang="pl-PL" sz="1800" dirty="0">
                <a:solidFill>
                  <a:srgbClr val="496F63"/>
                </a:solidFill>
              </a:rPr>
              <a:t>, Business  Model </a:t>
            </a:r>
            <a:r>
              <a:rPr lang="pl-PL" sz="1800" dirty="0" err="1">
                <a:solidFill>
                  <a:srgbClr val="496F63"/>
                </a:solidFill>
              </a:rPr>
              <a:t>Generation</a:t>
            </a:r>
            <a:r>
              <a:rPr lang="pl-PL" sz="1800" dirty="0">
                <a:solidFill>
                  <a:srgbClr val="496F63"/>
                </a:solidFill>
              </a:rPr>
              <a:t>: A </a:t>
            </a:r>
            <a:r>
              <a:rPr lang="pl-PL" sz="1800" dirty="0" err="1">
                <a:solidFill>
                  <a:srgbClr val="496F63"/>
                </a:solidFill>
              </a:rPr>
              <a:t>Handbook</a:t>
            </a:r>
            <a:r>
              <a:rPr lang="pl-PL" sz="1800" dirty="0">
                <a:solidFill>
                  <a:srgbClr val="496F63"/>
                </a:solidFill>
              </a:rPr>
              <a:t> for </a:t>
            </a:r>
            <a:r>
              <a:rPr lang="pl-PL" sz="1800" dirty="0" err="1">
                <a:solidFill>
                  <a:srgbClr val="496F63"/>
                </a:solidFill>
              </a:rPr>
              <a:t>Visionaries</a:t>
            </a:r>
            <a:r>
              <a:rPr lang="pl-PL" sz="1800" dirty="0">
                <a:solidFill>
                  <a:srgbClr val="496F63"/>
                </a:solidFill>
              </a:rPr>
              <a:t>, Game </a:t>
            </a:r>
            <a:r>
              <a:rPr lang="pl-PL" sz="1800" dirty="0" err="1">
                <a:solidFill>
                  <a:srgbClr val="496F63"/>
                </a:solidFill>
              </a:rPr>
              <a:t>Changers</a:t>
            </a:r>
            <a:r>
              <a:rPr lang="pl-PL" sz="1800" dirty="0">
                <a:solidFill>
                  <a:srgbClr val="496F63"/>
                </a:solidFill>
              </a:rPr>
              <a:t>, and </a:t>
            </a:r>
            <a:r>
              <a:rPr lang="pl-PL" sz="1800" dirty="0" err="1">
                <a:solidFill>
                  <a:srgbClr val="496F63"/>
                </a:solidFill>
              </a:rPr>
              <a:t>Challengers</a:t>
            </a:r>
            <a:r>
              <a:rPr lang="pl-PL" sz="1800" dirty="0">
                <a:solidFill>
                  <a:srgbClr val="496F6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4017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517" y="-8634"/>
            <a:ext cx="9956901" cy="13733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6C2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517" y="0"/>
            <a:ext cx="10211538" cy="13733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30" name="Shape 130"/>
          <p:cNvSpPr/>
          <p:nvPr/>
        </p:nvSpPr>
        <p:spPr>
          <a:xfrm>
            <a:off x="861746" y="7200740"/>
            <a:ext cx="7961954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kosztów</a:t>
            </a:r>
          </a:p>
        </p:txBody>
      </p:sp>
      <p:graphicFrame>
        <p:nvGraphicFramePr>
          <p:cNvPr id="11" name="Tabela 4">
            <a:extLst>
              <a:ext uri="{FF2B5EF4-FFF2-40B4-BE49-F238E27FC236}">
                <a16:creationId xmlns:a16="http://schemas.microsoft.com/office/drawing/2014/main" id="{88CE6D14-493C-4670-815E-C41113E9A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479813"/>
              </p:ext>
            </p:extLst>
          </p:nvPr>
        </p:nvGraphicFramePr>
        <p:xfrm>
          <a:off x="299175" y="10462688"/>
          <a:ext cx="7961954" cy="2969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391">
                  <a:extLst>
                    <a:ext uri="{9D8B030D-6E8A-4147-A177-3AD203B41FA5}">
                      <a16:colId xmlns:a16="http://schemas.microsoft.com/office/drawing/2014/main" val="4222263937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673784136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104370562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475766613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88312378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255483289"/>
                    </a:ext>
                  </a:extLst>
                </a:gridCol>
              </a:tblGrid>
              <a:tr h="989844"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Problem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Rozwiązanie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Propozycja wartości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Nieuczciwa przewaga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Segmenty klientów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0405"/>
                  </a:ext>
                </a:extLst>
              </a:tr>
              <a:tr h="989844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Kluczowe wskaźniki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Kanały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95260"/>
                  </a:ext>
                </a:extLst>
              </a:tr>
              <a:tr h="989844"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Struktura kosztów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Struktura przychodów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23415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3D48A57D-0107-4508-AB4C-3FD306C14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96" y="1639070"/>
            <a:ext cx="4876190" cy="4876190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4D19093C-24AD-40EB-AF72-33C041DDD007}"/>
              </a:ext>
            </a:extLst>
          </p:cNvPr>
          <p:cNvSpPr/>
          <p:nvPr/>
        </p:nvSpPr>
        <p:spPr>
          <a:xfrm>
            <a:off x="6602062" y="793908"/>
            <a:ext cx="144291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pl-PL" sz="6000" b="1" dirty="0">
                <a:solidFill>
                  <a:srgbClr val="496F63"/>
                </a:solidFill>
              </a:rPr>
              <a:t>Określ najważniejsze </a:t>
            </a:r>
            <a:r>
              <a:rPr lang="pl-PL" sz="6000" b="1" dirty="0">
                <a:solidFill>
                  <a:srgbClr val="FF0000"/>
                </a:solidFill>
              </a:rPr>
              <a:t>koszty</a:t>
            </a:r>
            <a:r>
              <a:rPr lang="pl-PL" sz="6000" b="1" dirty="0">
                <a:solidFill>
                  <a:srgbClr val="496F63"/>
                </a:solidFill>
              </a:rPr>
              <a:t> projektu.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pl-PL" sz="6000" b="1" dirty="0">
                <a:solidFill>
                  <a:srgbClr val="496F63"/>
                </a:solidFill>
              </a:rPr>
              <a:t>Celem porównania przychodów z kosztami jest oszacowanie punktu opłacalności produktu. </a:t>
            </a: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C57F323E-1FD9-455C-A837-13C172E56213}"/>
              </a:ext>
            </a:extLst>
          </p:cNvPr>
          <p:cNvCxnSpPr>
            <a:cxnSpLocks/>
          </p:cNvCxnSpPr>
          <p:nvPr/>
        </p:nvCxnSpPr>
        <p:spPr>
          <a:xfrm flipV="1">
            <a:off x="7049386" y="6417756"/>
            <a:ext cx="3929303" cy="1347706"/>
          </a:xfrm>
          <a:prstGeom prst="straightConnector1">
            <a:avLst/>
          </a:prstGeom>
          <a:ln w="57150" cap="flat" cmpd="sng" algn="ctr">
            <a:solidFill>
              <a:srgbClr val="496F6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8263A0DB-128E-48FA-8C50-B0270A26FD8A}"/>
              </a:ext>
            </a:extLst>
          </p:cNvPr>
          <p:cNvCxnSpPr>
            <a:cxnSpLocks/>
          </p:cNvCxnSpPr>
          <p:nvPr/>
        </p:nvCxnSpPr>
        <p:spPr>
          <a:xfrm flipV="1">
            <a:off x="7201152" y="7592119"/>
            <a:ext cx="3777537" cy="738065"/>
          </a:xfrm>
          <a:prstGeom prst="straightConnector1">
            <a:avLst/>
          </a:prstGeom>
          <a:ln w="57150" cap="flat" cmpd="sng" algn="ctr">
            <a:solidFill>
              <a:srgbClr val="496F6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Prostokąt 20">
            <a:extLst>
              <a:ext uri="{FF2B5EF4-FFF2-40B4-BE49-F238E27FC236}">
                <a16:creationId xmlns:a16="http://schemas.microsoft.com/office/drawing/2014/main" id="{7F6BB201-D9F4-4783-891F-A4AA526BA764}"/>
              </a:ext>
            </a:extLst>
          </p:cNvPr>
          <p:cNvSpPr/>
          <p:nvPr/>
        </p:nvSpPr>
        <p:spPr>
          <a:xfrm>
            <a:off x="11080468" y="5996226"/>
            <a:ext cx="138861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3600" b="1" dirty="0">
                <a:solidFill>
                  <a:srgbClr val="496F63"/>
                </a:solidFill>
              </a:rPr>
              <a:t>skoncentrowana na kosztach – </a:t>
            </a:r>
            <a:r>
              <a:rPr lang="pl-PL" sz="3600" b="1" dirty="0">
                <a:solidFill>
                  <a:srgbClr val="71BB9A"/>
                </a:solidFill>
              </a:rPr>
              <a:t>redukcja kosztów, kiedy tylko jest to możliwe </a:t>
            </a: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8A3D7D8A-05AF-4523-BA9C-EFB87853AE39}"/>
              </a:ext>
            </a:extLst>
          </p:cNvPr>
          <p:cNvSpPr/>
          <p:nvPr/>
        </p:nvSpPr>
        <p:spPr>
          <a:xfrm>
            <a:off x="11130455" y="7206731"/>
            <a:ext cx="138861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3600" b="1" dirty="0">
                <a:solidFill>
                  <a:srgbClr val="496F63"/>
                </a:solidFill>
              </a:rPr>
              <a:t>skoncentrowana na wartości – </a:t>
            </a:r>
            <a:r>
              <a:rPr lang="pl-PL" sz="3600" b="1" dirty="0">
                <a:solidFill>
                  <a:srgbClr val="71BB9A"/>
                </a:solidFill>
              </a:rPr>
              <a:t>zwracanie większej uwagi na jakość produktu 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9ADEB910-71EB-434F-A82A-B305E14A9F80}"/>
              </a:ext>
            </a:extLst>
          </p:cNvPr>
          <p:cNvSpPr/>
          <p:nvPr/>
        </p:nvSpPr>
        <p:spPr>
          <a:xfrm>
            <a:off x="11452372" y="8685506"/>
            <a:ext cx="1219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4000" b="1" dirty="0">
                <a:solidFill>
                  <a:srgbClr val="496F63"/>
                </a:solidFill>
              </a:rPr>
              <a:t>Rodzaje kosztów</a:t>
            </a:r>
            <a:r>
              <a:rPr lang="en-US" sz="4000" dirty="0">
                <a:solidFill>
                  <a:srgbClr val="496F63"/>
                </a:solidFill>
              </a:rPr>
              <a:t>:</a:t>
            </a:r>
            <a:endParaRPr lang="pl-PL" sz="4000" dirty="0">
              <a:solidFill>
                <a:srgbClr val="496F63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4000" b="1" dirty="0">
                <a:solidFill>
                  <a:srgbClr val="496F63"/>
                </a:solidFill>
              </a:rPr>
              <a:t>Koszty stałe</a:t>
            </a:r>
            <a:r>
              <a:rPr lang="en-US" sz="4000" b="1" dirty="0">
                <a:solidFill>
                  <a:srgbClr val="496F63"/>
                </a:solidFill>
              </a:rPr>
              <a:t> </a:t>
            </a:r>
            <a:r>
              <a:rPr lang="en-US" sz="4000" dirty="0">
                <a:solidFill>
                  <a:srgbClr val="496F63"/>
                </a:solidFill>
              </a:rPr>
              <a:t>- </a:t>
            </a:r>
            <a:r>
              <a:rPr lang="pl-PL" sz="4000" dirty="0">
                <a:solidFill>
                  <a:srgbClr val="496F63"/>
                </a:solidFill>
              </a:rPr>
              <a:t>są głównym składnikiem kosztów wielu firm, w szczególności usługodawców: media, księgowość itp.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4000" b="1" dirty="0">
                <a:solidFill>
                  <a:srgbClr val="496F63"/>
                </a:solidFill>
              </a:rPr>
              <a:t>Koszty zmienne</a:t>
            </a:r>
            <a:r>
              <a:rPr lang="en-US" sz="4000" b="1" dirty="0">
                <a:solidFill>
                  <a:srgbClr val="496F63"/>
                </a:solidFill>
              </a:rPr>
              <a:t> </a:t>
            </a:r>
            <a:r>
              <a:rPr lang="en-US" sz="4000" dirty="0">
                <a:solidFill>
                  <a:srgbClr val="496F63"/>
                </a:solidFill>
              </a:rPr>
              <a:t>- </a:t>
            </a:r>
            <a:r>
              <a:rPr lang="pl-PL" sz="4000" dirty="0">
                <a:solidFill>
                  <a:srgbClr val="496F63"/>
                </a:solidFill>
              </a:rPr>
              <a:t>możliwe jest uwzględnienie kosztów związanych z wynajmem zmiennych czynników produkcji m.in. robocizna lub surowce. </a:t>
            </a:r>
          </a:p>
        </p:txBody>
      </p:sp>
    </p:spTree>
    <p:extLst>
      <p:ext uri="{BB962C8B-B14F-4D97-AF65-F5344CB8AC3E}">
        <p14:creationId xmlns:p14="http://schemas.microsoft.com/office/powerpoint/2010/main" val="389000108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517" y="-8634"/>
            <a:ext cx="9956901" cy="13733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6C2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517" y="0"/>
            <a:ext cx="10211538" cy="13733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30" name="Shape 130"/>
          <p:cNvSpPr/>
          <p:nvPr/>
        </p:nvSpPr>
        <p:spPr>
          <a:xfrm>
            <a:off x="861746" y="7200740"/>
            <a:ext cx="7961954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Kluczowe wskaźniki</a:t>
            </a:r>
          </a:p>
        </p:txBody>
      </p:sp>
      <p:graphicFrame>
        <p:nvGraphicFramePr>
          <p:cNvPr id="11" name="Tabela 4">
            <a:extLst>
              <a:ext uri="{FF2B5EF4-FFF2-40B4-BE49-F238E27FC236}">
                <a16:creationId xmlns:a16="http://schemas.microsoft.com/office/drawing/2014/main" id="{88CE6D14-493C-4670-815E-C41113E9A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489947"/>
              </p:ext>
            </p:extLst>
          </p:nvPr>
        </p:nvGraphicFramePr>
        <p:xfrm>
          <a:off x="299175" y="10462688"/>
          <a:ext cx="7961954" cy="2969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391">
                  <a:extLst>
                    <a:ext uri="{9D8B030D-6E8A-4147-A177-3AD203B41FA5}">
                      <a16:colId xmlns:a16="http://schemas.microsoft.com/office/drawing/2014/main" val="4222263937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673784136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104370562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475766613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88312378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255483289"/>
                    </a:ext>
                  </a:extLst>
                </a:gridCol>
              </a:tblGrid>
              <a:tr h="989844"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Problem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Rozwiązanie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Propozycja wartości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Nieuczciwa przewaga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Segmenty klientów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0405"/>
                  </a:ext>
                </a:extLst>
              </a:tr>
              <a:tr h="989844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Kluczowe wskaźniki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Kanały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95260"/>
                  </a:ext>
                </a:extLst>
              </a:tr>
              <a:tr h="989844"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Struktura kosztów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Struktura przychodów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23415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3086D6E0-0A63-4DA4-8484-73C54F581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984" y="1498403"/>
            <a:ext cx="6241788" cy="6241788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2DCFEEAE-69EA-453A-A54C-80ACAF9704A4}"/>
              </a:ext>
            </a:extLst>
          </p:cNvPr>
          <p:cNvSpPr/>
          <p:nvPr/>
        </p:nvSpPr>
        <p:spPr>
          <a:xfrm>
            <a:off x="5382367" y="431466"/>
            <a:ext cx="1219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3200" dirty="0"/>
              <a:t>“</a:t>
            </a:r>
            <a:r>
              <a:rPr lang="pl-PL" sz="3200" dirty="0"/>
              <a:t>Startup może skupić się tylko na jednej metryce. Musisz więc zdecydować, co to jest i zignorować wszystko inne</a:t>
            </a:r>
            <a:r>
              <a:rPr lang="en-US" sz="3200" dirty="0"/>
              <a:t>.”</a:t>
            </a:r>
            <a:br>
              <a:rPr lang="en-US" sz="3200" dirty="0"/>
            </a:br>
            <a:r>
              <a:rPr lang="en-US" sz="3200" dirty="0"/>
              <a:t>- Noah Kagan</a:t>
            </a:r>
            <a:endParaRPr lang="pl-PL" sz="3200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F95C523-ED1D-4CBF-88D5-63DA213AA861}"/>
              </a:ext>
            </a:extLst>
          </p:cNvPr>
          <p:cNvSpPr/>
          <p:nvPr/>
        </p:nvSpPr>
        <p:spPr>
          <a:xfrm>
            <a:off x="9680929" y="4471896"/>
            <a:ext cx="1247248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/>
              <a:t>Brak określenia właściwego </a:t>
            </a:r>
            <a:r>
              <a:rPr lang="pl-PL" sz="4000" dirty="0">
                <a:solidFill>
                  <a:srgbClr val="FF0000"/>
                </a:solidFill>
              </a:rPr>
              <a:t>kluczowego wskaźnika </a:t>
            </a:r>
            <a:r>
              <a:rPr lang="pl-PL" sz="4000" dirty="0"/>
              <a:t>może być katastrofalny dla mikroprzedsiębiorstw — może prowadzić do marnotrawstwa działań, takich jak wyczerpywanie się zasobów podczas pogoni za niewłaściwym celem.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DC8DE95-0968-4E27-BDE4-F065BAD577A7}"/>
              </a:ext>
            </a:extLst>
          </p:cNvPr>
          <p:cNvSpPr/>
          <p:nvPr/>
        </p:nvSpPr>
        <p:spPr>
          <a:xfrm>
            <a:off x="6104610" y="2025932"/>
            <a:ext cx="174666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6000" b="1" dirty="0">
                <a:solidFill>
                  <a:srgbClr val="496F63"/>
                </a:solidFill>
              </a:rPr>
              <a:t>Zaproponuj wskaźniki, które podpowiedzą, czy nasi klienci korzystają z produktu we właściwy sposób.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25C6230-EBCE-40A0-A7E7-31796451A702}"/>
              </a:ext>
            </a:extLst>
          </p:cNvPr>
          <p:cNvSpPr/>
          <p:nvPr/>
        </p:nvSpPr>
        <p:spPr>
          <a:xfrm>
            <a:off x="9380366" y="7672620"/>
            <a:ext cx="1449146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500" b="1" dirty="0">
                <a:solidFill>
                  <a:srgbClr val="496F63"/>
                </a:solidFill>
              </a:rPr>
              <a:t>Przykłady wskaźników opartych na </a:t>
            </a:r>
            <a:r>
              <a:rPr lang="pl-PL" sz="3500" b="1" dirty="0" err="1">
                <a:solidFill>
                  <a:srgbClr val="496F63"/>
                </a:solidFill>
              </a:rPr>
              <a:t>Dave</a:t>
            </a:r>
            <a:r>
              <a:rPr lang="pl-PL" sz="3500" b="1" dirty="0">
                <a:solidFill>
                  <a:srgbClr val="496F63"/>
                </a:solidFill>
              </a:rPr>
              <a:t> </a:t>
            </a:r>
            <a:r>
              <a:rPr lang="pl-PL" sz="3500" b="1" dirty="0" err="1">
                <a:solidFill>
                  <a:srgbClr val="496F63"/>
                </a:solidFill>
              </a:rPr>
              <a:t>McClure’s</a:t>
            </a:r>
            <a:r>
              <a:rPr lang="pl-PL" sz="3500" b="1" dirty="0">
                <a:solidFill>
                  <a:srgbClr val="496F63"/>
                </a:solidFill>
              </a:rPr>
              <a:t> </a:t>
            </a:r>
            <a:r>
              <a:rPr lang="pl-PL" sz="3500" b="1" dirty="0" err="1">
                <a:solidFill>
                  <a:srgbClr val="496F63"/>
                </a:solidFill>
              </a:rPr>
              <a:t>Pirate</a:t>
            </a:r>
            <a:r>
              <a:rPr lang="pl-PL" sz="3500" b="1" dirty="0">
                <a:solidFill>
                  <a:srgbClr val="496F63"/>
                </a:solidFill>
              </a:rPr>
              <a:t> </a:t>
            </a:r>
            <a:r>
              <a:rPr lang="pl-PL" sz="3500" b="1" dirty="0" err="1">
                <a:solidFill>
                  <a:srgbClr val="496F63"/>
                </a:solidFill>
              </a:rPr>
              <a:t>Metrics</a:t>
            </a:r>
            <a:r>
              <a:rPr lang="pl-PL" sz="3500" b="1" dirty="0">
                <a:solidFill>
                  <a:srgbClr val="496F63"/>
                </a:solidFill>
              </a:rPr>
              <a:t>: 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F1BED26-FD86-4E05-90AB-0CC3791ECC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2589743"/>
              </p:ext>
            </p:extLst>
          </p:nvPr>
        </p:nvGraphicFramePr>
        <p:xfrm>
          <a:off x="9961418" y="8824841"/>
          <a:ext cx="14178559" cy="3499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Prostokąt 12">
            <a:extLst>
              <a:ext uri="{FF2B5EF4-FFF2-40B4-BE49-F238E27FC236}">
                <a16:creationId xmlns:a16="http://schemas.microsoft.com/office/drawing/2014/main" id="{B4E3C070-2067-46E6-B3CD-F2A8C23FDD97}"/>
              </a:ext>
            </a:extLst>
          </p:cNvPr>
          <p:cNvSpPr/>
          <p:nvPr/>
        </p:nvSpPr>
        <p:spPr>
          <a:xfrm>
            <a:off x="13863254" y="12793422"/>
            <a:ext cx="7422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Źródło: https://www.paldesk.com/aarrr-pirate-metrics/</a:t>
            </a:r>
          </a:p>
        </p:txBody>
      </p:sp>
    </p:spTree>
    <p:extLst>
      <p:ext uri="{BB962C8B-B14F-4D97-AF65-F5344CB8AC3E}">
        <p14:creationId xmlns:p14="http://schemas.microsoft.com/office/powerpoint/2010/main" val="115263382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517" y="-8634"/>
            <a:ext cx="9956901" cy="13733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6C2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517" y="0"/>
            <a:ext cx="10211538" cy="13733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30" name="Shape 130"/>
          <p:cNvSpPr/>
          <p:nvPr/>
        </p:nvSpPr>
        <p:spPr>
          <a:xfrm>
            <a:off x="299175" y="7484520"/>
            <a:ext cx="7961954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Nieuczciwa przewaga</a:t>
            </a:r>
          </a:p>
        </p:txBody>
      </p:sp>
      <p:graphicFrame>
        <p:nvGraphicFramePr>
          <p:cNvPr id="11" name="Tabela 4">
            <a:extLst>
              <a:ext uri="{FF2B5EF4-FFF2-40B4-BE49-F238E27FC236}">
                <a16:creationId xmlns:a16="http://schemas.microsoft.com/office/drawing/2014/main" id="{88CE6D14-493C-4670-815E-C41113E9A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900623"/>
              </p:ext>
            </p:extLst>
          </p:nvPr>
        </p:nvGraphicFramePr>
        <p:xfrm>
          <a:off x="299175" y="10462688"/>
          <a:ext cx="7961954" cy="2969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391">
                  <a:extLst>
                    <a:ext uri="{9D8B030D-6E8A-4147-A177-3AD203B41FA5}">
                      <a16:colId xmlns:a16="http://schemas.microsoft.com/office/drawing/2014/main" val="4222263937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673784136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104370562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475766613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88312378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255483289"/>
                    </a:ext>
                  </a:extLst>
                </a:gridCol>
              </a:tblGrid>
              <a:tr h="989844"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Problem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Rozwiązanie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Propozycja wartości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Nieuczciwa przewaga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Segmenty klientów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0405"/>
                  </a:ext>
                </a:extLst>
              </a:tr>
              <a:tr h="989844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Kluczowe wskaźniki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Kanały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95260"/>
                  </a:ext>
                </a:extLst>
              </a:tr>
              <a:tr h="989844"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Struktura kosztów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Struktura przychodów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23415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0BB7FFF8-4598-4307-A887-02C0855E0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31" y="1862854"/>
            <a:ext cx="3474913" cy="4596401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F7995DFB-A3EF-4349-A140-520856180507}"/>
              </a:ext>
            </a:extLst>
          </p:cNvPr>
          <p:cNvSpPr/>
          <p:nvPr/>
        </p:nvSpPr>
        <p:spPr>
          <a:xfrm>
            <a:off x="5110286" y="403933"/>
            <a:ext cx="1219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3200" dirty="0"/>
              <a:t>“</a:t>
            </a:r>
            <a:r>
              <a:rPr lang="pl-PL" sz="3200" dirty="0"/>
              <a:t>Prawdziwą nieuczciwą przewagą jest coś, czego nie da się łatwo skopiować lub kupić</a:t>
            </a:r>
            <a:r>
              <a:rPr lang="en-US" sz="3200" dirty="0"/>
              <a:t>.”</a:t>
            </a:r>
            <a:br>
              <a:rPr lang="en-US" sz="3200" dirty="0"/>
            </a:br>
            <a:r>
              <a:rPr lang="en-US" sz="3200" dirty="0"/>
              <a:t>Jason Cohen</a:t>
            </a:r>
            <a:endParaRPr lang="pl-PL" sz="3200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12061AB-886E-4367-B272-A5BD1EFA050D}"/>
              </a:ext>
            </a:extLst>
          </p:cNvPr>
          <p:cNvSpPr/>
          <p:nvPr/>
        </p:nvSpPr>
        <p:spPr>
          <a:xfrm>
            <a:off x="10216055" y="1968986"/>
            <a:ext cx="1219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3200" dirty="0"/>
              <a:t>“</a:t>
            </a:r>
            <a:r>
              <a:rPr lang="pl-PL" sz="3200" dirty="0"/>
              <a:t>Doskonałość osiąga się nie wtedy, gdy nie masz nic do dodania, ale wtedy, gdy nie masz nic do odebrania.</a:t>
            </a:r>
            <a:r>
              <a:rPr lang="en-US" sz="3200" dirty="0"/>
              <a:t>”</a:t>
            </a:r>
            <a:br>
              <a:rPr lang="en-US" sz="3200" dirty="0"/>
            </a:br>
            <a:r>
              <a:rPr lang="en-US" sz="3200" dirty="0"/>
              <a:t>Antoine de Saint-Exupery</a:t>
            </a:r>
            <a:endParaRPr lang="pl-PL" sz="3200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735605A-2EB6-4E1D-9623-F598FEF994A9}"/>
              </a:ext>
            </a:extLst>
          </p:cNvPr>
          <p:cNvSpPr/>
          <p:nvPr/>
        </p:nvSpPr>
        <p:spPr>
          <a:xfrm>
            <a:off x="8071946" y="3630653"/>
            <a:ext cx="143361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>
                <a:solidFill>
                  <a:srgbClr val="496F63"/>
                </a:solidFill>
              </a:rPr>
              <a:t>Możemy to również nazwać przewagą konkurencyjną lub barierami wejścia, które często można znaleźć w biznesplanie.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7B5145B7-6C67-4B8C-969E-92C1A9CE7DE5}"/>
              </a:ext>
            </a:extLst>
          </p:cNvPr>
          <p:cNvSpPr/>
          <p:nvPr/>
        </p:nvSpPr>
        <p:spPr>
          <a:xfrm>
            <a:off x="8061435" y="6709936"/>
            <a:ext cx="156710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>
                <a:solidFill>
                  <a:srgbClr val="496F63"/>
                </a:solidFill>
              </a:rPr>
              <a:t>Zawsze istnieje ryzyko pojawienia się nowych konkurentów.</a:t>
            </a:r>
          </a:p>
          <a:p>
            <a:r>
              <a:rPr lang="pl-PL" sz="4000" dirty="0">
                <a:solidFill>
                  <a:srgbClr val="496F63"/>
                </a:solidFill>
              </a:rPr>
              <a:t>Z tego powodu powinniśmy stale szukać, znajdować i budować </a:t>
            </a:r>
            <a:r>
              <a:rPr lang="pl-PL" sz="4000" dirty="0">
                <a:solidFill>
                  <a:srgbClr val="FF0000"/>
                </a:solidFill>
              </a:rPr>
              <a:t>nieuczciwą przewagę</a:t>
            </a:r>
            <a:r>
              <a:rPr lang="pl-PL" sz="4000" dirty="0">
                <a:solidFill>
                  <a:srgbClr val="496F63"/>
                </a:solidFill>
              </a:rPr>
              <a:t>. 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94945593-51C1-4318-9158-2B623C0173D8}"/>
              </a:ext>
            </a:extLst>
          </p:cNvPr>
          <p:cNvSpPr/>
          <p:nvPr/>
        </p:nvSpPr>
        <p:spPr>
          <a:xfrm>
            <a:off x="9331569" y="9107231"/>
            <a:ext cx="1477552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rgbClr val="496F63"/>
                </a:solidFill>
              </a:rPr>
              <a:t>Unikalna propozycja wartości (UPW) ≠ Nieuczciwa przewaga (NP)</a:t>
            </a:r>
          </a:p>
          <a:p>
            <a:r>
              <a:rPr lang="pl-PL" sz="4000" dirty="0">
                <a:solidFill>
                  <a:srgbClr val="496F63"/>
                </a:solidFill>
              </a:rPr>
              <a:t>Unikalną propozycją wartości jest przyciągnięcie uwagi klienta.</a:t>
            </a:r>
          </a:p>
          <a:p>
            <a:r>
              <a:rPr lang="pl-PL" sz="4000" dirty="0">
                <a:solidFill>
                  <a:srgbClr val="496F63"/>
                </a:solidFill>
              </a:rPr>
              <a:t>Nieuczciwą przewagą jest odstraszanie konkurentów.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5BF3881E-B11A-44F0-B2C8-D5AC2A6735CD}"/>
              </a:ext>
            </a:extLst>
          </p:cNvPr>
          <p:cNvSpPr/>
          <p:nvPr/>
        </p:nvSpPr>
        <p:spPr>
          <a:xfrm>
            <a:off x="12192000" y="11014313"/>
            <a:ext cx="135741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4000" b="1" dirty="0">
                <a:solidFill>
                  <a:srgbClr val="496F63"/>
                </a:solidFill>
              </a:rPr>
              <a:t>Przykład:</a:t>
            </a:r>
          </a:p>
          <a:p>
            <a:pPr algn="l"/>
            <a:r>
              <a:rPr lang="pl-PL" sz="4000" dirty="0">
                <a:solidFill>
                  <a:srgbClr val="496F63"/>
                </a:solidFill>
              </a:rPr>
              <a:t>UPW: </a:t>
            </a:r>
            <a:r>
              <a:rPr lang="en-US" sz="4000" dirty="0">
                <a:solidFill>
                  <a:srgbClr val="496F63"/>
                </a:solidFill>
              </a:rPr>
              <a:t>“</a:t>
            </a:r>
            <a:r>
              <a:rPr lang="pl-PL" sz="4000" dirty="0">
                <a:solidFill>
                  <a:srgbClr val="496F63"/>
                </a:solidFill>
              </a:rPr>
              <a:t>Połącz się i dziel z ludźmi w swoim życiu</a:t>
            </a:r>
            <a:r>
              <a:rPr lang="en-US" sz="4000" dirty="0">
                <a:solidFill>
                  <a:srgbClr val="496F63"/>
                </a:solidFill>
              </a:rPr>
              <a:t>.”</a:t>
            </a:r>
            <a:endParaRPr lang="pl-PL" sz="4000" dirty="0">
              <a:solidFill>
                <a:srgbClr val="496F63"/>
              </a:solidFill>
            </a:endParaRPr>
          </a:p>
          <a:p>
            <a:pPr algn="l"/>
            <a:r>
              <a:rPr lang="pl-PL" sz="4000" dirty="0">
                <a:solidFill>
                  <a:srgbClr val="496F63"/>
                </a:solidFill>
              </a:rPr>
              <a:t>NP: Duże efekty sieciowe 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99B6FE8D-237A-4D2F-B615-060909B7BF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138" y="11472661"/>
            <a:ext cx="1022296" cy="1022296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BCDB776B-F1D8-4667-81F3-D7B3DA734832}"/>
              </a:ext>
            </a:extLst>
          </p:cNvPr>
          <p:cNvSpPr/>
          <p:nvPr/>
        </p:nvSpPr>
        <p:spPr>
          <a:xfrm>
            <a:off x="6660879" y="5473189"/>
            <a:ext cx="1772312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5000" b="1" dirty="0">
                <a:solidFill>
                  <a:srgbClr val="496F63"/>
                </a:solidFill>
              </a:rPr>
              <a:t>To jest coś, czego nie da się łatwo skopiować ani kupić. 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0D45884-A3D5-4F28-94A9-8482D2A2852D}"/>
              </a:ext>
            </a:extLst>
          </p:cNvPr>
          <p:cNvSpPr/>
          <p:nvPr/>
        </p:nvSpPr>
        <p:spPr>
          <a:xfrm>
            <a:off x="14651947" y="13061275"/>
            <a:ext cx="4786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Źródło: https://blog.leanstack.com</a:t>
            </a:r>
          </a:p>
        </p:txBody>
      </p:sp>
    </p:spTree>
    <p:extLst>
      <p:ext uri="{BB962C8B-B14F-4D97-AF65-F5344CB8AC3E}">
        <p14:creationId xmlns:p14="http://schemas.microsoft.com/office/powerpoint/2010/main" val="316312166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3E88B1A-5C2B-D140-B6D3-6C78560999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313" y="2766846"/>
            <a:ext cx="14041665" cy="15049440"/>
          </a:xfrm>
          <a:prstGeom prst="rect">
            <a:avLst/>
          </a:prstGeom>
        </p:spPr>
      </p:pic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grpSp>
        <p:nvGrpSpPr>
          <p:cNvPr id="142" name="Group 142"/>
          <p:cNvGrpSpPr/>
          <p:nvPr/>
        </p:nvGrpSpPr>
        <p:grpSpPr>
          <a:xfrm>
            <a:off x="2157488" y="2581955"/>
            <a:ext cx="6186407" cy="3231031"/>
            <a:chOff x="0" y="1"/>
            <a:chExt cx="6186406" cy="8552092"/>
          </a:xfrm>
        </p:grpSpPr>
        <p:sp>
          <p:nvSpPr>
            <p:cNvPr id="135" name="Shape 135"/>
            <p:cNvSpPr/>
            <p:nvPr/>
          </p:nvSpPr>
          <p:spPr>
            <a:xfrm>
              <a:off x="214878" y="3939526"/>
              <a:ext cx="5812800" cy="368709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ctr"/>
            </a:lstStyle>
            <a:p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Nie jest wymagany MBA </a:t>
              </a:r>
              <a:endParaRPr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>
              <a:off x="0" y="1"/>
              <a:ext cx="6186406" cy="8552092"/>
            </a:xfrm>
            <a:prstGeom prst="rect">
              <a:avLst/>
            </a:prstGeom>
            <a:noFill/>
            <a:ln w="50800" cap="flat">
              <a:solidFill>
                <a:srgbClr val="84CAC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4000" dirty="0"/>
            </a:p>
          </p:txBody>
        </p:sp>
        <p:sp>
          <p:nvSpPr>
            <p:cNvPr id="141" name="Shape 141"/>
            <p:cNvSpPr/>
            <p:nvPr/>
          </p:nvSpPr>
          <p:spPr>
            <a:xfrm>
              <a:off x="1274491" y="999437"/>
              <a:ext cx="3637424" cy="183294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pl-PL" sz="5000" dirty="0">
                  <a:latin typeface="Arial" panose="020B0604020202020204" pitchFamily="34" charset="0"/>
                  <a:cs typeface="Arial" panose="020B0604020202020204" pitchFamily="34" charset="0"/>
                </a:rPr>
                <a:t>Intuicyjny</a:t>
              </a:r>
              <a:endParaRPr sz="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0" name="Group 150"/>
          <p:cNvGrpSpPr/>
          <p:nvPr/>
        </p:nvGrpSpPr>
        <p:grpSpPr>
          <a:xfrm>
            <a:off x="9098797" y="2581954"/>
            <a:ext cx="6186408" cy="3231032"/>
            <a:chOff x="0" y="0"/>
            <a:chExt cx="6186406" cy="8552092"/>
          </a:xfrm>
        </p:grpSpPr>
        <p:sp>
          <p:nvSpPr>
            <p:cNvPr id="144" name="Shape 144"/>
            <p:cNvSpPr/>
            <p:nvPr/>
          </p:nvSpPr>
          <p:spPr>
            <a:xfrm>
              <a:off x="234390" y="3863837"/>
              <a:ext cx="5578410" cy="383404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ctr"/>
            </a:lstStyle>
            <a:p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Używany na całym świecie</a:t>
              </a:r>
              <a:endParaRPr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>
              <a:off x="0" y="0"/>
              <a:ext cx="6186406" cy="8552092"/>
            </a:xfrm>
            <a:prstGeom prst="rect">
              <a:avLst/>
            </a:prstGeom>
            <a:noFill/>
            <a:ln w="50800" cap="flat">
              <a:solidFill>
                <a:srgbClr val="84CAC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1274491" y="999441"/>
              <a:ext cx="3899400" cy="96637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algn="ctr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pl-PL" sz="5000" dirty="0">
                  <a:latin typeface="Arial" panose="020B0604020202020204" pitchFamily="34" charset="0"/>
                  <a:cs typeface="Arial" panose="020B0604020202020204" pitchFamily="34" charset="0"/>
                </a:rPr>
                <a:t>Uniwersalny</a:t>
              </a:r>
              <a:endParaRPr sz="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8" name="Group 158"/>
          <p:cNvGrpSpPr/>
          <p:nvPr/>
        </p:nvGrpSpPr>
        <p:grpSpPr>
          <a:xfrm>
            <a:off x="16040106" y="2581955"/>
            <a:ext cx="6186407" cy="3231031"/>
            <a:chOff x="0" y="0"/>
            <a:chExt cx="6186406" cy="8552092"/>
          </a:xfrm>
        </p:grpSpPr>
        <p:sp>
          <p:nvSpPr>
            <p:cNvPr id="152" name="Shape 152"/>
            <p:cNvSpPr/>
            <p:nvPr/>
          </p:nvSpPr>
          <p:spPr>
            <a:xfrm>
              <a:off x="261438" y="3371268"/>
              <a:ext cx="5710408" cy="452144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rmAutofit fontScale="92500"/>
            </a:bodyPr>
            <a:lstStyle>
              <a:lvl1pPr algn="ctr"/>
            </a:lstStyle>
            <a:p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Koncentracja na kliencie-problemie-rozwiązaniu</a:t>
              </a:r>
            </a:p>
          </p:txBody>
        </p:sp>
        <p:sp>
          <p:nvSpPr>
            <p:cNvPr id="153" name="Shape 153"/>
            <p:cNvSpPr/>
            <p:nvPr/>
          </p:nvSpPr>
          <p:spPr>
            <a:xfrm>
              <a:off x="0" y="0"/>
              <a:ext cx="6186406" cy="8552092"/>
            </a:xfrm>
            <a:prstGeom prst="rect">
              <a:avLst/>
            </a:prstGeom>
            <a:noFill/>
            <a:ln w="50800" cap="flat">
              <a:solidFill>
                <a:srgbClr val="84CAC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157" name="Shape 157"/>
            <p:cNvSpPr/>
            <p:nvPr/>
          </p:nvSpPr>
          <p:spPr>
            <a:xfrm>
              <a:off x="1262359" y="553721"/>
              <a:ext cx="3892857" cy="183294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pl-PL" sz="5000" dirty="0">
                  <a:latin typeface="Arial" panose="020B0604020202020204" pitchFamily="34" charset="0"/>
                  <a:cs typeface="Arial" panose="020B0604020202020204" pitchFamily="34" charset="0"/>
                </a:rPr>
                <a:t>Różnorodny</a:t>
              </a:r>
              <a:endParaRPr sz="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Shape 118">
            <a:extLst>
              <a:ext uri="{FF2B5EF4-FFF2-40B4-BE49-F238E27FC236}">
                <a16:creationId xmlns:a16="http://schemas.microsoft.com/office/drawing/2014/main" id="{D3FE02C2-8074-4664-B19E-7A5FEA8E39CF}"/>
              </a:ext>
            </a:extLst>
          </p:cNvPr>
          <p:cNvSpPr/>
          <p:nvPr/>
        </p:nvSpPr>
        <p:spPr>
          <a:xfrm>
            <a:off x="599090" y="15148"/>
            <a:ext cx="22437375" cy="36231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ctr">
              <a:lnSpc>
                <a:spcPct val="80000"/>
              </a:lnSpc>
              <a:defRPr sz="10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>
              <a:lnSpc>
                <a:spcPct val="120000"/>
              </a:lnSpc>
            </a:pPr>
            <a:r>
              <a:rPr lang="pl-PL" sz="7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Zalety</a:t>
            </a:r>
          </a:p>
          <a:p>
            <a:pPr>
              <a:lnSpc>
                <a:spcPct val="120000"/>
              </a:lnSpc>
            </a:pPr>
            <a:r>
              <a:rPr lang="pl-PL" sz="7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Lean </a:t>
            </a:r>
            <a:r>
              <a:rPr lang="pl-PL" sz="7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pl-PL" sz="7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pl-PL" sz="7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Canvas</a:t>
            </a:r>
            <a:endParaRPr sz="7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142">
            <a:extLst>
              <a:ext uri="{FF2B5EF4-FFF2-40B4-BE49-F238E27FC236}">
                <a16:creationId xmlns:a16="http://schemas.microsoft.com/office/drawing/2014/main" id="{99F586B1-3F67-4453-9F65-1C15C096EEB6}"/>
              </a:ext>
            </a:extLst>
          </p:cNvPr>
          <p:cNvGrpSpPr/>
          <p:nvPr/>
        </p:nvGrpSpPr>
        <p:grpSpPr>
          <a:xfrm>
            <a:off x="2157487" y="6034623"/>
            <a:ext cx="6186407" cy="3231031"/>
            <a:chOff x="0" y="1"/>
            <a:chExt cx="6186406" cy="8552092"/>
          </a:xfrm>
        </p:grpSpPr>
        <p:sp>
          <p:nvSpPr>
            <p:cNvPr id="27" name="Shape 135">
              <a:extLst>
                <a:ext uri="{FF2B5EF4-FFF2-40B4-BE49-F238E27FC236}">
                  <a16:creationId xmlns:a16="http://schemas.microsoft.com/office/drawing/2014/main" id="{81688347-C474-4317-BC73-0D450726C817}"/>
                </a:ext>
              </a:extLst>
            </p:cNvPr>
            <p:cNvSpPr/>
            <p:nvPr/>
          </p:nvSpPr>
          <p:spPr>
            <a:xfrm>
              <a:off x="214559" y="2337319"/>
              <a:ext cx="5800669" cy="397028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ctr"/>
            </a:lstStyle>
            <a:p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Siła Lean </a:t>
              </a:r>
              <a:r>
                <a:rPr lang="pl-PL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Canvas</a:t>
              </a:r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 tkwi w jego prostocie</a:t>
              </a:r>
              <a:endParaRPr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Shape 136">
              <a:extLst>
                <a:ext uri="{FF2B5EF4-FFF2-40B4-BE49-F238E27FC236}">
                  <a16:creationId xmlns:a16="http://schemas.microsoft.com/office/drawing/2014/main" id="{0177BC39-43A2-4FAA-9C00-5AFACBF82DDD}"/>
                </a:ext>
              </a:extLst>
            </p:cNvPr>
            <p:cNvSpPr/>
            <p:nvPr/>
          </p:nvSpPr>
          <p:spPr>
            <a:xfrm>
              <a:off x="0" y="1"/>
              <a:ext cx="6186406" cy="8552092"/>
            </a:xfrm>
            <a:prstGeom prst="rect">
              <a:avLst/>
            </a:prstGeom>
            <a:noFill/>
            <a:ln w="50800" cap="flat">
              <a:solidFill>
                <a:srgbClr val="84CAC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29" name="Shape 141">
              <a:extLst>
                <a:ext uri="{FF2B5EF4-FFF2-40B4-BE49-F238E27FC236}">
                  <a16:creationId xmlns:a16="http://schemas.microsoft.com/office/drawing/2014/main" id="{9FBEBBB5-F637-4D7D-9499-850AFF5C760B}"/>
                </a:ext>
              </a:extLst>
            </p:cNvPr>
            <p:cNvSpPr/>
            <p:nvPr/>
          </p:nvSpPr>
          <p:spPr>
            <a:xfrm>
              <a:off x="1274491" y="728351"/>
              <a:ext cx="3637424" cy="183294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pl-PL" sz="5000" dirty="0">
                  <a:latin typeface="Arial" panose="020B0604020202020204" pitchFamily="34" charset="0"/>
                  <a:cs typeface="Arial" panose="020B0604020202020204" pitchFamily="34" charset="0"/>
                </a:rPr>
                <a:t>Prosty</a:t>
              </a:r>
              <a:endParaRPr sz="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142">
            <a:extLst>
              <a:ext uri="{FF2B5EF4-FFF2-40B4-BE49-F238E27FC236}">
                <a16:creationId xmlns:a16="http://schemas.microsoft.com/office/drawing/2014/main" id="{4DDA3B79-F401-4FA6-A27F-B514CD4E72C2}"/>
              </a:ext>
            </a:extLst>
          </p:cNvPr>
          <p:cNvGrpSpPr/>
          <p:nvPr/>
        </p:nvGrpSpPr>
        <p:grpSpPr>
          <a:xfrm>
            <a:off x="9098797" y="6034623"/>
            <a:ext cx="6186408" cy="3231031"/>
            <a:chOff x="-1" y="1"/>
            <a:chExt cx="6186407" cy="8552092"/>
          </a:xfrm>
        </p:grpSpPr>
        <p:sp>
          <p:nvSpPr>
            <p:cNvPr id="31" name="Shape 135">
              <a:extLst>
                <a:ext uri="{FF2B5EF4-FFF2-40B4-BE49-F238E27FC236}">
                  <a16:creationId xmlns:a16="http://schemas.microsoft.com/office/drawing/2014/main" id="{C3C37F87-7885-4169-878C-0219DB5D72F7}"/>
                </a:ext>
              </a:extLst>
            </p:cNvPr>
            <p:cNvSpPr/>
            <p:nvPr/>
          </p:nvSpPr>
          <p:spPr>
            <a:xfrm>
              <a:off x="-1" y="2030745"/>
              <a:ext cx="6186406" cy="447118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ctr"/>
            </a:lstStyle>
            <a:p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Zbudowany przez przedsiębiorców dla przedsiębiorców, a nie dla konsultantów</a:t>
              </a:r>
              <a:endParaRPr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Shape 136">
              <a:extLst>
                <a:ext uri="{FF2B5EF4-FFF2-40B4-BE49-F238E27FC236}">
                  <a16:creationId xmlns:a16="http://schemas.microsoft.com/office/drawing/2014/main" id="{B7369F56-5D07-418B-AE4B-32A4DDCC455D}"/>
                </a:ext>
              </a:extLst>
            </p:cNvPr>
            <p:cNvSpPr/>
            <p:nvPr/>
          </p:nvSpPr>
          <p:spPr>
            <a:xfrm>
              <a:off x="0" y="1"/>
              <a:ext cx="6186406" cy="8552092"/>
            </a:xfrm>
            <a:prstGeom prst="rect">
              <a:avLst/>
            </a:prstGeom>
            <a:noFill/>
            <a:ln w="50800" cap="flat">
              <a:solidFill>
                <a:srgbClr val="84CAC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33" name="Shape 141">
              <a:extLst>
                <a:ext uri="{FF2B5EF4-FFF2-40B4-BE49-F238E27FC236}">
                  <a16:creationId xmlns:a16="http://schemas.microsoft.com/office/drawing/2014/main" id="{2F773173-4EA2-4DF6-A577-0F7F68B1947C}"/>
                </a:ext>
              </a:extLst>
            </p:cNvPr>
            <p:cNvSpPr/>
            <p:nvPr/>
          </p:nvSpPr>
          <p:spPr>
            <a:xfrm>
              <a:off x="1274491" y="728356"/>
              <a:ext cx="3637424" cy="183294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pl-PL" sz="5000" dirty="0">
                  <a:latin typeface="Arial" panose="020B0604020202020204" pitchFamily="34" charset="0"/>
                  <a:cs typeface="Arial" panose="020B0604020202020204" pitchFamily="34" charset="0"/>
                </a:rPr>
                <a:t>Praktyczny</a:t>
              </a:r>
              <a:endParaRPr sz="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142">
            <a:extLst>
              <a:ext uri="{FF2B5EF4-FFF2-40B4-BE49-F238E27FC236}">
                <a16:creationId xmlns:a16="http://schemas.microsoft.com/office/drawing/2014/main" id="{C564FBAB-0B85-40DA-9E55-7E255749E75D}"/>
              </a:ext>
            </a:extLst>
          </p:cNvPr>
          <p:cNvGrpSpPr/>
          <p:nvPr/>
        </p:nvGrpSpPr>
        <p:grpSpPr>
          <a:xfrm>
            <a:off x="16058884" y="6034623"/>
            <a:ext cx="6186407" cy="3231031"/>
            <a:chOff x="0" y="1"/>
            <a:chExt cx="6186406" cy="8552092"/>
          </a:xfrm>
        </p:grpSpPr>
        <p:sp>
          <p:nvSpPr>
            <p:cNvPr id="35" name="Shape 135">
              <a:extLst>
                <a:ext uri="{FF2B5EF4-FFF2-40B4-BE49-F238E27FC236}">
                  <a16:creationId xmlns:a16="http://schemas.microsoft.com/office/drawing/2014/main" id="{12BBFCF5-B05E-4D66-A774-ED18C7699A21}"/>
                </a:ext>
              </a:extLst>
            </p:cNvPr>
            <p:cNvSpPr/>
            <p:nvPr/>
          </p:nvSpPr>
          <p:spPr>
            <a:xfrm>
              <a:off x="273571" y="3109396"/>
              <a:ext cx="5710407" cy="429531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ctr"/>
            </a:lstStyle>
            <a:p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Uzyskaj lepsze wyniki biznesowe</a:t>
              </a:r>
              <a:endParaRPr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Shape 136">
              <a:extLst>
                <a:ext uri="{FF2B5EF4-FFF2-40B4-BE49-F238E27FC236}">
                  <a16:creationId xmlns:a16="http://schemas.microsoft.com/office/drawing/2014/main" id="{754E90DD-957C-4FBB-B8CA-2364989EE7BB}"/>
                </a:ext>
              </a:extLst>
            </p:cNvPr>
            <p:cNvSpPr/>
            <p:nvPr/>
          </p:nvSpPr>
          <p:spPr>
            <a:xfrm>
              <a:off x="0" y="1"/>
              <a:ext cx="6186406" cy="8552092"/>
            </a:xfrm>
            <a:prstGeom prst="rect">
              <a:avLst/>
            </a:prstGeom>
            <a:noFill/>
            <a:ln w="50800" cap="flat">
              <a:solidFill>
                <a:srgbClr val="84CAC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37" name="Shape 141">
              <a:extLst>
                <a:ext uri="{FF2B5EF4-FFF2-40B4-BE49-F238E27FC236}">
                  <a16:creationId xmlns:a16="http://schemas.microsoft.com/office/drawing/2014/main" id="{FBE4CF56-352A-42F4-AC5B-B033A09D7136}"/>
                </a:ext>
              </a:extLst>
            </p:cNvPr>
            <p:cNvSpPr/>
            <p:nvPr/>
          </p:nvSpPr>
          <p:spPr>
            <a:xfrm>
              <a:off x="1274490" y="505215"/>
              <a:ext cx="3637424" cy="183294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pl-PL" sz="5000" dirty="0">
                  <a:latin typeface="Arial" panose="020B0604020202020204" pitchFamily="34" charset="0"/>
                  <a:cs typeface="Arial" panose="020B0604020202020204" pitchFamily="34" charset="0"/>
                </a:rPr>
                <a:t>Wykonalny</a:t>
              </a:r>
              <a:endParaRPr sz="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142">
            <a:extLst>
              <a:ext uri="{FF2B5EF4-FFF2-40B4-BE49-F238E27FC236}">
                <a16:creationId xmlns:a16="http://schemas.microsoft.com/office/drawing/2014/main" id="{08F6BF0D-097F-4802-BE51-1BF0B2CF8C9C}"/>
              </a:ext>
            </a:extLst>
          </p:cNvPr>
          <p:cNvGrpSpPr/>
          <p:nvPr/>
        </p:nvGrpSpPr>
        <p:grpSpPr>
          <a:xfrm>
            <a:off x="2138709" y="9487291"/>
            <a:ext cx="6186407" cy="3376538"/>
            <a:chOff x="0" y="1"/>
            <a:chExt cx="6186406" cy="8552092"/>
          </a:xfrm>
        </p:grpSpPr>
        <p:sp>
          <p:nvSpPr>
            <p:cNvPr id="39" name="Shape 135">
              <a:extLst>
                <a:ext uri="{FF2B5EF4-FFF2-40B4-BE49-F238E27FC236}">
                  <a16:creationId xmlns:a16="http://schemas.microsoft.com/office/drawing/2014/main" id="{D5406B5E-1316-4E1C-9CD9-1697DD6D0C5F}"/>
                </a:ext>
              </a:extLst>
            </p:cNvPr>
            <p:cNvSpPr/>
            <p:nvPr/>
          </p:nvSpPr>
          <p:spPr>
            <a:xfrm>
              <a:off x="214559" y="3058614"/>
              <a:ext cx="5800669" cy="397028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ctr"/>
            </a:lstStyle>
            <a:p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Możesz go stworzyć w jedno popołudnie</a:t>
              </a:r>
              <a:endParaRPr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Shape 136">
              <a:extLst>
                <a:ext uri="{FF2B5EF4-FFF2-40B4-BE49-F238E27FC236}">
                  <a16:creationId xmlns:a16="http://schemas.microsoft.com/office/drawing/2014/main" id="{09699B36-7603-47FA-A33A-10AF61ECC4BF}"/>
                </a:ext>
              </a:extLst>
            </p:cNvPr>
            <p:cNvSpPr/>
            <p:nvPr/>
          </p:nvSpPr>
          <p:spPr>
            <a:xfrm>
              <a:off x="0" y="1"/>
              <a:ext cx="6186406" cy="8552092"/>
            </a:xfrm>
            <a:prstGeom prst="rect">
              <a:avLst/>
            </a:prstGeom>
            <a:noFill/>
            <a:ln w="50800" cap="flat">
              <a:solidFill>
                <a:srgbClr val="84CAC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41" name="Shape 141">
              <a:extLst>
                <a:ext uri="{FF2B5EF4-FFF2-40B4-BE49-F238E27FC236}">
                  <a16:creationId xmlns:a16="http://schemas.microsoft.com/office/drawing/2014/main" id="{86BE2051-9933-4E05-8F8B-4714FA4C2CE4}"/>
                </a:ext>
              </a:extLst>
            </p:cNvPr>
            <p:cNvSpPr/>
            <p:nvPr/>
          </p:nvSpPr>
          <p:spPr>
            <a:xfrm>
              <a:off x="1274491" y="767844"/>
              <a:ext cx="3637424" cy="175395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pl-PL" sz="5000" dirty="0">
                  <a:latin typeface="Arial" panose="020B0604020202020204" pitchFamily="34" charset="0"/>
                  <a:cs typeface="Arial" panose="020B0604020202020204" pitchFamily="34" charset="0"/>
                </a:rPr>
                <a:t>Szybki</a:t>
              </a:r>
              <a:endParaRPr sz="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Shape 88">
            <a:extLst>
              <a:ext uri="{FF2B5EF4-FFF2-40B4-BE49-F238E27FC236}">
                <a16:creationId xmlns:a16="http://schemas.microsoft.com/office/drawing/2014/main" id="{504BB3AF-0CC9-4471-85C5-A049508B7DCC}"/>
              </a:ext>
            </a:extLst>
          </p:cNvPr>
          <p:cNvSpPr/>
          <p:nvPr/>
        </p:nvSpPr>
        <p:spPr>
          <a:xfrm>
            <a:off x="2138709" y="13182897"/>
            <a:ext cx="11792717" cy="45550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l">
              <a:lnSpc>
                <a:spcPct val="80000"/>
              </a:lnSpc>
              <a:defRPr sz="3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>
                <a:solidFill>
                  <a:srgbClr val="496F63"/>
                </a:solidFill>
              </a:rPr>
              <a:t>Źródło: https://leanstack.com/leancanvas</a:t>
            </a:r>
            <a:endParaRPr dirty="0">
              <a:solidFill>
                <a:srgbClr val="496F63"/>
              </a:solidFill>
            </a:endParaRPr>
          </a:p>
        </p:txBody>
      </p:sp>
      <p:grpSp>
        <p:nvGrpSpPr>
          <p:cNvPr id="48" name="Group 142">
            <a:extLst>
              <a:ext uri="{FF2B5EF4-FFF2-40B4-BE49-F238E27FC236}">
                <a16:creationId xmlns:a16="http://schemas.microsoft.com/office/drawing/2014/main" id="{AD1AC855-6F24-4EAE-9011-4E485BB95380}"/>
              </a:ext>
            </a:extLst>
          </p:cNvPr>
          <p:cNvGrpSpPr/>
          <p:nvPr/>
        </p:nvGrpSpPr>
        <p:grpSpPr>
          <a:xfrm>
            <a:off x="9098798" y="9487291"/>
            <a:ext cx="6186407" cy="3376538"/>
            <a:chOff x="0" y="1"/>
            <a:chExt cx="6186406" cy="8552092"/>
          </a:xfrm>
        </p:grpSpPr>
        <p:sp>
          <p:nvSpPr>
            <p:cNvPr id="49" name="Shape 135">
              <a:extLst>
                <a:ext uri="{FF2B5EF4-FFF2-40B4-BE49-F238E27FC236}">
                  <a16:creationId xmlns:a16="http://schemas.microsoft.com/office/drawing/2014/main" id="{BEBF9BC9-5E96-4533-A26B-E9856EC66F7D}"/>
                </a:ext>
              </a:extLst>
            </p:cNvPr>
            <p:cNvSpPr/>
            <p:nvPr/>
          </p:nvSpPr>
          <p:spPr>
            <a:xfrm>
              <a:off x="214559" y="2337319"/>
              <a:ext cx="5800669" cy="397028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ctr"/>
            </a:lstStyle>
            <a:p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O wiele łatwiej jest podzielić się tym modelem z innymi ludźmi </a:t>
              </a:r>
              <a:endParaRPr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Shape 136">
              <a:extLst>
                <a:ext uri="{FF2B5EF4-FFF2-40B4-BE49-F238E27FC236}">
                  <a16:creationId xmlns:a16="http://schemas.microsoft.com/office/drawing/2014/main" id="{5D86419D-7372-4BB7-8172-8B00D89BF0A8}"/>
                </a:ext>
              </a:extLst>
            </p:cNvPr>
            <p:cNvSpPr/>
            <p:nvPr/>
          </p:nvSpPr>
          <p:spPr>
            <a:xfrm>
              <a:off x="0" y="1"/>
              <a:ext cx="6186406" cy="8552092"/>
            </a:xfrm>
            <a:prstGeom prst="rect">
              <a:avLst/>
            </a:prstGeom>
            <a:noFill/>
            <a:ln w="50800" cap="flat">
              <a:solidFill>
                <a:srgbClr val="84CAC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51" name="Shape 141">
              <a:extLst>
                <a:ext uri="{FF2B5EF4-FFF2-40B4-BE49-F238E27FC236}">
                  <a16:creationId xmlns:a16="http://schemas.microsoft.com/office/drawing/2014/main" id="{67E86EC9-B504-46F5-87EC-DCA11C4386E4}"/>
                </a:ext>
              </a:extLst>
            </p:cNvPr>
            <p:cNvSpPr/>
            <p:nvPr/>
          </p:nvSpPr>
          <p:spPr>
            <a:xfrm>
              <a:off x="1274491" y="767844"/>
              <a:ext cx="3637424" cy="175395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pl-PL" sz="5000" dirty="0">
                  <a:latin typeface="Arial" panose="020B0604020202020204" pitchFamily="34" charset="0"/>
                  <a:cs typeface="Arial" panose="020B0604020202020204" pitchFamily="34" charset="0"/>
                </a:rPr>
                <a:t>Przenośny</a:t>
              </a:r>
              <a:endParaRPr sz="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142">
            <a:extLst>
              <a:ext uri="{FF2B5EF4-FFF2-40B4-BE49-F238E27FC236}">
                <a16:creationId xmlns:a16="http://schemas.microsoft.com/office/drawing/2014/main" id="{28AFAB27-271A-43D8-8437-28E40DAF07E3}"/>
              </a:ext>
            </a:extLst>
          </p:cNvPr>
          <p:cNvGrpSpPr/>
          <p:nvPr/>
        </p:nvGrpSpPr>
        <p:grpSpPr>
          <a:xfrm>
            <a:off x="16040105" y="9482954"/>
            <a:ext cx="6186408" cy="3376538"/>
            <a:chOff x="0" y="1"/>
            <a:chExt cx="6186407" cy="8552092"/>
          </a:xfrm>
        </p:grpSpPr>
        <p:sp>
          <p:nvSpPr>
            <p:cNvPr id="53" name="Shape 135">
              <a:extLst>
                <a:ext uri="{FF2B5EF4-FFF2-40B4-BE49-F238E27FC236}">
                  <a16:creationId xmlns:a16="http://schemas.microsoft.com/office/drawing/2014/main" id="{D01CB47F-6BD6-44A2-81AB-EFD9CAB2F0E7}"/>
                </a:ext>
              </a:extLst>
            </p:cNvPr>
            <p:cNvSpPr/>
            <p:nvPr/>
          </p:nvSpPr>
          <p:spPr>
            <a:xfrm>
              <a:off x="18780" y="2337319"/>
              <a:ext cx="6167627" cy="397028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ctr"/>
            </a:lstStyle>
            <a:p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Daje możliwość skutecznego dokumentowania i komunikowania postępów</a:t>
              </a:r>
              <a:endParaRPr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Shape 136">
              <a:extLst>
                <a:ext uri="{FF2B5EF4-FFF2-40B4-BE49-F238E27FC236}">
                  <a16:creationId xmlns:a16="http://schemas.microsoft.com/office/drawing/2014/main" id="{F80463FD-1552-45B9-8F03-EC02B9D26B73}"/>
                </a:ext>
              </a:extLst>
            </p:cNvPr>
            <p:cNvSpPr/>
            <p:nvPr/>
          </p:nvSpPr>
          <p:spPr>
            <a:xfrm>
              <a:off x="0" y="1"/>
              <a:ext cx="6186406" cy="8552092"/>
            </a:xfrm>
            <a:prstGeom prst="rect">
              <a:avLst/>
            </a:prstGeom>
            <a:noFill/>
            <a:ln w="50800" cap="flat">
              <a:solidFill>
                <a:srgbClr val="84CAC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55" name="Shape 141">
              <a:extLst>
                <a:ext uri="{FF2B5EF4-FFF2-40B4-BE49-F238E27FC236}">
                  <a16:creationId xmlns:a16="http://schemas.microsoft.com/office/drawing/2014/main" id="{B83DD647-96E1-44A1-809D-4E8451D80145}"/>
                </a:ext>
              </a:extLst>
            </p:cNvPr>
            <p:cNvSpPr/>
            <p:nvPr/>
          </p:nvSpPr>
          <p:spPr>
            <a:xfrm>
              <a:off x="1274491" y="767844"/>
              <a:ext cx="3637424" cy="175395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pl-PL" sz="5000" dirty="0">
                  <a:latin typeface="Arial" panose="020B0604020202020204" pitchFamily="34" charset="0"/>
                  <a:cs typeface="Arial" panose="020B0604020202020204" pitchFamily="34" charset="0"/>
                </a:rPr>
                <a:t>Efektywny</a:t>
              </a:r>
              <a:endParaRPr sz="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2109138" y="3170717"/>
            <a:ext cx="21535234" cy="411267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pl-PL" sz="3400" b="1" dirty="0">
                <a:latin typeface="Arial" panose="020B0604020202020204" pitchFamily="34" charset="0"/>
                <a:cs typeface="Arial" panose="020B0604020202020204" pitchFamily="34" charset="0"/>
              </a:rPr>
              <a:t> Każdy startup powinien używać tego narzędzia! Nieoceniony. Poważnie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."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Matthieu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Lefort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CEO of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Xtremgo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pl-PL" sz="3400" b="1" dirty="0">
                <a:latin typeface="Arial" panose="020B0604020202020204" pitchFamily="34" charset="0"/>
                <a:cs typeface="Arial" panose="020B0604020202020204" pitchFamily="34" charset="0"/>
              </a:rPr>
              <a:t> Lean </a:t>
            </a:r>
            <a:r>
              <a:rPr lang="pl-PL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Canvas</a:t>
            </a:r>
            <a:r>
              <a:rPr lang="pl-PL" sz="3400" b="1" dirty="0">
                <a:latin typeface="Arial" panose="020B0604020202020204" pitchFamily="34" charset="0"/>
                <a:cs typeface="Arial" panose="020B0604020202020204" pitchFamily="34" charset="0"/>
              </a:rPr>
              <a:t> pomogło nam zachować zwięzłe i solidne pomysły. Wygląda na to, że faktycznie coś rozwinęliśmy bez konieczności pisania 20-stronicowego biznesplanu! Niesamowity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!"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500" dirty="0" err="1">
                <a:latin typeface="Arial" panose="020B0604020202020204" pitchFamily="34" charset="0"/>
                <a:cs typeface="Arial" panose="020B0604020202020204" pitchFamily="34" charset="0"/>
              </a:rPr>
              <a:t>amela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Capalad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pl-PL" sz="3400" b="1" dirty="0">
                <a:latin typeface="Arial" panose="020B0604020202020204" pitchFamily="34" charset="0"/>
                <a:cs typeface="Arial" panose="020B0604020202020204" pitchFamily="34" charset="0"/>
              </a:rPr>
              <a:t> Lean </a:t>
            </a:r>
            <a:r>
              <a:rPr lang="pl-PL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Canvas</a:t>
            </a:r>
            <a:r>
              <a:rPr lang="pl-PL" sz="3400" b="1" dirty="0">
                <a:latin typeface="Arial" panose="020B0604020202020204" pitchFamily="34" charset="0"/>
                <a:cs typeface="Arial" panose="020B0604020202020204" pitchFamily="34" charset="0"/>
              </a:rPr>
              <a:t> to genialne narzędzie dla startupów. Jestem uzależniony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!"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Julian Miller, Founder -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Ontract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pl-PL" sz="3400" b="1" dirty="0">
                <a:latin typeface="Arial" panose="020B0604020202020204" pitchFamily="34" charset="0"/>
                <a:cs typeface="Arial" panose="020B0604020202020204" pitchFamily="34" charset="0"/>
              </a:rPr>
              <a:t>Lean </a:t>
            </a:r>
            <a:r>
              <a:rPr lang="pl-PL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Canvas</a:t>
            </a:r>
            <a:r>
              <a:rPr lang="pl-PL" sz="3400" b="1" dirty="0">
                <a:latin typeface="Arial" panose="020B0604020202020204" pitchFamily="34" charset="0"/>
                <a:cs typeface="Arial" panose="020B0604020202020204" pitchFamily="34" charset="0"/>
              </a:rPr>
              <a:t> było dla mnie WSPANIAŁYM narzędziem w opracowywaniu modeli biznesowych dla moich startupów. Bezcenna jest dla mnie możliwość zobaczenia swojej firmy w formie wizualnej oraz możliwość jej oceny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."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Paul Angelini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18</a:t>
            </a:fld>
            <a:endParaRPr/>
          </a:p>
        </p:txBody>
      </p:sp>
      <p:sp>
        <p:nvSpPr>
          <p:cNvPr id="82" name="Shape 82"/>
          <p:cNvSpPr/>
          <p:nvPr/>
        </p:nvSpPr>
        <p:spPr>
          <a:xfrm flipH="1">
            <a:off x="1045064" y="-357184"/>
            <a:ext cx="1" cy="5328019"/>
          </a:xfrm>
          <a:prstGeom prst="line">
            <a:avLst/>
          </a:prstGeom>
          <a:ln w="50800">
            <a:solidFill>
              <a:srgbClr val="71BB9A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2109138" y="492701"/>
            <a:ext cx="17779059" cy="316884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 fontScale="92500"/>
          </a:bodyPr>
          <a:lstStyle>
            <a:lvl1pPr algn="l">
              <a:lnSpc>
                <a:spcPct val="80000"/>
              </a:lnSpc>
              <a:defRPr sz="10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Opinie na temat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Lean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Canvas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8624237" y="12995544"/>
            <a:ext cx="11792717" cy="45550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l">
              <a:lnSpc>
                <a:spcPct val="80000"/>
              </a:lnSpc>
              <a:defRPr sz="3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/>
              <a:t>Źródło: https://leanstack.com/leancanvas</a:t>
            </a:r>
            <a:endParaRPr dirty="0"/>
          </a:p>
        </p:txBody>
      </p:sp>
      <p:sp>
        <p:nvSpPr>
          <p:cNvPr id="99" name="Shape 99"/>
          <p:cNvSpPr/>
          <p:nvPr/>
        </p:nvSpPr>
        <p:spPr>
          <a:xfrm>
            <a:off x="13612395" y="9642451"/>
            <a:ext cx="289460" cy="302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5020"/>
                </a:moveTo>
                <a:lnTo>
                  <a:pt x="21600" y="12986"/>
                </a:lnTo>
                <a:lnTo>
                  <a:pt x="12524" y="7618"/>
                </a:lnTo>
                <a:lnTo>
                  <a:pt x="12524" y="1645"/>
                </a:lnTo>
                <a:cubicBezTo>
                  <a:pt x="12524" y="822"/>
                  <a:pt x="11662" y="0"/>
                  <a:pt x="10800" y="0"/>
                </a:cubicBezTo>
                <a:cubicBezTo>
                  <a:pt x="9938" y="0"/>
                  <a:pt x="9076" y="822"/>
                  <a:pt x="9076" y="1645"/>
                </a:cubicBezTo>
                <a:lnTo>
                  <a:pt x="9076" y="7618"/>
                </a:lnTo>
                <a:lnTo>
                  <a:pt x="0" y="12986"/>
                </a:lnTo>
                <a:lnTo>
                  <a:pt x="0" y="15020"/>
                </a:lnTo>
                <a:lnTo>
                  <a:pt x="9076" y="12337"/>
                </a:lnTo>
                <a:lnTo>
                  <a:pt x="9076" y="18310"/>
                </a:lnTo>
                <a:lnTo>
                  <a:pt x="6897" y="19955"/>
                </a:lnTo>
                <a:lnTo>
                  <a:pt x="6897" y="21600"/>
                </a:lnTo>
                <a:lnTo>
                  <a:pt x="10800" y="20604"/>
                </a:lnTo>
                <a:lnTo>
                  <a:pt x="14657" y="21600"/>
                </a:lnTo>
                <a:lnTo>
                  <a:pt x="14657" y="19955"/>
                </a:lnTo>
                <a:lnTo>
                  <a:pt x="12524" y="18310"/>
                </a:lnTo>
                <a:lnTo>
                  <a:pt x="12524" y="12337"/>
                </a:lnTo>
                <a:lnTo>
                  <a:pt x="21600" y="15020"/>
                </a:lnTo>
              </a:path>
            </a:pathLst>
          </a:custGeom>
          <a:solidFill>
            <a:srgbClr val="393941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A28069-EB91-1949-9A5A-112AA2E3CF4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313" y="2766846"/>
            <a:ext cx="14041665" cy="150494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082971-C35E-B240-9197-06CF6518DB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313" y="2766846"/>
            <a:ext cx="14041665" cy="15049440"/>
          </a:xfrm>
          <a:prstGeom prst="rect">
            <a:avLst/>
          </a:prstGeom>
        </p:spPr>
      </p:pic>
      <p:sp>
        <p:nvSpPr>
          <p:cNvPr id="104" name="Shape 104"/>
          <p:cNvSpPr/>
          <p:nvPr/>
        </p:nvSpPr>
        <p:spPr>
          <a:xfrm>
            <a:off x="1008992" y="1792600"/>
            <a:ext cx="23679807" cy="22768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9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Lean </a:t>
            </a:r>
            <a:r>
              <a:rPr lang="pl-PL" sz="9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pl-PL" sz="9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pl-PL" sz="9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Canvas</a:t>
            </a:r>
            <a:r>
              <a:rPr lang="pl-PL" sz="9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praktyce</a:t>
            </a:r>
            <a:endParaRPr sz="9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8F326F6B-418A-4985-90E3-C7EA262EFB9E}"/>
              </a:ext>
            </a:extLst>
          </p:cNvPr>
          <p:cNvSpPr/>
          <p:nvPr/>
        </p:nvSpPr>
        <p:spPr>
          <a:xfrm>
            <a:off x="16825888" y="12491640"/>
            <a:ext cx="7002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https://www.youtube.com/watch?v=pvIN9STpzCQ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F0577DCD-D21D-4E77-AED6-C2707B1D21C7}"/>
              </a:ext>
            </a:extLst>
          </p:cNvPr>
          <p:cNvSpPr/>
          <p:nvPr/>
        </p:nvSpPr>
        <p:spPr>
          <a:xfrm>
            <a:off x="746630" y="12490983"/>
            <a:ext cx="6620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496F63"/>
                </a:solidFill>
              </a:rPr>
              <a:t>https://www.youtube.com/watch?v=</a:t>
            </a:r>
            <a:r>
              <a:rPr lang="pl-PL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tLFzhz78Ock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0D181F0C-572C-4E1A-911B-45A7C23F8155}"/>
              </a:ext>
            </a:extLst>
          </p:cNvPr>
          <p:cNvSpPr/>
          <p:nvPr/>
        </p:nvSpPr>
        <p:spPr>
          <a:xfrm>
            <a:off x="8610244" y="12491640"/>
            <a:ext cx="7172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https://www.youtube.com/watch?v=8n20QGWiFYQ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F2170193-5350-4093-95E9-002912C3AE78}"/>
              </a:ext>
            </a:extLst>
          </p:cNvPr>
          <p:cNvSpPr/>
          <p:nvPr/>
        </p:nvSpPr>
        <p:spPr>
          <a:xfrm>
            <a:off x="632016" y="7317432"/>
            <a:ext cx="6849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https://www.youtube.com/watch?v=Csofgp9Bcyo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EC150FAC-D877-4456-A15D-0082B7332BE0}"/>
              </a:ext>
            </a:extLst>
          </p:cNvPr>
          <p:cNvSpPr/>
          <p:nvPr/>
        </p:nvSpPr>
        <p:spPr>
          <a:xfrm>
            <a:off x="8824688" y="7317431"/>
            <a:ext cx="7138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https://www.youtube.com/watch?v=HDW-xKIGKRg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C448920F-E6B4-4EFD-9456-6E2A0CD29A28}"/>
              </a:ext>
            </a:extLst>
          </p:cNvPr>
          <p:cNvSpPr/>
          <p:nvPr/>
        </p:nvSpPr>
        <p:spPr>
          <a:xfrm>
            <a:off x="16825888" y="7317432"/>
            <a:ext cx="7035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https://www.youtube.com/watch?v=k6DHEv5vWFI</a:t>
            </a:r>
          </a:p>
        </p:txBody>
      </p:sp>
      <p:pic>
        <p:nvPicPr>
          <p:cNvPr id="3" name="Obraz 2">
            <a:hlinkClick r:id="rId4"/>
            <a:extLst>
              <a:ext uri="{FF2B5EF4-FFF2-40B4-BE49-F238E27FC236}">
                <a16:creationId xmlns:a16="http://schemas.microsoft.com/office/drawing/2014/main" id="{837A4762-6CEB-4797-AE2A-3983734AD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09" y="3649717"/>
            <a:ext cx="6225084" cy="3429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>
            <a:hlinkClick r:id="rId6"/>
            <a:extLst>
              <a:ext uri="{FF2B5EF4-FFF2-40B4-BE49-F238E27FC236}">
                <a16:creationId xmlns:a16="http://schemas.microsoft.com/office/drawing/2014/main" id="{14BE4EEA-BB9E-4232-937B-3DA987D495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3649716"/>
            <a:ext cx="6245252" cy="34290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az 6">
            <a:hlinkClick r:id="rId8"/>
            <a:extLst>
              <a:ext uri="{FF2B5EF4-FFF2-40B4-BE49-F238E27FC236}">
                <a16:creationId xmlns:a16="http://schemas.microsoft.com/office/drawing/2014/main" id="{D7B26287-29BB-46EF-B245-55BDD48410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006" y="3649716"/>
            <a:ext cx="6096001" cy="3429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Obraz 20">
            <a:hlinkClick r:id="rId10"/>
            <a:extLst>
              <a:ext uri="{FF2B5EF4-FFF2-40B4-BE49-F238E27FC236}">
                <a16:creationId xmlns:a16="http://schemas.microsoft.com/office/drawing/2014/main" id="{C8D790B1-1E72-49A0-A05A-3E44E7398D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10" y="8711088"/>
            <a:ext cx="6225084" cy="3428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Obraz 23">
            <a:hlinkClick r:id="rId12"/>
            <a:extLst>
              <a:ext uri="{FF2B5EF4-FFF2-40B4-BE49-F238E27FC236}">
                <a16:creationId xmlns:a16="http://schemas.microsoft.com/office/drawing/2014/main" id="{C6F5681F-5B81-4420-86C3-5BB0052681C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8707493"/>
            <a:ext cx="6245252" cy="34325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Obraz 25">
            <a:hlinkClick r:id="rId14"/>
            <a:extLst>
              <a:ext uri="{FF2B5EF4-FFF2-40B4-BE49-F238E27FC236}">
                <a16:creationId xmlns:a16="http://schemas.microsoft.com/office/drawing/2014/main" id="{65B2F5EB-49C3-4D13-B360-9B3BC7B2BE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005" y="8707493"/>
            <a:ext cx="6096001" cy="34325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57F5AC-88E4-324E-81CA-E4297F19EC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4949" y="0"/>
            <a:ext cx="14041665" cy="15049440"/>
          </a:xfrm>
          <a:prstGeom prst="rect">
            <a:avLst/>
          </a:prstGeom>
        </p:spPr>
      </p:pic>
      <p:sp>
        <p:nvSpPr>
          <p:cNvPr id="68" name="Shape 68"/>
          <p:cNvSpPr/>
          <p:nvPr/>
        </p:nvSpPr>
        <p:spPr>
          <a:xfrm>
            <a:off x="10923894" y="4266499"/>
            <a:ext cx="11834505" cy="63337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 fontScale="92500" lnSpcReduction="10000"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l"/>
            <a:r>
              <a:rPr lang="pl-PL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Jeśli: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pl-PL" sz="7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jesteś osobą przedsiębiorczą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pl-PL" sz="7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zastanawiasz się jak stworzyć wartość i zbudować nowy biznes,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pl-PL" sz="7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chcesz coś poprawić lub przekształcić…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47E3C1F-D44C-4C45-A056-596E84D27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13" y="-179010"/>
            <a:ext cx="22227549" cy="444551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196EE3EB-0EC8-4C41-BA97-1F7768DA034B}"/>
              </a:ext>
            </a:extLst>
          </p:cNvPr>
          <p:cNvSpPr/>
          <p:nvPr/>
        </p:nvSpPr>
        <p:spPr>
          <a:xfrm>
            <a:off x="7593947" y="10294292"/>
            <a:ext cx="2222754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10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…poznaj </a:t>
            </a:r>
            <a:r>
              <a:rPr lang="pl-PL" sz="10000" b="1" dirty="0">
                <a:solidFill>
                  <a:srgbClr val="71BB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Lean </a:t>
            </a:r>
            <a:r>
              <a:rPr lang="pl-PL" sz="10000" b="1" dirty="0" err="1">
                <a:solidFill>
                  <a:srgbClr val="71BB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pl-PL" sz="10000" b="1" dirty="0">
                <a:solidFill>
                  <a:srgbClr val="71BB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pl-PL" sz="10000" b="1" dirty="0">
                <a:solidFill>
                  <a:srgbClr val="71BB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		   Model </a:t>
            </a:r>
            <a:r>
              <a:rPr lang="pl-PL" sz="10000" b="1" dirty="0" err="1">
                <a:solidFill>
                  <a:srgbClr val="71BB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Canvas</a:t>
            </a:r>
            <a:endParaRPr lang="pl-PL" sz="10000" b="1" dirty="0">
              <a:solidFill>
                <a:srgbClr val="71BB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8">
            <a:extLst>
              <a:ext uri="{FF2B5EF4-FFF2-40B4-BE49-F238E27FC236}">
                <a16:creationId xmlns:a16="http://schemas.microsoft.com/office/drawing/2014/main" id="{D22A0BDA-DE71-4420-8722-7001C7B196EE}"/>
              </a:ext>
            </a:extLst>
          </p:cNvPr>
          <p:cNvSpPr/>
          <p:nvPr/>
        </p:nvSpPr>
        <p:spPr>
          <a:xfrm>
            <a:off x="3998867" y="6486488"/>
            <a:ext cx="6034197" cy="44455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5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biznesowy to opis wartości, jaką oferuje przedsiębiorstwo.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1851591-4AF5-4B2A-8CB5-9BAA40205A88}"/>
              </a:ext>
            </a:extLst>
          </p:cNvPr>
          <p:cNvSpPr/>
          <p:nvPr/>
        </p:nvSpPr>
        <p:spPr>
          <a:xfrm rot="1692955">
            <a:off x="-57240" y="4025184"/>
            <a:ext cx="49123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dirty="0" err="1">
                <a:solidFill>
                  <a:srgbClr val="496F63"/>
                </a:solidFill>
              </a:rPr>
              <a:t>Żródło</a:t>
            </a:r>
            <a:r>
              <a:rPr lang="pl-PL" sz="1800" dirty="0">
                <a:solidFill>
                  <a:srgbClr val="496F63"/>
                </a:solidFill>
              </a:rPr>
              <a:t>: A. </a:t>
            </a:r>
            <a:r>
              <a:rPr lang="pl-PL" sz="1800" dirty="0" err="1">
                <a:solidFill>
                  <a:srgbClr val="496F63"/>
                </a:solidFill>
              </a:rPr>
              <a:t>Osterwalder</a:t>
            </a:r>
            <a:r>
              <a:rPr lang="pl-PL" sz="1800" dirty="0">
                <a:solidFill>
                  <a:srgbClr val="496F63"/>
                </a:solidFill>
              </a:rPr>
              <a:t>,  Y. </a:t>
            </a:r>
            <a:r>
              <a:rPr lang="pl-PL" sz="1800" dirty="0" err="1">
                <a:solidFill>
                  <a:srgbClr val="496F63"/>
                </a:solidFill>
              </a:rPr>
              <a:t>Pigneur</a:t>
            </a:r>
            <a:r>
              <a:rPr lang="pl-PL" sz="1800" dirty="0">
                <a:solidFill>
                  <a:srgbClr val="496F63"/>
                </a:solidFill>
              </a:rPr>
              <a:t>, Ch. </a:t>
            </a:r>
            <a:r>
              <a:rPr lang="pl-PL" sz="1800" dirty="0" err="1">
                <a:solidFill>
                  <a:srgbClr val="496F63"/>
                </a:solidFill>
              </a:rPr>
              <a:t>Tucci</a:t>
            </a:r>
            <a:r>
              <a:rPr lang="pl-PL" sz="1800" dirty="0">
                <a:solidFill>
                  <a:srgbClr val="496F63"/>
                </a:solidFill>
              </a:rPr>
              <a:t>, </a:t>
            </a:r>
            <a:r>
              <a:rPr lang="pl-PL" sz="1800" dirty="0" err="1">
                <a:solidFill>
                  <a:srgbClr val="496F63"/>
                </a:solidFill>
              </a:rPr>
              <a:t>Clarifying</a:t>
            </a:r>
            <a:r>
              <a:rPr lang="pl-PL" sz="1800" dirty="0">
                <a:solidFill>
                  <a:srgbClr val="496F63"/>
                </a:solidFill>
              </a:rPr>
              <a:t>  Business  </a:t>
            </a:r>
            <a:r>
              <a:rPr lang="pl-PL" sz="1800" dirty="0" err="1">
                <a:solidFill>
                  <a:srgbClr val="496F63"/>
                </a:solidFill>
              </a:rPr>
              <a:t>Models</a:t>
            </a:r>
            <a:r>
              <a:rPr lang="pl-PL" sz="1800" dirty="0">
                <a:solidFill>
                  <a:srgbClr val="496F63"/>
                </a:solidFill>
              </a:rPr>
              <a:t>:  </a:t>
            </a:r>
            <a:r>
              <a:rPr lang="pl-PL" sz="1800" dirty="0" err="1">
                <a:solidFill>
                  <a:srgbClr val="496F63"/>
                </a:solidFill>
              </a:rPr>
              <a:t>Origins</a:t>
            </a:r>
            <a:r>
              <a:rPr lang="pl-PL" sz="1800" dirty="0">
                <a:solidFill>
                  <a:srgbClr val="496F63"/>
                </a:solidFill>
              </a:rPr>
              <a:t>,  </a:t>
            </a:r>
            <a:r>
              <a:rPr lang="pl-PL" sz="1800" dirty="0" err="1">
                <a:solidFill>
                  <a:srgbClr val="496F63"/>
                </a:solidFill>
              </a:rPr>
              <a:t>Present</a:t>
            </a:r>
            <a:r>
              <a:rPr lang="pl-PL" sz="1800" dirty="0">
                <a:solidFill>
                  <a:srgbClr val="496F63"/>
                </a:solidFill>
              </a:rPr>
              <a:t>,  and </a:t>
            </a:r>
            <a:r>
              <a:rPr lang="pl-PL" sz="1800" dirty="0" err="1">
                <a:solidFill>
                  <a:srgbClr val="496F63"/>
                </a:solidFill>
              </a:rPr>
              <a:t>Future</a:t>
            </a:r>
            <a:r>
              <a:rPr lang="pl-PL" sz="1800" dirty="0">
                <a:solidFill>
                  <a:srgbClr val="496F63"/>
                </a:solidFill>
              </a:rPr>
              <a:t> of the </a:t>
            </a:r>
            <a:r>
              <a:rPr lang="pl-PL" sz="1800" dirty="0" err="1">
                <a:solidFill>
                  <a:srgbClr val="496F63"/>
                </a:solidFill>
              </a:rPr>
              <a:t>Concept</a:t>
            </a:r>
            <a:r>
              <a:rPr lang="pl-PL" sz="1800" dirty="0">
                <a:solidFill>
                  <a:srgbClr val="496F6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209525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6">
            <a:extLst>
              <a:ext uri="{FF2B5EF4-FFF2-40B4-BE49-F238E27FC236}">
                <a16:creationId xmlns:a16="http://schemas.microsoft.com/office/drawing/2014/main" id="{CC3AE651-5F9A-4F5E-8410-949C93DE456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938" y="-7743480"/>
            <a:ext cx="23679149" cy="25378609"/>
          </a:xfrm>
          <a:prstGeom prst="rect">
            <a:avLst/>
          </a:prstGeom>
        </p:spPr>
      </p:pic>
      <p:sp>
        <p:nvSpPr>
          <p:cNvPr id="279" name="Shape 2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2576105" y="2115342"/>
            <a:ext cx="2505087" cy="2505087"/>
          </a:xfrm>
          <a:prstGeom prst="ellipse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311324" y="5883887"/>
            <a:ext cx="7617528" cy="56514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>
            <a:lvl1pPr algn="ctr"/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https://blog.leanstack.com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https://www.businessmodelcompetition.com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https://medium.com/@steve_mullen/an-introduction-to-lean-canvas-5c17c469d3e0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https://www.agilealliance.org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https://www.paldesk.com/aarrr-pirate-metrics/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https://leanstack.com/leancanvas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http://www.itee.radom.pl/images/kompendium.pdf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30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https://railsware.com/blog/5-lean-canvas-examples/</a:t>
            </a:r>
          </a:p>
        </p:txBody>
      </p:sp>
      <p:sp>
        <p:nvSpPr>
          <p:cNvPr id="292" name="Shape 292"/>
          <p:cNvSpPr/>
          <p:nvPr/>
        </p:nvSpPr>
        <p:spPr>
          <a:xfrm>
            <a:off x="1549525" y="5071918"/>
            <a:ext cx="4558248" cy="5078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lnSpc>
                <a:spcPct val="80000"/>
              </a:lnSpc>
              <a:defRPr sz="3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3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WWW:</a:t>
            </a:r>
            <a:endParaRPr sz="35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Shape 295"/>
          <p:cNvSpPr/>
          <p:nvPr/>
        </p:nvSpPr>
        <p:spPr>
          <a:xfrm>
            <a:off x="10841735" y="2142165"/>
            <a:ext cx="2505087" cy="2505087"/>
          </a:xfrm>
          <a:prstGeom prst="ellipse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8086314" y="5918763"/>
            <a:ext cx="8211370" cy="57211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>
            <a:lvl1pPr algn="ctr"/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https://www.businessmodelcompetition.com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https://www.youtube.com/watch?v=Csofgp9Bcyo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https://www.youtube.com/watch?v=HDW-xKIGKRg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https://www.youtube.com/watch?v=k6DHEv5vWFI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https://www.youtube.com/watch?v=tLFzhz78Ock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https://www.youtube.com/watch?v=8n20QGWiFYQ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https://www.youtube.com/watch?v=pvIN9STpzCQ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https://leadflowmethod.com/message/introduction-lean-canvas/</a:t>
            </a:r>
          </a:p>
        </p:txBody>
      </p:sp>
      <p:sp>
        <p:nvSpPr>
          <p:cNvPr id="297" name="Shape 297"/>
          <p:cNvSpPr/>
          <p:nvPr/>
        </p:nvSpPr>
        <p:spPr>
          <a:xfrm>
            <a:off x="9912875" y="5071918"/>
            <a:ext cx="4558248" cy="5078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lnSpc>
                <a:spcPct val="80000"/>
              </a:lnSpc>
              <a:defRPr sz="3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3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Video:</a:t>
            </a:r>
            <a:endParaRPr sz="35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8" name="Chart 298"/>
          <p:cNvGraphicFramePr/>
          <p:nvPr>
            <p:extLst>
              <p:ext uri="{D42A27DB-BD31-4B8C-83A1-F6EECF244321}">
                <p14:modId xmlns:p14="http://schemas.microsoft.com/office/powerpoint/2010/main" val="3420584708"/>
              </p:ext>
            </p:extLst>
          </p:nvPr>
        </p:nvGraphicFramePr>
        <p:xfrm>
          <a:off x="17578248" y="2979076"/>
          <a:ext cx="3878923" cy="3878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9" name="Shape 299"/>
          <p:cNvSpPr/>
          <p:nvPr/>
        </p:nvSpPr>
        <p:spPr>
          <a:xfrm>
            <a:off x="18886233" y="3321288"/>
            <a:ext cx="3249073" cy="3249074"/>
          </a:xfrm>
          <a:prstGeom prst="ellipse">
            <a:avLst/>
          </a:prstGeom>
          <a:solidFill>
            <a:srgbClr val="F4F5F7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19258225" y="2115342"/>
            <a:ext cx="2505087" cy="2505087"/>
          </a:xfrm>
          <a:prstGeom prst="ellipse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301" name="Shape 301"/>
          <p:cNvSpPr/>
          <p:nvPr/>
        </p:nvSpPr>
        <p:spPr>
          <a:xfrm>
            <a:off x="16706205" y="5922883"/>
            <a:ext cx="7239049" cy="25869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>
            <a:lvl1pPr algn="ctr"/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Osterwalder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Y.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Pigneur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Ch.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Tucci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(2005),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Clarifying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Business 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Origins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and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 of the Association for Information </a:t>
            </a:r>
            <a:r>
              <a:rPr lang="en-US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Systems,Vol</a:t>
            </a:r>
            <a:r>
              <a:rPr lang="en-US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16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Osterwalder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Y.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Pigneur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(2010), Business  Model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Handbook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Visionaries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Game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Changers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Challengers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John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Sons.</a:t>
            </a:r>
          </a:p>
        </p:txBody>
      </p:sp>
      <p:sp>
        <p:nvSpPr>
          <p:cNvPr id="302" name="Shape 302"/>
          <p:cNvSpPr/>
          <p:nvPr/>
        </p:nvSpPr>
        <p:spPr>
          <a:xfrm>
            <a:off x="18231646" y="5071918"/>
            <a:ext cx="4558248" cy="5078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lnSpc>
                <a:spcPct val="80000"/>
              </a:lnSpc>
              <a:defRPr sz="3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3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 źródła:</a:t>
            </a:r>
            <a:endParaRPr sz="35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hape 62">
            <a:extLst>
              <a:ext uri="{FF2B5EF4-FFF2-40B4-BE49-F238E27FC236}">
                <a16:creationId xmlns:a16="http://schemas.microsoft.com/office/drawing/2014/main" id="{A8038535-704F-42FE-BFCB-907B180E6254}"/>
              </a:ext>
            </a:extLst>
          </p:cNvPr>
          <p:cNvSpPr/>
          <p:nvPr/>
        </p:nvSpPr>
        <p:spPr>
          <a:xfrm>
            <a:off x="9912875" y="679678"/>
            <a:ext cx="5577191" cy="14044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Źródła:</a:t>
            </a:r>
            <a:endParaRPr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3438753-AC40-4313-94A3-C9B43AAD48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30" y="2646095"/>
            <a:ext cx="1531253" cy="149722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17298636-3BA3-4847-820B-226081537E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660" y="2560681"/>
            <a:ext cx="1502323" cy="1593557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6EEBFFEC-36D0-4B9D-8183-B13F7E4277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7198" y="2686322"/>
            <a:ext cx="1797836" cy="143826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7583796" y="1771134"/>
            <a:ext cx="17011219" cy="53982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3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Stwórz Lean </a:t>
            </a:r>
            <a:r>
              <a:rPr lang="pl-PL" sz="38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pl-PL" sz="3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pl-PL" sz="38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Canvas</a:t>
            </a:r>
            <a:r>
              <a:rPr lang="pl-PL" sz="3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dla swojego przedsiębiorstwa. </a:t>
            </a:r>
          </a:p>
          <a:p>
            <a:pPr algn="l">
              <a:lnSpc>
                <a:spcPct val="150000"/>
              </a:lnSpc>
            </a:pPr>
            <a:endParaRPr lang="pl-PL" sz="38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l-PL" sz="3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Zasady: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800" dirty="0">
                <a:solidFill>
                  <a:srgbClr val="496F63"/>
                </a:solidFill>
              </a:rPr>
              <a:t>Czas trwania ćwiczenia to 20 minut.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800" dirty="0">
                <a:solidFill>
                  <a:srgbClr val="496F63"/>
                </a:solidFill>
              </a:rPr>
              <a:t>Nie ma nic złego w pozostawieniu niektórych pól pustych. Puste kategorie oznaczają, że stanowią zagrożenie dla powodzenia projektu.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800" dirty="0">
                <a:solidFill>
                  <a:srgbClr val="496F63"/>
                </a:solidFill>
              </a:rPr>
              <a:t>Skoncentruj się na teraźniejszości.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800" dirty="0">
                <a:solidFill>
                  <a:srgbClr val="496F63"/>
                </a:solidFill>
              </a:rPr>
              <a:t>Wypełnij Lean </a:t>
            </a:r>
            <a:r>
              <a:rPr lang="pl-PL" sz="3800" dirty="0" err="1">
                <a:solidFill>
                  <a:srgbClr val="496F63"/>
                </a:solidFill>
              </a:rPr>
              <a:t>Canvas</a:t>
            </a:r>
            <a:r>
              <a:rPr lang="pl-PL" sz="3800" dirty="0">
                <a:solidFill>
                  <a:srgbClr val="496F63"/>
                </a:solidFill>
              </a:rPr>
              <a:t> we właściwej kolejności.</a:t>
            </a:r>
            <a:endParaRPr sz="38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Shape 2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21</a:t>
            </a:fld>
            <a:endParaRPr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CF4088D-0A09-7044-A639-4F6FF1CFDA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5E853B-C038-F04B-98B1-A31DE71C0E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30" name="Shape 230"/>
          <p:cNvSpPr/>
          <p:nvPr/>
        </p:nvSpPr>
        <p:spPr>
          <a:xfrm>
            <a:off x="0" y="762695"/>
            <a:ext cx="7030802" cy="13748528"/>
          </a:xfrm>
          <a:prstGeom prst="rect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3" name="Symbol zastępczy obrazu 2">
            <a:extLst>
              <a:ext uri="{FF2B5EF4-FFF2-40B4-BE49-F238E27FC236}">
                <a16:creationId xmlns:a16="http://schemas.microsoft.com/office/drawing/2014/main" id="{AE0282B9-D2A2-4C1E-9193-B666B04ABE6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576144" y="4764263"/>
            <a:ext cx="5878513" cy="5876925"/>
          </a:xfrm>
        </p:spPr>
      </p:pic>
      <p:graphicFrame>
        <p:nvGraphicFramePr>
          <p:cNvPr id="11" name="Tabela 4">
            <a:extLst>
              <a:ext uri="{FF2B5EF4-FFF2-40B4-BE49-F238E27FC236}">
                <a16:creationId xmlns:a16="http://schemas.microsoft.com/office/drawing/2014/main" id="{5C8A8BAD-D4C3-4FEC-B5F2-040368590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458022"/>
              </p:ext>
            </p:extLst>
          </p:nvPr>
        </p:nvGraphicFramePr>
        <p:xfrm>
          <a:off x="10878577" y="9490839"/>
          <a:ext cx="9333188" cy="39098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6638">
                  <a:extLst>
                    <a:ext uri="{9D8B030D-6E8A-4147-A177-3AD203B41FA5}">
                      <a16:colId xmlns:a16="http://schemas.microsoft.com/office/drawing/2014/main" val="4222263937"/>
                    </a:ext>
                  </a:extLst>
                </a:gridCol>
                <a:gridCol w="1866638">
                  <a:extLst>
                    <a:ext uri="{9D8B030D-6E8A-4147-A177-3AD203B41FA5}">
                      <a16:colId xmlns:a16="http://schemas.microsoft.com/office/drawing/2014/main" val="2673784136"/>
                    </a:ext>
                  </a:extLst>
                </a:gridCol>
                <a:gridCol w="933318">
                  <a:extLst>
                    <a:ext uri="{9D8B030D-6E8A-4147-A177-3AD203B41FA5}">
                      <a16:colId xmlns:a16="http://schemas.microsoft.com/office/drawing/2014/main" val="1104370562"/>
                    </a:ext>
                  </a:extLst>
                </a:gridCol>
                <a:gridCol w="933318">
                  <a:extLst>
                    <a:ext uri="{9D8B030D-6E8A-4147-A177-3AD203B41FA5}">
                      <a16:colId xmlns:a16="http://schemas.microsoft.com/office/drawing/2014/main" val="1475766613"/>
                    </a:ext>
                  </a:extLst>
                </a:gridCol>
                <a:gridCol w="1866638">
                  <a:extLst>
                    <a:ext uri="{9D8B030D-6E8A-4147-A177-3AD203B41FA5}">
                      <a16:colId xmlns:a16="http://schemas.microsoft.com/office/drawing/2014/main" val="288312378"/>
                    </a:ext>
                  </a:extLst>
                </a:gridCol>
                <a:gridCol w="1866638">
                  <a:extLst>
                    <a:ext uri="{9D8B030D-6E8A-4147-A177-3AD203B41FA5}">
                      <a16:colId xmlns:a16="http://schemas.microsoft.com/office/drawing/2014/main" val="2255483289"/>
                    </a:ext>
                  </a:extLst>
                </a:gridCol>
              </a:tblGrid>
              <a:tr h="1303283"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Problem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Rozwiązanie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Propozycja wartości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Nieuczciwa przewaga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Segmenty klientów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0405"/>
                  </a:ext>
                </a:extLst>
              </a:tr>
              <a:tr h="1303283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Kluczowe wskaźniki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Kanały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95260"/>
                  </a:ext>
                </a:extLst>
              </a:tr>
              <a:tr h="1303283"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Struktura kosztów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Struktura przychodów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23415"/>
                  </a:ext>
                </a:extLst>
              </a:tr>
            </a:tbl>
          </a:graphicData>
        </a:graphic>
      </p:graphicFrame>
      <p:sp>
        <p:nvSpPr>
          <p:cNvPr id="226" name="Shape 226"/>
          <p:cNvSpPr/>
          <p:nvPr/>
        </p:nvSpPr>
        <p:spPr>
          <a:xfrm>
            <a:off x="1129139" y="1794730"/>
            <a:ext cx="9099674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Zadanie</a:t>
            </a:r>
            <a:endParaRPr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BAF96C-29E9-2A41-9A6B-263897271F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313" y="2766846"/>
            <a:ext cx="14041665" cy="1504944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C938C6E-D6BC-4984-B015-629F8E298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32" y="-1006665"/>
            <a:ext cx="15747043" cy="1572933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153BCC8-0EC1-4D1D-803B-531EF3CC24E6}"/>
              </a:ext>
            </a:extLst>
          </p:cNvPr>
          <p:cNvSpPr/>
          <p:nvPr/>
        </p:nvSpPr>
        <p:spPr>
          <a:xfrm rot="241208">
            <a:off x="4386725" y="3166781"/>
            <a:ext cx="887592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7000" b="1" dirty="0">
                <a:solidFill>
                  <a:srgbClr val="496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</a:rPr>
              <a:t>Zacznijmy myśleć </a:t>
            </a:r>
          </a:p>
          <a:p>
            <a:pPr algn="ctr"/>
            <a:r>
              <a:rPr lang="pl-PL" sz="7000" b="1" dirty="0">
                <a:solidFill>
                  <a:srgbClr val="496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</a:rPr>
              <a:t>w sposób wyszczuplony </a:t>
            </a:r>
          </a:p>
          <a:p>
            <a:pPr algn="ctr"/>
            <a:r>
              <a:rPr lang="pl-PL" sz="7000" b="1" dirty="0">
                <a:solidFill>
                  <a:srgbClr val="496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</a:rPr>
              <a:t>i stwórzmy</a:t>
            </a:r>
          </a:p>
          <a:p>
            <a:pPr algn="ctr"/>
            <a:r>
              <a:rPr lang="pl-PL" sz="7000" b="1" dirty="0">
                <a:solidFill>
                  <a:srgbClr val="496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</a:rPr>
              <a:t>Lean </a:t>
            </a:r>
            <a:r>
              <a:rPr lang="pl-PL" sz="7000" b="1" dirty="0" err="1">
                <a:solidFill>
                  <a:srgbClr val="496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</a:rPr>
              <a:t>Innovation</a:t>
            </a:r>
            <a:r>
              <a:rPr lang="pl-PL" sz="7000" b="1" dirty="0">
                <a:solidFill>
                  <a:srgbClr val="496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pl-PL" sz="7000" b="1" dirty="0">
                <a:solidFill>
                  <a:srgbClr val="496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</a:rPr>
              <a:t>Model </a:t>
            </a:r>
            <a:r>
              <a:rPr lang="pl-PL" sz="7000" b="1" dirty="0" err="1">
                <a:solidFill>
                  <a:srgbClr val="496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</a:rPr>
              <a:t>Canvas</a:t>
            </a:r>
            <a:endParaRPr lang="pl-PL" sz="7000" b="1" dirty="0">
              <a:solidFill>
                <a:srgbClr val="496F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513034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57F5AC-88E4-324E-81CA-E4297F19EC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6756" y="-2096135"/>
            <a:ext cx="14041665" cy="15049440"/>
          </a:xfrm>
          <a:prstGeom prst="rect">
            <a:avLst/>
          </a:prstGeom>
        </p:spPr>
      </p:pic>
      <p:sp>
        <p:nvSpPr>
          <p:cNvPr id="68" name="Shape 68"/>
          <p:cNvSpPr/>
          <p:nvPr/>
        </p:nvSpPr>
        <p:spPr>
          <a:xfrm>
            <a:off x="1265591" y="1077731"/>
            <a:ext cx="13429689" cy="37460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l"/>
            <a:r>
              <a:rPr lang="pl-PL" sz="8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Powody, dla których model biznesowy jest ważny:</a:t>
            </a:r>
            <a:endParaRPr sz="8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14150BDE-819D-4758-AD12-7C4C8746D3C3}"/>
              </a:ext>
            </a:extLst>
          </p:cNvPr>
          <p:cNvSpPr/>
          <p:nvPr/>
        </p:nvSpPr>
        <p:spPr>
          <a:xfrm>
            <a:off x="828145" y="3108222"/>
            <a:ext cx="16498563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48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pomaga ustalić, co konsument otrzymuje od firmy;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48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pomaga osiągnąć sukces biznesowy;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48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pomaga przetestować nowy pomysł, aby sprawdzić, czy ma realną szansę powodzenia;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48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pomaga rozwijać misję i wizję firmy;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48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pomaga stworzyć zestaw wartości, które pomogą zarządzać własnym biznesem;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48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pomaga kreować wizerunek potencjalnych klientów;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48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pomaga stworzyć harmonogram realizacji celów i zadań;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48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pomaga tworzyć ofertę produktów i usług;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48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pomaga tworzyć strategie marketingowe. 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44DBB15-D910-42CD-BB4B-EC0B9FC5E673}"/>
              </a:ext>
            </a:extLst>
          </p:cNvPr>
          <p:cNvSpPr/>
          <p:nvPr/>
        </p:nvSpPr>
        <p:spPr>
          <a:xfrm>
            <a:off x="584489" y="13074986"/>
            <a:ext cx="10987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l-PL" sz="28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Źródło: http://www.itee.radom.pl/images/kompendium.pdf</a:t>
            </a:r>
            <a:endParaRPr lang="en-IE" sz="2800" b="1" kern="1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A1AE5E7-51D8-4722-B388-0C43E9FB3F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2043" y="7788166"/>
            <a:ext cx="4727215" cy="435004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F96DA67-C5DE-41B6-8374-103447C73A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989" y="0"/>
            <a:ext cx="3352800" cy="371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1149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57F5AC-88E4-324E-81CA-E4297F19EC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1634" y="3672115"/>
            <a:ext cx="14041665" cy="15049440"/>
          </a:xfrm>
          <a:prstGeom prst="rect">
            <a:avLst/>
          </a:prstGeom>
        </p:spPr>
      </p:pic>
      <p:sp>
        <p:nvSpPr>
          <p:cNvPr id="68" name="Shape 68"/>
          <p:cNvSpPr/>
          <p:nvPr/>
        </p:nvSpPr>
        <p:spPr>
          <a:xfrm>
            <a:off x="1285640" y="2125642"/>
            <a:ext cx="7058538" cy="44645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 lnSpcReduction="10000"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Lean </a:t>
            </a:r>
            <a:r>
              <a:rPr lang="pl-PL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Canvas</a:t>
            </a:r>
            <a:endParaRPr lang="pl-PL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pl-PL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to jest?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1" name="Shape 72">
            <a:extLst>
              <a:ext uri="{FF2B5EF4-FFF2-40B4-BE49-F238E27FC236}">
                <a16:creationId xmlns:a16="http://schemas.microsoft.com/office/drawing/2014/main" id="{20E1F28C-B04A-4362-B08D-FA9482E45FCB}"/>
              </a:ext>
            </a:extLst>
          </p:cNvPr>
          <p:cNvSpPr/>
          <p:nvPr/>
        </p:nvSpPr>
        <p:spPr>
          <a:xfrm>
            <a:off x="9970089" y="10972800"/>
            <a:ext cx="6962776" cy="2701355"/>
          </a:xfrm>
          <a:prstGeom prst="rect">
            <a:avLst/>
          </a:prstGeom>
          <a:solidFill>
            <a:srgbClr val="84CAC5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024D9C04-1E26-436F-A45F-CACA125619D6}"/>
              </a:ext>
            </a:extLst>
          </p:cNvPr>
          <p:cNvSpPr/>
          <p:nvPr/>
        </p:nvSpPr>
        <p:spPr>
          <a:xfrm>
            <a:off x="10631698" y="2082799"/>
            <a:ext cx="84645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l-PL" sz="3600" dirty="0">
                <a:solidFill>
                  <a:srgbClr val="496F63"/>
                </a:solidFill>
              </a:rPr>
              <a:t>Jest to narzędzie umożliwiające opracowanie potencjalnych modeli biznesowych na jednej kartce A4.</a:t>
            </a:r>
            <a:endParaRPr lang="en-IE" sz="3600" b="1" kern="1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  <p:sp>
        <p:nvSpPr>
          <p:cNvPr id="13" name="Shape 69">
            <a:extLst>
              <a:ext uri="{FF2B5EF4-FFF2-40B4-BE49-F238E27FC236}">
                <a16:creationId xmlns:a16="http://schemas.microsoft.com/office/drawing/2014/main" id="{06AC3499-C6DE-4AA7-9461-186DB4D84747}"/>
              </a:ext>
            </a:extLst>
          </p:cNvPr>
          <p:cNvSpPr/>
          <p:nvPr/>
        </p:nvSpPr>
        <p:spPr>
          <a:xfrm>
            <a:off x="10453710" y="11249491"/>
            <a:ext cx="5995534" cy="15634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r>
              <a:rPr lang="pl-PL" sz="3600" dirty="0">
                <a:solidFill>
                  <a:srgbClr val="496F63"/>
                </a:solidFill>
              </a:rPr>
              <a:t>Tworzone w ten sposób modele biznesowe są „odchudzane” ze zbędnych informacji. </a:t>
            </a:r>
            <a:endParaRPr sz="36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69">
            <a:extLst>
              <a:ext uri="{FF2B5EF4-FFF2-40B4-BE49-F238E27FC236}">
                <a16:creationId xmlns:a16="http://schemas.microsoft.com/office/drawing/2014/main" id="{78AD7B29-B145-4D38-86C5-7EBBE127D346}"/>
              </a:ext>
            </a:extLst>
          </p:cNvPr>
          <p:cNvSpPr/>
          <p:nvPr/>
        </p:nvSpPr>
        <p:spPr>
          <a:xfrm>
            <a:off x="15137262" y="4430243"/>
            <a:ext cx="8464545" cy="15634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pPr algn="r"/>
            <a:r>
              <a:rPr lang="pl-PL" sz="6000" b="1" dirty="0">
                <a:solidFill>
                  <a:srgbClr val="496F63"/>
                </a:solidFill>
              </a:rPr>
              <a:t>Pisanie biznesplanów trwa zbyt długo… </a:t>
            </a:r>
            <a:endParaRPr sz="60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D8DE5493-D55B-44DE-848B-DE2AA6031324}"/>
              </a:ext>
            </a:extLst>
          </p:cNvPr>
          <p:cNvSpPr/>
          <p:nvPr/>
        </p:nvSpPr>
        <p:spPr>
          <a:xfrm>
            <a:off x="12192000" y="6244936"/>
            <a:ext cx="103988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6000" b="1" dirty="0">
                <a:solidFill>
                  <a:srgbClr val="496F63"/>
                </a:solidFill>
              </a:rPr>
              <a:t>Dlatego czasami lepiej stworzyć Lean </a:t>
            </a:r>
            <a:r>
              <a:rPr lang="pl-PL" sz="6000" b="1" dirty="0" err="1">
                <a:solidFill>
                  <a:srgbClr val="496F63"/>
                </a:solidFill>
              </a:rPr>
              <a:t>Canvas</a:t>
            </a:r>
            <a:r>
              <a:rPr lang="pl-PL" sz="6000" b="1" dirty="0">
                <a:solidFill>
                  <a:srgbClr val="496F63"/>
                </a:solidFill>
              </a:rPr>
              <a:t> zamiast pisać biznesplan.</a:t>
            </a:r>
            <a:endParaRPr lang="en-US" sz="60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0A8A5F-31A7-42FD-AE44-4125FCBE0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225" y="9499601"/>
            <a:ext cx="6962775" cy="4267200"/>
          </a:xfrm>
          <a:prstGeom prst="rect">
            <a:avLst/>
          </a:prstGeom>
        </p:spPr>
      </p:pic>
      <p:sp>
        <p:nvSpPr>
          <p:cNvPr id="19" name="Shape 69">
            <a:extLst>
              <a:ext uri="{FF2B5EF4-FFF2-40B4-BE49-F238E27FC236}">
                <a16:creationId xmlns:a16="http://schemas.microsoft.com/office/drawing/2014/main" id="{86A6744C-B2D6-4C73-ACA7-5B48C5D027D3}"/>
              </a:ext>
            </a:extLst>
          </p:cNvPr>
          <p:cNvSpPr/>
          <p:nvPr/>
        </p:nvSpPr>
        <p:spPr>
          <a:xfrm rot="353062">
            <a:off x="18801559" y="10368031"/>
            <a:ext cx="4775253" cy="15634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pPr algn="ctr"/>
            <a:r>
              <a:rPr lang="pl-PL" sz="3600" b="1" dirty="0">
                <a:solidFill>
                  <a:srgbClr val="496F63"/>
                </a:solidFill>
              </a:rPr>
              <a:t>Wszystko czego potrzebujesz to </a:t>
            </a:r>
          </a:p>
          <a:p>
            <a:pPr algn="ctr"/>
            <a:r>
              <a:rPr lang="pl-PL" sz="3600" b="1" dirty="0">
                <a:solidFill>
                  <a:srgbClr val="496F63"/>
                </a:solidFill>
              </a:rPr>
              <a:t>1 strona papieru</a:t>
            </a:r>
          </a:p>
          <a:p>
            <a:pPr algn="ctr"/>
            <a:r>
              <a:rPr lang="pl-PL" sz="3600" b="1" dirty="0">
                <a:solidFill>
                  <a:srgbClr val="496F63"/>
                </a:solidFill>
                <a:sym typeface="Wingdings" panose="05000000000000000000" pitchFamily="2" charset="2"/>
              </a:rPr>
              <a:t></a:t>
            </a:r>
            <a:endParaRPr sz="36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3DADF2E6-07F4-47B7-A14E-10D5B7E795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609" y="9196796"/>
            <a:ext cx="3905892" cy="3905892"/>
          </a:xfrm>
          <a:prstGeom prst="rect">
            <a:avLst/>
          </a:prstGeom>
        </p:spPr>
      </p:pic>
      <p:sp>
        <p:nvSpPr>
          <p:cNvPr id="22" name="Rectangle 1">
            <a:extLst>
              <a:ext uri="{FF2B5EF4-FFF2-40B4-BE49-F238E27FC236}">
                <a16:creationId xmlns:a16="http://schemas.microsoft.com/office/drawing/2014/main" id="{BFBF4C95-435E-4107-B186-32596CBD1A36}"/>
              </a:ext>
            </a:extLst>
          </p:cNvPr>
          <p:cNvSpPr/>
          <p:nvPr/>
        </p:nvSpPr>
        <p:spPr>
          <a:xfrm>
            <a:off x="4814909" y="8242688"/>
            <a:ext cx="31813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l-PL" sz="28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stworzony przez</a:t>
            </a:r>
          </a:p>
          <a:p>
            <a:pPr algn="ctr" fontAlgn="base"/>
            <a:r>
              <a:rPr lang="pl-PL" sz="28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Ash </a:t>
            </a:r>
            <a:r>
              <a:rPr lang="pl-PL" sz="2800" b="1" kern="12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Maurya</a:t>
            </a:r>
            <a:endParaRPr lang="en-IE" sz="2800" b="1" kern="1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F0865906-1E44-43A6-B80C-D3FBFD7E07C1}"/>
              </a:ext>
            </a:extLst>
          </p:cNvPr>
          <p:cNvSpPr/>
          <p:nvPr/>
        </p:nvSpPr>
        <p:spPr>
          <a:xfrm>
            <a:off x="-46130" y="12812913"/>
            <a:ext cx="8042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l-PL" sz="28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Źródło: https://www.businessmodelcompetition.com</a:t>
            </a:r>
            <a:endParaRPr lang="en-IE" sz="2800" b="1" kern="1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BD78F1-BBE0-8E40-ABCD-141A772B0A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4603" y="2925314"/>
            <a:ext cx="14041665" cy="15049440"/>
          </a:xfrm>
          <a:prstGeom prst="rect">
            <a:avLst/>
          </a:prstGeom>
        </p:spPr>
      </p:pic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3821723" y="544457"/>
            <a:ext cx="16576431" cy="36231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>
            <a:lvl1pPr algn="ctr">
              <a:lnSpc>
                <a:spcPct val="80000"/>
              </a:lnSpc>
              <a:defRPr sz="10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marL="1371600" indent="-1371600" algn="l">
              <a:lnSpc>
                <a:spcPct val="120000"/>
              </a:lnSpc>
              <a:buFont typeface="+mj-lt"/>
              <a:buAutoNum type="arabicPeriod"/>
            </a:pPr>
            <a:r>
              <a:rPr lang="pl-PL" sz="8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Narysuj go na dużym arkuszu.</a:t>
            </a:r>
          </a:p>
          <a:p>
            <a:pPr marL="1371600" indent="-1371600" algn="l">
              <a:lnSpc>
                <a:spcPct val="120000"/>
              </a:lnSpc>
              <a:buFont typeface="+mj-lt"/>
              <a:buAutoNum type="arabicPeriod"/>
            </a:pPr>
            <a:r>
              <a:rPr lang="pl-PL" sz="8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Wykorzystaj wizualizacje.</a:t>
            </a:r>
          </a:p>
          <a:p>
            <a:pPr marL="1371600" indent="-1371600" algn="l">
              <a:lnSpc>
                <a:spcPct val="120000"/>
              </a:lnSpc>
              <a:buFont typeface="+mj-lt"/>
              <a:buAutoNum type="arabicPeriod"/>
            </a:pPr>
            <a:r>
              <a:rPr lang="pl-PL" sz="8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Zaangażuj wszystkich. </a:t>
            </a:r>
            <a:endParaRPr sz="8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Shape 119"/>
          <p:cNvSpPr/>
          <p:nvPr/>
        </p:nvSpPr>
        <p:spPr>
          <a:xfrm rot="1670134">
            <a:off x="-722765" y="6304724"/>
            <a:ext cx="7640274" cy="17978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 fontScale="85000" lnSpcReduction="20000"/>
          </a:bodyPr>
          <a:lstStyle/>
          <a:p>
            <a:pPr algn="ctr">
              <a:lnSpc>
                <a:spcPct val="150000"/>
              </a:lnSpc>
            </a:pPr>
            <a:r>
              <a:rPr lang="pl-PL" sz="3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narzędzie może rozwiązać </a:t>
            </a:r>
          </a:p>
          <a:p>
            <a:pPr algn="ctr">
              <a:lnSpc>
                <a:spcPct val="150000"/>
              </a:lnSpc>
            </a:pPr>
            <a:r>
              <a:rPr lang="pl-PL" sz="3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Twój problem</a:t>
            </a:r>
          </a:p>
          <a:p>
            <a:pPr algn="ctr">
              <a:lnSpc>
                <a:spcPct val="150000"/>
              </a:lnSpc>
            </a:pPr>
            <a:r>
              <a:rPr lang="pl-PL" sz="3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może to zająć jedynie 20 minut</a:t>
            </a:r>
            <a:endParaRPr lang="en-US" sz="35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11789350" y="5393182"/>
            <a:ext cx="805299" cy="1"/>
          </a:xfrm>
          <a:prstGeom prst="line">
            <a:avLst/>
          </a:prstGeom>
          <a:ln w="50800">
            <a:solidFill>
              <a:srgbClr val="496F63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A837594-464F-4E20-899D-AF8C45E56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740" y="8444742"/>
            <a:ext cx="3877216" cy="4010585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6EA6CDEC-B926-4499-80ED-CFD9CBE93588}"/>
              </a:ext>
            </a:extLst>
          </p:cNvPr>
          <p:cNvSpPr/>
          <p:nvPr/>
        </p:nvSpPr>
        <p:spPr>
          <a:xfrm>
            <a:off x="11148418" y="5922161"/>
            <a:ext cx="1219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5000" b="1" dirty="0">
                <a:solidFill>
                  <a:srgbClr val="71BB9A"/>
                </a:solidFill>
              </a:rPr>
              <a:t>To narzędzie pomoże ukierunkować przedsiębiorcę w drodze od pomysłu do budowania udanego startupu.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3EFAD3E-B16F-4400-BFF9-900F249D73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230" y="3018708"/>
            <a:ext cx="6677957" cy="3048425"/>
          </a:xfrm>
          <a:prstGeom prst="rect">
            <a:avLst/>
          </a:prstGeom>
        </p:spPr>
      </p:pic>
      <p:sp>
        <p:nvSpPr>
          <p:cNvPr id="16" name="Rectangle 1">
            <a:extLst>
              <a:ext uri="{FF2B5EF4-FFF2-40B4-BE49-F238E27FC236}">
                <a16:creationId xmlns:a16="http://schemas.microsoft.com/office/drawing/2014/main" id="{34E4DD38-FF4C-4EC2-9797-B77343AB54FE}"/>
              </a:ext>
            </a:extLst>
          </p:cNvPr>
          <p:cNvSpPr/>
          <p:nvPr/>
        </p:nvSpPr>
        <p:spPr>
          <a:xfrm>
            <a:off x="11698209" y="13192569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l-PL" sz="24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Źródło: https://leadflowmethod.com/message/introduction-lean-canvas/</a:t>
            </a:r>
            <a:endParaRPr lang="en-IE" sz="2400" b="1" kern="1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  <p:pic>
        <p:nvPicPr>
          <p:cNvPr id="2" name="Obraz 1">
            <a:hlinkClick r:id="rId6"/>
            <a:extLst>
              <a:ext uri="{FF2B5EF4-FFF2-40B4-BE49-F238E27FC236}">
                <a16:creationId xmlns:a16="http://schemas.microsoft.com/office/drawing/2014/main" id="{B4C5A44E-51AD-47E9-B8B0-4E22EE500B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97906" y="8541384"/>
            <a:ext cx="6107792" cy="45304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1B30B0-1B33-634A-94F6-A6822BF0BAD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515" y="-2327917"/>
            <a:ext cx="23679149" cy="25378609"/>
          </a:xfrm>
          <a:prstGeom prst="rect">
            <a:avLst/>
          </a:prstGeom>
        </p:spPr>
      </p:pic>
      <p:sp>
        <p:nvSpPr>
          <p:cNvPr id="62" name="Shape 62"/>
          <p:cNvSpPr/>
          <p:nvPr/>
        </p:nvSpPr>
        <p:spPr>
          <a:xfrm>
            <a:off x="4268256" y="371475"/>
            <a:ext cx="15266463" cy="44645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Model </a:t>
            </a:r>
            <a:r>
              <a:rPr lang="pl-PL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Canvas</a:t>
            </a:r>
            <a:endParaRPr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8D68FECF-EB41-42D1-857A-A9EAB54F1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998847"/>
              </p:ext>
            </p:extLst>
          </p:nvPr>
        </p:nvGraphicFramePr>
        <p:xfrm>
          <a:off x="1285875" y="2000250"/>
          <a:ext cx="21231226" cy="10258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6245">
                  <a:extLst>
                    <a:ext uri="{9D8B030D-6E8A-4147-A177-3AD203B41FA5}">
                      <a16:colId xmlns:a16="http://schemas.microsoft.com/office/drawing/2014/main" val="4222263937"/>
                    </a:ext>
                  </a:extLst>
                </a:gridCol>
                <a:gridCol w="4246245">
                  <a:extLst>
                    <a:ext uri="{9D8B030D-6E8A-4147-A177-3AD203B41FA5}">
                      <a16:colId xmlns:a16="http://schemas.microsoft.com/office/drawing/2014/main" val="2673784136"/>
                    </a:ext>
                  </a:extLst>
                </a:gridCol>
                <a:gridCol w="2123123">
                  <a:extLst>
                    <a:ext uri="{9D8B030D-6E8A-4147-A177-3AD203B41FA5}">
                      <a16:colId xmlns:a16="http://schemas.microsoft.com/office/drawing/2014/main" val="1104370562"/>
                    </a:ext>
                  </a:extLst>
                </a:gridCol>
                <a:gridCol w="2123123">
                  <a:extLst>
                    <a:ext uri="{9D8B030D-6E8A-4147-A177-3AD203B41FA5}">
                      <a16:colId xmlns:a16="http://schemas.microsoft.com/office/drawing/2014/main" val="1475766613"/>
                    </a:ext>
                  </a:extLst>
                </a:gridCol>
                <a:gridCol w="4246245">
                  <a:extLst>
                    <a:ext uri="{9D8B030D-6E8A-4147-A177-3AD203B41FA5}">
                      <a16:colId xmlns:a16="http://schemas.microsoft.com/office/drawing/2014/main" val="288312378"/>
                    </a:ext>
                  </a:extLst>
                </a:gridCol>
                <a:gridCol w="4246245">
                  <a:extLst>
                    <a:ext uri="{9D8B030D-6E8A-4147-A177-3AD203B41FA5}">
                      <a16:colId xmlns:a16="http://schemas.microsoft.com/office/drawing/2014/main" val="2255483289"/>
                    </a:ext>
                  </a:extLst>
                </a:gridCol>
              </a:tblGrid>
              <a:tr h="3419475">
                <a:tc rowSpan="2">
                  <a:txBody>
                    <a:bodyPr/>
                    <a:lstStyle/>
                    <a:p>
                      <a:pPr algn="ctr"/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Kluczowi partnerzy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Kluczowe czynności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Propozycja wartości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Relacje z klientami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Segmenty klientów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0405"/>
                  </a:ext>
                </a:extLst>
              </a:tr>
              <a:tr h="3419475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Kluczowe zasoby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Kanały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95260"/>
                  </a:ext>
                </a:extLst>
              </a:tr>
              <a:tr h="3419475">
                <a:tc gridSpan="3">
                  <a:txBody>
                    <a:bodyPr/>
                    <a:lstStyle/>
                    <a:p>
                      <a:pPr algn="ctr"/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Struktura kosztów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Struktura przychodów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23415"/>
                  </a:ext>
                </a:extLst>
              </a:tr>
            </a:tbl>
          </a:graphicData>
        </a:graphic>
      </p:graphicFrame>
      <p:sp>
        <p:nvSpPr>
          <p:cNvPr id="6" name="Shape 62">
            <a:extLst>
              <a:ext uri="{FF2B5EF4-FFF2-40B4-BE49-F238E27FC236}">
                <a16:creationId xmlns:a16="http://schemas.microsoft.com/office/drawing/2014/main" id="{72BCB222-C67E-4B20-A7DC-ED6A4566CC83}"/>
              </a:ext>
            </a:extLst>
          </p:cNvPr>
          <p:cNvSpPr/>
          <p:nvPr/>
        </p:nvSpPr>
        <p:spPr>
          <a:xfrm>
            <a:off x="1121444" y="12354328"/>
            <a:ext cx="21560083" cy="16615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 fontScale="92500" lnSpcReduction="10000"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5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biznesowy można opisać za pomocą dziewięciu podstawowych elementów, które pokazują logikę tego, w jaki sposób firma zamierza zarabiać pieniądze.</a:t>
            </a:r>
            <a:endParaRPr sz="5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1CEB28B-AE5E-4302-9CB4-F645C9D0E69E}"/>
              </a:ext>
            </a:extLst>
          </p:cNvPr>
          <p:cNvSpPr/>
          <p:nvPr/>
        </p:nvSpPr>
        <p:spPr>
          <a:xfrm rot="5400000">
            <a:off x="16771292" y="6626473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l-PL" sz="24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Źródło: http://www.itee.radom.pl/images/kompendium.pdf/</a:t>
            </a:r>
            <a:endParaRPr lang="en-IE" sz="2400" b="1" kern="1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1B30B0-1B33-634A-94F6-A6822BF0BAD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515" y="-2327917"/>
            <a:ext cx="23679149" cy="25378609"/>
          </a:xfrm>
          <a:prstGeom prst="rect">
            <a:avLst/>
          </a:prstGeom>
        </p:spPr>
      </p:pic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8D68FECF-EB41-42D1-857A-A9EAB54F1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757144"/>
              </p:ext>
            </p:extLst>
          </p:nvPr>
        </p:nvGraphicFramePr>
        <p:xfrm>
          <a:off x="1285875" y="2000250"/>
          <a:ext cx="21231226" cy="10258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6245">
                  <a:extLst>
                    <a:ext uri="{9D8B030D-6E8A-4147-A177-3AD203B41FA5}">
                      <a16:colId xmlns:a16="http://schemas.microsoft.com/office/drawing/2014/main" val="4222263937"/>
                    </a:ext>
                  </a:extLst>
                </a:gridCol>
                <a:gridCol w="4246245">
                  <a:extLst>
                    <a:ext uri="{9D8B030D-6E8A-4147-A177-3AD203B41FA5}">
                      <a16:colId xmlns:a16="http://schemas.microsoft.com/office/drawing/2014/main" val="2673784136"/>
                    </a:ext>
                  </a:extLst>
                </a:gridCol>
                <a:gridCol w="2123123">
                  <a:extLst>
                    <a:ext uri="{9D8B030D-6E8A-4147-A177-3AD203B41FA5}">
                      <a16:colId xmlns:a16="http://schemas.microsoft.com/office/drawing/2014/main" val="1104370562"/>
                    </a:ext>
                  </a:extLst>
                </a:gridCol>
                <a:gridCol w="2123123">
                  <a:extLst>
                    <a:ext uri="{9D8B030D-6E8A-4147-A177-3AD203B41FA5}">
                      <a16:colId xmlns:a16="http://schemas.microsoft.com/office/drawing/2014/main" val="1475766613"/>
                    </a:ext>
                  </a:extLst>
                </a:gridCol>
                <a:gridCol w="4246245">
                  <a:extLst>
                    <a:ext uri="{9D8B030D-6E8A-4147-A177-3AD203B41FA5}">
                      <a16:colId xmlns:a16="http://schemas.microsoft.com/office/drawing/2014/main" val="288312378"/>
                    </a:ext>
                  </a:extLst>
                </a:gridCol>
                <a:gridCol w="4246245">
                  <a:extLst>
                    <a:ext uri="{9D8B030D-6E8A-4147-A177-3AD203B41FA5}">
                      <a16:colId xmlns:a16="http://schemas.microsoft.com/office/drawing/2014/main" val="2255483289"/>
                    </a:ext>
                  </a:extLst>
                </a:gridCol>
              </a:tblGrid>
              <a:tr h="3419475">
                <a:tc rowSpan="2">
                  <a:txBody>
                    <a:bodyPr/>
                    <a:lstStyle/>
                    <a:p>
                      <a:pPr algn="ctr"/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Kluczowi partnerzy</a:t>
                      </a:r>
                    </a:p>
                    <a:p>
                      <a:pPr algn="ctr"/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Problem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Kluczowe czynności</a:t>
                      </a:r>
                    </a:p>
                    <a:p>
                      <a:pPr algn="ctr"/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Rozwiązanie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Propozycja wartości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Relacje z klientami</a:t>
                      </a:r>
                    </a:p>
                    <a:p>
                      <a:pPr algn="ctr"/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Nieuczciwa przewaga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Segmenty klientów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0405"/>
                  </a:ext>
                </a:extLst>
              </a:tr>
              <a:tr h="3419475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Kluczowe zasoby</a:t>
                      </a:r>
                    </a:p>
                    <a:p>
                      <a:pPr algn="ctr"/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Kluczowe wskaźniki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Kanały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95260"/>
                  </a:ext>
                </a:extLst>
              </a:tr>
              <a:tr h="3419475">
                <a:tc gridSpan="3">
                  <a:txBody>
                    <a:bodyPr/>
                    <a:lstStyle/>
                    <a:p>
                      <a:pPr algn="ctr"/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Struktura kosztów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Struktura przychodów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23415"/>
                  </a:ext>
                </a:extLst>
              </a:tr>
            </a:tbl>
          </a:graphicData>
        </a:graphic>
      </p:graphicFrame>
      <p:sp>
        <p:nvSpPr>
          <p:cNvPr id="2" name="Znak mnożenia 1">
            <a:extLst>
              <a:ext uri="{FF2B5EF4-FFF2-40B4-BE49-F238E27FC236}">
                <a16:creationId xmlns:a16="http://schemas.microsoft.com/office/drawing/2014/main" id="{2FBF8355-D5FE-4BC3-8311-06CBE8F2DCBB}"/>
              </a:ext>
            </a:extLst>
          </p:cNvPr>
          <p:cNvSpPr/>
          <p:nvPr/>
        </p:nvSpPr>
        <p:spPr>
          <a:xfrm>
            <a:off x="1285874" y="4175892"/>
            <a:ext cx="4371976" cy="1307605"/>
          </a:xfrm>
          <a:prstGeom prst="mathMultiply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Znak mnożenia 7">
            <a:extLst>
              <a:ext uri="{FF2B5EF4-FFF2-40B4-BE49-F238E27FC236}">
                <a16:creationId xmlns:a16="http://schemas.microsoft.com/office/drawing/2014/main" id="{9E6510A0-09C2-4C8F-9EC4-97E43DD39D42}"/>
              </a:ext>
            </a:extLst>
          </p:cNvPr>
          <p:cNvSpPr/>
          <p:nvPr/>
        </p:nvSpPr>
        <p:spPr>
          <a:xfrm>
            <a:off x="5449835" y="2434269"/>
            <a:ext cx="4371976" cy="1307605"/>
          </a:xfrm>
          <a:prstGeom prst="mathMultiply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Znak mnożenia 8">
            <a:extLst>
              <a:ext uri="{FF2B5EF4-FFF2-40B4-BE49-F238E27FC236}">
                <a16:creationId xmlns:a16="http://schemas.microsoft.com/office/drawing/2014/main" id="{D8B65772-5966-4BDB-904A-EC74DE3338B5}"/>
              </a:ext>
            </a:extLst>
          </p:cNvPr>
          <p:cNvSpPr/>
          <p:nvPr/>
        </p:nvSpPr>
        <p:spPr>
          <a:xfrm>
            <a:off x="5449835" y="5704057"/>
            <a:ext cx="4371976" cy="1307605"/>
          </a:xfrm>
          <a:prstGeom prst="mathMultiply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Znak mnożenia 9">
            <a:extLst>
              <a:ext uri="{FF2B5EF4-FFF2-40B4-BE49-F238E27FC236}">
                <a16:creationId xmlns:a16="http://schemas.microsoft.com/office/drawing/2014/main" id="{F448115A-3454-4B6E-BF5B-15E931933DA8}"/>
              </a:ext>
            </a:extLst>
          </p:cNvPr>
          <p:cNvSpPr/>
          <p:nvPr/>
        </p:nvSpPr>
        <p:spPr>
          <a:xfrm>
            <a:off x="13983467" y="2000250"/>
            <a:ext cx="4371976" cy="1307605"/>
          </a:xfrm>
          <a:prstGeom prst="mathMultiply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546C835A-9416-4619-98A1-056EAFE2F9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364" y="3369647"/>
            <a:ext cx="806245" cy="80624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1C1C19F4-4856-4240-9FEE-9F79F84838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773" y="3282188"/>
            <a:ext cx="981161" cy="981161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6A90853C-EA8E-4EF3-A4E1-F968F2E43D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24" y="6539662"/>
            <a:ext cx="1338457" cy="1338457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8715B3D-DD49-417C-8295-FA41235CC7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586" y="5040964"/>
            <a:ext cx="876551" cy="876551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E3C169B4-8A0E-435F-8157-4F50680F4B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677" y="3207060"/>
            <a:ext cx="751556" cy="994112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BADE55F7-ACE6-489B-A141-7C93B490C4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652" y="5550395"/>
            <a:ext cx="1307605" cy="1307605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D6253563-317E-4858-97E6-DB9FA000EA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885" y="3719571"/>
            <a:ext cx="976408" cy="912642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CD65E4-00D1-4442-9224-601F91D086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75" y="9092037"/>
            <a:ext cx="1189398" cy="1189398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0B42BB0D-15C2-4D0C-B166-8CA32684CBF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3257" y="9098254"/>
            <a:ext cx="1307605" cy="1307605"/>
          </a:xfrm>
          <a:prstGeom prst="rect">
            <a:avLst/>
          </a:prstGeom>
        </p:spPr>
      </p:pic>
      <p:sp>
        <p:nvSpPr>
          <p:cNvPr id="20" name="Shape 62">
            <a:extLst>
              <a:ext uri="{FF2B5EF4-FFF2-40B4-BE49-F238E27FC236}">
                <a16:creationId xmlns:a16="http://schemas.microsoft.com/office/drawing/2014/main" id="{41A287CA-E73A-45FD-9833-5CB24AF27283}"/>
              </a:ext>
            </a:extLst>
          </p:cNvPr>
          <p:cNvSpPr/>
          <p:nvPr/>
        </p:nvSpPr>
        <p:spPr>
          <a:xfrm>
            <a:off x="1438275" y="523875"/>
            <a:ext cx="21231225" cy="44645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8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Model </a:t>
            </a:r>
            <a:r>
              <a:rPr lang="pl-PL" sz="8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Canvas</a:t>
            </a:r>
            <a:r>
              <a:rPr lang="pl-PL" sz="8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pl-PL" sz="8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Lean </a:t>
            </a:r>
            <a:r>
              <a:rPr lang="pl-PL" sz="8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Canvas</a:t>
            </a:r>
            <a:endParaRPr sz="8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62">
            <a:extLst>
              <a:ext uri="{FF2B5EF4-FFF2-40B4-BE49-F238E27FC236}">
                <a16:creationId xmlns:a16="http://schemas.microsoft.com/office/drawing/2014/main" id="{756C5A92-AA59-49B9-8B66-AFE3AE32D2FF}"/>
              </a:ext>
            </a:extLst>
          </p:cNvPr>
          <p:cNvSpPr/>
          <p:nvPr/>
        </p:nvSpPr>
        <p:spPr>
          <a:xfrm>
            <a:off x="1121444" y="12354328"/>
            <a:ext cx="21560083" cy="16615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5000" dirty="0">
                <a:solidFill>
                  <a:srgbClr val="496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Lean </a:t>
            </a:r>
            <a:r>
              <a:rPr lang="pl-PL" sz="5000" dirty="0" err="1">
                <a:solidFill>
                  <a:srgbClr val="496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pl-PL" sz="5000" dirty="0">
                <a:solidFill>
                  <a:srgbClr val="496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pl-PL" sz="5000" dirty="0" err="1">
                <a:solidFill>
                  <a:srgbClr val="496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Canvas</a:t>
            </a:r>
            <a:r>
              <a:rPr lang="pl-PL" sz="5000" dirty="0">
                <a:solidFill>
                  <a:srgbClr val="496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5000" b="0" dirty="0">
                <a:solidFill>
                  <a:srgbClr val="496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wspólny język do opisywania, wizualizacji, oceny i zmiany modeli biznesowych. </a:t>
            </a:r>
            <a:endParaRPr sz="5000" b="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BCAAD6C4-4866-4EF6-B767-066099CC15D5}"/>
              </a:ext>
            </a:extLst>
          </p:cNvPr>
          <p:cNvSpPr/>
          <p:nvPr/>
        </p:nvSpPr>
        <p:spPr>
          <a:xfrm rot="5400000">
            <a:off x="16771292" y="689607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l-PL" sz="20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Źródło: https://medium.com/@steve_mullen/an-introduction-to-lean-canvas-5c17c469d3e0</a:t>
            </a:r>
            <a:endParaRPr lang="en-IE" sz="2000" b="1" kern="1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523B9DEE-BCE9-43C6-AFF6-AB541BF6A649}"/>
              </a:ext>
            </a:extLst>
          </p:cNvPr>
          <p:cNvCxnSpPr/>
          <p:nvPr/>
        </p:nvCxnSpPr>
        <p:spPr>
          <a:xfrm flipV="1">
            <a:off x="11855669" y="1516938"/>
            <a:ext cx="0" cy="10682123"/>
          </a:xfrm>
          <a:prstGeom prst="line">
            <a:avLst/>
          </a:prstGeom>
          <a:ln w="88900" cmpd="sng">
            <a:solidFill>
              <a:srgbClr val="71BB9A">
                <a:alpha val="30000"/>
              </a:srgbClr>
            </a:solidFill>
            <a:prstDash val="sysDot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Prostokąt 25">
            <a:extLst>
              <a:ext uri="{FF2B5EF4-FFF2-40B4-BE49-F238E27FC236}">
                <a16:creationId xmlns:a16="http://schemas.microsoft.com/office/drawing/2014/main" id="{047AC9A2-7929-426C-BC24-493CF5612507}"/>
              </a:ext>
            </a:extLst>
          </p:cNvPr>
          <p:cNvSpPr/>
          <p:nvPr/>
        </p:nvSpPr>
        <p:spPr>
          <a:xfrm>
            <a:off x="5918393" y="1416810"/>
            <a:ext cx="3434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71BB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</a:t>
            </a: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8A09E15C-7BF7-4E12-ACC3-707C591FA439}"/>
              </a:ext>
            </a:extLst>
          </p:cNvPr>
          <p:cNvSpPr/>
          <p:nvPr/>
        </p:nvSpPr>
        <p:spPr>
          <a:xfrm>
            <a:off x="15544023" y="1415475"/>
            <a:ext cx="3434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71BB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RYNEK</a:t>
            </a:r>
          </a:p>
        </p:txBody>
      </p:sp>
    </p:spTree>
    <p:extLst>
      <p:ext uri="{BB962C8B-B14F-4D97-AF65-F5344CB8AC3E}">
        <p14:creationId xmlns:p14="http://schemas.microsoft.com/office/powerpoint/2010/main" val="51687114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517" y="-8634"/>
            <a:ext cx="9956901" cy="13733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6C2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12203688" y="9448550"/>
            <a:ext cx="11452371" cy="26666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/>
          <a:p>
            <a:r>
              <a:rPr lang="pl-PL" sz="5000" dirty="0"/>
              <a:t>Większość startupów upada nie dlatego, że nie udaje im się zbudować tego, co zamierzają zbudować, ale dlatego, że marnują czas, pieniądze i wysiłek na budowanie niewłaściwego produktu.</a:t>
            </a:r>
            <a:endParaRPr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4517" y="0"/>
            <a:ext cx="10211538" cy="13733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30" name="Shape 130"/>
          <p:cNvSpPr/>
          <p:nvPr/>
        </p:nvSpPr>
        <p:spPr>
          <a:xfrm>
            <a:off x="861745" y="7408669"/>
            <a:ext cx="9099673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endParaRPr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AAF8BD9-0960-40C6-B3EE-062E7676A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95" y="2254903"/>
            <a:ext cx="4068195" cy="4068195"/>
          </a:xfrm>
          <a:prstGeom prst="rect">
            <a:avLst/>
          </a:prstGeom>
        </p:spPr>
      </p:pic>
      <p:graphicFrame>
        <p:nvGraphicFramePr>
          <p:cNvPr id="11" name="Tabela 4">
            <a:extLst>
              <a:ext uri="{FF2B5EF4-FFF2-40B4-BE49-F238E27FC236}">
                <a16:creationId xmlns:a16="http://schemas.microsoft.com/office/drawing/2014/main" id="{88CE6D14-493C-4670-815E-C41113E9A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517548"/>
              </p:ext>
            </p:extLst>
          </p:nvPr>
        </p:nvGraphicFramePr>
        <p:xfrm>
          <a:off x="299175" y="10462688"/>
          <a:ext cx="7961954" cy="2969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391">
                  <a:extLst>
                    <a:ext uri="{9D8B030D-6E8A-4147-A177-3AD203B41FA5}">
                      <a16:colId xmlns:a16="http://schemas.microsoft.com/office/drawing/2014/main" val="4222263937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673784136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104370562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475766613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88312378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255483289"/>
                    </a:ext>
                  </a:extLst>
                </a:gridCol>
              </a:tblGrid>
              <a:tr h="989844"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Problem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Rozwiązanie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Propozycja wartości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Nieuczciwa przewaga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Segmenty klientów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0405"/>
                  </a:ext>
                </a:extLst>
              </a:tr>
              <a:tr h="989844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Kluczowe wskaźniki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Kanały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95260"/>
                  </a:ext>
                </a:extLst>
              </a:tr>
              <a:tr h="989844"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Struktura kosztów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Struktura przychodów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23415"/>
                  </a:ext>
                </a:extLst>
              </a:tr>
            </a:tbl>
          </a:graphicData>
        </a:graphic>
      </p:graphicFrame>
      <p:sp>
        <p:nvSpPr>
          <p:cNvPr id="4" name="Prostokąt 3">
            <a:extLst>
              <a:ext uri="{FF2B5EF4-FFF2-40B4-BE49-F238E27FC236}">
                <a16:creationId xmlns:a16="http://schemas.microsoft.com/office/drawing/2014/main" id="{555F36F2-EF0A-47D4-9E6C-C4CFB1DB9F40}"/>
              </a:ext>
            </a:extLst>
          </p:cNvPr>
          <p:cNvSpPr/>
          <p:nvPr/>
        </p:nvSpPr>
        <p:spPr>
          <a:xfrm>
            <a:off x="5737874" y="1177685"/>
            <a:ext cx="1219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3200" dirty="0"/>
              <a:t>“</a:t>
            </a:r>
            <a:r>
              <a:rPr lang="pl-PL" sz="3200" dirty="0"/>
              <a:t>Dobrze opisany problem to problem w połowie rozwiązany</a:t>
            </a:r>
            <a:r>
              <a:rPr lang="en-US" sz="3200" dirty="0"/>
              <a:t>.”</a:t>
            </a:r>
            <a:br>
              <a:rPr lang="en-US" sz="3200" dirty="0"/>
            </a:br>
            <a:r>
              <a:rPr lang="en-US" sz="3200" dirty="0"/>
              <a:t>Charles Kettering</a:t>
            </a:r>
            <a:endParaRPr lang="pl-PL" sz="3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F5A9E92-E73C-4250-A956-3BF97C9BDE97}"/>
              </a:ext>
            </a:extLst>
          </p:cNvPr>
          <p:cNvSpPr/>
          <p:nvPr/>
        </p:nvSpPr>
        <p:spPr>
          <a:xfrm>
            <a:off x="8261128" y="3119010"/>
            <a:ext cx="1399978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l">
              <a:buFont typeface="Arial" panose="020B0604020202020204" pitchFamily="34" charset="0"/>
              <a:buChar char="•"/>
            </a:pPr>
            <a:r>
              <a:rPr lang="pl-PL" sz="6000" b="1" dirty="0">
                <a:solidFill>
                  <a:srgbClr val="496F63"/>
                </a:solidFill>
              </a:rPr>
              <a:t>Wskaż najważniejsze </a:t>
            </a:r>
            <a:r>
              <a:rPr lang="pl-PL" sz="6000" b="1" dirty="0">
                <a:solidFill>
                  <a:srgbClr val="FF0000"/>
                </a:solidFill>
              </a:rPr>
              <a:t>problemy</a:t>
            </a:r>
            <a:r>
              <a:rPr lang="pl-PL" sz="6000" b="1" dirty="0">
                <a:solidFill>
                  <a:srgbClr val="496F63"/>
                </a:solidFill>
              </a:rPr>
              <a:t> lub potrzeby zidentyfikowane dla danego segmentu klienta.</a:t>
            </a:r>
          </a:p>
          <a:p>
            <a:pPr marL="914400" indent="-914400" algn="l">
              <a:buFont typeface="Arial" panose="020B0604020202020204" pitchFamily="34" charset="0"/>
              <a:buChar char="•"/>
            </a:pPr>
            <a:r>
              <a:rPr lang="pl-PL" sz="6000" b="1" dirty="0">
                <a:solidFill>
                  <a:srgbClr val="496F63"/>
                </a:solidFill>
              </a:rPr>
              <a:t>Warto uzupełnić o istniejące alternatywne rozwiązania tych problemów.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72">
            <a:extLst>
              <a:ext uri="{FF2B5EF4-FFF2-40B4-BE49-F238E27FC236}">
                <a16:creationId xmlns:a16="http://schemas.microsoft.com/office/drawing/2014/main" id="{C6A18451-D5F8-4893-B285-26CD0D6E4A00}"/>
              </a:ext>
            </a:extLst>
          </p:cNvPr>
          <p:cNvSpPr/>
          <p:nvPr/>
        </p:nvSpPr>
        <p:spPr>
          <a:xfrm>
            <a:off x="6808266" y="751377"/>
            <a:ext cx="13378872" cy="1781342"/>
          </a:xfrm>
          <a:prstGeom prst="rect">
            <a:avLst/>
          </a:prstGeom>
          <a:solidFill>
            <a:srgbClr val="84CAC5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517" y="-8634"/>
            <a:ext cx="9956901" cy="13733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6C2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517" y="0"/>
            <a:ext cx="10211538" cy="13733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30" name="Shape 130"/>
          <p:cNvSpPr/>
          <p:nvPr/>
        </p:nvSpPr>
        <p:spPr>
          <a:xfrm>
            <a:off x="560449" y="6923893"/>
            <a:ext cx="9099673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Segmenty klientów</a:t>
            </a:r>
          </a:p>
        </p:txBody>
      </p:sp>
      <p:graphicFrame>
        <p:nvGraphicFramePr>
          <p:cNvPr id="11" name="Tabela 4">
            <a:extLst>
              <a:ext uri="{FF2B5EF4-FFF2-40B4-BE49-F238E27FC236}">
                <a16:creationId xmlns:a16="http://schemas.microsoft.com/office/drawing/2014/main" id="{88CE6D14-493C-4670-815E-C41113E9A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941328"/>
              </p:ext>
            </p:extLst>
          </p:nvPr>
        </p:nvGraphicFramePr>
        <p:xfrm>
          <a:off x="299175" y="10462688"/>
          <a:ext cx="7961954" cy="2969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391">
                  <a:extLst>
                    <a:ext uri="{9D8B030D-6E8A-4147-A177-3AD203B41FA5}">
                      <a16:colId xmlns:a16="http://schemas.microsoft.com/office/drawing/2014/main" val="4222263937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673784136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104370562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475766613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88312378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255483289"/>
                    </a:ext>
                  </a:extLst>
                </a:gridCol>
              </a:tblGrid>
              <a:tr h="989844"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Problem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Rozwiązanie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Propozycja wartości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Nieuczciwa przewaga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Segmenty klientów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0405"/>
                  </a:ext>
                </a:extLst>
              </a:tr>
              <a:tr h="989844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Kluczowe wskaźniki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Kanały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95260"/>
                  </a:ext>
                </a:extLst>
              </a:tr>
              <a:tr h="989844"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Struktura kosztów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Struktura przychodów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23415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BF7195FB-501F-4F77-B807-046A4432C7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45" y="2825134"/>
            <a:ext cx="3511372" cy="3282058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2ED7F9B2-2227-422E-A2B0-A49014C6913B}"/>
              </a:ext>
            </a:extLst>
          </p:cNvPr>
          <p:cNvSpPr/>
          <p:nvPr/>
        </p:nvSpPr>
        <p:spPr>
          <a:xfrm>
            <a:off x="6987445" y="3240158"/>
            <a:ext cx="168361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pl-PL" sz="6000" b="1" dirty="0">
                <a:solidFill>
                  <a:srgbClr val="496F63"/>
                </a:solidFill>
              </a:rPr>
              <a:t>Wskaż </a:t>
            </a:r>
            <a:r>
              <a:rPr lang="pl-PL" sz="6000" b="1" dirty="0">
                <a:solidFill>
                  <a:srgbClr val="FF0000"/>
                </a:solidFill>
              </a:rPr>
              <a:t>segmenty klientów</a:t>
            </a:r>
            <a:r>
              <a:rPr lang="pl-PL" sz="6000" b="1" dirty="0">
                <a:solidFill>
                  <a:srgbClr val="496F63"/>
                </a:solidFill>
              </a:rPr>
              <a:t>, których problemy chcesz rozwiązać.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pl-PL" sz="6000" b="1" dirty="0">
                <a:solidFill>
                  <a:srgbClr val="496F63"/>
                </a:solidFill>
              </a:rPr>
              <a:t>Najbardziej interesują nas </a:t>
            </a:r>
            <a:r>
              <a:rPr lang="pl-PL" sz="6000" b="1" dirty="0">
                <a:solidFill>
                  <a:srgbClr val="FF0000"/>
                </a:solidFill>
              </a:rPr>
              <a:t>wczesne adaptacje</a:t>
            </a:r>
            <a:r>
              <a:rPr lang="pl-PL" sz="6000" b="1" dirty="0">
                <a:solidFill>
                  <a:srgbClr val="496F63"/>
                </a:solidFill>
              </a:rPr>
              <a:t>.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33CA467-C882-444E-AE6D-066133292A96}"/>
              </a:ext>
            </a:extLst>
          </p:cNvPr>
          <p:cNvSpPr/>
          <p:nvPr/>
        </p:nvSpPr>
        <p:spPr>
          <a:xfrm>
            <a:off x="7136524" y="953195"/>
            <a:ext cx="130506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>
                <a:solidFill>
                  <a:srgbClr val="496F63"/>
                </a:solidFill>
              </a:rPr>
              <a:t>Określenie odpowiedniej grupy docelowej jest kluczowe, ponieważ to </a:t>
            </a:r>
            <a:r>
              <a:rPr lang="pl-PL" sz="4000" b="1" dirty="0">
                <a:solidFill>
                  <a:srgbClr val="496F63"/>
                </a:solidFill>
              </a:rPr>
              <a:t>klienci są źródłem przychodów</a:t>
            </a:r>
            <a:r>
              <a:rPr lang="pl-PL" sz="4000" dirty="0">
                <a:solidFill>
                  <a:srgbClr val="496F63"/>
                </a:solidFill>
              </a:rPr>
              <a:t>.</a:t>
            </a:r>
          </a:p>
        </p:txBody>
      </p:sp>
      <p:sp>
        <p:nvSpPr>
          <p:cNvPr id="13" name="Shape 72">
            <a:extLst>
              <a:ext uri="{FF2B5EF4-FFF2-40B4-BE49-F238E27FC236}">
                <a16:creationId xmlns:a16="http://schemas.microsoft.com/office/drawing/2014/main" id="{6C49EE41-1C5F-4FC4-BEB9-DECAAC57F659}"/>
              </a:ext>
            </a:extLst>
          </p:cNvPr>
          <p:cNvSpPr/>
          <p:nvPr/>
        </p:nvSpPr>
        <p:spPr>
          <a:xfrm>
            <a:off x="9046030" y="7093600"/>
            <a:ext cx="15043680" cy="1957991"/>
          </a:xfrm>
          <a:prstGeom prst="rect">
            <a:avLst/>
          </a:prstGeom>
          <a:solidFill>
            <a:srgbClr val="84CAC5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5C71C239-005A-4D4B-8559-E26521F017BD}"/>
              </a:ext>
            </a:extLst>
          </p:cNvPr>
          <p:cNvSpPr/>
          <p:nvPr/>
        </p:nvSpPr>
        <p:spPr>
          <a:xfrm>
            <a:off x="9353076" y="7356365"/>
            <a:ext cx="144295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>
                <a:solidFill>
                  <a:srgbClr val="496F63"/>
                </a:solidFill>
              </a:rPr>
              <a:t>Segmentacja pozwala na wyeksponowanie najważniejszych cech i potrzeb odbiorców oraz złożenie im lepszej oferty.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1A71C00C-A560-4B4A-810E-E24BDEEBBA4D}"/>
              </a:ext>
            </a:extLst>
          </p:cNvPr>
          <p:cNvSpPr/>
          <p:nvPr/>
        </p:nvSpPr>
        <p:spPr>
          <a:xfrm>
            <a:off x="9961418" y="9779856"/>
            <a:ext cx="144225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4000" b="1" dirty="0">
                <a:solidFill>
                  <a:srgbClr val="71BB9A"/>
                </a:solidFill>
              </a:rPr>
              <a:t>Grupy klientów reprezentują oddzielne segmenty, jeśli: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4000" b="1" dirty="0">
                <a:solidFill>
                  <a:srgbClr val="71BB9A"/>
                </a:solidFill>
              </a:rPr>
              <a:t>Wymagają różnego rodzaju relacji;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4000" b="1" dirty="0">
                <a:solidFill>
                  <a:srgbClr val="71BB9A"/>
                </a:solidFill>
              </a:rPr>
              <a:t>Mają zasadniczo różne dochodowości;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4000" b="1" dirty="0">
                <a:solidFill>
                  <a:srgbClr val="71BB9A"/>
                </a:solidFill>
              </a:rPr>
              <a:t>Są gotowi zapłacić za różne aspekty oferty. 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D2203104-955D-4578-8F41-8041D0656856}"/>
              </a:ext>
            </a:extLst>
          </p:cNvPr>
          <p:cNvSpPr/>
          <p:nvPr/>
        </p:nvSpPr>
        <p:spPr>
          <a:xfrm>
            <a:off x="10752083" y="13062667"/>
            <a:ext cx="13631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rgbClr val="496F63"/>
                </a:solidFill>
              </a:rPr>
              <a:t>Źródło: A. </a:t>
            </a:r>
            <a:r>
              <a:rPr lang="pl-PL" sz="1800" dirty="0" err="1">
                <a:solidFill>
                  <a:srgbClr val="496F63"/>
                </a:solidFill>
              </a:rPr>
              <a:t>Osterwalder</a:t>
            </a:r>
            <a:r>
              <a:rPr lang="pl-PL" sz="1800" dirty="0">
                <a:solidFill>
                  <a:srgbClr val="496F63"/>
                </a:solidFill>
              </a:rPr>
              <a:t>,  Y. </a:t>
            </a:r>
            <a:r>
              <a:rPr lang="pl-PL" sz="1800" dirty="0" err="1">
                <a:solidFill>
                  <a:srgbClr val="496F63"/>
                </a:solidFill>
              </a:rPr>
              <a:t>Pigneur</a:t>
            </a:r>
            <a:r>
              <a:rPr lang="pl-PL" sz="1800" dirty="0">
                <a:solidFill>
                  <a:srgbClr val="496F63"/>
                </a:solidFill>
              </a:rPr>
              <a:t>, Business  Model </a:t>
            </a:r>
            <a:r>
              <a:rPr lang="pl-PL" sz="1800" dirty="0" err="1">
                <a:solidFill>
                  <a:srgbClr val="496F63"/>
                </a:solidFill>
              </a:rPr>
              <a:t>Generation</a:t>
            </a:r>
            <a:r>
              <a:rPr lang="pl-PL" sz="1800" dirty="0">
                <a:solidFill>
                  <a:srgbClr val="496F63"/>
                </a:solidFill>
              </a:rPr>
              <a:t>: A </a:t>
            </a:r>
            <a:r>
              <a:rPr lang="pl-PL" sz="1800" dirty="0" err="1">
                <a:solidFill>
                  <a:srgbClr val="496F63"/>
                </a:solidFill>
              </a:rPr>
              <a:t>Handbook</a:t>
            </a:r>
            <a:r>
              <a:rPr lang="pl-PL" sz="1800" dirty="0">
                <a:solidFill>
                  <a:srgbClr val="496F63"/>
                </a:solidFill>
              </a:rPr>
              <a:t> for </a:t>
            </a:r>
            <a:r>
              <a:rPr lang="pl-PL" sz="1800" dirty="0" err="1">
                <a:solidFill>
                  <a:srgbClr val="496F63"/>
                </a:solidFill>
              </a:rPr>
              <a:t>Visionaries</a:t>
            </a:r>
            <a:r>
              <a:rPr lang="pl-PL" sz="1800" dirty="0">
                <a:solidFill>
                  <a:srgbClr val="496F63"/>
                </a:solidFill>
              </a:rPr>
              <a:t>, Game </a:t>
            </a:r>
            <a:r>
              <a:rPr lang="pl-PL" sz="1800" dirty="0" err="1">
                <a:solidFill>
                  <a:srgbClr val="496F63"/>
                </a:solidFill>
              </a:rPr>
              <a:t>Changers</a:t>
            </a:r>
            <a:r>
              <a:rPr lang="pl-PL" sz="1800" dirty="0">
                <a:solidFill>
                  <a:srgbClr val="496F63"/>
                </a:solidFill>
              </a:rPr>
              <a:t>, and </a:t>
            </a:r>
            <a:r>
              <a:rPr lang="pl-PL" sz="1800" dirty="0" err="1">
                <a:solidFill>
                  <a:srgbClr val="496F63"/>
                </a:solidFill>
              </a:rPr>
              <a:t>Challengers</a:t>
            </a:r>
            <a:r>
              <a:rPr lang="pl-PL" sz="1800" dirty="0">
                <a:solidFill>
                  <a:srgbClr val="496F6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3248111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AC9006"/>
      </a:dk1>
      <a:lt1>
        <a:srgbClr val="A6A7AC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just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A6A7AC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just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A6A7AC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24986</TotalTime>
  <Words>2272</Words>
  <Application>Microsoft Office PowerPoint</Application>
  <PresentationFormat>Custom</PresentationFormat>
  <Paragraphs>375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Helvetica Light</vt:lpstr>
      <vt:lpstr>Helvetica Neue</vt:lpstr>
      <vt:lpstr>Montserrat-Regular</vt:lpstr>
      <vt:lpstr>Montserrat-SemiBold</vt:lpstr>
      <vt:lpstr>PT Sans</vt:lpstr>
      <vt:lpstr>Roboto Regular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David Montgomery</cp:lastModifiedBy>
  <cp:revision>229</cp:revision>
  <dcterms:modified xsi:type="dcterms:W3CDTF">2022-04-05T11:43:44Z</dcterms:modified>
</cp:coreProperties>
</file>