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10" r:id="rId3"/>
    <p:sldId id="277" r:id="rId4"/>
    <p:sldId id="388" r:id="rId5"/>
    <p:sldId id="398" r:id="rId6"/>
    <p:sldId id="411" r:id="rId7"/>
    <p:sldId id="394" r:id="rId8"/>
    <p:sldId id="412" r:id="rId9"/>
    <p:sldId id="401" r:id="rId10"/>
    <p:sldId id="399" r:id="rId11"/>
    <p:sldId id="390" r:id="rId12"/>
    <p:sldId id="383" r:id="rId13"/>
    <p:sldId id="402" r:id="rId14"/>
    <p:sldId id="393" r:id="rId15"/>
    <p:sldId id="389" r:id="rId16"/>
    <p:sldId id="404" r:id="rId17"/>
    <p:sldId id="403" r:id="rId18"/>
    <p:sldId id="406" r:id="rId19"/>
    <p:sldId id="408" r:id="rId20"/>
    <p:sldId id="405" r:id="rId21"/>
    <p:sldId id="409"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002726"/>
    <a:srgbClr val="496F63"/>
    <a:srgbClr val="FFFFFF"/>
    <a:srgbClr val="71BB9A"/>
    <a:srgbClr val="84CAC5"/>
    <a:srgbClr val="B9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0"/>
    <p:restoredTop sz="93350"/>
  </p:normalViewPr>
  <p:slideViewPr>
    <p:cSldViewPr snapToGrid="0" snapToObjects="1">
      <p:cViewPr varScale="1">
        <p:scale>
          <a:sx n="56" d="100"/>
          <a:sy n="56" d="100"/>
        </p:scale>
        <p:origin x="396"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916292-09EA-CA42-A336-FC5908FF7882}" type="doc">
      <dgm:prSet loTypeId="urn:microsoft.com/office/officeart/2005/8/layout/orgChart1" loCatId="" qsTypeId="urn:microsoft.com/office/officeart/2005/8/quickstyle/simple2" qsCatId="simple" csTypeId="urn:microsoft.com/office/officeart/2005/8/colors/accent2_5" csCatId="accent2" phldr="1"/>
      <dgm:spPr/>
      <dgm:t>
        <a:bodyPr/>
        <a:lstStyle/>
        <a:p>
          <a:endParaRPr lang="pl-PL"/>
        </a:p>
      </dgm:t>
    </dgm:pt>
    <dgm:pt modelId="{05CB92E9-D05C-6C44-AD34-51ED9120F3AF}">
      <dgm:prSet phldrT="[Tekst]" custT="1"/>
      <dgm:spPr/>
      <dgm:t>
        <a:bodyPr/>
        <a:lstStyle/>
        <a:p>
          <a:r>
            <a:rPr lang="en-GB" sz="10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 </a:t>
          </a:r>
          <a:r>
            <a:rPr lang="en-GB" sz="10000" b="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Zasady</a:t>
          </a:r>
          <a:r>
            <a:rPr lang="en-GB" sz="10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en-GB" sz="10000" b="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oceny</a:t>
          </a:r>
          <a:r>
            <a:rPr lang="en-GB" sz="10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lean</a:t>
          </a:r>
          <a:endParaRPr lang="pl-PL" sz="10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C0D5F940-426A-194A-8B82-C3A5CF3B71C6}" type="parTrans" cxnId="{12CEF119-DC3B-F343-A9A7-B948E6326C8A}">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9741ECA7-B51F-7D4D-A526-FEC55D5D5B9E}" type="sibTrans" cxnId="{12CEF119-DC3B-F343-A9A7-B948E6326C8A}">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0CA34024-A4E0-8845-8F4C-ACF75AD68C1C}">
      <dgm:prSet phldrT="[Tekst]" custT="1"/>
      <dgm:spPr/>
      <dgm:t>
        <a:bodyPr/>
        <a:lstStyle/>
        <a:p>
          <a:pPr>
            <a:buFont typeface="Arial" panose="020B0604020202020204" pitchFamily="34" charset="0"/>
            <a:buChar char="•"/>
          </a:pPr>
          <a:r>
            <a:rPr lang="pl-PL" sz="4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Walidowane uczenie się</a:t>
          </a:r>
        </a:p>
      </dgm:t>
    </dgm:pt>
    <dgm:pt modelId="{14697B61-6542-1D46-9230-BC407F8E2DF8}" type="parTrans" cxnId="{D42B9667-1C5E-CC45-89F7-D5153502B4F0}">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47FB63E5-B5CE-554D-97CB-4A5DA51667A7}" type="sibTrans" cxnId="{D42B9667-1C5E-CC45-89F7-D5153502B4F0}">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239B2DDE-7769-8A4B-9F56-4A1C3DAD3306}">
      <dgm:prSet custT="1"/>
      <dgm:spPr/>
      <dgm:t>
        <a:bodyPr/>
        <a:lstStyle/>
        <a:p>
          <a:r>
            <a:rPr lang="en-US" sz="4000" b="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Realne</a:t>
          </a:r>
          <a:r>
            <a:rPr lang="en-US" sz="4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 </a:t>
          </a:r>
          <a:r>
            <a:rPr lang="en-US" sz="4000" b="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wskaźniki</a:t>
          </a:r>
          <a:endParaRPr lang="pl-PL" sz="4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8B824217-D486-D14E-979F-815CAA09268C}" type="parTrans" cxnId="{8CECA042-2369-9F46-BD8F-169F64CB43DA}">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CE6A9E4E-7AC2-1C43-99F0-DA32FC45F1CB}" type="sibTrans" cxnId="{8CECA042-2369-9F46-BD8F-169F64CB43DA}">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1D7218DE-C548-CF4F-8D81-E02E2B2D6939}">
      <dgm:prSet custT="1"/>
      <dgm:spPr/>
      <dgm:t>
        <a:bodyPr/>
        <a:lstStyle/>
        <a:p>
          <a:r>
            <a:rPr lang="en-US" sz="4000" b="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Zwrot</a:t>
          </a:r>
          <a:r>
            <a:rPr lang="en-US" sz="4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 </a:t>
          </a:r>
          <a:r>
            <a:rPr lang="en-US" sz="4000" b="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czy</a:t>
          </a:r>
          <a:r>
            <a:rPr lang="en-US" sz="4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 </a:t>
          </a:r>
          <a:r>
            <a:rPr lang="en-US" sz="4000" b="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utrzymanie</a:t>
          </a:r>
          <a:r>
            <a:rPr lang="en-US" sz="4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a:t>
          </a:r>
          <a:endParaRPr lang="pl-PL" sz="4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A64A7133-AA66-D048-BA5B-E0DCDD7D8509}" type="parTrans" cxnId="{5BDD1490-F0ED-A843-8C0D-A88EFA9FF279}">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883E1170-0356-6348-B397-DEF5F63FFDAD}" type="sibTrans" cxnId="{5BDD1490-F0ED-A843-8C0D-A88EFA9FF279}">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868EBBEA-3A76-DC4C-B51D-D15587B55FBE}">
      <dgm:prSet custT="1"/>
      <dgm:spPr/>
      <dgm:t>
        <a:bodyPr/>
        <a:lstStyle/>
        <a:p>
          <a:r>
            <a:rPr lang="pl-PL" sz="44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Ciągłe testowanie i iteracja</a:t>
          </a:r>
        </a:p>
      </dgm:t>
    </dgm:pt>
    <dgm:pt modelId="{E046571E-F3E5-2A45-B7C1-442E717BA497}" type="parTrans" cxnId="{9BC2ACD6-A91B-934C-8995-CDB62E6CC013}">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DFBB61A0-C885-DB40-AE91-FE75B64EEA80}" type="sibTrans" cxnId="{9BC2ACD6-A91B-934C-8995-CDB62E6CC013}">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97BEF925-5DBE-754C-BFD6-8A3CA2A43F56}">
      <dgm:prSet phldrT="[Tekst]" custT="1"/>
      <dgm:spPr/>
      <dgm:t>
        <a:bodyPr/>
        <a:lstStyle/>
        <a:p>
          <a:r>
            <a:rPr lang="pl-PL" sz="40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Rachunkowość innowacji</a:t>
          </a:r>
        </a:p>
      </dgm:t>
    </dgm:pt>
    <dgm:pt modelId="{91B9FEC3-DEFB-1F4E-825B-391E038561ED}" type="parTrans" cxnId="{9B24A2CA-8BF7-5946-830B-719A2859DEE4}">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5C0E8CFE-DF5A-CC4E-B557-21D037916B7C}" type="sibTrans" cxnId="{9B24A2CA-8BF7-5946-830B-719A2859DEE4}">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75E4DE18-54EC-0744-87D1-19357B84D645}">
      <dgm:prSet custT="1"/>
      <dgm:spPr/>
      <dgm:t>
        <a:bodyPr/>
        <a:lstStyle/>
        <a:p>
          <a:pPr>
            <a:buFont typeface="+mj-lt"/>
            <a:buAutoNum type="arabicPeriod"/>
          </a:pPr>
          <a:r>
            <a:rPr lang="pl-PL" sz="24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twórz eksperymenty uczenia się, w których zespoły podążają ciągłym cyklem „buduj-mierz-ucz się”.</a:t>
          </a:r>
        </a:p>
      </dgm:t>
    </dgm:pt>
    <dgm:pt modelId="{4B1842B5-9E82-BB48-B883-FC4BD8696F26}" type="parTrans" cxnId="{9732A78C-7B42-3B42-9FBE-8D440109816A}">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A57A05DC-BC11-F349-8BC8-222A0D8EE8A5}" type="sibTrans" cxnId="{9732A78C-7B42-3B42-9FBE-8D440109816A}">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F492B807-8F5F-3546-8B5D-D60CB45C5EA7}">
      <dgm:prSet custT="1"/>
      <dgm:spPr/>
      <dgm:t>
        <a:bodyPr/>
        <a:lstStyle/>
        <a:p>
          <a:r>
            <a:rPr lang="pl-PL" sz="24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wybierając kluczowe wskaźniki, które umożliwiają śledzenie i mierzenie tego, co naprawdę ma znaczenie: zaangażowanie użytkownika w produkt, testowanie założeń i aktualna wartość produktu.</a:t>
          </a:r>
        </a:p>
      </dgm:t>
    </dgm:pt>
    <dgm:pt modelId="{1BA8C46D-775A-4B40-A19C-50E864230994}" type="parTrans" cxnId="{AC75997D-E919-C048-941B-4471CC47D1F8}">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AA364525-B6FE-8F4A-A8A1-1FD85A4B6F54}" type="sibTrans" cxnId="{AC75997D-E919-C048-941B-4471CC47D1F8}">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6349B15D-2CB3-AB4D-B4F7-48967113C4E2}">
      <dgm:prSet custT="1"/>
      <dgm:spPr/>
      <dgm:t>
        <a:bodyPr/>
        <a:lstStyle/>
        <a:p>
          <a:r>
            <a:rPr lang="pl-PL" sz="24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buduj eksperymenty wokół „realnych” wskaźników raczej niż „pustych”</a:t>
          </a:r>
        </a:p>
      </dgm:t>
    </dgm:pt>
    <dgm:pt modelId="{602E28A9-28FF-2246-8193-DE67E2A18379}" type="parTrans" cxnId="{C7D93CB9-4F0D-FB46-B08B-66B99516039B}">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680C95F2-FCE6-294E-8459-4A86EFE212A0}" type="sibTrans" cxnId="{C7D93CB9-4F0D-FB46-B08B-66B99516039B}">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FF5F0139-1AC6-6248-A75C-CCAB40585307}">
      <dgm:prSet custT="1"/>
      <dgm:spPr/>
      <dgm:t>
        <a:bodyPr/>
        <a:lstStyle/>
        <a:p>
          <a:r>
            <a:rPr lang="pl-PL" sz="24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t>
          </a:r>
          <a:r>
            <a:rPr lang="pl-PL" sz="2400" b="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pivot</a:t>
          </a:r>
          <a:r>
            <a:rPr lang="pl-PL" sz="24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oznacza, że zmienia kierunek bez całkowitego porzucenia wcześniejszej nauki lub wizji produktu</a:t>
          </a:r>
        </a:p>
      </dgm:t>
    </dgm:pt>
    <dgm:pt modelId="{CE22C2E2-C659-FA42-A477-815E895FDA66}" type="parTrans" cxnId="{9D6CD508-E3F0-A04C-9273-3F7DCBF7A6AF}">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6F7602D1-3429-E14B-9578-C1BA98104055}" type="sibTrans" cxnId="{9D6CD508-E3F0-A04C-9273-3F7DCBF7A6AF}">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FDD0AEA6-2909-264E-925B-A1A9E81B0D86}">
      <dgm:prSet custT="1"/>
      <dgm:spPr/>
      <dgm:t>
        <a:bodyPr/>
        <a:lstStyle/>
        <a:p>
          <a:r>
            <a:rPr lang="pl-PL" sz="2400" b="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przeprowadzanie testów użytkowników w czasie rzeczywistym, dowiadywanie się, czego naprawdę chce klient i podejmowanie decyzji biznesowych w oparciu o opinie użytkowników.</a:t>
          </a:r>
        </a:p>
      </dgm:t>
    </dgm:pt>
    <dgm:pt modelId="{08D7B6F3-7520-8345-A3E1-4C6C0878AFAC}" type="parTrans" cxnId="{3FC5786C-6B9C-164E-9A4A-9B022C619111}">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188FCA80-C74F-1244-A5A3-119C64619CE2}" type="sibTrans" cxnId="{3FC5786C-6B9C-164E-9A4A-9B022C619111}">
      <dgm:prSet/>
      <dgm:spPr/>
      <dgm:t>
        <a:bodyPr/>
        <a:lstStyle/>
        <a:p>
          <a:endParaRPr lang="pl-PL" b="0" cap="none" spc="0">
            <a:ln w="18415" cmpd="sng">
              <a:solidFill>
                <a:srgbClr val="002726"/>
              </a:solidFill>
              <a:prstDash val="solid"/>
            </a:ln>
            <a:solidFill>
              <a:srgbClr val="000000"/>
            </a:solidFill>
            <a:effectLst>
              <a:outerShdw blurRad="63500" dir="3600000" algn="tl" rotWithShape="0">
                <a:srgbClr val="000000">
                  <a:alpha val="70000"/>
                </a:srgbClr>
              </a:outerShdw>
            </a:effectLst>
          </a:endParaRPr>
        </a:p>
      </dgm:t>
    </dgm:pt>
    <dgm:pt modelId="{55AE1568-DE12-A345-95BA-350E49EE4C7A}" type="pres">
      <dgm:prSet presAssocID="{01916292-09EA-CA42-A336-FC5908FF7882}" presName="hierChild1" presStyleCnt="0">
        <dgm:presLayoutVars>
          <dgm:orgChart val="1"/>
          <dgm:chPref val="1"/>
          <dgm:dir/>
          <dgm:animOne val="branch"/>
          <dgm:animLvl val="lvl"/>
          <dgm:resizeHandles/>
        </dgm:presLayoutVars>
      </dgm:prSet>
      <dgm:spPr/>
    </dgm:pt>
    <dgm:pt modelId="{41F14EBD-86A6-3B40-B3A1-529CBC52A6B7}" type="pres">
      <dgm:prSet presAssocID="{05CB92E9-D05C-6C44-AD34-51ED9120F3AF}" presName="hierRoot1" presStyleCnt="0">
        <dgm:presLayoutVars>
          <dgm:hierBranch val="init"/>
        </dgm:presLayoutVars>
      </dgm:prSet>
      <dgm:spPr/>
    </dgm:pt>
    <dgm:pt modelId="{0E4272DA-FDA9-014D-AF63-76443E6D0998}" type="pres">
      <dgm:prSet presAssocID="{05CB92E9-D05C-6C44-AD34-51ED9120F3AF}" presName="rootComposite1" presStyleCnt="0"/>
      <dgm:spPr/>
    </dgm:pt>
    <dgm:pt modelId="{899BFD02-6057-C840-BF65-4182140BF816}" type="pres">
      <dgm:prSet presAssocID="{05CB92E9-D05C-6C44-AD34-51ED9120F3AF}" presName="rootText1" presStyleLbl="node0" presStyleIdx="0" presStyleCnt="1" custScaleX="464794" custScaleY="264739" custLinFactNeighborX="-329" custLinFactNeighborY="-53766">
        <dgm:presLayoutVars>
          <dgm:chPref val="3"/>
        </dgm:presLayoutVars>
      </dgm:prSet>
      <dgm:spPr/>
    </dgm:pt>
    <dgm:pt modelId="{5BDB3788-3E47-A247-9090-0E34876A3521}" type="pres">
      <dgm:prSet presAssocID="{05CB92E9-D05C-6C44-AD34-51ED9120F3AF}" presName="rootConnector1" presStyleLbl="node1" presStyleIdx="0" presStyleCnt="0"/>
      <dgm:spPr/>
    </dgm:pt>
    <dgm:pt modelId="{0FE90FD2-A217-724C-9108-65552FA14EF0}" type="pres">
      <dgm:prSet presAssocID="{05CB92E9-D05C-6C44-AD34-51ED9120F3AF}" presName="hierChild2" presStyleCnt="0"/>
      <dgm:spPr/>
    </dgm:pt>
    <dgm:pt modelId="{533AC7C2-8FDE-9F40-8FC4-D3577905B081}" type="pres">
      <dgm:prSet presAssocID="{14697B61-6542-1D46-9230-BC407F8E2DF8}" presName="Name37" presStyleLbl="parChTrans1D2" presStyleIdx="0" presStyleCnt="5"/>
      <dgm:spPr/>
    </dgm:pt>
    <dgm:pt modelId="{BA9F7A42-F31B-9144-A422-B594DD0357DB}" type="pres">
      <dgm:prSet presAssocID="{0CA34024-A4E0-8845-8F4C-ACF75AD68C1C}" presName="hierRoot2" presStyleCnt="0">
        <dgm:presLayoutVars>
          <dgm:hierBranch val="init"/>
        </dgm:presLayoutVars>
      </dgm:prSet>
      <dgm:spPr/>
    </dgm:pt>
    <dgm:pt modelId="{6B94A0C8-F536-3A41-93EC-25E7157CA01F}" type="pres">
      <dgm:prSet presAssocID="{0CA34024-A4E0-8845-8F4C-ACF75AD68C1C}" presName="rootComposite" presStyleCnt="0"/>
      <dgm:spPr/>
    </dgm:pt>
    <dgm:pt modelId="{EA09CE48-128F-6344-9319-BBCB8AE30871}" type="pres">
      <dgm:prSet presAssocID="{0CA34024-A4E0-8845-8F4C-ACF75AD68C1C}" presName="rootText" presStyleLbl="node2" presStyleIdx="0" presStyleCnt="5" custAng="10800000" custFlipVert="1" custScaleX="124004" custScaleY="149589">
        <dgm:presLayoutVars>
          <dgm:chPref val="3"/>
        </dgm:presLayoutVars>
      </dgm:prSet>
      <dgm:spPr/>
    </dgm:pt>
    <dgm:pt modelId="{27739C89-7B1B-0547-BB72-3CA9C6E8E02F}" type="pres">
      <dgm:prSet presAssocID="{0CA34024-A4E0-8845-8F4C-ACF75AD68C1C}" presName="rootConnector" presStyleLbl="node2" presStyleIdx="0" presStyleCnt="5"/>
      <dgm:spPr/>
    </dgm:pt>
    <dgm:pt modelId="{D4F39584-6241-864D-99E7-C3B706142E9B}" type="pres">
      <dgm:prSet presAssocID="{0CA34024-A4E0-8845-8F4C-ACF75AD68C1C}" presName="hierChild4" presStyleCnt="0"/>
      <dgm:spPr/>
    </dgm:pt>
    <dgm:pt modelId="{E4F6C679-AF44-2348-9D11-8A0C3A822865}" type="pres">
      <dgm:prSet presAssocID="{4B1842B5-9E82-BB48-B883-FC4BD8696F26}" presName="Name37" presStyleLbl="parChTrans1D3" presStyleIdx="0" presStyleCnt="5"/>
      <dgm:spPr/>
    </dgm:pt>
    <dgm:pt modelId="{3D74C489-C9F2-DA42-AD92-EE94C1EFB86F}" type="pres">
      <dgm:prSet presAssocID="{75E4DE18-54EC-0744-87D1-19357B84D645}" presName="hierRoot2" presStyleCnt="0">
        <dgm:presLayoutVars>
          <dgm:hierBranch val="init"/>
        </dgm:presLayoutVars>
      </dgm:prSet>
      <dgm:spPr/>
    </dgm:pt>
    <dgm:pt modelId="{9529243C-69BA-2740-B065-02F596B185BE}" type="pres">
      <dgm:prSet presAssocID="{75E4DE18-54EC-0744-87D1-19357B84D645}" presName="rootComposite" presStyleCnt="0"/>
      <dgm:spPr/>
    </dgm:pt>
    <dgm:pt modelId="{9A996FF0-9567-F543-8DCB-7791CBAE91F4}" type="pres">
      <dgm:prSet presAssocID="{75E4DE18-54EC-0744-87D1-19357B84D645}" presName="rootText" presStyleLbl="node3" presStyleIdx="0" presStyleCnt="5" custScaleX="99101" custScaleY="592514">
        <dgm:presLayoutVars>
          <dgm:chPref val="3"/>
        </dgm:presLayoutVars>
      </dgm:prSet>
      <dgm:spPr/>
    </dgm:pt>
    <dgm:pt modelId="{217D9E92-DF56-EB4F-A03A-D81EC3D2334C}" type="pres">
      <dgm:prSet presAssocID="{75E4DE18-54EC-0744-87D1-19357B84D645}" presName="rootConnector" presStyleLbl="node3" presStyleIdx="0" presStyleCnt="5"/>
      <dgm:spPr/>
    </dgm:pt>
    <dgm:pt modelId="{7E846E65-7239-D745-B143-D1CD1F17E9F5}" type="pres">
      <dgm:prSet presAssocID="{75E4DE18-54EC-0744-87D1-19357B84D645}" presName="hierChild4" presStyleCnt="0"/>
      <dgm:spPr/>
    </dgm:pt>
    <dgm:pt modelId="{9BC10C87-22E0-A346-B7A9-1D2C6BB08BB8}" type="pres">
      <dgm:prSet presAssocID="{75E4DE18-54EC-0744-87D1-19357B84D645}" presName="hierChild5" presStyleCnt="0"/>
      <dgm:spPr/>
    </dgm:pt>
    <dgm:pt modelId="{E0D0AA87-1F25-544A-95DA-1B7744A18F85}" type="pres">
      <dgm:prSet presAssocID="{0CA34024-A4E0-8845-8F4C-ACF75AD68C1C}" presName="hierChild5" presStyleCnt="0"/>
      <dgm:spPr/>
    </dgm:pt>
    <dgm:pt modelId="{5E74497B-39E9-0D41-88F3-687AFFFB8023}" type="pres">
      <dgm:prSet presAssocID="{91B9FEC3-DEFB-1F4E-825B-391E038561ED}" presName="Name37" presStyleLbl="parChTrans1D2" presStyleIdx="1" presStyleCnt="5"/>
      <dgm:spPr/>
    </dgm:pt>
    <dgm:pt modelId="{19CE6D8D-57D8-8548-A922-97CA44E3EBA1}" type="pres">
      <dgm:prSet presAssocID="{97BEF925-5DBE-754C-BFD6-8A3CA2A43F56}" presName="hierRoot2" presStyleCnt="0">
        <dgm:presLayoutVars>
          <dgm:hierBranch val="init"/>
        </dgm:presLayoutVars>
      </dgm:prSet>
      <dgm:spPr/>
    </dgm:pt>
    <dgm:pt modelId="{970F47BA-E684-BB48-A3B4-8D7E85D7D756}" type="pres">
      <dgm:prSet presAssocID="{97BEF925-5DBE-754C-BFD6-8A3CA2A43F56}" presName="rootComposite" presStyleCnt="0"/>
      <dgm:spPr/>
    </dgm:pt>
    <dgm:pt modelId="{697D364E-EBA2-3A44-AEFC-CED56DA44BD0}" type="pres">
      <dgm:prSet presAssocID="{97BEF925-5DBE-754C-BFD6-8A3CA2A43F56}" presName="rootText" presStyleLbl="node2" presStyleIdx="1" presStyleCnt="5" custAng="10800000" custFlipVert="1" custScaleX="119092" custScaleY="149589">
        <dgm:presLayoutVars>
          <dgm:chPref val="3"/>
        </dgm:presLayoutVars>
      </dgm:prSet>
      <dgm:spPr/>
    </dgm:pt>
    <dgm:pt modelId="{F1BFC6D1-A864-754B-A0D9-0861C9ECD4C0}" type="pres">
      <dgm:prSet presAssocID="{97BEF925-5DBE-754C-BFD6-8A3CA2A43F56}" presName="rootConnector" presStyleLbl="node2" presStyleIdx="1" presStyleCnt="5"/>
      <dgm:spPr/>
    </dgm:pt>
    <dgm:pt modelId="{C050F73B-464F-B648-8ED6-8820C18C82FE}" type="pres">
      <dgm:prSet presAssocID="{97BEF925-5DBE-754C-BFD6-8A3CA2A43F56}" presName="hierChild4" presStyleCnt="0"/>
      <dgm:spPr/>
    </dgm:pt>
    <dgm:pt modelId="{F98291DC-13A7-E845-8574-071BC25E92F1}" type="pres">
      <dgm:prSet presAssocID="{1BA8C46D-775A-4B40-A19C-50E864230994}" presName="Name37" presStyleLbl="parChTrans1D3" presStyleIdx="1" presStyleCnt="5"/>
      <dgm:spPr/>
    </dgm:pt>
    <dgm:pt modelId="{AC210348-05D5-A842-BD62-A74432F82640}" type="pres">
      <dgm:prSet presAssocID="{F492B807-8F5F-3546-8B5D-D60CB45C5EA7}" presName="hierRoot2" presStyleCnt="0">
        <dgm:presLayoutVars>
          <dgm:hierBranch val="init"/>
        </dgm:presLayoutVars>
      </dgm:prSet>
      <dgm:spPr/>
    </dgm:pt>
    <dgm:pt modelId="{BCFB3586-7D49-7A42-A004-FDF389739DB0}" type="pres">
      <dgm:prSet presAssocID="{F492B807-8F5F-3546-8B5D-D60CB45C5EA7}" presName="rootComposite" presStyleCnt="0"/>
      <dgm:spPr/>
    </dgm:pt>
    <dgm:pt modelId="{3E03AC88-7963-0046-9588-5CC0C2CD0F74}" type="pres">
      <dgm:prSet presAssocID="{F492B807-8F5F-3546-8B5D-D60CB45C5EA7}" presName="rootText" presStyleLbl="node3" presStyleIdx="1" presStyleCnt="5" custScaleX="129982" custScaleY="938336">
        <dgm:presLayoutVars>
          <dgm:chPref val="3"/>
        </dgm:presLayoutVars>
      </dgm:prSet>
      <dgm:spPr/>
    </dgm:pt>
    <dgm:pt modelId="{E3AAE49D-BBB6-3B45-A47E-6DD9621A7DAB}" type="pres">
      <dgm:prSet presAssocID="{F492B807-8F5F-3546-8B5D-D60CB45C5EA7}" presName="rootConnector" presStyleLbl="node3" presStyleIdx="1" presStyleCnt="5"/>
      <dgm:spPr/>
    </dgm:pt>
    <dgm:pt modelId="{03109C7F-336E-D549-8B3B-C732C944CF36}" type="pres">
      <dgm:prSet presAssocID="{F492B807-8F5F-3546-8B5D-D60CB45C5EA7}" presName="hierChild4" presStyleCnt="0"/>
      <dgm:spPr/>
    </dgm:pt>
    <dgm:pt modelId="{9431090B-367A-2D43-802A-96F46C96A5BD}" type="pres">
      <dgm:prSet presAssocID="{F492B807-8F5F-3546-8B5D-D60CB45C5EA7}" presName="hierChild5" presStyleCnt="0"/>
      <dgm:spPr/>
    </dgm:pt>
    <dgm:pt modelId="{BB9FF7BC-A3E3-B144-AE58-E6AA0DC555E1}" type="pres">
      <dgm:prSet presAssocID="{97BEF925-5DBE-754C-BFD6-8A3CA2A43F56}" presName="hierChild5" presStyleCnt="0"/>
      <dgm:spPr/>
    </dgm:pt>
    <dgm:pt modelId="{F7D4C8AC-1538-BF49-A55C-09D272327A93}" type="pres">
      <dgm:prSet presAssocID="{8B824217-D486-D14E-979F-815CAA09268C}" presName="Name37" presStyleLbl="parChTrans1D2" presStyleIdx="2" presStyleCnt="5"/>
      <dgm:spPr/>
    </dgm:pt>
    <dgm:pt modelId="{C7843C46-C6BE-1E48-B73C-EE9EBE764F4B}" type="pres">
      <dgm:prSet presAssocID="{239B2DDE-7769-8A4B-9F56-4A1C3DAD3306}" presName="hierRoot2" presStyleCnt="0">
        <dgm:presLayoutVars>
          <dgm:hierBranch val="init"/>
        </dgm:presLayoutVars>
      </dgm:prSet>
      <dgm:spPr/>
    </dgm:pt>
    <dgm:pt modelId="{617620CE-AF7F-FD42-B7FC-1CAD9227830B}" type="pres">
      <dgm:prSet presAssocID="{239B2DDE-7769-8A4B-9F56-4A1C3DAD3306}" presName="rootComposite" presStyleCnt="0"/>
      <dgm:spPr/>
    </dgm:pt>
    <dgm:pt modelId="{EEA97E09-64A4-044A-8726-DADCC5D34515}" type="pres">
      <dgm:prSet presAssocID="{239B2DDE-7769-8A4B-9F56-4A1C3DAD3306}" presName="rootText" presStyleLbl="node2" presStyleIdx="2" presStyleCnt="5" custScaleY="147075">
        <dgm:presLayoutVars>
          <dgm:chPref val="3"/>
        </dgm:presLayoutVars>
      </dgm:prSet>
      <dgm:spPr/>
    </dgm:pt>
    <dgm:pt modelId="{080E0448-FA5A-6A4C-9AA7-99B89583EA3A}" type="pres">
      <dgm:prSet presAssocID="{239B2DDE-7769-8A4B-9F56-4A1C3DAD3306}" presName="rootConnector" presStyleLbl="node2" presStyleIdx="2" presStyleCnt="5"/>
      <dgm:spPr/>
    </dgm:pt>
    <dgm:pt modelId="{7BF27E77-0930-D14C-A550-174A067186CE}" type="pres">
      <dgm:prSet presAssocID="{239B2DDE-7769-8A4B-9F56-4A1C3DAD3306}" presName="hierChild4" presStyleCnt="0"/>
      <dgm:spPr/>
    </dgm:pt>
    <dgm:pt modelId="{6E1543CE-CD45-034A-88EC-4FC12C936F8C}" type="pres">
      <dgm:prSet presAssocID="{602E28A9-28FF-2246-8193-DE67E2A18379}" presName="Name37" presStyleLbl="parChTrans1D3" presStyleIdx="2" presStyleCnt="5"/>
      <dgm:spPr/>
    </dgm:pt>
    <dgm:pt modelId="{09C153A9-F363-5044-8F09-B663696D2CEB}" type="pres">
      <dgm:prSet presAssocID="{6349B15D-2CB3-AB4D-B4F7-48967113C4E2}" presName="hierRoot2" presStyleCnt="0">
        <dgm:presLayoutVars>
          <dgm:hierBranch val="init"/>
        </dgm:presLayoutVars>
      </dgm:prSet>
      <dgm:spPr/>
    </dgm:pt>
    <dgm:pt modelId="{84669E47-BC8F-EC4D-A59D-2320B53DB5A7}" type="pres">
      <dgm:prSet presAssocID="{6349B15D-2CB3-AB4D-B4F7-48967113C4E2}" presName="rootComposite" presStyleCnt="0"/>
      <dgm:spPr/>
    </dgm:pt>
    <dgm:pt modelId="{79DB099D-2173-434E-B61E-69349D7E0A31}" type="pres">
      <dgm:prSet presAssocID="{6349B15D-2CB3-AB4D-B4F7-48967113C4E2}" presName="rootText" presStyleLbl="node3" presStyleIdx="2" presStyleCnt="5" custScaleY="477836">
        <dgm:presLayoutVars>
          <dgm:chPref val="3"/>
        </dgm:presLayoutVars>
      </dgm:prSet>
      <dgm:spPr/>
    </dgm:pt>
    <dgm:pt modelId="{7B1FC018-3A84-E44B-9FDB-9EECC6F8914E}" type="pres">
      <dgm:prSet presAssocID="{6349B15D-2CB3-AB4D-B4F7-48967113C4E2}" presName="rootConnector" presStyleLbl="node3" presStyleIdx="2" presStyleCnt="5"/>
      <dgm:spPr/>
    </dgm:pt>
    <dgm:pt modelId="{F2A6B030-F65A-254F-89B1-F37EF0B834F4}" type="pres">
      <dgm:prSet presAssocID="{6349B15D-2CB3-AB4D-B4F7-48967113C4E2}" presName="hierChild4" presStyleCnt="0"/>
      <dgm:spPr/>
    </dgm:pt>
    <dgm:pt modelId="{E880103F-A0AC-3A4D-8CAF-EF48AFF67399}" type="pres">
      <dgm:prSet presAssocID="{6349B15D-2CB3-AB4D-B4F7-48967113C4E2}" presName="hierChild5" presStyleCnt="0"/>
      <dgm:spPr/>
    </dgm:pt>
    <dgm:pt modelId="{0FE9C393-1548-5B4B-8EAF-AD55B9E121B4}" type="pres">
      <dgm:prSet presAssocID="{239B2DDE-7769-8A4B-9F56-4A1C3DAD3306}" presName="hierChild5" presStyleCnt="0"/>
      <dgm:spPr/>
    </dgm:pt>
    <dgm:pt modelId="{C109E812-92E6-0A4F-917C-15F135EC326E}" type="pres">
      <dgm:prSet presAssocID="{A64A7133-AA66-D048-BA5B-E0DCDD7D8509}" presName="Name37" presStyleLbl="parChTrans1D2" presStyleIdx="3" presStyleCnt="5"/>
      <dgm:spPr/>
    </dgm:pt>
    <dgm:pt modelId="{EA6EF219-C151-744C-B1AA-F06CAE216761}" type="pres">
      <dgm:prSet presAssocID="{1D7218DE-C548-CF4F-8D81-E02E2B2D6939}" presName="hierRoot2" presStyleCnt="0">
        <dgm:presLayoutVars>
          <dgm:hierBranch val="init"/>
        </dgm:presLayoutVars>
      </dgm:prSet>
      <dgm:spPr/>
    </dgm:pt>
    <dgm:pt modelId="{240D6A24-25E9-164F-BF99-F34074EE5167}" type="pres">
      <dgm:prSet presAssocID="{1D7218DE-C548-CF4F-8D81-E02E2B2D6939}" presName="rootComposite" presStyleCnt="0"/>
      <dgm:spPr/>
    </dgm:pt>
    <dgm:pt modelId="{D3896D30-016E-9441-8FC9-D2106D98AC7C}" type="pres">
      <dgm:prSet presAssocID="{1D7218DE-C548-CF4F-8D81-E02E2B2D6939}" presName="rootText" presStyleLbl="node2" presStyleIdx="3" presStyleCnt="5" custScaleX="122251" custScaleY="140918">
        <dgm:presLayoutVars>
          <dgm:chPref val="3"/>
        </dgm:presLayoutVars>
      </dgm:prSet>
      <dgm:spPr/>
    </dgm:pt>
    <dgm:pt modelId="{6C735676-A2A6-E646-99EA-F0179FB36D18}" type="pres">
      <dgm:prSet presAssocID="{1D7218DE-C548-CF4F-8D81-E02E2B2D6939}" presName="rootConnector" presStyleLbl="node2" presStyleIdx="3" presStyleCnt="5"/>
      <dgm:spPr/>
    </dgm:pt>
    <dgm:pt modelId="{AF5F6F10-CE7A-0B4E-8ADD-61826189D54E}" type="pres">
      <dgm:prSet presAssocID="{1D7218DE-C548-CF4F-8D81-E02E2B2D6939}" presName="hierChild4" presStyleCnt="0"/>
      <dgm:spPr/>
    </dgm:pt>
    <dgm:pt modelId="{0CB502C7-D3EF-2643-A2CF-05979A2A87B0}" type="pres">
      <dgm:prSet presAssocID="{CE22C2E2-C659-FA42-A477-815E895FDA66}" presName="Name37" presStyleLbl="parChTrans1D3" presStyleIdx="3" presStyleCnt="5"/>
      <dgm:spPr/>
    </dgm:pt>
    <dgm:pt modelId="{4399CD24-BA7B-754B-9F99-90C8E16C4314}" type="pres">
      <dgm:prSet presAssocID="{FF5F0139-1AC6-6248-A75C-CCAB40585307}" presName="hierRoot2" presStyleCnt="0">
        <dgm:presLayoutVars>
          <dgm:hierBranch val="init"/>
        </dgm:presLayoutVars>
      </dgm:prSet>
      <dgm:spPr/>
    </dgm:pt>
    <dgm:pt modelId="{0F9CA555-C37C-E24C-B68C-E4C78CD6B9CA}" type="pres">
      <dgm:prSet presAssocID="{FF5F0139-1AC6-6248-A75C-CCAB40585307}" presName="rootComposite" presStyleCnt="0"/>
      <dgm:spPr/>
    </dgm:pt>
    <dgm:pt modelId="{739F88F4-E412-394A-961A-AC70F1969DF9}" type="pres">
      <dgm:prSet presAssocID="{FF5F0139-1AC6-6248-A75C-CCAB40585307}" presName="rootText" presStyleLbl="node3" presStyleIdx="3" presStyleCnt="5" custScaleX="112074" custScaleY="717305">
        <dgm:presLayoutVars>
          <dgm:chPref val="3"/>
        </dgm:presLayoutVars>
      </dgm:prSet>
      <dgm:spPr/>
    </dgm:pt>
    <dgm:pt modelId="{22296892-D4B9-8A4A-BCED-CFD03E500D59}" type="pres">
      <dgm:prSet presAssocID="{FF5F0139-1AC6-6248-A75C-CCAB40585307}" presName="rootConnector" presStyleLbl="node3" presStyleIdx="3" presStyleCnt="5"/>
      <dgm:spPr/>
    </dgm:pt>
    <dgm:pt modelId="{CDCAB8AC-4CAE-EC42-9944-7C2A8E119A04}" type="pres">
      <dgm:prSet presAssocID="{FF5F0139-1AC6-6248-A75C-CCAB40585307}" presName="hierChild4" presStyleCnt="0"/>
      <dgm:spPr/>
    </dgm:pt>
    <dgm:pt modelId="{CAB2BCBD-D56A-3C4C-9339-A30BC887D57B}" type="pres">
      <dgm:prSet presAssocID="{FF5F0139-1AC6-6248-A75C-CCAB40585307}" presName="hierChild5" presStyleCnt="0"/>
      <dgm:spPr/>
    </dgm:pt>
    <dgm:pt modelId="{2B77C6DA-C991-DA48-981D-CFEF55DB7515}" type="pres">
      <dgm:prSet presAssocID="{1D7218DE-C548-CF4F-8D81-E02E2B2D6939}" presName="hierChild5" presStyleCnt="0"/>
      <dgm:spPr/>
    </dgm:pt>
    <dgm:pt modelId="{1D02B122-0AEE-5441-8355-116DE4541E5E}" type="pres">
      <dgm:prSet presAssocID="{E046571E-F3E5-2A45-B7C1-442E717BA497}" presName="Name37" presStyleLbl="parChTrans1D2" presStyleIdx="4" presStyleCnt="5"/>
      <dgm:spPr/>
    </dgm:pt>
    <dgm:pt modelId="{1865587B-F950-2C45-B8BB-5EF0A949C929}" type="pres">
      <dgm:prSet presAssocID="{868EBBEA-3A76-DC4C-B51D-D15587B55FBE}" presName="hierRoot2" presStyleCnt="0">
        <dgm:presLayoutVars>
          <dgm:hierBranch val="init"/>
        </dgm:presLayoutVars>
      </dgm:prSet>
      <dgm:spPr/>
    </dgm:pt>
    <dgm:pt modelId="{E4FF55DF-0128-5E4F-900D-26185CC71D93}" type="pres">
      <dgm:prSet presAssocID="{868EBBEA-3A76-DC4C-B51D-D15587B55FBE}" presName="rootComposite" presStyleCnt="0"/>
      <dgm:spPr/>
    </dgm:pt>
    <dgm:pt modelId="{845AE08A-2B9B-1C47-8683-2319A38F2878}" type="pres">
      <dgm:prSet presAssocID="{868EBBEA-3A76-DC4C-B51D-D15587B55FBE}" presName="rootText" presStyleLbl="node2" presStyleIdx="4" presStyleCnt="5" custScaleX="146275" custScaleY="140919">
        <dgm:presLayoutVars>
          <dgm:chPref val="3"/>
        </dgm:presLayoutVars>
      </dgm:prSet>
      <dgm:spPr/>
    </dgm:pt>
    <dgm:pt modelId="{7B31C43A-7564-B746-ABF4-6252DBAE2685}" type="pres">
      <dgm:prSet presAssocID="{868EBBEA-3A76-DC4C-B51D-D15587B55FBE}" presName="rootConnector" presStyleLbl="node2" presStyleIdx="4" presStyleCnt="5"/>
      <dgm:spPr/>
    </dgm:pt>
    <dgm:pt modelId="{8C4A9921-3C58-314F-8081-93EF1E933670}" type="pres">
      <dgm:prSet presAssocID="{868EBBEA-3A76-DC4C-B51D-D15587B55FBE}" presName="hierChild4" presStyleCnt="0"/>
      <dgm:spPr/>
    </dgm:pt>
    <dgm:pt modelId="{5943C20F-7D96-A443-9005-019EDCC0DA28}" type="pres">
      <dgm:prSet presAssocID="{08D7B6F3-7520-8345-A3E1-4C6C0878AFAC}" presName="Name37" presStyleLbl="parChTrans1D3" presStyleIdx="4" presStyleCnt="5"/>
      <dgm:spPr/>
    </dgm:pt>
    <dgm:pt modelId="{A3CB837F-32E7-4E4B-957D-A8069117E4F3}" type="pres">
      <dgm:prSet presAssocID="{FDD0AEA6-2909-264E-925B-A1A9E81B0D86}" presName="hierRoot2" presStyleCnt="0">
        <dgm:presLayoutVars>
          <dgm:hierBranch val="init"/>
        </dgm:presLayoutVars>
      </dgm:prSet>
      <dgm:spPr/>
    </dgm:pt>
    <dgm:pt modelId="{84C11394-BF8D-F74B-A722-D9394D14D235}" type="pres">
      <dgm:prSet presAssocID="{FDD0AEA6-2909-264E-925B-A1A9E81B0D86}" presName="rootComposite" presStyleCnt="0"/>
      <dgm:spPr/>
    </dgm:pt>
    <dgm:pt modelId="{991A91D3-79D3-3240-85F2-8060B6829F35}" type="pres">
      <dgm:prSet presAssocID="{FDD0AEA6-2909-264E-925B-A1A9E81B0D86}" presName="rootText" presStyleLbl="node3" presStyleIdx="4" presStyleCnt="5" custScaleY="874712">
        <dgm:presLayoutVars>
          <dgm:chPref val="3"/>
        </dgm:presLayoutVars>
      </dgm:prSet>
      <dgm:spPr/>
    </dgm:pt>
    <dgm:pt modelId="{591B3314-53E3-9E49-ACC1-EC68975709A3}" type="pres">
      <dgm:prSet presAssocID="{FDD0AEA6-2909-264E-925B-A1A9E81B0D86}" presName="rootConnector" presStyleLbl="node3" presStyleIdx="4" presStyleCnt="5"/>
      <dgm:spPr/>
    </dgm:pt>
    <dgm:pt modelId="{D3483515-B39A-484B-9114-25AF8F17B5CB}" type="pres">
      <dgm:prSet presAssocID="{FDD0AEA6-2909-264E-925B-A1A9E81B0D86}" presName="hierChild4" presStyleCnt="0"/>
      <dgm:spPr/>
    </dgm:pt>
    <dgm:pt modelId="{31FE96EC-F569-4944-BE3A-15BFAB6AA686}" type="pres">
      <dgm:prSet presAssocID="{FDD0AEA6-2909-264E-925B-A1A9E81B0D86}" presName="hierChild5" presStyleCnt="0"/>
      <dgm:spPr/>
    </dgm:pt>
    <dgm:pt modelId="{0F434655-348F-214C-8C7F-1F4E0301EFD4}" type="pres">
      <dgm:prSet presAssocID="{868EBBEA-3A76-DC4C-B51D-D15587B55FBE}" presName="hierChild5" presStyleCnt="0"/>
      <dgm:spPr/>
    </dgm:pt>
    <dgm:pt modelId="{292E0FA9-4764-174A-8C0E-048BC7398BAF}" type="pres">
      <dgm:prSet presAssocID="{05CB92E9-D05C-6C44-AD34-51ED9120F3AF}" presName="hierChild3" presStyleCnt="0"/>
      <dgm:spPr/>
    </dgm:pt>
  </dgm:ptLst>
  <dgm:cxnLst>
    <dgm:cxn modelId="{9D6CD508-E3F0-A04C-9273-3F7DCBF7A6AF}" srcId="{1D7218DE-C548-CF4F-8D81-E02E2B2D6939}" destId="{FF5F0139-1AC6-6248-A75C-CCAB40585307}" srcOrd="0" destOrd="0" parTransId="{CE22C2E2-C659-FA42-A477-815E895FDA66}" sibTransId="{6F7602D1-3429-E14B-9578-C1BA98104055}"/>
    <dgm:cxn modelId="{89A9130B-7E37-BE42-AA8D-C672CCDF289D}" type="presOf" srcId="{1D7218DE-C548-CF4F-8D81-E02E2B2D6939}" destId="{6C735676-A2A6-E646-99EA-F0179FB36D18}" srcOrd="1" destOrd="0" presId="urn:microsoft.com/office/officeart/2005/8/layout/orgChart1"/>
    <dgm:cxn modelId="{F43C1419-90FF-1E4B-8696-315F22CFD3BE}" type="presOf" srcId="{FDD0AEA6-2909-264E-925B-A1A9E81B0D86}" destId="{991A91D3-79D3-3240-85F2-8060B6829F35}" srcOrd="0" destOrd="0" presId="urn:microsoft.com/office/officeart/2005/8/layout/orgChart1"/>
    <dgm:cxn modelId="{12CEF119-DC3B-F343-A9A7-B948E6326C8A}" srcId="{01916292-09EA-CA42-A336-FC5908FF7882}" destId="{05CB92E9-D05C-6C44-AD34-51ED9120F3AF}" srcOrd="0" destOrd="0" parTransId="{C0D5F940-426A-194A-8B82-C3A5CF3B71C6}" sibTransId="{9741ECA7-B51F-7D4D-A526-FEC55D5D5B9E}"/>
    <dgm:cxn modelId="{07F8D41C-E598-684D-A9A9-A677FD351BA2}" type="presOf" srcId="{97BEF925-5DBE-754C-BFD6-8A3CA2A43F56}" destId="{697D364E-EBA2-3A44-AEFC-CED56DA44BD0}" srcOrd="0" destOrd="0" presId="urn:microsoft.com/office/officeart/2005/8/layout/orgChart1"/>
    <dgm:cxn modelId="{64BA5434-369D-274F-A4BD-64FCDC3CAF68}" type="presOf" srcId="{14697B61-6542-1D46-9230-BC407F8E2DF8}" destId="{533AC7C2-8FDE-9F40-8FC4-D3577905B081}" srcOrd="0" destOrd="0" presId="urn:microsoft.com/office/officeart/2005/8/layout/orgChart1"/>
    <dgm:cxn modelId="{7941503A-75EC-6247-83DE-2F9ABF3B7402}" type="presOf" srcId="{1D7218DE-C548-CF4F-8D81-E02E2B2D6939}" destId="{D3896D30-016E-9441-8FC9-D2106D98AC7C}" srcOrd="0" destOrd="0" presId="urn:microsoft.com/office/officeart/2005/8/layout/orgChart1"/>
    <dgm:cxn modelId="{30A8F73B-F1A8-E547-8AD4-68B34700B31F}" type="presOf" srcId="{05CB92E9-D05C-6C44-AD34-51ED9120F3AF}" destId="{899BFD02-6057-C840-BF65-4182140BF816}" srcOrd="0" destOrd="0" presId="urn:microsoft.com/office/officeart/2005/8/layout/orgChart1"/>
    <dgm:cxn modelId="{7514B93D-0450-134D-8875-691ECE05DEFB}" type="presOf" srcId="{97BEF925-5DBE-754C-BFD6-8A3CA2A43F56}" destId="{F1BFC6D1-A864-754B-A0D9-0861C9ECD4C0}" srcOrd="1" destOrd="0" presId="urn:microsoft.com/office/officeart/2005/8/layout/orgChart1"/>
    <dgm:cxn modelId="{1C361B5E-AA7F-4F41-B187-7F7B3FD29F3F}" type="presOf" srcId="{868EBBEA-3A76-DC4C-B51D-D15587B55FBE}" destId="{7B31C43A-7564-B746-ABF4-6252DBAE2685}" srcOrd="1" destOrd="0" presId="urn:microsoft.com/office/officeart/2005/8/layout/orgChart1"/>
    <dgm:cxn modelId="{8CECA042-2369-9F46-BD8F-169F64CB43DA}" srcId="{05CB92E9-D05C-6C44-AD34-51ED9120F3AF}" destId="{239B2DDE-7769-8A4B-9F56-4A1C3DAD3306}" srcOrd="2" destOrd="0" parTransId="{8B824217-D486-D14E-979F-815CAA09268C}" sibTransId="{CE6A9E4E-7AC2-1C43-99F0-DA32FC45F1CB}"/>
    <dgm:cxn modelId="{FDB54D63-FC82-184A-9E02-06AFCA67D129}" type="presOf" srcId="{01916292-09EA-CA42-A336-FC5908FF7882}" destId="{55AE1568-DE12-A345-95BA-350E49EE4C7A}" srcOrd="0" destOrd="0" presId="urn:microsoft.com/office/officeart/2005/8/layout/orgChart1"/>
    <dgm:cxn modelId="{0025B143-E515-ED4B-8091-520496BB4A27}" type="presOf" srcId="{F492B807-8F5F-3546-8B5D-D60CB45C5EA7}" destId="{3E03AC88-7963-0046-9588-5CC0C2CD0F74}" srcOrd="0" destOrd="0" presId="urn:microsoft.com/office/officeart/2005/8/layout/orgChart1"/>
    <dgm:cxn modelId="{AF7E1947-5E99-FE41-9BA9-4050676B81BC}" type="presOf" srcId="{FF5F0139-1AC6-6248-A75C-CCAB40585307}" destId="{22296892-D4B9-8A4A-BCED-CFD03E500D59}" srcOrd="1" destOrd="0" presId="urn:microsoft.com/office/officeart/2005/8/layout/orgChart1"/>
    <dgm:cxn modelId="{D42B9667-1C5E-CC45-89F7-D5153502B4F0}" srcId="{05CB92E9-D05C-6C44-AD34-51ED9120F3AF}" destId="{0CA34024-A4E0-8845-8F4C-ACF75AD68C1C}" srcOrd="0" destOrd="0" parTransId="{14697B61-6542-1D46-9230-BC407F8E2DF8}" sibTransId="{47FB63E5-B5CE-554D-97CB-4A5DA51667A7}"/>
    <dgm:cxn modelId="{61652668-3432-D247-9EAF-56848CCC71AD}" type="presOf" srcId="{8B824217-D486-D14E-979F-815CAA09268C}" destId="{F7D4C8AC-1538-BF49-A55C-09D272327A93}" srcOrd="0" destOrd="0" presId="urn:microsoft.com/office/officeart/2005/8/layout/orgChart1"/>
    <dgm:cxn modelId="{4CEC3C69-3416-2D47-8125-C1ED6EF488DD}" type="presOf" srcId="{91B9FEC3-DEFB-1F4E-825B-391E038561ED}" destId="{5E74497B-39E9-0D41-88F3-687AFFFB8023}" srcOrd="0" destOrd="0" presId="urn:microsoft.com/office/officeart/2005/8/layout/orgChart1"/>
    <dgm:cxn modelId="{F1823E69-0F8F-D646-AE17-97161D621141}" type="presOf" srcId="{75E4DE18-54EC-0744-87D1-19357B84D645}" destId="{217D9E92-DF56-EB4F-A03A-D81EC3D2334C}" srcOrd="1" destOrd="0" presId="urn:microsoft.com/office/officeart/2005/8/layout/orgChart1"/>
    <dgm:cxn modelId="{3482624C-7629-0844-B5AF-F1DD08003CF0}" type="presOf" srcId="{4B1842B5-9E82-BB48-B883-FC4BD8696F26}" destId="{E4F6C679-AF44-2348-9D11-8A0C3A822865}" srcOrd="0" destOrd="0" presId="urn:microsoft.com/office/officeart/2005/8/layout/orgChart1"/>
    <dgm:cxn modelId="{3FC5786C-6B9C-164E-9A4A-9B022C619111}" srcId="{868EBBEA-3A76-DC4C-B51D-D15587B55FBE}" destId="{FDD0AEA6-2909-264E-925B-A1A9E81B0D86}" srcOrd="0" destOrd="0" parTransId="{08D7B6F3-7520-8345-A3E1-4C6C0878AFAC}" sibTransId="{188FCA80-C74F-1244-A5A3-119C64619CE2}"/>
    <dgm:cxn modelId="{B160E872-1D60-BA4C-B12E-A383A06CBA6A}" type="presOf" srcId="{FF5F0139-1AC6-6248-A75C-CCAB40585307}" destId="{739F88F4-E412-394A-961A-AC70F1969DF9}" srcOrd="0" destOrd="0" presId="urn:microsoft.com/office/officeart/2005/8/layout/orgChart1"/>
    <dgm:cxn modelId="{85B84A73-7395-AD4D-9708-0968A3256D1B}" type="presOf" srcId="{F492B807-8F5F-3546-8B5D-D60CB45C5EA7}" destId="{E3AAE49D-BBB6-3B45-A47E-6DD9621A7DAB}" srcOrd="1" destOrd="0" presId="urn:microsoft.com/office/officeart/2005/8/layout/orgChart1"/>
    <dgm:cxn modelId="{48A0FC54-50D7-1542-9DC7-D585760D303E}" type="presOf" srcId="{239B2DDE-7769-8A4B-9F56-4A1C3DAD3306}" destId="{080E0448-FA5A-6A4C-9AA7-99B89583EA3A}" srcOrd="1" destOrd="0" presId="urn:microsoft.com/office/officeart/2005/8/layout/orgChart1"/>
    <dgm:cxn modelId="{C59E9075-0FA1-DD4A-A4A3-6D80442E1944}" type="presOf" srcId="{602E28A9-28FF-2246-8193-DE67E2A18379}" destId="{6E1543CE-CD45-034A-88EC-4FC12C936F8C}" srcOrd="0" destOrd="0" presId="urn:microsoft.com/office/officeart/2005/8/layout/orgChart1"/>
    <dgm:cxn modelId="{67F1D357-E1D1-4C48-AD93-37C5EC8AA8A9}" type="presOf" srcId="{A64A7133-AA66-D048-BA5B-E0DCDD7D8509}" destId="{C109E812-92E6-0A4F-917C-15F135EC326E}" srcOrd="0" destOrd="0" presId="urn:microsoft.com/office/officeart/2005/8/layout/orgChart1"/>
    <dgm:cxn modelId="{2E77327B-3FC7-E64F-8B6A-C36499D4C6F3}" type="presOf" srcId="{05CB92E9-D05C-6C44-AD34-51ED9120F3AF}" destId="{5BDB3788-3E47-A247-9090-0E34876A3521}" srcOrd="1" destOrd="0" presId="urn:microsoft.com/office/officeart/2005/8/layout/orgChart1"/>
    <dgm:cxn modelId="{773A3D7C-DDE2-F541-ABFC-8379E0769639}" type="presOf" srcId="{1BA8C46D-775A-4B40-A19C-50E864230994}" destId="{F98291DC-13A7-E845-8574-071BC25E92F1}" srcOrd="0" destOrd="0" presId="urn:microsoft.com/office/officeart/2005/8/layout/orgChart1"/>
    <dgm:cxn modelId="{AC75997D-E919-C048-941B-4471CC47D1F8}" srcId="{97BEF925-5DBE-754C-BFD6-8A3CA2A43F56}" destId="{F492B807-8F5F-3546-8B5D-D60CB45C5EA7}" srcOrd="0" destOrd="0" parTransId="{1BA8C46D-775A-4B40-A19C-50E864230994}" sibTransId="{AA364525-B6FE-8F4A-A8A1-1FD85A4B6F54}"/>
    <dgm:cxn modelId="{6D1D4981-183A-D246-8943-7CE33FF4BA44}" type="presOf" srcId="{0CA34024-A4E0-8845-8F4C-ACF75AD68C1C}" destId="{EA09CE48-128F-6344-9319-BBCB8AE30871}" srcOrd="0" destOrd="0" presId="urn:microsoft.com/office/officeart/2005/8/layout/orgChart1"/>
    <dgm:cxn modelId="{AAA9CE85-AC73-9742-9232-03DEBDB9E01F}" type="presOf" srcId="{75E4DE18-54EC-0744-87D1-19357B84D645}" destId="{9A996FF0-9567-F543-8DCB-7791CBAE91F4}" srcOrd="0" destOrd="0" presId="urn:microsoft.com/office/officeart/2005/8/layout/orgChart1"/>
    <dgm:cxn modelId="{9732A78C-7B42-3B42-9FBE-8D440109816A}" srcId="{0CA34024-A4E0-8845-8F4C-ACF75AD68C1C}" destId="{75E4DE18-54EC-0744-87D1-19357B84D645}" srcOrd="0" destOrd="0" parTransId="{4B1842B5-9E82-BB48-B883-FC4BD8696F26}" sibTransId="{A57A05DC-BC11-F349-8BC8-222A0D8EE8A5}"/>
    <dgm:cxn modelId="{5BDD1490-F0ED-A843-8C0D-A88EFA9FF279}" srcId="{05CB92E9-D05C-6C44-AD34-51ED9120F3AF}" destId="{1D7218DE-C548-CF4F-8D81-E02E2B2D6939}" srcOrd="3" destOrd="0" parTransId="{A64A7133-AA66-D048-BA5B-E0DCDD7D8509}" sibTransId="{883E1170-0356-6348-B397-DEF5F63FFDAD}"/>
    <dgm:cxn modelId="{CD454F94-AAC0-0540-96B1-3756522705FE}" type="presOf" srcId="{868EBBEA-3A76-DC4C-B51D-D15587B55FBE}" destId="{845AE08A-2B9B-1C47-8683-2319A38F2878}" srcOrd="0" destOrd="0" presId="urn:microsoft.com/office/officeart/2005/8/layout/orgChart1"/>
    <dgm:cxn modelId="{9DC569A7-0E28-6A42-911F-5061E4377B06}" type="presOf" srcId="{CE22C2E2-C659-FA42-A477-815E895FDA66}" destId="{0CB502C7-D3EF-2643-A2CF-05979A2A87B0}" srcOrd="0" destOrd="0" presId="urn:microsoft.com/office/officeart/2005/8/layout/orgChart1"/>
    <dgm:cxn modelId="{4946FAAA-64A6-3940-A0DD-9D394533EE54}" type="presOf" srcId="{FDD0AEA6-2909-264E-925B-A1A9E81B0D86}" destId="{591B3314-53E3-9E49-ACC1-EC68975709A3}" srcOrd="1" destOrd="0" presId="urn:microsoft.com/office/officeart/2005/8/layout/orgChart1"/>
    <dgm:cxn modelId="{68F68DB0-4D1F-E246-B2E0-ED51DA123CF9}" type="presOf" srcId="{08D7B6F3-7520-8345-A3E1-4C6C0878AFAC}" destId="{5943C20F-7D96-A443-9005-019EDCC0DA28}" srcOrd="0" destOrd="0" presId="urn:microsoft.com/office/officeart/2005/8/layout/orgChart1"/>
    <dgm:cxn modelId="{C2DA2DB8-F2ED-FC48-A020-A3D90A56E0F2}" type="presOf" srcId="{6349B15D-2CB3-AB4D-B4F7-48967113C4E2}" destId="{7B1FC018-3A84-E44B-9FDB-9EECC6F8914E}" srcOrd="1" destOrd="0" presId="urn:microsoft.com/office/officeart/2005/8/layout/orgChart1"/>
    <dgm:cxn modelId="{C7D93CB9-4F0D-FB46-B08B-66B99516039B}" srcId="{239B2DDE-7769-8A4B-9F56-4A1C3DAD3306}" destId="{6349B15D-2CB3-AB4D-B4F7-48967113C4E2}" srcOrd="0" destOrd="0" parTransId="{602E28A9-28FF-2246-8193-DE67E2A18379}" sibTransId="{680C95F2-FCE6-294E-8459-4A86EFE212A0}"/>
    <dgm:cxn modelId="{574B32BF-F2BA-A44A-8192-2A9DCB5C4F76}" type="presOf" srcId="{239B2DDE-7769-8A4B-9F56-4A1C3DAD3306}" destId="{EEA97E09-64A4-044A-8726-DADCC5D34515}" srcOrd="0" destOrd="0" presId="urn:microsoft.com/office/officeart/2005/8/layout/orgChart1"/>
    <dgm:cxn modelId="{9B24A2CA-8BF7-5946-830B-719A2859DEE4}" srcId="{05CB92E9-D05C-6C44-AD34-51ED9120F3AF}" destId="{97BEF925-5DBE-754C-BFD6-8A3CA2A43F56}" srcOrd="1" destOrd="0" parTransId="{91B9FEC3-DEFB-1F4E-825B-391E038561ED}" sibTransId="{5C0E8CFE-DF5A-CC4E-B557-21D037916B7C}"/>
    <dgm:cxn modelId="{9BC2ACD6-A91B-934C-8995-CDB62E6CC013}" srcId="{05CB92E9-D05C-6C44-AD34-51ED9120F3AF}" destId="{868EBBEA-3A76-DC4C-B51D-D15587B55FBE}" srcOrd="4" destOrd="0" parTransId="{E046571E-F3E5-2A45-B7C1-442E717BA497}" sibTransId="{DFBB61A0-C885-DB40-AE91-FE75B64EEA80}"/>
    <dgm:cxn modelId="{A8B7E9F0-1DED-4041-9E91-D62EF7CFBFB2}" type="presOf" srcId="{6349B15D-2CB3-AB4D-B4F7-48967113C4E2}" destId="{79DB099D-2173-434E-B61E-69349D7E0A31}" srcOrd="0" destOrd="0" presId="urn:microsoft.com/office/officeart/2005/8/layout/orgChart1"/>
    <dgm:cxn modelId="{95E7B6FD-47A5-014F-9D3F-F50B40AB1474}" type="presOf" srcId="{0CA34024-A4E0-8845-8F4C-ACF75AD68C1C}" destId="{27739C89-7B1B-0547-BB72-3CA9C6E8E02F}" srcOrd="1" destOrd="0" presId="urn:microsoft.com/office/officeart/2005/8/layout/orgChart1"/>
    <dgm:cxn modelId="{637C7AFF-DD07-BB4B-B63E-38DB83F75A8C}" type="presOf" srcId="{E046571E-F3E5-2A45-B7C1-442E717BA497}" destId="{1D02B122-0AEE-5441-8355-116DE4541E5E}" srcOrd="0" destOrd="0" presId="urn:microsoft.com/office/officeart/2005/8/layout/orgChart1"/>
    <dgm:cxn modelId="{F809DC33-B486-634B-B02C-6A643FC6CB14}" type="presParOf" srcId="{55AE1568-DE12-A345-95BA-350E49EE4C7A}" destId="{41F14EBD-86A6-3B40-B3A1-529CBC52A6B7}" srcOrd="0" destOrd="0" presId="urn:microsoft.com/office/officeart/2005/8/layout/orgChart1"/>
    <dgm:cxn modelId="{2A31958B-2A0D-C24B-922C-BAA7589415EE}" type="presParOf" srcId="{41F14EBD-86A6-3B40-B3A1-529CBC52A6B7}" destId="{0E4272DA-FDA9-014D-AF63-76443E6D0998}" srcOrd="0" destOrd="0" presId="urn:microsoft.com/office/officeart/2005/8/layout/orgChart1"/>
    <dgm:cxn modelId="{9A6D241B-1FB6-2341-9869-9543833F7B01}" type="presParOf" srcId="{0E4272DA-FDA9-014D-AF63-76443E6D0998}" destId="{899BFD02-6057-C840-BF65-4182140BF816}" srcOrd="0" destOrd="0" presId="urn:microsoft.com/office/officeart/2005/8/layout/orgChart1"/>
    <dgm:cxn modelId="{CA8C5CE2-3683-E544-AA21-A7247B909882}" type="presParOf" srcId="{0E4272DA-FDA9-014D-AF63-76443E6D0998}" destId="{5BDB3788-3E47-A247-9090-0E34876A3521}" srcOrd="1" destOrd="0" presId="urn:microsoft.com/office/officeart/2005/8/layout/orgChart1"/>
    <dgm:cxn modelId="{267B0E13-02A4-5A4A-99E8-F0842967D802}" type="presParOf" srcId="{41F14EBD-86A6-3B40-B3A1-529CBC52A6B7}" destId="{0FE90FD2-A217-724C-9108-65552FA14EF0}" srcOrd="1" destOrd="0" presId="urn:microsoft.com/office/officeart/2005/8/layout/orgChart1"/>
    <dgm:cxn modelId="{B171F5FA-A718-9E43-86EB-66847F8292BB}" type="presParOf" srcId="{0FE90FD2-A217-724C-9108-65552FA14EF0}" destId="{533AC7C2-8FDE-9F40-8FC4-D3577905B081}" srcOrd="0" destOrd="0" presId="urn:microsoft.com/office/officeart/2005/8/layout/orgChart1"/>
    <dgm:cxn modelId="{BAE65611-1310-FB41-841E-731C87F892C2}" type="presParOf" srcId="{0FE90FD2-A217-724C-9108-65552FA14EF0}" destId="{BA9F7A42-F31B-9144-A422-B594DD0357DB}" srcOrd="1" destOrd="0" presId="urn:microsoft.com/office/officeart/2005/8/layout/orgChart1"/>
    <dgm:cxn modelId="{D4E79231-81CF-7344-A492-63F67DEEC13A}" type="presParOf" srcId="{BA9F7A42-F31B-9144-A422-B594DD0357DB}" destId="{6B94A0C8-F536-3A41-93EC-25E7157CA01F}" srcOrd="0" destOrd="0" presId="urn:microsoft.com/office/officeart/2005/8/layout/orgChart1"/>
    <dgm:cxn modelId="{F1FFF760-DEC1-9A43-B8B4-DE2C3DCB8397}" type="presParOf" srcId="{6B94A0C8-F536-3A41-93EC-25E7157CA01F}" destId="{EA09CE48-128F-6344-9319-BBCB8AE30871}" srcOrd="0" destOrd="0" presId="urn:microsoft.com/office/officeart/2005/8/layout/orgChart1"/>
    <dgm:cxn modelId="{BCFFE18D-D4A9-2847-9BBA-9869242F3644}" type="presParOf" srcId="{6B94A0C8-F536-3A41-93EC-25E7157CA01F}" destId="{27739C89-7B1B-0547-BB72-3CA9C6E8E02F}" srcOrd="1" destOrd="0" presId="urn:microsoft.com/office/officeart/2005/8/layout/orgChart1"/>
    <dgm:cxn modelId="{448F4234-1E60-994F-9155-893832628D30}" type="presParOf" srcId="{BA9F7A42-F31B-9144-A422-B594DD0357DB}" destId="{D4F39584-6241-864D-99E7-C3B706142E9B}" srcOrd="1" destOrd="0" presId="urn:microsoft.com/office/officeart/2005/8/layout/orgChart1"/>
    <dgm:cxn modelId="{C1C8D1B1-3ADA-3245-86AF-3FFE20A04C03}" type="presParOf" srcId="{D4F39584-6241-864D-99E7-C3B706142E9B}" destId="{E4F6C679-AF44-2348-9D11-8A0C3A822865}" srcOrd="0" destOrd="0" presId="urn:microsoft.com/office/officeart/2005/8/layout/orgChart1"/>
    <dgm:cxn modelId="{4380A999-4C5D-CC42-AA91-4D67431BB48F}" type="presParOf" srcId="{D4F39584-6241-864D-99E7-C3B706142E9B}" destId="{3D74C489-C9F2-DA42-AD92-EE94C1EFB86F}" srcOrd="1" destOrd="0" presId="urn:microsoft.com/office/officeart/2005/8/layout/orgChart1"/>
    <dgm:cxn modelId="{2741D853-08AA-7644-95E8-78E63B875147}" type="presParOf" srcId="{3D74C489-C9F2-DA42-AD92-EE94C1EFB86F}" destId="{9529243C-69BA-2740-B065-02F596B185BE}" srcOrd="0" destOrd="0" presId="urn:microsoft.com/office/officeart/2005/8/layout/orgChart1"/>
    <dgm:cxn modelId="{0D7B38FF-088C-2E4B-958F-03D9CE3DFF68}" type="presParOf" srcId="{9529243C-69BA-2740-B065-02F596B185BE}" destId="{9A996FF0-9567-F543-8DCB-7791CBAE91F4}" srcOrd="0" destOrd="0" presId="urn:microsoft.com/office/officeart/2005/8/layout/orgChart1"/>
    <dgm:cxn modelId="{6E8F7B23-CB29-5E4C-9B67-D88486D5E356}" type="presParOf" srcId="{9529243C-69BA-2740-B065-02F596B185BE}" destId="{217D9E92-DF56-EB4F-A03A-D81EC3D2334C}" srcOrd="1" destOrd="0" presId="urn:microsoft.com/office/officeart/2005/8/layout/orgChart1"/>
    <dgm:cxn modelId="{BDA8F214-F130-A547-986C-7DC47391E74A}" type="presParOf" srcId="{3D74C489-C9F2-DA42-AD92-EE94C1EFB86F}" destId="{7E846E65-7239-D745-B143-D1CD1F17E9F5}" srcOrd="1" destOrd="0" presId="urn:microsoft.com/office/officeart/2005/8/layout/orgChart1"/>
    <dgm:cxn modelId="{B505C47D-D399-3943-8F46-29D1BD0A9A31}" type="presParOf" srcId="{3D74C489-C9F2-DA42-AD92-EE94C1EFB86F}" destId="{9BC10C87-22E0-A346-B7A9-1D2C6BB08BB8}" srcOrd="2" destOrd="0" presId="urn:microsoft.com/office/officeart/2005/8/layout/orgChart1"/>
    <dgm:cxn modelId="{2F3E47B6-F01D-394C-8977-7102DA8B9E75}" type="presParOf" srcId="{BA9F7A42-F31B-9144-A422-B594DD0357DB}" destId="{E0D0AA87-1F25-544A-95DA-1B7744A18F85}" srcOrd="2" destOrd="0" presId="urn:microsoft.com/office/officeart/2005/8/layout/orgChart1"/>
    <dgm:cxn modelId="{044B6B05-D506-F24A-91CE-24786A167D44}" type="presParOf" srcId="{0FE90FD2-A217-724C-9108-65552FA14EF0}" destId="{5E74497B-39E9-0D41-88F3-687AFFFB8023}" srcOrd="2" destOrd="0" presId="urn:microsoft.com/office/officeart/2005/8/layout/orgChart1"/>
    <dgm:cxn modelId="{369FAAA6-3B52-3D4D-8C9B-FB271F4D8381}" type="presParOf" srcId="{0FE90FD2-A217-724C-9108-65552FA14EF0}" destId="{19CE6D8D-57D8-8548-A922-97CA44E3EBA1}" srcOrd="3" destOrd="0" presId="urn:microsoft.com/office/officeart/2005/8/layout/orgChart1"/>
    <dgm:cxn modelId="{B807DD17-E52B-864D-84BF-69448CB0CAB8}" type="presParOf" srcId="{19CE6D8D-57D8-8548-A922-97CA44E3EBA1}" destId="{970F47BA-E684-BB48-A3B4-8D7E85D7D756}" srcOrd="0" destOrd="0" presId="urn:microsoft.com/office/officeart/2005/8/layout/orgChart1"/>
    <dgm:cxn modelId="{B20C69D4-BBFD-514C-B298-A7417FAD5801}" type="presParOf" srcId="{970F47BA-E684-BB48-A3B4-8D7E85D7D756}" destId="{697D364E-EBA2-3A44-AEFC-CED56DA44BD0}" srcOrd="0" destOrd="0" presId="urn:microsoft.com/office/officeart/2005/8/layout/orgChart1"/>
    <dgm:cxn modelId="{5AA7CFE2-D312-BD4F-8A0F-42001D0B425F}" type="presParOf" srcId="{970F47BA-E684-BB48-A3B4-8D7E85D7D756}" destId="{F1BFC6D1-A864-754B-A0D9-0861C9ECD4C0}" srcOrd="1" destOrd="0" presId="urn:microsoft.com/office/officeart/2005/8/layout/orgChart1"/>
    <dgm:cxn modelId="{004E0B16-1CA1-DF4F-BF0B-030AD486BCE9}" type="presParOf" srcId="{19CE6D8D-57D8-8548-A922-97CA44E3EBA1}" destId="{C050F73B-464F-B648-8ED6-8820C18C82FE}" srcOrd="1" destOrd="0" presId="urn:microsoft.com/office/officeart/2005/8/layout/orgChart1"/>
    <dgm:cxn modelId="{12E12E90-23F1-794E-AE55-03BDC2B26FE7}" type="presParOf" srcId="{C050F73B-464F-B648-8ED6-8820C18C82FE}" destId="{F98291DC-13A7-E845-8574-071BC25E92F1}" srcOrd="0" destOrd="0" presId="urn:microsoft.com/office/officeart/2005/8/layout/orgChart1"/>
    <dgm:cxn modelId="{577F3AD7-B88C-7841-A99F-55F3F13AD67A}" type="presParOf" srcId="{C050F73B-464F-B648-8ED6-8820C18C82FE}" destId="{AC210348-05D5-A842-BD62-A74432F82640}" srcOrd="1" destOrd="0" presId="urn:microsoft.com/office/officeart/2005/8/layout/orgChart1"/>
    <dgm:cxn modelId="{443658B8-5D4C-174E-9E2C-EBDE30933349}" type="presParOf" srcId="{AC210348-05D5-A842-BD62-A74432F82640}" destId="{BCFB3586-7D49-7A42-A004-FDF389739DB0}" srcOrd="0" destOrd="0" presId="urn:microsoft.com/office/officeart/2005/8/layout/orgChart1"/>
    <dgm:cxn modelId="{962CA95E-9B3C-044C-8818-0D0AF5C7562F}" type="presParOf" srcId="{BCFB3586-7D49-7A42-A004-FDF389739DB0}" destId="{3E03AC88-7963-0046-9588-5CC0C2CD0F74}" srcOrd="0" destOrd="0" presId="urn:microsoft.com/office/officeart/2005/8/layout/orgChart1"/>
    <dgm:cxn modelId="{BC7A60C4-D9C3-1047-A65F-6A598F855E9F}" type="presParOf" srcId="{BCFB3586-7D49-7A42-A004-FDF389739DB0}" destId="{E3AAE49D-BBB6-3B45-A47E-6DD9621A7DAB}" srcOrd="1" destOrd="0" presId="urn:microsoft.com/office/officeart/2005/8/layout/orgChart1"/>
    <dgm:cxn modelId="{D7AC6B14-9FDA-3B4E-82A7-9F8E87C64965}" type="presParOf" srcId="{AC210348-05D5-A842-BD62-A74432F82640}" destId="{03109C7F-336E-D549-8B3B-C732C944CF36}" srcOrd="1" destOrd="0" presId="urn:microsoft.com/office/officeart/2005/8/layout/orgChart1"/>
    <dgm:cxn modelId="{0F95D3F5-42BF-B64D-8419-B4ADE79384E0}" type="presParOf" srcId="{AC210348-05D5-A842-BD62-A74432F82640}" destId="{9431090B-367A-2D43-802A-96F46C96A5BD}" srcOrd="2" destOrd="0" presId="urn:microsoft.com/office/officeart/2005/8/layout/orgChart1"/>
    <dgm:cxn modelId="{07054C34-426D-3846-9879-3CF4DE75481C}" type="presParOf" srcId="{19CE6D8D-57D8-8548-A922-97CA44E3EBA1}" destId="{BB9FF7BC-A3E3-B144-AE58-E6AA0DC555E1}" srcOrd="2" destOrd="0" presId="urn:microsoft.com/office/officeart/2005/8/layout/orgChart1"/>
    <dgm:cxn modelId="{4C018D41-DC74-0C45-86A4-5855AE95F559}" type="presParOf" srcId="{0FE90FD2-A217-724C-9108-65552FA14EF0}" destId="{F7D4C8AC-1538-BF49-A55C-09D272327A93}" srcOrd="4" destOrd="0" presId="urn:microsoft.com/office/officeart/2005/8/layout/orgChart1"/>
    <dgm:cxn modelId="{5F3EE152-3B86-1D4E-8428-7E2CC9C281A9}" type="presParOf" srcId="{0FE90FD2-A217-724C-9108-65552FA14EF0}" destId="{C7843C46-C6BE-1E48-B73C-EE9EBE764F4B}" srcOrd="5" destOrd="0" presId="urn:microsoft.com/office/officeart/2005/8/layout/orgChart1"/>
    <dgm:cxn modelId="{AF82A533-17BC-3443-BA28-F49A24EB722F}" type="presParOf" srcId="{C7843C46-C6BE-1E48-B73C-EE9EBE764F4B}" destId="{617620CE-AF7F-FD42-B7FC-1CAD9227830B}" srcOrd="0" destOrd="0" presId="urn:microsoft.com/office/officeart/2005/8/layout/orgChart1"/>
    <dgm:cxn modelId="{B6EDA5A7-5A7D-234F-AF41-B73332FF8733}" type="presParOf" srcId="{617620CE-AF7F-FD42-B7FC-1CAD9227830B}" destId="{EEA97E09-64A4-044A-8726-DADCC5D34515}" srcOrd="0" destOrd="0" presId="urn:microsoft.com/office/officeart/2005/8/layout/orgChart1"/>
    <dgm:cxn modelId="{75874DB2-3425-214E-A683-1E38F8A24089}" type="presParOf" srcId="{617620CE-AF7F-FD42-B7FC-1CAD9227830B}" destId="{080E0448-FA5A-6A4C-9AA7-99B89583EA3A}" srcOrd="1" destOrd="0" presId="urn:microsoft.com/office/officeart/2005/8/layout/orgChart1"/>
    <dgm:cxn modelId="{F171A14F-98EE-1C44-8ED7-7DA60CA47345}" type="presParOf" srcId="{C7843C46-C6BE-1E48-B73C-EE9EBE764F4B}" destId="{7BF27E77-0930-D14C-A550-174A067186CE}" srcOrd="1" destOrd="0" presId="urn:microsoft.com/office/officeart/2005/8/layout/orgChart1"/>
    <dgm:cxn modelId="{5BEC571B-9A87-5A48-91C9-5D68C058F8CC}" type="presParOf" srcId="{7BF27E77-0930-D14C-A550-174A067186CE}" destId="{6E1543CE-CD45-034A-88EC-4FC12C936F8C}" srcOrd="0" destOrd="0" presId="urn:microsoft.com/office/officeart/2005/8/layout/orgChart1"/>
    <dgm:cxn modelId="{63567054-810E-A942-9308-F2DBE0A8BBE8}" type="presParOf" srcId="{7BF27E77-0930-D14C-A550-174A067186CE}" destId="{09C153A9-F363-5044-8F09-B663696D2CEB}" srcOrd="1" destOrd="0" presId="urn:microsoft.com/office/officeart/2005/8/layout/orgChart1"/>
    <dgm:cxn modelId="{8A28D7BD-B734-F042-A201-37DC7EF43C24}" type="presParOf" srcId="{09C153A9-F363-5044-8F09-B663696D2CEB}" destId="{84669E47-BC8F-EC4D-A59D-2320B53DB5A7}" srcOrd="0" destOrd="0" presId="urn:microsoft.com/office/officeart/2005/8/layout/orgChart1"/>
    <dgm:cxn modelId="{581686CE-3948-B149-B7AD-B554A91DF5E5}" type="presParOf" srcId="{84669E47-BC8F-EC4D-A59D-2320B53DB5A7}" destId="{79DB099D-2173-434E-B61E-69349D7E0A31}" srcOrd="0" destOrd="0" presId="urn:microsoft.com/office/officeart/2005/8/layout/orgChart1"/>
    <dgm:cxn modelId="{5613061E-DE2A-B843-8F30-9DD5D9E0E3B6}" type="presParOf" srcId="{84669E47-BC8F-EC4D-A59D-2320B53DB5A7}" destId="{7B1FC018-3A84-E44B-9FDB-9EECC6F8914E}" srcOrd="1" destOrd="0" presId="urn:microsoft.com/office/officeart/2005/8/layout/orgChart1"/>
    <dgm:cxn modelId="{39C5D4FA-03BC-9841-9AFD-D81D1425A419}" type="presParOf" srcId="{09C153A9-F363-5044-8F09-B663696D2CEB}" destId="{F2A6B030-F65A-254F-89B1-F37EF0B834F4}" srcOrd="1" destOrd="0" presId="urn:microsoft.com/office/officeart/2005/8/layout/orgChart1"/>
    <dgm:cxn modelId="{CFBBA324-4291-A24E-AD6C-07D73F6F029A}" type="presParOf" srcId="{09C153A9-F363-5044-8F09-B663696D2CEB}" destId="{E880103F-A0AC-3A4D-8CAF-EF48AFF67399}" srcOrd="2" destOrd="0" presId="urn:microsoft.com/office/officeart/2005/8/layout/orgChart1"/>
    <dgm:cxn modelId="{EB20AFE6-41A0-B543-A72C-8B6169E88A7A}" type="presParOf" srcId="{C7843C46-C6BE-1E48-B73C-EE9EBE764F4B}" destId="{0FE9C393-1548-5B4B-8EAF-AD55B9E121B4}" srcOrd="2" destOrd="0" presId="urn:microsoft.com/office/officeart/2005/8/layout/orgChart1"/>
    <dgm:cxn modelId="{DF04DCB9-C14C-3C40-A8E9-FBD1230A4FFD}" type="presParOf" srcId="{0FE90FD2-A217-724C-9108-65552FA14EF0}" destId="{C109E812-92E6-0A4F-917C-15F135EC326E}" srcOrd="6" destOrd="0" presId="urn:microsoft.com/office/officeart/2005/8/layout/orgChart1"/>
    <dgm:cxn modelId="{630F5C24-86E7-9C4F-9C99-11B379CA0CE2}" type="presParOf" srcId="{0FE90FD2-A217-724C-9108-65552FA14EF0}" destId="{EA6EF219-C151-744C-B1AA-F06CAE216761}" srcOrd="7" destOrd="0" presId="urn:microsoft.com/office/officeart/2005/8/layout/orgChart1"/>
    <dgm:cxn modelId="{4D2D0826-736C-0645-A037-89D1CBDB5BFD}" type="presParOf" srcId="{EA6EF219-C151-744C-B1AA-F06CAE216761}" destId="{240D6A24-25E9-164F-BF99-F34074EE5167}" srcOrd="0" destOrd="0" presId="urn:microsoft.com/office/officeart/2005/8/layout/orgChart1"/>
    <dgm:cxn modelId="{7A6A8C6B-FED1-9F4E-BCAA-4E45389913FA}" type="presParOf" srcId="{240D6A24-25E9-164F-BF99-F34074EE5167}" destId="{D3896D30-016E-9441-8FC9-D2106D98AC7C}" srcOrd="0" destOrd="0" presId="urn:microsoft.com/office/officeart/2005/8/layout/orgChart1"/>
    <dgm:cxn modelId="{44426300-22C0-5142-8C3B-0F4B1D9FFC1F}" type="presParOf" srcId="{240D6A24-25E9-164F-BF99-F34074EE5167}" destId="{6C735676-A2A6-E646-99EA-F0179FB36D18}" srcOrd="1" destOrd="0" presId="urn:microsoft.com/office/officeart/2005/8/layout/orgChart1"/>
    <dgm:cxn modelId="{C7B52A03-1B02-EC4B-A4EB-7C15921CB57E}" type="presParOf" srcId="{EA6EF219-C151-744C-B1AA-F06CAE216761}" destId="{AF5F6F10-CE7A-0B4E-8ADD-61826189D54E}" srcOrd="1" destOrd="0" presId="urn:microsoft.com/office/officeart/2005/8/layout/orgChart1"/>
    <dgm:cxn modelId="{EB71297B-E220-5F41-A268-78F5C2164A5D}" type="presParOf" srcId="{AF5F6F10-CE7A-0B4E-8ADD-61826189D54E}" destId="{0CB502C7-D3EF-2643-A2CF-05979A2A87B0}" srcOrd="0" destOrd="0" presId="urn:microsoft.com/office/officeart/2005/8/layout/orgChart1"/>
    <dgm:cxn modelId="{010D15C7-6D82-C840-B952-B23DC1631BC3}" type="presParOf" srcId="{AF5F6F10-CE7A-0B4E-8ADD-61826189D54E}" destId="{4399CD24-BA7B-754B-9F99-90C8E16C4314}" srcOrd="1" destOrd="0" presId="urn:microsoft.com/office/officeart/2005/8/layout/orgChart1"/>
    <dgm:cxn modelId="{EE3377B7-A09B-EE47-A2E3-DC761B6907AE}" type="presParOf" srcId="{4399CD24-BA7B-754B-9F99-90C8E16C4314}" destId="{0F9CA555-C37C-E24C-B68C-E4C78CD6B9CA}" srcOrd="0" destOrd="0" presId="urn:microsoft.com/office/officeart/2005/8/layout/orgChart1"/>
    <dgm:cxn modelId="{0BFDA985-AEAB-3043-B6CD-E91047A0A68F}" type="presParOf" srcId="{0F9CA555-C37C-E24C-B68C-E4C78CD6B9CA}" destId="{739F88F4-E412-394A-961A-AC70F1969DF9}" srcOrd="0" destOrd="0" presId="urn:microsoft.com/office/officeart/2005/8/layout/orgChart1"/>
    <dgm:cxn modelId="{7537CE29-A82F-0F49-A3BB-F9E814329379}" type="presParOf" srcId="{0F9CA555-C37C-E24C-B68C-E4C78CD6B9CA}" destId="{22296892-D4B9-8A4A-BCED-CFD03E500D59}" srcOrd="1" destOrd="0" presId="urn:microsoft.com/office/officeart/2005/8/layout/orgChart1"/>
    <dgm:cxn modelId="{9B72E3E7-4EDA-EB42-86A6-1C0A75236EB4}" type="presParOf" srcId="{4399CD24-BA7B-754B-9F99-90C8E16C4314}" destId="{CDCAB8AC-4CAE-EC42-9944-7C2A8E119A04}" srcOrd="1" destOrd="0" presId="urn:microsoft.com/office/officeart/2005/8/layout/orgChart1"/>
    <dgm:cxn modelId="{2142B46D-0744-D44B-A298-6C744B05A887}" type="presParOf" srcId="{4399CD24-BA7B-754B-9F99-90C8E16C4314}" destId="{CAB2BCBD-D56A-3C4C-9339-A30BC887D57B}" srcOrd="2" destOrd="0" presId="urn:microsoft.com/office/officeart/2005/8/layout/orgChart1"/>
    <dgm:cxn modelId="{76FAA321-B1B3-8A4A-8711-BE3E5E86FCF8}" type="presParOf" srcId="{EA6EF219-C151-744C-B1AA-F06CAE216761}" destId="{2B77C6DA-C991-DA48-981D-CFEF55DB7515}" srcOrd="2" destOrd="0" presId="urn:microsoft.com/office/officeart/2005/8/layout/orgChart1"/>
    <dgm:cxn modelId="{81A20F55-5CB0-D74C-9DF5-B5B2DB3DB946}" type="presParOf" srcId="{0FE90FD2-A217-724C-9108-65552FA14EF0}" destId="{1D02B122-0AEE-5441-8355-116DE4541E5E}" srcOrd="8" destOrd="0" presId="urn:microsoft.com/office/officeart/2005/8/layout/orgChart1"/>
    <dgm:cxn modelId="{82348960-A63F-4948-8325-DDB72891FF81}" type="presParOf" srcId="{0FE90FD2-A217-724C-9108-65552FA14EF0}" destId="{1865587B-F950-2C45-B8BB-5EF0A949C929}" srcOrd="9" destOrd="0" presId="urn:microsoft.com/office/officeart/2005/8/layout/orgChart1"/>
    <dgm:cxn modelId="{A2DC671F-7B80-4149-8659-544C87CCB722}" type="presParOf" srcId="{1865587B-F950-2C45-B8BB-5EF0A949C929}" destId="{E4FF55DF-0128-5E4F-900D-26185CC71D93}" srcOrd="0" destOrd="0" presId="urn:microsoft.com/office/officeart/2005/8/layout/orgChart1"/>
    <dgm:cxn modelId="{CBCC83C0-9209-9545-808E-E86D1FA0C305}" type="presParOf" srcId="{E4FF55DF-0128-5E4F-900D-26185CC71D93}" destId="{845AE08A-2B9B-1C47-8683-2319A38F2878}" srcOrd="0" destOrd="0" presId="urn:microsoft.com/office/officeart/2005/8/layout/orgChart1"/>
    <dgm:cxn modelId="{A9EC86C2-6979-2A4F-8FA8-55EC9731A54A}" type="presParOf" srcId="{E4FF55DF-0128-5E4F-900D-26185CC71D93}" destId="{7B31C43A-7564-B746-ABF4-6252DBAE2685}" srcOrd="1" destOrd="0" presId="urn:microsoft.com/office/officeart/2005/8/layout/orgChart1"/>
    <dgm:cxn modelId="{404C89AA-FEFA-164A-AE37-345D9A55AEAD}" type="presParOf" srcId="{1865587B-F950-2C45-B8BB-5EF0A949C929}" destId="{8C4A9921-3C58-314F-8081-93EF1E933670}" srcOrd="1" destOrd="0" presId="urn:microsoft.com/office/officeart/2005/8/layout/orgChart1"/>
    <dgm:cxn modelId="{B1163733-A2FB-C64B-8B42-41A6112BC9E8}" type="presParOf" srcId="{8C4A9921-3C58-314F-8081-93EF1E933670}" destId="{5943C20F-7D96-A443-9005-019EDCC0DA28}" srcOrd="0" destOrd="0" presId="urn:microsoft.com/office/officeart/2005/8/layout/orgChart1"/>
    <dgm:cxn modelId="{BA1028F7-72FA-9848-BA2E-23941044C74C}" type="presParOf" srcId="{8C4A9921-3C58-314F-8081-93EF1E933670}" destId="{A3CB837F-32E7-4E4B-957D-A8069117E4F3}" srcOrd="1" destOrd="0" presId="urn:microsoft.com/office/officeart/2005/8/layout/orgChart1"/>
    <dgm:cxn modelId="{7F65B372-AD5A-464A-9A91-4D786BFD4B80}" type="presParOf" srcId="{A3CB837F-32E7-4E4B-957D-A8069117E4F3}" destId="{84C11394-BF8D-F74B-A722-D9394D14D235}" srcOrd="0" destOrd="0" presId="urn:microsoft.com/office/officeart/2005/8/layout/orgChart1"/>
    <dgm:cxn modelId="{37C135FD-8188-FB48-96FB-AD09881BEEA2}" type="presParOf" srcId="{84C11394-BF8D-F74B-A722-D9394D14D235}" destId="{991A91D3-79D3-3240-85F2-8060B6829F35}" srcOrd="0" destOrd="0" presId="urn:microsoft.com/office/officeart/2005/8/layout/orgChart1"/>
    <dgm:cxn modelId="{B0B9E4A3-D6DD-0441-BAEC-44D36D4EF12F}" type="presParOf" srcId="{84C11394-BF8D-F74B-A722-D9394D14D235}" destId="{591B3314-53E3-9E49-ACC1-EC68975709A3}" srcOrd="1" destOrd="0" presId="urn:microsoft.com/office/officeart/2005/8/layout/orgChart1"/>
    <dgm:cxn modelId="{89445DDC-8534-964A-BC6B-854C50962C04}" type="presParOf" srcId="{A3CB837F-32E7-4E4B-957D-A8069117E4F3}" destId="{D3483515-B39A-484B-9114-25AF8F17B5CB}" srcOrd="1" destOrd="0" presId="urn:microsoft.com/office/officeart/2005/8/layout/orgChart1"/>
    <dgm:cxn modelId="{6F2D7019-D908-9544-B7AD-C1353016247B}" type="presParOf" srcId="{A3CB837F-32E7-4E4B-957D-A8069117E4F3}" destId="{31FE96EC-F569-4944-BE3A-15BFAB6AA686}" srcOrd="2" destOrd="0" presId="urn:microsoft.com/office/officeart/2005/8/layout/orgChart1"/>
    <dgm:cxn modelId="{6667DC4D-2B14-8B4D-ABDA-88823679C93E}" type="presParOf" srcId="{1865587B-F950-2C45-B8BB-5EF0A949C929}" destId="{0F434655-348F-214C-8C7F-1F4E0301EFD4}" srcOrd="2" destOrd="0" presId="urn:microsoft.com/office/officeart/2005/8/layout/orgChart1"/>
    <dgm:cxn modelId="{17C965C8-5712-A54A-8357-29FECDD1FB4D}" type="presParOf" srcId="{41F14EBD-86A6-3B40-B3A1-529CBC52A6B7}" destId="{292E0FA9-4764-174A-8C0E-048BC7398BA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3C20F-7D96-A443-9005-019EDCC0DA28}">
      <dsp:nvSpPr>
        <dsp:cNvPr id="0" name=""/>
        <dsp:cNvSpPr/>
      </dsp:nvSpPr>
      <dsp:spPr>
        <a:xfrm>
          <a:off x="14883955" y="4244587"/>
          <a:ext cx="415458" cy="4538313"/>
        </a:xfrm>
        <a:custGeom>
          <a:avLst/>
          <a:gdLst/>
          <a:ahLst/>
          <a:cxnLst/>
          <a:rect l="0" t="0" r="0" b="0"/>
          <a:pathLst>
            <a:path>
              <a:moveTo>
                <a:pt x="0" y="0"/>
              </a:moveTo>
              <a:lnTo>
                <a:pt x="0" y="4538313"/>
              </a:lnTo>
              <a:lnTo>
                <a:pt x="415458" y="4538313"/>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02B122-0AEE-5441-8355-116DE4541E5E}">
      <dsp:nvSpPr>
        <dsp:cNvPr id="0" name=""/>
        <dsp:cNvSpPr/>
      </dsp:nvSpPr>
      <dsp:spPr>
        <a:xfrm>
          <a:off x="10636370" y="2506422"/>
          <a:ext cx="5355474" cy="404011"/>
        </a:xfrm>
        <a:custGeom>
          <a:avLst/>
          <a:gdLst/>
          <a:ahLst/>
          <a:cxnLst/>
          <a:rect l="0" t="0" r="0" b="0"/>
          <a:pathLst>
            <a:path>
              <a:moveTo>
                <a:pt x="0" y="0"/>
              </a:moveTo>
              <a:lnTo>
                <a:pt x="0" y="205193"/>
              </a:lnTo>
              <a:lnTo>
                <a:pt x="5355474" y="205193"/>
              </a:lnTo>
              <a:lnTo>
                <a:pt x="5355474" y="40401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502C7-D3EF-2643-A2CF-05979A2A87B0}">
      <dsp:nvSpPr>
        <dsp:cNvPr id="0" name=""/>
        <dsp:cNvSpPr/>
      </dsp:nvSpPr>
      <dsp:spPr>
        <a:xfrm>
          <a:off x="12126001" y="4244578"/>
          <a:ext cx="347224" cy="3793186"/>
        </a:xfrm>
        <a:custGeom>
          <a:avLst/>
          <a:gdLst/>
          <a:ahLst/>
          <a:cxnLst/>
          <a:rect l="0" t="0" r="0" b="0"/>
          <a:pathLst>
            <a:path>
              <a:moveTo>
                <a:pt x="0" y="0"/>
              </a:moveTo>
              <a:lnTo>
                <a:pt x="0" y="3793186"/>
              </a:lnTo>
              <a:lnTo>
                <a:pt x="347224" y="3793186"/>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9E812-92E6-0A4F-917C-15F135EC326E}">
      <dsp:nvSpPr>
        <dsp:cNvPr id="0" name=""/>
        <dsp:cNvSpPr/>
      </dsp:nvSpPr>
      <dsp:spPr>
        <a:xfrm>
          <a:off x="10636370" y="2506422"/>
          <a:ext cx="2415562" cy="404011"/>
        </a:xfrm>
        <a:custGeom>
          <a:avLst/>
          <a:gdLst/>
          <a:ahLst/>
          <a:cxnLst/>
          <a:rect l="0" t="0" r="0" b="0"/>
          <a:pathLst>
            <a:path>
              <a:moveTo>
                <a:pt x="0" y="0"/>
              </a:moveTo>
              <a:lnTo>
                <a:pt x="0" y="205193"/>
              </a:lnTo>
              <a:lnTo>
                <a:pt x="2415562" y="205193"/>
              </a:lnTo>
              <a:lnTo>
                <a:pt x="2415562" y="40401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1543CE-CD45-034A-88EC-4FC12C936F8C}">
      <dsp:nvSpPr>
        <dsp:cNvPr id="0" name=""/>
        <dsp:cNvSpPr/>
      </dsp:nvSpPr>
      <dsp:spPr>
        <a:xfrm>
          <a:off x="9792728" y="4302869"/>
          <a:ext cx="284025" cy="2659597"/>
        </a:xfrm>
        <a:custGeom>
          <a:avLst/>
          <a:gdLst/>
          <a:ahLst/>
          <a:cxnLst/>
          <a:rect l="0" t="0" r="0" b="0"/>
          <a:pathLst>
            <a:path>
              <a:moveTo>
                <a:pt x="0" y="0"/>
              </a:moveTo>
              <a:lnTo>
                <a:pt x="0" y="2659597"/>
              </a:lnTo>
              <a:lnTo>
                <a:pt x="284025" y="2659597"/>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D4C8AC-1538-BF49-A55C-09D272327A93}">
      <dsp:nvSpPr>
        <dsp:cNvPr id="0" name=""/>
        <dsp:cNvSpPr/>
      </dsp:nvSpPr>
      <dsp:spPr>
        <a:xfrm>
          <a:off x="10504410" y="2506422"/>
          <a:ext cx="91440" cy="404011"/>
        </a:xfrm>
        <a:custGeom>
          <a:avLst/>
          <a:gdLst/>
          <a:ahLst/>
          <a:cxnLst/>
          <a:rect l="0" t="0" r="0" b="0"/>
          <a:pathLst>
            <a:path>
              <a:moveTo>
                <a:pt x="131959" y="0"/>
              </a:moveTo>
              <a:lnTo>
                <a:pt x="131959" y="205193"/>
              </a:lnTo>
              <a:lnTo>
                <a:pt x="45720" y="205193"/>
              </a:lnTo>
              <a:lnTo>
                <a:pt x="45720" y="40401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8291DC-13A7-E845-8574-071BC25E92F1}">
      <dsp:nvSpPr>
        <dsp:cNvPr id="0" name=""/>
        <dsp:cNvSpPr/>
      </dsp:nvSpPr>
      <dsp:spPr>
        <a:xfrm>
          <a:off x="6879651" y="4326671"/>
          <a:ext cx="338251" cy="4839494"/>
        </a:xfrm>
        <a:custGeom>
          <a:avLst/>
          <a:gdLst/>
          <a:ahLst/>
          <a:cxnLst/>
          <a:rect l="0" t="0" r="0" b="0"/>
          <a:pathLst>
            <a:path>
              <a:moveTo>
                <a:pt x="0" y="0"/>
              </a:moveTo>
              <a:lnTo>
                <a:pt x="0" y="4839494"/>
              </a:lnTo>
              <a:lnTo>
                <a:pt x="338251" y="4839494"/>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74497B-39E9-0D41-88F3-687AFFFB8023}">
      <dsp:nvSpPr>
        <dsp:cNvPr id="0" name=""/>
        <dsp:cNvSpPr/>
      </dsp:nvSpPr>
      <dsp:spPr>
        <a:xfrm>
          <a:off x="7781656" y="2506422"/>
          <a:ext cx="2854713" cy="404011"/>
        </a:xfrm>
        <a:custGeom>
          <a:avLst/>
          <a:gdLst/>
          <a:ahLst/>
          <a:cxnLst/>
          <a:rect l="0" t="0" r="0" b="0"/>
          <a:pathLst>
            <a:path>
              <a:moveTo>
                <a:pt x="2854713" y="0"/>
              </a:moveTo>
              <a:lnTo>
                <a:pt x="2854713" y="205193"/>
              </a:lnTo>
              <a:lnTo>
                <a:pt x="0" y="205193"/>
              </a:lnTo>
              <a:lnTo>
                <a:pt x="0" y="40401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F6C679-AF44-2348-9D11-8A0C3A822865}">
      <dsp:nvSpPr>
        <dsp:cNvPr id="0" name=""/>
        <dsp:cNvSpPr/>
      </dsp:nvSpPr>
      <dsp:spPr>
        <a:xfrm>
          <a:off x="4143295" y="4326671"/>
          <a:ext cx="352203" cy="3202455"/>
        </a:xfrm>
        <a:custGeom>
          <a:avLst/>
          <a:gdLst/>
          <a:ahLst/>
          <a:cxnLst/>
          <a:rect l="0" t="0" r="0" b="0"/>
          <a:pathLst>
            <a:path>
              <a:moveTo>
                <a:pt x="0" y="0"/>
              </a:moveTo>
              <a:lnTo>
                <a:pt x="0" y="3202455"/>
              </a:lnTo>
              <a:lnTo>
                <a:pt x="352203" y="3202455"/>
              </a:lnTo>
            </a:path>
          </a:pathLst>
        </a:custGeom>
        <a:noFill/>
        <a:ln w="25400" cap="flat" cmpd="sng" algn="ctr">
          <a:solidFill>
            <a:schemeClr val="accent2">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AC7C2-8FDE-9F40-8FC4-D3577905B081}">
      <dsp:nvSpPr>
        <dsp:cNvPr id="0" name=""/>
        <dsp:cNvSpPr/>
      </dsp:nvSpPr>
      <dsp:spPr>
        <a:xfrm>
          <a:off x="5082503" y="2506422"/>
          <a:ext cx="5553866" cy="404011"/>
        </a:xfrm>
        <a:custGeom>
          <a:avLst/>
          <a:gdLst/>
          <a:ahLst/>
          <a:cxnLst/>
          <a:rect l="0" t="0" r="0" b="0"/>
          <a:pathLst>
            <a:path>
              <a:moveTo>
                <a:pt x="5553866" y="0"/>
              </a:moveTo>
              <a:lnTo>
                <a:pt x="5553866" y="205193"/>
              </a:lnTo>
              <a:lnTo>
                <a:pt x="0" y="205193"/>
              </a:lnTo>
              <a:lnTo>
                <a:pt x="0" y="40401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9BFD02-6057-C840-BF65-4182140BF816}">
      <dsp:nvSpPr>
        <dsp:cNvPr id="0" name=""/>
        <dsp:cNvSpPr/>
      </dsp:nvSpPr>
      <dsp:spPr>
        <a:xfrm>
          <a:off x="6235922" y="0"/>
          <a:ext cx="8800895" cy="2506422"/>
        </a:xfrm>
        <a:prstGeom prst="rect">
          <a:avLst/>
        </a:prstGeom>
        <a:solidFill>
          <a:schemeClr val="accent2">
            <a:alpha val="8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4445000">
            <a:lnSpc>
              <a:spcPct val="90000"/>
            </a:lnSpc>
            <a:spcBef>
              <a:spcPct val="0"/>
            </a:spcBef>
            <a:spcAft>
              <a:spcPct val="35000"/>
            </a:spcAft>
            <a:buNone/>
          </a:pPr>
          <a:r>
            <a:rPr lang="en-GB" sz="10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 </a:t>
          </a:r>
          <a:r>
            <a:rPr lang="en-GB" sz="10000" b="0" kern="120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Zasady</a:t>
          </a:r>
          <a:r>
            <a:rPr lang="en-GB" sz="10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a:t>
          </a:r>
          <a:r>
            <a:rPr lang="en-GB" sz="10000" b="0" kern="120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oceny</a:t>
          </a:r>
          <a:r>
            <a:rPr lang="en-GB" sz="10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lean</a:t>
          </a:r>
          <a:endParaRPr lang="pl-PL" sz="10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endParaRPr>
        </a:p>
      </dsp:txBody>
      <dsp:txXfrm>
        <a:off x="6235922" y="0"/>
        <a:ext cx="8800895" cy="2506422"/>
      </dsp:txXfrm>
    </dsp:sp>
    <dsp:sp modelId="{EA09CE48-128F-6344-9319-BBCB8AE30871}">
      <dsp:nvSpPr>
        <dsp:cNvPr id="0" name=""/>
        <dsp:cNvSpPr/>
      </dsp:nvSpPr>
      <dsp:spPr>
        <a:xfrm rot="10800000" flipV="1">
          <a:off x="3908492" y="2910433"/>
          <a:ext cx="2348021" cy="1416237"/>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pl-PL" sz="4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Walidowane uczenie się</a:t>
          </a:r>
        </a:p>
      </dsp:txBody>
      <dsp:txXfrm rot="-10800000">
        <a:off x="3908492" y="2910433"/>
        <a:ext cx="2348021" cy="1416237"/>
      </dsp:txXfrm>
    </dsp:sp>
    <dsp:sp modelId="{9A996FF0-9567-F543-8DCB-7791CBAE91F4}">
      <dsp:nvSpPr>
        <dsp:cNvPr id="0" name=""/>
        <dsp:cNvSpPr/>
      </dsp:nvSpPr>
      <dsp:spPr>
        <a:xfrm>
          <a:off x="4495498" y="4724307"/>
          <a:ext cx="1876481" cy="5609639"/>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Font typeface="+mj-lt"/>
            <a:buNone/>
          </a:pPr>
          <a:r>
            <a:rPr lang="pl-PL" sz="24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twórz eksperymenty uczenia się, w których zespoły podążają ciągłym cyklem „buduj-mierz-ucz się”.</a:t>
          </a:r>
        </a:p>
      </dsp:txBody>
      <dsp:txXfrm>
        <a:off x="4495498" y="4724307"/>
        <a:ext cx="1876481" cy="5609639"/>
      </dsp:txXfrm>
    </dsp:sp>
    <dsp:sp modelId="{697D364E-EBA2-3A44-AEFC-CED56DA44BD0}">
      <dsp:nvSpPr>
        <dsp:cNvPr id="0" name=""/>
        <dsp:cNvSpPr/>
      </dsp:nvSpPr>
      <dsp:spPr>
        <a:xfrm rot="10800000" flipV="1">
          <a:off x="6654150" y="2910433"/>
          <a:ext cx="2255012" cy="1416237"/>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pl-PL" sz="4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Rachunkowość innowacji</a:t>
          </a:r>
        </a:p>
      </dsp:txBody>
      <dsp:txXfrm rot="-10800000">
        <a:off x="6654150" y="2910433"/>
        <a:ext cx="2255012" cy="1416237"/>
      </dsp:txXfrm>
    </dsp:sp>
    <dsp:sp modelId="{3E03AC88-7963-0046-9588-5CC0C2CD0F74}">
      <dsp:nvSpPr>
        <dsp:cNvPr id="0" name=""/>
        <dsp:cNvSpPr/>
      </dsp:nvSpPr>
      <dsp:spPr>
        <a:xfrm>
          <a:off x="7217903" y="4724307"/>
          <a:ext cx="2461215" cy="8883717"/>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wybierając kluczowe wskaźniki, które umożliwiają śledzenie i mierzenie tego, co naprawdę ma znaczenie: zaangażowanie użytkownika w produkt, testowanie założeń i aktualna wartość produktu.</a:t>
          </a:r>
        </a:p>
      </dsp:txBody>
      <dsp:txXfrm>
        <a:off x="7217903" y="4724307"/>
        <a:ext cx="2461215" cy="8883717"/>
      </dsp:txXfrm>
    </dsp:sp>
    <dsp:sp modelId="{EEA97E09-64A4-044A-8726-DADCC5D34515}">
      <dsp:nvSpPr>
        <dsp:cNvPr id="0" name=""/>
        <dsp:cNvSpPr/>
      </dsp:nvSpPr>
      <dsp:spPr>
        <a:xfrm>
          <a:off x="9603378" y="2910433"/>
          <a:ext cx="1893504" cy="1392435"/>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0" kern="120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Realne</a:t>
          </a:r>
          <a:r>
            <a:rPr lang="en-US" sz="4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 </a:t>
          </a:r>
          <a:r>
            <a:rPr lang="en-US" sz="4000" b="0" kern="120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wskaźniki</a:t>
          </a:r>
          <a:endParaRPr lang="pl-PL" sz="4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endParaRPr>
        </a:p>
      </dsp:txBody>
      <dsp:txXfrm>
        <a:off x="9603378" y="2910433"/>
        <a:ext cx="1893504" cy="1392435"/>
      </dsp:txXfrm>
    </dsp:sp>
    <dsp:sp modelId="{79DB099D-2173-434E-B61E-69349D7E0A31}">
      <dsp:nvSpPr>
        <dsp:cNvPr id="0" name=""/>
        <dsp:cNvSpPr/>
      </dsp:nvSpPr>
      <dsp:spPr>
        <a:xfrm>
          <a:off x="10076754" y="4700505"/>
          <a:ext cx="1893504" cy="4523923"/>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buduj eksperymenty wokół „realnych” wskaźników raczej niż „pustych”</a:t>
          </a:r>
        </a:p>
      </dsp:txBody>
      <dsp:txXfrm>
        <a:off x="10076754" y="4700505"/>
        <a:ext cx="1893504" cy="4523923"/>
      </dsp:txXfrm>
    </dsp:sp>
    <dsp:sp modelId="{D3896D30-016E-9441-8FC9-D2106D98AC7C}">
      <dsp:nvSpPr>
        <dsp:cNvPr id="0" name=""/>
        <dsp:cNvSpPr/>
      </dsp:nvSpPr>
      <dsp:spPr>
        <a:xfrm>
          <a:off x="11894518" y="2910433"/>
          <a:ext cx="2314828" cy="1334144"/>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0" kern="120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Zwrot</a:t>
          </a:r>
          <a:r>
            <a:rPr lang="en-US" sz="4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 </a:t>
          </a:r>
          <a:r>
            <a:rPr lang="en-US" sz="4000" b="0" kern="120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czy</a:t>
          </a:r>
          <a:r>
            <a:rPr lang="en-US" sz="4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 </a:t>
          </a:r>
          <a:r>
            <a:rPr lang="en-US" sz="4000" b="0" kern="120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rPr>
            <a:t>utrzymanie</a:t>
          </a:r>
          <a:r>
            <a:rPr lang="en-US" sz="4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a:t>
          </a:r>
          <a:endParaRPr lang="pl-PL" sz="40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endParaRPr>
        </a:p>
      </dsp:txBody>
      <dsp:txXfrm>
        <a:off x="11894518" y="2910433"/>
        <a:ext cx="2314828" cy="1334144"/>
      </dsp:txXfrm>
    </dsp:sp>
    <dsp:sp modelId="{739F88F4-E412-394A-961A-AC70F1969DF9}">
      <dsp:nvSpPr>
        <dsp:cNvPr id="0" name=""/>
        <dsp:cNvSpPr/>
      </dsp:nvSpPr>
      <dsp:spPr>
        <a:xfrm>
          <a:off x="12473226" y="4642214"/>
          <a:ext cx="2122126" cy="6791101"/>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a:t>
          </a:r>
          <a:r>
            <a:rPr lang="pl-PL" sz="2400" b="0" kern="1200" cap="none" spc="0" dirty="0" err="1">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pivot</a:t>
          </a:r>
          <a:r>
            <a:rPr lang="pl-PL" sz="24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 oznacza, że zmienia kierunek bez całkowitego porzucenia wcześniejszej nauki lub wizji produktu</a:t>
          </a:r>
        </a:p>
      </dsp:txBody>
      <dsp:txXfrm>
        <a:off x="12473226" y="4642214"/>
        <a:ext cx="2122126" cy="6791101"/>
      </dsp:txXfrm>
    </dsp:sp>
    <dsp:sp modelId="{845AE08A-2B9B-1C47-8683-2319A38F2878}">
      <dsp:nvSpPr>
        <dsp:cNvPr id="0" name=""/>
        <dsp:cNvSpPr/>
      </dsp:nvSpPr>
      <dsp:spPr>
        <a:xfrm>
          <a:off x="14606983" y="2910433"/>
          <a:ext cx="2769723" cy="1334153"/>
        </a:xfrm>
        <a:prstGeom prst="rect">
          <a:avLst/>
        </a:prstGeom>
        <a:solidFill>
          <a:schemeClr val="accent2">
            <a:alpha val="7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pl-PL" sz="44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rPr>
            <a:t>Ciągłe testowanie i iteracja</a:t>
          </a:r>
        </a:p>
      </dsp:txBody>
      <dsp:txXfrm>
        <a:off x="14606983" y="2910433"/>
        <a:ext cx="2769723" cy="1334153"/>
      </dsp:txXfrm>
    </dsp:sp>
    <dsp:sp modelId="{991A91D3-79D3-3240-85F2-8060B6829F35}">
      <dsp:nvSpPr>
        <dsp:cNvPr id="0" name=""/>
        <dsp:cNvSpPr/>
      </dsp:nvSpPr>
      <dsp:spPr>
        <a:xfrm>
          <a:off x="15299414" y="4642223"/>
          <a:ext cx="1893504" cy="8281355"/>
        </a:xfrm>
        <a:prstGeom prst="rect">
          <a:avLst/>
        </a:prstGeom>
        <a:solidFill>
          <a:schemeClr val="accent2">
            <a:alpha val="50000"/>
            <a:hueOff val="0"/>
            <a:satOff val="0"/>
            <a:lumOff val="0"/>
            <a:alphaOff val="0"/>
          </a:schemeClr>
        </a:solidFill>
        <a:ln w="38100" cap="flat" cmpd="sng" algn="ctr">
          <a:solidFill>
            <a:schemeClr val="lt1">
              <a:hueOff val="0"/>
              <a:satOff val="0"/>
              <a:lumOff val="0"/>
              <a:alphaOff val="0"/>
            </a:schemeClr>
          </a:solidFill>
          <a:prstDash val="solid"/>
        </a:ln>
        <a:effectLst>
          <a:outerShdw blurRad="12700" dist="127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0" kern="1200" cap="none" spc="0" dirty="0">
              <a:ln w="18415" cmpd="sng">
                <a:solidFill>
                  <a:srgbClr val="002726"/>
                </a:solidFill>
                <a:prstDash val="solid"/>
              </a:ln>
              <a:solidFill>
                <a:srgbClr val="000000"/>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przeprowadzanie testów użytkowników w czasie rzeczywistym, dowiadywanie się, czego naprawdę chce klient i podejmowanie decyzji biznesowych w oparciu o opinie użytkowników.</a:t>
          </a:r>
        </a:p>
      </dsp:txBody>
      <dsp:txXfrm>
        <a:off x="15299414" y="4642223"/>
        <a:ext cx="1893504" cy="82813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rPr/>
              <a:pPr/>
              <a:t>‹#›</a:t>
            </a:fld>
            <a:endParaRPr/>
          </a:p>
        </p:txBody>
      </p:sp>
      <p:sp>
        <p:nvSpPr>
          <p:cNvPr id="46" name="Shape 46"/>
          <p:cNvSpPr/>
          <p:nvPr/>
        </p:nvSpPr>
        <p:spPr>
          <a:xfrm>
            <a:off x="23077405" y="1371248"/>
            <a:ext cx="1636515" cy="1"/>
          </a:xfrm>
          <a:prstGeom prst="line">
            <a:avLst/>
          </a:prstGeom>
          <a:ln w="50800">
            <a:solidFill>
              <a:srgbClr val="71BB9A"/>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rPr/>
              <a:pPr/>
              <a:t>‹#›</a:t>
            </a:fld>
            <a:endParaRPr/>
          </a:p>
        </p:txBody>
      </p:sp>
      <p:sp>
        <p:nvSpPr>
          <p:cNvPr id="9" name="Shape 9"/>
          <p:cNvSpPr/>
          <p:nvPr/>
        </p:nvSpPr>
        <p:spPr>
          <a:xfrm>
            <a:off x="23077405" y="1371248"/>
            <a:ext cx="1636515" cy="1"/>
          </a:xfrm>
          <a:prstGeom prst="line">
            <a:avLst/>
          </a:prstGeom>
          <a:ln w="50800">
            <a:solidFill>
              <a:srgbClr val="496F63"/>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transition spd="med"/>
  <p:txStyles>
    <p:title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10.jpeg"/><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image" Target="../media/image15.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tif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3.emf"/><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 name="Shape 55"/>
          <p:cNvSpPr/>
          <p:nvPr/>
        </p:nvSpPr>
        <p:spPr>
          <a:xfrm>
            <a:off x="8523514" y="4651730"/>
            <a:ext cx="14793686" cy="5031531"/>
          </a:xfrm>
          <a:prstGeom prst="rect">
            <a:avLst/>
          </a:prstGeom>
          <a:solidFill>
            <a:srgbClr val="FFFFFF"/>
          </a:solidFill>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r>
              <a:rPr lang="pl-PL" sz="9600" dirty="0">
                <a:solidFill>
                  <a:srgbClr val="496F63"/>
                </a:solidFill>
                <a:latin typeface="Arial" panose="020B0604020202020204" pitchFamily="34" charset="0"/>
                <a:cs typeface="Arial" panose="020B0604020202020204" pitchFamily="34" charset="0"/>
              </a:rPr>
              <a:t>9. Czy warto wdrażać szczupłe innowacje?</a:t>
            </a:r>
            <a:endParaRPr lang="en-GB" sz="9600" dirty="0">
              <a:solidFill>
                <a:srgbClr val="496F63"/>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4688" y="1101970"/>
            <a:ext cx="5658587" cy="1747269"/>
          </a:xfrm>
          <a:prstGeom prst="rect">
            <a:avLst/>
          </a:prstGeom>
        </p:spPr>
      </p:pic>
      <p:pic>
        <p:nvPicPr>
          <p:cNvPr id="5" name="Picture 7">
            <a:extLst>
              <a:ext uri="{FF2B5EF4-FFF2-40B4-BE49-F238E27FC236}">
                <a16:creationId xmlns:a16="http://schemas.microsoft.com/office/drawing/2014/main" id="{4A9128ED-5EAB-A54D-8690-927A8306206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6590938" y="291957"/>
            <a:ext cx="12294322" cy="13176690"/>
          </a:xfrm>
          <a:prstGeom prst="rect">
            <a:avLst/>
          </a:prstGeom>
        </p:spPr>
      </p:pic>
      <p:pic>
        <p:nvPicPr>
          <p:cNvPr id="4" name="Picture 3">
            <a:extLst>
              <a:ext uri="{FF2B5EF4-FFF2-40B4-BE49-F238E27FC236}">
                <a16:creationId xmlns:a16="http://schemas.microsoft.com/office/drawing/2014/main" id="{9D989F31-1646-4412-AAE8-4239DCD523E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20357" y="12660273"/>
            <a:ext cx="8577780" cy="105572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848321" y="3733980"/>
            <a:ext cx="21583206" cy="1274589"/>
          </a:xfrm>
        </p:spPr>
        <p:txBody>
          <a:bodyPr>
            <a:normAutofit fontScale="90000"/>
          </a:bodyPr>
          <a:lstStyle/>
          <a:p>
            <a:r>
              <a:rPr lang="pl-PL" dirty="0">
                <a:solidFill>
                  <a:srgbClr val="002726"/>
                </a:solidFill>
              </a:rPr>
              <a:t>Wskaźniki wartości</a:t>
            </a:r>
            <a:endParaRPr lang="pl-PL" sz="5300" dirty="0">
              <a:solidFill>
                <a:srgbClr val="002726"/>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846606" y="5359400"/>
            <a:ext cx="22537394" cy="6856916"/>
          </a:xfrm>
        </p:spPr>
        <p:txBody>
          <a:bodyPr wrap="square" lIns="0" tIns="0" rIns="0" bIns="0">
            <a:noAutofit/>
          </a:bodyPr>
          <a:lstStyle/>
          <a:p>
            <a:pPr marL="685800" indent="-685800" algn="l">
              <a:lnSpc>
                <a:spcPct val="150000"/>
              </a:lnSpc>
              <a:buFont typeface="Arial" panose="020B0604020202020204" pitchFamily="34" charset="0"/>
              <a:buChar char="•"/>
            </a:pPr>
            <a:r>
              <a:rPr lang="en-US" sz="4800" b="1" dirty="0" err="1">
                <a:solidFill>
                  <a:srgbClr val="002726"/>
                </a:solidFill>
                <a:latin typeface="Apple Chancery" panose="03020702040506060504" pitchFamily="66" charset="-79"/>
                <a:cs typeface="Apple Chancery" panose="03020702040506060504" pitchFamily="66" charset="-79"/>
              </a:rPr>
              <a:t>Nabycie</a:t>
            </a:r>
            <a:r>
              <a:rPr lang="en-US" sz="4800" b="1" dirty="0">
                <a:solidFill>
                  <a:srgbClr val="002726"/>
                </a:solidFill>
                <a:latin typeface="Apple Chancery" panose="03020702040506060504" pitchFamily="66" charset="-79"/>
                <a:cs typeface="Apple Chancery" panose="03020702040506060504" pitchFamily="66" charset="-79"/>
              </a:rPr>
              <a:t>. </a:t>
            </a:r>
            <a:r>
              <a:rPr lang="en-US" sz="4800" dirty="0">
                <a:solidFill>
                  <a:srgbClr val="002726"/>
                </a:solidFill>
                <a:latin typeface="Apple Chancery" panose="03020702040506060504" pitchFamily="66" charset="-79"/>
                <a:cs typeface="Apple Chancery" panose="03020702040506060504" pitchFamily="66" charset="-79"/>
              </a:rPr>
              <a:t>Jak </a:t>
            </a:r>
            <a:r>
              <a:rPr lang="en-US" sz="4800" dirty="0" err="1">
                <a:solidFill>
                  <a:srgbClr val="002726"/>
                </a:solidFill>
                <a:latin typeface="Apple Chancery" panose="03020702040506060504" pitchFamily="66" charset="-79"/>
                <a:cs typeface="Apple Chancery" panose="03020702040506060504" pitchFamily="66" charset="-79"/>
              </a:rPr>
              <a:t>dowiadują</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się</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użytkownicy</a:t>
            </a:r>
            <a:r>
              <a:rPr lang="en-US" sz="4800" dirty="0">
                <a:solidFill>
                  <a:srgbClr val="002726"/>
                </a:solidFill>
                <a:latin typeface="Apple Chancery" panose="03020702040506060504" pitchFamily="66" charset="-79"/>
                <a:cs typeface="Apple Chancery" panose="03020702040506060504" pitchFamily="66" charset="-79"/>
              </a:rPr>
              <a:t>?</a:t>
            </a:r>
          </a:p>
          <a:p>
            <a:pPr marL="685800" indent="-685800" algn="l">
              <a:lnSpc>
                <a:spcPct val="150000"/>
              </a:lnSpc>
              <a:buFont typeface="Arial" panose="020B0604020202020204" pitchFamily="34" charset="0"/>
              <a:buChar char="•"/>
            </a:pPr>
            <a:r>
              <a:rPr lang="en-US" sz="4800" b="1" dirty="0" err="1">
                <a:solidFill>
                  <a:srgbClr val="002726"/>
                </a:solidFill>
                <a:latin typeface="Apple Chancery" panose="03020702040506060504" pitchFamily="66" charset="-79"/>
                <a:cs typeface="Apple Chancery" panose="03020702040506060504" pitchFamily="66" charset="-79"/>
              </a:rPr>
              <a:t>Aktywacja</a:t>
            </a:r>
            <a:r>
              <a:rPr lang="en-US" sz="4800" b="1"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Czy</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użytkownicy</a:t>
            </a:r>
            <a:r>
              <a:rPr lang="en-US" sz="4800" dirty="0">
                <a:solidFill>
                  <a:srgbClr val="002726"/>
                </a:solidFill>
                <a:latin typeface="Apple Chancery" panose="03020702040506060504" pitchFamily="66" charset="-79"/>
                <a:cs typeface="Apple Chancery" panose="03020702040506060504" pitchFamily="66" charset="-79"/>
              </a:rPr>
              <a:t> mają </a:t>
            </a:r>
            <a:r>
              <a:rPr lang="en-US" sz="4800" dirty="0" err="1">
                <a:solidFill>
                  <a:srgbClr val="002726"/>
                </a:solidFill>
                <a:latin typeface="Apple Chancery" panose="03020702040506060504" pitchFamily="66" charset="-79"/>
                <a:cs typeface="Apple Chancery" panose="03020702040506060504" pitchFamily="66" charset="-79"/>
              </a:rPr>
              <a:t>świetne</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pierwsze</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doświadczenia</a:t>
            </a:r>
            <a:r>
              <a:rPr lang="en-US" sz="4800" dirty="0">
                <a:solidFill>
                  <a:srgbClr val="002726"/>
                </a:solidFill>
                <a:latin typeface="Apple Chancery" panose="03020702040506060504" pitchFamily="66" charset="-79"/>
                <a:cs typeface="Apple Chancery" panose="03020702040506060504" pitchFamily="66" charset="-79"/>
              </a:rPr>
              <a:t>?</a:t>
            </a:r>
          </a:p>
          <a:p>
            <a:pPr marL="685800" indent="-685800" algn="l">
              <a:lnSpc>
                <a:spcPct val="150000"/>
              </a:lnSpc>
              <a:buFont typeface="Arial" panose="020B0604020202020204" pitchFamily="34" charset="0"/>
              <a:buChar char="•"/>
            </a:pPr>
            <a:r>
              <a:rPr lang="en-US" sz="4800" b="1" dirty="0" err="1">
                <a:solidFill>
                  <a:srgbClr val="002726"/>
                </a:solidFill>
                <a:latin typeface="Apple Chancery" panose="03020702040506060504" pitchFamily="66" charset="-79"/>
                <a:cs typeface="Apple Chancery" panose="03020702040506060504" pitchFamily="66" charset="-79"/>
              </a:rPr>
              <a:t>Zatrzymywanie</a:t>
            </a:r>
            <a:r>
              <a:rPr lang="en-US" sz="4800" b="1"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Czy</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użytkownicy</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wracają</a:t>
            </a:r>
            <a:r>
              <a:rPr lang="en-US" sz="4800" dirty="0">
                <a:solidFill>
                  <a:srgbClr val="002726"/>
                </a:solidFill>
                <a:latin typeface="Apple Chancery" panose="03020702040506060504" pitchFamily="66" charset="-79"/>
                <a:cs typeface="Apple Chancery" panose="03020702040506060504" pitchFamily="66" charset="-79"/>
              </a:rPr>
              <a:t>?</a:t>
            </a:r>
          </a:p>
          <a:p>
            <a:pPr marL="685800" indent="-685800" algn="l">
              <a:lnSpc>
                <a:spcPct val="150000"/>
              </a:lnSpc>
              <a:buFont typeface="Arial" panose="020B0604020202020204" pitchFamily="34" charset="0"/>
              <a:buChar char="•"/>
            </a:pPr>
            <a:r>
              <a:rPr lang="en-US" sz="4800" b="1" dirty="0" err="1">
                <a:solidFill>
                  <a:srgbClr val="002726"/>
                </a:solidFill>
                <a:latin typeface="Apple Chancery" panose="03020702040506060504" pitchFamily="66" charset="-79"/>
                <a:cs typeface="Apple Chancery" panose="03020702040506060504" pitchFamily="66" charset="-79"/>
              </a:rPr>
              <a:t>Dochód</a:t>
            </a:r>
            <a:r>
              <a:rPr lang="en-US" sz="4800" b="1" dirty="0">
                <a:solidFill>
                  <a:srgbClr val="002726"/>
                </a:solidFill>
                <a:latin typeface="Apple Chancery" panose="03020702040506060504" pitchFamily="66" charset="-79"/>
                <a:cs typeface="Apple Chancery" panose="03020702040506060504" pitchFamily="66" charset="-79"/>
              </a:rPr>
              <a:t>. </a:t>
            </a:r>
            <a:r>
              <a:rPr lang="en-US" sz="4800" dirty="0">
                <a:solidFill>
                  <a:srgbClr val="002726"/>
                </a:solidFill>
                <a:latin typeface="Apple Chancery" panose="03020702040506060504" pitchFamily="66" charset="-79"/>
                <a:cs typeface="Apple Chancery" panose="03020702040506060504" pitchFamily="66" charset="-79"/>
              </a:rPr>
              <a:t>Jak </a:t>
            </a:r>
            <a:r>
              <a:rPr lang="en-US" sz="4800" dirty="0" err="1">
                <a:solidFill>
                  <a:srgbClr val="002726"/>
                </a:solidFill>
                <a:latin typeface="Apple Chancery" panose="03020702040506060504" pitchFamily="66" charset="-79"/>
                <a:cs typeface="Apple Chancery" panose="03020702040506060504" pitchFamily="66" charset="-79"/>
              </a:rPr>
              <a:t>zarabiasz</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pieniądze</a:t>
            </a:r>
            <a:r>
              <a:rPr lang="en-US" sz="4800" dirty="0">
                <a:solidFill>
                  <a:srgbClr val="002726"/>
                </a:solidFill>
                <a:latin typeface="Apple Chancery" panose="03020702040506060504" pitchFamily="66" charset="-79"/>
                <a:cs typeface="Apple Chancery" panose="03020702040506060504" pitchFamily="66" charset="-79"/>
              </a:rPr>
              <a:t>?</a:t>
            </a:r>
          </a:p>
          <a:p>
            <a:pPr marL="685800" indent="-685800" algn="l">
              <a:lnSpc>
                <a:spcPct val="150000"/>
              </a:lnSpc>
              <a:buFont typeface="Arial" panose="020B0604020202020204" pitchFamily="34" charset="0"/>
              <a:buChar char="•"/>
            </a:pPr>
            <a:r>
              <a:rPr lang="en-US" sz="4800" b="1" dirty="0" err="1">
                <a:solidFill>
                  <a:srgbClr val="002726"/>
                </a:solidFill>
                <a:latin typeface="Apple Chancery" panose="03020702040506060504" pitchFamily="66" charset="-79"/>
                <a:cs typeface="Apple Chancery" panose="03020702040506060504" pitchFamily="66" charset="-79"/>
              </a:rPr>
              <a:t>Skierowanie</a:t>
            </a:r>
            <a:r>
              <a:rPr lang="en-US" sz="4800" b="1"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Czy</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użytkownicy</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mówią</a:t>
            </a:r>
            <a:r>
              <a:rPr lang="en-US" sz="4800" dirty="0">
                <a:solidFill>
                  <a:srgbClr val="002726"/>
                </a:solidFill>
                <a:latin typeface="Apple Chancery" panose="03020702040506060504" pitchFamily="66" charset="-79"/>
                <a:cs typeface="Apple Chancery" panose="03020702040506060504" pitchFamily="66" charset="-79"/>
              </a:rPr>
              <a:t> </a:t>
            </a:r>
            <a:r>
              <a:rPr lang="en-US" sz="4800" dirty="0" err="1">
                <a:solidFill>
                  <a:srgbClr val="002726"/>
                </a:solidFill>
                <a:latin typeface="Apple Chancery" panose="03020702040506060504" pitchFamily="66" charset="-79"/>
                <a:cs typeface="Apple Chancery" panose="03020702040506060504" pitchFamily="66" charset="-79"/>
              </a:rPr>
              <a:t>innym</a:t>
            </a:r>
            <a:r>
              <a:rPr lang="en-US" sz="4800" dirty="0">
                <a:solidFill>
                  <a:srgbClr val="002726"/>
                </a:solidFill>
                <a:latin typeface="Apple Chancery" panose="03020702040506060504" pitchFamily="66" charset="-79"/>
                <a:cs typeface="Apple Chancery" panose="03020702040506060504" pitchFamily="66" charset="-79"/>
              </a:rPr>
              <a:t>?</a:t>
            </a:r>
          </a:p>
          <a:p>
            <a:pPr algn="l">
              <a:lnSpc>
                <a:spcPct val="150000"/>
              </a:lnSpc>
            </a:pPr>
            <a:endParaRPr lang="en-US" sz="4800" dirty="0">
              <a:solidFill>
                <a:srgbClr val="002726"/>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2726"/>
              </a:solidFill>
            </a:endParaRPr>
          </a:p>
          <a:p>
            <a:pPr>
              <a:lnSpc>
                <a:spcPct val="150000"/>
              </a:lnSpc>
            </a:pPr>
            <a:endParaRPr lang="pl-PL" sz="4800" dirty="0">
              <a:solidFill>
                <a:srgbClr val="002726"/>
              </a:solidFill>
            </a:endParaRPr>
          </a:p>
        </p:txBody>
      </p:sp>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6986310" y="21565"/>
            <a:ext cx="12294322" cy="13176690"/>
          </a:xfrm>
          <a:prstGeom prst="rect">
            <a:avLst/>
          </a:prstGeom>
        </p:spPr>
      </p:pic>
      <p:sp>
        <p:nvSpPr>
          <p:cNvPr id="6" name="Tytuł 1">
            <a:extLst>
              <a:ext uri="{FF2B5EF4-FFF2-40B4-BE49-F238E27FC236}">
                <a16:creationId xmlns:a16="http://schemas.microsoft.com/office/drawing/2014/main" id="{DC5B885A-2A45-AE49-B38B-B787859471E3}"/>
              </a:ext>
            </a:extLst>
          </p:cNvPr>
          <p:cNvSpPr txBox="1">
            <a:spLocks/>
          </p:cNvSpPr>
          <p:nvPr/>
        </p:nvSpPr>
        <p:spPr>
          <a:xfrm>
            <a:off x="1848321" y="829204"/>
            <a:ext cx="21583206" cy="214894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82500" lnSpcReduction="10000"/>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pl-PL" dirty="0">
                <a:solidFill>
                  <a:srgbClr val="496F63"/>
                </a:solidFill>
              </a:rPr>
              <a:t>4. Kluczowe wskaźniki </a:t>
            </a:r>
            <a:r>
              <a:rPr lang="pl-PL" dirty="0" err="1">
                <a:solidFill>
                  <a:srgbClr val="496F63"/>
                </a:solidFill>
              </a:rPr>
              <a:t>lean</a:t>
            </a:r>
            <a:r>
              <a:rPr lang="pl-PL" dirty="0">
                <a:solidFill>
                  <a:srgbClr val="496F63"/>
                </a:solidFill>
              </a:rPr>
              <a:t> innowacji </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7" name="Prostokąt 6"/>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4. LEAN INNOVATION KEY METRICS</a:t>
            </a:r>
          </a:p>
        </p:txBody>
      </p:sp>
      <p:sp>
        <p:nvSpPr>
          <p:cNvPr id="8" name="Prostokąt 7">
            <a:extLst>
              <a:ext uri="{FF2B5EF4-FFF2-40B4-BE49-F238E27FC236}">
                <a16:creationId xmlns:a16="http://schemas.microsoft.com/office/drawing/2014/main" id="{8BC67AA2-C8B9-E643-8B4E-BC64657A2D74}"/>
              </a:ext>
            </a:extLst>
          </p:cNvPr>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4. KLUCZOWE WSKAŹNIKI INNOWACJI LEAN </a:t>
            </a:r>
          </a:p>
        </p:txBody>
      </p:sp>
    </p:spTree>
    <p:extLst>
      <p:ext uri="{BB962C8B-B14F-4D97-AF65-F5344CB8AC3E}">
        <p14:creationId xmlns:p14="http://schemas.microsoft.com/office/powerpoint/2010/main" val="2009161440"/>
      </p:ext>
    </p:extLst>
  </p:cSld>
  <p:clrMapOvr>
    <a:overrideClrMapping bg1="dk1" tx1="lt1" bg2="dk2" tx2="lt2" accent1="accent1" accent2="accent2" accent3="accent3" accent4="accent4" accent5="accent5" accent6="accent6" hlink="hlink" folHlink="folHlink"/>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6" cy="1274589"/>
          </a:xfrm>
        </p:spPr>
        <p:txBody>
          <a:bodyPr>
            <a:normAutofit fontScale="90000"/>
          </a:bodyPr>
          <a:lstStyle/>
          <a:p>
            <a:pPr algn="ctr"/>
            <a:r>
              <a:rPr lang="en-US" dirty="0" err="1">
                <a:solidFill>
                  <a:srgbClr val="000000"/>
                </a:solidFill>
              </a:rPr>
              <a:t>Finansowe</a:t>
            </a:r>
            <a:r>
              <a:rPr lang="en-US" dirty="0">
                <a:solidFill>
                  <a:srgbClr val="000000"/>
                </a:solidFill>
              </a:rPr>
              <a:t> KPI</a:t>
            </a:r>
            <a:br>
              <a:rPr lang="pl-PL" dirty="0">
                <a:solidFill>
                  <a:srgbClr val="000000"/>
                </a:solidFill>
              </a:rPr>
            </a:br>
            <a:endParaRPr lang="pl-PL" sz="5300" dirty="0">
              <a:solidFill>
                <a:srgbClr val="000000"/>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846606" y="2311988"/>
            <a:ext cx="10624794" cy="9888004"/>
          </a:xfrm>
        </p:spPr>
        <p:txBody>
          <a:bodyPr wrap="square" lIns="0" tIns="0" rIns="0" bIns="0">
            <a:noAutofit/>
          </a:bodyPr>
          <a:lstStyle/>
          <a:p>
            <a:pPr algn="ctr">
              <a:lnSpc>
                <a:spcPct val="150000"/>
              </a:lnSpc>
            </a:pPr>
            <a:r>
              <a:rPr lang="en-US" sz="4800" b="1" dirty="0" err="1">
                <a:solidFill>
                  <a:srgbClr val="002726"/>
                </a:solidFill>
                <a:latin typeface="Arial" pitchFamily="34" charset="0"/>
                <a:cs typeface="Arial" pitchFamily="34" charset="0"/>
              </a:rPr>
              <a:t>Jeśli</a:t>
            </a:r>
            <a:r>
              <a:rPr lang="en-US" sz="4800" b="1" dirty="0">
                <a:solidFill>
                  <a:srgbClr val="002726"/>
                </a:solidFill>
                <a:latin typeface="Arial" pitchFamily="34" charset="0"/>
                <a:cs typeface="Arial" pitchFamily="34" charset="0"/>
              </a:rPr>
              <a:t> </a:t>
            </a:r>
            <a:r>
              <a:rPr lang="en-US" sz="4800" b="1" dirty="0" err="1">
                <a:solidFill>
                  <a:srgbClr val="002726"/>
                </a:solidFill>
                <a:latin typeface="Arial" pitchFamily="34" charset="0"/>
                <a:cs typeface="Arial" pitchFamily="34" charset="0"/>
              </a:rPr>
              <a:t>chcesz</a:t>
            </a:r>
            <a:r>
              <a:rPr lang="en-US" sz="4800" b="1" dirty="0">
                <a:solidFill>
                  <a:srgbClr val="002726"/>
                </a:solidFill>
                <a:latin typeface="Arial" pitchFamily="34" charset="0"/>
                <a:cs typeface="Arial" pitchFamily="34" charset="0"/>
              </a:rPr>
              <a:t> </a:t>
            </a:r>
            <a:r>
              <a:rPr lang="en-US" sz="4800" b="1" dirty="0" err="1">
                <a:solidFill>
                  <a:srgbClr val="002726"/>
                </a:solidFill>
                <a:latin typeface="Arial" pitchFamily="34" charset="0"/>
                <a:cs typeface="Arial" pitchFamily="34" charset="0"/>
              </a:rPr>
              <a:t>skoncentrować</a:t>
            </a:r>
            <a:r>
              <a:rPr lang="en-US" sz="4800" b="1" dirty="0">
                <a:solidFill>
                  <a:srgbClr val="002726"/>
                </a:solidFill>
                <a:latin typeface="Arial" pitchFamily="34" charset="0"/>
                <a:cs typeface="Arial" pitchFamily="34" charset="0"/>
              </a:rPr>
              <a:t> </a:t>
            </a:r>
            <a:r>
              <a:rPr lang="en-US" sz="4800" b="1" dirty="0" err="1">
                <a:solidFill>
                  <a:srgbClr val="002726"/>
                </a:solidFill>
                <a:latin typeface="Arial" pitchFamily="34" charset="0"/>
                <a:cs typeface="Arial" pitchFamily="34" charset="0"/>
              </a:rPr>
              <a:t>się</a:t>
            </a:r>
            <a:r>
              <a:rPr lang="en-US" sz="4800" b="1" dirty="0">
                <a:solidFill>
                  <a:srgbClr val="002726"/>
                </a:solidFill>
                <a:latin typeface="Arial" pitchFamily="34" charset="0"/>
                <a:cs typeface="Arial" pitchFamily="34" charset="0"/>
              </a:rPr>
              <a:t> </a:t>
            </a:r>
            <a:r>
              <a:rPr lang="en-US" sz="4800" b="1" dirty="0" err="1">
                <a:solidFill>
                  <a:srgbClr val="002726"/>
                </a:solidFill>
                <a:latin typeface="Arial" pitchFamily="34" charset="0"/>
                <a:cs typeface="Arial" pitchFamily="34" charset="0"/>
              </a:rPr>
              <a:t>tylko</a:t>
            </a:r>
            <a:r>
              <a:rPr lang="en-US" sz="4800" b="1" dirty="0">
                <a:solidFill>
                  <a:srgbClr val="002726"/>
                </a:solidFill>
                <a:latin typeface="Arial" pitchFamily="34" charset="0"/>
                <a:cs typeface="Arial" pitchFamily="34" charset="0"/>
              </a:rPr>
              <a:t> </a:t>
            </a:r>
            <a:r>
              <a:rPr lang="en-US" sz="4800" b="1" dirty="0" err="1">
                <a:solidFill>
                  <a:srgbClr val="002726"/>
                </a:solidFill>
                <a:latin typeface="Arial" pitchFamily="34" charset="0"/>
                <a:cs typeface="Arial" pitchFamily="34" charset="0"/>
              </a:rPr>
              <a:t>na</a:t>
            </a:r>
            <a:r>
              <a:rPr lang="en-US" sz="4800" b="1" dirty="0">
                <a:solidFill>
                  <a:srgbClr val="002726"/>
                </a:solidFill>
                <a:latin typeface="Arial" pitchFamily="34" charset="0"/>
                <a:cs typeface="Arial" pitchFamily="34" charset="0"/>
              </a:rPr>
              <a:t> </a:t>
            </a:r>
            <a:r>
              <a:rPr lang="en-US" sz="4800" b="1" dirty="0" err="1">
                <a:solidFill>
                  <a:srgbClr val="002726"/>
                </a:solidFill>
                <a:latin typeface="Arial" pitchFamily="34" charset="0"/>
                <a:cs typeface="Arial" pitchFamily="34" charset="0"/>
              </a:rPr>
              <a:t>finansach</a:t>
            </a:r>
            <a:r>
              <a:rPr lang="en-US" sz="4800" b="1" dirty="0">
                <a:solidFill>
                  <a:srgbClr val="002726"/>
                </a:solidFill>
                <a:latin typeface="Arial" pitchFamily="34" charset="0"/>
                <a:cs typeface="Arial" pitchFamily="34" charset="0"/>
              </a:rPr>
              <a:t> – </a:t>
            </a:r>
            <a:r>
              <a:rPr lang="en-US" sz="4800" b="1" dirty="0" err="1">
                <a:solidFill>
                  <a:srgbClr val="002726"/>
                </a:solidFill>
                <a:latin typeface="Arial" pitchFamily="34" charset="0"/>
                <a:cs typeface="Arial" pitchFamily="34" charset="0"/>
              </a:rPr>
              <a:t>skorzystaj</a:t>
            </a:r>
            <a:r>
              <a:rPr lang="en-US" sz="4800" b="1" dirty="0">
                <a:solidFill>
                  <a:srgbClr val="002726"/>
                </a:solidFill>
                <a:latin typeface="Arial" pitchFamily="34" charset="0"/>
                <a:cs typeface="Arial" pitchFamily="34" charset="0"/>
              </a:rPr>
              <a:t> z </a:t>
            </a:r>
            <a:r>
              <a:rPr lang="en-US" sz="4800" b="1" dirty="0" err="1">
                <a:solidFill>
                  <a:srgbClr val="002726"/>
                </a:solidFill>
                <a:latin typeface="Arial" pitchFamily="34" charset="0"/>
                <a:cs typeface="Arial" pitchFamily="34" charset="0"/>
              </a:rPr>
              <a:t>finansowych</a:t>
            </a:r>
            <a:r>
              <a:rPr lang="en-US" sz="4800" b="1" dirty="0">
                <a:solidFill>
                  <a:srgbClr val="002726"/>
                </a:solidFill>
                <a:latin typeface="Arial" pitchFamily="34" charset="0"/>
                <a:cs typeface="Arial" pitchFamily="34" charset="0"/>
              </a:rPr>
              <a:t> KPI</a:t>
            </a:r>
          </a:p>
          <a:p>
            <a:pPr algn="ctr">
              <a:lnSpc>
                <a:spcPct val="150000"/>
              </a:lnSpc>
            </a:pPr>
            <a:endParaRPr lang="en-US" sz="4800" b="1" dirty="0">
              <a:solidFill>
                <a:srgbClr val="002726"/>
              </a:solidFill>
              <a:latin typeface="Arial" pitchFamily="34" charset="0"/>
              <a:cs typeface="Arial" pitchFamily="34" charset="0"/>
            </a:endParaRPr>
          </a:p>
          <a:p>
            <a:pPr algn="ctr">
              <a:lnSpc>
                <a:spcPct val="150000"/>
              </a:lnSpc>
            </a:pP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Współczynnik</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pomysłów</a:t>
            </a:r>
            <a:r>
              <a:rPr lang="en-US" sz="3600" dirty="0">
                <a:solidFill>
                  <a:srgbClr val="002726"/>
                </a:solidFill>
                <a:latin typeface="Arial" pitchFamily="34" charset="0"/>
                <a:cs typeface="Arial" pitchFamily="34" charset="0"/>
              </a:rPr>
              <a:t> - Suma </a:t>
            </a:r>
            <a:r>
              <a:rPr lang="en-US" sz="3600" dirty="0" err="1">
                <a:solidFill>
                  <a:srgbClr val="002726"/>
                </a:solidFill>
                <a:latin typeface="Arial" pitchFamily="34" charset="0"/>
                <a:cs typeface="Arial" pitchFamily="34" charset="0"/>
              </a:rPr>
              <a:t>łącznej</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potencjalnej</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wartości</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wszystkich</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kreatywnych</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pomysłów</a:t>
            </a:r>
            <a:endParaRPr lang="en-US" sz="3600" dirty="0">
              <a:solidFill>
                <a:srgbClr val="002726"/>
              </a:solidFill>
              <a:latin typeface="Arial" pitchFamily="34" charset="0"/>
              <a:cs typeface="Arial" pitchFamily="34" charset="0"/>
            </a:endParaRPr>
          </a:p>
          <a:p>
            <a:pPr algn="ctr">
              <a:lnSpc>
                <a:spcPct val="150000"/>
              </a:lnSpc>
            </a:pPr>
            <a:endParaRPr lang="en-US" sz="3600" dirty="0">
              <a:solidFill>
                <a:srgbClr val="002726"/>
              </a:solidFill>
              <a:latin typeface="Arial" pitchFamily="34" charset="0"/>
              <a:cs typeface="Arial" pitchFamily="34" charset="0"/>
            </a:endParaRPr>
          </a:p>
          <a:p>
            <a:pPr algn="ctr">
              <a:lnSpc>
                <a:spcPct val="150000"/>
              </a:lnSpc>
            </a:pP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Wskaźnik</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realizacji</a:t>
            </a:r>
            <a:r>
              <a:rPr lang="en-US" sz="3600" dirty="0">
                <a:solidFill>
                  <a:srgbClr val="002726"/>
                </a:solidFill>
                <a:latin typeface="Arial" pitchFamily="34" charset="0"/>
                <a:cs typeface="Arial" pitchFamily="34" charset="0"/>
              </a:rPr>
              <a:t> – Suma </a:t>
            </a:r>
            <a:r>
              <a:rPr lang="en-US" sz="3600" dirty="0" err="1">
                <a:solidFill>
                  <a:srgbClr val="002726"/>
                </a:solidFill>
                <a:latin typeface="Arial" pitchFamily="34" charset="0"/>
                <a:cs typeface="Arial" pitchFamily="34" charset="0"/>
              </a:rPr>
              <a:t>sumy</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faktycznie</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wdrożonego</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wpływu</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wszystkich</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kreatywnych</a:t>
            </a:r>
            <a:r>
              <a:rPr lang="en-US" sz="3600" dirty="0">
                <a:solidFill>
                  <a:srgbClr val="002726"/>
                </a:solidFill>
                <a:latin typeface="Arial" pitchFamily="34" charset="0"/>
                <a:cs typeface="Arial" pitchFamily="34" charset="0"/>
              </a:rPr>
              <a:t> </a:t>
            </a:r>
            <a:r>
              <a:rPr lang="en-US" sz="3600" dirty="0" err="1">
                <a:solidFill>
                  <a:srgbClr val="002726"/>
                </a:solidFill>
                <a:latin typeface="Arial" pitchFamily="34" charset="0"/>
                <a:cs typeface="Arial" pitchFamily="34" charset="0"/>
              </a:rPr>
              <a:t>pomysłów</a:t>
            </a:r>
            <a:endParaRPr lang="en-US" sz="3600" dirty="0">
              <a:solidFill>
                <a:srgbClr val="002726"/>
              </a:solidFill>
              <a:latin typeface="Arial" pitchFamily="34" charset="0"/>
              <a:cs typeface="Arial" pitchFamily="34" charset="0"/>
            </a:endParaRPr>
          </a:p>
          <a:p>
            <a:pPr>
              <a:lnSpc>
                <a:spcPct val="150000"/>
              </a:lnSpc>
            </a:pPr>
            <a:endParaRPr lang="pl-PL" sz="4800" dirty="0">
              <a:solidFill>
                <a:srgbClr val="002726"/>
              </a:solidFill>
              <a:latin typeface="Arial" pitchFamily="34" charset="0"/>
              <a:cs typeface="Arial" pitchFamily="34" charset="0"/>
            </a:endParaRPr>
          </a:p>
          <a:p>
            <a:pPr>
              <a:lnSpc>
                <a:spcPct val="150000"/>
              </a:lnSpc>
            </a:pPr>
            <a:endParaRPr lang="pl-PL" sz="4800" dirty="0">
              <a:solidFill>
                <a:srgbClr val="002726"/>
              </a:solidFill>
              <a:latin typeface="Arial" pitchFamily="34" charset="0"/>
              <a:cs typeface="Arial" pitchFamily="34" charset="0"/>
            </a:endParaRPr>
          </a:p>
        </p:txBody>
      </p:sp>
      <p:pic>
        <p:nvPicPr>
          <p:cNvPr id="14" name="Picture 7">
            <a:extLst>
              <a:ext uri="{FF2B5EF4-FFF2-40B4-BE49-F238E27FC236}">
                <a16:creationId xmlns:a16="http://schemas.microsoft.com/office/drawing/2014/main" id="{350F37A8-7B8F-2041-A454-F786291D6ED3}"/>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3056925" y="3023718"/>
            <a:ext cx="9617175" cy="10307403"/>
          </a:xfrm>
          <a:prstGeom prst="rect">
            <a:avLst/>
          </a:prstGeom>
        </p:spPr>
      </p:pic>
      <p:sp>
        <p:nvSpPr>
          <p:cNvPr id="4" name="Strzałka w dół 3">
            <a:extLst>
              <a:ext uri="{FF2B5EF4-FFF2-40B4-BE49-F238E27FC236}">
                <a16:creationId xmlns:a16="http://schemas.microsoft.com/office/drawing/2014/main" id="{F2DC1EAD-4026-5448-A67D-A1889B14EDF7}"/>
              </a:ext>
            </a:extLst>
          </p:cNvPr>
          <p:cNvSpPr/>
          <p:nvPr/>
        </p:nvSpPr>
        <p:spPr>
          <a:xfrm>
            <a:off x="19178223" y="9206583"/>
            <a:ext cx="938578" cy="1058003"/>
          </a:xfrm>
          <a:prstGeom prst="downArrow">
            <a:avLst/>
          </a:prstGeom>
          <a:blipFill rotWithShape="1">
            <a:blip r:embed="rId4" cstate="print"/>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Prostokąt 6">
            <a:extLst>
              <a:ext uri="{FF2B5EF4-FFF2-40B4-BE49-F238E27FC236}">
                <a16:creationId xmlns:a16="http://schemas.microsoft.com/office/drawing/2014/main" id="{90BB25F6-A8C2-B24B-80F2-28635C5F83CD}"/>
              </a:ext>
            </a:extLst>
          </p:cNvPr>
          <p:cNvSpPr/>
          <p:nvPr/>
        </p:nvSpPr>
        <p:spPr>
          <a:xfrm>
            <a:off x="16926610" y="7967721"/>
            <a:ext cx="5925020" cy="1446550"/>
          </a:xfrm>
          <a:prstGeom prst="rect">
            <a:avLst/>
          </a:prstGeom>
        </p:spPr>
        <p:txBody>
          <a:bodyPr wrap="none">
            <a:spAutoFit/>
          </a:bodyPr>
          <a:lstStyle/>
          <a:p>
            <a:r>
              <a:rPr lang="pl-PL" sz="4400" dirty="0">
                <a:solidFill>
                  <a:srgbClr val="000000"/>
                </a:solidFill>
                <a:latin typeface="Arial" pitchFamily="34" charset="0"/>
                <a:cs typeface="Arial" pitchFamily="34" charset="0"/>
              </a:rPr>
              <a:t>Wyjaśnienie i przykład </a:t>
            </a:r>
          </a:p>
          <a:p>
            <a:r>
              <a:rPr lang="pl-PL" sz="4400" dirty="0">
                <a:solidFill>
                  <a:srgbClr val="000000"/>
                </a:solidFill>
                <a:latin typeface="Arial" pitchFamily="34" charset="0"/>
                <a:cs typeface="Arial" pitchFamily="34" charset="0"/>
              </a:rPr>
              <a:t>(w jęz. </a:t>
            </a:r>
            <a:r>
              <a:rPr lang="pl-PL" sz="4400" dirty="0" err="1">
                <a:solidFill>
                  <a:srgbClr val="000000"/>
                </a:solidFill>
                <a:latin typeface="Arial" pitchFamily="34" charset="0"/>
                <a:cs typeface="Arial" pitchFamily="34" charset="0"/>
              </a:rPr>
              <a:t>angieskim</a:t>
            </a:r>
            <a:r>
              <a:rPr lang="pl-PL" sz="4400" dirty="0">
                <a:solidFill>
                  <a:srgbClr val="000000"/>
                </a:solidFill>
                <a:latin typeface="Arial" pitchFamily="34" charset="0"/>
                <a:cs typeface="Arial" pitchFamily="34" charset="0"/>
              </a:rPr>
              <a:t>)</a:t>
            </a:r>
          </a:p>
        </p:txBody>
      </p:sp>
      <p:sp>
        <p:nvSpPr>
          <p:cNvPr id="8" name="Prostokąt 7"/>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4. LEAN INNOVATION KEY METRICS</a:t>
            </a:r>
          </a:p>
        </p:txBody>
      </p:sp>
      <p:pic>
        <p:nvPicPr>
          <p:cNvPr id="4098" name="Picture 2"/>
          <p:cNvPicPr>
            <a:picLocks noChangeAspect="1" noChangeArrowheads="1"/>
          </p:cNvPicPr>
          <p:nvPr/>
        </p:nvPicPr>
        <p:blipFill>
          <a:blip r:embed="rId5" cstate="print"/>
          <a:srcRect/>
          <a:stretch>
            <a:fillRect/>
          </a:stretch>
        </p:blipFill>
        <p:spPr bwMode="auto">
          <a:xfrm>
            <a:off x="14422438" y="2311988"/>
            <a:ext cx="9280915" cy="5249333"/>
          </a:xfrm>
          <a:prstGeom prst="rect">
            <a:avLst/>
          </a:prstGeom>
          <a:noFill/>
          <a:ln w="9525">
            <a:noFill/>
            <a:miter lim="800000"/>
            <a:headEnd/>
            <a:tailEnd/>
          </a:ln>
        </p:spPr>
      </p:pic>
      <p:pic>
        <p:nvPicPr>
          <p:cNvPr id="10" name="Picture 2" descr="281189262">
            <a:extLst>
              <a:ext uri="{FF2B5EF4-FFF2-40B4-BE49-F238E27FC236}">
                <a16:creationId xmlns:a16="http://schemas.microsoft.com/office/drawing/2014/main" id="{58E14B48-36F7-1046-80A5-EEBB2BA54C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44543" y="10690784"/>
            <a:ext cx="1549431" cy="1549431"/>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a:extLst>
              <a:ext uri="{FF2B5EF4-FFF2-40B4-BE49-F238E27FC236}">
                <a16:creationId xmlns:a16="http://schemas.microsoft.com/office/drawing/2014/main" id="{6A48FEB2-8E77-4448-9A60-8E82695730BE}"/>
              </a:ext>
            </a:extLst>
          </p:cNvPr>
          <p:cNvSpPr/>
          <p:nvPr/>
        </p:nvSpPr>
        <p:spPr>
          <a:xfrm>
            <a:off x="15936538" y="12381072"/>
            <a:ext cx="6689652" cy="446276"/>
          </a:xfrm>
          <a:prstGeom prst="rect">
            <a:avLst/>
          </a:prstGeom>
        </p:spPr>
        <p:txBody>
          <a:bodyPr wrap="none">
            <a:spAutoFit/>
          </a:bodyPr>
          <a:lstStyle/>
          <a:p>
            <a:r>
              <a:rPr lang="pl-PL" dirty="0" err="1">
                <a:solidFill>
                  <a:srgbClr val="000000"/>
                </a:solidFill>
              </a:rPr>
              <a:t>https</a:t>
            </a:r>
            <a:r>
              <a:rPr lang="pl-PL" dirty="0">
                <a:solidFill>
                  <a:srgbClr val="000000"/>
                </a:solidFill>
              </a:rPr>
              <a:t>://</a:t>
            </a:r>
            <a:r>
              <a:rPr lang="pl-PL" dirty="0" err="1">
                <a:solidFill>
                  <a:srgbClr val="000000"/>
                </a:solidFill>
              </a:rPr>
              <a:t>www.youtube.com</a:t>
            </a:r>
            <a:r>
              <a:rPr lang="pl-PL" dirty="0">
                <a:solidFill>
                  <a:srgbClr val="000000"/>
                </a:solidFill>
              </a:rPr>
              <a:t>/</a:t>
            </a:r>
            <a:r>
              <a:rPr lang="pl-PL" dirty="0" err="1">
                <a:solidFill>
                  <a:srgbClr val="000000"/>
                </a:solidFill>
              </a:rPr>
              <a:t>watch?v</a:t>
            </a:r>
            <a:r>
              <a:rPr lang="pl-PL" dirty="0">
                <a:solidFill>
                  <a:srgbClr val="000000"/>
                </a:solidFill>
              </a:rPr>
              <a:t>=_7G_7eNU19I</a:t>
            </a:r>
          </a:p>
        </p:txBody>
      </p:sp>
      <p:sp>
        <p:nvSpPr>
          <p:cNvPr id="12" name="Prostokąt 11">
            <a:extLst>
              <a:ext uri="{FF2B5EF4-FFF2-40B4-BE49-F238E27FC236}">
                <a16:creationId xmlns:a16="http://schemas.microsoft.com/office/drawing/2014/main" id="{898C14FA-C71F-BF43-AA9C-C1163EE6CA24}"/>
              </a:ext>
            </a:extLst>
          </p:cNvPr>
          <p:cNvSpPr/>
          <p:nvPr/>
        </p:nvSpPr>
        <p:spPr>
          <a:xfrm>
            <a:off x="16082411" y="10445666"/>
            <a:ext cx="7837616" cy="1754326"/>
          </a:xfrm>
          <a:prstGeom prst="rect">
            <a:avLst/>
          </a:prstGeom>
        </p:spPr>
        <p:txBody>
          <a:bodyPr wrap="square">
            <a:spAutoFit/>
          </a:bodyPr>
          <a:lstStyle/>
          <a:p>
            <a:r>
              <a:rPr lang="pl-PL" sz="3600" b="1" dirty="0">
                <a:solidFill>
                  <a:srgbClr val="002726"/>
                </a:solidFill>
                <a:latin typeface="Times New Roman" panose="02020603050405020304" pitchFamily="18" charset="0"/>
                <a:ea typeface="Calibri" panose="020F0502020204030204" pitchFamily="34" charset="0"/>
              </a:rPr>
              <a:t>Obejrzyj „The 10 </a:t>
            </a:r>
            <a:r>
              <a:rPr lang="pl-PL" sz="3600" b="1" dirty="0" err="1">
                <a:solidFill>
                  <a:srgbClr val="002726"/>
                </a:solidFill>
                <a:latin typeface="Times New Roman" panose="02020603050405020304" pitchFamily="18" charset="0"/>
                <a:ea typeface="Calibri" panose="020F0502020204030204" pitchFamily="34" charset="0"/>
              </a:rPr>
              <a:t>Biggest</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mistakes</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companies</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make</a:t>
            </a:r>
            <a:r>
              <a:rPr lang="pl-PL" sz="3600" b="1" dirty="0">
                <a:solidFill>
                  <a:srgbClr val="002726"/>
                </a:solidFill>
                <a:latin typeface="Times New Roman" panose="02020603050405020304" pitchFamily="18" charset="0"/>
                <a:ea typeface="Calibri" panose="020F0502020204030204" pitchFamily="34" charset="0"/>
              </a:rPr>
              <a:t> with </a:t>
            </a:r>
            <a:r>
              <a:rPr lang="pl-PL" sz="3600" b="1" dirty="0" err="1">
                <a:solidFill>
                  <a:srgbClr val="002726"/>
                </a:solidFill>
                <a:latin typeface="Times New Roman" panose="02020603050405020304" pitchFamily="18" charset="0"/>
                <a:ea typeface="Calibri" panose="020F0502020204030204" pitchFamily="34" charset="0"/>
              </a:rPr>
              <a:t>KPIs</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Key</a:t>
            </a:r>
            <a:r>
              <a:rPr lang="pl-PL" sz="3600" b="1" dirty="0">
                <a:solidFill>
                  <a:srgbClr val="002726"/>
                </a:solidFill>
                <a:latin typeface="Times New Roman" panose="02020603050405020304" pitchFamily="18" charset="0"/>
                <a:ea typeface="Calibri" panose="020F0502020204030204" pitchFamily="34" charset="0"/>
              </a:rPr>
              <a:t> Performance </a:t>
            </a:r>
            <a:r>
              <a:rPr lang="pl-PL" sz="3600" b="1" dirty="0" err="1">
                <a:solidFill>
                  <a:srgbClr val="002726"/>
                </a:solidFill>
                <a:latin typeface="Times New Roman" panose="02020603050405020304" pitchFamily="18" charset="0"/>
                <a:ea typeface="Calibri" panose="020F0502020204030204" pitchFamily="34" charset="0"/>
              </a:rPr>
              <a:t>Indicators</a:t>
            </a:r>
            <a:r>
              <a:rPr lang="pl-PL" sz="3600" b="1" dirty="0">
                <a:solidFill>
                  <a:srgbClr val="002726"/>
                </a:solidFill>
                <a:latin typeface="Times New Roman" panose="02020603050405020304" pitchFamily="18" charset="0"/>
                <a:ea typeface="Calibri" panose="020F0502020204030204" pitchFamily="34" charset="0"/>
              </a:rPr>
              <a:t>)”</a:t>
            </a:r>
          </a:p>
        </p:txBody>
      </p:sp>
      <p:sp>
        <p:nvSpPr>
          <p:cNvPr id="13" name="Prostokąt 12">
            <a:extLst>
              <a:ext uri="{FF2B5EF4-FFF2-40B4-BE49-F238E27FC236}">
                <a16:creationId xmlns:a16="http://schemas.microsoft.com/office/drawing/2014/main" id="{080B02A0-F499-A54B-A67D-2F99E37C1480}"/>
              </a:ext>
            </a:extLst>
          </p:cNvPr>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4. KLUCZOWE WSKAŹNIKI INNOWACJI LEAN </a:t>
            </a:r>
          </a:p>
        </p:txBody>
      </p:sp>
    </p:spTree>
    <p:extLst>
      <p:ext uri="{BB962C8B-B14F-4D97-AF65-F5344CB8AC3E}">
        <p14:creationId xmlns:p14="http://schemas.microsoft.com/office/powerpoint/2010/main" val="2254575081"/>
      </p:ext>
    </p:extLst>
  </p:cSld>
  <p:clrMapOvr>
    <a:overrideClrMapping bg1="dk1" tx1="lt1" bg2="dk2" tx2="lt2" accent1="accent1" accent2="accent2" accent3="accent3" accent4="accent4" accent5="accent5" accent6="accent6" hlink="hlink" folHlink="folHlink"/>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315949" y="192608"/>
            <a:ext cx="22388185" cy="13240114"/>
          </a:xfrm>
        </p:spPr>
        <p:txBody>
          <a:bodyPr numCol="2" spcCol="360000">
            <a:noAutofit/>
          </a:bodyPr>
          <a:lstStyle/>
          <a:p>
            <a:pPr hangingPunct="1">
              <a:lnSpc>
                <a:spcPct val="150000"/>
              </a:lnSpc>
            </a:pPr>
            <a:r>
              <a:rPr lang="pl-PL" sz="4000" dirty="0">
                <a:solidFill>
                  <a:srgbClr val="002726"/>
                </a:solidFill>
                <a:latin typeface="Apple Chancery" panose="03020702040506060504" pitchFamily="66" charset="-79"/>
                <a:cs typeface="Apple Chancery" panose="03020702040506060504" pitchFamily="66" charset="-79"/>
              </a:rPr>
              <a:t>PAMIĘTAJ!</a:t>
            </a:r>
            <a:br>
              <a:rPr lang="pl-PL" sz="4000" dirty="0">
                <a:solidFill>
                  <a:srgbClr val="002726"/>
                </a:solidFill>
                <a:latin typeface="Apple Chancery" panose="03020702040506060504" pitchFamily="66" charset="-79"/>
                <a:cs typeface="Apple Chancery" panose="03020702040506060504" pitchFamily="66" charset="-79"/>
              </a:rPr>
            </a:br>
            <a:r>
              <a:rPr lang="pl-PL" sz="4000" dirty="0">
                <a:solidFill>
                  <a:srgbClr val="002726"/>
                </a:solidFill>
                <a:latin typeface="Arial" panose="020B0604020202020204" pitchFamily="34" charset="0"/>
                <a:cs typeface="Arial" panose="020B0604020202020204" pitchFamily="34" charset="0"/>
              </a:rPr>
              <a:t>Staraj się nie używać zbyt wielu różnych metryk! </a:t>
            </a:r>
            <a:br>
              <a:rPr lang="pl-PL" sz="4000" dirty="0">
                <a:solidFill>
                  <a:srgbClr val="002726"/>
                </a:solidFill>
                <a:latin typeface="Arial" panose="020B0604020202020204" pitchFamily="34" charset="0"/>
                <a:cs typeface="Arial" panose="020B0604020202020204" pitchFamily="34" charset="0"/>
              </a:rPr>
            </a:br>
            <a:br>
              <a:rPr lang="pl-PL" sz="4000" dirty="0">
                <a:solidFill>
                  <a:srgbClr val="002726"/>
                </a:solidFill>
                <a:latin typeface="Arial" panose="020B0604020202020204" pitchFamily="34" charset="0"/>
                <a:cs typeface="Arial" panose="020B0604020202020204" pitchFamily="34" charset="0"/>
              </a:rPr>
            </a:br>
            <a:r>
              <a:rPr lang="pl-PL" sz="4000" b="0" dirty="0">
                <a:solidFill>
                  <a:srgbClr val="002726"/>
                </a:solidFill>
                <a:latin typeface="Arial" panose="020B0604020202020204" pitchFamily="34" charset="0"/>
                <a:cs typeface="Arial" panose="020B0604020202020204" pitchFamily="34" charset="0"/>
              </a:rPr>
              <a:t>Używanie zbyt wielu różnych wskaźników może skutkować niejasnym i niespójnym obrazem innowacji firmy. </a:t>
            </a:r>
            <a:br>
              <a:rPr lang="pl-PL" sz="4000" b="0" dirty="0">
                <a:solidFill>
                  <a:srgbClr val="002726"/>
                </a:solidFill>
                <a:latin typeface="Arial" panose="020B0604020202020204" pitchFamily="34" charset="0"/>
                <a:cs typeface="Arial" panose="020B0604020202020204" pitchFamily="34" charset="0"/>
              </a:rPr>
            </a:br>
            <a:br>
              <a:rPr lang="pl-PL" sz="4000" b="0" dirty="0">
                <a:solidFill>
                  <a:srgbClr val="002726"/>
                </a:solidFill>
                <a:latin typeface="Arial" panose="020B0604020202020204" pitchFamily="34" charset="0"/>
                <a:cs typeface="Arial" panose="020B0604020202020204" pitchFamily="34" charset="0"/>
              </a:rPr>
            </a:br>
            <a:r>
              <a:rPr lang="pl-PL" sz="4000" b="0" dirty="0">
                <a:solidFill>
                  <a:srgbClr val="002726"/>
                </a:solidFill>
                <a:latin typeface="Arial" panose="020B0604020202020204" pitchFamily="34" charset="0"/>
                <a:cs typeface="Arial" panose="020B0604020202020204" pitchFamily="34" charset="0"/>
              </a:rPr>
              <a:t>Zacznij więc ładnie i łatwo, zaangażuj odpowiednich ludzi i na początek wybierz tylko kilka kluczowych wskaźników wydajności. Twoi pracownicy ci podziękują.</a:t>
            </a:r>
            <a:br>
              <a:rPr lang="pl-PL" sz="4000" b="0" dirty="0">
                <a:solidFill>
                  <a:srgbClr val="000000"/>
                </a:solidFill>
                <a:latin typeface="Arial" pitchFamily="34" charset="0"/>
                <a:cs typeface="Arial" pitchFamily="34" charset="0"/>
              </a:rPr>
            </a:br>
            <a:br>
              <a:rPr lang="pl-PL" sz="4000" b="0" dirty="0">
                <a:solidFill>
                  <a:srgbClr val="000000"/>
                </a:solidFill>
                <a:latin typeface="Arial" pitchFamily="34" charset="0"/>
                <a:cs typeface="Arial" pitchFamily="34" charset="0"/>
              </a:rPr>
            </a:br>
            <a:br>
              <a:rPr lang="pl-PL" sz="4000" b="0" dirty="0">
                <a:solidFill>
                  <a:srgbClr val="000000"/>
                </a:solidFill>
                <a:latin typeface="Arial" pitchFamily="34" charset="0"/>
                <a:cs typeface="Arial" pitchFamily="34" charset="0"/>
              </a:rPr>
            </a:br>
            <a:br>
              <a:rPr lang="pl-PL" sz="4000" b="0" dirty="0">
                <a:solidFill>
                  <a:srgbClr val="000000"/>
                </a:solidFill>
                <a:latin typeface="Arial" pitchFamily="34" charset="0"/>
                <a:cs typeface="Arial" pitchFamily="34" charset="0"/>
              </a:rPr>
            </a:br>
            <a:r>
              <a:rPr lang="pl-PL" sz="4000" dirty="0">
                <a:solidFill>
                  <a:srgbClr val="000000"/>
                </a:solidFill>
                <a:latin typeface="Arial" pitchFamily="34" charset="0"/>
                <a:cs typeface="Arial" pitchFamily="34" charset="0"/>
              </a:rPr>
              <a:t>Gdy znajdziesz podejście, które działa, trzymaj się go! </a:t>
            </a:r>
            <a:br>
              <a:rPr lang="pl-PL" sz="4000" b="0" dirty="0">
                <a:solidFill>
                  <a:srgbClr val="000000"/>
                </a:solidFill>
                <a:latin typeface="Arial" pitchFamily="34" charset="0"/>
                <a:cs typeface="Arial" pitchFamily="34" charset="0"/>
              </a:rPr>
            </a:br>
            <a:br>
              <a:rPr lang="pl-PL" sz="4000" b="0" dirty="0">
                <a:solidFill>
                  <a:srgbClr val="000000"/>
                </a:solidFill>
                <a:latin typeface="Arial" pitchFamily="34" charset="0"/>
                <a:cs typeface="Arial" pitchFamily="34" charset="0"/>
              </a:rPr>
            </a:br>
            <a:r>
              <a:rPr lang="pl-PL" sz="4000" b="0" dirty="0">
                <a:solidFill>
                  <a:srgbClr val="000000"/>
                </a:solidFill>
                <a:latin typeface="Arial" pitchFamily="34" charset="0"/>
                <a:cs typeface="Arial" pitchFamily="34" charset="0"/>
              </a:rPr>
              <a:t>Trzymanie się jednego podejścia do pomiaru w czasie zapewni standaryzację wyników i możliwość ich porównywania między kwartałami. </a:t>
            </a:r>
            <a:br>
              <a:rPr lang="pl-PL" sz="4000" b="0" dirty="0">
                <a:solidFill>
                  <a:srgbClr val="000000"/>
                </a:solidFill>
                <a:latin typeface="Arial" pitchFamily="34" charset="0"/>
                <a:cs typeface="Arial" pitchFamily="34" charset="0"/>
              </a:rPr>
            </a:br>
            <a:r>
              <a:rPr lang="pl-PL" sz="4000" b="0" dirty="0">
                <a:solidFill>
                  <a:srgbClr val="000000"/>
                </a:solidFill>
                <a:latin typeface="Arial" pitchFamily="34" charset="0"/>
                <a:cs typeface="Arial" pitchFamily="34" charset="0"/>
              </a:rPr>
              <a:t>Trzymaj się czegoś wystarczająco długo, a będziesz w stanie opowiedzieć przekonującą historię swoich innowacyjnych trendów.</a:t>
            </a:r>
            <a:br>
              <a:rPr lang="pl-PL" sz="4000" b="0" dirty="0">
                <a:solidFill>
                  <a:srgbClr val="496F63"/>
                </a:solidFill>
                <a:latin typeface="Arial" panose="020B0604020202020204" pitchFamily="34" charset="0"/>
                <a:cs typeface="Arial" panose="020B0604020202020204" pitchFamily="34" charset="0"/>
              </a:rPr>
            </a:br>
            <a:br>
              <a:rPr lang="pl-PL" sz="4000" b="0" dirty="0">
                <a:solidFill>
                  <a:srgbClr val="496F63"/>
                </a:solidFill>
                <a:latin typeface="Arial" panose="020B0604020202020204" pitchFamily="34" charset="0"/>
                <a:cs typeface="Arial" panose="020B0604020202020204" pitchFamily="34" charset="0"/>
              </a:rPr>
            </a:br>
            <a:endParaRPr lang="pl-PL" sz="4000" b="0" dirty="0">
              <a:solidFill>
                <a:srgbClr val="002726"/>
              </a:solidFill>
              <a:latin typeface="Arial" pitchFamily="34" charset="0"/>
              <a:cs typeface="Arial" pitchFamily="34" charset="0"/>
            </a:endParaRPr>
          </a:p>
        </p:txBody>
      </p:sp>
      <p:pic>
        <p:nvPicPr>
          <p:cNvPr id="9" name="Picture 7">
            <a:extLst>
              <a:ext uri="{FF2B5EF4-FFF2-40B4-BE49-F238E27FC236}">
                <a16:creationId xmlns:a16="http://schemas.microsoft.com/office/drawing/2014/main" id="{24322D79-A041-5744-8B14-E5A9A637C956}"/>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10" name="Prostokąt 9"/>
          <p:cNvSpPr/>
          <p:nvPr/>
        </p:nvSpPr>
        <p:spPr>
          <a:xfrm>
            <a:off x="0" y="0"/>
            <a:ext cx="1188000"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4. LEAN INNOVATION KEY METRICS</a:t>
            </a:r>
          </a:p>
        </p:txBody>
      </p:sp>
      <p:sp>
        <p:nvSpPr>
          <p:cNvPr id="5" name="Prostokąt 4">
            <a:extLst>
              <a:ext uri="{FF2B5EF4-FFF2-40B4-BE49-F238E27FC236}">
                <a16:creationId xmlns:a16="http://schemas.microsoft.com/office/drawing/2014/main" id="{F07D5D79-9B23-8743-AA86-3E3997051046}"/>
              </a:ext>
            </a:extLst>
          </p:cNvPr>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4. KLUCZOWE WSKAŹNIKI INNOWACJI LEAN </a:t>
            </a:r>
          </a:p>
        </p:txBody>
      </p:sp>
    </p:spTree>
    <p:extLst>
      <p:ext uri="{BB962C8B-B14F-4D97-AF65-F5344CB8AC3E}">
        <p14:creationId xmlns:p14="http://schemas.microsoft.com/office/powerpoint/2010/main" val="23449104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6" cy="1123682"/>
          </a:xfrm>
        </p:spPr>
        <p:txBody>
          <a:bodyPr>
            <a:normAutofit/>
          </a:bodyPr>
          <a:lstStyle/>
          <a:p>
            <a:pPr algn="ctr"/>
            <a:r>
              <a:rPr lang="pl-PL" sz="5300" dirty="0">
                <a:solidFill>
                  <a:srgbClr val="496F63"/>
                </a:solidFill>
                <a:latin typeface="Apple Chancery" panose="03020702040506060504" pitchFamily="66" charset="-79"/>
                <a:cs typeface="Apple Chancery" panose="03020702040506060504" pitchFamily="66" charset="-79"/>
              </a:rPr>
              <a:t>Ale jakich wskaźników innowacji i KPI powinieneś użyć? </a:t>
            </a: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1904999" y="1763487"/>
            <a:ext cx="21475943" cy="4256313"/>
          </a:xfrm>
        </p:spPr>
        <p:txBody>
          <a:bodyPr>
            <a:normAutofit/>
          </a:bodyPr>
          <a:lstStyle/>
          <a:p>
            <a:pPr>
              <a:lnSpc>
                <a:spcPct val="170000"/>
              </a:lnSpc>
            </a:pPr>
            <a:r>
              <a:rPr lang="pl-PL" sz="3600" dirty="0">
                <a:solidFill>
                  <a:srgbClr val="002726"/>
                </a:solidFill>
                <a:latin typeface="Arial" panose="020B0604020202020204" pitchFamily="34" charset="0"/>
                <a:cs typeface="Arial" panose="020B0604020202020204" pitchFamily="34" charset="0"/>
              </a:rPr>
              <a:t>Powinieneś wybrać mierniki, które są spójne z Twoją strategią innowacji i pasują do obszarów koncentracji inwestycji na nadchodzące lata. Rozważ te czynniki i opracuj własny ZESTAW WSKAŹNIKÓW obejmujący obszary kreatywności firmy, które są dla Ciebie najważniejsze.</a:t>
            </a:r>
          </a:p>
        </p:txBody>
      </p:sp>
      <p:sp>
        <p:nvSpPr>
          <p:cNvPr id="7" name="Tytuł 1">
            <a:extLst>
              <a:ext uri="{FF2B5EF4-FFF2-40B4-BE49-F238E27FC236}">
                <a16:creationId xmlns:a16="http://schemas.microsoft.com/office/drawing/2014/main" id="{E0984DD5-F5C3-9C4A-90D4-4940104B83B1}"/>
              </a:ext>
            </a:extLst>
          </p:cNvPr>
          <p:cNvSpPr txBox="1">
            <a:spLocks/>
          </p:cNvSpPr>
          <p:nvPr/>
        </p:nvSpPr>
        <p:spPr>
          <a:xfrm>
            <a:off x="1904999" y="4775200"/>
            <a:ext cx="21475943" cy="2133600"/>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just" hangingPunct="1">
              <a:lnSpc>
                <a:spcPct val="150000"/>
              </a:lnSpc>
            </a:pPr>
            <a:r>
              <a:rPr lang="en-US" sz="4000" dirty="0">
                <a:latin typeface="Arial" panose="020B0604020202020204" pitchFamily="34" charset="0"/>
                <a:cs typeface="Arial" panose="020B0604020202020204" pitchFamily="34" charset="0"/>
              </a:rPr>
              <a:t>Aby </a:t>
            </a:r>
            <a:r>
              <a:rPr lang="en-US" sz="4000" dirty="0" err="1">
                <a:latin typeface="Arial" panose="020B0604020202020204" pitchFamily="34" charset="0"/>
                <a:cs typeface="Arial" panose="020B0604020202020204" pitchFamily="34" charset="0"/>
              </a:rPr>
              <a:t>zapewnić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uchwycenie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wszystkich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elementów</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innowacji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zaleca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stosowanie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następujących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wskaźników</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wskaźników</a:t>
            </a:r>
            <a:r>
              <a:rPr lang="en-US" sz="4000" dirty="0">
                <a:latin typeface="Arial" panose="020B0604020202020204" pitchFamily="34" charset="0"/>
                <a:cs typeface="Arial" panose="020B0604020202020204" pitchFamily="34" charset="0"/>
              </a:rPr>
              <a:t> KPI:</a:t>
            </a:r>
            <a:endParaRPr lang="pl-PL" sz="4000" dirty="0">
              <a:solidFill>
                <a:srgbClr val="496F63"/>
              </a:solidFill>
              <a:latin typeface="Arial" panose="020B0604020202020204" pitchFamily="34" charset="0"/>
              <a:cs typeface="Arial" panose="020B0604020202020204" pitchFamily="34" charset="0"/>
            </a:endParaRPr>
          </a:p>
        </p:txBody>
      </p:sp>
      <p:sp>
        <p:nvSpPr>
          <p:cNvPr id="8" name="Symbol zastępczy tekstu 2">
            <a:extLst>
              <a:ext uri="{FF2B5EF4-FFF2-40B4-BE49-F238E27FC236}">
                <a16:creationId xmlns:a16="http://schemas.microsoft.com/office/drawing/2014/main" id="{98CE192F-7AB9-C343-AF03-BE10EA35CA00}"/>
              </a:ext>
            </a:extLst>
          </p:cNvPr>
          <p:cNvSpPr txBox="1">
            <a:spLocks/>
          </p:cNvSpPr>
          <p:nvPr/>
        </p:nvSpPr>
        <p:spPr>
          <a:xfrm>
            <a:off x="1904999" y="10922000"/>
            <a:ext cx="20739342" cy="1718249"/>
          </a:xfrm>
          <a:prstGeom prst="rect">
            <a:avLst/>
          </a:prstGeom>
          <a:solidFill>
            <a:srgbClr val="496F63"/>
          </a:solidFill>
          <a:ln w="3175">
            <a:miter lim="400000"/>
          </a:ln>
          <a:extLst>
            <a:ext uri="{C572A759-6A51-4108-AA02-DFA0A04FC94B}">
              <ma14:wrappingTextBoxFlag xmlns:ma14="http://schemas.microsoft.com/office/mac/drawingml/2011/main" xmlns="" val="1"/>
            </a:ext>
          </a:extLst>
        </p:spPr>
        <p:txBody>
          <a:bodyPr lIns="38100" tIns="38100" rIns="38100" bIns="38100" anchor="ctr">
            <a:noAutofit/>
          </a:bodyPr>
          <a:lst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marL="514350" indent="-514350" algn="ctr" hangingPunct="1">
              <a:lnSpc>
                <a:spcPct val="150000"/>
              </a:lnSpc>
              <a:buAutoNum type="arabicPeriod" startAt="3"/>
            </a:pPr>
            <a:r>
              <a:rPr lang="pl-PL" sz="3200" b="1" dirty="0">
                <a:solidFill>
                  <a:srgbClr val="FFFFFF"/>
                </a:solidFill>
                <a:latin typeface="Arial" panose="020B0604020202020204" pitchFamily="34" charset="0"/>
                <a:cs typeface="Arial" panose="020B0604020202020204" pitchFamily="34" charset="0"/>
              </a:rPr>
              <a:t>Liczba innowacyjnych projektów przechodzących kolejne etapy projektu w każdym kwartale.</a:t>
            </a:r>
          </a:p>
        </p:txBody>
      </p:sp>
      <p:sp>
        <p:nvSpPr>
          <p:cNvPr id="9" name="Prostokąt 8"/>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4. KLUCZOWE WSKAŹNIKI INNOWACJI LEAN </a:t>
            </a:r>
          </a:p>
        </p:txBody>
      </p:sp>
      <p:sp>
        <p:nvSpPr>
          <p:cNvPr id="11" name="Prostokąt 10"/>
          <p:cNvSpPr/>
          <p:nvPr/>
        </p:nvSpPr>
        <p:spPr>
          <a:xfrm>
            <a:off x="1904998" y="7057916"/>
            <a:ext cx="20739343" cy="1478418"/>
          </a:xfrm>
          <a:prstGeom prst="rect">
            <a:avLst/>
          </a:prstGeom>
          <a:solidFill>
            <a:srgbClr val="84CAC5"/>
          </a:solidFill>
        </p:spPr>
        <p:txBody>
          <a:bodyPr wrap="square" anchor="ctr">
            <a:spAutoFit/>
          </a:bodyPr>
          <a:lstStyle/>
          <a:p>
            <a:pPr marL="742950" indent="-742950" algn="ctr" hangingPunct="1">
              <a:lnSpc>
                <a:spcPct val="150000"/>
              </a:lnSpc>
              <a:buAutoNum type="arabicPeriod"/>
            </a:pPr>
            <a:r>
              <a:rPr lang="pl-PL" sz="3200" b="1" dirty="0">
                <a:solidFill>
                  <a:srgbClr val="FFFFFF"/>
                </a:solidFill>
                <a:latin typeface="Arial" panose="020B0604020202020204" pitchFamily="34" charset="0"/>
                <a:cs typeface="Arial" panose="020B0604020202020204" pitchFamily="34" charset="0"/>
              </a:rPr>
              <a:t>Ogólny odsetek przychodów generowanych z ostatnich innowacji (na przykład produktów wprowadzonych na rynek w ciągu ostatnich dwóch do trzech lat).</a:t>
            </a:r>
          </a:p>
        </p:txBody>
      </p:sp>
      <p:sp>
        <p:nvSpPr>
          <p:cNvPr id="12" name="Prostokąt 11"/>
          <p:cNvSpPr/>
          <p:nvPr/>
        </p:nvSpPr>
        <p:spPr>
          <a:xfrm>
            <a:off x="1904998" y="8618036"/>
            <a:ext cx="20739343" cy="2217082"/>
          </a:xfrm>
          <a:prstGeom prst="rect">
            <a:avLst/>
          </a:prstGeom>
          <a:solidFill>
            <a:srgbClr val="71BB9A"/>
          </a:solidFill>
        </p:spPr>
        <p:txBody>
          <a:bodyPr wrap="square" anchor="ctr">
            <a:spAutoFit/>
          </a:bodyPr>
          <a:lstStyle/>
          <a:p>
            <a:pPr marL="742950" indent="-742950" algn="ctr" hangingPunct="1">
              <a:lnSpc>
                <a:spcPct val="150000"/>
              </a:lnSpc>
              <a:buAutoNum type="arabicPeriod" startAt="2"/>
            </a:pPr>
            <a:r>
              <a:rPr lang="pl-PL" sz="3200" b="1" dirty="0">
                <a:solidFill>
                  <a:srgbClr val="FFFFFF"/>
                </a:solidFill>
                <a:latin typeface="Arial" panose="020B0604020202020204" pitchFamily="34" charset="0"/>
                <a:cs typeface="Arial" panose="020B0604020202020204" pitchFamily="34" charset="0"/>
              </a:rPr>
              <a:t>Odsetek czasu pracowników (w tym czasu wykonawczego) przeznaczanych na wysokodochodowe działania innowacyjne (innymi słowy twórcze wysiłki, których efektem są innowacje o potencjale rynkowym)</a:t>
            </a:r>
          </a:p>
        </p:txBody>
      </p:sp>
    </p:spTree>
    <p:extLst>
      <p:ext uri="{BB962C8B-B14F-4D97-AF65-F5344CB8AC3E}">
        <p14:creationId xmlns:p14="http://schemas.microsoft.com/office/powerpoint/2010/main" val="1338468734"/>
      </p:ext>
    </p:extLst>
  </p:cSld>
  <p:clrMapOvr>
    <a:overrideClrMapping bg1="dk1" tx1="lt1" bg2="dk2" tx2="lt2" accent1="accent1" accent2="accent2" accent3="accent3" accent4="accent4" accent5="accent5" accent6="accent6" hlink="hlink" folHlink="folHlink"/>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6" cy="1615942"/>
          </a:xfrm>
        </p:spPr>
        <p:txBody>
          <a:bodyPr>
            <a:normAutofit/>
          </a:bodyPr>
          <a:lstStyle/>
          <a:p>
            <a:pPr algn="ctr"/>
            <a:r>
              <a:rPr lang="pl-PL" dirty="0">
                <a:solidFill>
                  <a:srgbClr val="496F63"/>
                </a:solidFill>
              </a:rPr>
              <a:t>5. Metody ewaluacji</a:t>
            </a: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1773588" y="2716776"/>
            <a:ext cx="10672017" cy="6513685"/>
          </a:xfrm>
        </p:spPr>
        <p:txBody>
          <a:bodyPr>
            <a:normAutofit fontScale="92500"/>
          </a:bodyPr>
          <a:lstStyle/>
          <a:p>
            <a:pPr>
              <a:lnSpc>
                <a:spcPct val="150000"/>
              </a:lnSpc>
            </a:pPr>
            <a:r>
              <a:rPr lang="en-US" sz="4400" b="1" i="1" dirty="0" err="1">
                <a:solidFill>
                  <a:srgbClr val="000000"/>
                </a:solidFill>
                <a:latin typeface="Apple Chancery" panose="03020702040506060504" pitchFamily="66" charset="-79"/>
                <a:cs typeface="Apple Chancery" panose="03020702040506060504" pitchFamily="66" charset="-79"/>
              </a:rPr>
              <a:t>Analza</a:t>
            </a:r>
            <a:r>
              <a:rPr lang="en-US" sz="4400" b="1" i="1" dirty="0">
                <a:solidFill>
                  <a:srgbClr val="000000"/>
                </a:solidFill>
                <a:latin typeface="Apple Chancery" panose="03020702040506060504" pitchFamily="66" charset="-79"/>
                <a:cs typeface="Apple Chancery" panose="03020702040506060504" pitchFamily="66" charset="-79"/>
              </a:rPr>
              <a:t> SWOT </a:t>
            </a:r>
          </a:p>
          <a:p>
            <a:pPr>
              <a:lnSpc>
                <a:spcPct val="150000"/>
              </a:lnSpc>
            </a:pPr>
            <a:r>
              <a:rPr lang="en-US" sz="4000" dirty="0" err="1">
                <a:solidFill>
                  <a:srgbClr val="000000"/>
                </a:solidFill>
                <a:latin typeface="Arial" panose="020B0604020202020204" pitchFamily="34" charset="0"/>
                <a:cs typeface="Arial" panose="020B0604020202020204" pitchFamily="34" charset="0"/>
              </a:rPr>
              <a:t>Podejście</a:t>
            </a:r>
            <a:r>
              <a:rPr lang="en-US" sz="4000" dirty="0">
                <a:solidFill>
                  <a:srgbClr val="000000"/>
                </a:solidFill>
                <a:latin typeface="Arial" panose="020B0604020202020204" pitchFamily="34" charset="0"/>
                <a:cs typeface="Arial" panose="020B0604020202020204" pitchFamily="34" charset="0"/>
              </a:rPr>
              <a:t> do </a:t>
            </a:r>
            <a:r>
              <a:rPr lang="en-US" sz="4000" dirty="0" err="1">
                <a:solidFill>
                  <a:srgbClr val="000000"/>
                </a:solidFill>
                <a:latin typeface="Arial" panose="020B0604020202020204" pitchFamily="34" charset="0"/>
                <a:cs typeface="Arial" panose="020B0604020202020204" pitchFamily="34" charset="0"/>
              </a:rPr>
              <a:t>analizy</a:t>
            </a:r>
            <a:r>
              <a:rPr lang="en-US" sz="4000" dirty="0">
                <a:solidFill>
                  <a:srgbClr val="000000"/>
                </a:solidFill>
                <a:latin typeface="Arial" panose="020B0604020202020204" pitchFamily="34" charset="0"/>
                <a:cs typeface="Arial" panose="020B0604020202020204" pitchFamily="34" charset="0"/>
              </a:rPr>
              <a:t> SWOT </a:t>
            </a:r>
            <a:r>
              <a:rPr lang="en-US" sz="4000" dirty="0" err="1">
                <a:solidFill>
                  <a:srgbClr val="000000"/>
                </a:solidFill>
                <a:latin typeface="Arial" panose="020B0604020202020204" pitchFamily="34" charset="0"/>
                <a:cs typeface="Arial" panose="020B0604020202020204" pitchFamily="34" charset="0"/>
              </a:rPr>
              <a:t>obejmuje</a:t>
            </a:r>
            <a:r>
              <a:rPr lang="en-US" sz="4000" dirty="0">
                <a:solidFill>
                  <a:srgbClr val="000000"/>
                </a:solidFill>
                <a:latin typeface="Arial" panose="020B0604020202020204" pitchFamily="34" charset="0"/>
                <a:cs typeface="Arial" panose="020B0604020202020204" pitchFamily="34" charset="0"/>
              </a:rPr>
              <a:t> system </a:t>
            </a:r>
            <a:r>
              <a:rPr lang="en-US" sz="4000" dirty="0" err="1">
                <a:solidFill>
                  <a:srgbClr val="000000"/>
                </a:solidFill>
                <a:latin typeface="Arial" panose="020B0604020202020204" pitchFamily="34" charset="0"/>
                <a:cs typeface="Arial" panose="020B0604020202020204" pitchFamily="34" charset="0"/>
              </a:rPr>
              <a:t>punktacji</a:t>
            </a:r>
            <a:r>
              <a:rPr lang="en-US" sz="4000" dirty="0">
                <a:solidFill>
                  <a:srgbClr val="000000"/>
                </a:solidFill>
                <a:latin typeface="Arial" panose="020B0604020202020204" pitchFamily="34" charset="0"/>
                <a:cs typeface="Arial" panose="020B0604020202020204" pitchFamily="34" charset="0"/>
              </a:rPr>
              <a:t>, w </a:t>
            </a:r>
            <a:r>
              <a:rPr lang="en-US" sz="4000" dirty="0" err="1">
                <a:solidFill>
                  <a:srgbClr val="000000"/>
                </a:solidFill>
                <a:latin typeface="Arial" panose="020B0604020202020204" pitchFamily="34" charset="0"/>
                <a:cs typeface="Arial" panose="020B0604020202020204" pitchFamily="34" charset="0"/>
              </a:rPr>
              <a:t>którym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recenzenci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przyznają</a:t>
            </a:r>
            <a:r>
              <a:rPr lang="en-US" sz="4000" dirty="0">
                <a:solidFill>
                  <a:srgbClr val="000000"/>
                </a:solidFill>
                <a:latin typeface="Arial" panose="020B0604020202020204" pitchFamily="34" charset="0"/>
                <a:cs typeface="Arial" panose="020B0604020202020204" pitchFamily="34" charset="0"/>
              </a:rPr>
              <a:t> od 0 do 5 </a:t>
            </a:r>
            <a:r>
              <a:rPr lang="en-US" sz="4000" dirty="0" err="1">
                <a:solidFill>
                  <a:srgbClr val="000000"/>
                </a:solidFill>
                <a:latin typeface="Arial" panose="020B0604020202020204" pitchFamily="34" charset="0"/>
                <a:cs typeface="Arial" panose="020B0604020202020204" pitchFamily="34" charset="0"/>
              </a:rPr>
              <a:t>punktów</a:t>
            </a:r>
            <a:r>
              <a:rPr lang="en-US" sz="4000" dirty="0">
                <a:solidFill>
                  <a:srgbClr val="000000"/>
                </a:solidFill>
                <a:latin typeface="Arial" panose="020B0604020202020204" pitchFamily="34" charset="0"/>
                <a:cs typeface="Arial" panose="020B0604020202020204" pitchFamily="34" charset="0"/>
              </a:rPr>
              <a:t> za </a:t>
            </a:r>
            <a:r>
              <a:rPr lang="en-US" sz="4000" dirty="0" err="1">
                <a:solidFill>
                  <a:srgbClr val="000000"/>
                </a:solidFill>
                <a:latin typeface="Arial" panose="020B0604020202020204" pitchFamily="34" charset="0"/>
                <a:cs typeface="Arial" panose="020B0604020202020204" pitchFamily="34" charset="0"/>
              </a:rPr>
              <a:t>mocne</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strony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szanse</a:t>
            </a:r>
            <a:r>
              <a:rPr lang="en-US" sz="4000" dirty="0">
                <a:solidFill>
                  <a:srgbClr val="000000"/>
                </a:solidFill>
                <a:latin typeface="Arial" panose="020B0604020202020204" pitchFamily="34" charset="0"/>
                <a:cs typeface="Arial" panose="020B0604020202020204" pitchFamily="34" charset="0"/>
              </a:rPr>
              <a:t>, a od 0 do 5 </a:t>
            </a:r>
            <a:r>
              <a:rPr lang="en-US" sz="4000" dirty="0" err="1">
                <a:solidFill>
                  <a:srgbClr val="000000"/>
                </a:solidFill>
                <a:latin typeface="Arial" panose="020B0604020202020204" pitchFamily="34" charset="0"/>
                <a:cs typeface="Arial" panose="020B0604020202020204" pitchFamily="34" charset="0"/>
              </a:rPr>
              <a:t>punktów</a:t>
            </a:r>
            <a:r>
              <a:rPr lang="en-US" sz="4000" dirty="0">
                <a:solidFill>
                  <a:srgbClr val="000000"/>
                </a:solidFill>
                <a:latin typeface="Arial" panose="020B0604020202020204" pitchFamily="34" charset="0"/>
                <a:cs typeface="Arial" panose="020B0604020202020204" pitchFamily="34" charset="0"/>
              </a:rPr>
              <a:t> za </a:t>
            </a:r>
            <a:r>
              <a:rPr lang="en-US" sz="4000" dirty="0" err="1">
                <a:solidFill>
                  <a:srgbClr val="000000"/>
                </a:solidFill>
                <a:latin typeface="Arial" panose="020B0604020202020204" pitchFamily="34" charset="0"/>
                <a:cs typeface="Arial" panose="020B0604020202020204" pitchFamily="34" charset="0"/>
              </a:rPr>
              <a:t>słabości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zagrożenia</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Zapewnia</a:t>
            </a:r>
            <a:r>
              <a:rPr lang="en-US" sz="4000" dirty="0">
                <a:solidFill>
                  <a:srgbClr val="000000"/>
                </a:solidFill>
                <a:latin typeface="Arial" panose="020B0604020202020204" pitchFamily="34" charset="0"/>
                <a:cs typeface="Arial" panose="020B0604020202020204" pitchFamily="34" charset="0"/>
              </a:rPr>
              <a:t> to </a:t>
            </a:r>
            <a:r>
              <a:rPr lang="en-US" sz="4000" dirty="0" err="1">
                <a:solidFill>
                  <a:srgbClr val="000000"/>
                </a:solidFill>
                <a:latin typeface="Arial" panose="020B0604020202020204" pitchFamily="34" charset="0"/>
                <a:cs typeface="Arial" panose="020B0604020202020204" pitchFamily="34" charset="0"/>
              </a:rPr>
              <a:t>metrykę</a:t>
            </a:r>
            <a:r>
              <a:rPr lang="en-US" sz="4000" dirty="0">
                <a:solidFill>
                  <a:srgbClr val="000000"/>
                </a:solidFill>
                <a:latin typeface="Arial" panose="020B0604020202020204" pitchFamily="34" charset="0"/>
                <a:cs typeface="Arial" panose="020B0604020202020204" pitchFamily="34" charset="0"/>
              </a:rPr>
              <a:t> SWOT, </a:t>
            </a:r>
            <a:r>
              <a:rPr lang="en-US" sz="4000" dirty="0" err="1">
                <a:solidFill>
                  <a:srgbClr val="000000"/>
                </a:solidFill>
                <a:latin typeface="Arial" panose="020B0604020202020204" pitchFamily="34" charset="0"/>
                <a:cs typeface="Arial" panose="020B0604020202020204" pitchFamily="34" charset="0"/>
              </a:rPr>
              <a:t>która</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może</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być</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przydatna</a:t>
            </a:r>
            <a:r>
              <a:rPr lang="en-US" sz="4000" dirty="0">
                <a:solidFill>
                  <a:srgbClr val="000000"/>
                </a:solidFill>
                <a:latin typeface="Arial" panose="020B0604020202020204" pitchFamily="34" charset="0"/>
                <a:cs typeface="Arial" panose="020B0604020202020204" pitchFamily="34" charset="0"/>
              </a:rPr>
              <a:t> do </a:t>
            </a:r>
            <a:r>
              <a:rPr lang="en-US" sz="4000" dirty="0" err="1">
                <a:solidFill>
                  <a:srgbClr val="000000"/>
                </a:solidFill>
                <a:latin typeface="Arial" panose="020B0604020202020204" pitchFamily="34" charset="0"/>
                <a:cs typeface="Arial" panose="020B0604020202020204" pitchFamily="34" charset="0"/>
              </a:rPr>
              <a:t>porównywania</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dużej</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liczby</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pomysłów</a:t>
            </a:r>
            <a:r>
              <a:rPr lang="en-US" sz="4000" dirty="0">
                <a:solidFill>
                  <a:srgbClr val="000000"/>
                </a:solidFill>
                <a:latin typeface="Arial" panose="020B0604020202020204" pitchFamily="34" charset="0"/>
                <a:cs typeface="Arial" panose="020B0604020202020204" pitchFamily="34" charset="0"/>
              </a:rPr>
              <a:t>.</a:t>
            </a:r>
            <a:endParaRPr lang="pl-PL" sz="4400" b="1" dirty="0">
              <a:solidFill>
                <a:srgbClr val="000000"/>
              </a:solidFill>
              <a:latin typeface="Apple Chancery" panose="03020702040506060504" pitchFamily="66" charset="-79"/>
              <a:cs typeface="Apple Chancery" panose="03020702040506060504" pitchFamily="66" charset="-79"/>
            </a:endParaRPr>
          </a:p>
        </p:txBody>
      </p:sp>
      <p:sp>
        <p:nvSpPr>
          <p:cNvPr id="24" name="Prostokąt 23"/>
          <p:cNvSpPr/>
          <p:nvPr/>
        </p:nvSpPr>
        <p:spPr>
          <a:xfrm>
            <a:off x="186196" y="4003"/>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5. METODY EWALUACJI</a:t>
            </a:r>
          </a:p>
        </p:txBody>
      </p:sp>
      <p:pic>
        <p:nvPicPr>
          <p:cNvPr id="25" name="Picture 2" descr="281189262">
            <a:extLst>
              <a:ext uri="{FF2B5EF4-FFF2-40B4-BE49-F238E27FC236}">
                <a16:creationId xmlns:a16="http://schemas.microsoft.com/office/drawing/2014/main" id="{DC1B5803-C467-0545-8B4C-F8EBD8080B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9032" y="10937952"/>
            <a:ext cx="1549431" cy="1549431"/>
          </a:xfrm>
          <a:prstGeom prst="rect">
            <a:avLst/>
          </a:prstGeom>
          <a:noFill/>
          <a:extLst>
            <a:ext uri="{909E8E84-426E-40DD-AFC4-6F175D3DCCD1}">
              <a14:hiddenFill xmlns:a14="http://schemas.microsoft.com/office/drawing/2010/main">
                <a:solidFill>
                  <a:srgbClr val="FFFFFF"/>
                </a:solidFill>
              </a14:hiddenFill>
            </a:ext>
          </a:extLst>
        </p:spPr>
      </p:pic>
      <p:sp>
        <p:nvSpPr>
          <p:cNvPr id="26" name="Prostokąt 25">
            <a:extLst>
              <a:ext uri="{FF2B5EF4-FFF2-40B4-BE49-F238E27FC236}">
                <a16:creationId xmlns:a16="http://schemas.microsoft.com/office/drawing/2014/main" id="{AE9A3A20-75A2-B54D-BF43-2EA050C32E8A}"/>
              </a:ext>
            </a:extLst>
          </p:cNvPr>
          <p:cNvSpPr/>
          <p:nvPr/>
        </p:nvSpPr>
        <p:spPr>
          <a:xfrm>
            <a:off x="5288463" y="10929734"/>
            <a:ext cx="9404516" cy="646331"/>
          </a:xfrm>
          <a:prstGeom prst="rect">
            <a:avLst/>
          </a:prstGeom>
        </p:spPr>
        <p:txBody>
          <a:bodyPr wrap="square">
            <a:spAutoFit/>
          </a:bodyPr>
          <a:lstStyle/>
          <a:p>
            <a:r>
              <a:rPr lang="pl-PL" sz="3600" b="1" dirty="0">
                <a:solidFill>
                  <a:srgbClr val="002726"/>
                </a:solidFill>
                <a:latin typeface="Times New Roman" panose="02020603050405020304" pitchFamily="18" charset="0"/>
                <a:ea typeface="Calibri" panose="020F0502020204030204" pitchFamily="34" charset="0"/>
              </a:rPr>
              <a:t>Obejrzyj film „Analiza SWOT”</a:t>
            </a:r>
          </a:p>
        </p:txBody>
      </p:sp>
      <p:sp>
        <p:nvSpPr>
          <p:cNvPr id="5" name="Prostokąt 4">
            <a:extLst>
              <a:ext uri="{FF2B5EF4-FFF2-40B4-BE49-F238E27FC236}">
                <a16:creationId xmlns:a16="http://schemas.microsoft.com/office/drawing/2014/main" id="{F87C2AF5-C1C5-E34F-813C-59FF06F02B5C}"/>
              </a:ext>
            </a:extLst>
          </p:cNvPr>
          <p:cNvSpPr/>
          <p:nvPr/>
        </p:nvSpPr>
        <p:spPr>
          <a:xfrm>
            <a:off x="5559254" y="11746921"/>
            <a:ext cx="6460423" cy="446276"/>
          </a:xfrm>
          <a:prstGeom prst="rect">
            <a:avLst/>
          </a:prstGeom>
        </p:spPr>
        <p:txBody>
          <a:bodyPr wrap="none">
            <a:spAutoFit/>
          </a:bodyPr>
          <a:lstStyle/>
          <a:p>
            <a:r>
              <a:rPr lang="pl-PL" dirty="0" err="1">
                <a:solidFill>
                  <a:srgbClr val="000000"/>
                </a:solidFill>
              </a:rPr>
              <a:t>https</a:t>
            </a:r>
            <a:r>
              <a:rPr lang="pl-PL" dirty="0">
                <a:solidFill>
                  <a:srgbClr val="000000"/>
                </a:solidFill>
              </a:rPr>
              <a:t>://</a:t>
            </a:r>
            <a:r>
              <a:rPr lang="pl-PL" dirty="0" err="1">
                <a:solidFill>
                  <a:srgbClr val="000000"/>
                </a:solidFill>
              </a:rPr>
              <a:t>www.youtube.com</a:t>
            </a:r>
            <a:r>
              <a:rPr lang="pl-PL" dirty="0">
                <a:solidFill>
                  <a:srgbClr val="000000"/>
                </a:solidFill>
              </a:rPr>
              <a:t>/</a:t>
            </a:r>
            <a:r>
              <a:rPr lang="pl-PL" dirty="0" err="1">
                <a:solidFill>
                  <a:srgbClr val="000000"/>
                </a:solidFill>
              </a:rPr>
              <a:t>watch?v</a:t>
            </a:r>
            <a:r>
              <a:rPr lang="pl-PL" dirty="0">
                <a:solidFill>
                  <a:srgbClr val="000000"/>
                </a:solidFill>
              </a:rPr>
              <a:t>=Xo693o4rUgE</a:t>
            </a:r>
          </a:p>
        </p:txBody>
      </p:sp>
      <p:pic>
        <p:nvPicPr>
          <p:cNvPr id="22" name="Obraz 21" descr="Obraz zawierający rysunek&#10;&#10;Opis wygenerowany automatycznie">
            <a:extLst>
              <a:ext uri="{FF2B5EF4-FFF2-40B4-BE49-F238E27FC236}">
                <a16:creationId xmlns:a16="http://schemas.microsoft.com/office/drawing/2014/main" id="{CDD72306-FDC7-B243-9318-2FE9FD95DA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2520" y="10552593"/>
            <a:ext cx="4762500" cy="2641600"/>
          </a:xfrm>
          <a:prstGeom prst="rect">
            <a:avLst/>
          </a:prstGeom>
        </p:spPr>
      </p:pic>
      <p:pic>
        <p:nvPicPr>
          <p:cNvPr id="1026" name="Picture 2" descr="Analiza SWOT – Wikipedia, wolna encyklopedia">
            <a:extLst>
              <a:ext uri="{FF2B5EF4-FFF2-40B4-BE49-F238E27FC236}">
                <a16:creationId xmlns:a16="http://schemas.microsoft.com/office/drawing/2014/main" id="{4538FFD5-A39B-F94A-A633-4EA664210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3770" y="2255747"/>
            <a:ext cx="7024021" cy="791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4782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6" cy="1274589"/>
          </a:xfrm>
        </p:spPr>
        <p:txBody>
          <a:bodyPr>
            <a:normAutofit fontScale="90000"/>
          </a:bodyPr>
          <a:lstStyle/>
          <a:p>
            <a:pPr algn="ctr"/>
            <a:r>
              <a:rPr lang="pl-PL" sz="11100" dirty="0">
                <a:solidFill>
                  <a:srgbClr val="496F63"/>
                </a:solidFill>
              </a:rPr>
              <a:t>Business Model </a:t>
            </a:r>
            <a:r>
              <a:rPr lang="pl-PL" sz="11100" dirty="0" err="1">
                <a:solidFill>
                  <a:srgbClr val="496F63"/>
                </a:solidFill>
              </a:rPr>
              <a:t>Canvas</a:t>
            </a:r>
            <a:br>
              <a:rPr lang="pl-PL" dirty="0">
                <a:solidFill>
                  <a:srgbClr val="000000"/>
                </a:solidFill>
              </a:rPr>
            </a:br>
            <a:endParaRPr lang="pl-PL" sz="5300" dirty="0">
              <a:solidFill>
                <a:srgbClr val="000000"/>
              </a:solidFill>
              <a:latin typeface="Apple Chancery" panose="03020702040506060504" pitchFamily="66" charset="-79"/>
              <a:cs typeface="Apple Chancery" panose="03020702040506060504" pitchFamily="66" charset="-79"/>
            </a:endParaRPr>
          </a:p>
        </p:txBody>
      </p:sp>
      <p:sp>
        <p:nvSpPr>
          <p:cNvPr id="13" name="Prostokąt 12"/>
          <p:cNvSpPr/>
          <p:nvPr/>
        </p:nvSpPr>
        <p:spPr>
          <a:xfrm>
            <a:off x="186196" y="4003"/>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5. METODY EWALUACJI</a:t>
            </a:r>
          </a:p>
        </p:txBody>
      </p:sp>
      <p:pic>
        <p:nvPicPr>
          <p:cNvPr id="6149" name="Picture 5"/>
          <p:cNvPicPr>
            <a:picLocks noChangeAspect="1" noChangeArrowheads="1"/>
          </p:cNvPicPr>
          <p:nvPr/>
        </p:nvPicPr>
        <p:blipFill>
          <a:blip r:embed="rId3" cstate="print"/>
          <a:srcRect/>
          <a:stretch>
            <a:fillRect/>
          </a:stretch>
        </p:blipFill>
        <p:spPr bwMode="auto">
          <a:xfrm>
            <a:off x="16839845" y="1836757"/>
            <a:ext cx="6817855" cy="3829088"/>
          </a:xfrm>
          <a:prstGeom prst="rect">
            <a:avLst/>
          </a:prstGeom>
          <a:noFill/>
          <a:ln w="9525">
            <a:noFill/>
            <a:miter lim="800000"/>
            <a:headEnd/>
            <a:tailEnd/>
          </a:ln>
        </p:spPr>
      </p:pic>
      <p:pic>
        <p:nvPicPr>
          <p:cNvPr id="9" name="Picture 2" descr="281189262">
            <a:extLst>
              <a:ext uri="{FF2B5EF4-FFF2-40B4-BE49-F238E27FC236}">
                <a16:creationId xmlns:a16="http://schemas.microsoft.com/office/drawing/2014/main" id="{CE054818-8098-DB4A-B940-A4DF168FF4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04156" y="7995057"/>
            <a:ext cx="1549431" cy="1549431"/>
          </a:xfrm>
          <a:prstGeom prst="rect">
            <a:avLst/>
          </a:prstGeom>
          <a:noFill/>
          <a:extLst>
            <a:ext uri="{909E8E84-426E-40DD-AFC4-6F175D3DCCD1}">
              <a14:hiddenFill xmlns:a14="http://schemas.microsoft.com/office/drawing/2010/main">
                <a:solidFill>
                  <a:srgbClr val="FFFFFF"/>
                </a:solidFill>
              </a14:hiddenFill>
            </a:ext>
          </a:extLst>
        </p:spPr>
      </p:pic>
      <p:sp>
        <p:nvSpPr>
          <p:cNvPr id="14" name="Prostokąt 13">
            <a:extLst>
              <a:ext uri="{FF2B5EF4-FFF2-40B4-BE49-F238E27FC236}">
                <a16:creationId xmlns:a16="http://schemas.microsoft.com/office/drawing/2014/main" id="{6548C270-6B47-8A4D-BCBB-06D3BEA7523C}"/>
              </a:ext>
            </a:extLst>
          </p:cNvPr>
          <p:cNvSpPr/>
          <p:nvPr/>
        </p:nvSpPr>
        <p:spPr>
          <a:xfrm>
            <a:off x="16839845" y="5944419"/>
            <a:ext cx="7073756" cy="1200329"/>
          </a:xfrm>
          <a:prstGeom prst="rect">
            <a:avLst/>
          </a:prstGeom>
        </p:spPr>
        <p:txBody>
          <a:bodyPr wrap="square">
            <a:spAutoFit/>
          </a:bodyPr>
          <a:lstStyle/>
          <a:p>
            <a:r>
              <a:rPr lang="pl-PL" sz="3600" b="1" dirty="0">
                <a:solidFill>
                  <a:srgbClr val="002726"/>
                </a:solidFill>
                <a:latin typeface="Times New Roman" panose="02020603050405020304" pitchFamily="18" charset="0"/>
                <a:ea typeface="Calibri" panose="020F0502020204030204" pitchFamily="34" charset="0"/>
              </a:rPr>
              <a:t>Obejrzyj:</a:t>
            </a:r>
          </a:p>
          <a:p>
            <a:r>
              <a:rPr lang="pl-PL" sz="3600" b="1" dirty="0">
                <a:solidFill>
                  <a:srgbClr val="002726"/>
                </a:solidFill>
                <a:latin typeface="Times New Roman" panose="02020603050405020304" pitchFamily="18" charset="0"/>
                <a:ea typeface="Calibri" panose="020F0502020204030204" pitchFamily="34" charset="0"/>
              </a:rPr>
              <a:t> „21 Lean Startup </a:t>
            </a:r>
            <a:r>
              <a:rPr lang="pl-PL" sz="3600" b="1" dirty="0" err="1">
                <a:solidFill>
                  <a:srgbClr val="002726"/>
                </a:solidFill>
                <a:latin typeface="Times New Roman" panose="02020603050405020304" pitchFamily="18" charset="0"/>
                <a:ea typeface="Calibri" panose="020F0502020204030204" pitchFamily="34" charset="0"/>
              </a:rPr>
              <a:t>Key</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Metrics</a:t>
            </a:r>
            <a:r>
              <a:rPr lang="pl-PL" sz="3600" b="1" dirty="0">
                <a:solidFill>
                  <a:srgbClr val="002726"/>
                </a:solidFill>
                <a:latin typeface="Times New Roman" panose="02020603050405020304" pitchFamily="18" charset="0"/>
                <a:ea typeface="Calibri" panose="020F0502020204030204" pitchFamily="34" charset="0"/>
              </a:rPr>
              <a:t>”</a:t>
            </a:r>
          </a:p>
        </p:txBody>
      </p:sp>
      <p:sp>
        <p:nvSpPr>
          <p:cNvPr id="2" name="Prostokąt 1">
            <a:extLst>
              <a:ext uri="{FF2B5EF4-FFF2-40B4-BE49-F238E27FC236}">
                <a16:creationId xmlns:a16="http://schemas.microsoft.com/office/drawing/2014/main" id="{B964D9F1-AA28-BC4E-BEB1-5723786C0D71}"/>
              </a:ext>
            </a:extLst>
          </p:cNvPr>
          <p:cNvSpPr/>
          <p:nvPr/>
        </p:nvSpPr>
        <p:spPr>
          <a:xfrm>
            <a:off x="16839845" y="7423322"/>
            <a:ext cx="6478055" cy="446276"/>
          </a:xfrm>
          <a:prstGeom prst="rect">
            <a:avLst/>
          </a:prstGeom>
        </p:spPr>
        <p:txBody>
          <a:bodyPr wrap="none">
            <a:spAutoFit/>
          </a:bodyPr>
          <a:lstStyle/>
          <a:p>
            <a:r>
              <a:rPr lang="pl-PL" dirty="0" err="1">
                <a:solidFill>
                  <a:srgbClr val="000000"/>
                </a:solidFill>
              </a:rPr>
              <a:t>https</a:t>
            </a:r>
            <a:r>
              <a:rPr lang="pl-PL" dirty="0">
                <a:solidFill>
                  <a:srgbClr val="000000"/>
                </a:solidFill>
              </a:rPr>
              <a:t>://</a:t>
            </a:r>
            <a:r>
              <a:rPr lang="pl-PL" dirty="0" err="1">
                <a:solidFill>
                  <a:srgbClr val="000000"/>
                </a:solidFill>
              </a:rPr>
              <a:t>www.youtube.com</a:t>
            </a:r>
            <a:r>
              <a:rPr lang="pl-PL" dirty="0">
                <a:solidFill>
                  <a:srgbClr val="000000"/>
                </a:solidFill>
              </a:rPr>
              <a:t>/</a:t>
            </a:r>
            <a:r>
              <a:rPr lang="pl-PL" dirty="0" err="1">
                <a:solidFill>
                  <a:srgbClr val="000000"/>
                </a:solidFill>
              </a:rPr>
              <a:t>watch?v</a:t>
            </a:r>
            <a:r>
              <a:rPr lang="pl-PL" dirty="0">
                <a:solidFill>
                  <a:srgbClr val="000000"/>
                </a:solidFill>
              </a:rPr>
              <a:t>=o0t2dBkalDk</a:t>
            </a:r>
          </a:p>
        </p:txBody>
      </p:sp>
      <p:pic>
        <p:nvPicPr>
          <p:cNvPr id="2054" name="Picture 6" descr="Business canvas » Zarabianie na śniadanie">
            <a:extLst>
              <a:ext uri="{FF2B5EF4-FFF2-40B4-BE49-F238E27FC236}">
                <a16:creationId xmlns:a16="http://schemas.microsoft.com/office/drawing/2014/main" id="{3DBE3BBF-9B59-4C49-83C4-DEE809B21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142" y="2451814"/>
            <a:ext cx="13278791" cy="9010608"/>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a:extLst>
              <a:ext uri="{FF2B5EF4-FFF2-40B4-BE49-F238E27FC236}">
                <a16:creationId xmlns:a16="http://schemas.microsoft.com/office/drawing/2014/main" id="{D2769A72-9627-2741-AFDF-806CCB6A0179}"/>
              </a:ext>
            </a:extLst>
          </p:cNvPr>
          <p:cNvSpPr/>
          <p:nvPr/>
        </p:nvSpPr>
        <p:spPr>
          <a:xfrm>
            <a:off x="16834230" y="9544488"/>
            <a:ext cx="9404516" cy="1754326"/>
          </a:xfrm>
          <a:prstGeom prst="rect">
            <a:avLst/>
          </a:prstGeom>
        </p:spPr>
        <p:txBody>
          <a:bodyPr wrap="square">
            <a:spAutoFit/>
          </a:bodyPr>
          <a:lstStyle/>
          <a:p>
            <a:r>
              <a:rPr lang="pl-PL" sz="3600" b="1" dirty="0">
                <a:solidFill>
                  <a:srgbClr val="002726"/>
                </a:solidFill>
                <a:latin typeface="Times New Roman" panose="02020603050405020304" pitchFamily="18" charset="0"/>
                <a:ea typeface="Calibri" panose="020F0502020204030204" pitchFamily="34" charset="0"/>
              </a:rPr>
              <a:t>Obejrzyj:</a:t>
            </a:r>
          </a:p>
          <a:p>
            <a:r>
              <a:rPr lang="pl-PL" sz="3600" b="1" dirty="0">
                <a:solidFill>
                  <a:srgbClr val="002726"/>
                </a:solidFill>
                <a:latin typeface="Times New Roman" panose="02020603050405020304" pitchFamily="18" charset="0"/>
                <a:ea typeface="Calibri" panose="020F0502020204030204" pitchFamily="34" charset="0"/>
              </a:rPr>
              <a:t> „Business Model </a:t>
            </a:r>
            <a:r>
              <a:rPr lang="pl-PL" sz="3600" b="1" dirty="0" err="1">
                <a:solidFill>
                  <a:srgbClr val="002726"/>
                </a:solidFill>
                <a:latin typeface="Times New Roman" panose="02020603050405020304" pitchFamily="18" charset="0"/>
                <a:ea typeface="Calibri" panose="020F0502020204030204" pitchFamily="34" charset="0"/>
              </a:rPr>
              <a:t>Canvas</a:t>
            </a:r>
            <a:r>
              <a:rPr lang="pl-PL" sz="3600" b="1" dirty="0">
                <a:solidFill>
                  <a:srgbClr val="002726"/>
                </a:solidFill>
                <a:latin typeface="Times New Roman" panose="02020603050405020304" pitchFamily="18" charset="0"/>
                <a:ea typeface="Calibri" panose="020F0502020204030204" pitchFamily="34" charset="0"/>
              </a:rPr>
              <a:t> </a:t>
            </a:r>
          </a:p>
          <a:p>
            <a:r>
              <a:rPr lang="pl-PL" sz="3600" b="1" dirty="0">
                <a:solidFill>
                  <a:srgbClr val="002726"/>
                </a:solidFill>
                <a:latin typeface="Times New Roman" panose="02020603050405020304" pitchFamily="18" charset="0"/>
                <a:ea typeface="Calibri" panose="020F0502020204030204" pitchFamily="34" charset="0"/>
              </a:rPr>
              <a:t>(wersja w jęz. polskim)”</a:t>
            </a:r>
          </a:p>
        </p:txBody>
      </p:sp>
      <p:pic>
        <p:nvPicPr>
          <p:cNvPr id="15" name="Picture 2" descr="281189262">
            <a:extLst>
              <a:ext uri="{FF2B5EF4-FFF2-40B4-BE49-F238E27FC236}">
                <a16:creationId xmlns:a16="http://schemas.microsoft.com/office/drawing/2014/main" id="{50FF537F-D476-F947-AABC-871F3C16ED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38157" y="11978324"/>
            <a:ext cx="1549431" cy="1549431"/>
          </a:xfrm>
          <a:prstGeom prst="rect">
            <a:avLst/>
          </a:prstGeom>
          <a:noFill/>
          <a:extLst>
            <a:ext uri="{909E8E84-426E-40DD-AFC4-6F175D3DCCD1}">
              <a14:hiddenFill xmlns:a14="http://schemas.microsoft.com/office/drawing/2010/main">
                <a:solidFill>
                  <a:srgbClr val="FFFFFF"/>
                </a:solidFill>
              </a14:hiddenFill>
            </a:ext>
          </a:extLst>
        </p:spPr>
      </p:pic>
      <p:sp>
        <p:nvSpPr>
          <p:cNvPr id="16" name="Prostokąt 15">
            <a:extLst>
              <a:ext uri="{FF2B5EF4-FFF2-40B4-BE49-F238E27FC236}">
                <a16:creationId xmlns:a16="http://schemas.microsoft.com/office/drawing/2014/main" id="{6000334F-A776-054E-AF58-C0A5BCBBB853}"/>
              </a:ext>
            </a:extLst>
          </p:cNvPr>
          <p:cNvSpPr/>
          <p:nvPr/>
        </p:nvSpPr>
        <p:spPr>
          <a:xfrm>
            <a:off x="16789350" y="11274137"/>
            <a:ext cx="6579045" cy="446276"/>
          </a:xfrm>
          <a:prstGeom prst="rect">
            <a:avLst/>
          </a:prstGeom>
        </p:spPr>
        <p:txBody>
          <a:bodyPr wrap="none">
            <a:spAutoFit/>
          </a:bodyPr>
          <a:lstStyle/>
          <a:p>
            <a:r>
              <a:rPr lang="pl-PL" dirty="0" err="1">
                <a:solidFill>
                  <a:srgbClr val="000000"/>
                </a:solidFill>
              </a:rPr>
              <a:t>https</a:t>
            </a:r>
            <a:r>
              <a:rPr lang="pl-PL" dirty="0">
                <a:solidFill>
                  <a:srgbClr val="000000"/>
                </a:solidFill>
              </a:rPr>
              <a:t>://</a:t>
            </a:r>
            <a:r>
              <a:rPr lang="pl-PL" dirty="0" err="1">
                <a:solidFill>
                  <a:srgbClr val="000000"/>
                </a:solidFill>
              </a:rPr>
              <a:t>www.youtube.com</a:t>
            </a:r>
            <a:r>
              <a:rPr lang="pl-PL" dirty="0">
                <a:solidFill>
                  <a:srgbClr val="000000"/>
                </a:solidFill>
              </a:rPr>
              <a:t>/</a:t>
            </a:r>
            <a:r>
              <a:rPr lang="pl-PL" dirty="0" err="1">
                <a:solidFill>
                  <a:srgbClr val="000000"/>
                </a:solidFill>
              </a:rPr>
              <a:t>watch?v</a:t>
            </a:r>
            <a:r>
              <a:rPr lang="pl-PL" dirty="0">
                <a:solidFill>
                  <a:srgbClr val="000000"/>
                </a:solidFill>
              </a:rPr>
              <a:t>=EWTs7pdmAzE</a:t>
            </a:r>
          </a:p>
        </p:txBody>
      </p:sp>
    </p:spTree>
    <p:extLst>
      <p:ext uri="{BB962C8B-B14F-4D97-AF65-F5344CB8AC3E}">
        <p14:creationId xmlns:p14="http://schemas.microsoft.com/office/powerpoint/2010/main" val="846621908"/>
      </p:ext>
    </p:extLst>
  </p:cSld>
  <p:clrMapOvr>
    <a:overrideClrMapping bg1="dk1" tx1="lt1" bg2="dk2" tx2="lt2" accent1="accent1" accent2="accent2" accent3="accent3" accent4="accent4" accent5="accent5" accent6="accent6" hlink="hlink" folHlink="folHlink"/>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2167984" y="718458"/>
            <a:ext cx="21312502" cy="7511142"/>
          </a:xfrm>
        </p:spPr>
        <p:txBody>
          <a:bodyPr>
            <a:normAutofit fontScale="70000" lnSpcReduction="20000"/>
          </a:bodyPr>
          <a:lstStyle/>
          <a:p>
            <a:pPr algn="ctr"/>
            <a:r>
              <a:rPr lang="en-US" sz="10400" b="1" dirty="0" err="1">
                <a:solidFill>
                  <a:srgbClr val="496F63"/>
                </a:solidFill>
                <a:latin typeface="Montserrat-SemiBold"/>
                <a:ea typeface="Montserrat-SemiBold"/>
                <a:cs typeface="Montserrat-SemiBold"/>
                <a:sym typeface="Montserrat-SemiBold"/>
              </a:rPr>
              <a:t>Macierz</a:t>
            </a:r>
            <a:r>
              <a:rPr lang="en-US" sz="10400" b="1" dirty="0">
                <a:solidFill>
                  <a:srgbClr val="496F63"/>
                </a:solidFill>
                <a:latin typeface="Montserrat-SemiBold"/>
                <a:ea typeface="Montserrat-SemiBold"/>
                <a:cs typeface="Montserrat-SemiBold"/>
                <a:sym typeface="Montserrat-SemiBold"/>
              </a:rPr>
              <a:t> </a:t>
            </a:r>
            <a:r>
              <a:rPr lang="en-US" sz="10400" b="1" dirty="0" err="1">
                <a:solidFill>
                  <a:srgbClr val="496F63"/>
                </a:solidFill>
                <a:latin typeface="Montserrat-SemiBold"/>
                <a:ea typeface="Montserrat-SemiBold"/>
                <a:cs typeface="Montserrat-SemiBold"/>
                <a:sym typeface="Montserrat-SemiBold"/>
              </a:rPr>
              <a:t>oceny</a:t>
            </a:r>
            <a:endParaRPr lang="en-US" sz="10400" b="1" dirty="0">
              <a:solidFill>
                <a:srgbClr val="496F63"/>
              </a:solidFill>
              <a:latin typeface="Montserrat-SemiBold"/>
              <a:ea typeface="Montserrat-SemiBold"/>
              <a:cs typeface="Montserrat-SemiBold"/>
              <a:sym typeface="Montserrat-SemiBold"/>
            </a:endParaRPr>
          </a:p>
          <a:p>
            <a:endParaRPr lang="en-US" sz="4400" b="1" i="1" dirty="0">
              <a:solidFill>
                <a:srgbClr val="000000"/>
              </a:solidFill>
              <a:latin typeface="Apple Chancery" panose="03020702040506060504" pitchFamily="66" charset="-79"/>
              <a:cs typeface="Apple Chancery" panose="03020702040506060504" pitchFamily="66" charset="-79"/>
            </a:endParaRPr>
          </a:p>
          <a:p>
            <a:pPr>
              <a:lnSpc>
                <a:spcPct val="170000"/>
              </a:lnSpc>
            </a:pPr>
            <a:r>
              <a:rPr lang="en-US" sz="4000" dirty="0">
                <a:solidFill>
                  <a:srgbClr val="002726"/>
                </a:solidFill>
                <a:latin typeface="Arial" panose="020B0604020202020204" pitchFamily="34" charset="0"/>
                <a:cs typeface="Arial" panose="020B0604020202020204" pitchFamily="34" charset="0"/>
              </a:rPr>
              <a:t>to </a:t>
            </a:r>
            <a:r>
              <a:rPr lang="en-US" sz="4000" dirty="0" err="1">
                <a:solidFill>
                  <a:srgbClr val="002726"/>
                </a:solidFill>
                <a:latin typeface="Arial" panose="020B0604020202020204" pitchFamily="34" charset="0"/>
                <a:cs typeface="Arial" panose="020B0604020202020204" pitchFamily="34" charset="0"/>
              </a:rPr>
              <a:t>prosta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tablica</a:t>
            </a:r>
            <a:r>
              <a:rPr lang="en-US" sz="4000" dirty="0">
                <a:solidFill>
                  <a:srgbClr val="002726"/>
                </a:solidFill>
                <a:latin typeface="Arial" panose="020B0604020202020204" pitchFamily="34" charset="0"/>
                <a:cs typeface="Arial" panose="020B0604020202020204" pitchFamily="34" charset="0"/>
              </a:rPr>
              <a:t>, w </a:t>
            </a:r>
            <a:r>
              <a:rPr lang="en-US" sz="4000" dirty="0" err="1">
                <a:solidFill>
                  <a:srgbClr val="002726"/>
                </a:solidFill>
                <a:latin typeface="Arial" panose="020B0604020202020204" pitchFamily="34" charset="0"/>
                <a:cs typeface="Arial" panose="020B0604020202020204" pitchFamily="34" charset="0"/>
              </a:rPr>
              <a:t>której</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eksperci</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porównują</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pomysł</a:t>
            </a:r>
            <a:r>
              <a:rPr lang="en-US" sz="4000" dirty="0">
                <a:solidFill>
                  <a:srgbClr val="002726"/>
                </a:solidFill>
                <a:latin typeface="Arial" panose="020B0604020202020204" pitchFamily="34" charset="0"/>
                <a:cs typeface="Arial" panose="020B0604020202020204" pitchFamily="34" charset="0"/>
              </a:rPr>
              <a:t> z </a:t>
            </a:r>
            <a:r>
              <a:rPr lang="en-US" sz="4000" dirty="0" err="1">
                <a:solidFill>
                  <a:srgbClr val="002726"/>
                </a:solidFill>
                <a:latin typeface="Arial" panose="020B0604020202020204" pitchFamily="34" charset="0"/>
                <a:cs typeface="Arial" panose="020B0604020202020204" pitchFamily="34" charset="0"/>
              </a:rPr>
              <a:t>zestawem</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kryteriów</a:t>
            </a:r>
            <a:r>
              <a:rPr lang="en-US" sz="4000" dirty="0">
                <a:solidFill>
                  <a:srgbClr val="002726"/>
                </a:solidFill>
                <a:latin typeface="Arial" panose="020B0604020202020204" pitchFamily="34" charset="0"/>
                <a:cs typeface="Arial" panose="020B0604020202020204" pitchFamily="34" charset="0"/>
              </a:rPr>
              <a:t>. Z </a:t>
            </a:r>
            <a:r>
              <a:rPr lang="en-US" sz="4000" dirty="0" err="1">
                <a:solidFill>
                  <a:srgbClr val="002726"/>
                </a:solidFill>
                <a:latin typeface="Arial" panose="020B0604020202020204" pitchFamily="34" charset="0"/>
                <a:cs typeface="Arial" panose="020B0604020202020204" pitchFamily="34" charset="0"/>
              </a:rPr>
              <a:t>naszego</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doświadczenia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wynika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że</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pięć</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kryteriów</a:t>
            </a:r>
            <a:r>
              <a:rPr lang="en-US" sz="4000" dirty="0">
                <a:solidFill>
                  <a:srgbClr val="002726"/>
                </a:solidFill>
                <a:latin typeface="Arial" panose="020B0604020202020204" pitchFamily="34" charset="0"/>
                <a:cs typeface="Arial" panose="020B0604020202020204" pitchFamily="34" charset="0"/>
              </a:rPr>
              <a:t> jest </a:t>
            </a:r>
            <a:r>
              <a:rPr lang="en-US" sz="4000" dirty="0" err="1">
                <a:solidFill>
                  <a:srgbClr val="002726"/>
                </a:solidFill>
                <a:latin typeface="Arial" panose="020B0604020202020204" pitchFamily="34" charset="0"/>
                <a:cs typeface="Arial" panose="020B0604020202020204" pitchFamily="34" charset="0"/>
              </a:rPr>
              <a:t>najlepszych</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ponieważ</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pozwala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na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zaokrągloną</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recenzję</a:t>
            </a:r>
            <a:r>
              <a:rPr lang="en-US" sz="4000" dirty="0">
                <a:solidFill>
                  <a:srgbClr val="002726"/>
                </a:solidFill>
                <a:latin typeface="Arial" panose="020B0604020202020204" pitchFamily="34" charset="0"/>
                <a:cs typeface="Arial" panose="020B0604020202020204" pitchFamily="34" charset="0"/>
              </a:rPr>
              <a:t> bez </a:t>
            </a:r>
            <a:r>
              <a:rPr lang="en-US" sz="4000" dirty="0" err="1">
                <a:solidFill>
                  <a:srgbClr val="002726"/>
                </a:solidFill>
                <a:latin typeface="Arial" panose="020B0604020202020204" pitchFamily="34" charset="0"/>
                <a:cs typeface="Arial" panose="020B0604020202020204" pitchFamily="34" charset="0"/>
              </a:rPr>
              <a:t>niepotrzebnego</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zagłębiania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się</a:t>
            </a:r>
            <a:r>
              <a:rPr lang="en-US" sz="4000" dirty="0">
                <a:solidFill>
                  <a:srgbClr val="002726"/>
                </a:solidFill>
                <a:latin typeface="Arial" panose="020B0604020202020204" pitchFamily="34" charset="0"/>
                <a:cs typeface="Arial" panose="020B0604020202020204" pitchFamily="34" charset="0"/>
              </a:rPr>
              <a:t> w </a:t>
            </a:r>
            <a:r>
              <a:rPr lang="en-US" sz="4000" dirty="0" err="1">
                <a:solidFill>
                  <a:srgbClr val="002726"/>
                </a:solidFill>
                <a:latin typeface="Arial" panose="020B0604020202020204" pitchFamily="34" charset="0"/>
                <a:cs typeface="Arial" panose="020B0604020202020204" pitchFamily="34" charset="0"/>
              </a:rPr>
              <a:t>oceniających</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Ewaluator</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ocenia</a:t>
            </a:r>
            <a:r>
              <a:rPr lang="en-US" sz="4000" dirty="0">
                <a:solidFill>
                  <a:srgbClr val="002726"/>
                </a:solidFill>
                <a:latin typeface="Arial" panose="020B0604020202020204" pitchFamily="34" charset="0"/>
                <a:cs typeface="Arial" panose="020B0604020202020204" pitchFamily="34" charset="0"/>
              </a:rPr>
              <a:t>, jak </a:t>
            </a:r>
            <a:r>
              <a:rPr lang="en-US" sz="4000" dirty="0" err="1">
                <a:solidFill>
                  <a:srgbClr val="002726"/>
                </a:solidFill>
                <a:latin typeface="Arial" panose="020B0604020202020204" pitchFamily="34" charset="0"/>
                <a:cs typeface="Arial" panose="020B0604020202020204" pitchFamily="34" charset="0"/>
              </a:rPr>
              <a:t>dobrze</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pomysł</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spełnia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każde</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kryterium</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dla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każdego</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kryterium</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używamy</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skali</a:t>
            </a:r>
            <a:r>
              <a:rPr lang="en-US" sz="4000" dirty="0">
                <a:solidFill>
                  <a:srgbClr val="002726"/>
                </a:solidFill>
                <a:latin typeface="Arial" panose="020B0604020202020204" pitchFamily="34" charset="0"/>
                <a:cs typeface="Arial" panose="020B0604020202020204" pitchFamily="34" charset="0"/>
              </a:rPr>
              <a:t> 0-5 </a:t>
            </a:r>
            <a:r>
              <a:rPr lang="en-US" sz="4000" dirty="0" err="1">
                <a:solidFill>
                  <a:srgbClr val="002726"/>
                </a:solidFill>
                <a:latin typeface="Arial" panose="020B0604020202020204" pitchFamily="34" charset="0"/>
                <a:cs typeface="Arial" panose="020B0604020202020204" pitchFamily="34" charset="0"/>
              </a:rPr>
              <a:t>punktów</a:t>
            </a:r>
            <a:r>
              <a:rPr lang="en-US" sz="4000" dirty="0">
                <a:solidFill>
                  <a:srgbClr val="002726"/>
                </a:solidFill>
                <a:latin typeface="Arial" panose="020B0604020202020204" pitchFamily="34" charset="0"/>
                <a:cs typeface="Arial" panose="020B0604020202020204" pitchFamily="34" charset="0"/>
              </a:rPr>
              <a:t>).</a:t>
            </a:r>
          </a:p>
          <a:p>
            <a:pPr>
              <a:lnSpc>
                <a:spcPct val="170000"/>
              </a:lnSpc>
            </a:pPr>
            <a:r>
              <a:rPr lang="en-US" sz="4000" dirty="0" err="1">
                <a:solidFill>
                  <a:srgbClr val="002726"/>
                </a:solidFill>
                <a:latin typeface="Arial" panose="020B0604020202020204" pitchFamily="34" charset="0"/>
                <a:cs typeface="Arial" panose="020B0604020202020204" pitchFamily="34" charset="0"/>
              </a:rPr>
              <a:t>Oceniający</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są</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również</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zachęcani</a:t>
            </a:r>
            <a:r>
              <a:rPr lang="en-US" sz="4000" dirty="0">
                <a:solidFill>
                  <a:srgbClr val="002726"/>
                </a:solidFill>
                <a:latin typeface="Arial" panose="020B0604020202020204" pitchFamily="34" charset="0"/>
                <a:cs typeface="Arial" panose="020B0604020202020204" pitchFamily="34" charset="0"/>
              </a:rPr>
              <a:t> do </a:t>
            </a:r>
            <a:r>
              <a:rPr lang="en-US" sz="4000" dirty="0" err="1">
                <a:solidFill>
                  <a:srgbClr val="002726"/>
                </a:solidFill>
                <a:latin typeface="Arial" panose="020B0604020202020204" pitchFamily="34" charset="0"/>
                <a:cs typeface="Arial" panose="020B0604020202020204" pitchFamily="34" charset="0"/>
              </a:rPr>
              <a:t>przedstawiania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komentarzy</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dotyczących</a:t>
            </a:r>
            <a:r>
              <a:rPr lang="en-US" sz="4000" dirty="0">
                <a:solidFill>
                  <a:srgbClr val="002726"/>
                </a:solidFill>
                <a:latin typeface="Arial" panose="020B0604020202020204" pitchFamily="34" charset="0"/>
                <a:cs typeface="Arial" panose="020B0604020202020204" pitchFamily="34" charset="0"/>
              </a:rPr>
              <a:t> ich </a:t>
            </a:r>
            <a:r>
              <a:rPr lang="en-US" sz="4000" dirty="0" err="1">
                <a:solidFill>
                  <a:srgbClr val="002726"/>
                </a:solidFill>
                <a:latin typeface="Arial" panose="020B0604020202020204" pitchFamily="34" charset="0"/>
                <a:cs typeface="Arial" panose="020B0604020202020204" pitchFamily="34" charset="0"/>
              </a:rPr>
              <a:t>ocen</a:t>
            </a:r>
            <a:r>
              <a:rPr lang="en-US" sz="4000" dirty="0">
                <a:solidFill>
                  <a:srgbClr val="002726"/>
                </a:solidFill>
                <a:latin typeface="Arial" panose="020B0604020202020204" pitchFamily="34" charset="0"/>
                <a:cs typeface="Arial" panose="020B0604020202020204" pitchFamily="34" charset="0"/>
              </a:rPr>
              <a:t>, aw </a:t>
            </a:r>
            <a:r>
              <a:rPr lang="en-US" sz="4000" dirty="0" err="1">
                <a:solidFill>
                  <a:srgbClr val="002726"/>
                </a:solidFill>
                <a:latin typeface="Arial" panose="020B0604020202020204" pitchFamily="34" charset="0"/>
                <a:cs typeface="Arial" panose="020B0604020202020204" pitchFamily="34" charset="0"/>
              </a:rPr>
              <a:t>szczególności</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sugerowania</a:t>
            </a:r>
            <a:r>
              <a:rPr lang="en-US" sz="4000" dirty="0">
                <a:solidFill>
                  <a:srgbClr val="002726"/>
                </a:solidFill>
                <a:latin typeface="Arial" panose="020B0604020202020204" pitchFamily="34" charset="0"/>
                <a:cs typeface="Arial" panose="020B0604020202020204" pitchFamily="34" charset="0"/>
              </a:rPr>
              <a:t>, w </a:t>
            </a:r>
            <a:r>
              <a:rPr lang="en-US" sz="4000" dirty="0" err="1">
                <a:solidFill>
                  <a:srgbClr val="002726"/>
                </a:solidFill>
                <a:latin typeface="Arial" panose="020B0604020202020204" pitchFamily="34" charset="0"/>
                <a:cs typeface="Arial" panose="020B0604020202020204" pitchFamily="34" charset="0"/>
              </a:rPr>
              <a:t>jaki</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sposób</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można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ulepszyć</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pomysł</a:t>
            </a:r>
            <a:r>
              <a:rPr lang="en-US" sz="4000" dirty="0">
                <a:solidFill>
                  <a:srgbClr val="002726"/>
                </a:solidFill>
                <a:latin typeface="Arial" panose="020B0604020202020204" pitchFamily="34" charset="0"/>
                <a:cs typeface="Arial" panose="020B0604020202020204" pitchFamily="34" charset="0"/>
              </a:rPr>
              <a:t>, aby </a:t>
            </a:r>
            <a:r>
              <a:rPr lang="en-US" sz="4000" dirty="0" err="1">
                <a:solidFill>
                  <a:srgbClr val="002726"/>
                </a:solidFill>
                <a:latin typeface="Arial" panose="020B0604020202020204" pitchFamily="34" charset="0"/>
                <a:cs typeface="Arial" panose="020B0604020202020204" pitchFamily="34" charset="0"/>
              </a:rPr>
              <a:t>przezwyciężyć</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słabości</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Macierz</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oceny</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zawiera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punktację</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według</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kryterium</a:t>
            </a:r>
            <a:r>
              <a:rPr lang="en-US" sz="4000" dirty="0">
                <a:solidFill>
                  <a:srgbClr val="002726"/>
                </a:solidFill>
                <a:latin typeface="Arial" panose="020B0604020202020204" pitchFamily="34" charset="0"/>
                <a:cs typeface="Arial" panose="020B0604020202020204" pitchFamily="34" charset="0"/>
              </a:rPr>
              <a:t>, a </a:t>
            </a:r>
            <a:r>
              <a:rPr lang="en-US" sz="4000" dirty="0" err="1">
                <a:solidFill>
                  <a:srgbClr val="002726"/>
                </a:solidFill>
                <a:latin typeface="Arial" panose="020B0604020202020204" pitchFamily="34" charset="0"/>
                <a:cs typeface="Arial" panose="020B0604020202020204" pitchFamily="34" charset="0"/>
              </a:rPr>
              <a:t>także</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ogólną</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punktację</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dla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każdego</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pomysłu</a:t>
            </a:r>
            <a:r>
              <a:rPr lang="en-US" sz="4000" dirty="0">
                <a:solidFill>
                  <a:srgbClr val="002726"/>
                </a:solidFill>
                <a:latin typeface="Arial" panose="020B0604020202020204" pitchFamily="34" charset="0"/>
                <a:cs typeface="Arial" panose="020B0604020202020204" pitchFamily="34" charset="0"/>
              </a:rPr>
              <a:t>.</a:t>
            </a:r>
          </a:p>
          <a:p>
            <a:pPr>
              <a:lnSpc>
                <a:spcPct val="170000"/>
              </a:lnSpc>
            </a:pPr>
            <a:r>
              <a:rPr lang="en-US" sz="4000" dirty="0" err="1">
                <a:solidFill>
                  <a:srgbClr val="002726"/>
                </a:solidFill>
                <a:latin typeface="Arial" panose="020B0604020202020204" pitchFamily="34" charset="0"/>
                <a:cs typeface="Arial" panose="020B0604020202020204" pitchFamily="34" charset="0"/>
              </a:rPr>
              <a:t>Zakładając</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że</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kilka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pomysłów</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skupiających</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się</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na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konkretnym</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problemie</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lub</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zagadnieniu</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biznesowym</a:t>
            </a:r>
            <a:r>
              <a:rPr lang="en-US" sz="4000" dirty="0">
                <a:solidFill>
                  <a:srgbClr val="002726"/>
                </a:solidFill>
                <a:latin typeface="Arial" panose="020B0604020202020204" pitchFamily="34" charset="0"/>
                <a:cs typeface="Arial" panose="020B0604020202020204" pitchFamily="34" charset="0"/>
              </a:rPr>
              <a:t>, jest </a:t>
            </a:r>
            <a:r>
              <a:rPr lang="en-US" sz="4000" dirty="0" err="1">
                <a:solidFill>
                  <a:srgbClr val="002726"/>
                </a:solidFill>
                <a:latin typeface="Arial" panose="020B0604020202020204" pitchFamily="34" charset="0"/>
                <a:cs typeface="Arial" panose="020B0604020202020204" pitchFamily="34" charset="0"/>
              </a:rPr>
              <a:t>ocenianych</a:t>
            </a:r>
            <a:r>
              <a:rPr lang="en-US" sz="4000" dirty="0">
                <a:solidFill>
                  <a:srgbClr val="002726"/>
                </a:solidFill>
                <a:latin typeface="Arial" panose="020B0604020202020204" pitchFamily="34" charset="0"/>
                <a:cs typeface="Arial" panose="020B0604020202020204" pitchFamily="34" charset="0"/>
              </a:rPr>
              <a:t> w </a:t>
            </a:r>
            <a:r>
              <a:rPr lang="en-US" sz="4000" dirty="0" err="1">
                <a:solidFill>
                  <a:srgbClr val="002726"/>
                </a:solidFill>
                <a:latin typeface="Arial" panose="020B0604020202020204" pitchFamily="34" charset="0"/>
                <a:cs typeface="Arial" panose="020B0604020202020204" pitchFamily="34" charset="0"/>
              </a:rPr>
              <a:t>tym</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samym</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czasie</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wyniki</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te</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można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porównać</a:t>
            </a:r>
            <a:r>
              <a:rPr lang="en-US" sz="4000" dirty="0">
                <a:solidFill>
                  <a:srgbClr val="002726"/>
                </a:solidFill>
                <a:latin typeface="Arial" panose="020B0604020202020204" pitchFamily="34" charset="0"/>
                <a:cs typeface="Arial" panose="020B0604020202020204" pitchFamily="34" charset="0"/>
              </a:rPr>
              <a:t>, a </a:t>
            </a:r>
            <a:r>
              <a:rPr lang="en-US" sz="4000" dirty="0" err="1">
                <a:solidFill>
                  <a:srgbClr val="002726"/>
                </a:solidFill>
                <a:latin typeface="Arial" panose="020B0604020202020204" pitchFamily="34" charset="0"/>
                <a:cs typeface="Arial" panose="020B0604020202020204" pitchFamily="34" charset="0"/>
              </a:rPr>
              <a:t>pomysły</a:t>
            </a:r>
            <a:r>
              <a:rPr lang="en-US" sz="4000" dirty="0">
                <a:solidFill>
                  <a:srgbClr val="002726"/>
                </a:solidFill>
                <a:latin typeface="Arial" panose="020B0604020202020204" pitchFamily="34" charset="0"/>
                <a:cs typeface="Arial" panose="020B0604020202020204" pitchFamily="34" charset="0"/>
              </a:rPr>
              <a:t> o </a:t>
            </a:r>
            <a:r>
              <a:rPr lang="en-US" sz="4000" dirty="0" err="1">
                <a:solidFill>
                  <a:srgbClr val="002726"/>
                </a:solidFill>
                <a:latin typeface="Arial" panose="020B0604020202020204" pitchFamily="34" charset="0"/>
                <a:cs typeface="Arial" panose="020B0604020202020204" pitchFamily="34" charset="0"/>
              </a:rPr>
              <a:t>najwyższej</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punktacji</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można</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wybrać</a:t>
            </a:r>
            <a:r>
              <a:rPr lang="en-US" sz="4000" dirty="0">
                <a:solidFill>
                  <a:srgbClr val="002726"/>
                </a:solidFill>
                <a:latin typeface="Arial" panose="020B0604020202020204" pitchFamily="34" charset="0"/>
                <a:cs typeface="Arial" panose="020B0604020202020204" pitchFamily="34" charset="0"/>
              </a:rPr>
              <a:t> do </a:t>
            </a:r>
            <a:r>
              <a:rPr lang="en-US" sz="4000" dirty="0" err="1">
                <a:solidFill>
                  <a:srgbClr val="002726"/>
                </a:solidFill>
                <a:latin typeface="Arial" panose="020B0604020202020204" pitchFamily="34" charset="0"/>
                <a:cs typeface="Arial" panose="020B0604020202020204" pitchFamily="34" charset="0"/>
              </a:rPr>
              <a:t>dalszego</a:t>
            </a:r>
            <a:r>
              <a:rPr lang="en-US" sz="4000" dirty="0">
                <a:solidFill>
                  <a:srgbClr val="002726"/>
                </a:solidFill>
                <a:latin typeface="Arial" panose="020B0604020202020204" pitchFamily="34" charset="0"/>
                <a:cs typeface="Arial" panose="020B0604020202020204" pitchFamily="34" charset="0"/>
              </a:rPr>
              <a:t> </a:t>
            </a:r>
            <a:r>
              <a:rPr lang="en-US" sz="4000" dirty="0" err="1">
                <a:solidFill>
                  <a:srgbClr val="002726"/>
                </a:solidFill>
                <a:latin typeface="Arial" panose="020B0604020202020204" pitchFamily="34" charset="0"/>
                <a:cs typeface="Arial" panose="020B0604020202020204" pitchFamily="34" charset="0"/>
              </a:rPr>
              <a:t>przeglądu</a:t>
            </a:r>
            <a:r>
              <a:rPr lang="en-US" sz="4000" dirty="0">
                <a:solidFill>
                  <a:srgbClr val="002726"/>
                </a:solidFill>
                <a:latin typeface="Arial" panose="020B0604020202020204" pitchFamily="34" charset="0"/>
                <a:cs typeface="Arial" panose="020B0604020202020204" pitchFamily="34" charset="0"/>
              </a:rPr>
              <a:t>.</a:t>
            </a:r>
            <a:endParaRPr lang="pl-PL" sz="4400" b="1" dirty="0">
              <a:solidFill>
                <a:srgbClr val="000000"/>
              </a:solidFill>
              <a:latin typeface="Apple Chancery" panose="03020702040506060504" pitchFamily="66" charset="-79"/>
              <a:cs typeface="Apple Chancery" panose="03020702040506060504" pitchFamily="66" charset="-79"/>
            </a:endParaRPr>
          </a:p>
        </p:txBody>
      </p:sp>
      <p:sp>
        <p:nvSpPr>
          <p:cNvPr id="22" name="Symbol zastępczy tekstu 2">
            <a:extLst>
              <a:ext uri="{FF2B5EF4-FFF2-40B4-BE49-F238E27FC236}">
                <a16:creationId xmlns:a16="http://schemas.microsoft.com/office/drawing/2014/main" id="{5ED65FE8-4071-8848-A9B2-002A6B299E12}"/>
              </a:ext>
            </a:extLst>
          </p:cNvPr>
          <p:cNvSpPr txBox="1">
            <a:spLocks/>
          </p:cNvSpPr>
          <p:nvPr/>
        </p:nvSpPr>
        <p:spPr>
          <a:xfrm>
            <a:off x="1471427" y="12622148"/>
            <a:ext cx="17978296" cy="95410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a:lstStyle>
          <a:p>
            <a:pPr hangingPunct="1"/>
            <a:r>
              <a:rPr lang="en-US" sz="2800" i="1" dirty="0" err="1">
                <a:solidFill>
                  <a:srgbClr val="000000"/>
                </a:solidFill>
                <a:latin typeface="Arial" panose="020B0604020202020204" pitchFamily="34" charset="0"/>
                <a:cs typeface="Arial" panose="020B0604020202020204" pitchFamily="34" charset="0"/>
              </a:rPr>
              <a:t>Przewodnik</a:t>
            </a:r>
            <a:r>
              <a:rPr lang="en-US" sz="2800" i="1" dirty="0">
                <a:solidFill>
                  <a:srgbClr val="000000"/>
                </a:solidFill>
                <a:latin typeface="Arial" panose="020B0604020202020204" pitchFamily="34" charset="0"/>
                <a:cs typeface="Arial" panose="020B0604020202020204" pitchFamily="34" charset="0"/>
              </a:rPr>
              <a:t> “</a:t>
            </a:r>
            <a:r>
              <a:rPr lang="en-US" sz="2800" i="1" dirty="0" err="1">
                <a:solidFill>
                  <a:srgbClr val="000000"/>
                </a:solidFill>
                <a:latin typeface="Arial" panose="020B0604020202020204" pitchFamily="34" charset="0"/>
                <a:cs typeface="Arial" panose="020B0604020202020204" pitchFamily="34" charset="0"/>
              </a:rPr>
              <a:t>krok</a:t>
            </a:r>
            <a:r>
              <a:rPr lang="en-US" sz="2800" i="1" dirty="0">
                <a:solidFill>
                  <a:srgbClr val="000000"/>
                </a:solidFill>
                <a:latin typeface="Arial" panose="020B0604020202020204" pitchFamily="34" charset="0"/>
                <a:cs typeface="Arial" panose="020B0604020202020204" pitchFamily="34" charset="0"/>
              </a:rPr>
              <a:t> po </a:t>
            </a:r>
            <a:r>
              <a:rPr lang="en-US" sz="2800" i="1" dirty="0" err="1">
                <a:solidFill>
                  <a:srgbClr val="000000"/>
                </a:solidFill>
                <a:latin typeface="Arial" panose="020B0604020202020204" pitchFamily="34" charset="0"/>
                <a:cs typeface="Arial" panose="020B0604020202020204" pitchFamily="34" charset="0"/>
              </a:rPr>
              <a:t>kroku</a:t>
            </a:r>
            <a:r>
              <a:rPr lang="en-US" sz="2800" i="1" dirty="0">
                <a:solidFill>
                  <a:srgbClr val="000000"/>
                </a:solidFill>
                <a:latin typeface="Arial" panose="020B0604020202020204" pitchFamily="34" charset="0"/>
                <a:cs typeface="Arial" panose="020B0604020202020204" pitchFamily="34" charset="0"/>
              </a:rPr>
              <a:t>” </a:t>
            </a:r>
            <a:r>
              <a:rPr lang="en-US" sz="2800" i="1" dirty="0" err="1">
                <a:solidFill>
                  <a:srgbClr val="000000"/>
                </a:solidFill>
                <a:latin typeface="Arial" panose="020B0604020202020204" pitchFamily="34" charset="0"/>
                <a:cs typeface="Arial" panose="020B0604020202020204" pitchFamily="34" charset="0"/>
              </a:rPr>
              <a:t>dotyczący</a:t>
            </a:r>
            <a:r>
              <a:rPr lang="en-US" sz="2800" i="1" dirty="0">
                <a:solidFill>
                  <a:srgbClr val="000000"/>
                </a:solidFill>
                <a:latin typeface="Arial" panose="020B0604020202020204" pitchFamily="34" charset="0"/>
                <a:cs typeface="Arial" panose="020B0604020202020204" pitchFamily="34" charset="0"/>
              </a:rPr>
              <a:t> </a:t>
            </a:r>
            <a:r>
              <a:rPr lang="en-US" sz="2800" i="1" dirty="0" err="1">
                <a:solidFill>
                  <a:srgbClr val="000000"/>
                </a:solidFill>
                <a:latin typeface="Arial" panose="020B0604020202020204" pitchFamily="34" charset="0"/>
                <a:cs typeface="Arial" panose="020B0604020202020204" pitchFamily="34" charset="0"/>
              </a:rPr>
              <a:t>macierzy</a:t>
            </a:r>
            <a:r>
              <a:rPr lang="en-US" sz="2800" i="1" dirty="0">
                <a:solidFill>
                  <a:srgbClr val="000000"/>
                </a:solidFill>
                <a:latin typeface="Arial" panose="020B0604020202020204" pitchFamily="34" charset="0"/>
                <a:cs typeface="Arial" panose="020B0604020202020204" pitchFamily="34" charset="0"/>
              </a:rPr>
              <a:t> </a:t>
            </a:r>
            <a:r>
              <a:rPr lang="en-US" sz="2800" i="1" dirty="0" err="1">
                <a:solidFill>
                  <a:srgbClr val="000000"/>
                </a:solidFill>
                <a:latin typeface="Arial" panose="020B0604020202020204" pitchFamily="34" charset="0"/>
                <a:cs typeface="Arial" panose="020B0604020202020204" pitchFamily="34" charset="0"/>
              </a:rPr>
              <a:t>oceny</a:t>
            </a:r>
            <a:r>
              <a:rPr lang="en-US" sz="2800" i="1" dirty="0">
                <a:solidFill>
                  <a:srgbClr val="000000"/>
                </a:solidFill>
                <a:latin typeface="Arial" panose="020B0604020202020204" pitchFamily="34" charset="0"/>
                <a:cs typeface="Arial" panose="020B0604020202020204" pitchFamily="34" charset="0"/>
              </a:rPr>
              <a:t> </a:t>
            </a:r>
            <a:r>
              <a:rPr lang="en-US" sz="2800" i="1" dirty="0" err="1">
                <a:solidFill>
                  <a:srgbClr val="000000"/>
                </a:solidFill>
                <a:latin typeface="Arial" panose="020B0604020202020204" pitchFamily="34" charset="0"/>
                <a:cs typeface="Arial" panose="020B0604020202020204" pitchFamily="34" charset="0"/>
              </a:rPr>
              <a:t>można</a:t>
            </a:r>
            <a:r>
              <a:rPr lang="en-US" sz="2800" i="1" dirty="0">
                <a:solidFill>
                  <a:srgbClr val="000000"/>
                </a:solidFill>
                <a:latin typeface="Arial" panose="020B0604020202020204" pitchFamily="34" charset="0"/>
                <a:cs typeface="Arial" panose="020B0604020202020204" pitchFamily="34" charset="0"/>
              </a:rPr>
              <a:t> </a:t>
            </a:r>
            <a:r>
              <a:rPr lang="en-US" sz="2800" i="1" dirty="0" err="1">
                <a:solidFill>
                  <a:srgbClr val="000000"/>
                </a:solidFill>
                <a:latin typeface="Arial" panose="020B0604020202020204" pitchFamily="34" charset="0"/>
                <a:cs typeface="Arial" panose="020B0604020202020204" pitchFamily="34" charset="0"/>
              </a:rPr>
              <a:t>znaleźć</a:t>
            </a:r>
            <a:r>
              <a:rPr lang="en-US" sz="2800" i="1" dirty="0">
                <a:solidFill>
                  <a:srgbClr val="000000"/>
                </a:solidFill>
                <a:latin typeface="Arial" panose="020B0604020202020204" pitchFamily="34" charset="0"/>
                <a:cs typeface="Arial" panose="020B0604020202020204" pitchFamily="34" charset="0"/>
              </a:rPr>
              <a:t> w </a:t>
            </a:r>
            <a:r>
              <a:rPr lang="en-US" sz="2800" i="1" dirty="0" err="1">
                <a:solidFill>
                  <a:srgbClr val="000000"/>
                </a:solidFill>
                <a:latin typeface="Arial" panose="020B0604020202020204" pitchFamily="34" charset="0"/>
                <a:cs typeface="Arial" panose="020B0604020202020204" pitchFamily="34" charset="0"/>
              </a:rPr>
              <a:t>materiałach</a:t>
            </a:r>
            <a:r>
              <a:rPr lang="en-US" sz="2800" i="1" dirty="0">
                <a:solidFill>
                  <a:srgbClr val="000000"/>
                </a:solidFill>
                <a:latin typeface="Arial" panose="020B0604020202020204" pitchFamily="34" charset="0"/>
                <a:cs typeface="Arial" panose="020B0604020202020204" pitchFamily="34" charset="0"/>
              </a:rPr>
              <a:t> </a:t>
            </a:r>
            <a:r>
              <a:rPr lang="en-US" sz="2800" i="1" dirty="0" err="1">
                <a:solidFill>
                  <a:srgbClr val="000000"/>
                </a:solidFill>
                <a:latin typeface="Arial" panose="020B0604020202020204" pitchFamily="34" charset="0"/>
                <a:cs typeface="Arial" panose="020B0604020202020204" pitchFamily="34" charset="0"/>
              </a:rPr>
              <a:t>dodatkowych</a:t>
            </a:r>
            <a:r>
              <a:rPr lang="en-US" sz="2800" i="1" dirty="0">
                <a:solidFill>
                  <a:srgbClr val="000000"/>
                </a:solidFill>
                <a:latin typeface="Arial" panose="020B0604020202020204" pitchFamily="34" charset="0"/>
                <a:cs typeface="Arial" panose="020B0604020202020204" pitchFamily="34" charset="0"/>
              </a:rPr>
              <a:t> do </a:t>
            </a:r>
            <a:r>
              <a:rPr lang="en-US" sz="2800" i="1" dirty="0" err="1">
                <a:solidFill>
                  <a:srgbClr val="000000"/>
                </a:solidFill>
                <a:latin typeface="Arial" panose="020B0604020202020204" pitchFamily="34" charset="0"/>
                <a:cs typeface="Arial" panose="020B0604020202020204" pitchFamily="34" charset="0"/>
              </a:rPr>
              <a:t>Modułu</a:t>
            </a:r>
            <a:r>
              <a:rPr lang="en-US" sz="2800" i="1" dirty="0">
                <a:solidFill>
                  <a:srgbClr val="000000"/>
                </a:solidFill>
                <a:latin typeface="Arial" panose="020B0604020202020204" pitchFamily="34" charset="0"/>
                <a:cs typeface="Arial" panose="020B0604020202020204" pitchFamily="34" charset="0"/>
              </a:rPr>
              <a:t> 9 – </a:t>
            </a:r>
            <a:r>
              <a:rPr lang="en-US" sz="2800" i="1" dirty="0" err="1">
                <a:solidFill>
                  <a:srgbClr val="000000"/>
                </a:solidFill>
                <a:latin typeface="Arial" panose="020B0604020202020204" pitchFamily="34" charset="0"/>
                <a:cs typeface="Arial" panose="020B0604020202020204" pitchFamily="34" charset="0"/>
              </a:rPr>
              <a:t>Notatki</a:t>
            </a:r>
            <a:endParaRPr lang="en-US" sz="2800" i="1" dirty="0">
              <a:solidFill>
                <a:srgbClr val="000000"/>
              </a:solidFill>
              <a:latin typeface="Arial" panose="020B0604020202020204" pitchFamily="34" charset="0"/>
              <a:cs typeface="Arial" panose="020B0604020202020204" pitchFamily="34" charset="0"/>
            </a:endParaRPr>
          </a:p>
        </p:txBody>
      </p:sp>
      <p:pic>
        <p:nvPicPr>
          <p:cNvPr id="23" name="Obraz 22">
            <a:extLst>
              <a:ext uri="{FF2B5EF4-FFF2-40B4-BE49-F238E27FC236}">
                <a16:creationId xmlns:a16="http://schemas.microsoft.com/office/drawing/2014/main" id="{242D66B3-BA02-EC48-934D-A0D5D5BF2AE8}"/>
              </a:ext>
            </a:extLst>
          </p:cNvPr>
          <p:cNvPicPr>
            <a:picLocks noChangeAspect="1"/>
          </p:cNvPicPr>
          <p:nvPr/>
        </p:nvPicPr>
        <p:blipFill>
          <a:blip r:embed="rId2" cstate="print"/>
          <a:stretch>
            <a:fillRect/>
          </a:stretch>
        </p:blipFill>
        <p:spPr>
          <a:xfrm>
            <a:off x="1471427" y="8028269"/>
            <a:ext cx="17571357" cy="4882242"/>
          </a:xfrm>
          <a:prstGeom prst="rect">
            <a:avLst/>
          </a:prstGeom>
        </p:spPr>
      </p:pic>
      <p:sp>
        <p:nvSpPr>
          <p:cNvPr id="2" name="Prostokąt 1">
            <a:extLst>
              <a:ext uri="{FF2B5EF4-FFF2-40B4-BE49-F238E27FC236}">
                <a16:creationId xmlns:a16="http://schemas.microsoft.com/office/drawing/2014/main" id="{14AFE9FF-98B5-7F48-A3C5-56EB9515C6BA}"/>
              </a:ext>
            </a:extLst>
          </p:cNvPr>
          <p:cNvSpPr/>
          <p:nvPr/>
        </p:nvSpPr>
        <p:spPr>
          <a:xfrm>
            <a:off x="19449723" y="9183708"/>
            <a:ext cx="4691464" cy="1077218"/>
          </a:xfrm>
          <a:prstGeom prst="rect">
            <a:avLst/>
          </a:prstGeom>
        </p:spPr>
        <p:txBody>
          <a:bodyPr wrap="square">
            <a:spAutoFit/>
          </a:bodyPr>
          <a:lstStyle/>
          <a:p>
            <a:r>
              <a:rPr lang="pl-PL" sz="3200" dirty="0" err="1">
                <a:solidFill>
                  <a:srgbClr val="000000"/>
                </a:solidFill>
              </a:rPr>
              <a:t>https</a:t>
            </a:r>
            <a:r>
              <a:rPr lang="pl-PL" sz="3200" dirty="0">
                <a:solidFill>
                  <a:srgbClr val="000000"/>
                </a:solidFill>
              </a:rPr>
              <a:t>://</a:t>
            </a:r>
            <a:r>
              <a:rPr lang="pl-PL" sz="3200" dirty="0" err="1">
                <a:solidFill>
                  <a:srgbClr val="000000"/>
                </a:solidFill>
              </a:rPr>
              <a:t>www.youtube.com</a:t>
            </a:r>
            <a:r>
              <a:rPr lang="pl-PL" sz="3200" dirty="0">
                <a:solidFill>
                  <a:srgbClr val="000000"/>
                </a:solidFill>
              </a:rPr>
              <a:t>/</a:t>
            </a:r>
            <a:r>
              <a:rPr lang="pl-PL" sz="3200" dirty="0" err="1">
                <a:solidFill>
                  <a:srgbClr val="000000"/>
                </a:solidFill>
              </a:rPr>
              <a:t>watch?v</a:t>
            </a:r>
            <a:r>
              <a:rPr lang="pl-PL" sz="3200" dirty="0">
                <a:solidFill>
                  <a:srgbClr val="000000"/>
                </a:solidFill>
              </a:rPr>
              <a:t>=j2HtqQjyt5s</a:t>
            </a:r>
          </a:p>
        </p:txBody>
      </p:sp>
      <p:sp>
        <p:nvSpPr>
          <p:cNvPr id="4" name="Prostokąt 3">
            <a:extLst>
              <a:ext uri="{FF2B5EF4-FFF2-40B4-BE49-F238E27FC236}">
                <a16:creationId xmlns:a16="http://schemas.microsoft.com/office/drawing/2014/main" id="{C3C4C1A5-13CD-0D41-B2D4-8E2224E5B2EF}"/>
              </a:ext>
            </a:extLst>
          </p:cNvPr>
          <p:cNvSpPr/>
          <p:nvPr/>
        </p:nvSpPr>
        <p:spPr>
          <a:xfrm rot="10800000" flipV="1">
            <a:off x="19449723" y="8229600"/>
            <a:ext cx="4691464" cy="954107"/>
          </a:xfrm>
          <a:prstGeom prst="rect">
            <a:avLst/>
          </a:prstGeom>
        </p:spPr>
        <p:txBody>
          <a:bodyPr wrap="square">
            <a:spAutoFit/>
          </a:bodyPr>
          <a:lstStyle/>
          <a:p>
            <a:r>
              <a:rPr lang="pl-PL" sz="2800" b="1" dirty="0">
                <a:solidFill>
                  <a:srgbClr val="000000"/>
                </a:solidFill>
              </a:rPr>
              <a:t>Szczegółowy opis metody (w jęz. angielskim)</a:t>
            </a:r>
          </a:p>
        </p:txBody>
      </p:sp>
      <p:sp>
        <p:nvSpPr>
          <p:cNvPr id="8" name="Prostokąt 7"/>
          <p:cNvSpPr/>
          <p:nvPr/>
        </p:nvSpPr>
        <p:spPr>
          <a:xfrm>
            <a:off x="186196" y="4003"/>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5. METODY EWALUACJI</a:t>
            </a:r>
          </a:p>
        </p:txBody>
      </p:sp>
      <p:pic>
        <p:nvPicPr>
          <p:cNvPr id="7170" name="Picture 2"/>
          <p:cNvPicPr>
            <a:picLocks noChangeAspect="1" noChangeArrowheads="1"/>
          </p:cNvPicPr>
          <p:nvPr/>
        </p:nvPicPr>
        <p:blipFill>
          <a:blip r:embed="rId3" cstate="print"/>
          <a:srcRect/>
          <a:stretch>
            <a:fillRect/>
          </a:stretch>
        </p:blipFill>
        <p:spPr bwMode="auto">
          <a:xfrm>
            <a:off x="19979922" y="10723213"/>
            <a:ext cx="3500564" cy="2187298"/>
          </a:xfrm>
          <a:prstGeom prst="rect">
            <a:avLst/>
          </a:prstGeom>
          <a:noFill/>
          <a:ln w="9525">
            <a:noFill/>
            <a:miter lim="800000"/>
            <a:headEnd/>
            <a:tailEnd/>
          </a:ln>
        </p:spPr>
      </p:pic>
    </p:spTree>
    <p:extLst>
      <p:ext uri="{BB962C8B-B14F-4D97-AF65-F5344CB8AC3E}">
        <p14:creationId xmlns:p14="http://schemas.microsoft.com/office/powerpoint/2010/main" val="40693140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5"/>
            <a:ext cx="21583206" cy="1188995"/>
          </a:xfrm>
        </p:spPr>
        <p:txBody>
          <a:bodyPr>
            <a:normAutofit fontScale="90000"/>
          </a:bodyPr>
          <a:lstStyle/>
          <a:p>
            <a:pPr algn="ctr"/>
            <a:r>
              <a:rPr lang="pl-PL" sz="8000" dirty="0">
                <a:solidFill>
                  <a:srgbClr val="496F63"/>
                </a:solidFill>
              </a:rPr>
              <a:t>6. ZWROT CZY TRWANIE?</a:t>
            </a:r>
            <a:br>
              <a:rPr lang="pl-PL" sz="8000" dirty="0">
                <a:solidFill>
                  <a:srgbClr val="496F63"/>
                </a:solidFill>
              </a:rPr>
            </a:br>
            <a:endParaRPr lang="pl-PL" sz="4000" dirty="0">
              <a:solidFill>
                <a:srgbClr val="496F63"/>
              </a:solidFill>
              <a:latin typeface="Apple Chancery" panose="03020702040506060504" pitchFamily="66" charset="-79"/>
              <a:cs typeface="Apple Chancery" panose="03020702040506060504" pitchFamily="66" charset="-79"/>
            </a:endParaRPr>
          </a:p>
        </p:txBody>
      </p:sp>
      <p:sp>
        <p:nvSpPr>
          <p:cNvPr id="6" name="Prostokąt 5">
            <a:extLst>
              <a:ext uri="{FF2B5EF4-FFF2-40B4-BE49-F238E27FC236}">
                <a16:creationId xmlns:a16="http://schemas.microsoft.com/office/drawing/2014/main" id="{4E7793B2-5848-D44A-92AB-9A48FA158619}"/>
              </a:ext>
            </a:extLst>
          </p:cNvPr>
          <p:cNvSpPr/>
          <p:nvPr/>
        </p:nvSpPr>
        <p:spPr>
          <a:xfrm>
            <a:off x="1188000" y="13153140"/>
            <a:ext cx="15797287" cy="446276"/>
          </a:xfrm>
          <a:prstGeom prst="rect">
            <a:avLst/>
          </a:prstGeom>
        </p:spPr>
        <p:txBody>
          <a:bodyPr wrap="square">
            <a:spAutoFit/>
          </a:bodyPr>
          <a:lstStyle/>
          <a:p>
            <a:r>
              <a:rPr lang="pl-PL" dirty="0" err="1">
                <a:solidFill>
                  <a:srgbClr val="002726"/>
                </a:solidFill>
              </a:rPr>
              <a:t>https</a:t>
            </a:r>
            <a:r>
              <a:rPr lang="pl-PL" dirty="0">
                <a:solidFill>
                  <a:srgbClr val="002726"/>
                </a:solidFill>
              </a:rPr>
              <a:t>://</a:t>
            </a:r>
            <a:r>
              <a:rPr lang="pl-PL" dirty="0" err="1">
                <a:solidFill>
                  <a:srgbClr val="002726"/>
                </a:solidFill>
              </a:rPr>
              <a:t>medium.com</a:t>
            </a:r>
            <a:r>
              <a:rPr lang="pl-PL" dirty="0">
                <a:solidFill>
                  <a:srgbClr val="002726"/>
                </a:solidFill>
              </a:rPr>
              <a:t>/</a:t>
            </a:r>
            <a:r>
              <a:rPr lang="pl-PL" dirty="0" err="1">
                <a:solidFill>
                  <a:srgbClr val="002726"/>
                </a:solidFill>
              </a:rPr>
              <a:t>swlh</a:t>
            </a:r>
            <a:r>
              <a:rPr lang="pl-PL" dirty="0">
                <a:solidFill>
                  <a:srgbClr val="002726"/>
                </a:solidFill>
              </a:rPr>
              <a:t>/pivot-patch-or-persevere-i-patched-the-lean-startup-206d63023b9c</a:t>
            </a:r>
          </a:p>
        </p:txBody>
      </p:sp>
      <p:sp>
        <p:nvSpPr>
          <p:cNvPr id="8" name="Prostokąt 7">
            <a:extLst>
              <a:ext uri="{FF2B5EF4-FFF2-40B4-BE49-F238E27FC236}">
                <a16:creationId xmlns:a16="http://schemas.microsoft.com/office/drawing/2014/main" id="{A5B72D94-898E-404E-8F9D-498CD7447E20}"/>
              </a:ext>
            </a:extLst>
          </p:cNvPr>
          <p:cNvSpPr/>
          <p:nvPr/>
        </p:nvSpPr>
        <p:spPr>
          <a:xfrm>
            <a:off x="1498622" y="6520555"/>
            <a:ext cx="13030178" cy="4832092"/>
          </a:xfrm>
          <a:prstGeom prst="rect">
            <a:avLst/>
          </a:prstGeom>
        </p:spPr>
        <p:txBody>
          <a:bodyPr wrap="square">
            <a:spAutoFit/>
          </a:bodyPr>
          <a:lstStyle/>
          <a:p>
            <a:pPr>
              <a:lnSpc>
                <a:spcPct val="150000"/>
              </a:lnSpc>
            </a:pPr>
            <a:r>
              <a:rPr lang="pl-PL" sz="4800" b="1" dirty="0">
                <a:solidFill>
                  <a:srgbClr val="496F63"/>
                </a:solidFill>
                <a:latin typeface="Apple Chancery" panose="03020702040506060504" pitchFamily="66" charset="-79"/>
                <a:cs typeface="Apple Chancery" panose="03020702040506060504" pitchFamily="66" charset="-79"/>
              </a:rPr>
              <a:t>TRWANIE (</a:t>
            </a:r>
            <a:r>
              <a:rPr lang="pl-PL" sz="4800" b="1" dirty="0" err="1">
                <a:solidFill>
                  <a:srgbClr val="496F63"/>
                </a:solidFill>
                <a:latin typeface="Apple Chancery" panose="03020702040506060504" pitchFamily="66" charset="-79"/>
                <a:cs typeface="Apple Chancery" panose="03020702040506060504" pitchFamily="66" charset="-79"/>
              </a:rPr>
              <a:t>Perseviere</a:t>
            </a:r>
            <a:r>
              <a:rPr lang="pl-PL" sz="4800" b="1" dirty="0">
                <a:solidFill>
                  <a:srgbClr val="496F63"/>
                </a:solidFill>
                <a:latin typeface="Apple Chancery" panose="03020702040506060504" pitchFamily="66" charset="-79"/>
                <a:cs typeface="Apple Chancery" panose="03020702040506060504" pitchFamily="66" charset="-79"/>
              </a:rPr>
              <a:t>) </a:t>
            </a:r>
            <a:r>
              <a:rPr lang="pl-PL" sz="3200" dirty="0">
                <a:solidFill>
                  <a:srgbClr val="000000"/>
                </a:solidFill>
                <a:latin typeface="Arial" panose="020B0604020202020204" pitchFamily="34" charset="0"/>
                <a:cs typeface="Arial" panose="020B0604020202020204" pitchFamily="34" charset="0"/>
              </a:rPr>
              <a:t>przy obecnej strategii biznesowej oznacza, że nadal wierzysz w to, co zamierzasz osiągnąć, tylko że codziennie będziesz wprowadzać niewielkie zmiany i aktualizacje, aby osiągnąć postęp w osiąganiu swoich celów. Korzystając z ciągłych cykli kompilacji-miar-uczenia się, próbujesz skierować czynniki napędzające model biznesowy w kierunku korzystnego wyniku.</a:t>
            </a:r>
          </a:p>
        </p:txBody>
      </p:sp>
      <p:sp>
        <p:nvSpPr>
          <p:cNvPr id="9" name="Prostokąt 8">
            <a:extLst>
              <a:ext uri="{FF2B5EF4-FFF2-40B4-BE49-F238E27FC236}">
                <a16:creationId xmlns:a16="http://schemas.microsoft.com/office/drawing/2014/main" id="{0ED6363A-0CB0-1F4E-B28D-840367113F49}"/>
              </a:ext>
            </a:extLst>
          </p:cNvPr>
          <p:cNvSpPr/>
          <p:nvPr/>
        </p:nvSpPr>
        <p:spPr>
          <a:xfrm>
            <a:off x="1498622" y="1393593"/>
            <a:ext cx="22504378" cy="4525406"/>
          </a:xfrm>
          <a:prstGeom prst="rect">
            <a:avLst/>
          </a:prstGeom>
        </p:spPr>
        <p:txBody>
          <a:bodyPr wrap="square">
            <a:spAutoFit/>
          </a:bodyPr>
          <a:lstStyle/>
          <a:p>
            <a:pPr>
              <a:lnSpc>
                <a:spcPct val="150000"/>
              </a:lnSpc>
            </a:pPr>
            <a:r>
              <a:rPr lang="pl-PL" sz="3600" b="1" dirty="0">
                <a:solidFill>
                  <a:srgbClr val="496F63"/>
                </a:solidFill>
                <a:latin typeface="Apple Chancery" panose="03020702040506060504" pitchFamily="66" charset="-79"/>
                <a:cs typeface="Apple Chancery" panose="03020702040506060504" pitchFamily="66" charset="-79"/>
              </a:rPr>
              <a:t>ZWROT (</a:t>
            </a:r>
            <a:r>
              <a:rPr lang="pl-PL" sz="3600" b="1" dirty="0" err="1">
                <a:solidFill>
                  <a:srgbClr val="496F63"/>
                </a:solidFill>
                <a:latin typeface="Apple Chancery" panose="03020702040506060504" pitchFamily="66" charset="-79"/>
                <a:cs typeface="Apple Chancery" panose="03020702040506060504" pitchFamily="66" charset="-79"/>
              </a:rPr>
              <a:t>Pivoting</a:t>
            </a:r>
            <a:r>
              <a:rPr lang="pl-PL" sz="3600" b="1" dirty="0">
                <a:solidFill>
                  <a:srgbClr val="496F63"/>
                </a:solidFill>
                <a:latin typeface="Apple Chancery" panose="03020702040506060504" pitchFamily="66" charset="-79"/>
                <a:cs typeface="Apple Chancery" panose="03020702040506060504" pitchFamily="66" charset="-79"/>
              </a:rPr>
              <a:t>) </a:t>
            </a:r>
            <a:r>
              <a:rPr lang="pl-PL" sz="3200" dirty="0">
                <a:solidFill>
                  <a:srgbClr val="000000"/>
                </a:solidFill>
                <a:latin typeface="Arial" panose="020B0604020202020204" pitchFamily="34" charset="0"/>
                <a:cs typeface="Arial" panose="020B0604020202020204" pitchFamily="34" charset="0"/>
              </a:rPr>
              <a:t>jest tym, co powinieneś rozważyć, gdy dojdziesz do wniosku, że nie robisz żadnych postępów (lub nie robisz wystarczających) w kierunku dopasowania produktu do rynku. Zwrot to radykalna korekta kursu, idąca w nowym kierunku, z nową hipotezą dotyczącą Twojego produktu, strategii i modelu biznesowego.</a:t>
            </a:r>
          </a:p>
          <a:p>
            <a:pPr>
              <a:lnSpc>
                <a:spcPct val="150000"/>
              </a:lnSpc>
            </a:pPr>
            <a:r>
              <a:rPr lang="pl-PL" sz="3200" dirty="0">
                <a:solidFill>
                  <a:srgbClr val="000000"/>
                </a:solidFill>
                <a:latin typeface="Arial" panose="020B0604020202020204" pitchFamily="34" charset="0"/>
                <a:cs typeface="Arial" panose="020B0604020202020204" pitchFamily="34" charset="0"/>
              </a:rPr>
              <a:t>W trybie </a:t>
            </a:r>
            <a:r>
              <a:rPr lang="pl-PL" sz="3200" dirty="0" err="1">
                <a:solidFill>
                  <a:srgbClr val="000000"/>
                </a:solidFill>
                <a:latin typeface="Arial" panose="020B0604020202020204" pitchFamily="34" charset="0"/>
                <a:cs typeface="Arial" panose="020B0604020202020204" pitchFamily="34" charset="0"/>
              </a:rPr>
              <a:t>Pivot</a:t>
            </a:r>
            <a:r>
              <a:rPr lang="pl-PL" sz="3200" dirty="0">
                <a:solidFill>
                  <a:srgbClr val="000000"/>
                </a:solidFill>
                <a:latin typeface="Arial" panose="020B0604020202020204" pitchFamily="34" charset="0"/>
                <a:cs typeface="Arial" panose="020B0604020202020204" pitchFamily="34" charset="0"/>
              </a:rPr>
              <a:t> jednostką postępu jest kreatywna destrukcja. Udało Ci się dokonać zwrotu, gdy na nowo wyobraziłeś sobie, do czego służy Twoja firma. Twój nowy biznes wcale nie wygląda tak, jak poprzedni. Dlatego zwrot to coś, co zdarza się tylko kilka razy w życiu przeciętnej firmy.</a:t>
            </a:r>
          </a:p>
        </p:txBody>
      </p:sp>
      <p:pic>
        <p:nvPicPr>
          <p:cNvPr id="10" name="Picture 7">
            <a:extLst>
              <a:ext uri="{FF2B5EF4-FFF2-40B4-BE49-F238E27FC236}">
                <a16:creationId xmlns:a16="http://schemas.microsoft.com/office/drawing/2014/main" id="{FDF090A4-F2E7-FD46-97A5-1BA56AEF3D3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1828800"/>
            <a:ext cx="12294322" cy="13176690"/>
          </a:xfrm>
          <a:prstGeom prst="rect">
            <a:avLst/>
          </a:prstGeom>
        </p:spPr>
      </p:pic>
      <p:sp>
        <p:nvSpPr>
          <p:cNvPr id="11" name="Prostokąt 10"/>
          <p:cNvSpPr/>
          <p:nvPr/>
        </p:nvSpPr>
        <p:spPr>
          <a:xfrm>
            <a:off x="186196" y="4003"/>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6. ZWROT CZY TRWANIE?</a:t>
            </a:r>
          </a:p>
        </p:txBody>
      </p:sp>
      <p:pic>
        <p:nvPicPr>
          <p:cNvPr id="8194" name="Picture 2"/>
          <p:cNvPicPr>
            <a:picLocks noChangeAspect="1" noChangeArrowheads="1"/>
          </p:cNvPicPr>
          <p:nvPr/>
        </p:nvPicPr>
        <p:blipFill>
          <a:blip r:embed="rId3" cstate="print"/>
          <a:srcRect/>
          <a:stretch>
            <a:fillRect/>
          </a:stretch>
        </p:blipFill>
        <p:spPr bwMode="auto">
          <a:xfrm>
            <a:off x="15176741" y="6287239"/>
            <a:ext cx="8511957" cy="4777119"/>
          </a:xfrm>
          <a:prstGeom prst="rect">
            <a:avLst/>
          </a:prstGeom>
          <a:noFill/>
          <a:ln w="9525">
            <a:noFill/>
            <a:miter lim="800000"/>
            <a:headEnd/>
            <a:tailEnd/>
          </a:ln>
        </p:spPr>
      </p:pic>
      <p:pic>
        <p:nvPicPr>
          <p:cNvPr id="12" name="Picture 2" descr="281189262">
            <a:extLst>
              <a:ext uri="{FF2B5EF4-FFF2-40B4-BE49-F238E27FC236}">
                <a16:creationId xmlns:a16="http://schemas.microsoft.com/office/drawing/2014/main" id="{526C36B5-9850-B64F-A2E2-39EAC125BC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18188" y="11702215"/>
            <a:ext cx="1549431" cy="1549431"/>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6AB4E59A-6CBE-3B43-BF0C-0F61FE0D6C9A}"/>
              </a:ext>
            </a:extLst>
          </p:cNvPr>
          <p:cNvSpPr/>
          <p:nvPr/>
        </p:nvSpPr>
        <p:spPr>
          <a:xfrm>
            <a:off x="15176741" y="11276602"/>
            <a:ext cx="8511957" cy="1200329"/>
          </a:xfrm>
          <a:prstGeom prst="rect">
            <a:avLst/>
          </a:prstGeom>
        </p:spPr>
        <p:txBody>
          <a:bodyPr wrap="square">
            <a:spAutoFit/>
          </a:bodyPr>
          <a:lstStyle/>
          <a:p>
            <a:r>
              <a:rPr lang="pl-PL" sz="3600" b="1" dirty="0">
                <a:solidFill>
                  <a:srgbClr val="002726"/>
                </a:solidFill>
                <a:latin typeface="Times New Roman" panose="02020603050405020304" pitchFamily="18" charset="0"/>
                <a:ea typeface="Calibri" panose="020F0502020204030204" pitchFamily="34" charset="0"/>
              </a:rPr>
              <a:t>Watch „The Lean Startup - Time to </a:t>
            </a:r>
            <a:r>
              <a:rPr lang="pl-PL" sz="3600" b="1" dirty="0" err="1">
                <a:solidFill>
                  <a:srgbClr val="002726"/>
                </a:solidFill>
                <a:latin typeface="Times New Roman" panose="02020603050405020304" pitchFamily="18" charset="0"/>
                <a:ea typeface="Calibri" panose="020F0502020204030204" pitchFamily="34" charset="0"/>
              </a:rPr>
              <a:t>Pivot</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or</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Persevere</a:t>
            </a:r>
            <a:r>
              <a:rPr lang="pl-PL" sz="3600" b="1" dirty="0">
                <a:solidFill>
                  <a:srgbClr val="002726"/>
                </a:solidFill>
                <a:latin typeface="Times New Roman" panose="02020603050405020304" pitchFamily="18" charset="0"/>
                <a:ea typeface="Calibri" panose="020F0502020204030204" pitchFamily="34" charset="0"/>
              </a:rPr>
              <a:t>?</a:t>
            </a:r>
          </a:p>
        </p:txBody>
      </p:sp>
      <p:sp>
        <p:nvSpPr>
          <p:cNvPr id="5" name="Prostokąt 4">
            <a:extLst>
              <a:ext uri="{FF2B5EF4-FFF2-40B4-BE49-F238E27FC236}">
                <a16:creationId xmlns:a16="http://schemas.microsoft.com/office/drawing/2014/main" id="{97AC9A57-E561-514F-9985-A4DA5DA4B9E9}"/>
              </a:ext>
            </a:extLst>
          </p:cNvPr>
          <p:cNvSpPr/>
          <p:nvPr/>
        </p:nvSpPr>
        <p:spPr>
          <a:xfrm>
            <a:off x="15043692" y="12689000"/>
            <a:ext cx="6723315" cy="446276"/>
          </a:xfrm>
          <a:prstGeom prst="rect">
            <a:avLst/>
          </a:prstGeom>
        </p:spPr>
        <p:txBody>
          <a:bodyPr wrap="none">
            <a:spAutoFit/>
          </a:bodyPr>
          <a:lstStyle/>
          <a:p>
            <a:r>
              <a:rPr lang="pl-PL" dirty="0" err="1">
                <a:solidFill>
                  <a:srgbClr val="000000"/>
                </a:solidFill>
              </a:rPr>
              <a:t>https</a:t>
            </a:r>
            <a:r>
              <a:rPr lang="pl-PL" dirty="0">
                <a:solidFill>
                  <a:srgbClr val="000000"/>
                </a:solidFill>
              </a:rPr>
              <a:t>://</a:t>
            </a:r>
            <a:r>
              <a:rPr lang="pl-PL" dirty="0" err="1">
                <a:solidFill>
                  <a:srgbClr val="000000"/>
                </a:solidFill>
              </a:rPr>
              <a:t>www.youtube.com</a:t>
            </a:r>
            <a:r>
              <a:rPr lang="pl-PL" dirty="0">
                <a:solidFill>
                  <a:srgbClr val="000000"/>
                </a:solidFill>
              </a:rPr>
              <a:t>/</a:t>
            </a:r>
            <a:r>
              <a:rPr lang="pl-PL" dirty="0" err="1">
                <a:solidFill>
                  <a:srgbClr val="000000"/>
                </a:solidFill>
              </a:rPr>
              <a:t>watch?v</a:t>
            </a:r>
            <a:r>
              <a:rPr lang="pl-PL" dirty="0">
                <a:solidFill>
                  <a:srgbClr val="000000"/>
                </a:solidFill>
              </a:rPr>
              <a:t>=y0c9QreWGjQ</a:t>
            </a:r>
          </a:p>
        </p:txBody>
      </p:sp>
    </p:spTree>
    <p:extLst>
      <p:ext uri="{BB962C8B-B14F-4D97-AF65-F5344CB8AC3E}">
        <p14:creationId xmlns:p14="http://schemas.microsoft.com/office/powerpoint/2010/main" val="414740288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400397" y="497410"/>
            <a:ext cx="21583206" cy="1255394"/>
          </a:xfrm>
        </p:spPr>
        <p:txBody>
          <a:bodyPr>
            <a:normAutofit/>
          </a:bodyPr>
          <a:lstStyle/>
          <a:p>
            <a:pPr algn="ctr"/>
            <a:r>
              <a:rPr lang="pl-PL" sz="7200" dirty="0">
                <a:solidFill>
                  <a:srgbClr val="496F63"/>
                </a:solidFill>
              </a:rPr>
              <a:t>Rodzaje zwrotów (obrotów)</a:t>
            </a:r>
          </a:p>
        </p:txBody>
      </p:sp>
      <p:sp>
        <p:nvSpPr>
          <p:cNvPr id="7" name="Symbol zastępczy tekstu 2">
            <a:extLst>
              <a:ext uri="{FF2B5EF4-FFF2-40B4-BE49-F238E27FC236}">
                <a16:creationId xmlns:a16="http://schemas.microsoft.com/office/drawing/2014/main" id="{23C2CF21-E15E-9B40-AFDC-3ED699A6D0EA}"/>
              </a:ext>
            </a:extLst>
          </p:cNvPr>
          <p:cNvSpPr>
            <a:spLocks noGrp="1"/>
          </p:cNvSpPr>
          <p:nvPr>
            <p:ph type="body" idx="1"/>
          </p:nvPr>
        </p:nvSpPr>
        <p:spPr>
          <a:xfrm>
            <a:off x="1400396" y="2406113"/>
            <a:ext cx="22304237" cy="10812477"/>
          </a:xfrm>
        </p:spPr>
        <p:txBody>
          <a:bodyPr wrap="square" lIns="0" tIns="0" rIns="0" bIns="0">
            <a:noAutofit/>
          </a:bodyPr>
          <a:lstStyle/>
          <a:p>
            <a:pPr>
              <a:lnSpc>
                <a:spcPct val="150000"/>
              </a:lnSpc>
            </a:pPr>
            <a:r>
              <a:rPr lang="en-US" sz="3200" b="1" dirty="0">
                <a:solidFill>
                  <a:srgbClr val="000000"/>
                </a:solidFill>
                <a:latin typeface="Apple Chancery" panose="03020702040506060504" pitchFamily="66" charset="-79"/>
                <a:cs typeface="Apple Chancery" panose="03020702040506060504" pitchFamily="66" charset="-79"/>
              </a:rPr>
              <a:t>1. </a:t>
            </a:r>
            <a:r>
              <a:rPr lang="en-US" sz="3200" b="1" dirty="0" err="1">
                <a:solidFill>
                  <a:srgbClr val="000000"/>
                </a:solidFill>
                <a:latin typeface="Apple Chancery" panose="03020702040506060504" pitchFamily="66" charset="-79"/>
                <a:cs typeface="Apple Chancery" panose="03020702040506060504" pitchFamily="66" charset="-79"/>
              </a:rPr>
              <a:t>Obrót</a:t>
            </a:r>
            <a:r>
              <a:rPr lang="en-US" sz="3200" b="1" dirty="0">
                <a:solidFill>
                  <a:srgbClr val="000000"/>
                </a:solidFill>
                <a:latin typeface="Apple Chancery" panose="03020702040506060504" pitchFamily="66" charset="-79"/>
                <a:cs typeface="Apple Chancery" panose="03020702040506060504" pitchFamily="66" charset="-79"/>
              </a:rPr>
              <a:t> </a:t>
            </a:r>
            <a:r>
              <a:rPr lang="en-US" sz="3200" b="1" dirty="0" err="1">
                <a:solidFill>
                  <a:srgbClr val="000000"/>
                </a:solidFill>
                <a:latin typeface="Apple Chancery" panose="03020702040506060504" pitchFamily="66" charset="-79"/>
                <a:cs typeface="Apple Chancery" panose="03020702040506060504" pitchFamily="66" charset="-79"/>
              </a:rPr>
              <a:t>powiększenia</a:t>
            </a:r>
            <a:r>
              <a:rPr lang="en-US" sz="3200" b="1" dirty="0">
                <a:solidFill>
                  <a:srgbClr val="000000"/>
                </a:solidFill>
                <a:latin typeface="Apple Chancery" panose="03020702040506060504" pitchFamily="66" charset="-79"/>
                <a:cs typeface="Apple Chancery" panose="03020702040506060504" pitchFamily="66" charset="-79"/>
              </a:rPr>
              <a:t>. </a:t>
            </a:r>
            <a:r>
              <a:rPr lang="en-US" sz="3200" dirty="0">
                <a:solidFill>
                  <a:srgbClr val="000000"/>
                </a:solidFill>
                <a:latin typeface="Arial" panose="020B0604020202020204" pitchFamily="34" charset="0"/>
                <a:cs typeface="Arial" panose="020B0604020202020204" pitchFamily="34" charset="0"/>
              </a:rPr>
              <a:t>Ten </a:t>
            </a:r>
            <a:r>
              <a:rPr lang="en-US" sz="3200" dirty="0" err="1">
                <a:solidFill>
                  <a:srgbClr val="000000"/>
                </a:solidFill>
                <a:latin typeface="Arial" panose="020B0604020202020204" pitchFamily="34" charset="0"/>
                <a:cs typeface="Arial" panose="020B0604020202020204" pitchFamily="34" charset="0"/>
              </a:rPr>
              <a:t>punkt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obrotu</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być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przydatny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gdy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zauważysz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że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jedna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funkcja</a:t>
            </a:r>
            <a:r>
              <a:rPr lang="en-US" sz="3200" dirty="0">
                <a:solidFill>
                  <a:srgbClr val="000000"/>
                </a:solidFill>
                <a:latin typeface="Arial" panose="020B0604020202020204" pitchFamily="34" charset="0"/>
                <a:cs typeface="Arial" panose="020B0604020202020204" pitchFamily="34" charset="0"/>
              </a:rPr>
              <a:t> w </a:t>
            </a:r>
            <a:r>
              <a:rPr lang="en-US" sz="3200" dirty="0" err="1">
                <a:solidFill>
                  <a:srgbClr val="000000"/>
                </a:solidFill>
                <a:latin typeface="Arial" panose="020B0604020202020204" pitchFamily="34" charset="0"/>
                <a:cs typeface="Arial" panose="020B0604020202020204" pitchFamily="34" charset="0"/>
              </a:rPr>
              <a:t>Twoim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produkcie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zyskuje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znacznie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większą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atrakcyjność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zainteresowanie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niż</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inne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funkcje</a:t>
            </a:r>
            <a:r>
              <a:rPr lang="en-US" sz="3200" dirty="0">
                <a:solidFill>
                  <a:srgbClr val="000000"/>
                </a:solidFill>
                <a:latin typeface="Arial" panose="020B0604020202020204" pitchFamily="34" charset="0"/>
                <a:cs typeface="Arial" panose="020B0604020202020204" pitchFamily="34" charset="0"/>
              </a:rPr>
              <a:t> w </a:t>
            </a:r>
            <a:r>
              <a:rPr lang="en-US" sz="3200" dirty="0" err="1">
                <a:solidFill>
                  <a:srgbClr val="000000"/>
                </a:solidFill>
                <a:latin typeface="Arial" panose="020B0604020202020204" pitchFamily="34" charset="0"/>
                <a:cs typeface="Arial" panose="020B0604020202020204" pitchFamily="34" charset="0"/>
              </a:rPr>
              <a:t>Twoim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produkcie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Następnie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przestawić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się</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oferując</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nowy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który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oferuje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tylko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tę</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jedną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funkcję</a:t>
            </a:r>
            <a:r>
              <a:rPr lang="en-US" sz="3200" dirty="0">
                <a:solidFill>
                  <a:srgbClr val="000000"/>
                </a:solidFill>
                <a:latin typeface="Arial" panose="020B0604020202020204" pitchFamily="34" charset="0"/>
                <a:cs typeface="Arial" panose="020B0604020202020204" pitchFamily="34" charset="0"/>
              </a:rPr>
              <a:t>.</a:t>
            </a:r>
          </a:p>
          <a:p>
            <a:pPr>
              <a:lnSpc>
                <a:spcPct val="150000"/>
              </a:lnSpc>
            </a:pPr>
            <a:r>
              <a:rPr lang="en-US" sz="3200" b="1" dirty="0">
                <a:solidFill>
                  <a:srgbClr val="000000"/>
                </a:solidFill>
                <a:latin typeface="Apple Chancery" panose="03020702040506060504" pitchFamily="66" charset="-79"/>
                <a:cs typeface="Apple Chancery" panose="03020702040506060504" pitchFamily="66" charset="-79"/>
              </a:rPr>
              <a:t>2. </a:t>
            </a:r>
            <a:r>
              <a:rPr lang="en-US" sz="3200" b="1" dirty="0" err="1">
                <a:solidFill>
                  <a:srgbClr val="000000"/>
                </a:solidFill>
                <a:latin typeface="Apple Chancery" panose="03020702040506060504" pitchFamily="66" charset="-79"/>
                <a:cs typeface="Apple Chancery" panose="03020702040506060504" pitchFamily="66" charset="-79"/>
              </a:rPr>
              <a:t>Pomniejszanie</a:t>
            </a:r>
            <a:r>
              <a:rPr lang="en-US" sz="3200" b="1" dirty="0">
                <a:solidFill>
                  <a:srgbClr val="000000"/>
                </a:solidFill>
                <a:latin typeface="Apple Chancery" panose="03020702040506060504" pitchFamily="66" charset="-79"/>
                <a:cs typeface="Apple Chancery" panose="03020702040506060504" pitchFamily="66" charset="-79"/>
              </a:rPr>
              <a:t> </a:t>
            </a:r>
            <a:r>
              <a:rPr lang="en-US" sz="3200" b="1" dirty="0" err="1">
                <a:solidFill>
                  <a:srgbClr val="000000"/>
                </a:solidFill>
                <a:latin typeface="Apple Chancery" panose="03020702040506060504" pitchFamily="66" charset="-79"/>
                <a:cs typeface="Apple Chancery" panose="03020702040506060504" pitchFamily="66" charset="-79"/>
              </a:rPr>
              <a:t>osi</a:t>
            </a:r>
            <a:r>
              <a:rPr lang="en-US" sz="3200" b="1" dirty="0">
                <a:solidFill>
                  <a:srgbClr val="000000"/>
                </a:solidFill>
                <a:latin typeface="Apple Chancery" panose="03020702040506060504" pitchFamily="66" charset="-79"/>
                <a:cs typeface="Apple Chancery" panose="03020702040506060504" pitchFamily="66" charset="-79"/>
              </a:rPr>
              <a:t> </a:t>
            </a:r>
            <a:r>
              <a:rPr lang="en-US" sz="3200" b="1" dirty="0" err="1">
                <a:solidFill>
                  <a:srgbClr val="000000"/>
                </a:solidFill>
                <a:latin typeface="Apple Chancery" panose="03020702040506060504" pitchFamily="66" charset="-79"/>
                <a:cs typeface="Apple Chancery" panose="03020702040506060504" pitchFamily="66" charset="-79"/>
              </a:rPr>
              <a:t>obrotu</a:t>
            </a:r>
            <a:r>
              <a:rPr lang="en-US" sz="3200" b="1" dirty="0">
                <a:solidFill>
                  <a:srgbClr val="000000"/>
                </a:solidFill>
                <a:latin typeface="Apple Chancery" panose="03020702040506060504" pitchFamily="66" charset="-79"/>
                <a:cs typeface="Apple Chancery" panose="03020702040506060504" pitchFamily="66" charset="-79"/>
              </a:rPr>
              <a:t>. </a:t>
            </a:r>
            <a:r>
              <a:rPr lang="en-US" sz="3200" dirty="0">
                <a:solidFill>
                  <a:srgbClr val="000000"/>
                </a:solidFill>
                <a:latin typeface="Arial" panose="020B0604020202020204" pitchFamily="34" charset="0"/>
                <a:cs typeface="Arial" panose="020B0604020202020204" pitchFamily="34" charset="0"/>
              </a:rPr>
              <a:t>To jest </a:t>
            </a:r>
            <a:r>
              <a:rPr lang="en-US" sz="3200" dirty="0" err="1">
                <a:solidFill>
                  <a:srgbClr val="000000"/>
                </a:solidFill>
                <a:latin typeface="Arial" panose="020B0604020202020204" pitchFamily="34" charset="0"/>
                <a:cs typeface="Arial" panose="020B0604020202020204" pitchFamily="34" charset="0"/>
              </a:rPr>
              <a:t>powyższy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obrót</a:t>
            </a:r>
            <a:r>
              <a:rPr lang="en-US" sz="3200" dirty="0">
                <a:solidFill>
                  <a:srgbClr val="000000"/>
                </a:solidFill>
                <a:latin typeface="Arial" panose="020B0604020202020204" pitchFamily="34" charset="0"/>
                <a:cs typeface="Arial" panose="020B0604020202020204" pitchFamily="34" charset="0"/>
              </a:rPr>
              <a:t> w </a:t>
            </a:r>
            <a:r>
              <a:rPr lang="en-US" sz="3200" dirty="0" err="1">
                <a:solidFill>
                  <a:srgbClr val="000000"/>
                </a:solidFill>
                <a:latin typeface="Arial" panose="020B0604020202020204" pitchFamily="34" charset="0"/>
                <a:cs typeface="Arial" panose="020B0604020202020204" pitchFamily="34" charset="0"/>
              </a:rPr>
              <a:t>odwrotnej</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kolejności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Rozszerzasz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swój</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a:t>
            </a:r>
            <a:r>
              <a:rPr lang="en-US" sz="3200" dirty="0">
                <a:solidFill>
                  <a:srgbClr val="000000"/>
                </a:solidFill>
                <a:latin typeface="Arial" panose="020B0604020202020204" pitchFamily="34" charset="0"/>
                <a:cs typeface="Arial" panose="020B0604020202020204" pitchFamily="34" charset="0"/>
              </a:rPr>
              <a:t> o </a:t>
            </a:r>
            <a:r>
              <a:rPr lang="en-US" sz="3200" dirty="0" err="1">
                <a:solidFill>
                  <a:srgbClr val="000000"/>
                </a:solidFill>
                <a:latin typeface="Arial" panose="020B0604020202020204" pitchFamily="34" charset="0"/>
                <a:cs typeface="Arial" panose="020B0604020202020204" pitchFamily="34" charset="0"/>
              </a:rPr>
              <a:t>więcej</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funkcji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Teraz</a:t>
            </a:r>
            <a:r>
              <a:rPr lang="en-US" sz="3200" dirty="0">
                <a:solidFill>
                  <a:srgbClr val="000000"/>
                </a:solidFill>
                <a:latin typeface="Arial" panose="020B0604020202020204" pitchFamily="34" charset="0"/>
                <a:cs typeface="Arial" panose="020B0604020202020204" pitchFamily="34" charset="0"/>
              </a:rPr>
              <a:t> to, co </a:t>
            </a:r>
            <a:r>
              <a:rPr lang="en-US" sz="3200" dirty="0" err="1">
                <a:solidFill>
                  <a:srgbClr val="000000"/>
                </a:solidFill>
                <a:latin typeface="Arial" panose="020B0604020202020204" pitchFamily="34" charset="0"/>
                <a:cs typeface="Arial" panose="020B0604020202020204" pitchFamily="34" charset="0"/>
              </a:rPr>
              <a:t>uważano</a:t>
            </a:r>
            <a:r>
              <a:rPr lang="en-US" sz="3200" dirty="0">
                <a:solidFill>
                  <a:srgbClr val="000000"/>
                </a:solidFill>
                <a:latin typeface="Arial" panose="020B0604020202020204" pitchFamily="34" charset="0"/>
                <a:cs typeface="Arial" panose="020B0604020202020204" pitchFamily="34" charset="0"/>
              </a:rPr>
              <a:t> za </a:t>
            </a:r>
            <a:r>
              <a:rPr lang="en-US" sz="3200" dirty="0" err="1">
                <a:solidFill>
                  <a:srgbClr val="000000"/>
                </a:solidFill>
                <a:latin typeface="Arial" panose="020B0604020202020204" pitchFamily="34" charset="0"/>
                <a:cs typeface="Arial" panose="020B0604020202020204" pitchFamily="34" charset="0"/>
              </a:rPr>
              <a:t>cały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staje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się</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jedną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lub</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kilkoma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cechami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większego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produktu</a:t>
            </a:r>
            <a:r>
              <a:rPr lang="en-US" sz="3200" dirty="0">
                <a:solidFill>
                  <a:srgbClr val="000000"/>
                </a:solidFill>
                <a:latin typeface="Arial" panose="020B0604020202020204" pitchFamily="34" charset="0"/>
                <a:cs typeface="Arial" panose="020B0604020202020204" pitchFamily="34" charset="0"/>
              </a:rPr>
              <a:t>.</a:t>
            </a:r>
          </a:p>
          <a:p>
            <a:pPr>
              <a:lnSpc>
                <a:spcPct val="150000"/>
              </a:lnSpc>
            </a:pPr>
            <a:r>
              <a:rPr lang="en-US" sz="3200" b="1" dirty="0">
                <a:solidFill>
                  <a:srgbClr val="000000"/>
                </a:solidFill>
                <a:latin typeface="Apple Chancery" panose="03020702040506060504" pitchFamily="66" charset="-79"/>
                <a:cs typeface="Apple Chancery" panose="03020702040506060504" pitchFamily="66" charset="-79"/>
              </a:rPr>
              <a:t>3. </a:t>
            </a:r>
            <a:r>
              <a:rPr lang="en-US" sz="3200" b="1" dirty="0" err="1">
                <a:solidFill>
                  <a:srgbClr val="000000"/>
                </a:solidFill>
                <a:latin typeface="Apple Chancery" panose="03020702040506060504" pitchFamily="66" charset="-79"/>
                <a:cs typeface="Apple Chancery" panose="03020702040506060504" pitchFamily="66" charset="-79"/>
              </a:rPr>
              <a:t>Przegub</a:t>
            </a:r>
            <a:r>
              <a:rPr lang="en-US" sz="3200" b="1" dirty="0">
                <a:solidFill>
                  <a:srgbClr val="000000"/>
                </a:solidFill>
                <a:latin typeface="Apple Chancery" panose="03020702040506060504" pitchFamily="66" charset="-79"/>
                <a:cs typeface="Apple Chancery" panose="03020702040506060504" pitchFamily="66" charset="-79"/>
              </a:rPr>
              <a:t> </a:t>
            </a:r>
            <a:r>
              <a:rPr lang="en-US" sz="3200" b="1" dirty="0" err="1">
                <a:solidFill>
                  <a:srgbClr val="000000"/>
                </a:solidFill>
                <a:latin typeface="Apple Chancery" panose="03020702040506060504" pitchFamily="66" charset="-79"/>
                <a:cs typeface="Apple Chancery" panose="03020702040506060504" pitchFamily="66" charset="-79"/>
              </a:rPr>
              <a:t>segmentu</a:t>
            </a:r>
            <a:r>
              <a:rPr lang="en-US" sz="3200" b="1" dirty="0">
                <a:solidFill>
                  <a:srgbClr val="000000"/>
                </a:solidFill>
                <a:latin typeface="Apple Chancery" panose="03020702040506060504" pitchFamily="66" charset="-79"/>
                <a:cs typeface="Apple Chancery" panose="03020702040506060504" pitchFamily="66" charset="-79"/>
              </a:rPr>
              <a:t> </a:t>
            </a:r>
            <a:r>
              <a:rPr lang="en-US" sz="3200" b="1" dirty="0" err="1">
                <a:solidFill>
                  <a:srgbClr val="000000"/>
                </a:solidFill>
                <a:latin typeface="Apple Chancery" panose="03020702040506060504" pitchFamily="66" charset="-79"/>
                <a:cs typeface="Apple Chancery" panose="03020702040506060504" pitchFamily="66" charset="-79"/>
              </a:rPr>
              <a:t>klientów</a:t>
            </a:r>
            <a:r>
              <a:rPr lang="en-US" sz="3200" b="1" dirty="0">
                <a:solidFill>
                  <a:srgbClr val="000000"/>
                </a:solidFill>
                <a:latin typeface="Apple Chancery" panose="03020702040506060504" pitchFamily="66" charset="-79"/>
                <a:cs typeface="Apple Chancery" panose="03020702040506060504" pitchFamily="66" charset="-79"/>
              </a:rPr>
              <a:t>. </a:t>
            </a:r>
            <a:r>
              <a:rPr lang="en-US" sz="3200" dirty="0" err="1">
                <a:solidFill>
                  <a:srgbClr val="000000"/>
                </a:solidFill>
                <a:latin typeface="Arial" panose="020B0604020202020204" pitchFamily="34" charset="0"/>
                <a:cs typeface="Arial" panose="020B0604020202020204" pitchFamily="34" charset="0"/>
              </a:rPr>
              <a:t>Twój</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okazać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się</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popularny</a:t>
            </a:r>
            <a:r>
              <a:rPr lang="en-US" sz="3200" dirty="0">
                <a:solidFill>
                  <a:srgbClr val="000000"/>
                </a:solidFill>
                <a:latin typeface="Arial" panose="020B0604020202020204" pitchFamily="34" charset="0"/>
                <a:cs typeface="Arial" panose="020B0604020202020204" pitchFamily="34" charset="0"/>
              </a:rPr>
              <a:t>, ale </a:t>
            </a:r>
            <a:r>
              <a:rPr lang="en-US" sz="3200" dirty="0" err="1">
                <a:solidFill>
                  <a:srgbClr val="000000"/>
                </a:solidFill>
                <a:latin typeface="Arial" panose="020B0604020202020204" pitchFamily="34" charset="0"/>
                <a:cs typeface="Arial" panose="020B0604020202020204" pitchFamily="34" charset="0"/>
              </a:rPr>
              <a:t>nie</a:t>
            </a:r>
            <a:r>
              <a:rPr lang="en-US" sz="3200" dirty="0">
                <a:solidFill>
                  <a:srgbClr val="000000"/>
                </a:solidFill>
                <a:latin typeface="Arial" panose="020B0604020202020204" pitchFamily="34" charset="0"/>
                <a:cs typeface="Arial" panose="020B0604020202020204" pitchFamily="34" charset="0"/>
              </a:rPr>
              <a:t> w </a:t>
            </a:r>
            <a:r>
              <a:rPr lang="en-US" sz="3200" dirty="0" err="1">
                <a:solidFill>
                  <a:srgbClr val="000000"/>
                </a:solidFill>
                <a:latin typeface="Arial" panose="020B0604020202020204" pitchFamily="34" charset="0"/>
                <a:cs typeface="Arial" panose="020B0604020202020204" pitchFamily="34" charset="0"/>
              </a:rPr>
              <a:t>segmencie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użytkowników</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który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początkowo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kierowałeś</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Dlatego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pozycjonowanie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produktu</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wymagać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zmiany</a:t>
            </a:r>
            <a:r>
              <a:rPr lang="en-US" sz="3200" dirty="0">
                <a:solidFill>
                  <a:srgbClr val="000000"/>
                </a:solidFill>
                <a:latin typeface="Arial" panose="020B0604020202020204" pitchFamily="34" charset="0"/>
                <a:cs typeface="Arial" panose="020B0604020202020204" pitchFamily="34" charset="0"/>
              </a:rPr>
              <a:t>, a </a:t>
            </a:r>
            <a:r>
              <a:rPr lang="en-US" sz="3200" dirty="0" err="1">
                <a:solidFill>
                  <a:srgbClr val="000000"/>
                </a:solidFill>
                <a:latin typeface="Arial" panose="020B0604020202020204" pitchFamily="34" charset="0"/>
                <a:cs typeface="Arial" panose="020B0604020202020204" pitchFamily="34" charset="0"/>
              </a:rPr>
              <a:t>propozycja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wartości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ceny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kanały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będą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musiały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zostać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zweryfikowane</a:t>
            </a:r>
            <a:r>
              <a:rPr lang="en-US" sz="3200" dirty="0">
                <a:solidFill>
                  <a:srgbClr val="000000"/>
                </a:solidFill>
                <a:latin typeface="Arial" panose="020B0604020202020204" pitchFamily="34" charset="0"/>
                <a:cs typeface="Arial" panose="020B0604020202020204" pitchFamily="34" charset="0"/>
              </a:rPr>
              <a:t>.</a:t>
            </a:r>
          </a:p>
          <a:p>
            <a:pPr>
              <a:lnSpc>
                <a:spcPct val="150000"/>
              </a:lnSpc>
            </a:pPr>
            <a:r>
              <a:rPr lang="en-US" sz="3200" b="1" dirty="0">
                <a:solidFill>
                  <a:srgbClr val="000000"/>
                </a:solidFill>
                <a:latin typeface="Apple Chancery" panose="03020702040506060504" pitchFamily="66" charset="-79"/>
                <a:cs typeface="Apple Chancery" panose="03020702040506060504" pitchFamily="66" charset="-79"/>
              </a:rPr>
              <a:t>4. </a:t>
            </a:r>
            <a:r>
              <a:rPr lang="en-US" sz="3200" b="1" dirty="0" err="1">
                <a:solidFill>
                  <a:srgbClr val="000000"/>
                </a:solidFill>
                <a:latin typeface="Apple Chancery" panose="03020702040506060504" pitchFamily="66" charset="-79"/>
                <a:cs typeface="Apple Chancery" panose="03020702040506060504" pitchFamily="66" charset="-79"/>
              </a:rPr>
              <a:t>Klient</a:t>
            </a:r>
            <a:r>
              <a:rPr lang="en-US" sz="3200" b="1" dirty="0">
                <a:solidFill>
                  <a:srgbClr val="000000"/>
                </a:solidFill>
                <a:latin typeface="Apple Chancery" panose="03020702040506060504" pitchFamily="66" charset="-79"/>
                <a:cs typeface="Apple Chancery" panose="03020702040506060504" pitchFamily="66" charset="-79"/>
              </a:rPr>
              <a:t> </a:t>
            </a:r>
            <a:r>
              <a:rPr lang="en-US" sz="3200" b="1" dirty="0" err="1">
                <a:solidFill>
                  <a:srgbClr val="000000"/>
                </a:solidFill>
                <a:latin typeface="Apple Chancery" panose="03020702040506060504" pitchFamily="66" charset="-79"/>
                <a:cs typeface="Apple Chancery" panose="03020702040506060504" pitchFamily="66" charset="-79"/>
              </a:rPr>
              <a:t>potrzebuje</a:t>
            </a:r>
            <a:r>
              <a:rPr lang="en-US" sz="3200" b="1" dirty="0">
                <a:solidFill>
                  <a:srgbClr val="000000"/>
                </a:solidFill>
                <a:latin typeface="Apple Chancery" panose="03020702040506060504" pitchFamily="66" charset="-79"/>
                <a:cs typeface="Apple Chancery" panose="03020702040506060504" pitchFamily="66" charset="-79"/>
              </a:rPr>
              <a:t> </a:t>
            </a:r>
            <a:r>
              <a:rPr lang="en-US" sz="3200" b="1" dirty="0" err="1">
                <a:solidFill>
                  <a:srgbClr val="000000"/>
                </a:solidFill>
                <a:latin typeface="Apple Chancery" panose="03020702040506060504" pitchFamily="66" charset="-79"/>
                <a:cs typeface="Apple Chancery" panose="03020702040506060504" pitchFamily="66" charset="-79"/>
              </a:rPr>
              <a:t>obrotu</a:t>
            </a:r>
            <a:r>
              <a:rPr lang="en-US" sz="3200" b="1" dirty="0">
                <a:solidFill>
                  <a:srgbClr val="000000"/>
                </a:solidFill>
                <a:latin typeface="Apple Chancery" panose="03020702040506060504" pitchFamily="66" charset="-79"/>
                <a:cs typeface="Apple Chancery" panose="03020702040506060504" pitchFamily="66" charset="-79"/>
              </a:rPr>
              <a:t>. </a:t>
            </a:r>
            <a:r>
              <a:rPr lang="en-US" sz="3200" dirty="0" err="1">
                <a:solidFill>
                  <a:srgbClr val="000000"/>
                </a:solidFill>
                <a:latin typeface="Arial" panose="020B0604020202020204" pitchFamily="34" charset="0"/>
                <a:cs typeface="Arial" panose="020B0604020202020204" pitchFamily="34" charset="0"/>
              </a:rPr>
              <a:t>Wyobraź</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sobie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że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korzystasz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struktury</a:t>
            </a:r>
            <a:r>
              <a:rPr lang="en-US" sz="3200" dirty="0">
                <a:solidFill>
                  <a:srgbClr val="000000"/>
                </a:solidFill>
                <a:latin typeface="Arial" panose="020B0604020202020204" pitchFamily="34" charset="0"/>
                <a:cs typeface="Arial" panose="020B0604020202020204" pitchFamily="34" charset="0"/>
              </a:rPr>
              <a:t> Lean Startup, aby </a:t>
            </a:r>
            <a:r>
              <a:rPr lang="en-US" sz="3200" dirty="0" err="1">
                <a:solidFill>
                  <a:srgbClr val="000000"/>
                </a:solidFill>
                <a:latin typeface="Arial" panose="020B0604020202020204" pitchFamily="34" charset="0"/>
                <a:cs typeface="Arial" panose="020B0604020202020204" pitchFamily="34" charset="0"/>
              </a:rPr>
              <a:t>na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wczesnym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etapie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zidentyfikować</a:t>
            </a:r>
            <a:r>
              <a:rPr lang="en-US" sz="3200" dirty="0">
                <a:solidFill>
                  <a:srgbClr val="000000"/>
                </a:solidFill>
                <a:latin typeface="Arial" panose="020B0604020202020204" pitchFamily="34" charset="0"/>
                <a:cs typeface="Arial" panose="020B0604020202020204" pitchFamily="34" charset="0"/>
              </a:rPr>
              <a:t> problem, </a:t>
            </a:r>
            <a:r>
              <a:rPr lang="en-US" sz="3200" dirty="0" err="1">
                <a:solidFill>
                  <a:srgbClr val="000000"/>
                </a:solidFill>
                <a:latin typeface="Arial" panose="020B0604020202020204" pitchFamily="34" charset="0"/>
                <a:cs typeface="Arial" panose="020B0604020202020204" pitchFamily="34" charset="0"/>
              </a:rPr>
              <a:t>który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próbujesz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rozwiązać</a:t>
            </a:r>
            <a:r>
              <a:rPr lang="en-US" sz="3200" dirty="0">
                <a:solidFill>
                  <a:srgbClr val="000000"/>
                </a:solidFill>
                <a:latin typeface="Arial" panose="020B0604020202020204" pitchFamily="34" charset="0"/>
                <a:cs typeface="Arial" panose="020B0604020202020204" pitchFamily="34" charset="0"/>
              </a:rPr>
              <a:t> za </a:t>
            </a:r>
            <a:r>
              <a:rPr lang="en-US" sz="3200" dirty="0" err="1">
                <a:solidFill>
                  <a:srgbClr val="000000"/>
                </a:solidFill>
                <a:latin typeface="Arial" panose="020B0604020202020204" pitchFamily="34" charset="0"/>
                <a:cs typeface="Arial" panose="020B0604020202020204" pitchFamily="34" charset="0"/>
              </a:rPr>
              <a:t>pomocą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swojego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produktu</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nie</a:t>
            </a:r>
            <a:r>
              <a:rPr lang="en-US" sz="3200" dirty="0">
                <a:solidFill>
                  <a:srgbClr val="000000"/>
                </a:solidFill>
                <a:latin typeface="Arial" panose="020B0604020202020204" pitchFamily="34" charset="0"/>
                <a:cs typeface="Arial" panose="020B0604020202020204" pitchFamily="34" charset="0"/>
              </a:rPr>
              <a:t> jest </a:t>
            </a:r>
            <a:r>
              <a:rPr lang="en-US" sz="3200" dirty="0" err="1">
                <a:solidFill>
                  <a:srgbClr val="000000"/>
                </a:solidFill>
                <a:latin typeface="Arial" panose="020B0604020202020204" pitchFamily="34" charset="0"/>
                <a:cs typeface="Arial" panose="020B0604020202020204" pitchFamily="34" charset="0"/>
              </a:rPr>
              <a:t>zbyt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ważny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dla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klientów</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Następnie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musisz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głębiej</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zrozumieć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pracę</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którą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próbują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wykonać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znaleźć</a:t>
            </a:r>
            <a:r>
              <a:rPr lang="en-US" sz="3200" dirty="0">
                <a:solidFill>
                  <a:srgbClr val="000000"/>
                </a:solidFill>
                <a:latin typeface="Arial" panose="020B0604020202020204" pitchFamily="34" charset="0"/>
                <a:cs typeface="Arial" panose="020B0604020202020204" pitchFamily="34" charset="0"/>
              </a:rPr>
              <a:t> problem, za </a:t>
            </a:r>
            <a:r>
              <a:rPr lang="en-US" sz="3200" dirty="0" err="1">
                <a:solidFill>
                  <a:srgbClr val="000000"/>
                </a:solidFill>
                <a:latin typeface="Arial" panose="020B0604020202020204" pitchFamily="34" charset="0"/>
                <a:cs typeface="Arial" panose="020B0604020202020204" pitchFamily="34" charset="0"/>
              </a:rPr>
              <a:t>którego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rozwiązanie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gotowi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zapłacić</a:t>
            </a:r>
            <a:r>
              <a:rPr lang="en-US" sz="3200" dirty="0">
                <a:solidFill>
                  <a:srgbClr val="000000"/>
                </a:solidFill>
                <a:latin typeface="Arial" panose="020B0604020202020204" pitchFamily="34" charset="0"/>
                <a:cs typeface="Arial" panose="020B0604020202020204" pitchFamily="34" charset="0"/>
              </a:rPr>
              <a:t>.</a:t>
            </a:r>
          </a:p>
          <a:p>
            <a:pPr>
              <a:lnSpc>
                <a:spcPct val="150000"/>
              </a:lnSpc>
            </a:pPr>
            <a:r>
              <a:rPr lang="en-US" sz="3200" b="1" dirty="0">
                <a:solidFill>
                  <a:srgbClr val="000000"/>
                </a:solidFill>
                <a:latin typeface="Apple Chancery" panose="03020702040506060504" pitchFamily="66" charset="-79"/>
                <a:cs typeface="Apple Chancery" panose="03020702040506060504" pitchFamily="66" charset="-79"/>
              </a:rPr>
              <a:t>5. </a:t>
            </a:r>
            <a:r>
              <a:rPr lang="en-US" sz="3200" b="1" dirty="0" err="1">
                <a:solidFill>
                  <a:srgbClr val="000000"/>
                </a:solidFill>
                <a:latin typeface="Apple Chancery" panose="03020702040506060504" pitchFamily="66" charset="-79"/>
                <a:cs typeface="Apple Chancery" panose="03020702040506060504" pitchFamily="66" charset="-79"/>
              </a:rPr>
              <a:t>Obrót</a:t>
            </a:r>
            <a:r>
              <a:rPr lang="en-US" sz="3200" b="1" dirty="0">
                <a:solidFill>
                  <a:srgbClr val="000000"/>
                </a:solidFill>
                <a:latin typeface="Apple Chancery" panose="03020702040506060504" pitchFamily="66" charset="-79"/>
                <a:cs typeface="Apple Chancery" panose="03020702040506060504" pitchFamily="66" charset="-79"/>
              </a:rPr>
              <a:t> platformy</a:t>
            </a:r>
            <a:r>
              <a:rPr lang="en-US" sz="3200" dirty="0">
                <a:solidFill>
                  <a:srgbClr val="000000"/>
                </a:solidFill>
                <a:latin typeface="Arial" panose="020B0604020202020204" pitchFamily="34" charset="0"/>
                <a:cs typeface="Arial" panose="020B0604020202020204" pitchFamily="34" charset="0"/>
              </a:rPr>
              <a:t>. To </a:t>
            </a:r>
            <a:r>
              <a:rPr lang="en-US" sz="3200" dirty="0" err="1">
                <a:solidFill>
                  <a:srgbClr val="000000"/>
                </a:solidFill>
                <a:latin typeface="Arial" panose="020B0604020202020204" pitchFamily="34" charset="0"/>
                <a:cs typeface="Arial" panose="020B0604020202020204" pitchFamily="34" charset="0"/>
              </a:rPr>
              <a:t>mówi</a:t>
            </a:r>
            <a:r>
              <a:rPr lang="en-US" sz="3200" dirty="0">
                <a:solidFill>
                  <a:srgbClr val="000000"/>
                </a:solidFill>
                <a:latin typeface="Arial" panose="020B0604020202020204" pitchFamily="34" charset="0"/>
                <a:cs typeface="Arial" panose="020B0604020202020204" pitchFamily="34" charset="0"/>
              </a:rPr>
              <a:t> o </a:t>
            </a:r>
            <a:r>
              <a:rPr lang="en-US" sz="3200" dirty="0" err="1">
                <a:solidFill>
                  <a:srgbClr val="000000"/>
                </a:solidFill>
                <a:latin typeface="Arial" panose="020B0604020202020204" pitchFamily="34" charset="0"/>
                <a:cs typeface="Arial" panose="020B0604020202020204" pitchFamily="34" charset="0"/>
              </a:rPr>
              <a:t>zmianie</a:t>
            </a:r>
            <a:r>
              <a:rPr lang="en-US" sz="3200" dirty="0">
                <a:solidFill>
                  <a:srgbClr val="000000"/>
                </a:solidFill>
                <a:latin typeface="Arial" panose="020B0604020202020204" pitchFamily="34" charset="0"/>
                <a:cs typeface="Arial" panose="020B0604020202020204" pitchFamily="34" charset="0"/>
              </a:rPr>
              <a:t> z </a:t>
            </a:r>
            <a:r>
              <a:rPr lang="en-US" sz="3200" dirty="0" err="1">
                <a:solidFill>
                  <a:srgbClr val="000000"/>
                </a:solidFill>
                <a:latin typeface="Arial" panose="020B0604020202020204" pitchFamily="34" charset="0"/>
                <a:cs typeface="Arial" panose="020B0604020202020204" pitchFamily="34" charset="0"/>
              </a:rPr>
              <a:t>aplikacji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platformę</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lub</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odwrotnie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Przykładami</a:t>
            </a:r>
            <a:r>
              <a:rPr lang="en-US" sz="3200" dirty="0">
                <a:solidFill>
                  <a:srgbClr val="000000"/>
                </a:solidFill>
                <a:latin typeface="Arial" panose="020B0604020202020204" pitchFamily="34" charset="0"/>
                <a:cs typeface="Arial" panose="020B0604020202020204" pitchFamily="34" charset="0"/>
              </a:rPr>
              <a:t> platform </a:t>
            </a:r>
            <a:r>
              <a:rPr lang="en-US" sz="3200" dirty="0" err="1">
                <a:solidFill>
                  <a:srgbClr val="000000"/>
                </a:solidFill>
                <a:latin typeface="Arial" panose="020B0604020202020204" pitchFamily="34" charset="0"/>
                <a:cs typeface="Arial" panose="020B0604020202020204" pitchFamily="34" charset="0"/>
              </a:rPr>
              <a:t>są</a:t>
            </a:r>
            <a:r>
              <a:rPr lang="en-US" sz="3200" dirty="0">
                <a:solidFill>
                  <a:srgbClr val="000000"/>
                </a:solidFill>
                <a:latin typeface="Arial" panose="020B0604020202020204" pitchFamily="34" charset="0"/>
                <a:cs typeface="Arial" panose="020B0604020202020204" pitchFamily="34" charset="0"/>
              </a:rPr>
              <a:t> eBay, </a:t>
            </a:r>
            <a:r>
              <a:rPr lang="en-US" sz="3200" dirty="0" err="1">
                <a:solidFill>
                  <a:srgbClr val="000000"/>
                </a:solidFill>
                <a:latin typeface="Arial" panose="020B0604020202020204" pitchFamily="34" charset="0"/>
                <a:cs typeface="Arial" panose="020B0604020202020204" pitchFamily="34" charset="0"/>
              </a:rPr>
              <a:t>AirBnb</a:t>
            </a:r>
            <a:r>
              <a:rPr lang="en-US" sz="3200" dirty="0">
                <a:solidFill>
                  <a:srgbClr val="000000"/>
                </a:solidFill>
                <a:latin typeface="Arial" panose="020B0604020202020204" pitchFamily="34" charset="0"/>
                <a:cs typeface="Arial" panose="020B0604020202020204" pitchFamily="34" charset="0"/>
              </a:rPr>
              <a:t>, Uber, </a:t>
            </a:r>
            <a:r>
              <a:rPr lang="en-US" sz="3200" dirty="0" err="1">
                <a:solidFill>
                  <a:srgbClr val="000000"/>
                </a:solidFill>
                <a:latin typeface="Arial" panose="020B0604020202020204" pitchFamily="34" charset="0"/>
                <a:cs typeface="Arial" panose="020B0604020202020204" pitchFamily="34" charset="0"/>
              </a:rPr>
              <a:t>sklep</a:t>
            </a:r>
            <a:r>
              <a:rPr lang="en-US" sz="3200" dirty="0">
                <a:solidFill>
                  <a:srgbClr val="000000"/>
                </a:solidFill>
                <a:latin typeface="Arial" panose="020B0604020202020204" pitchFamily="34" charset="0"/>
                <a:cs typeface="Arial" panose="020B0604020202020204" pitchFamily="34" charset="0"/>
              </a:rPr>
              <a:t> z </a:t>
            </a:r>
            <a:r>
              <a:rPr lang="en-US" sz="3200" dirty="0" err="1">
                <a:solidFill>
                  <a:srgbClr val="000000"/>
                </a:solidFill>
                <a:latin typeface="Arial" panose="020B0604020202020204" pitchFamily="34" charset="0"/>
                <a:cs typeface="Arial" panose="020B0604020202020204" pitchFamily="34" charset="0"/>
              </a:rPr>
              <a:t>Androidem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itp</a:t>
            </a:r>
            <a:r>
              <a:rPr lang="en-US" sz="3200" dirty="0">
                <a:solidFill>
                  <a:srgbClr val="000000"/>
                </a:solidFill>
                <a:latin typeface="Arial" panose="020B0604020202020204" pitchFamily="34" charset="0"/>
                <a:cs typeface="Arial" panose="020B0604020202020204" pitchFamily="34" charset="0"/>
              </a:rPr>
              <a:t>.</a:t>
            </a:r>
            <a:endParaRPr lang="pl-PL" sz="3200" dirty="0">
              <a:latin typeface="Arial" panose="020B0604020202020204" pitchFamily="34" charset="0"/>
              <a:cs typeface="Arial" panose="020B0604020202020204" pitchFamily="34" charset="0"/>
            </a:endParaRPr>
          </a:p>
        </p:txBody>
      </p:sp>
      <p:pic>
        <p:nvPicPr>
          <p:cNvPr id="10" name="Picture 7">
            <a:extLst>
              <a:ext uri="{FF2B5EF4-FFF2-40B4-BE49-F238E27FC236}">
                <a16:creationId xmlns:a16="http://schemas.microsoft.com/office/drawing/2014/main" id="{330A9194-4E2C-7B4A-AF79-E8A934CCE9E5}"/>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6921194" y="1643471"/>
            <a:ext cx="12294322" cy="13176690"/>
          </a:xfrm>
          <a:prstGeom prst="rect">
            <a:avLst/>
          </a:prstGeom>
        </p:spPr>
      </p:pic>
      <p:sp>
        <p:nvSpPr>
          <p:cNvPr id="5" name="Prostokąt 4"/>
          <p:cNvSpPr/>
          <p:nvPr/>
        </p:nvSpPr>
        <p:spPr>
          <a:xfrm>
            <a:off x="186196" y="4003"/>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6. ZWROT CZY TRWANIE?</a:t>
            </a:r>
          </a:p>
        </p:txBody>
      </p:sp>
    </p:spTree>
    <p:extLst>
      <p:ext uri="{BB962C8B-B14F-4D97-AF65-F5344CB8AC3E}">
        <p14:creationId xmlns:p14="http://schemas.microsoft.com/office/powerpoint/2010/main" val="279948754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4"/>
            <a:ext cx="21583206" cy="3141905"/>
          </a:xfrm>
        </p:spPr>
        <p:txBody>
          <a:bodyPr>
            <a:normAutofit/>
          </a:bodyPr>
          <a:lstStyle/>
          <a:p>
            <a:pPr algn="ctr"/>
            <a:r>
              <a:rPr lang="pl-PL" sz="9600" dirty="0" err="1">
                <a:solidFill>
                  <a:srgbClr val="496F63"/>
                </a:solidFill>
              </a:rPr>
              <a:t>Types</a:t>
            </a:r>
            <a:r>
              <a:rPr lang="pl-PL" sz="9600" dirty="0">
                <a:solidFill>
                  <a:srgbClr val="496F63"/>
                </a:solidFill>
              </a:rPr>
              <a:t> of </a:t>
            </a:r>
            <a:r>
              <a:rPr lang="pl-PL" sz="9600" dirty="0" err="1">
                <a:solidFill>
                  <a:srgbClr val="496F63"/>
                </a:solidFill>
              </a:rPr>
              <a:t>pivot</a:t>
            </a:r>
            <a:endParaRPr lang="pl-PL" sz="5300" dirty="0">
              <a:solidFill>
                <a:srgbClr val="496F63"/>
              </a:solidFill>
              <a:latin typeface="Agency FB" panose="020B0503020202020204" pitchFamily="34" charset="0"/>
              <a:cs typeface="Apple Chancery" panose="03020702040506060504" pitchFamily="66" charset="-79"/>
            </a:endParaRPr>
          </a:p>
        </p:txBody>
      </p:sp>
      <p:sp>
        <p:nvSpPr>
          <p:cNvPr id="7" name="Symbol zastępczy tekstu 2">
            <a:extLst>
              <a:ext uri="{FF2B5EF4-FFF2-40B4-BE49-F238E27FC236}">
                <a16:creationId xmlns:a16="http://schemas.microsoft.com/office/drawing/2014/main" id="{23C2CF21-E15E-9B40-AFDC-3ED699A6D0EA}"/>
              </a:ext>
            </a:extLst>
          </p:cNvPr>
          <p:cNvSpPr>
            <a:spLocks noGrp="1"/>
          </p:cNvSpPr>
          <p:nvPr>
            <p:ph type="body" idx="1"/>
          </p:nvPr>
        </p:nvSpPr>
        <p:spPr>
          <a:xfrm>
            <a:off x="1523999" y="2380501"/>
            <a:ext cx="21936697" cy="10695695"/>
          </a:xfrm>
        </p:spPr>
        <p:txBody>
          <a:bodyPr wrap="square" lIns="0" tIns="0" rIns="0" bIns="0">
            <a:noAutofit/>
          </a:bodyPr>
          <a:lstStyle/>
          <a:p>
            <a:pPr>
              <a:lnSpc>
                <a:spcPct val="150000"/>
              </a:lnSpc>
            </a:pPr>
            <a:r>
              <a:rPr lang="en-US" sz="3600" b="1" dirty="0">
                <a:solidFill>
                  <a:srgbClr val="000000"/>
                </a:solidFill>
                <a:latin typeface="Apple Chancery" panose="03020702040506060504" pitchFamily="66" charset="-79"/>
                <a:cs typeface="Apple Chancery" panose="03020702040506060504" pitchFamily="66" charset="-79"/>
              </a:rPr>
              <a:t>6. </a:t>
            </a:r>
            <a:r>
              <a:rPr lang="en-US" sz="3600" b="1" dirty="0" err="1">
                <a:solidFill>
                  <a:srgbClr val="000000"/>
                </a:solidFill>
                <a:latin typeface="Apple Chancery" panose="03020702040506060504" pitchFamily="66" charset="-79"/>
                <a:cs typeface="Apple Chancery" panose="03020702040506060504" pitchFamily="66" charset="-79"/>
              </a:rPr>
              <a:t>Oś</a:t>
            </a:r>
            <a:r>
              <a:rPr lang="en-US" sz="3600" b="1" dirty="0">
                <a:solidFill>
                  <a:srgbClr val="000000"/>
                </a:solidFill>
                <a:latin typeface="Apple Chancery" panose="03020702040506060504" pitchFamily="66" charset="-79"/>
                <a:cs typeface="Apple Chancery" panose="03020702040506060504" pitchFamily="66" charset="-79"/>
              </a:rPr>
              <a:t> </a:t>
            </a:r>
            <a:r>
              <a:rPr lang="en-US" sz="3600" b="1" dirty="0" err="1">
                <a:solidFill>
                  <a:srgbClr val="000000"/>
                </a:solidFill>
                <a:latin typeface="Apple Chancery" panose="03020702040506060504" pitchFamily="66" charset="-79"/>
                <a:cs typeface="Apple Chancery" panose="03020702040506060504" pitchFamily="66" charset="-79"/>
              </a:rPr>
              <a:t>architektury</a:t>
            </a:r>
            <a:r>
              <a:rPr lang="en-US" sz="3600" b="1" dirty="0">
                <a:solidFill>
                  <a:srgbClr val="000000"/>
                </a:solidFill>
                <a:latin typeface="Apple Chancery" panose="03020702040506060504" pitchFamily="66" charset="-79"/>
                <a:cs typeface="Apple Chancery" panose="03020702040506060504" pitchFamily="66" charset="-79"/>
              </a:rPr>
              <a:t> </a:t>
            </a:r>
            <a:r>
              <a:rPr lang="en-US" sz="3600" b="1" dirty="0" err="1">
                <a:solidFill>
                  <a:srgbClr val="000000"/>
                </a:solidFill>
                <a:latin typeface="Apple Chancery" panose="03020702040506060504" pitchFamily="66" charset="-79"/>
                <a:cs typeface="Apple Chancery" panose="03020702040506060504" pitchFamily="66" charset="-79"/>
              </a:rPr>
              <a:t>biznesowej</a:t>
            </a:r>
            <a:r>
              <a:rPr lang="en-US" sz="3600" b="1" dirty="0">
                <a:solidFill>
                  <a:srgbClr val="000000"/>
                </a:solidFill>
                <a:latin typeface="Apple Chancery" panose="03020702040506060504" pitchFamily="66" charset="-79"/>
                <a:cs typeface="Apple Chancery" panose="03020702040506060504" pitchFamily="66" charset="-79"/>
              </a:rPr>
              <a:t>. </a:t>
            </a:r>
            <a:r>
              <a:rPr lang="en-US" sz="3200" dirty="0" err="1">
                <a:solidFill>
                  <a:srgbClr val="000000"/>
                </a:solidFill>
                <a:latin typeface="Arial" panose="020B0604020202020204" pitchFamily="34" charset="0"/>
                <a:cs typeface="Arial" panose="020B0604020202020204" pitchFamily="34" charset="0"/>
              </a:rPr>
              <a:t>Istnieją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dwa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rodzaje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działalności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firmy</a:t>
            </a:r>
            <a:r>
              <a:rPr lang="en-US" sz="3200" dirty="0">
                <a:solidFill>
                  <a:srgbClr val="000000"/>
                </a:solidFill>
                <a:latin typeface="Arial" panose="020B0604020202020204" pitchFamily="34" charset="0"/>
                <a:cs typeface="Arial" panose="020B0604020202020204" pitchFamily="34" charset="0"/>
              </a:rPr>
              <a:t> o </a:t>
            </a:r>
            <a:r>
              <a:rPr lang="en-US" sz="3200" dirty="0" err="1">
                <a:solidFill>
                  <a:srgbClr val="000000"/>
                </a:solidFill>
                <a:latin typeface="Arial" panose="020B0604020202020204" pitchFamily="34" charset="0"/>
                <a:cs typeface="Arial" panose="020B0604020202020204" pitchFamily="34" charset="0"/>
              </a:rPr>
              <a:t>wysokiej</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marży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firmy</a:t>
            </a:r>
            <a:r>
              <a:rPr lang="en-US" sz="3200" dirty="0">
                <a:solidFill>
                  <a:srgbClr val="000000"/>
                </a:solidFill>
                <a:latin typeface="Arial" panose="020B0604020202020204" pitchFamily="34" charset="0"/>
                <a:cs typeface="Arial" panose="020B0604020202020204" pitchFamily="34" charset="0"/>
              </a:rPr>
              <a:t> o </a:t>
            </a:r>
            <a:r>
              <a:rPr lang="en-US" sz="3200" dirty="0" err="1">
                <a:solidFill>
                  <a:srgbClr val="000000"/>
                </a:solidFill>
                <a:latin typeface="Arial" panose="020B0604020202020204" pitchFamily="34" charset="0"/>
                <a:cs typeface="Arial" panose="020B0604020202020204" pitchFamily="34" charset="0"/>
              </a:rPr>
              <a:t>niskim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wolumenie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firmy</a:t>
            </a:r>
            <a:r>
              <a:rPr lang="en-US" sz="3200" dirty="0">
                <a:solidFill>
                  <a:srgbClr val="000000"/>
                </a:solidFill>
                <a:latin typeface="Arial" panose="020B0604020202020204" pitchFamily="34" charset="0"/>
                <a:cs typeface="Arial" panose="020B0604020202020204" pitchFamily="34" charset="0"/>
              </a:rPr>
              <a:t> o </a:t>
            </a:r>
            <a:r>
              <a:rPr lang="en-US" sz="3200" dirty="0" err="1">
                <a:solidFill>
                  <a:srgbClr val="000000"/>
                </a:solidFill>
                <a:latin typeface="Arial" panose="020B0604020202020204" pitchFamily="34" charset="0"/>
                <a:cs typeface="Arial" panose="020B0604020202020204" pitchFamily="34" charset="0"/>
              </a:rPr>
              <a:t>niskiej</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marży</a:t>
            </a:r>
            <a:r>
              <a:rPr lang="en-US" sz="3200" dirty="0">
                <a:solidFill>
                  <a:srgbClr val="000000"/>
                </a:solidFill>
                <a:latin typeface="Arial" panose="020B0604020202020204" pitchFamily="34" charset="0"/>
                <a:cs typeface="Arial" panose="020B0604020202020204" pitchFamily="34" charset="0"/>
              </a:rPr>
              <a:t>, o </a:t>
            </a:r>
            <a:r>
              <a:rPr lang="en-US" sz="3200" dirty="0" err="1">
                <a:solidFill>
                  <a:srgbClr val="000000"/>
                </a:solidFill>
                <a:latin typeface="Arial" panose="020B0604020202020204" pitchFamily="34" charset="0"/>
                <a:cs typeface="Arial" panose="020B0604020202020204" pitchFamily="34" charset="0"/>
              </a:rPr>
              <a:t>dużym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wolumenie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być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obydwoma</a:t>
            </a:r>
            <a:r>
              <a:rPr lang="en-US" sz="3200" dirty="0">
                <a:solidFill>
                  <a:srgbClr val="000000"/>
                </a:solidFill>
                <a:latin typeface="Arial" panose="020B0604020202020204" pitchFamily="34" charset="0"/>
                <a:cs typeface="Arial" panose="020B0604020202020204" pitchFamily="34" charset="0"/>
              </a:rPr>
              <a:t>, ale </a:t>
            </a:r>
            <a:r>
              <a:rPr lang="en-US" sz="3200" dirty="0" err="1">
                <a:solidFill>
                  <a:srgbClr val="000000"/>
                </a:solidFill>
                <a:latin typeface="Arial" panose="020B0604020202020204" pitchFamily="34" charset="0"/>
                <a:cs typeface="Arial" panose="020B0604020202020204" pitchFamily="34" charset="0"/>
              </a:rPr>
              <a:t>czasami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przestawiać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się</a:t>
            </a:r>
            <a:r>
              <a:rPr lang="en-US" sz="3200" dirty="0">
                <a:solidFill>
                  <a:srgbClr val="000000"/>
                </a:solidFill>
                <a:latin typeface="Arial" panose="020B0604020202020204" pitchFamily="34" charset="0"/>
                <a:cs typeface="Arial" panose="020B0604020202020204" pitchFamily="34" charset="0"/>
              </a:rPr>
              <a:t> od </a:t>
            </a:r>
            <a:r>
              <a:rPr lang="en-US" sz="3200" dirty="0" err="1">
                <a:solidFill>
                  <a:srgbClr val="000000"/>
                </a:solidFill>
                <a:latin typeface="Arial" panose="020B0604020202020204" pitchFamily="34" charset="0"/>
                <a:cs typeface="Arial" panose="020B0604020202020204" pitchFamily="34" charset="0"/>
              </a:rPr>
              <a:t>jednego</a:t>
            </a:r>
            <a:r>
              <a:rPr lang="en-US" sz="3200" dirty="0">
                <a:solidFill>
                  <a:srgbClr val="000000"/>
                </a:solidFill>
                <a:latin typeface="Arial" panose="020B0604020202020204" pitchFamily="34" charset="0"/>
                <a:cs typeface="Arial" panose="020B0604020202020204" pitchFamily="34" charset="0"/>
              </a:rPr>
              <a:t> do </a:t>
            </a:r>
            <a:r>
              <a:rPr lang="en-US" sz="3200" dirty="0" err="1">
                <a:solidFill>
                  <a:srgbClr val="000000"/>
                </a:solidFill>
                <a:latin typeface="Arial" panose="020B0604020202020204" pitchFamily="34" charset="0"/>
                <a:cs typeface="Arial" panose="020B0604020202020204" pitchFamily="34" charset="0"/>
              </a:rPr>
              <a:t>drugiego</a:t>
            </a:r>
            <a:r>
              <a:rPr lang="en-US" sz="3200" dirty="0">
                <a:solidFill>
                  <a:srgbClr val="000000"/>
                </a:solidFill>
                <a:latin typeface="Arial" panose="020B0604020202020204" pitchFamily="34" charset="0"/>
                <a:cs typeface="Arial" panose="020B0604020202020204" pitchFamily="34" charset="0"/>
              </a:rPr>
              <a:t>.</a:t>
            </a:r>
          </a:p>
          <a:p>
            <a:pPr>
              <a:lnSpc>
                <a:spcPct val="150000"/>
              </a:lnSpc>
            </a:pPr>
            <a:r>
              <a:rPr lang="en-US" sz="3600" b="1" dirty="0">
                <a:solidFill>
                  <a:srgbClr val="000000"/>
                </a:solidFill>
                <a:latin typeface="Apple Chancery" panose="03020702040506060504" pitchFamily="66" charset="-79"/>
                <a:cs typeface="Apple Chancery" panose="03020702040506060504" pitchFamily="66" charset="-79"/>
              </a:rPr>
              <a:t>7. </a:t>
            </a:r>
            <a:r>
              <a:rPr lang="en-US" sz="3600" b="1" dirty="0" err="1">
                <a:solidFill>
                  <a:srgbClr val="000000"/>
                </a:solidFill>
                <a:latin typeface="Apple Chancery" panose="03020702040506060504" pitchFamily="66" charset="-79"/>
                <a:cs typeface="Apple Chancery" panose="03020702040506060504" pitchFamily="66" charset="-79"/>
              </a:rPr>
              <a:t>Przegub</a:t>
            </a:r>
            <a:r>
              <a:rPr lang="en-US" sz="3600" b="1" dirty="0">
                <a:solidFill>
                  <a:srgbClr val="000000"/>
                </a:solidFill>
                <a:latin typeface="Apple Chancery" panose="03020702040506060504" pitchFamily="66" charset="-79"/>
                <a:cs typeface="Apple Chancery" panose="03020702040506060504" pitchFamily="66" charset="-79"/>
              </a:rPr>
              <a:t> </a:t>
            </a:r>
            <a:r>
              <a:rPr lang="en-US" sz="3600" b="1" dirty="0" err="1">
                <a:solidFill>
                  <a:srgbClr val="000000"/>
                </a:solidFill>
                <a:latin typeface="Apple Chancery" panose="03020702040506060504" pitchFamily="66" charset="-79"/>
                <a:cs typeface="Apple Chancery" panose="03020702040506060504" pitchFamily="66" charset="-79"/>
              </a:rPr>
              <a:t>przechwytywania</a:t>
            </a:r>
            <a:r>
              <a:rPr lang="en-US" sz="3600" b="1" dirty="0">
                <a:solidFill>
                  <a:srgbClr val="000000"/>
                </a:solidFill>
                <a:latin typeface="Apple Chancery" panose="03020702040506060504" pitchFamily="66" charset="-79"/>
                <a:cs typeface="Apple Chancery" panose="03020702040506060504" pitchFamily="66" charset="-79"/>
              </a:rPr>
              <a:t> </a:t>
            </a:r>
            <a:r>
              <a:rPr lang="en-US" sz="3600" b="1" dirty="0" err="1">
                <a:solidFill>
                  <a:srgbClr val="000000"/>
                </a:solidFill>
                <a:latin typeface="Apple Chancery" panose="03020702040506060504" pitchFamily="66" charset="-79"/>
                <a:cs typeface="Apple Chancery" panose="03020702040506060504" pitchFamily="66" charset="-79"/>
              </a:rPr>
              <a:t>wartości</a:t>
            </a:r>
            <a:r>
              <a:rPr lang="en-US" sz="3600" b="1" dirty="0">
                <a:solidFill>
                  <a:srgbClr val="000000"/>
                </a:solidFill>
                <a:latin typeface="Apple Chancery" panose="03020702040506060504" pitchFamily="66" charset="-79"/>
                <a:cs typeface="Apple Chancery" panose="03020702040506060504" pitchFamily="66" charset="-79"/>
              </a:rPr>
              <a:t>. </a:t>
            </a:r>
            <a:r>
              <a:rPr lang="en-US" sz="3200" dirty="0">
                <a:solidFill>
                  <a:srgbClr val="000000"/>
                </a:solidFill>
                <a:latin typeface="Arial" panose="020B0604020202020204" pitchFamily="34" charset="0"/>
                <a:cs typeface="Arial" panose="020B0604020202020204" pitchFamily="34" charset="0"/>
              </a:rPr>
              <a:t>Ten </a:t>
            </a:r>
            <a:r>
              <a:rPr lang="en-US" sz="3200" dirty="0" err="1">
                <a:solidFill>
                  <a:srgbClr val="000000"/>
                </a:solidFill>
                <a:latin typeface="Arial" panose="020B0604020202020204" pitchFamily="34" charset="0"/>
                <a:cs typeface="Arial" panose="020B0604020202020204" pitchFamily="34" charset="0"/>
              </a:rPr>
              <a:t>zwrot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odnosi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się</a:t>
            </a:r>
            <a:r>
              <a:rPr lang="en-US" sz="3200" dirty="0">
                <a:solidFill>
                  <a:srgbClr val="000000"/>
                </a:solidFill>
                <a:latin typeface="Arial" panose="020B0604020202020204" pitchFamily="34" charset="0"/>
                <a:cs typeface="Arial" panose="020B0604020202020204" pitchFamily="34" charset="0"/>
              </a:rPr>
              <a:t> do </a:t>
            </a:r>
            <a:r>
              <a:rPr lang="en-US" sz="3200" dirty="0" err="1">
                <a:solidFill>
                  <a:srgbClr val="000000"/>
                </a:solidFill>
                <a:latin typeface="Arial" panose="020B0604020202020204" pitchFamily="34" charset="0"/>
                <a:cs typeface="Arial" panose="020B0604020202020204" pitchFamily="34" charset="0"/>
              </a:rPr>
              <a:t>zmian</a:t>
            </a:r>
            <a:r>
              <a:rPr lang="en-US" sz="3200" dirty="0">
                <a:solidFill>
                  <a:srgbClr val="000000"/>
                </a:solidFill>
                <a:latin typeface="Arial" panose="020B0604020202020204" pitchFamily="34" charset="0"/>
                <a:cs typeface="Arial" panose="020B0604020202020204" pitchFamily="34" charset="0"/>
              </a:rPr>
              <a:t> w </a:t>
            </a:r>
            <a:r>
              <a:rPr lang="en-US" sz="3200" dirty="0" err="1">
                <a:solidFill>
                  <a:srgbClr val="000000"/>
                </a:solidFill>
                <a:latin typeface="Arial" panose="020B0604020202020204" pitchFamily="34" charset="0"/>
                <a:cs typeface="Arial" panose="020B0604020202020204" pitchFamily="34" charset="0"/>
              </a:rPr>
              <a:t>sposobie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zarabiania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lub</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uzyskiwania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przychodów</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Zmiana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sposobu</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zarabiania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pieniędzy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wpływa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produktową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biznesową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sprzedażową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marketingową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operacyjną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stronę</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modelu</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biznesowego</a:t>
            </a:r>
            <a:r>
              <a:rPr lang="en-US" sz="3200" dirty="0">
                <a:solidFill>
                  <a:srgbClr val="000000"/>
                </a:solidFill>
                <a:latin typeface="Arial" panose="020B0604020202020204" pitchFamily="34" charset="0"/>
                <a:cs typeface="Arial" panose="020B0604020202020204" pitchFamily="34" charset="0"/>
              </a:rPr>
              <a:t>.</a:t>
            </a:r>
          </a:p>
          <a:p>
            <a:pPr>
              <a:lnSpc>
                <a:spcPct val="150000"/>
              </a:lnSpc>
            </a:pPr>
            <a:r>
              <a:rPr lang="en-US" sz="3600" b="1" dirty="0">
                <a:solidFill>
                  <a:srgbClr val="000000"/>
                </a:solidFill>
                <a:latin typeface="Apple Chancery" panose="03020702040506060504" pitchFamily="66" charset="-79"/>
                <a:cs typeface="Apple Chancery" panose="03020702040506060504" pitchFamily="66" charset="-79"/>
              </a:rPr>
              <a:t>8. </a:t>
            </a:r>
            <a:r>
              <a:rPr lang="en-US" sz="3600" b="1" dirty="0" err="1">
                <a:solidFill>
                  <a:srgbClr val="000000"/>
                </a:solidFill>
                <a:latin typeface="Apple Chancery" panose="03020702040506060504" pitchFamily="66" charset="-79"/>
                <a:cs typeface="Apple Chancery" panose="03020702040506060504" pitchFamily="66" charset="-79"/>
              </a:rPr>
              <a:t>Silnik</a:t>
            </a:r>
            <a:r>
              <a:rPr lang="en-US" sz="3600" b="1" dirty="0">
                <a:solidFill>
                  <a:srgbClr val="000000"/>
                </a:solidFill>
                <a:latin typeface="Apple Chancery" panose="03020702040506060504" pitchFamily="66" charset="-79"/>
                <a:cs typeface="Apple Chancery" panose="03020702040506060504" pitchFamily="66" charset="-79"/>
              </a:rPr>
              <a:t> </a:t>
            </a:r>
            <a:r>
              <a:rPr lang="en-US" sz="3600" b="1" dirty="0" err="1">
                <a:solidFill>
                  <a:srgbClr val="000000"/>
                </a:solidFill>
                <a:latin typeface="Apple Chancery" panose="03020702040506060504" pitchFamily="66" charset="-79"/>
                <a:cs typeface="Apple Chancery" panose="03020702040506060504" pitchFamily="66" charset="-79"/>
              </a:rPr>
              <a:t>osi</a:t>
            </a:r>
            <a:r>
              <a:rPr lang="en-US" sz="3600" b="1" dirty="0">
                <a:solidFill>
                  <a:srgbClr val="000000"/>
                </a:solidFill>
                <a:latin typeface="Apple Chancery" panose="03020702040506060504" pitchFamily="66" charset="-79"/>
                <a:cs typeface="Apple Chancery" panose="03020702040506060504" pitchFamily="66" charset="-79"/>
              </a:rPr>
              <a:t> </a:t>
            </a:r>
            <a:r>
              <a:rPr lang="en-US" sz="3600" b="1" dirty="0" err="1">
                <a:solidFill>
                  <a:srgbClr val="000000"/>
                </a:solidFill>
                <a:latin typeface="Apple Chancery" panose="03020702040506060504" pitchFamily="66" charset="-79"/>
                <a:cs typeface="Apple Chancery" panose="03020702040506060504" pitchFamily="66" charset="-79"/>
              </a:rPr>
              <a:t>wzrostu</a:t>
            </a:r>
            <a:r>
              <a:rPr lang="en-US" sz="3600" b="1" dirty="0">
                <a:solidFill>
                  <a:srgbClr val="000000"/>
                </a:solidFill>
                <a:latin typeface="Apple Chancery" panose="03020702040506060504" pitchFamily="66" charset="-79"/>
                <a:cs typeface="Apple Chancery" panose="03020702040506060504" pitchFamily="66" charset="-79"/>
              </a:rPr>
              <a:t>. </a:t>
            </a:r>
            <a:r>
              <a:rPr lang="en-US" sz="3200" dirty="0" err="1">
                <a:solidFill>
                  <a:srgbClr val="000000"/>
                </a:solidFill>
                <a:latin typeface="Arial" panose="020B0604020202020204" pitchFamily="34" charset="0"/>
                <a:cs typeface="Arial" panose="020B0604020202020204" pitchFamily="34" charset="0"/>
              </a:rPr>
              <a:t>Wzrost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wirusa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następuje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wtedy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gdy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obecni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użytkownicy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polecają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innym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użytkownikom</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Płatny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wzrost</a:t>
            </a:r>
            <a:r>
              <a:rPr lang="en-US" sz="3200" dirty="0">
                <a:solidFill>
                  <a:srgbClr val="000000"/>
                </a:solidFill>
                <a:latin typeface="Arial" panose="020B0604020202020204" pitchFamily="34" charset="0"/>
                <a:cs typeface="Arial" panose="020B0604020202020204" pitchFamily="34" charset="0"/>
              </a:rPr>
              <a:t> ma miejsce, </a:t>
            </a:r>
            <a:r>
              <a:rPr lang="en-US" sz="3200" dirty="0" err="1">
                <a:solidFill>
                  <a:srgbClr val="000000"/>
                </a:solidFill>
                <a:latin typeface="Arial" panose="020B0604020202020204" pitchFamily="34" charset="0"/>
                <a:cs typeface="Arial" panose="020B0604020202020204" pitchFamily="34" charset="0"/>
              </a:rPr>
              <a:t>gdy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wydajesz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pieniądze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marketingowe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pozyskiwanie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nowych</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klientów</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Lepki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wzrost</a:t>
            </a:r>
            <a:r>
              <a:rPr lang="en-US" sz="3200" dirty="0">
                <a:solidFill>
                  <a:srgbClr val="000000"/>
                </a:solidFill>
                <a:latin typeface="Arial" panose="020B0604020202020204" pitchFamily="34" charset="0"/>
                <a:cs typeface="Arial" panose="020B0604020202020204" pitchFamily="34" charset="0"/>
              </a:rPr>
              <a:t> ma miejsce </a:t>
            </a:r>
            <a:r>
              <a:rPr lang="en-US" sz="3200" dirty="0" err="1">
                <a:solidFill>
                  <a:srgbClr val="000000"/>
                </a:solidFill>
                <a:latin typeface="Arial" panose="020B0604020202020204" pitchFamily="34" charset="0"/>
                <a:cs typeface="Arial" panose="020B0604020202020204" pitchFamily="34" charset="0"/>
              </a:rPr>
              <a:t>wtedy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gdy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uda</a:t>
            </a:r>
            <a:r>
              <a:rPr lang="en-US" sz="3200" dirty="0">
                <a:solidFill>
                  <a:srgbClr val="000000"/>
                </a:solidFill>
                <a:latin typeface="Arial" panose="020B0604020202020204" pitchFamily="34" charset="0"/>
                <a:cs typeface="Arial" panose="020B0604020202020204" pitchFamily="34" charset="0"/>
              </a:rPr>
              <a:t> Ci </a:t>
            </a:r>
            <a:r>
              <a:rPr lang="en-US" sz="3200" dirty="0" err="1">
                <a:solidFill>
                  <a:srgbClr val="000000"/>
                </a:solidFill>
                <a:latin typeface="Arial" panose="020B0604020202020204" pitchFamily="34" charset="0"/>
                <a:cs typeface="Arial" panose="020B0604020202020204" pitchFamily="34" charset="0"/>
              </a:rPr>
              <a:t>się</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zatrzymać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większość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użytkowników</a:t>
            </a:r>
            <a:r>
              <a:rPr lang="en-US" sz="3200" dirty="0">
                <a:solidFill>
                  <a:srgbClr val="000000"/>
                </a:solidFill>
                <a:latin typeface="Arial" panose="020B0604020202020204" pitchFamily="34" charset="0"/>
                <a:cs typeface="Arial" panose="020B0604020202020204" pitchFamily="34" charset="0"/>
              </a:rPr>
              <a:t>, a </a:t>
            </a:r>
            <a:r>
              <a:rPr lang="en-US" sz="3200" dirty="0" err="1">
                <a:solidFill>
                  <a:srgbClr val="000000"/>
                </a:solidFill>
                <a:latin typeface="Arial" panose="020B0604020202020204" pitchFamily="34" charset="0"/>
                <a:cs typeface="Arial" panose="020B0604020202020204" pitchFamily="34" charset="0"/>
              </a:rPr>
              <a:t>wskaźnik</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rezygnacji</a:t>
            </a:r>
            <a:r>
              <a:rPr lang="en-US" sz="3200" dirty="0">
                <a:solidFill>
                  <a:srgbClr val="000000"/>
                </a:solidFill>
                <a:latin typeface="Arial" panose="020B0604020202020204" pitchFamily="34" charset="0"/>
                <a:cs typeface="Arial" panose="020B0604020202020204" pitchFamily="34" charset="0"/>
              </a:rPr>
              <a:t> jest </a:t>
            </a:r>
            <a:r>
              <a:rPr lang="en-US" sz="3200" dirty="0" err="1">
                <a:solidFill>
                  <a:srgbClr val="000000"/>
                </a:solidFill>
                <a:latin typeface="Arial" panose="020B0604020202020204" pitchFamily="34" charset="0"/>
                <a:cs typeface="Arial" panose="020B0604020202020204" pitchFamily="34" charset="0"/>
              </a:rPr>
              <a:t>niski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przejść</a:t>
            </a:r>
            <a:r>
              <a:rPr lang="en-US" sz="3200" dirty="0">
                <a:solidFill>
                  <a:srgbClr val="000000"/>
                </a:solidFill>
                <a:latin typeface="Arial" panose="020B0604020202020204" pitchFamily="34" charset="0"/>
                <a:cs typeface="Arial" panose="020B0604020202020204" pitchFamily="34" charset="0"/>
              </a:rPr>
              <a:t> od </a:t>
            </a:r>
            <a:r>
              <a:rPr lang="en-US" sz="3200" dirty="0" err="1">
                <a:solidFill>
                  <a:srgbClr val="000000"/>
                </a:solidFill>
                <a:latin typeface="Arial" panose="020B0604020202020204" pitchFamily="34" charset="0"/>
                <a:cs typeface="Arial" panose="020B0604020202020204" pitchFamily="34" charset="0"/>
              </a:rPr>
              <a:t>jednego</a:t>
            </a:r>
            <a:r>
              <a:rPr lang="en-US" sz="3200" dirty="0">
                <a:solidFill>
                  <a:srgbClr val="000000"/>
                </a:solidFill>
                <a:latin typeface="Arial" panose="020B0604020202020204" pitchFamily="34" charset="0"/>
                <a:cs typeface="Arial" panose="020B0604020202020204" pitchFamily="34" charset="0"/>
              </a:rPr>
              <a:t> z </a:t>
            </a:r>
            <a:r>
              <a:rPr lang="en-US" sz="3200" dirty="0" err="1">
                <a:solidFill>
                  <a:srgbClr val="000000"/>
                </a:solidFill>
                <a:latin typeface="Arial" panose="020B0604020202020204" pitchFamily="34" charset="0"/>
                <a:cs typeface="Arial" panose="020B0604020202020204" pitchFamily="34" charset="0"/>
              </a:rPr>
              <a:t>tych</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motorów</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wzrostu</a:t>
            </a:r>
            <a:r>
              <a:rPr lang="en-US" sz="3200" dirty="0">
                <a:solidFill>
                  <a:srgbClr val="000000"/>
                </a:solidFill>
                <a:latin typeface="Arial" panose="020B0604020202020204" pitchFamily="34" charset="0"/>
                <a:cs typeface="Arial" panose="020B0604020202020204" pitchFamily="34" charset="0"/>
              </a:rPr>
              <a:t> do </a:t>
            </a:r>
            <a:r>
              <a:rPr lang="en-US" sz="3200" dirty="0" err="1">
                <a:solidFill>
                  <a:srgbClr val="000000"/>
                </a:solidFill>
                <a:latin typeface="Arial" panose="020B0604020202020204" pitchFamily="34" charset="0"/>
                <a:cs typeface="Arial" panose="020B0604020202020204" pitchFamily="34" charset="0"/>
              </a:rPr>
              <a:t>drugiego</a:t>
            </a:r>
            <a:r>
              <a:rPr lang="en-US" sz="3200" dirty="0">
                <a:solidFill>
                  <a:srgbClr val="000000"/>
                </a:solidFill>
                <a:latin typeface="Arial" panose="020B0604020202020204" pitchFamily="34" charset="0"/>
                <a:cs typeface="Arial" panose="020B0604020202020204" pitchFamily="34" charset="0"/>
              </a:rPr>
              <a:t>.</a:t>
            </a:r>
          </a:p>
          <a:p>
            <a:pPr>
              <a:lnSpc>
                <a:spcPct val="150000"/>
              </a:lnSpc>
            </a:pPr>
            <a:r>
              <a:rPr lang="en-US" sz="3600" b="1" dirty="0">
                <a:solidFill>
                  <a:srgbClr val="000000"/>
                </a:solidFill>
                <a:latin typeface="Apple Chancery" panose="03020702040506060504" pitchFamily="66" charset="-79"/>
                <a:cs typeface="Apple Chancery" panose="03020702040506060504" pitchFamily="66" charset="-79"/>
              </a:rPr>
              <a:t>9. </a:t>
            </a:r>
            <a:r>
              <a:rPr lang="en-US" sz="3600" b="1" dirty="0" err="1">
                <a:solidFill>
                  <a:srgbClr val="000000"/>
                </a:solidFill>
                <a:latin typeface="Apple Chancery" panose="03020702040506060504" pitchFamily="66" charset="-79"/>
                <a:cs typeface="Apple Chancery" panose="03020702040506060504" pitchFamily="66" charset="-79"/>
              </a:rPr>
              <a:t>Oś</a:t>
            </a:r>
            <a:r>
              <a:rPr lang="en-US" sz="3600" b="1" dirty="0">
                <a:solidFill>
                  <a:srgbClr val="000000"/>
                </a:solidFill>
                <a:latin typeface="Apple Chancery" panose="03020702040506060504" pitchFamily="66" charset="-79"/>
                <a:cs typeface="Apple Chancery" panose="03020702040506060504" pitchFamily="66" charset="-79"/>
              </a:rPr>
              <a:t> </a:t>
            </a:r>
            <a:r>
              <a:rPr lang="en-US" sz="3600" b="1" dirty="0" err="1">
                <a:solidFill>
                  <a:srgbClr val="000000"/>
                </a:solidFill>
                <a:latin typeface="Apple Chancery" panose="03020702040506060504" pitchFamily="66" charset="-79"/>
                <a:cs typeface="Apple Chancery" panose="03020702040506060504" pitchFamily="66" charset="-79"/>
              </a:rPr>
              <a:t>kanału</a:t>
            </a:r>
            <a:r>
              <a:rPr lang="en-US" sz="3600" b="1" dirty="0">
                <a:solidFill>
                  <a:srgbClr val="000000"/>
                </a:solidFill>
                <a:latin typeface="Apple Chancery" panose="03020702040506060504" pitchFamily="66" charset="-79"/>
                <a:cs typeface="Apple Chancery" panose="03020702040506060504" pitchFamily="66" charset="-79"/>
              </a:rPr>
              <a:t>. </a:t>
            </a:r>
            <a:r>
              <a:rPr lang="en-US" sz="3200" dirty="0" err="1">
                <a:solidFill>
                  <a:srgbClr val="000000"/>
                </a:solidFill>
                <a:latin typeface="Arial" panose="020B0604020202020204" pitchFamily="34" charset="0"/>
                <a:cs typeface="Arial" panose="020B0604020202020204" pitchFamily="34" charset="0"/>
              </a:rPr>
              <a:t>Tutaj</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możesz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zmienić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sposób</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a:t>
            </a:r>
            <a:r>
              <a:rPr lang="en-US" sz="3200" dirty="0">
                <a:solidFill>
                  <a:srgbClr val="000000"/>
                </a:solidFill>
                <a:latin typeface="Arial" panose="020B0604020202020204" pitchFamily="34" charset="0"/>
                <a:cs typeface="Arial" panose="020B0604020202020204" pitchFamily="34" charset="0"/>
              </a:rPr>
              <a:t> miejsce </a:t>
            </a:r>
            <a:r>
              <a:rPr lang="en-US" sz="3200" dirty="0" err="1">
                <a:solidFill>
                  <a:srgbClr val="000000"/>
                </a:solidFill>
                <a:latin typeface="Arial" panose="020B0604020202020204" pitchFamily="34" charset="0"/>
                <a:cs typeface="Arial" panose="020B0604020202020204" pitchFamily="34" charset="0"/>
              </a:rPr>
              <a:t>sprzedaży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swoich</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produktów</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usług</a:t>
            </a:r>
            <a:r>
              <a:rPr lang="en-US" sz="3200" dirty="0">
                <a:solidFill>
                  <a:srgbClr val="000000"/>
                </a:solidFill>
                <a:latin typeface="Arial" panose="020B0604020202020204" pitchFamily="34" charset="0"/>
                <a:cs typeface="Arial" panose="020B0604020202020204" pitchFamily="34" charset="0"/>
              </a:rPr>
              <a:t> (w </a:t>
            </a:r>
            <a:r>
              <a:rPr lang="en-US" sz="3200" dirty="0" err="1">
                <a:solidFill>
                  <a:srgbClr val="000000"/>
                </a:solidFill>
                <a:latin typeface="Arial" panose="020B0604020202020204" pitchFamily="34" charset="0"/>
                <a:cs typeface="Arial" panose="020B0604020202020204" pitchFamily="34" charset="0"/>
              </a:rPr>
              <a:t>sklepach</a:t>
            </a:r>
            <a:r>
              <a:rPr lang="en-US" sz="3200" dirty="0">
                <a:solidFill>
                  <a:srgbClr val="000000"/>
                </a:solidFill>
                <a:latin typeface="Arial" panose="020B0604020202020204" pitchFamily="34" charset="0"/>
                <a:cs typeface="Arial" panose="020B0604020202020204" pitchFamily="34" charset="0"/>
              </a:rPr>
              <a:t>, online, </a:t>
            </a:r>
            <a:r>
              <a:rPr lang="en-US" sz="3200" dirty="0" err="1">
                <a:solidFill>
                  <a:srgbClr val="000000"/>
                </a:solidFill>
                <a:latin typeface="Arial" panose="020B0604020202020204" pitchFamily="34" charset="0"/>
                <a:cs typeface="Arial" panose="020B0604020202020204" pitchFamily="34" charset="0"/>
              </a:rPr>
              <a:t>przez</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partnerów</a:t>
            </a:r>
            <a:r>
              <a:rPr lang="en-US" sz="3200" dirty="0">
                <a:solidFill>
                  <a:srgbClr val="000000"/>
                </a:solidFill>
                <a:latin typeface="Arial" panose="020B0604020202020204" pitchFamily="34" charset="0"/>
                <a:cs typeface="Arial" panose="020B0604020202020204" pitchFamily="34" charset="0"/>
              </a:rPr>
              <a:t>, w </a:t>
            </a:r>
            <a:r>
              <a:rPr lang="en-US" sz="3200" dirty="0" err="1">
                <a:solidFill>
                  <a:srgbClr val="000000"/>
                </a:solidFill>
                <a:latin typeface="Arial" panose="020B0604020202020204" pitchFamily="34" charset="0"/>
                <a:cs typeface="Arial" panose="020B0604020202020204" pitchFamily="34" charset="0"/>
              </a:rPr>
              <a:t>aplikacji</a:t>
            </a:r>
            <a:r>
              <a:rPr lang="en-US" sz="3200" dirty="0">
                <a:solidFill>
                  <a:srgbClr val="000000"/>
                </a:solidFill>
                <a:latin typeface="Arial" panose="020B0604020202020204" pitchFamily="34" charset="0"/>
                <a:cs typeface="Arial" panose="020B0604020202020204" pitchFamily="34" charset="0"/>
              </a:rPr>
              <a:t>).</a:t>
            </a:r>
          </a:p>
          <a:p>
            <a:pPr>
              <a:lnSpc>
                <a:spcPct val="150000"/>
              </a:lnSpc>
            </a:pPr>
            <a:r>
              <a:rPr lang="en-US" sz="3600" b="1" dirty="0">
                <a:solidFill>
                  <a:srgbClr val="000000"/>
                </a:solidFill>
                <a:latin typeface="Apple Chancery" panose="03020702040506060504" pitchFamily="66" charset="-79"/>
                <a:cs typeface="Apple Chancery" panose="03020702040506060504" pitchFamily="66" charset="-79"/>
              </a:rPr>
              <a:t>10. </a:t>
            </a:r>
            <a:r>
              <a:rPr lang="en-US" sz="3600" b="1" dirty="0" err="1">
                <a:solidFill>
                  <a:srgbClr val="000000"/>
                </a:solidFill>
                <a:latin typeface="Apple Chancery" panose="03020702040506060504" pitchFamily="66" charset="-79"/>
                <a:cs typeface="Apple Chancery" panose="03020702040506060504" pitchFamily="66" charset="-79"/>
              </a:rPr>
              <a:t>Oś</a:t>
            </a:r>
            <a:r>
              <a:rPr lang="en-US" sz="3600" b="1" dirty="0">
                <a:solidFill>
                  <a:srgbClr val="000000"/>
                </a:solidFill>
                <a:latin typeface="Apple Chancery" panose="03020702040506060504" pitchFamily="66" charset="-79"/>
                <a:cs typeface="Apple Chancery" panose="03020702040506060504" pitchFamily="66" charset="-79"/>
              </a:rPr>
              <a:t> </a:t>
            </a:r>
            <a:r>
              <a:rPr lang="en-US" sz="3600" b="1" dirty="0" err="1">
                <a:solidFill>
                  <a:srgbClr val="000000"/>
                </a:solidFill>
                <a:latin typeface="Apple Chancery" panose="03020702040506060504" pitchFamily="66" charset="-79"/>
                <a:cs typeface="Apple Chancery" panose="03020702040506060504" pitchFamily="66" charset="-79"/>
              </a:rPr>
              <a:t>technologii</a:t>
            </a:r>
            <a:r>
              <a:rPr lang="en-US" sz="3600" b="1" dirty="0">
                <a:solidFill>
                  <a:srgbClr val="000000"/>
                </a:solidFill>
                <a:latin typeface="Apple Chancery" panose="03020702040506060504" pitchFamily="66" charset="-79"/>
                <a:cs typeface="Apple Chancery" panose="03020702040506060504" pitchFamily="66" charset="-79"/>
              </a:rPr>
              <a:t>. </a:t>
            </a:r>
            <a:r>
              <a:rPr lang="en-US" sz="3200" dirty="0">
                <a:solidFill>
                  <a:srgbClr val="000000"/>
                </a:solidFill>
                <a:latin typeface="Arial" panose="020B0604020202020204" pitchFamily="34" charset="0"/>
                <a:cs typeface="Arial" panose="020B0604020202020204" pitchFamily="34" charset="0"/>
              </a:rPr>
              <a:t>Ten </a:t>
            </a:r>
            <a:r>
              <a:rPr lang="en-US" sz="3200" dirty="0" err="1">
                <a:solidFill>
                  <a:srgbClr val="000000"/>
                </a:solidFill>
                <a:latin typeface="Arial" panose="020B0604020202020204" pitchFamily="34" charset="0"/>
                <a:cs typeface="Arial" panose="020B0604020202020204" pitchFamily="34" charset="0"/>
              </a:rPr>
              <a:t>punkt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zwrotny</a:t>
            </a:r>
            <a:r>
              <a:rPr lang="en-US" sz="3200" dirty="0">
                <a:solidFill>
                  <a:srgbClr val="000000"/>
                </a:solidFill>
                <a:latin typeface="Arial" panose="020B0604020202020204" pitchFamily="34" charset="0"/>
                <a:cs typeface="Arial" panose="020B0604020202020204" pitchFamily="34" charset="0"/>
              </a:rPr>
              <a:t> ma miejsce, </a:t>
            </a:r>
            <a:r>
              <a:rPr lang="en-US" sz="3200" dirty="0" err="1">
                <a:solidFill>
                  <a:srgbClr val="000000"/>
                </a:solidFill>
                <a:latin typeface="Arial" panose="020B0604020202020204" pitchFamily="34" charset="0"/>
                <a:cs typeface="Arial" panose="020B0604020202020204" pitchFamily="34" charset="0"/>
              </a:rPr>
              <a:t>gdy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nowa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technologia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zostać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wykorzystana</a:t>
            </a:r>
            <a:r>
              <a:rPr lang="en-US" sz="3200" dirty="0">
                <a:solidFill>
                  <a:srgbClr val="000000"/>
                </a:solidFill>
                <a:latin typeface="Arial" panose="020B0604020202020204" pitchFamily="34" charset="0"/>
                <a:cs typeface="Arial" panose="020B0604020202020204" pitchFamily="34" charset="0"/>
              </a:rPr>
              <a:t> do </a:t>
            </a:r>
            <a:r>
              <a:rPr lang="en-US" sz="3200" dirty="0" err="1">
                <a:solidFill>
                  <a:srgbClr val="000000"/>
                </a:solidFill>
                <a:latin typeface="Arial" panose="020B0604020202020204" pitchFamily="34" charset="0"/>
                <a:cs typeface="Arial" panose="020B0604020202020204" pitchFamily="34" charset="0"/>
              </a:rPr>
              <a:t>osiągnięcia</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tego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samego</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wyniku</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Może</a:t>
            </a:r>
            <a:r>
              <a:rPr lang="en-US" sz="3200" dirty="0">
                <a:solidFill>
                  <a:srgbClr val="000000"/>
                </a:solidFill>
                <a:latin typeface="Arial" panose="020B0604020202020204" pitchFamily="34" charset="0"/>
                <a:cs typeface="Arial" panose="020B0604020202020204" pitchFamily="34" charset="0"/>
              </a:rPr>
              <a:t> to </a:t>
            </a:r>
            <a:r>
              <a:rPr lang="en-US" sz="3200" dirty="0" err="1">
                <a:solidFill>
                  <a:srgbClr val="000000"/>
                </a:solidFill>
                <a:latin typeface="Arial" panose="020B0604020202020204" pitchFamily="34" charset="0"/>
                <a:cs typeface="Arial" panose="020B0604020202020204" pitchFamily="34" charset="0"/>
              </a:rPr>
              <a:t>być</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korzystne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jeśli</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nowe</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rozwiązanie</a:t>
            </a:r>
            <a:r>
              <a:rPr lang="en-US" sz="3200" dirty="0">
                <a:solidFill>
                  <a:srgbClr val="000000"/>
                </a:solidFill>
                <a:latin typeface="Arial" panose="020B0604020202020204" pitchFamily="34" charset="0"/>
                <a:cs typeface="Arial" panose="020B0604020202020204" pitchFamily="34" charset="0"/>
              </a:rPr>
              <a:t> ma </a:t>
            </a:r>
            <a:r>
              <a:rPr lang="en-US" sz="3200" dirty="0" err="1">
                <a:solidFill>
                  <a:srgbClr val="000000"/>
                </a:solidFill>
                <a:latin typeface="Arial" panose="020B0604020202020204" pitchFamily="34" charset="0"/>
                <a:cs typeface="Arial" panose="020B0604020202020204" pitchFamily="34" charset="0"/>
              </a:rPr>
              <a:t>niższy</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koszt</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i</a:t>
            </a:r>
            <a:r>
              <a:rPr lang="en-US" sz="3200" dirty="0">
                <a:solidFill>
                  <a:srgbClr val="000000"/>
                </a:solidFill>
                <a:latin typeface="Arial" panose="020B0604020202020204" pitchFamily="34" charset="0"/>
                <a:cs typeface="Arial" panose="020B0604020202020204" pitchFamily="34" charset="0"/>
              </a:rPr>
              <a:t>/</a:t>
            </a:r>
            <a:r>
              <a:rPr lang="en-US" sz="3200" dirty="0" err="1">
                <a:solidFill>
                  <a:srgbClr val="000000"/>
                </a:solidFill>
                <a:latin typeface="Arial" panose="020B0604020202020204" pitchFamily="34" charset="0"/>
                <a:cs typeface="Arial" panose="020B0604020202020204" pitchFamily="34" charset="0"/>
              </a:rPr>
              <a:t>lub</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lepszą</a:t>
            </a:r>
            <a:r>
              <a:rPr lang="en-US" sz="3200" dirty="0">
                <a:solidFill>
                  <a:srgbClr val="000000"/>
                </a:solidFill>
                <a:latin typeface="Arial" panose="020B0604020202020204" pitchFamily="34" charset="0"/>
                <a:cs typeface="Arial" panose="020B0604020202020204" pitchFamily="34" charset="0"/>
              </a:rPr>
              <a:t> </a:t>
            </a:r>
            <a:r>
              <a:rPr lang="en-US" sz="3200" dirty="0" err="1">
                <a:solidFill>
                  <a:srgbClr val="000000"/>
                </a:solidFill>
                <a:latin typeface="Arial" panose="020B0604020202020204" pitchFamily="34" charset="0"/>
                <a:cs typeface="Arial" panose="020B0604020202020204" pitchFamily="34" charset="0"/>
              </a:rPr>
              <a:t>wydajność</a:t>
            </a:r>
            <a:endParaRPr lang="pl-PL" sz="3200" dirty="0">
              <a:solidFill>
                <a:srgbClr val="000000"/>
              </a:solidFill>
              <a:latin typeface="Arial" panose="020B0604020202020204" pitchFamily="34" charset="0"/>
              <a:cs typeface="Arial" panose="020B0604020202020204" pitchFamily="34" charset="0"/>
            </a:endParaRPr>
          </a:p>
          <a:p>
            <a:pPr>
              <a:lnSpc>
                <a:spcPct val="150000"/>
              </a:lnSpc>
            </a:pPr>
            <a:endParaRPr lang="pl-PL" sz="3600" dirty="0"/>
          </a:p>
        </p:txBody>
      </p:sp>
      <p:sp>
        <p:nvSpPr>
          <p:cNvPr id="3" name="Prostokąt 2">
            <a:extLst>
              <a:ext uri="{FF2B5EF4-FFF2-40B4-BE49-F238E27FC236}">
                <a16:creationId xmlns:a16="http://schemas.microsoft.com/office/drawing/2014/main" id="{9BEEACD8-2D3A-4243-8422-37345C187FD4}"/>
              </a:ext>
            </a:extLst>
          </p:cNvPr>
          <p:cNvSpPr/>
          <p:nvPr/>
        </p:nvSpPr>
        <p:spPr>
          <a:xfrm>
            <a:off x="1061136" y="13076196"/>
            <a:ext cx="16014868" cy="461665"/>
          </a:xfrm>
          <a:prstGeom prst="rect">
            <a:avLst/>
          </a:prstGeom>
        </p:spPr>
        <p:txBody>
          <a:bodyPr wrap="square">
            <a:spAutoFit/>
          </a:bodyPr>
          <a:lstStyle/>
          <a:p>
            <a:r>
              <a:rPr lang="pl-PL" sz="2400" dirty="0">
                <a:latin typeface="Times New Roman" panose="02020603050405020304" pitchFamily="18" charset="0"/>
                <a:ea typeface="Times New Roman" panose="02020603050405020304" pitchFamily="18" charset="0"/>
              </a:rPr>
              <a:t>Źródło: </a:t>
            </a:r>
            <a:r>
              <a:rPr lang="pl-PL" sz="2400" dirty="0" err="1">
                <a:latin typeface="Times New Roman" panose="02020603050405020304" pitchFamily="18" charset="0"/>
                <a:ea typeface="Times New Roman" panose="02020603050405020304" pitchFamily="18" charset="0"/>
              </a:rPr>
              <a:t>https</a:t>
            </a:r>
            <a:r>
              <a:rPr lang="pl-PL" sz="2400" dirty="0">
                <a:latin typeface="Times New Roman" panose="02020603050405020304" pitchFamily="18" charset="0"/>
                <a:ea typeface="Times New Roman" panose="02020603050405020304" pitchFamily="18" charset="0"/>
              </a:rPr>
              <a:t>://</a:t>
            </a:r>
            <a:r>
              <a:rPr lang="pl-PL" sz="2400" dirty="0" err="1">
                <a:latin typeface="Times New Roman" panose="02020603050405020304" pitchFamily="18" charset="0"/>
                <a:ea typeface="Times New Roman" panose="02020603050405020304" pitchFamily="18" charset="0"/>
              </a:rPr>
              <a:t>openclassrooms.com</a:t>
            </a:r>
            <a:r>
              <a:rPr lang="pl-PL" sz="2400" dirty="0">
                <a:latin typeface="Times New Roman" panose="02020603050405020304" pitchFamily="18" charset="0"/>
                <a:ea typeface="Times New Roman" panose="02020603050405020304" pitchFamily="18" charset="0"/>
              </a:rPr>
              <a:t>/en/</a:t>
            </a:r>
            <a:r>
              <a:rPr lang="pl-PL" sz="2400" dirty="0" err="1">
                <a:latin typeface="Times New Roman" panose="02020603050405020304" pitchFamily="18" charset="0"/>
                <a:ea typeface="Times New Roman" panose="02020603050405020304" pitchFamily="18" charset="0"/>
              </a:rPr>
              <a:t>courses</a:t>
            </a:r>
            <a:r>
              <a:rPr lang="pl-PL" sz="2400" dirty="0">
                <a:latin typeface="Times New Roman" panose="02020603050405020304" pitchFamily="18" charset="0"/>
                <a:ea typeface="Times New Roman" panose="02020603050405020304" pitchFamily="18" charset="0"/>
              </a:rPr>
              <a:t>/4544561-learn-about-lean-startup/4716471-learn-how-and-when-to-pivot</a:t>
            </a:r>
            <a:r>
              <a:rPr lang="pl-PL" dirty="0"/>
              <a:t> </a:t>
            </a:r>
          </a:p>
        </p:txBody>
      </p:sp>
      <p:pic>
        <p:nvPicPr>
          <p:cNvPr id="5" name="Picture 7">
            <a:extLst>
              <a:ext uri="{FF2B5EF4-FFF2-40B4-BE49-F238E27FC236}">
                <a16:creationId xmlns:a16="http://schemas.microsoft.com/office/drawing/2014/main" id="{805415FC-FAC6-FA46-8DB7-FF58329C094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792963" y="539310"/>
            <a:ext cx="12294322" cy="13176690"/>
          </a:xfrm>
          <a:prstGeom prst="rect">
            <a:avLst/>
          </a:prstGeom>
        </p:spPr>
      </p:pic>
      <p:sp>
        <p:nvSpPr>
          <p:cNvPr id="6" name="Prostokąt 5"/>
          <p:cNvSpPr/>
          <p:nvPr/>
        </p:nvSpPr>
        <p:spPr>
          <a:xfrm>
            <a:off x="186196" y="4003"/>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6. ZWROT CZY TRWANIE?</a:t>
            </a:r>
          </a:p>
        </p:txBody>
      </p:sp>
    </p:spTree>
    <p:extLst>
      <p:ext uri="{BB962C8B-B14F-4D97-AF65-F5344CB8AC3E}">
        <p14:creationId xmlns:p14="http://schemas.microsoft.com/office/powerpoint/2010/main" val="10473410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DDAFA7-800E-E84A-894B-AAFF39F7EC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4688" y="1101970"/>
            <a:ext cx="5658587" cy="1747269"/>
          </a:xfrm>
          <a:prstGeom prst="rect">
            <a:avLst/>
          </a:prstGeom>
        </p:spPr>
      </p:pic>
      <p:pic>
        <p:nvPicPr>
          <p:cNvPr id="5" name="Picture 7">
            <a:extLst>
              <a:ext uri="{FF2B5EF4-FFF2-40B4-BE49-F238E27FC236}">
                <a16:creationId xmlns:a16="http://schemas.microsoft.com/office/drawing/2014/main" id="{4A9128ED-5EAB-A54D-8690-927A8306206E}"/>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4695230" y="269655"/>
            <a:ext cx="12294322" cy="13176690"/>
          </a:xfrm>
          <a:prstGeom prst="rect">
            <a:avLst/>
          </a:prstGeom>
        </p:spPr>
      </p:pic>
      <p:sp>
        <p:nvSpPr>
          <p:cNvPr id="6" name="Prostokąt 5"/>
          <p:cNvSpPr/>
          <p:nvPr/>
        </p:nvSpPr>
        <p:spPr>
          <a:xfrm>
            <a:off x="1092200" y="4495800"/>
            <a:ext cx="22250400" cy="4873001"/>
          </a:xfrm>
          <a:prstGeom prst="rect">
            <a:avLst/>
          </a:prstGeom>
        </p:spPr>
        <p:txBody>
          <a:bodyPr wrap="square">
            <a:spAutoFit/>
          </a:bodyPr>
          <a:lstStyle/>
          <a:p>
            <a:pPr algn="ctr">
              <a:lnSpc>
                <a:spcPct val="150000"/>
              </a:lnSpc>
            </a:pPr>
            <a:r>
              <a:rPr lang="pl-PL" sz="7200" b="1" dirty="0">
                <a:solidFill>
                  <a:srgbClr val="FFFFFF"/>
                </a:solidFill>
                <a:latin typeface="Arial" panose="020B0604020202020204" pitchFamily="34" charset="0"/>
                <a:cs typeface="Arial" panose="020B0604020202020204" pitchFamily="34" charset="0"/>
              </a:rPr>
              <a:t>Ewaluacja Lean może dać Ci cenną informację zwrotną bez poświęcania zbyt wiele czasu na zbieranie i analizowanie danych.</a:t>
            </a:r>
            <a:endParaRPr lang="en-GB" sz="7200" b="1" dirty="0">
              <a:solidFill>
                <a:srgbClr val="FFFFFF"/>
              </a:solidFill>
              <a:latin typeface="Arial" panose="020B0604020202020204" pitchFamily="34" charset="0"/>
              <a:cs typeface="Arial" panose="020B0604020202020204" pitchFamily="34" charset="0"/>
            </a:endParaRPr>
          </a:p>
        </p:txBody>
      </p:sp>
      <p:sp>
        <p:nvSpPr>
          <p:cNvPr id="7" name="Prostokąt 6"/>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1. OCENA LEAN</a:t>
            </a:r>
          </a:p>
        </p:txBody>
      </p:sp>
    </p:spTree>
    <p:extLst>
      <p:ext uri="{BB962C8B-B14F-4D97-AF65-F5344CB8AC3E}">
        <p14:creationId xmlns:p14="http://schemas.microsoft.com/office/powerpoint/2010/main" val="193020869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167352"/>
            <a:ext cx="21583206" cy="3141905"/>
          </a:xfrm>
        </p:spPr>
        <p:txBody>
          <a:bodyPr>
            <a:normAutofit/>
          </a:bodyPr>
          <a:lstStyle/>
          <a:p>
            <a:pPr algn="ctr"/>
            <a:br>
              <a:rPr lang="pl-PL" dirty="0">
                <a:solidFill>
                  <a:srgbClr val="496F63"/>
                </a:solidFill>
              </a:rPr>
            </a:br>
            <a:r>
              <a:rPr lang="pl-PL" sz="8000" dirty="0">
                <a:solidFill>
                  <a:srgbClr val="496F63"/>
                </a:solidFill>
              </a:rPr>
              <a:t>Wczesny zwrot </a:t>
            </a:r>
            <a:r>
              <a:rPr lang="pl-PL" sz="8000" dirty="0" err="1">
                <a:solidFill>
                  <a:srgbClr val="496F63"/>
                </a:solidFill>
              </a:rPr>
              <a:t>Twitter’a</a:t>
            </a:r>
            <a:endParaRPr lang="pl-PL" sz="8000" dirty="0">
              <a:solidFill>
                <a:srgbClr val="496F63"/>
              </a:solidFill>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1640303" y="3309257"/>
            <a:ext cx="13232144" cy="9310528"/>
          </a:xfrm>
        </p:spPr>
        <p:txBody>
          <a:bodyPr>
            <a:normAutofit fontScale="85000" lnSpcReduction="20000"/>
          </a:bodyPr>
          <a:lstStyle/>
          <a:p>
            <a:pPr>
              <a:lnSpc>
                <a:spcPct val="150000"/>
              </a:lnSpc>
            </a:pPr>
            <a:r>
              <a:rPr lang="pl-PL" sz="4000" dirty="0">
                <a:solidFill>
                  <a:srgbClr val="000000"/>
                </a:solidFill>
                <a:latin typeface="Arial" panose="020B0604020202020204" pitchFamily="34" charset="0"/>
                <a:cs typeface="Arial" panose="020B0604020202020204" pitchFamily="34" charset="0"/>
              </a:rPr>
              <a:t>Twitter miał na początku inną nazwę firmy: „</a:t>
            </a:r>
            <a:r>
              <a:rPr lang="pl-PL" sz="4000" dirty="0" err="1">
                <a:solidFill>
                  <a:srgbClr val="000000"/>
                </a:solidFill>
                <a:latin typeface="Arial" panose="020B0604020202020204" pitchFamily="34" charset="0"/>
                <a:cs typeface="Arial" panose="020B0604020202020204" pitchFamily="34" charset="0"/>
              </a:rPr>
              <a:t>Odeo</a:t>
            </a:r>
            <a:r>
              <a:rPr lang="pl-PL" sz="4000" dirty="0">
                <a:solidFill>
                  <a:srgbClr val="000000"/>
                </a:solidFill>
                <a:latin typeface="Arial" panose="020B0604020202020204" pitchFamily="34" charset="0"/>
                <a:cs typeface="Arial" panose="020B0604020202020204" pitchFamily="34" charset="0"/>
              </a:rPr>
              <a:t>”. W 2005 roku ich produktem była usługa podcastów. Użytkownicy mogli tworzyć podcasty, ale także wyszukiwać je i subskrybować.</a:t>
            </a:r>
          </a:p>
          <a:p>
            <a:pPr>
              <a:lnSpc>
                <a:spcPct val="150000"/>
              </a:lnSpc>
            </a:pPr>
            <a:endParaRPr lang="pl-PL" sz="4000" dirty="0">
              <a:solidFill>
                <a:srgbClr val="000000"/>
              </a:solidFill>
              <a:latin typeface="Arial" panose="020B0604020202020204" pitchFamily="34" charset="0"/>
              <a:cs typeface="Arial" panose="020B0604020202020204" pitchFamily="34" charset="0"/>
            </a:endParaRPr>
          </a:p>
          <a:p>
            <a:pPr>
              <a:lnSpc>
                <a:spcPct val="150000"/>
              </a:lnSpc>
            </a:pPr>
            <a:r>
              <a:rPr lang="pl-PL" sz="4000" dirty="0">
                <a:solidFill>
                  <a:srgbClr val="000000"/>
                </a:solidFill>
                <a:latin typeface="Arial" panose="020B0604020202020204" pitchFamily="34" charset="0"/>
                <a:cs typeface="Arial" panose="020B0604020202020204" pitchFamily="34" charset="0"/>
              </a:rPr>
              <a:t>Jednak w tym samym roku Apple ogłosił, że iTunes będzie zawierał platformę do podcastów we wszystkich iPodach. </a:t>
            </a:r>
            <a:r>
              <a:rPr lang="pl-PL" sz="4000" dirty="0" err="1">
                <a:solidFill>
                  <a:srgbClr val="000000"/>
                </a:solidFill>
                <a:latin typeface="Arial" panose="020B0604020202020204" pitchFamily="34" charset="0"/>
                <a:cs typeface="Arial" panose="020B0604020202020204" pitchFamily="34" charset="0"/>
              </a:rPr>
              <a:t>Odeo</a:t>
            </a:r>
            <a:r>
              <a:rPr lang="pl-PL" sz="4000" dirty="0">
                <a:solidFill>
                  <a:srgbClr val="000000"/>
                </a:solidFill>
                <a:latin typeface="Arial" panose="020B0604020202020204" pitchFamily="34" charset="0"/>
                <a:cs typeface="Arial" panose="020B0604020202020204" pitchFamily="34" charset="0"/>
              </a:rPr>
              <a:t> nigdy nie zamierzało skutecznie konkurować z Apple, więc 14 pracowników zaczęło burzę mózgów i szukało nowych kierunków.</a:t>
            </a:r>
          </a:p>
          <a:p>
            <a:pPr>
              <a:lnSpc>
                <a:spcPct val="150000"/>
              </a:lnSpc>
            </a:pPr>
            <a:endParaRPr lang="pl-PL" sz="4000" dirty="0">
              <a:solidFill>
                <a:srgbClr val="000000"/>
              </a:solidFill>
              <a:latin typeface="Arial" panose="020B0604020202020204" pitchFamily="34" charset="0"/>
              <a:cs typeface="Arial" panose="020B0604020202020204" pitchFamily="34" charset="0"/>
            </a:endParaRPr>
          </a:p>
          <a:p>
            <a:pPr>
              <a:lnSpc>
                <a:spcPct val="150000"/>
              </a:lnSpc>
            </a:pPr>
            <a:r>
              <a:rPr lang="pl-PL" sz="4000" dirty="0">
                <a:solidFill>
                  <a:srgbClr val="000000"/>
                </a:solidFill>
                <a:latin typeface="Arial" panose="020B0604020202020204" pitchFamily="34" charset="0"/>
                <a:cs typeface="Arial" panose="020B0604020202020204" pitchFamily="34" charset="0"/>
              </a:rPr>
              <a:t>Jeden z pracowników, Jack </a:t>
            </a:r>
            <a:r>
              <a:rPr lang="pl-PL" sz="4000" dirty="0" err="1">
                <a:solidFill>
                  <a:srgbClr val="000000"/>
                </a:solidFill>
                <a:latin typeface="Arial" panose="020B0604020202020204" pitchFamily="34" charset="0"/>
                <a:cs typeface="Arial" panose="020B0604020202020204" pitchFamily="34" charset="0"/>
              </a:rPr>
              <a:t>Dorsey</a:t>
            </a:r>
            <a:r>
              <a:rPr lang="pl-PL" sz="4000" dirty="0">
                <a:solidFill>
                  <a:srgbClr val="000000"/>
                </a:solidFill>
                <a:latin typeface="Arial" panose="020B0604020202020204" pitchFamily="34" charset="0"/>
                <a:cs typeface="Arial" panose="020B0604020202020204" pitchFamily="34" charset="0"/>
              </a:rPr>
              <a:t>, wpadł na pomysł zbudowania produktu do grupowych SMS-ów (tekstów). Klienci mogli aktualizować swoje statusy grupie znajomych za pomocą wiadomości SMS (tekst) i zobaczyć oś czasu swoich statusów.</a:t>
            </a:r>
            <a:endParaRPr lang="pl-PL" sz="4000" b="1" dirty="0">
              <a:solidFill>
                <a:srgbClr val="000000"/>
              </a:solidFill>
            </a:endParaRPr>
          </a:p>
        </p:txBody>
      </p:sp>
      <p:sp>
        <p:nvSpPr>
          <p:cNvPr id="6" name="Prostokąt 5">
            <a:extLst>
              <a:ext uri="{FF2B5EF4-FFF2-40B4-BE49-F238E27FC236}">
                <a16:creationId xmlns:a16="http://schemas.microsoft.com/office/drawing/2014/main" id="{4E7793B2-5848-D44A-92AB-9A48FA158619}"/>
              </a:ext>
            </a:extLst>
          </p:cNvPr>
          <p:cNvSpPr/>
          <p:nvPr/>
        </p:nvSpPr>
        <p:spPr>
          <a:xfrm>
            <a:off x="1640303" y="12910767"/>
            <a:ext cx="16904135" cy="446276"/>
          </a:xfrm>
          <a:prstGeom prst="rect">
            <a:avLst/>
          </a:prstGeom>
        </p:spPr>
        <p:txBody>
          <a:bodyPr wrap="square">
            <a:spAutoFit/>
          </a:bodyPr>
          <a:lstStyle/>
          <a:p>
            <a:r>
              <a:rPr lang="pl-PL" b="1" dirty="0">
                <a:solidFill>
                  <a:srgbClr val="002726"/>
                </a:solidFill>
              </a:rPr>
              <a:t>Źródło: </a:t>
            </a:r>
            <a:r>
              <a:rPr lang="pl-PL" b="1" dirty="0" err="1">
                <a:solidFill>
                  <a:srgbClr val="002726"/>
                </a:solidFill>
              </a:rPr>
              <a:t>https</a:t>
            </a:r>
            <a:r>
              <a:rPr lang="pl-PL" b="1" dirty="0">
                <a:solidFill>
                  <a:srgbClr val="002726"/>
                </a:solidFill>
              </a:rPr>
              <a:t>://</a:t>
            </a:r>
            <a:r>
              <a:rPr lang="pl-PL" b="1" dirty="0" err="1">
                <a:solidFill>
                  <a:srgbClr val="002726"/>
                </a:solidFill>
              </a:rPr>
              <a:t>openclassrooms.com</a:t>
            </a:r>
            <a:r>
              <a:rPr lang="pl-PL" b="1" dirty="0">
                <a:solidFill>
                  <a:srgbClr val="002726"/>
                </a:solidFill>
              </a:rPr>
              <a:t>/en/</a:t>
            </a:r>
            <a:r>
              <a:rPr lang="pl-PL" b="1" dirty="0" err="1">
                <a:solidFill>
                  <a:srgbClr val="002726"/>
                </a:solidFill>
              </a:rPr>
              <a:t>courses</a:t>
            </a:r>
            <a:r>
              <a:rPr lang="pl-PL" b="1" dirty="0">
                <a:solidFill>
                  <a:srgbClr val="002726"/>
                </a:solidFill>
              </a:rPr>
              <a:t>/4544561-learn-about-lean-startup/4716471-learn-how-and-when-to-pivot</a:t>
            </a:r>
          </a:p>
        </p:txBody>
      </p:sp>
      <p:pic>
        <p:nvPicPr>
          <p:cNvPr id="4" name="Obraz 3">
            <a:extLst>
              <a:ext uri="{FF2B5EF4-FFF2-40B4-BE49-F238E27FC236}">
                <a16:creationId xmlns:a16="http://schemas.microsoft.com/office/drawing/2014/main" id="{04802769-55BA-A94C-9E9F-D6D16007ADB0}"/>
              </a:ext>
            </a:extLst>
          </p:cNvPr>
          <p:cNvPicPr>
            <a:picLocks noChangeAspect="1"/>
          </p:cNvPicPr>
          <p:nvPr/>
        </p:nvPicPr>
        <p:blipFill>
          <a:blip r:embed="rId2" cstate="print"/>
          <a:stretch>
            <a:fillRect/>
          </a:stretch>
        </p:blipFill>
        <p:spPr>
          <a:xfrm>
            <a:off x="15087601" y="4867835"/>
            <a:ext cx="8789892" cy="6592419"/>
          </a:xfrm>
          <a:prstGeom prst="rect">
            <a:avLst/>
          </a:prstGeom>
        </p:spPr>
      </p:pic>
      <p:pic>
        <p:nvPicPr>
          <p:cNvPr id="7" name="Picture 7">
            <a:extLst>
              <a:ext uri="{FF2B5EF4-FFF2-40B4-BE49-F238E27FC236}">
                <a16:creationId xmlns:a16="http://schemas.microsoft.com/office/drawing/2014/main" id="{848E7DCB-A027-9840-B59B-AD224F5CDD11}"/>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1640303" y="539310"/>
            <a:ext cx="12294322" cy="13176690"/>
          </a:xfrm>
          <a:prstGeom prst="rect">
            <a:avLst/>
          </a:prstGeom>
        </p:spPr>
      </p:pic>
      <p:sp>
        <p:nvSpPr>
          <p:cNvPr id="8" name="Prostokąt 7"/>
          <p:cNvSpPr/>
          <p:nvPr/>
        </p:nvSpPr>
        <p:spPr>
          <a:xfrm>
            <a:off x="186196" y="4003"/>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6. ZWROT CZY TRWANIE?</a:t>
            </a:r>
          </a:p>
        </p:txBody>
      </p:sp>
    </p:spTree>
    <p:extLst>
      <p:ext uri="{BB962C8B-B14F-4D97-AF65-F5344CB8AC3E}">
        <p14:creationId xmlns:p14="http://schemas.microsoft.com/office/powerpoint/2010/main" val="23802531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691361" y="10749384"/>
            <a:ext cx="21583206" cy="3141905"/>
          </a:xfrm>
        </p:spPr>
        <p:txBody>
          <a:bodyPr>
            <a:normAutofit/>
          </a:bodyPr>
          <a:lstStyle/>
          <a:p>
            <a:pPr algn="ctr"/>
            <a:br>
              <a:rPr lang="pl-PL" dirty="0">
                <a:solidFill>
                  <a:srgbClr val="496F63"/>
                </a:solidFill>
              </a:rPr>
            </a:br>
            <a:r>
              <a:rPr lang="pl-PL" sz="8000" dirty="0">
                <a:solidFill>
                  <a:srgbClr val="496F63"/>
                </a:solidFill>
                <a:latin typeface="Apple Chancery" panose="03020702040506060504" pitchFamily="66" charset="-79"/>
                <a:cs typeface="Apple Chancery" panose="03020702040506060504" pitchFamily="66" charset="-79"/>
              </a:rPr>
              <a:t>Nie przestawaj wdrażać innowacji!</a:t>
            </a:r>
          </a:p>
        </p:txBody>
      </p:sp>
      <p:pic>
        <p:nvPicPr>
          <p:cNvPr id="8" name="Picture 7">
            <a:extLst>
              <a:ext uri="{FF2B5EF4-FFF2-40B4-BE49-F238E27FC236}">
                <a16:creationId xmlns:a16="http://schemas.microsoft.com/office/drawing/2014/main" id="{6253AECC-7669-DF4E-9265-1B2A3FEBED76}"/>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3" name="Prostokąt 2">
            <a:extLst>
              <a:ext uri="{FF2B5EF4-FFF2-40B4-BE49-F238E27FC236}">
                <a16:creationId xmlns:a16="http://schemas.microsoft.com/office/drawing/2014/main" id="{B3FED376-BFA3-954B-8E1B-49A0382A05A9}"/>
              </a:ext>
            </a:extLst>
          </p:cNvPr>
          <p:cNvSpPr/>
          <p:nvPr/>
        </p:nvSpPr>
        <p:spPr>
          <a:xfrm>
            <a:off x="1691360" y="1890413"/>
            <a:ext cx="11028745" cy="9418669"/>
          </a:xfrm>
          <a:prstGeom prst="rect">
            <a:avLst/>
          </a:prstGeom>
        </p:spPr>
        <p:txBody>
          <a:bodyPr wrap="square">
            <a:spAutoFit/>
          </a:bodyPr>
          <a:lstStyle/>
          <a:p>
            <a:pPr marL="180340" marR="243840">
              <a:lnSpc>
                <a:spcPct val="150000"/>
              </a:lnSpc>
              <a:spcBef>
                <a:spcPts val="1200"/>
              </a:spcBef>
              <a:tabLst>
                <a:tab pos="450215" algn="l"/>
              </a:tabLst>
            </a:pPr>
            <a:r>
              <a:rPr lang="en-US" sz="4400" dirty="0" err="1">
                <a:solidFill>
                  <a:srgbClr val="002726"/>
                </a:solidFill>
                <a:latin typeface="Arial" panose="020B0604020202020204" pitchFamily="34" charset="0"/>
                <a:ea typeface="Times New Roman" panose="02020603050405020304" pitchFamily="18" charset="0"/>
              </a:rPr>
              <a:t>Głównym</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mechanizmem</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podtrzymującym</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proces</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uczenia</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się</a:t>
            </a:r>
            <a:r>
              <a:rPr lang="en-US" sz="4400" dirty="0">
                <a:solidFill>
                  <a:srgbClr val="002726"/>
                </a:solidFill>
                <a:latin typeface="Arial" panose="020B0604020202020204" pitchFamily="34" charset="0"/>
                <a:ea typeface="Times New Roman" panose="02020603050405020304" pitchFamily="18" charset="0"/>
              </a:rPr>
              <a:t> jest </a:t>
            </a:r>
            <a:r>
              <a:rPr lang="en-US" sz="4400" dirty="0" err="1">
                <a:solidFill>
                  <a:srgbClr val="002726"/>
                </a:solidFill>
                <a:latin typeface="Arial" panose="020B0604020202020204" pitchFamily="34" charset="0"/>
                <a:ea typeface="Times New Roman" panose="02020603050405020304" pitchFamily="18" charset="0"/>
              </a:rPr>
              <a:t>pętla</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sprzężenia</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zwrotnego</a:t>
            </a:r>
            <a:r>
              <a:rPr lang="en-US" sz="4400" dirty="0">
                <a:solidFill>
                  <a:srgbClr val="002726"/>
                </a:solidFill>
                <a:latin typeface="Arial" panose="020B0604020202020204" pitchFamily="34" charset="0"/>
                <a:ea typeface="Times New Roman" panose="02020603050405020304" pitchFamily="18" charset="0"/>
              </a:rPr>
              <a:t> </a:t>
            </a:r>
            <a:r>
              <a:rPr lang="en-US" sz="4400" b="1" dirty="0" err="1">
                <a:solidFill>
                  <a:srgbClr val="002726"/>
                </a:solidFill>
                <a:latin typeface="Arial" panose="020B0604020202020204" pitchFamily="34" charset="0"/>
                <a:ea typeface="Times New Roman" panose="02020603050405020304" pitchFamily="18" charset="0"/>
              </a:rPr>
              <a:t>Buduj-Mierz-Ucz</a:t>
            </a:r>
            <a:r>
              <a:rPr lang="en-US" sz="4400" b="1" dirty="0">
                <a:solidFill>
                  <a:srgbClr val="002726"/>
                </a:solidFill>
                <a:latin typeface="Arial" panose="020B0604020202020204" pitchFamily="34" charset="0"/>
                <a:ea typeface="Times New Roman" panose="02020603050405020304" pitchFamily="18" charset="0"/>
              </a:rPr>
              <a:t> </a:t>
            </a:r>
            <a:r>
              <a:rPr lang="en-US" sz="4400" b="1" dirty="0" err="1">
                <a:solidFill>
                  <a:srgbClr val="002726"/>
                </a:solidFill>
                <a:latin typeface="Arial" panose="020B0604020202020204" pitchFamily="34" charset="0"/>
                <a:ea typeface="Times New Roman" panose="02020603050405020304" pitchFamily="18" charset="0"/>
              </a:rPr>
              <a:t>się</a:t>
            </a:r>
            <a:r>
              <a:rPr lang="en-US" sz="4400" b="1" dirty="0">
                <a:solidFill>
                  <a:srgbClr val="002726"/>
                </a:solidFill>
                <a:latin typeface="Arial" panose="020B0604020202020204" pitchFamily="34" charset="0"/>
                <a:ea typeface="Times New Roman" panose="02020603050405020304" pitchFamily="18" charset="0"/>
              </a:rPr>
              <a:t> </a:t>
            </a:r>
            <a:r>
              <a:rPr lang="en-US" sz="4400" dirty="0">
                <a:solidFill>
                  <a:srgbClr val="002726"/>
                </a:solidFill>
                <a:latin typeface="Arial" panose="020B0604020202020204" pitchFamily="34" charset="0"/>
                <a:ea typeface="Times New Roman" panose="02020603050405020304" pitchFamily="18" charset="0"/>
              </a:rPr>
              <a:t>(Build-Measure-Learn).</a:t>
            </a:r>
          </a:p>
          <a:p>
            <a:pPr marL="180340" marR="243840">
              <a:lnSpc>
                <a:spcPct val="150000"/>
              </a:lnSpc>
              <a:spcBef>
                <a:spcPts val="1200"/>
              </a:spcBef>
              <a:tabLst>
                <a:tab pos="450215" algn="l"/>
              </a:tabLst>
            </a:pPr>
            <a:endParaRPr lang="en-US" sz="4400" dirty="0">
              <a:solidFill>
                <a:srgbClr val="002726"/>
              </a:solidFill>
              <a:latin typeface="Arial" panose="020B0604020202020204" pitchFamily="34" charset="0"/>
              <a:ea typeface="Times New Roman" panose="02020603050405020304" pitchFamily="18" charset="0"/>
            </a:endParaRPr>
          </a:p>
          <a:p>
            <a:pPr marL="180340" marR="243840">
              <a:lnSpc>
                <a:spcPct val="150000"/>
              </a:lnSpc>
              <a:spcBef>
                <a:spcPts val="1200"/>
              </a:spcBef>
              <a:tabLst>
                <a:tab pos="450215" algn="l"/>
              </a:tabLst>
            </a:pPr>
            <a:r>
              <a:rPr lang="en-US" sz="4400" dirty="0">
                <a:solidFill>
                  <a:srgbClr val="002726"/>
                </a:solidFill>
                <a:latin typeface="Arial" panose="020B0604020202020204" pitchFamily="34" charset="0"/>
                <a:ea typeface="Times New Roman" panose="02020603050405020304" pitchFamily="18" charset="0"/>
              </a:rPr>
              <a:t>Im </a:t>
            </a:r>
            <a:r>
              <a:rPr lang="en-US" sz="4400" dirty="0" err="1">
                <a:solidFill>
                  <a:srgbClr val="002726"/>
                </a:solidFill>
                <a:latin typeface="Arial" panose="020B0604020202020204" pitchFamily="34" charset="0"/>
                <a:ea typeface="Times New Roman" panose="02020603050405020304" pitchFamily="18" charset="0"/>
              </a:rPr>
              <a:t>szybciej</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zespół</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może</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przejść</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przez</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pętlę</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tym</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szybciej</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może</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się</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uczyć</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i</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teoretycznie</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tym</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szybciej</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może</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stworzyć</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zrównoważony</a:t>
            </a:r>
            <a:r>
              <a:rPr lang="en-US" sz="4400" dirty="0">
                <a:solidFill>
                  <a:srgbClr val="002726"/>
                </a:solidFill>
                <a:latin typeface="Arial" panose="020B0604020202020204" pitchFamily="34" charset="0"/>
                <a:ea typeface="Times New Roman" panose="02020603050405020304" pitchFamily="18" charset="0"/>
              </a:rPr>
              <a:t> </a:t>
            </a:r>
            <a:r>
              <a:rPr lang="en-US" sz="4400" dirty="0" err="1">
                <a:solidFill>
                  <a:srgbClr val="002726"/>
                </a:solidFill>
                <a:latin typeface="Arial" panose="020B0604020202020204" pitchFamily="34" charset="0"/>
                <a:ea typeface="Times New Roman" panose="02020603050405020304" pitchFamily="18" charset="0"/>
              </a:rPr>
              <a:t>biznes</a:t>
            </a:r>
            <a:r>
              <a:rPr lang="en-US" sz="4400" dirty="0">
                <a:solidFill>
                  <a:srgbClr val="002726"/>
                </a:solidFill>
                <a:latin typeface="Arial" panose="020B0604020202020204" pitchFamily="34" charset="0"/>
                <a:ea typeface="Times New Roman" panose="02020603050405020304" pitchFamily="18" charset="0"/>
              </a:rPr>
              <a:t>.</a:t>
            </a:r>
            <a:endParaRPr lang="pl-PL" sz="4400" dirty="0">
              <a:solidFill>
                <a:srgbClr val="002726"/>
              </a:solidFill>
              <a:latin typeface="Times New Roman" panose="02020603050405020304" pitchFamily="18" charset="0"/>
              <a:ea typeface="Times New Roman" panose="02020603050405020304" pitchFamily="18" charset="0"/>
            </a:endParaRPr>
          </a:p>
        </p:txBody>
      </p:sp>
      <p:pic>
        <p:nvPicPr>
          <p:cNvPr id="5" name="Obraz 4">
            <a:extLst>
              <a:ext uri="{FF2B5EF4-FFF2-40B4-BE49-F238E27FC236}">
                <a16:creationId xmlns:a16="http://schemas.microsoft.com/office/drawing/2014/main" id="{F6C52BDA-FAC8-8F4A-A67A-10C02AAA7DD6}"/>
              </a:ext>
            </a:extLst>
          </p:cNvPr>
          <p:cNvPicPr>
            <a:picLocks noChangeAspect="1"/>
          </p:cNvPicPr>
          <p:nvPr/>
        </p:nvPicPr>
        <p:blipFill>
          <a:blip r:embed="rId3" cstate="print"/>
          <a:stretch>
            <a:fillRect/>
          </a:stretch>
        </p:blipFill>
        <p:spPr>
          <a:xfrm>
            <a:off x="13027725" y="1741806"/>
            <a:ext cx="10554461" cy="9279120"/>
          </a:xfrm>
          <a:prstGeom prst="rect">
            <a:avLst/>
          </a:prstGeom>
        </p:spPr>
      </p:pic>
      <p:sp>
        <p:nvSpPr>
          <p:cNvPr id="6" name="Tytuł 1">
            <a:extLst>
              <a:ext uri="{FF2B5EF4-FFF2-40B4-BE49-F238E27FC236}">
                <a16:creationId xmlns:a16="http://schemas.microsoft.com/office/drawing/2014/main" id="{AA545E02-196B-2E4C-A44C-8FFD464E3A24}"/>
              </a:ext>
            </a:extLst>
          </p:cNvPr>
          <p:cNvSpPr txBox="1">
            <a:spLocks/>
          </p:cNvSpPr>
          <p:nvPr/>
        </p:nvSpPr>
        <p:spPr>
          <a:xfrm>
            <a:off x="2248625" y="222258"/>
            <a:ext cx="19287901" cy="1519548"/>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pl-PL" sz="7200" dirty="0" err="1">
                <a:solidFill>
                  <a:srgbClr val="496F63"/>
                </a:solidFill>
                <a:latin typeface="Apple Chancery" panose="03020702040506060504" pitchFamily="66" charset="-79"/>
                <a:cs typeface="Apple Chancery" panose="03020702040506060504" pitchFamily="66" charset="-79"/>
              </a:rPr>
              <a:t>Pamietaj</a:t>
            </a:r>
            <a:r>
              <a:rPr lang="pl-PL" sz="7200" dirty="0">
                <a:solidFill>
                  <a:srgbClr val="496F63"/>
                </a:solidFill>
                <a:latin typeface="Apple Chancery" panose="03020702040506060504" pitchFamily="66" charset="-79"/>
                <a:cs typeface="Apple Chancery" panose="03020702040506060504" pitchFamily="66" charset="-79"/>
              </a:rPr>
              <a:t>!</a:t>
            </a:r>
          </a:p>
        </p:txBody>
      </p:sp>
      <p:sp>
        <p:nvSpPr>
          <p:cNvPr id="7" name="Prostokąt 6"/>
          <p:cNvSpPr/>
          <p:nvPr/>
        </p:nvSpPr>
        <p:spPr>
          <a:xfrm>
            <a:off x="186196" y="4003"/>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6. ZWROT CZY TRWANIE?</a:t>
            </a:r>
          </a:p>
        </p:txBody>
      </p:sp>
      <p:sp>
        <p:nvSpPr>
          <p:cNvPr id="4" name="Prostokąt 3">
            <a:extLst>
              <a:ext uri="{FF2B5EF4-FFF2-40B4-BE49-F238E27FC236}">
                <a16:creationId xmlns:a16="http://schemas.microsoft.com/office/drawing/2014/main" id="{9AE40049-5A54-1648-B3FE-7566AE877681}"/>
              </a:ext>
            </a:extLst>
          </p:cNvPr>
          <p:cNvSpPr/>
          <p:nvPr/>
        </p:nvSpPr>
        <p:spPr>
          <a:xfrm>
            <a:off x="14134091" y="2992049"/>
            <a:ext cx="2979638" cy="538609"/>
          </a:xfrm>
          <a:prstGeom prst="rect">
            <a:avLst/>
          </a:prstGeom>
          <a:blipFill rotWithShape="1">
            <a:blip r:embed="rId4"/>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rPr>
              <a:t>Zbuduj</a:t>
            </a:r>
          </a:p>
        </p:txBody>
      </p:sp>
      <p:sp>
        <p:nvSpPr>
          <p:cNvPr id="9" name="Prostokąt 8">
            <a:extLst>
              <a:ext uri="{FF2B5EF4-FFF2-40B4-BE49-F238E27FC236}">
                <a16:creationId xmlns:a16="http://schemas.microsoft.com/office/drawing/2014/main" id="{7677E2C0-7AEF-AF4B-9F33-B7E3FEF2F22F}"/>
              </a:ext>
            </a:extLst>
          </p:cNvPr>
          <p:cNvSpPr/>
          <p:nvPr/>
        </p:nvSpPr>
        <p:spPr>
          <a:xfrm>
            <a:off x="13128526" y="6444586"/>
            <a:ext cx="2979638" cy="538609"/>
          </a:xfrm>
          <a:prstGeom prst="rect">
            <a:avLst/>
          </a:prstGeom>
          <a:blipFill rotWithShape="1">
            <a:blip r:embed="rId4"/>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3000" dirty="0">
                <a:solidFill>
                  <a:srgbClr val="FFFFFF"/>
                </a:solidFill>
                <a:latin typeface="Helvetica Light"/>
                <a:ea typeface="Helvetica Light"/>
                <a:cs typeface="Helvetica Light"/>
                <a:sym typeface="Helvetica Light"/>
              </a:rPr>
              <a:t>Ucz się z tego</a:t>
            </a:r>
            <a:endPar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endParaRPr>
          </a:p>
        </p:txBody>
      </p:sp>
      <p:sp>
        <p:nvSpPr>
          <p:cNvPr id="10" name="Prostokąt 9">
            <a:extLst>
              <a:ext uri="{FF2B5EF4-FFF2-40B4-BE49-F238E27FC236}">
                <a16:creationId xmlns:a16="http://schemas.microsoft.com/office/drawing/2014/main" id="{B4C6D003-C2F5-C443-97AB-FBE3CC546970}"/>
              </a:ext>
            </a:extLst>
          </p:cNvPr>
          <p:cNvSpPr/>
          <p:nvPr/>
        </p:nvSpPr>
        <p:spPr>
          <a:xfrm>
            <a:off x="19484949" y="6713892"/>
            <a:ext cx="3794775" cy="538609"/>
          </a:xfrm>
          <a:prstGeom prst="rect">
            <a:avLst/>
          </a:prstGeom>
          <a:blipFill rotWithShape="1">
            <a:blip r:embed="rId4"/>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3000" b="0" i="0" u="none" strike="noStrike" cap="none" spc="0" normalizeH="0" baseline="0" dirty="0">
                <a:ln>
                  <a:noFill/>
                </a:ln>
                <a:solidFill>
                  <a:srgbClr val="FFFFFF"/>
                </a:solidFill>
                <a:effectLst/>
                <a:uFillTx/>
                <a:latin typeface="Helvetica Light"/>
                <a:ea typeface="Helvetica Light"/>
                <a:cs typeface="Helvetica Light"/>
                <a:sym typeface="Helvetica Light"/>
              </a:rPr>
              <a:t>Zmierz to (oceń to)</a:t>
            </a:r>
          </a:p>
        </p:txBody>
      </p:sp>
    </p:spTree>
    <p:extLst>
      <p:ext uri="{BB962C8B-B14F-4D97-AF65-F5344CB8AC3E}">
        <p14:creationId xmlns:p14="http://schemas.microsoft.com/office/powerpoint/2010/main" val="38527070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3</a:t>
            </a:fld>
            <a:endParaRPr/>
          </a:p>
        </p:txBody>
      </p:sp>
      <p:graphicFrame>
        <p:nvGraphicFramePr>
          <p:cNvPr id="3" name="Diagram 2">
            <a:extLst>
              <a:ext uri="{FF2B5EF4-FFF2-40B4-BE49-F238E27FC236}">
                <a16:creationId xmlns:a16="http://schemas.microsoft.com/office/drawing/2014/main" id="{05FD575D-1E10-8344-83D1-850652ED126F}"/>
              </a:ext>
            </a:extLst>
          </p:cNvPr>
          <p:cNvGraphicFramePr/>
          <p:nvPr>
            <p:extLst>
              <p:ext uri="{D42A27DB-BD31-4B8C-83A1-F6EECF244321}">
                <p14:modId xmlns:p14="http://schemas.microsoft.com/office/powerpoint/2010/main" val="1183499242"/>
              </p:ext>
            </p:extLst>
          </p:nvPr>
        </p:nvGraphicFramePr>
        <p:xfrm>
          <a:off x="1422400" y="181113"/>
          <a:ext cx="21285200" cy="136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ostokąt 4"/>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1. OCENA LEAN</a:t>
            </a:r>
          </a:p>
        </p:txBody>
      </p:sp>
    </p:spTree>
    <p:extLst>
      <p:ext uri="{BB962C8B-B14F-4D97-AF65-F5344CB8AC3E}">
        <p14:creationId xmlns:p14="http://schemas.microsoft.com/office/powerpoint/2010/main" val="37534980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1400397" y="2635427"/>
            <a:ext cx="22537394" cy="10695695"/>
          </a:xfrm>
        </p:spPr>
        <p:txBody>
          <a:bodyPr wrap="square" lIns="0" tIns="0" rIns="0" bIns="0">
            <a:noAutofit/>
          </a:bodyPr>
          <a:lstStyle/>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0000"/>
              </a:solidFill>
            </a:endParaRPr>
          </a:p>
          <a:p>
            <a:pPr>
              <a:lnSpc>
                <a:spcPct val="150000"/>
              </a:lnSpc>
            </a:pPr>
            <a:endParaRPr lang="pl-PL" sz="4800" dirty="0"/>
          </a:p>
        </p:txBody>
      </p:sp>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629524" y="256032"/>
            <a:ext cx="12294322" cy="13176690"/>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877491" y="384878"/>
            <a:ext cx="21583206" cy="2148949"/>
          </a:xfrm>
        </p:spPr>
        <p:txBody>
          <a:bodyPr>
            <a:normAutofit fontScale="90000"/>
          </a:bodyPr>
          <a:lstStyle/>
          <a:p>
            <a:pPr algn="ctr"/>
            <a:r>
              <a:rPr lang="pl-PL" dirty="0">
                <a:solidFill>
                  <a:srgbClr val="496F63"/>
                </a:solidFill>
              </a:rPr>
              <a:t>2. Rachunkowość innowacji</a:t>
            </a:r>
            <a:br>
              <a:rPr lang="pl-PL" dirty="0">
                <a:solidFill>
                  <a:srgbClr val="496F63"/>
                </a:solidFill>
              </a:rPr>
            </a:br>
            <a:r>
              <a:rPr lang="pl-PL" sz="4400" dirty="0">
                <a:solidFill>
                  <a:srgbClr val="496F63"/>
                </a:solidFill>
              </a:rPr>
              <a:t>Najważniejsze przy ocenie nowych pomysłów</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400397" y="2533827"/>
            <a:ext cx="22537394" cy="10349052"/>
          </a:xfrm>
          <a:prstGeom prst="rect">
            <a:avLst/>
          </a:prstGeom>
        </p:spPr>
        <p:txBody>
          <a:bodyPr wrap="square" numCol="2">
            <a:spAutoFit/>
          </a:bodyPr>
          <a:lstStyle/>
          <a:p>
            <a:pPr marL="180340" marR="245110" algn="ctr">
              <a:lnSpc>
                <a:spcPct val="150000"/>
              </a:lnSpc>
              <a:tabLst>
                <a:tab pos="450215" algn="l"/>
              </a:tabLst>
            </a:pPr>
            <a:r>
              <a:rPr lang="en-US" sz="4800" b="1" i="1" dirty="0" err="1">
                <a:solidFill>
                  <a:srgbClr val="002726"/>
                </a:solidFill>
                <a:latin typeface="Arial" panose="020B0604020202020204" pitchFamily="34" charset="0"/>
                <a:ea typeface="Times New Roman" panose="02020603050405020304" pitchFamily="18" charset="0"/>
              </a:rPr>
              <a:t>Rachunkowość</a:t>
            </a:r>
            <a:r>
              <a:rPr lang="en-US" sz="4800" b="1" i="1" dirty="0">
                <a:solidFill>
                  <a:srgbClr val="002726"/>
                </a:solidFill>
                <a:latin typeface="Arial" panose="020B0604020202020204" pitchFamily="34" charset="0"/>
                <a:ea typeface="Times New Roman" panose="02020603050405020304" pitchFamily="18" charset="0"/>
              </a:rPr>
              <a:t> </a:t>
            </a:r>
            <a:r>
              <a:rPr lang="en-US" sz="4800" b="1" i="1" dirty="0" err="1">
                <a:solidFill>
                  <a:srgbClr val="002726"/>
                </a:solidFill>
                <a:latin typeface="Arial" panose="020B0604020202020204" pitchFamily="34" charset="0"/>
                <a:ea typeface="Times New Roman" panose="02020603050405020304" pitchFamily="18" charset="0"/>
              </a:rPr>
              <a:t>innowacji</a:t>
            </a:r>
            <a:r>
              <a:rPr lang="en-US" sz="4800" b="1" i="1" dirty="0">
                <a:solidFill>
                  <a:srgbClr val="002726"/>
                </a:solidFill>
                <a:latin typeface="Arial" panose="020B0604020202020204" pitchFamily="34" charset="0"/>
                <a:ea typeface="Times New Roman" panose="02020603050405020304" pitchFamily="18" charset="0"/>
              </a:rPr>
              <a:t> </a:t>
            </a:r>
            <a:r>
              <a:rPr lang="en-US" sz="4800" b="1" i="1" dirty="0" err="1">
                <a:solidFill>
                  <a:srgbClr val="002726"/>
                </a:solidFill>
                <a:latin typeface="Arial" panose="020B0604020202020204" pitchFamily="34" charset="0"/>
                <a:ea typeface="Times New Roman" panose="02020603050405020304" pitchFamily="18" charset="0"/>
              </a:rPr>
              <a:t>pozwala</a:t>
            </a:r>
            <a:r>
              <a:rPr lang="en-US" sz="4800" b="1" i="1" dirty="0">
                <a:solidFill>
                  <a:srgbClr val="002726"/>
                </a:solidFill>
                <a:latin typeface="Arial" panose="020B0604020202020204" pitchFamily="34" charset="0"/>
                <a:ea typeface="Times New Roman" panose="02020603050405020304" pitchFamily="18" charset="0"/>
              </a:rPr>
              <a:t> </a:t>
            </a:r>
            <a:r>
              <a:rPr lang="en-US" sz="4800" b="1" i="1" dirty="0" err="1">
                <a:solidFill>
                  <a:srgbClr val="002726"/>
                </a:solidFill>
                <a:latin typeface="Arial" panose="020B0604020202020204" pitchFamily="34" charset="0"/>
                <a:ea typeface="Times New Roman" panose="02020603050405020304" pitchFamily="18" charset="0"/>
              </a:rPr>
              <a:t>zespołowi</a:t>
            </a:r>
            <a:r>
              <a:rPr lang="en-US" sz="4800" b="1" i="1" dirty="0">
                <a:solidFill>
                  <a:srgbClr val="002726"/>
                </a:solidFill>
                <a:latin typeface="Arial" panose="020B0604020202020204" pitchFamily="34" charset="0"/>
                <a:ea typeface="Times New Roman" panose="02020603050405020304" pitchFamily="18" charset="0"/>
              </a:rPr>
              <a:t>:</a:t>
            </a:r>
            <a:endParaRPr lang="pl-PL" sz="4800" b="1" dirty="0">
              <a:solidFill>
                <a:srgbClr val="002726"/>
              </a:solidFill>
              <a:latin typeface="Times New Roman" panose="02020603050405020304" pitchFamily="18"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n-US" sz="4000" dirty="0" err="1">
                <a:solidFill>
                  <a:srgbClr val="000000"/>
                </a:solidFill>
                <a:latin typeface="Arial" panose="020B0604020202020204" pitchFamily="34" charset="0"/>
                <a:ea typeface="Times New Roman" panose="02020603050405020304" pitchFamily="18" charset="0"/>
              </a:rPr>
              <a:t>Zbuduj</a:t>
            </a:r>
            <a:r>
              <a:rPr lang="en-US" sz="4000" dirty="0">
                <a:solidFill>
                  <a:srgbClr val="000000"/>
                </a:solidFill>
                <a:latin typeface="Arial" panose="020B0604020202020204" pitchFamily="34" charset="0"/>
                <a:ea typeface="Times New Roman" panose="02020603050405020304" pitchFamily="18" charset="0"/>
              </a:rPr>
              <a:t> model zachowań </a:t>
            </a:r>
            <a:r>
              <a:rPr lang="en-US" sz="4000" dirty="0" err="1">
                <a:solidFill>
                  <a:srgbClr val="000000"/>
                </a:solidFill>
                <a:latin typeface="Arial" panose="020B0604020202020204" pitchFamily="34" charset="0"/>
                <a:ea typeface="Times New Roman" panose="02020603050405020304" pitchFamily="18" charset="0"/>
              </a:rPr>
              <a:t>klientów</a:t>
            </a:r>
            <a:r>
              <a:rPr lang="en-US" sz="4000" dirty="0">
                <a:solidFill>
                  <a:srgbClr val="000000"/>
                </a:solidFill>
                <a:latin typeface="Arial" panose="020B0604020202020204" pitchFamily="34" charset="0"/>
                <a:ea typeface="Times New Roman" panose="02020603050405020304" pitchFamily="18" charset="0"/>
              </a:rPr>
              <a:t> w </a:t>
            </a:r>
            <a:r>
              <a:rPr lang="en-US" sz="4000" dirty="0" err="1">
                <a:solidFill>
                  <a:srgbClr val="000000"/>
                </a:solidFill>
                <a:latin typeface="Arial" panose="020B0604020202020204" pitchFamily="34" charset="0"/>
                <a:ea typeface="Times New Roman" panose="02020603050405020304" pitchFamily="18" charset="0"/>
              </a:rPr>
              <a:t>czasie</a:t>
            </a:r>
            <a:endParaRPr lang="en-US" sz="4000" dirty="0">
              <a:solidFill>
                <a:srgbClr val="000000"/>
              </a:solidFill>
              <a:latin typeface="Arial" panose="020B0604020202020204" pitchFamily="34"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n-US" sz="4000" dirty="0" err="1">
                <a:solidFill>
                  <a:srgbClr val="000000"/>
                </a:solidFill>
                <a:latin typeface="Arial" panose="020B0604020202020204" pitchFamily="34" charset="0"/>
                <a:ea typeface="Times New Roman" panose="02020603050405020304" pitchFamily="18" charset="0"/>
              </a:rPr>
              <a:t>Użyj</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tego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modelu</a:t>
            </a:r>
            <a:r>
              <a:rPr lang="en-US" sz="4000" dirty="0">
                <a:solidFill>
                  <a:srgbClr val="000000"/>
                </a:solidFill>
                <a:latin typeface="Arial" panose="020B0604020202020204" pitchFamily="34" charset="0"/>
                <a:ea typeface="Times New Roman" panose="02020603050405020304" pitchFamily="18" charset="0"/>
              </a:rPr>
              <a:t>, aby </a:t>
            </a:r>
            <a:r>
              <a:rPr lang="en-US" sz="4000" dirty="0" err="1">
                <a:solidFill>
                  <a:srgbClr val="000000"/>
                </a:solidFill>
                <a:latin typeface="Arial" panose="020B0604020202020204" pitchFamily="34" charset="0"/>
                <a:ea typeface="Times New Roman" panose="02020603050405020304" pitchFamily="18" charset="0"/>
              </a:rPr>
              <a:t>zmienić</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produkt</a:t>
            </a:r>
            <a:r>
              <a:rPr lang="en-US" sz="4000" dirty="0">
                <a:solidFill>
                  <a:srgbClr val="000000"/>
                </a:solidFill>
                <a:latin typeface="Arial" panose="020B0604020202020204" pitchFamily="34" charset="0"/>
                <a:ea typeface="Times New Roman" panose="02020603050405020304" pitchFamily="18" charset="0"/>
              </a:rPr>
              <a:t>/</a:t>
            </a:r>
            <a:r>
              <a:rPr lang="en-US" sz="4000" dirty="0" err="1">
                <a:solidFill>
                  <a:srgbClr val="000000"/>
                </a:solidFill>
                <a:latin typeface="Arial" panose="020B0604020202020204" pitchFamily="34" charset="0"/>
                <a:ea typeface="Times New Roman" panose="02020603050405020304" pitchFamily="18" charset="0"/>
              </a:rPr>
              <a:t>usługę</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zmienić</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zachowanie</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klientów</a:t>
            </a:r>
            <a:endParaRPr lang="en-US" sz="4000" dirty="0">
              <a:solidFill>
                <a:srgbClr val="000000"/>
              </a:solidFill>
              <a:latin typeface="Arial" panose="020B0604020202020204" pitchFamily="34" charset="0"/>
              <a:ea typeface="Times New Roman" panose="02020603050405020304" pitchFamily="18" charset="0"/>
            </a:endParaRPr>
          </a:p>
          <a:p>
            <a:pPr marL="342900" marR="245110" lvl="2" indent="-342900" algn="l">
              <a:lnSpc>
                <a:spcPct val="150000"/>
              </a:lnSpc>
              <a:buFont typeface="Symbol" pitchFamily="2" charset="2"/>
              <a:buChar char=""/>
              <a:tabLst>
                <a:tab pos="450215" algn="l"/>
              </a:tabLst>
            </a:pPr>
            <a:r>
              <a:rPr lang="en-US" sz="4000" dirty="0">
                <a:solidFill>
                  <a:srgbClr val="000000"/>
                </a:solidFill>
                <a:latin typeface="Arial" panose="020B0604020202020204" pitchFamily="34" charset="0"/>
                <a:ea typeface="Times New Roman" panose="02020603050405020304" pitchFamily="18" charset="0"/>
              </a:rPr>
              <a:t>Ergo, </a:t>
            </a:r>
            <a:r>
              <a:rPr lang="en-US" sz="4000" dirty="0" err="1">
                <a:solidFill>
                  <a:srgbClr val="000000"/>
                </a:solidFill>
                <a:latin typeface="Arial" panose="020B0604020202020204" pitchFamily="34" charset="0"/>
                <a:ea typeface="Times New Roman" panose="02020603050405020304" pitchFamily="18" charset="0"/>
              </a:rPr>
              <a:t>ustal</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fakty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dotyczące</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ważności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wizji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czy</a:t>
            </a:r>
            <a:r>
              <a:rPr lang="en-US" sz="4000" dirty="0">
                <a:solidFill>
                  <a:srgbClr val="000000"/>
                </a:solidFill>
                <a:latin typeface="Arial" panose="020B0604020202020204" pitchFamily="34" charset="0"/>
                <a:ea typeface="Times New Roman" panose="02020603050405020304" pitchFamily="18" charset="0"/>
              </a:rPr>
              <a:t> jest </a:t>
            </a:r>
            <a:r>
              <a:rPr lang="en-US" sz="4000" dirty="0" err="1">
                <a:solidFill>
                  <a:srgbClr val="000000"/>
                </a:solidFill>
                <a:latin typeface="Arial" panose="020B0604020202020204" pitchFamily="34" charset="0"/>
                <a:ea typeface="Times New Roman" panose="02020603050405020304" pitchFamily="18" charset="0"/>
              </a:rPr>
              <a:t>ona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zrównoważona</a:t>
            </a:r>
            <a:r>
              <a:rPr lang="en-US" sz="4800" dirty="0">
                <a:solidFill>
                  <a:srgbClr val="000000"/>
                </a:solidFill>
                <a:latin typeface="Arial" panose="020B0604020202020204" pitchFamily="34" charset="0"/>
                <a:ea typeface="Times New Roman" panose="02020603050405020304" pitchFamily="18" charset="0"/>
              </a:rPr>
              <a:t> </a:t>
            </a:r>
            <a:endParaRPr lang="pl-PL" sz="4800" b="1" dirty="0">
              <a:solidFill>
                <a:srgbClr val="CE1779"/>
              </a:solidFill>
              <a:latin typeface="Times New Roman" panose="02020603050405020304" pitchFamily="18" charset="0"/>
              <a:ea typeface="Times New Roman" panose="02020603050405020304" pitchFamily="18" charset="0"/>
            </a:endParaRPr>
          </a:p>
          <a:p>
            <a:pPr marL="180340" marR="245110" algn="ctr">
              <a:lnSpc>
                <a:spcPct val="150000"/>
              </a:lnSpc>
              <a:tabLst>
                <a:tab pos="450215" algn="l"/>
              </a:tabLst>
            </a:pPr>
            <a:endParaRPr lang="pl-PL" sz="48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endParaRPr lang="pl-PL" sz="48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endParaRPr lang="pl-PL" sz="4800" b="1" i="1" dirty="0">
              <a:solidFill>
                <a:srgbClr val="002726"/>
              </a:solidFill>
              <a:latin typeface="Arial" panose="020B0604020202020204" pitchFamily="34" charset="0"/>
              <a:ea typeface="Times New Roman" panose="02020603050405020304" pitchFamily="18" charset="0"/>
            </a:endParaRPr>
          </a:p>
          <a:p>
            <a:pPr marL="180340" marR="245110" algn="ctr">
              <a:lnSpc>
                <a:spcPct val="150000"/>
              </a:lnSpc>
              <a:tabLst>
                <a:tab pos="450215" algn="l"/>
              </a:tabLst>
            </a:pPr>
            <a:r>
              <a:rPr lang="en-US" sz="4800" b="1" i="1" dirty="0" err="1">
                <a:solidFill>
                  <a:srgbClr val="002726"/>
                </a:solidFill>
                <a:latin typeface="Arial" panose="020B0604020202020204" pitchFamily="34" charset="0"/>
                <a:ea typeface="Times New Roman" panose="02020603050405020304" pitchFamily="18" charset="0"/>
              </a:rPr>
              <a:t>Trzy</a:t>
            </a:r>
            <a:r>
              <a:rPr lang="en-US" sz="4800" b="1" i="1" dirty="0">
                <a:solidFill>
                  <a:srgbClr val="002726"/>
                </a:solidFill>
                <a:latin typeface="Arial" panose="020B0604020202020204" pitchFamily="34" charset="0"/>
                <a:ea typeface="Times New Roman" panose="02020603050405020304" pitchFamily="18" charset="0"/>
              </a:rPr>
              <a:t> </a:t>
            </a:r>
            <a:r>
              <a:rPr lang="en-US" sz="4800" b="1" i="1" dirty="0" err="1">
                <a:solidFill>
                  <a:srgbClr val="002726"/>
                </a:solidFill>
                <a:latin typeface="Arial" panose="020B0604020202020204" pitchFamily="34" charset="0"/>
                <a:ea typeface="Times New Roman" panose="02020603050405020304" pitchFamily="18" charset="0"/>
              </a:rPr>
              <a:t>główne</a:t>
            </a:r>
            <a:r>
              <a:rPr lang="en-US" sz="4800" b="1" i="1" dirty="0">
                <a:solidFill>
                  <a:srgbClr val="002726"/>
                </a:solidFill>
                <a:latin typeface="Arial" panose="020B0604020202020204" pitchFamily="34" charset="0"/>
                <a:ea typeface="Times New Roman" panose="02020603050405020304" pitchFamily="18" charset="0"/>
              </a:rPr>
              <a:t> </a:t>
            </a:r>
            <a:r>
              <a:rPr lang="en-US" sz="4800" b="1" i="1" dirty="0" err="1">
                <a:solidFill>
                  <a:srgbClr val="002726"/>
                </a:solidFill>
                <a:latin typeface="Arial" panose="020B0604020202020204" pitchFamily="34" charset="0"/>
                <a:ea typeface="Times New Roman" panose="02020603050405020304" pitchFamily="18" charset="0"/>
              </a:rPr>
              <a:t>etapy</a:t>
            </a:r>
            <a:r>
              <a:rPr lang="en-US" sz="4800" b="1" i="1" dirty="0">
                <a:solidFill>
                  <a:srgbClr val="002726"/>
                </a:solidFill>
                <a:latin typeface="Arial" panose="020B0604020202020204" pitchFamily="34" charset="0"/>
                <a:ea typeface="Times New Roman" panose="02020603050405020304" pitchFamily="18" charset="0"/>
              </a:rPr>
              <a:t> </a:t>
            </a:r>
            <a:r>
              <a:rPr lang="en-US" sz="4800" b="1" i="1" dirty="0" err="1">
                <a:solidFill>
                  <a:srgbClr val="002726"/>
                </a:solidFill>
                <a:latin typeface="Arial" panose="020B0604020202020204" pitchFamily="34" charset="0"/>
                <a:ea typeface="Times New Roman" panose="02020603050405020304" pitchFamily="18" charset="0"/>
              </a:rPr>
              <a:t>uczenia</a:t>
            </a:r>
            <a:r>
              <a:rPr lang="en-US" sz="4800" b="1" i="1" dirty="0">
                <a:solidFill>
                  <a:srgbClr val="002726"/>
                </a:solidFill>
                <a:latin typeface="Arial" panose="020B0604020202020204" pitchFamily="34" charset="0"/>
                <a:ea typeface="Times New Roman" panose="02020603050405020304" pitchFamily="18" charset="0"/>
              </a:rPr>
              <a:t> </a:t>
            </a:r>
            <a:r>
              <a:rPr lang="en-US" sz="4800" b="1" i="1" dirty="0" err="1">
                <a:solidFill>
                  <a:srgbClr val="002726"/>
                </a:solidFill>
                <a:latin typeface="Arial" panose="020B0604020202020204" pitchFamily="34" charset="0"/>
                <a:ea typeface="Times New Roman" panose="02020603050405020304" pitchFamily="18" charset="0"/>
              </a:rPr>
              <a:t>się</a:t>
            </a:r>
            <a:r>
              <a:rPr lang="en-US" sz="4800" b="1" i="1" dirty="0">
                <a:solidFill>
                  <a:srgbClr val="002726"/>
                </a:solidFill>
                <a:latin typeface="Arial" panose="020B0604020202020204" pitchFamily="34" charset="0"/>
                <a:ea typeface="Times New Roman" panose="02020603050405020304" pitchFamily="18" charset="0"/>
              </a:rPr>
              <a:t> w </a:t>
            </a:r>
            <a:r>
              <a:rPr lang="en-US" sz="4800" b="1" i="1" dirty="0" err="1">
                <a:solidFill>
                  <a:srgbClr val="002726"/>
                </a:solidFill>
                <a:latin typeface="Arial" panose="020B0604020202020204" pitchFamily="34" charset="0"/>
                <a:ea typeface="Times New Roman" panose="02020603050405020304" pitchFamily="18" charset="0"/>
              </a:rPr>
              <a:t>rachunkowości</a:t>
            </a:r>
            <a:r>
              <a:rPr lang="en-US" sz="4800" b="1" i="1" dirty="0">
                <a:solidFill>
                  <a:srgbClr val="002726"/>
                </a:solidFill>
                <a:latin typeface="Arial" panose="020B0604020202020204" pitchFamily="34" charset="0"/>
                <a:ea typeface="Times New Roman" panose="02020603050405020304" pitchFamily="18" charset="0"/>
              </a:rPr>
              <a:t> </a:t>
            </a:r>
            <a:r>
              <a:rPr lang="en-US" sz="4800" b="1" i="1" dirty="0" err="1">
                <a:solidFill>
                  <a:srgbClr val="002726"/>
                </a:solidFill>
                <a:latin typeface="Arial" panose="020B0604020202020204" pitchFamily="34" charset="0"/>
                <a:ea typeface="Times New Roman" panose="02020603050405020304" pitchFamily="18" charset="0"/>
              </a:rPr>
              <a:t>innowacji</a:t>
            </a:r>
            <a:r>
              <a:rPr lang="en-US" sz="4800" b="1" i="1" dirty="0">
                <a:solidFill>
                  <a:srgbClr val="002726"/>
                </a:solidFill>
                <a:latin typeface="Arial" panose="020B0604020202020204" pitchFamily="34" charset="0"/>
                <a:ea typeface="Times New Roman" panose="02020603050405020304" pitchFamily="18" charset="0"/>
              </a:rPr>
              <a:t> to:</a:t>
            </a:r>
            <a:endParaRPr lang="pl-PL" sz="4800" b="1" dirty="0">
              <a:solidFill>
                <a:srgbClr val="002726"/>
              </a:solidFill>
              <a:latin typeface="Times New Roman" panose="02020603050405020304" pitchFamily="18"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n-US" sz="4000" dirty="0" err="1">
                <a:solidFill>
                  <a:srgbClr val="000000"/>
                </a:solidFill>
                <a:latin typeface="Arial" panose="020B0604020202020204" pitchFamily="34" charset="0"/>
                <a:ea typeface="Times New Roman" panose="02020603050405020304" pitchFamily="18" charset="0"/>
              </a:rPr>
              <a:t>Budowanie</a:t>
            </a:r>
            <a:r>
              <a:rPr lang="en-US" sz="4000" dirty="0">
                <a:solidFill>
                  <a:srgbClr val="000000"/>
                </a:solidFill>
                <a:latin typeface="Arial" panose="020B0604020202020204" pitchFamily="34" charset="0"/>
                <a:ea typeface="Times New Roman" panose="02020603050405020304" pitchFamily="18" charset="0"/>
              </a:rPr>
              <a:t> MVP </a:t>
            </a:r>
            <a:r>
              <a:rPr lang="en-US" sz="4000" dirty="0" err="1">
                <a:solidFill>
                  <a:srgbClr val="000000"/>
                </a:solidFill>
                <a:latin typeface="Arial" panose="020B0604020202020204" pitchFamily="34" charset="0"/>
                <a:ea typeface="Times New Roman" panose="02020603050405020304" pitchFamily="18" charset="0"/>
              </a:rPr>
              <a:t>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ustalanie</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punktu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odniesienia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pętli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sprzężenia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zwrotnego</a:t>
            </a:r>
            <a:r>
              <a:rPr lang="en-US" sz="4000" dirty="0">
                <a:solidFill>
                  <a:srgbClr val="000000"/>
                </a:solidFill>
                <a:latin typeface="Arial" panose="020B0604020202020204" pitchFamily="34" charset="0"/>
                <a:ea typeface="Times New Roman" panose="02020603050405020304" pitchFamily="18" charset="0"/>
              </a:rPr>
              <a:t> z </a:t>
            </a:r>
            <a:r>
              <a:rPr lang="en-US" sz="4000" dirty="0" err="1">
                <a:solidFill>
                  <a:srgbClr val="000000"/>
                </a:solidFill>
                <a:latin typeface="Arial" panose="020B0604020202020204" pitchFamily="34" charset="0"/>
                <a:ea typeface="Times New Roman" panose="02020603050405020304" pitchFamily="18" charset="0"/>
              </a:rPr>
              <a:t>klientami</a:t>
            </a:r>
            <a:endParaRPr lang="en-US" sz="4000" dirty="0">
              <a:solidFill>
                <a:srgbClr val="000000"/>
              </a:solidFill>
              <a:latin typeface="Arial" panose="020B0604020202020204" pitchFamily="34"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n-US" sz="4000" dirty="0" err="1">
                <a:solidFill>
                  <a:srgbClr val="000000"/>
                </a:solidFill>
                <a:latin typeface="Arial" panose="020B0604020202020204" pitchFamily="34" charset="0"/>
                <a:ea typeface="Times New Roman" panose="02020603050405020304" pitchFamily="18" charset="0"/>
              </a:rPr>
              <a:t>Przeprowadź</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eksperymenty</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na</a:t>
            </a:r>
            <a:r>
              <a:rPr lang="en-US" sz="4000" dirty="0">
                <a:solidFill>
                  <a:srgbClr val="000000"/>
                </a:solidFill>
                <a:latin typeface="Arial" panose="020B0604020202020204" pitchFamily="34" charset="0"/>
                <a:ea typeface="Times New Roman" panose="02020603050405020304" pitchFamily="18" charset="0"/>
              </a:rPr>
              <a:t> MVP, aby </a:t>
            </a:r>
            <a:r>
              <a:rPr lang="en-US" sz="4000" dirty="0" err="1">
                <a:solidFill>
                  <a:srgbClr val="000000"/>
                </a:solidFill>
                <a:latin typeface="Arial" panose="020B0604020202020204" pitchFamily="34" charset="0"/>
                <a:ea typeface="Times New Roman" panose="02020603050405020304" pitchFamily="18" charset="0"/>
              </a:rPr>
              <a:t>przejść</a:t>
            </a:r>
            <a:r>
              <a:rPr lang="en-US" sz="4000" dirty="0">
                <a:solidFill>
                  <a:srgbClr val="000000"/>
                </a:solidFill>
                <a:latin typeface="Arial" panose="020B0604020202020204" pitchFamily="34" charset="0"/>
                <a:ea typeface="Times New Roman" panose="02020603050405020304" pitchFamily="18" charset="0"/>
              </a:rPr>
              <a:t> od </a:t>
            </a:r>
            <a:r>
              <a:rPr lang="en-US" sz="4000" dirty="0" err="1">
                <a:solidFill>
                  <a:srgbClr val="000000"/>
                </a:solidFill>
                <a:latin typeface="Arial" panose="020B0604020202020204" pitchFamily="34" charset="0"/>
                <a:ea typeface="Times New Roman" panose="02020603050405020304" pitchFamily="18" charset="0"/>
              </a:rPr>
              <a:t>podstawowych</a:t>
            </a:r>
            <a:r>
              <a:rPr lang="en-US" sz="4000" dirty="0">
                <a:solidFill>
                  <a:srgbClr val="000000"/>
                </a:solidFill>
                <a:latin typeface="Arial" panose="020B0604020202020204" pitchFamily="34" charset="0"/>
                <a:ea typeface="Times New Roman" panose="02020603050405020304" pitchFamily="18" charset="0"/>
              </a:rPr>
              <a:t> zachowań </a:t>
            </a:r>
            <a:r>
              <a:rPr lang="en-US" sz="4000" dirty="0" err="1">
                <a:solidFill>
                  <a:srgbClr val="000000"/>
                </a:solidFill>
                <a:latin typeface="Arial" panose="020B0604020202020204" pitchFamily="34" charset="0"/>
                <a:ea typeface="Times New Roman" panose="02020603050405020304" pitchFamily="18" charset="0"/>
              </a:rPr>
              <a:t>klientów</a:t>
            </a:r>
            <a:r>
              <a:rPr lang="en-US" sz="4000" dirty="0">
                <a:solidFill>
                  <a:srgbClr val="000000"/>
                </a:solidFill>
                <a:latin typeface="Arial" panose="020B0604020202020204" pitchFamily="34" charset="0"/>
                <a:ea typeface="Times New Roman" panose="02020603050405020304" pitchFamily="18" charset="0"/>
              </a:rPr>
              <a:t> do </a:t>
            </a:r>
            <a:r>
              <a:rPr lang="en-US" sz="4000" dirty="0" err="1">
                <a:solidFill>
                  <a:srgbClr val="000000"/>
                </a:solidFill>
                <a:latin typeface="Arial" panose="020B0604020202020204" pitchFamily="34" charset="0"/>
                <a:ea typeface="Times New Roman" panose="02020603050405020304" pitchFamily="18" charset="0"/>
              </a:rPr>
              <a:t>idealnych</a:t>
            </a:r>
            <a:r>
              <a:rPr lang="en-US" sz="4000" dirty="0">
                <a:solidFill>
                  <a:srgbClr val="000000"/>
                </a:solidFill>
                <a:latin typeface="Arial" panose="020B0604020202020204" pitchFamily="34" charset="0"/>
                <a:ea typeface="Times New Roman" panose="02020603050405020304" pitchFamily="18" charset="0"/>
              </a:rPr>
              <a:t> zachowań </a:t>
            </a:r>
            <a:r>
              <a:rPr lang="en-US" sz="4000" dirty="0" err="1">
                <a:solidFill>
                  <a:srgbClr val="000000"/>
                </a:solidFill>
                <a:latin typeface="Arial" panose="020B0604020202020204" pitchFamily="34" charset="0"/>
                <a:ea typeface="Times New Roman" panose="02020603050405020304" pitchFamily="18" charset="0"/>
              </a:rPr>
              <a:t>klientów</a:t>
            </a:r>
            <a:endParaRPr lang="en-US" sz="4000" dirty="0">
              <a:solidFill>
                <a:srgbClr val="000000"/>
              </a:solidFill>
              <a:latin typeface="Arial" panose="020B0604020202020204" pitchFamily="34" charset="0"/>
              <a:ea typeface="Times New Roman" panose="02020603050405020304" pitchFamily="18" charset="0"/>
            </a:endParaRPr>
          </a:p>
          <a:p>
            <a:pPr marL="342900" marR="245110" lvl="0" indent="-342900">
              <a:lnSpc>
                <a:spcPct val="150000"/>
              </a:lnSpc>
              <a:buFont typeface="Symbol" pitchFamily="2" charset="2"/>
              <a:buChar char=""/>
              <a:tabLst>
                <a:tab pos="450215" algn="l"/>
              </a:tabLst>
            </a:pPr>
            <a:r>
              <a:rPr lang="en-US" sz="4000" dirty="0" err="1">
                <a:solidFill>
                  <a:srgbClr val="000000"/>
                </a:solidFill>
                <a:latin typeface="Arial" panose="020B0604020202020204" pitchFamily="34" charset="0"/>
                <a:ea typeface="Times New Roman" panose="02020603050405020304" pitchFamily="18" charset="0"/>
              </a:rPr>
              <a:t>Punkt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decyzyjny</a:t>
            </a:r>
            <a:r>
              <a:rPr lang="en-US" sz="4000" dirty="0">
                <a:solidFill>
                  <a:srgbClr val="000000"/>
                </a:solidFill>
                <a:latin typeface="Arial" panose="020B0604020202020204" pitchFamily="34" charset="0"/>
                <a:ea typeface="Times New Roman" panose="02020603050405020304" pitchFamily="18" charset="0"/>
              </a:rPr>
              <a:t> — </a:t>
            </a:r>
            <a:r>
              <a:rPr lang="en-US" sz="4000" dirty="0" err="1">
                <a:solidFill>
                  <a:srgbClr val="000000"/>
                </a:solidFill>
                <a:latin typeface="Arial" panose="020B0604020202020204" pitchFamily="34" charset="0"/>
                <a:ea typeface="Times New Roman" panose="02020603050405020304" pitchFamily="18" charset="0"/>
              </a:rPr>
              <a:t>wytrwaj</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lub</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obracaj</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się</a:t>
            </a:r>
            <a:r>
              <a:rPr lang="en-US" sz="4000" dirty="0">
                <a:solidFill>
                  <a:srgbClr val="000000"/>
                </a:solidFill>
                <a:latin typeface="Arial" panose="020B0604020202020204" pitchFamily="34" charset="0"/>
                <a:ea typeface="Times New Roman" panose="02020603050405020304" pitchFamily="18" charset="0"/>
              </a:rPr>
              <a:t> w </a:t>
            </a:r>
            <a:r>
              <a:rPr lang="en-US" sz="4000" dirty="0" err="1">
                <a:solidFill>
                  <a:srgbClr val="000000"/>
                </a:solidFill>
                <a:latin typeface="Arial" panose="020B0604020202020204" pitchFamily="34" charset="0"/>
                <a:ea typeface="Times New Roman" panose="02020603050405020304" pitchFamily="18" charset="0"/>
              </a:rPr>
              <a:t>oparciu</a:t>
            </a:r>
            <a:r>
              <a:rPr lang="en-US" sz="4000" dirty="0">
                <a:solidFill>
                  <a:srgbClr val="000000"/>
                </a:solidFill>
                <a:latin typeface="Arial" panose="020B0604020202020204" pitchFamily="34" charset="0"/>
                <a:ea typeface="Times New Roman" panose="02020603050405020304" pitchFamily="18" charset="0"/>
              </a:rPr>
              <a:t> o to, </a:t>
            </a:r>
            <a:r>
              <a:rPr lang="en-US" sz="4000" dirty="0" err="1">
                <a:solidFill>
                  <a:srgbClr val="000000"/>
                </a:solidFill>
                <a:latin typeface="Arial" panose="020B0604020202020204" pitchFamily="34" charset="0"/>
                <a:ea typeface="Times New Roman" panose="02020603050405020304" pitchFamily="18" charset="0"/>
              </a:rPr>
              <a:t>czego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się</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nauczyłeś</a:t>
            </a:r>
            <a:endParaRPr lang="pl-PL" sz="4000" b="1" dirty="0">
              <a:solidFill>
                <a:srgbClr val="CE1779"/>
              </a:solidFill>
              <a:latin typeface="Times New Roman" panose="02020603050405020304" pitchFamily="18" charset="0"/>
              <a:ea typeface="Times New Roman" panose="02020603050405020304" pitchFamily="18" charset="0"/>
            </a:endParaRPr>
          </a:p>
        </p:txBody>
      </p:sp>
      <p:sp>
        <p:nvSpPr>
          <p:cNvPr id="7" name="Prostokąt 6"/>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2. RACHUNKOWOŚĆ INNOWACJI</a:t>
            </a:r>
          </a:p>
        </p:txBody>
      </p:sp>
    </p:spTree>
    <p:extLst>
      <p:ext uri="{BB962C8B-B14F-4D97-AF65-F5344CB8AC3E}">
        <p14:creationId xmlns:p14="http://schemas.microsoft.com/office/powerpoint/2010/main" val="19992412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923303" y="2635427"/>
            <a:ext cx="22537394" cy="10695695"/>
          </a:xfrm>
        </p:spPr>
        <p:txBody>
          <a:bodyPr wrap="square" lIns="0" tIns="0" rIns="0" bIns="0">
            <a:noAutofit/>
          </a:bodyPr>
          <a:lstStyle/>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0000"/>
              </a:solidFill>
            </a:endParaRPr>
          </a:p>
          <a:p>
            <a:pPr>
              <a:lnSpc>
                <a:spcPct val="150000"/>
              </a:lnSpc>
            </a:pPr>
            <a:endParaRPr lang="pl-PL" sz="4800" dirty="0"/>
          </a:p>
        </p:txBody>
      </p:sp>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6" cy="2148949"/>
          </a:xfrm>
        </p:spPr>
        <p:txBody>
          <a:bodyPr>
            <a:normAutofit/>
          </a:bodyPr>
          <a:lstStyle/>
          <a:p>
            <a:pPr algn="ctr"/>
            <a:r>
              <a:rPr lang="pl-PL" sz="6000" dirty="0">
                <a:solidFill>
                  <a:srgbClr val="000000"/>
                </a:solidFill>
              </a:rPr>
              <a:t>Proces rachunkowości innowacji</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400397" y="1459352"/>
            <a:ext cx="22537394" cy="11254299"/>
          </a:xfrm>
          <a:prstGeom prst="rect">
            <a:avLst/>
          </a:prstGeom>
        </p:spPr>
        <p:txBody>
          <a:bodyPr wrap="square" numCol="2">
            <a:spAutoFit/>
          </a:bodyPr>
          <a:lstStyle/>
          <a:p>
            <a:pPr marL="180340" marR="245110">
              <a:lnSpc>
                <a:spcPct val="150000"/>
              </a:lnSpc>
              <a:tabLst>
                <a:tab pos="450215" algn="l"/>
              </a:tabLst>
            </a:pPr>
            <a:endParaRPr lang="pl-PL" sz="4800" b="1" i="1" dirty="0">
              <a:solidFill>
                <a:srgbClr val="496F63"/>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pl-PL" sz="4800" b="1" i="1" dirty="0">
                <a:solidFill>
                  <a:srgbClr val="496F63"/>
                </a:solidFill>
                <a:latin typeface="Arial" panose="020B0604020202020204" pitchFamily="34" charset="0"/>
                <a:ea typeface="Times New Roman" panose="02020603050405020304" pitchFamily="18" charset="0"/>
              </a:rPr>
              <a:t>1. Wybierz swoje wskaźniki</a:t>
            </a:r>
          </a:p>
          <a:p>
            <a:pPr marL="180340" marR="245110">
              <a:lnSpc>
                <a:spcPct val="150000"/>
              </a:lnSpc>
              <a:tabLst>
                <a:tab pos="450215" algn="l"/>
              </a:tabLst>
            </a:pPr>
            <a:r>
              <a:rPr lang="en-US" sz="4000" i="1" dirty="0" err="1">
                <a:solidFill>
                  <a:srgbClr val="000000"/>
                </a:solidFill>
                <a:latin typeface="Arial" panose="020B0604020202020204" pitchFamily="34" charset="0"/>
                <a:ea typeface="Times New Roman" panose="02020603050405020304" pitchFamily="18" charset="0"/>
              </a:rPr>
              <a:t>Najważniejsze</a:t>
            </a:r>
            <a:r>
              <a:rPr lang="en-US" sz="4000" i="1" dirty="0">
                <a:solidFill>
                  <a:srgbClr val="000000"/>
                </a:solidFill>
                <a:latin typeface="Arial" panose="020B0604020202020204" pitchFamily="34" charset="0"/>
                <a:ea typeface="Times New Roman" panose="02020603050405020304" pitchFamily="18" charset="0"/>
              </a:rPr>
              <a:t> jest, aby </a:t>
            </a:r>
            <a:r>
              <a:rPr lang="en-US" sz="4000" i="1" dirty="0" err="1">
                <a:solidFill>
                  <a:srgbClr val="000000"/>
                </a:solidFill>
                <a:latin typeface="Arial" panose="020B0604020202020204" pitchFamily="34" charset="0"/>
                <a:ea typeface="Times New Roman" panose="02020603050405020304" pitchFamily="18" charset="0"/>
              </a:rPr>
              <a:t>metryki</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były</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proste</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i</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łatwe</a:t>
            </a:r>
            <a:r>
              <a:rPr lang="en-US" sz="4000" i="1" dirty="0">
                <a:solidFill>
                  <a:srgbClr val="000000"/>
                </a:solidFill>
                <a:latin typeface="Arial" panose="020B0604020202020204" pitchFamily="34" charset="0"/>
                <a:ea typeface="Times New Roman" panose="02020603050405020304" pitchFamily="18" charset="0"/>
              </a:rPr>
              <a:t> w </a:t>
            </a:r>
            <a:r>
              <a:rPr lang="en-US" sz="4000" i="1" dirty="0" err="1">
                <a:solidFill>
                  <a:srgbClr val="000000"/>
                </a:solidFill>
                <a:latin typeface="Arial" panose="020B0604020202020204" pitchFamily="34" charset="0"/>
                <a:ea typeface="Times New Roman" panose="02020603050405020304" pitchFamily="18" charset="0"/>
              </a:rPr>
              <a:t>użyciu</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Jeśli</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zastanawiasz</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się</a:t>
            </a:r>
            <a:r>
              <a:rPr lang="en-US" sz="4000" i="1" dirty="0">
                <a:solidFill>
                  <a:srgbClr val="000000"/>
                </a:solidFill>
                <a:latin typeface="Arial" panose="020B0604020202020204" pitchFamily="34" charset="0"/>
                <a:ea typeface="Times New Roman" panose="02020603050405020304" pitchFamily="18" charset="0"/>
              </a:rPr>
              <a:t>, od </a:t>
            </a:r>
            <a:r>
              <a:rPr lang="en-US" sz="4000" i="1" dirty="0" err="1">
                <a:solidFill>
                  <a:srgbClr val="000000"/>
                </a:solidFill>
                <a:latin typeface="Arial" panose="020B0604020202020204" pitchFamily="34" charset="0"/>
                <a:ea typeface="Times New Roman" panose="02020603050405020304" pitchFamily="18" charset="0"/>
              </a:rPr>
              <a:t>czego</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zacząć</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powyższe</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przykłady</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pierwszego</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poziomu</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mogą</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stanowić</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punkt</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wyjścia</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Możesz</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też</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podsunąć</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pomysły</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zadając</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sobie</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te</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pytania</a:t>
            </a:r>
            <a:r>
              <a:rPr lang="en-US" sz="4000" i="1" dirty="0">
                <a:solidFill>
                  <a:srgbClr val="000000"/>
                </a:solidFill>
                <a:latin typeface="Arial" panose="020B0604020202020204" pitchFamily="34" charset="0"/>
                <a:ea typeface="Times New Roman" panose="02020603050405020304" pitchFamily="18" charset="0"/>
              </a:rPr>
              <a:t>, a </a:t>
            </a:r>
            <a:r>
              <a:rPr lang="en-US" sz="4000" i="1" dirty="0" err="1">
                <a:solidFill>
                  <a:srgbClr val="000000"/>
                </a:solidFill>
                <a:latin typeface="Arial" panose="020B0604020202020204" pitchFamily="34" charset="0"/>
                <a:ea typeface="Times New Roman" panose="02020603050405020304" pitchFamily="18" charset="0"/>
              </a:rPr>
              <a:t>następnie</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doprecyzowując</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odpowiedzi</a:t>
            </a:r>
            <a:r>
              <a:rPr lang="en-US" sz="4000" i="1" dirty="0">
                <a:solidFill>
                  <a:srgbClr val="000000"/>
                </a:solidFill>
                <a:latin typeface="Arial" panose="020B0604020202020204" pitchFamily="34" charset="0"/>
                <a:ea typeface="Times New Roman" panose="02020603050405020304" pitchFamily="18" charset="0"/>
              </a:rPr>
              <a:t> w </a:t>
            </a:r>
            <a:r>
              <a:rPr lang="en-US" sz="4000" i="1" dirty="0" err="1">
                <a:solidFill>
                  <a:srgbClr val="000000"/>
                </a:solidFill>
                <a:latin typeface="Arial" panose="020B0604020202020204" pitchFamily="34" charset="0"/>
                <a:ea typeface="Times New Roman" panose="02020603050405020304" pitchFamily="18" charset="0"/>
              </a:rPr>
              <a:t>postaci</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wskaźników</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dla</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których</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dostępne</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są</a:t>
            </a:r>
            <a:r>
              <a:rPr lang="en-US" sz="4000" i="1" dirty="0">
                <a:solidFill>
                  <a:srgbClr val="000000"/>
                </a:solidFill>
                <a:latin typeface="Arial" panose="020B0604020202020204" pitchFamily="34" charset="0"/>
                <a:ea typeface="Times New Roman" panose="02020603050405020304" pitchFamily="18" charset="0"/>
              </a:rPr>
              <a:t> </a:t>
            </a:r>
            <a:r>
              <a:rPr lang="en-US" sz="4000" i="1" dirty="0" err="1">
                <a:solidFill>
                  <a:srgbClr val="000000"/>
                </a:solidFill>
                <a:latin typeface="Arial" panose="020B0604020202020204" pitchFamily="34" charset="0"/>
                <a:ea typeface="Times New Roman" panose="02020603050405020304" pitchFamily="18" charset="0"/>
              </a:rPr>
              <a:t>dane</a:t>
            </a:r>
            <a:r>
              <a:rPr lang="en-US" sz="4000" i="1" dirty="0">
                <a:solidFill>
                  <a:srgbClr val="000000"/>
                </a:solidFill>
                <a:latin typeface="Arial" panose="020B0604020202020204" pitchFamily="34" charset="0"/>
                <a:ea typeface="Times New Roman" panose="02020603050405020304" pitchFamily="18" charset="0"/>
              </a:rPr>
              <a:t>:</a:t>
            </a: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rgbClr val="FF0000"/>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endParaRPr lang="pl-PL" sz="3600" b="1" dirty="0">
              <a:solidFill>
                <a:schemeClr val="tx2">
                  <a:lumMod val="10000"/>
                </a:schemeClr>
              </a:solidFill>
              <a:latin typeface="Arial" panose="020B0604020202020204" pitchFamily="34" charset="0"/>
              <a:ea typeface="Times New Roman" panose="02020603050405020304" pitchFamily="18" charset="0"/>
            </a:endParaRPr>
          </a:p>
          <a:p>
            <a:pPr marL="571500" marR="245110" lvl="0" indent="-571500">
              <a:lnSpc>
                <a:spcPct val="150000"/>
              </a:lnSpc>
              <a:buFont typeface="Arial" panose="020B0604020202020204" pitchFamily="34" charset="0"/>
              <a:buChar char="•"/>
              <a:tabLst>
                <a:tab pos="450215" algn="l"/>
              </a:tabLst>
            </a:pPr>
            <a:r>
              <a:rPr lang="en-US" sz="3600" b="1" dirty="0" err="1">
                <a:solidFill>
                  <a:schemeClr val="tx2">
                    <a:lumMod val="10000"/>
                  </a:schemeClr>
                </a:solidFill>
                <a:latin typeface="Arial" panose="020B0604020202020204" pitchFamily="34" charset="0"/>
                <a:ea typeface="Times New Roman" panose="02020603050405020304" pitchFamily="18" charset="0"/>
              </a:rPr>
              <a:t>Czy</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zrobiliśmy</a:t>
            </a:r>
            <a:r>
              <a:rPr lang="en-US" sz="3600" b="1" dirty="0">
                <a:solidFill>
                  <a:schemeClr val="tx2">
                    <a:lumMod val="10000"/>
                  </a:schemeClr>
                </a:solidFill>
                <a:latin typeface="Arial" panose="020B0604020202020204" pitchFamily="34" charset="0"/>
                <a:ea typeface="Times New Roman" panose="02020603050405020304" pitchFamily="18" charset="0"/>
              </a:rPr>
              <a:t> to, co </a:t>
            </a:r>
            <a:r>
              <a:rPr lang="en-US" sz="3600" b="1" dirty="0" err="1">
                <a:solidFill>
                  <a:schemeClr val="tx2">
                    <a:lumMod val="10000"/>
                  </a:schemeClr>
                </a:solidFill>
                <a:latin typeface="Arial" panose="020B0604020202020204" pitchFamily="34" charset="0"/>
                <a:ea typeface="Times New Roman" panose="02020603050405020304" pitchFamily="18" charset="0"/>
              </a:rPr>
              <a:t>powiedzieliśmy</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że</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zrobimy</a:t>
            </a:r>
            <a:r>
              <a:rPr lang="en-US" sz="3600" b="1" dirty="0">
                <a:solidFill>
                  <a:schemeClr val="tx2">
                    <a:lumMod val="10000"/>
                  </a:schemeClr>
                </a:solidFill>
                <a:latin typeface="Arial" panose="020B0604020202020204" pitchFamily="34" charset="0"/>
                <a:ea typeface="Times New Roman" panose="02020603050405020304" pitchFamily="18" charset="0"/>
              </a:rPr>
              <a:t>?</a:t>
            </a:r>
          </a:p>
          <a:p>
            <a:pPr marL="571500" marR="245110" lvl="0" indent="-571500">
              <a:lnSpc>
                <a:spcPct val="150000"/>
              </a:lnSpc>
              <a:buFont typeface="Arial" panose="020B0604020202020204" pitchFamily="34" charset="0"/>
              <a:buChar char="•"/>
              <a:tabLst>
                <a:tab pos="450215" algn="l"/>
              </a:tabLst>
            </a:pPr>
            <a:r>
              <a:rPr lang="en-US" sz="3600" b="1" dirty="0">
                <a:solidFill>
                  <a:schemeClr val="tx2">
                    <a:lumMod val="10000"/>
                  </a:schemeClr>
                </a:solidFill>
                <a:latin typeface="Arial" panose="020B0604020202020204" pitchFamily="34" charset="0"/>
                <a:ea typeface="Times New Roman" panose="02020603050405020304" pitchFamily="18" charset="0"/>
              </a:rPr>
              <a:t>Jak </a:t>
            </a:r>
            <a:r>
              <a:rPr lang="en-US" sz="3600" b="1" dirty="0" err="1">
                <a:solidFill>
                  <a:schemeClr val="tx2">
                    <a:lumMod val="10000"/>
                  </a:schemeClr>
                </a:solidFill>
                <a:latin typeface="Arial" panose="020B0604020202020204" pitchFamily="34" charset="0"/>
                <a:ea typeface="Times New Roman" panose="02020603050405020304" pitchFamily="18" charset="0"/>
              </a:rPr>
              <a:t>ludzie</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pracują</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inaczej</a:t>
            </a:r>
            <a:r>
              <a:rPr lang="en-US" sz="3600" b="1" dirty="0">
                <a:solidFill>
                  <a:schemeClr val="tx2">
                    <a:lumMod val="10000"/>
                  </a:schemeClr>
                </a:solidFill>
                <a:latin typeface="Arial" panose="020B0604020202020204" pitchFamily="34" charset="0"/>
                <a:ea typeface="Times New Roman" panose="02020603050405020304" pitchFamily="18" charset="0"/>
              </a:rPr>
              <a:t>?</a:t>
            </a:r>
          </a:p>
          <a:p>
            <a:pPr marL="571500" marR="245110" lvl="0" indent="-571500">
              <a:lnSpc>
                <a:spcPct val="150000"/>
              </a:lnSpc>
              <a:buFont typeface="Arial" panose="020B0604020202020204" pitchFamily="34" charset="0"/>
              <a:buChar char="•"/>
              <a:tabLst>
                <a:tab pos="450215" algn="l"/>
              </a:tabLst>
            </a:pPr>
            <a:r>
              <a:rPr lang="en-US" sz="3600" b="1" dirty="0" err="1">
                <a:solidFill>
                  <a:schemeClr val="tx2">
                    <a:lumMod val="10000"/>
                  </a:schemeClr>
                </a:solidFill>
                <a:latin typeface="Arial" panose="020B0604020202020204" pitchFamily="34" charset="0"/>
                <a:ea typeface="Times New Roman" panose="02020603050405020304" pitchFamily="18" charset="0"/>
              </a:rPr>
              <a:t>Czy</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użytkownicy</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widzą</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poprawę</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odwołanie</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się</a:t>
            </a:r>
            <a:r>
              <a:rPr lang="en-US" sz="3600" b="1" dirty="0">
                <a:solidFill>
                  <a:schemeClr val="tx2">
                    <a:lumMod val="10000"/>
                  </a:schemeClr>
                </a:solidFill>
                <a:latin typeface="Arial" panose="020B0604020202020204" pitchFamily="34" charset="0"/>
                <a:ea typeface="Times New Roman" panose="02020603050405020304" pitchFamily="18" charset="0"/>
              </a:rPr>
              <a:t> do </a:t>
            </a:r>
            <a:r>
              <a:rPr lang="en-US" sz="3600" b="1" dirty="0" err="1">
                <a:solidFill>
                  <a:schemeClr val="tx2">
                    <a:lumMod val="10000"/>
                  </a:schemeClr>
                </a:solidFill>
                <a:latin typeface="Arial" panose="020B0604020202020204" pitchFamily="34" charset="0"/>
                <a:ea typeface="Times New Roman" panose="02020603050405020304" pitchFamily="18" charset="0"/>
              </a:rPr>
              <a:t>pierwotnego</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problemu</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lub</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potrzeby</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produktu</a:t>
            </a:r>
            <a:r>
              <a:rPr lang="en-US" sz="3600" b="1" dirty="0">
                <a:solidFill>
                  <a:schemeClr val="tx2">
                    <a:lumMod val="10000"/>
                  </a:schemeClr>
                </a:solidFill>
                <a:latin typeface="Arial" panose="020B0604020202020204" pitchFamily="34" charset="0"/>
                <a:ea typeface="Times New Roman" panose="02020603050405020304" pitchFamily="18" charset="0"/>
              </a:rPr>
              <a:t> jest </a:t>
            </a:r>
            <a:r>
              <a:rPr lang="en-US" sz="3600" b="1" dirty="0" err="1">
                <a:solidFill>
                  <a:schemeClr val="tx2">
                    <a:lumMod val="10000"/>
                  </a:schemeClr>
                </a:solidFill>
                <a:latin typeface="Arial" panose="020B0604020202020204" pitchFamily="34" charset="0"/>
                <a:ea typeface="Times New Roman" panose="02020603050405020304" pitchFamily="18" charset="0"/>
              </a:rPr>
              <a:t>próbą</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rozwiązania</a:t>
            </a:r>
            <a:r>
              <a:rPr lang="en-US" sz="3600" b="1" dirty="0">
                <a:solidFill>
                  <a:schemeClr val="tx2">
                    <a:lumMod val="10000"/>
                  </a:schemeClr>
                </a:solidFill>
                <a:latin typeface="Arial" panose="020B0604020202020204" pitchFamily="34" charset="0"/>
                <a:ea typeface="Times New Roman" panose="02020603050405020304" pitchFamily="18" charset="0"/>
              </a:rPr>
              <a:t>)</a:t>
            </a:r>
          </a:p>
          <a:p>
            <a:pPr marL="571500" marR="245110" lvl="0" indent="-571500">
              <a:lnSpc>
                <a:spcPct val="150000"/>
              </a:lnSpc>
              <a:buFont typeface="Arial" panose="020B0604020202020204" pitchFamily="34" charset="0"/>
              <a:buChar char="•"/>
              <a:tabLst>
                <a:tab pos="450215" algn="l"/>
              </a:tabLst>
            </a:pPr>
            <a:r>
              <a:rPr lang="en-US" sz="3600" b="1" dirty="0">
                <a:solidFill>
                  <a:schemeClr val="tx2">
                    <a:lumMod val="10000"/>
                  </a:schemeClr>
                </a:solidFill>
                <a:latin typeface="Arial" panose="020B0604020202020204" pitchFamily="34" charset="0"/>
                <a:ea typeface="Times New Roman" panose="02020603050405020304" pitchFamily="18" charset="0"/>
              </a:rPr>
              <a:t>Z </a:t>
            </a:r>
            <a:r>
              <a:rPr lang="en-US" sz="3600" b="1" dirty="0" err="1">
                <a:solidFill>
                  <a:schemeClr val="tx2">
                    <a:lumMod val="10000"/>
                  </a:schemeClr>
                </a:solidFill>
                <a:latin typeface="Arial" panose="020B0604020202020204" pitchFamily="34" charset="0"/>
                <a:ea typeface="Times New Roman" panose="02020603050405020304" pitchFamily="18" charset="0"/>
              </a:rPr>
              <a:t>jakich</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nowych</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źródeł</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wzrostu</a:t>
            </a:r>
            <a:r>
              <a:rPr lang="en-US" sz="3600" b="1" dirty="0">
                <a:solidFill>
                  <a:schemeClr val="tx2">
                    <a:lumMod val="10000"/>
                  </a:schemeClr>
                </a:solidFill>
                <a:latin typeface="Arial" panose="020B0604020202020204" pitchFamily="34" charset="0"/>
                <a:ea typeface="Times New Roman" panose="02020603050405020304" pitchFamily="18" charset="0"/>
              </a:rPr>
              <a:t> </a:t>
            </a:r>
            <a:r>
              <a:rPr lang="en-US" sz="3600" b="1" dirty="0" err="1">
                <a:solidFill>
                  <a:schemeClr val="tx2">
                    <a:lumMod val="10000"/>
                  </a:schemeClr>
                </a:solidFill>
                <a:latin typeface="Arial" panose="020B0604020202020204" pitchFamily="34" charset="0"/>
                <a:ea typeface="Times New Roman" panose="02020603050405020304" pitchFamily="18" charset="0"/>
              </a:rPr>
              <a:t>korzystamy</a:t>
            </a:r>
            <a:r>
              <a:rPr lang="en-US" sz="3600" b="1" dirty="0">
                <a:solidFill>
                  <a:schemeClr val="tx2">
                    <a:lumMod val="10000"/>
                  </a:schemeClr>
                </a:solidFill>
                <a:latin typeface="Arial" panose="020B0604020202020204" pitchFamily="34" charset="0"/>
                <a:ea typeface="Times New Roman" panose="02020603050405020304" pitchFamily="18" charset="0"/>
              </a:rPr>
              <a:t>?</a:t>
            </a:r>
          </a:p>
        </p:txBody>
      </p:sp>
      <p:sp>
        <p:nvSpPr>
          <p:cNvPr id="2" name="Prostokąt 1">
            <a:extLst>
              <a:ext uri="{FF2B5EF4-FFF2-40B4-BE49-F238E27FC236}">
                <a16:creationId xmlns:a16="http://schemas.microsoft.com/office/drawing/2014/main" id="{4EF66BBE-34EC-8040-8E1A-57129BE8F571}"/>
              </a:ext>
            </a:extLst>
          </p:cNvPr>
          <p:cNvSpPr/>
          <p:nvPr/>
        </p:nvSpPr>
        <p:spPr>
          <a:xfrm>
            <a:off x="1732706" y="13201889"/>
            <a:ext cx="9525365" cy="461665"/>
          </a:xfrm>
          <a:prstGeom prst="rect">
            <a:avLst/>
          </a:prstGeom>
        </p:spPr>
        <p:txBody>
          <a:bodyPr wrap="none">
            <a:spAutoFit/>
          </a:bodyPr>
          <a:lstStyle/>
          <a:p>
            <a:r>
              <a:rPr lang="pl-PL" sz="2400" dirty="0">
                <a:solidFill>
                  <a:srgbClr val="002726"/>
                </a:solidFill>
                <a:latin typeface="Times New Roman" panose="02020603050405020304" pitchFamily="18" charset="0"/>
                <a:ea typeface="Times New Roman" panose="02020603050405020304" pitchFamily="18" charset="0"/>
              </a:rPr>
              <a:t>Source: </a:t>
            </a:r>
            <a:r>
              <a:rPr lang="pl-PL" sz="2400" dirty="0" err="1">
                <a:solidFill>
                  <a:srgbClr val="002726"/>
                </a:solidFill>
                <a:latin typeface="Times New Roman" panose="02020603050405020304" pitchFamily="18" charset="0"/>
                <a:ea typeface="Times New Roman" panose="02020603050405020304" pitchFamily="18" charset="0"/>
              </a:rPr>
              <a:t>https</a:t>
            </a:r>
            <a:r>
              <a:rPr lang="pl-PL" sz="2400" dirty="0">
                <a:solidFill>
                  <a:srgbClr val="002726"/>
                </a:solidFill>
                <a:latin typeface="Times New Roman" panose="02020603050405020304" pitchFamily="18" charset="0"/>
                <a:ea typeface="Times New Roman" panose="02020603050405020304" pitchFamily="18" charset="0"/>
              </a:rPr>
              <a:t>://</a:t>
            </a:r>
            <a:r>
              <a:rPr lang="pl-PL" sz="2400" dirty="0" err="1">
                <a:solidFill>
                  <a:srgbClr val="002726"/>
                </a:solidFill>
                <a:latin typeface="Times New Roman" panose="02020603050405020304" pitchFamily="18" charset="0"/>
                <a:ea typeface="Times New Roman" panose="02020603050405020304" pitchFamily="18" charset="0"/>
              </a:rPr>
              <a:t>www.boldare.com</a:t>
            </a:r>
            <a:r>
              <a:rPr lang="pl-PL" sz="2400" dirty="0">
                <a:solidFill>
                  <a:srgbClr val="002726"/>
                </a:solidFill>
                <a:latin typeface="Times New Roman" panose="02020603050405020304" pitchFamily="18" charset="0"/>
                <a:ea typeface="Times New Roman" panose="02020603050405020304" pitchFamily="18" charset="0"/>
              </a:rPr>
              <a:t>/blog/</a:t>
            </a:r>
            <a:r>
              <a:rPr lang="pl-PL" sz="2400" dirty="0" err="1">
                <a:solidFill>
                  <a:srgbClr val="002726"/>
                </a:solidFill>
                <a:latin typeface="Times New Roman" panose="02020603050405020304" pitchFamily="18" charset="0"/>
                <a:ea typeface="Times New Roman" panose="02020603050405020304" pitchFamily="18" charset="0"/>
              </a:rPr>
              <a:t>lean</a:t>
            </a:r>
            <a:r>
              <a:rPr lang="pl-PL" sz="2400" dirty="0">
                <a:solidFill>
                  <a:srgbClr val="002726"/>
                </a:solidFill>
                <a:latin typeface="Times New Roman" panose="02020603050405020304" pitchFamily="18" charset="0"/>
                <a:ea typeface="Times New Roman" panose="02020603050405020304" pitchFamily="18" charset="0"/>
              </a:rPr>
              <a:t>-startup-</a:t>
            </a:r>
            <a:r>
              <a:rPr lang="pl-PL" sz="2400" dirty="0" err="1">
                <a:solidFill>
                  <a:srgbClr val="002726"/>
                </a:solidFill>
                <a:latin typeface="Times New Roman" panose="02020603050405020304" pitchFamily="18" charset="0"/>
                <a:ea typeface="Times New Roman" panose="02020603050405020304" pitchFamily="18" charset="0"/>
              </a:rPr>
              <a:t>innovation</a:t>
            </a:r>
            <a:r>
              <a:rPr lang="pl-PL" sz="2400" dirty="0">
                <a:solidFill>
                  <a:srgbClr val="002726"/>
                </a:solidFill>
                <a:latin typeface="Times New Roman" panose="02020603050405020304" pitchFamily="18" charset="0"/>
                <a:ea typeface="Times New Roman" panose="02020603050405020304" pitchFamily="18" charset="0"/>
              </a:rPr>
              <a:t>-</a:t>
            </a:r>
            <a:r>
              <a:rPr lang="pl-PL" sz="2400" dirty="0" err="1">
                <a:solidFill>
                  <a:srgbClr val="002726"/>
                </a:solidFill>
                <a:latin typeface="Times New Roman" panose="02020603050405020304" pitchFamily="18" charset="0"/>
                <a:ea typeface="Times New Roman" panose="02020603050405020304" pitchFamily="18" charset="0"/>
              </a:rPr>
              <a:t>accounting</a:t>
            </a:r>
            <a:r>
              <a:rPr lang="pl-PL" sz="2400" dirty="0">
                <a:solidFill>
                  <a:srgbClr val="002726"/>
                </a:solidFill>
                <a:latin typeface="Times New Roman" panose="02020603050405020304" pitchFamily="18" charset="0"/>
                <a:ea typeface="Times New Roman" panose="02020603050405020304" pitchFamily="18" charset="0"/>
              </a:rPr>
              <a:t>/</a:t>
            </a:r>
            <a:r>
              <a:rPr lang="pl-PL" dirty="0">
                <a:solidFill>
                  <a:srgbClr val="002726"/>
                </a:solidFill>
              </a:rPr>
              <a:t> </a:t>
            </a:r>
          </a:p>
        </p:txBody>
      </p:sp>
      <p:pic>
        <p:nvPicPr>
          <p:cNvPr id="1026" name="Picture 2" descr="C:\Users\BZ\Desktop\OneDrive Beniamin Zawilla\OneDrive - Uniwersytet Szczeciński\LIME - kurs szkoleniowy\Moduły zmienione\Nowe grafiki do modułów użyte przez BZ\M9\pexels-pixabay-356079.jpg"/>
          <p:cNvPicPr>
            <a:picLocks noChangeAspect="1" noChangeArrowheads="1"/>
          </p:cNvPicPr>
          <p:nvPr/>
        </p:nvPicPr>
        <p:blipFill>
          <a:blip r:embed="rId3" cstate="print"/>
          <a:srcRect/>
          <a:stretch>
            <a:fillRect/>
          </a:stretch>
        </p:blipFill>
        <p:spPr bwMode="auto">
          <a:xfrm>
            <a:off x="13928851" y="2155920"/>
            <a:ext cx="7035801" cy="4259025"/>
          </a:xfrm>
          <a:prstGeom prst="rect">
            <a:avLst/>
          </a:prstGeom>
          <a:noFill/>
        </p:spPr>
      </p:pic>
      <p:sp>
        <p:nvSpPr>
          <p:cNvPr id="9" name="Prostokąt 8"/>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2. RACHUNKOWOŚĆ INNOWACJI</a:t>
            </a:r>
          </a:p>
        </p:txBody>
      </p:sp>
    </p:spTree>
    <p:extLst>
      <p:ext uri="{BB962C8B-B14F-4D97-AF65-F5344CB8AC3E}">
        <p14:creationId xmlns:p14="http://schemas.microsoft.com/office/powerpoint/2010/main" val="38810177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F964EF1B-9EE9-F340-A1F3-6F912DB55113}"/>
              </a:ext>
            </a:extLst>
          </p:cNvPr>
          <p:cNvSpPr>
            <a:spLocks noGrp="1"/>
          </p:cNvSpPr>
          <p:nvPr>
            <p:ph type="body" idx="1"/>
          </p:nvPr>
        </p:nvSpPr>
        <p:spPr>
          <a:xfrm>
            <a:off x="923303" y="2635427"/>
            <a:ext cx="22537394" cy="10695695"/>
          </a:xfrm>
        </p:spPr>
        <p:txBody>
          <a:bodyPr wrap="square" lIns="0" tIns="0" rIns="0" bIns="0">
            <a:noAutofit/>
          </a:bodyPr>
          <a:lstStyle/>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gn="l">
              <a:lnSpc>
                <a:spcPct val="150000"/>
              </a:lnSpc>
            </a:pPr>
            <a:endParaRPr lang="en-US" sz="4800" dirty="0">
              <a:solidFill>
                <a:srgbClr val="000000"/>
              </a:solidFill>
              <a:latin typeface="Apple Chancery" panose="03020702040506060504" pitchFamily="66" charset="-79"/>
              <a:cs typeface="Apple Chancery" panose="03020702040506060504" pitchFamily="66" charset="-79"/>
            </a:endParaRPr>
          </a:p>
          <a:p>
            <a:pPr>
              <a:lnSpc>
                <a:spcPct val="150000"/>
              </a:lnSpc>
            </a:pPr>
            <a:endParaRPr lang="pl-PL" sz="4800" dirty="0">
              <a:solidFill>
                <a:srgbClr val="000000"/>
              </a:solidFill>
            </a:endParaRPr>
          </a:p>
          <a:p>
            <a:pPr>
              <a:lnSpc>
                <a:spcPct val="150000"/>
              </a:lnSpc>
            </a:pPr>
            <a:endParaRPr lang="pl-PL" sz="4800" dirty="0"/>
          </a:p>
        </p:txBody>
      </p:sp>
      <p:sp>
        <p:nvSpPr>
          <p:cNvPr id="5" name="Tytuł 1">
            <a:extLst>
              <a:ext uri="{FF2B5EF4-FFF2-40B4-BE49-F238E27FC236}">
                <a16:creationId xmlns:a16="http://schemas.microsoft.com/office/drawing/2014/main" id="{5872AFAB-A944-3441-B648-424AC0A61665}"/>
              </a:ext>
            </a:extLst>
          </p:cNvPr>
          <p:cNvSpPr>
            <a:spLocks noGrp="1"/>
          </p:cNvSpPr>
          <p:nvPr>
            <p:ph type="title"/>
          </p:nvPr>
        </p:nvSpPr>
        <p:spPr>
          <a:xfrm>
            <a:off x="1400397" y="384878"/>
            <a:ext cx="21583206" cy="2148949"/>
          </a:xfrm>
        </p:spPr>
        <p:txBody>
          <a:bodyPr>
            <a:normAutofit/>
          </a:bodyPr>
          <a:lstStyle/>
          <a:p>
            <a:pPr algn="ctr"/>
            <a:r>
              <a:rPr lang="pl-PL" sz="6000" dirty="0">
                <a:solidFill>
                  <a:srgbClr val="000000"/>
                </a:solidFill>
              </a:rPr>
              <a:t>Proces rozliczania innowacji</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14" name="Prostokąt 13">
            <a:extLst>
              <a:ext uri="{FF2B5EF4-FFF2-40B4-BE49-F238E27FC236}">
                <a16:creationId xmlns:a16="http://schemas.microsoft.com/office/drawing/2014/main" id="{A1A3D953-F224-A548-BDAD-EDA5CDE75974}"/>
              </a:ext>
            </a:extLst>
          </p:cNvPr>
          <p:cNvSpPr/>
          <p:nvPr/>
        </p:nvSpPr>
        <p:spPr>
          <a:xfrm>
            <a:off x="1400397" y="1459352"/>
            <a:ext cx="13865003" cy="8565230"/>
          </a:xfrm>
          <a:prstGeom prst="rect">
            <a:avLst/>
          </a:prstGeom>
        </p:spPr>
        <p:txBody>
          <a:bodyPr wrap="square">
            <a:spAutoFit/>
          </a:bodyPr>
          <a:lstStyle/>
          <a:p>
            <a:pPr marL="180340" marR="245110">
              <a:lnSpc>
                <a:spcPct val="150000"/>
              </a:lnSpc>
              <a:tabLst>
                <a:tab pos="450215" algn="l"/>
              </a:tabLst>
            </a:pPr>
            <a:endParaRPr lang="en-US" sz="3600" b="1" dirty="0">
              <a:solidFill>
                <a:srgbClr val="FF0000"/>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pl-PL" sz="4800" b="1" i="1" dirty="0">
                <a:solidFill>
                  <a:srgbClr val="496F63"/>
                </a:solidFill>
                <a:latin typeface="Arial" panose="020B0604020202020204" pitchFamily="34" charset="0"/>
                <a:ea typeface="Times New Roman" panose="02020603050405020304" pitchFamily="18" charset="0"/>
              </a:rPr>
              <a:t>2. Monitoruj dane</a:t>
            </a:r>
          </a:p>
          <a:p>
            <a:pPr marL="180340" marR="245110">
              <a:lnSpc>
                <a:spcPct val="150000"/>
              </a:lnSpc>
              <a:tabLst>
                <a:tab pos="450215" algn="l"/>
              </a:tabLst>
            </a:pPr>
            <a:r>
              <a:rPr lang="en-US" sz="4000" i="1" dirty="0" err="1">
                <a:solidFill>
                  <a:srgbClr val="002726"/>
                </a:solidFill>
                <a:latin typeface="Arial" panose="020B0604020202020204" pitchFamily="34" charset="0"/>
                <a:ea typeface="Times New Roman" panose="02020603050405020304" pitchFamily="18" charset="0"/>
              </a:rPr>
              <a:t>Zastosuj</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wybrane</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metryki</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na</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trzech</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poziomach</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zbieraj</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dane</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i</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mierz</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postępy</a:t>
            </a:r>
            <a:r>
              <a:rPr lang="en-US" sz="4000" i="1" dirty="0">
                <a:solidFill>
                  <a:srgbClr val="002726"/>
                </a:solidFill>
                <a:latin typeface="Arial" panose="020B0604020202020204" pitchFamily="34" charset="0"/>
                <a:ea typeface="Times New Roman" panose="02020603050405020304" pitchFamily="18" charset="0"/>
              </a:rPr>
              <a:t>.</a:t>
            </a:r>
            <a:endParaRPr lang="en-US" sz="4000" i="1" dirty="0">
              <a:solidFill>
                <a:schemeClr val="tx1">
                  <a:lumMod val="75000"/>
                </a:schemeClr>
              </a:solidFill>
              <a:latin typeface="Arial" panose="020B0604020202020204" pitchFamily="34" charset="0"/>
              <a:ea typeface="Times New Roman" panose="02020603050405020304" pitchFamily="18" charset="0"/>
            </a:endParaRPr>
          </a:p>
          <a:p>
            <a:pPr marL="180340" marR="245110">
              <a:lnSpc>
                <a:spcPct val="150000"/>
              </a:lnSpc>
              <a:tabLst>
                <a:tab pos="450215" algn="l"/>
              </a:tabLst>
            </a:pPr>
            <a:r>
              <a:rPr lang="pl-PL" sz="4800" b="1" i="1" dirty="0">
                <a:solidFill>
                  <a:srgbClr val="496F63"/>
                </a:solidFill>
                <a:latin typeface="Arial" panose="020B0604020202020204" pitchFamily="34" charset="0"/>
                <a:ea typeface="Times New Roman" panose="02020603050405020304" pitchFamily="18" charset="0"/>
              </a:rPr>
              <a:t>3. Koncentruj się na danym projekcie</a:t>
            </a:r>
          </a:p>
          <a:p>
            <a:pPr marL="180340" marR="245110">
              <a:lnSpc>
                <a:spcPct val="150000"/>
              </a:lnSpc>
              <a:tabLst>
                <a:tab pos="450215" algn="l"/>
              </a:tabLst>
            </a:pPr>
            <a:r>
              <a:rPr lang="en-US" sz="4000" i="1" dirty="0" err="1">
                <a:solidFill>
                  <a:srgbClr val="002726"/>
                </a:solidFill>
                <a:latin typeface="Arial" panose="020B0604020202020204" pitchFamily="34" charset="0"/>
                <a:ea typeface="Times New Roman" panose="02020603050405020304" pitchFamily="18" charset="0"/>
              </a:rPr>
              <a:t>Działaj</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na</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danych</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które</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posiadasz</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Czy</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zespół</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projektowy</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działa</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zgodnie</a:t>
            </a:r>
            <a:r>
              <a:rPr lang="en-US" sz="4000" i="1" dirty="0">
                <a:solidFill>
                  <a:srgbClr val="002726"/>
                </a:solidFill>
                <a:latin typeface="Arial" panose="020B0604020202020204" pitchFamily="34" charset="0"/>
                <a:ea typeface="Times New Roman" panose="02020603050405020304" pitchFamily="18" charset="0"/>
              </a:rPr>
              <a:t> z </a:t>
            </a:r>
            <a:r>
              <a:rPr lang="en-US" sz="4000" i="1" dirty="0" err="1">
                <a:solidFill>
                  <a:srgbClr val="002726"/>
                </a:solidFill>
                <a:latin typeface="Arial" panose="020B0604020202020204" pitchFamily="34" charset="0"/>
                <a:ea typeface="Times New Roman" panose="02020603050405020304" pitchFamily="18" charset="0"/>
              </a:rPr>
              <a:t>planem</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Jakie</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są</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postępy</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i</a:t>
            </a:r>
            <a:r>
              <a:rPr lang="en-US" sz="4000" i="1" dirty="0">
                <a:solidFill>
                  <a:srgbClr val="002726"/>
                </a:solidFill>
                <a:latin typeface="Arial" panose="020B0604020202020204" pitchFamily="34" charset="0"/>
                <a:ea typeface="Times New Roman" panose="02020603050405020304" pitchFamily="18" charset="0"/>
              </a:rPr>
              <a:t> w </a:t>
            </a:r>
            <a:r>
              <a:rPr lang="en-US" sz="4000" i="1" dirty="0" err="1">
                <a:solidFill>
                  <a:srgbClr val="002726"/>
                </a:solidFill>
                <a:latin typeface="Arial" panose="020B0604020202020204" pitchFamily="34" charset="0"/>
                <a:ea typeface="Times New Roman" panose="02020603050405020304" pitchFamily="18" charset="0"/>
              </a:rPr>
              <a:t>jakim</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kierunku</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Czy</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rozwój</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produktu</a:t>
            </a:r>
            <a:r>
              <a:rPr lang="en-US" sz="4000" i="1" dirty="0">
                <a:solidFill>
                  <a:srgbClr val="002726"/>
                </a:solidFill>
                <a:latin typeface="Arial" panose="020B0604020202020204" pitchFamily="34" charset="0"/>
                <a:ea typeface="Times New Roman" panose="02020603050405020304" pitchFamily="18" charset="0"/>
              </a:rPr>
              <a:t> jest </a:t>
            </a:r>
            <a:r>
              <a:rPr lang="en-US" sz="4000" i="1" dirty="0" err="1">
                <a:solidFill>
                  <a:srgbClr val="002726"/>
                </a:solidFill>
                <a:latin typeface="Arial" panose="020B0604020202020204" pitchFamily="34" charset="0"/>
                <a:ea typeface="Times New Roman" panose="02020603050405020304" pitchFamily="18" charset="0"/>
              </a:rPr>
              <a:t>nadal</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dostosowany</a:t>
            </a:r>
            <a:r>
              <a:rPr lang="en-US" sz="4000" i="1" dirty="0">
                <a:solidFill>
                  <a:srgbClr val="002726"/>
                </a:solidFill>
                <a:latin typeface="Arial" panose="020B0604020202020204" pitchFamily="34" charset="0"/>
                <a:ea typeface="Times New Roman" panose="02020603050405020304" pitchFamily="18" charset="0"/>
              </a:rPr>
              <a:t> do </a:t>
            </a:r>
            <a:r>
              <a:rPr lang="en-US" sz="4000" i="1" dirty="0" err="1">
                <a:solidFill>
                  <a:srgbClr val="002726"/>
                </a:solidFill>
                <a:latin typeface="Arial" panose="020B0604020202020204" pitchFamily="34" charset="0"/>
                <a:ea typeface="Times New Roman" panose="02020603050405020304" pitchFamily="18" charset="0"/>
              </a:rPr>
              <a:t>zidentyfikowanych</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potrzeb</a:t>
            </a:r>
            <a:r>
              <a:rPr lang="en-US" sz="4000" i="1" dirty="0">
                <a:solidFill>
                  <a:srgbClr val="002726"/>
                </a:solidFill>
                <a:latin typeface="Arial" panose="020B0604020202020204" pitchFamily="34" charset="0"/>
                <a:ea typeface="Times New Roman" panose="02020603050405020304" pitchFamily="18" charset="0"/>
              </a:rPr>
              <a:t> </a:t>
            </a:r>
            <a:r>
              <a:rPr lang="en-US" sz="4000" i="1" dirty="0" err="1">
                <a:solidFill>
                  <a:srgbClr val="002726"/>
                </a:solidFill>
                <a:latin typeface="Arial" panose="020B0604020202020204" pitchFamily="34" charset="0"/>
                <a:ea typeface="Times New Roman" panose="02020603050405020304" pitchFamily="18" charset="0"/>
              </a:rPr>
              <a:t>użytkowników</a:t>
            </a:r>
            <a:r>
              <a:rPr lang="en-US" sz="4000" i="1" dirty="0">
                <a:solidFill>
                  <a:srgbClr val="002726"/>
                </a:solidFill>
                <a:latin typeface="Arial" panose="020B0604020202020204" pitchFamily="34" charset="0"/>
                <a:ea typeface="Times New Roman" panose="02020603050405020304" pitchFamily="18" charset="0"/>
              </a:rPr>
              <a:t>?</a:t>
            </a:r>
            <a:endParaRPr lang="en-US" sz="4400" dirty="0">
              <a:solidFill>
                <a:srgbClr val="000000"/>
              </a:solidFill>
              <a:latin typeface="Arial" panose="020B0604020202020204" pitchFamily="34" charset="0"/>
              <a:ea typeface="Times New Roman" panose="02020603050405020304" pitchFamily="18" charset="0"/>
            </a:endParaRPr>
          </a:p>
        </p:txBody>
      </p:sp>
      <p:sp>
        <p:nvSpPr>
          <p:cNvPr id="2" name="Prostokąt 1">
            <a:extLst>
              <a:ext uri="{FF2B5EF4-FFF2-40B4-BE49-F238E27FC236}">
                <a16:creationId xmlns:a16="http://schemas.microsoft.com/office/drawing/2014/main" id="{4EF66BBE-34EC-8040-8E1A-57129BE8F571}"/>
              </a:ext>
            </a:extLst>
          </p:cNvPr>
          <p:cNvSpPr/>
          <p:nvPr/>
        </p:nvSpPr>
        <p:spPr>
          <a:xfrm>
            <a:off x="1732706" y="13201889"/>
            <a:ext cx="9525365" cy="461665"/>
          </a:xfrm>
          <a:prstGeom prst="rect">
            <a:avLst/>
          </a:prstGeom>
        </p:spPr>
        <p:txBody>
          <a:bodyPr wrap="none">
            <a:spAutoFit/>
          </a:bodyPr>
          <a:lstStyle/>
          <a:p>
            <a:r>
              <a:rPr lang="pl-PL" sz="2400" dirty="0">
                <a:solidFill>
                  <a:srgbClr val="002726"/>
                </a:solidFill>
                <a:latin typeface="Times New Roman" panose="02020603050405020304" pitchFamily="18" charset="0"/>
                <a:ea typeface="Times New Roman" panose="02020603050405020304" pitchFamily="18" charset="0"/>
              </a:rPr>
              <a:t>Source: </a:t>
            </a:r>
            <a:r>
              <a:rPr lang="pl-PL" sz="2400" dirty="0" err="1">
                <a:solidFill>
                  <a:srgbClr val="002726"/>
                </a:solidFill>
                <a:latin typeface="Times New Roman" panose="02020603050405020304" pitchFamily="18" charset="0"/>
                <a:ea typeface="Times New Roman" panose="02020603050405020304" pitchFamily="18" charset="0"/>
              </a:rPr>
              <a:t>https</a:t>
            </a:r>
            <a:r>
              <a:rPr lang="pl-PL" sz="2400" dirty="0">
                <a:solidFill>
                  <a:srgbClr val="002726"/>
                </a:solidFill>
                <a:latin typeface="Times New Roman" panose="02020603050405020304" pitchFamily="18" charset="0"/>
                <a:ea typeface="Times New Roman" panose="02020603050405020304" pitchFamily="18" charset="0"/>
              </a:rPr>
              <a:t>://</a:t>
            </a:r>
            <a:r>
              <a:rPr lang="pl-PL" sz="2400" dirty="0" err="1">
                <a:solidFill>
                  <a:srgbClr val="002726"/>
                </a:solidFill>
                <a:latin typeface="Times New Roman" panose="02020603050405020304" pitchFamily="18" charset="0"/>
                <a:ea typeface="Times New Roman" panose="02020603050405020304" pitchFamily="18" charset="0"/>
              </a:rPr>
              <a:t>www.boldare.com</a:t>
            </a:r>
            <a:r>
              <a:rPr lang="pl-PL" sz="2400" dirty="0">
                <a:solidFill>
                  <a:srgbClr val="002726"/>
                </a:solidFill>
                <a:latin typeface="Times New Roman" panose="02020603050405020304" pitchFamily="18" charset="0"/>
                <a:ea typeface="Times New Roman" panose="02020603050405020304" pitchFamily="18" charset="0"/>
              </a:rPr>
              <a:t>/blog/</a:t>
            </a:r>
            <a:r>
              <a:rPr lang="pl-PL" sz="2400" dirty="0" err="1">
                <a:solidFill>
                  <a:srgbClr val="002726"/>
                </a:solidFill>
                <a:latin typeface="Times New Roman" panose="02020603050405020304" pitchFamily="18" charset="0"/>
                <a:ea typeface="Times New Roman" panose="02020603050405020304" pitchFamily="18" charset="0"/>
              </a:rPr>
              <a:t>lean</a:t>
            </a:r>
            <a:r>
              <a:rPr lang="pl-PL" sz="2400" dirty="0">
                <a:solidFill>
                  <a:srgbClr val="002726"/>
                </a:solidFill>
                <a:latin typeface="Times New Roman" panose="02020603050405020304" pitchFamily="18" charset="0"/>
                <a:ea typeface="Times New Roman" panose="02020603050405020304" pitchFamily="18" charset="0"/>
              </a:rPr>
              <a:t>-startup-</a:t>
            </a:r>
            <a:r>
              <a:rPr lang="pl-PL" sz="2400" dirty="0" err="1">
                <a:solidFill>
                  <a:srgbClr val="002726"/>
                </a:solidFill>
                <a:latin typeface="Times New Roman" panose="02020603050405020304" pitchFamily="18" charset="0"/>
                <a:ea typeface="Times New Roman" panose="02020603050405020304" pitchFamily="18" charset="0"/>
              </a:rPr>
              <a:t>innovation</a:t>
            </a:r>
            <a:r>
              <a:rPr lang="pl-PL" sz="2400" dirty="0">
                <a:solidFill>
                  <a:srgbClr val="002726"/>
                </a:solidFill>
                <a:latin typeface="Times New Roman" panose="02020603050405020304" pitchFamily="18" charset="0"/>
                <a:ea typeface="Times New Roman" panose="02020603050405020304" pitchFamily="18" charset="0"/>
              </a:rPr>
              <a:t>-</a:t>
            </a:r>
            <a:r>
              <a:rPr lang="pl-PL" sz="2400" dirty="0" err="1">
                <a:solidFill>
                  <a:srgbClr val="002726"/>
                </a:solidFill>
                <a:latin typeface="Times New Roman" panose="02020603050405020304" pitchFamily="18" charset="0"/>
                <a:ea typeface="Times New Roman" panose="02020603050405020304" pitchFamily="18" charset="0"/>
              </a:rPr>
              <a:t>accounting</a:t>
            </a:r>
            <a:r>
              <a:rPr lang="pl-PL" sz="2400" dirty="0">
                <a:solidFill>
                  <a:srgbClr val="002726"/>
                </a:solidFill>
                <a:latin typeface="Times New Roman" panose="02020603050405020304" pitchFamily="18" charset="0"/>
                <a:ea typeface="Times New Roman" panose="02020603050405020304" pitchFamily="18" charset="0"/>
              </a:rPr>
              <a:t>/</a:t>
            </a:r>
            <a:r>
              <a:rPr lang="pl-PL" dirty="0">
                <a:solidFill>
                  <a:srgbClr val="002726"/>
                </a:solidFill>
              </a:rPr>
              <a:t> </a:t>
            </a:r>
          </a:p>
        </p:txBody>
      </p:sp>
      <p:pic>
        <p:nvPicPr>
          <p:cNvPr id="2050" name="Picture 2" descr="C:\Users\BZ\Desktop\OneDrive Beniamin Zawilla\OneDrive - Uniwersytet Szczeciński\LIME - kurs szkoleniowy\Moduły zmienione\Nowe grafiki do modułów użyte przez BZ\M9\pexels-lukas-590041.jpg"/>
          <p:cNvPicPr>
            <a:picLocks noChangeAspect="1" noChangeArrowheads="1"/>
          </p:cNvPicPr>
          <p:nvPr/>
        </p:nvPicPr>
        <p:blipFill>
          <a:blip r:embed="rId2" cstate="print"/>
          <a:srcRect/>
          <a:stretch>
            <a:fillRect/>
          </a:stretch>
        </p:blipFill>
        <p:spPr bwMode="auto">
          <a:xfrm>
            <a:off x="16139731" y="1943100"/>
            <a:ext cx="7320965" cy="4838700"/>
          </a:xfrm>
          <a:prstGeom prst="rect">
            <a:avLst/>
          </a:prstGeom>
          <a:noFill/>
        </p:spPr>
      </p:pic>
      <p:pic>
        <p:nvPicPr>
          <p:cNvPr id="2051" name="Picture 3" descr="C:\Users\BZ\Desktop\OneDrive Beniamin Zawilla\OneDrive - Uniwersytet Szczeciński\LIME - kurs szkoleniowy\Moduły zmienione\Nowe grafiki do modułów użyte przez BZ\M9\pexels-lukas-669610.jpg"/>
          <p:cNvPicPr>
            <a:picLocks noChangeAspect="1" noChangeArrowheads="1"/>
          </p:cNvPicPr>
          <p:nvPr/>
        </p:nvPicPr>
        <p:blipFill>
          <a:blip r:embed="rId3" cstate="print"/>
          <a:srcRect/>
          <a:stretch>
            <a:fillRect/>
          </a:stretch>
        </p:blipFill>
        <p:spPr bwMode="auto">
          <a:xfrm>
            <a:off x="16139731" y="7473950"/>
            <a:ext cx="7320966" cy="4838701"/>
          </a:xfrm>
          <a:prstGeom prst="rect">
            <a:avLst/>
          </a:prstGeom>
          <a:noFill/>
        </p:spPr>
      </p:pic>
      <p:sp>
        <p:nvSpPr>
          <p:cNvPr id="10" name="Prostokąt 9"/>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2. RACHUNKOWOŚĆ INNOWACJI</a:t>
            </a:r>
          </a:p>
        </p:txBody>
      </p:sp>
    </p:spTree>
    <p:extLst>
      <p:ext uri="{BB962C8B-B14F-4D97-AF65-F5344CB8AC3E}">
        <p14:creationId xmlns:p14="http://schemas.microsoft.com/office/powerpoint/2010/main" val="38810177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7EC5F6F-2D85-6B4C-9986-F5959DB10EA8}"/>
              </a:ext>
            </a:extLst>
          </p:cNvPr>
          <p:cNvPicPr>
            <a:picLocks noChangeAspect="1"/>
          </p:cNvPicPr>
          <p:nvPr/>
        </p:nvPicPr>
        <p:blipFill>
          <a:blip r:embed="rId2"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6" name="Tytuł 1">
            <a:extLst>
              <a:ext uri="{FF2B5EF4-FFF2-40B4-BE49-F238E27FC236}">
                <a16:creationId xmlns:a16="http://schemas.microsoft.com/office/drawing/2014/main" id="{DC5B885A-2A45-AE49-B38B-B787859471E3}"/>
              </a:ext>
            </a:extLst>
          </p:cNvPr>
          <p:cNvSpPr txBox="1">
            <a:spLocks/>
          </p:cNvSpPr>
          <p:nvPr/>
        </p:nvSpPr>
        <p:spPr>
          <a:xfrm>
            <a:off x="1848321" y="829204"/>
            <a:ext cx="21583206" cy="2148949"/>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90000"/>
          </a:bodyPr>
          <a:lst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a:lstStyle>
          <a:p>
            <a:pPr algn="ctr" hangingPunct="1"/>
            <a:r>
              <a:rPr lang="pl-PL" dirty="0">
                <a:solidFill>
                  <a:srgbClr val="496F63"/>
                </a:solidFill>
              </a:rPr>
              <a:t>3. Wskaźniki wejściowe i wyjściowe</a:t>
            </a:r>
            <a:br>
              <a:rPr lang="pl-PL" dirty="0">
                <a:solidFill>
                  <a:srgbClr val="496F63"/>
                </a:solidFill>
              </a:rPr>
            </a:br>
            <a:endParaRPr lang="pl-PL" sz="5300" dirty="0">
              <a:solidFill>
                <a:srgbClr val="496F63"/>
              </a:solidFill>
              <a:latin typeface="Apple Chancery" panose="03020702040506060504" pitchFamily="66" charset="-79"/>
              <a:cs typeface="Apple Chancery" panose="03020702040506060504" pitchFamily="66" charset="-79"/>
            </a:endParaRPr>
          </a:p>
        </p:txBody>
      </p:sp>
      <p:sp>
        <p:nvSpPr>
          <p:cNvPr id="8" name="Tytuł 7">
            <a:extLst>
              <a:ext uri="{FF2B5EF4-FFF2-40B4-BE49-F238E27FC236}">
                <a16:creationId xmlns:a16="http://schemas.microsoft.com/office/drawing/2014/main" id="{FAEB96BC-831A-9448-8A39-0D01773D658A}"/>
              </a:ext>
            </a:extLst>
          </p:cNvPr>
          <p:cNvSpPr>
            <a:spLocks noGrp="1"/>
          </p:cNvSpPr>
          <p:nvPr>
            <p:ph type="title"/>
          </p:nvPr>
        </p:nvSpPr>
        <p:spPr>
          <a:xfrm>
            <a:off x="1270001" y="3103178"/>
            <a:ext cx="22081697" cy="4121386"/>
          </a:xfrm>
        </p:spPr>
        <p:txBody>
          <a:bodyPr>
            <a:noAutofit/>
          </a:bodyPr>
          <a:lstStyle/>
          <a:p>
            <a:pPr marL="180340" marR="245110" algn="just">
              <a:lnSpc>
                <a:spcPct val="150000"/>
              </a:lnSpc>
              <a:tabLst>
                <a:tab pos="450215" algn="l"/>
              </a:tabLst>
            </a:pPr>
            <a:r>
              <a:rPr lang="pl-PL" sz="4000" i="1" dirty="0">
                <a:solidFill>
                  <a:srgbClr val="002726"/>
                </a:solidFill>
                <a:latin typeface="Arial" panose="020B0604020202020204" pitchFamily="34" charset="0"/>
                <a:ea typeface="Times New Roman" panose="02020603050405020304" pitchFamily="18" charset="0"/>
              </a:rPr>
              <a:t>Główną rolą wskaźników innowacji jest upewnienie się, że wykonujesz wystarczająco dużo właściwych działań, aby osiągnąć swoje cele. Są one zazwyczaj podzielone na dwie różne kategorie: metryki wejściowe i metryki wyjściowe. Innymi słowy, „co wchodzi w proces innowacji i co z niego wynika.</a:t>
            </a:r>
            <a:endParaRPr lang="pl-PL" sz="4000" dirty="0">
              <a:solidFill>
                <a:srgbClr val="002726"/>
              </a:solidFill>
            </a:endParaRPr>
          </a:p>
        </p:txBody>
      </p:sp>
      <p:pic>
        <p:nvPicPr>
          <p:cNvPr id="12" name="Obraz 11">
            <a:extLst>
              <a:ext uri="{FF2B5EF4-FFF2-40B4-BE49-F238E27FC236}">
                <a16:creationId xmlns:a16="http://schemas.microsoft.com/office/drawing/2014/main" id="{51DB1789-BD5B-EB4A-B944-763D7A150A47}"/>
              </a:ext>
            </a:extLst>
          </p:cNvPr>
          <p:cNvPicPr>
            <a:picLocks noChangeAspect="1"/>
          </p:cNvPicPr>
          <p:nvPr/>
        </p:nvPicPr>
        <p:blipFill>
          <a:blip r:embed="rId3" cstate="print"/>
          <a:stretch>
            <a:fillRect/>
          </a:stretch>
        </p:blipFill>
        <p:spPr>
          <a:xfrm>
            <a:off x="2065578" y="8443271"/>
            <a:ext cx="20490542" cy="4533900"/>
          </a:xfrm>
          <a:prstGeom prst="rect">
            <a:avLst/>
          </a:prstGeom>
        </p:spPr>
      </p:pic>
      <p:sp>
        <p:nvSpPr>
          <p:cNvPr id="7" name="Prostokąt 6"/>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3. WSKAŹNIKI WEJŚCIOWE I WYJŚCIOWE</a:t>
            </a:r>
          </a:p>
        </p:txBody>
      </p:sp>
      <p:sp>
        <p:nvSpPr>
          <p:cNvPr id="2" name="Strzałka w prawo 1">
            <a:extLst>
              <a:ext uri="{FF2B5EF4-FFF2-40B4-BE49-F238E27FC236}">
                <a16:creationId xmlns:a16="http://schemas.microsoft.com/office/drawing/2014/main" id="{62A58DE8-1DF3-FF41-A33E-2055F0141C34}"/>
              </a:ext>
            </a:extLst>
          </p:cNvPr>
          <p:cNvSpPr/>
          <p:nvPr/>
        </p:nvSpPr>
        <p:spPr>
          <a:xfrm>
            <a:off x="4088656" y="9961272"/>
            <a:ext cx="4867598" cy="1497896"/>
          </a:xfrm>
          <a:prstGeom prst="rightArrow">
            <a:avLst/>
          </a:prstGeom>
          <a:blipFill rotWithShape="1">
            <a:blip r:embed="rId4"/>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4400" b="0" i="0" u="none" strike="noStrike" cap="none" spc="0" normalizeH="0" baseline="0" dirty="0">
                <a:ln>
                  <a:noFill/>
                </a:ln>
                <a:solidFill>
                  <a:srgbClr val="FFFFFF"/>
                </a:solidFill>
                <a:effectLst/>
                <a:uFillTx/>
                <a:latin typeface="Helvetica Light"/>
                <a:ea typeface="Helvetica Light"/>
                <a:cs typeface="Helvetica Light"/>
                <a:sym typeface="Helvetica Light"/>
              </a:rPr>
              <a:t>WEJŚCIE</a:t>
            </a:r>
          </a:p>
        </p:txBody>
      </p:sp>
      <p:sp>
        <p:nvSpPr>
          <p:cNvPr id="9" name="Strzałka w prawo 8">
            <a:extLst>
              <a:ext uri="{FF2B5EF4-FFF2-40B4-BE49-F238E27FC236}">
                <a16:creationId xmlns:a16="http://schemas.microsoft.com/office/drawing/2014/main" id="{F9EF1979-BCFB-6341-BC21-845546E4DEF7}"/>
              </a:ext>
            </a:extLst>
          </p:cNvPr>
          <p:cNvSpPr/>
          <p:nvPr/>
        </p:nvSpPr>
        <p:spPr>
          <a:xfrm>
            <a:off x="15427747" y="9961274"/>
            <a:ext cx="4721710" cy="1497896"/>
          </a:xfrm>
          <a:prstGeom prst="rightArrow">
            <a:avLst/>
          </a:prstGeom>
          <a:blipFill rotWithShape="1">
            <a:blip r:embed="rId4"/>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l-PL" sz="4400" b="0" i="0" u="none" strike="noStrike" cap="none" spc="0" normalizeH="0" baseline="0" dirty="0">
                <a:ln>
                  <a:noFill/>
                </a:ln>
                <a:solidFill>
                  <a:srgbClr val="FFFFFF"/>
                </a:solidFill>
                <a:effectLst/>
                <a:uFillTx/>
                <a:latin typeface="Helvetica Light"/>
                <a:ea typeface="Helvetica Light"/>
                <a:cs typeface="Helvetica Light"/>
                <a:sym typeface="Helvetica Light"/>
              </a:rPr>
              <a:t>WYJŚCIE</a:t>
            </a:r>
          </a:p>
        </p:txBody>
      </p:sp>
    </p:spTree>
    <p:extLst>
      <p:ext uri="{BB962C8B-B14F-4D97-AF65-F5344CB8AC3E}">
        <p14:creationId xmlns:p14="http://schemas.microsoft.com/office/powerpoint/2010/main" val="199613283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Strzałka w dół 4">
            <a:extLst>
              <a:ext uri="{FF2B5EF4-FFF2-40B4-BE49-F238E27FC236}">
                <a16:creationId xmlns:a16="http://schemas.microsoft.com/office/drawing/2014/main" id="{78F78CD0-E29B-C345-8833-880256DEFD42}"/>
              </a:ext>
            </a:extLst>
          </p:cNvPr>
          <p:cNvSpPr/>
          <p:nvPr/>
        </p:nvSpPr>
        <p:spPr>
          <a:xfrm>
            <a:off x="17921289" y="8755064"/>
            <a:ext cx="1446028" cy="1572768"/>
          </a:xfrm>
          <a:prstGeom prst="downArrow">
            <a:avLst/>
          </a:prstGeom>
          <a:blipFill rotWithShape="1">
            <a:blip r:embed="rId2" cstate="print"/>
            <a:srcRect/>
            <a:tile tx="0" ty="0" sx="100000" sy="100000" flip="none" algn="tl"/>
          </a:blip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l-PL"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6" name="Prostokąt 5"/>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algn="ctr"/>
            <a:r>
              <a:rPr lang="pl-PL" sz="4800" b="1" dirty="0">
                <a:solidFill>
                  <a:srgbClr val="496F63"/>
                </a:solidFill>
                <a:latin typeface="Arial"/>
                <a:ea typeface="Montserrat-SemiBold"/>
                <a:cs typeface="Arial"/>
                <a:sym typeface="Helvetica Light"/>
              </a:rPr>
              <a:t>3. WSKAŹNIKI WEJŚCIOWE I WYJŚCIOWE</a:t>
            </a:r>
          </a:p>
        </p:txBody>
      </p:sp>
      <p:sp>
        <p:nvSpPr>
          <p:cNvPr id="7" name="pole tekstowe 6"/>
          <p:cNvSpPr txBox="1"/>
          <p:nvPr/>
        </p:nvSpPr>
        <p:spPr>
          <a:xfrm>
            <a:off x="1580075" y="394531"/>
            <a:ext cx="22803925" cy="146193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lvl="0"/>
            <a:r>
              <a:rPr lang="pl-PL" sz="7200" b="1" dirty="0">
                <a:solidFill>
                  <a:srgbClr val="496F63"/>
                </a:solidFill>
                <a:latin typeface="Arial" panose="020B0604020202020204" pitchFamily="34" charset="0"/>
                <a:cs typeface="Arial" panose="020B0604020202020204" pitchFamily="34" charset="0"/>
              </a:rPr>
              <a:t>Możesz porównać wskaźniki wejściowe i wyjściowe</a:t>
            </a:r>
            <a:endParaRPr lang="pl-PL" sz="7200" b="1" dirty="0"/>
          </a:p>
          <a:p>
            <a:pPr marL="0" marR="0" indent="0" algn="just" defTabSz="825500" rtl="0" fontAlgn="auto" latinLnBrk="0" hangingPunct="0">
              <a:lnSpc>
                <a:spcPct val="100000"/>
              </a:lnSpc>
              <a:spcBef>
                <a:spcPts val="0"/>
              </a:spcBef>
              <a:spcAft>
                <a:spcPts val="0"/>
              </a:spcAft>
              <a:buClrTx/>
              <a:buSzTx/>
              <a:buFontTx/>
              <a:buNone/>
              <a:tabLst/>
            </a:pPr>
            <a:endParaRPr kumimoji="0" lang="pl-PL" sz="1800" b="0" i="0" u="none" strike="noStrike" cap="none" spc="0" normalizeH="0" baseline="0" dirty="0">
              <a:ln>
                <a:noFill/>
              </a:ln>
              <a:solidFill>
                <a:srgbClr val="A6A7AC"/>
              </a:solidFill>
              <a:effectLst/>
              <a:uFillTx/>
              <a:latin typeface="PT Sans"/>
              <a:ea typeface="PT Sans"/>
              <a:cs typeface="PT Sans"/>
              <a:sym typeface="PT Sans"/>
            </a:endParaRPr>
          </a:p>
        </p:txBody>
      </p:sp>
      <p:graphicFrame>
        <p:nvGraphicFramePr>
          <p:cNvPr id="8" name="Tabela 7"/>
          <p:cNvGraphicFramePr>
            <a:graphicFrameLocks noGrp="1"/>
          </p:cNvGraphicFramePr>
          <p:nvPr>
            <p:extLst>
              <p:ext uri="{D42A27DB-BD31-4B8C-83A1-F6EECF244321}">
                <p14:modId xmlns:p14="http://schemas.microsoft.com/office/powerpoint/2010/main" val="2246111960"/>
              </p:ext>
            </p:extLst>
          </p:nvPr>
        </p:nvGraphicFramePr>
        <p:xfrm>
          <a:off x="1552037" y="1490060"/>
          <a:ext cx="11430000" cy="11925753"/>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0">
                <a:tc>
                  <a:txBody>
                    <a:bodyPr/>
                    <a:lstStyle/>
                    <a:p>
                      <a:pPr marL="0" marR="0" lvl="0" indent="0" algn="ctr" defTabSz="825500" eaLnBrk="1" fontAlgn="auto" latinLnBrk="0" hangingPunct="1">
                        <a:lnSpc>
                          <a:spcPct val="150000"/>
                        </a:lnSpc>
                        <a:spcBef>
                          <a:spcPts val="0"/>
                        </a:spcBef>
                        <a:spcAft>
                          <a:spcPts val="0"/>
                        </a:spcAft>
                        <a:buClrTx/>
                        <a:buSzTx/>
                        <a:buFontTx/>
                        <a:buNone/>
                        <a:tabLst/>
                        <a:defRPr/>
                      </a:pPr>
                      <a:r>
                        <a:rPr lang="pl-PL" sz="3200" b="1" dirty="0">
                          <a:solidFill>
                            <a:srgbClr val="002726"/>
                          </a:solidFill>
                          <a:latin typeface="Arial" pitchFamily="34" charset="0"/>
                          <a:cs typeface="Arial" pitchFamily="34" charset="0"/>
                        </a:rPr>
                        <a:t>WSKAŹNIKI WEJŚCIOWE…</a:t>
                      </a:r>
                    </a:p>
                    <a:p>
                      <a:pPr algn="ctr">
                        <a:lnSpc>
                          <a:spcPct val="150000"/>
                        </a:lnSpc>
                      </a:pPr>
                      <a:endParaRPr lang="pl-PL" sz="3200" dirty="0">
                        <a:solidFill>
                          <a:srgbClr val="002726"/>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tc>
                  <a:txBody>
                    <a:bodyPr/>
                    <a:lstStyle/>
                    <a:p>
                      <a:pPr marL="0" marR="0" lvl="0" indent="0" algn="ctr" defTabSz="825500" eaLnBrk="1" fontAlgn="auto" latinLnBrk="0" hangingPunct="1">
                        <a:lnSpc>
                          <a:spcPct val="150000"/>
                        </a:lnSpc>
                        <a:spcBef>
                          <a:spcPts val="0"/>
                        </a:spcBef>
                        <a:spcAft>
                          <a:spcPts val="0"/>
                        </a:spcAft>
                        <a:buClrTx/>
                        <a:buSzTx/>
                        <a:buFontTx/>
                        <a:buNone/>
                        <a:tabLst/>
                        <a:defRPr/>
                      </a:pPr>
                      <a:r>
                        <a:rPr lang="pl-PL" sz="3200" b="1" dirty="0">
                          <a:solidFill>
                            <a:srgbClr val="002726"/>
                          </a:solidFill>
                          <a:latin typeface="Arial" pitchFamily="34" charset="0"/>
                          <a:cs typeface="Arial" pitchFamily="34" charset="0"/>
                        </a:rPr>
                        <a:t>WSKAŹNIKI WYJŚCIOWE…</a:t>
                      </a:r>
                    </a:p>
                    <a:p>
                      <a:pPr algn="ctr">
                        <a:lnSpc>
                          <a:spcPct val="150000"/>
                        </a:lnSpc>
                      </a:pPr>
                      <a:endParaRPr lang="pl-PL" sz="3200" dirty="0">
                        <a:solidFill>
                          <a:srgbClr val="002726"/>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extLst>
                  <a:ext uri="{0D108BD9-81ED-4DB2-BD59-A6C34878D82A}">
                    <a16:rowId xmlns:a16="http://schemas.microsoft.com/office/drawing/2014/main" val="10000"/>
                  </a:ext>
                </a:extLst>
              </a:tr>
              <a:tr h="1465588">
                <a:tc>
                  <a:txBody>
                    <a:bodyPr/>
                    <a:lstStyle/>
                    <a:p>
                      <a:pPr marL="0" marR="0" lvl="0" indent="0" algn="ctr" defTabSz="825500" eaLnBrk="1" fontAlgn="auto" latinLnBrk="0" hangingPunct="1">
                        <a:lnSpc>
                          <a:spcPct val="150000"/>
                        </a:lnSpc>
                        <a:spcBef>
                          <a:spcPts val="0"/>
                        </a:spcBef>
                        <a:spcAft>
                          <a:spcPts val="0"/>
                        </a:spcAft>
                        <a:buClrTx/>
                        <a:buSzTx/>
                        <a:buFontTx/>
                        <a:buNone/>
                        <a:tabLst/>
                        <a:defRPr/>
                      </a:pPr>
                      <a:r>
                        <a:rPr lang="pl-PL" sz="2400" b="1" dirty="0">
                          <a:solidFill>
                            <a:srgbClr val="002726"/>
                          </a:solidFill>
                          <a:latin typeface="Arial" pitchFamily="34" charset="0"/>
                          <a:cs typeface="Arial" pitchFamily="34" charset="0"/>
                        </a:rPr>
                        <a:t>…</a:t>
                      </a:r>
                      <a:r>
                        <a:rPr lang="en-US" sz="2400" b="1" dirty="0" err="1">
                          <a:solidFill>
                            <a:srgbClr val="002726"/>
                          </a:solidFill>
                          <a:latin typeface="Arial" pitchFamily="34" charset="0"/>
                          <a:cs typeface="Arial" pitchFamily="34" charset="0"/>
                        </a:rPr>
                        <a:t>służą</a:t>
                      </a:r>
                      <a:r>
                        <a:rPr lang="en-US" sz="2400" b="1" dirty="0">
                          <a:solidFill>
                            <a:srgbClr val="002726"/>
                          </a:solidFill>
                          <a:latin typeface="Arial" pitchFamily="34" charset="0"/>
                          <a:cs typeface="Arial" pitchFamily="34" charset="0"/>
                        </a:rPr>
                        <a:t> do </a:t>
                      </a:r>
                      <a:r>
                        <a:rPr lang="en-US" sz="2400" b="1" dirty="0" err="1">
                          <a:solidFill>
                            <a:srgbClr val="002726"/>
                          </a:solidFill>
                          <a:latin typeface="Arial" pitchFamily="34" charset="0"/>
                          <a:cs typeface="Arial" pitchFamily="34" charset="0"/>
                        </a:rPr>
                        <a:t>pomiaru</a:t>
                      </a:r>
                      <a:r>
                        <a:rPr lang="en-US" sz="2400" b="1" dirty="0">
                          <a:solidFill>
                            <a:srgbClr val="002726"/>
                          </a:solidFill>
                          <a:latin typeface="Arial" pitchFamily="34" charset="0"/>
                          <a:cs typeface="Arial" pitchFamily="34" charset="0"/>
                        </a:rPr>
                        <a:t> </a:t>
                      </a:r>
                      <a:r>
                        <a:rPr lang="en-US" sz="2400" b="1" dirty="0" err="1">
                          <a:solidFill>
                            <a:srgbClr val="002726"/>
                          </a:solidFill>
                          <a:latin typeface="Arial" pitchFamily="34" charset="0"/>
                          <a:cs typeface="Arial" pitchFamily="34" charset="0"/>
                        </a:rPr>
                        <a:t>Twoich</a:t>
                      </a:r>
                      <a:r>
                        <a:rPr lang="en-US" sz="2400" b="1" dirty="0">
                          <a:solidFill>
                            <a:srgbClr val="002726"/>
                          </a:solidFill>
                          <a:latin typeface="Arial" pitchFamily="34" charset="0"/>
                          <a:cs typeface="Arial" pitchFamily="34" charset="0"/>
                        </a:rPr>
                        <a:t> </a:t>
                      </a:r>
                      <a:r>
                        <a:rPr lang="en-US" sz="2400" b="1" dirty="0" err="1">
                          <a:solidFill>
                            <a:srgbClr val="002726"/>
                          </a:solidFill>
                          <a:latin typeface="Arial" pitchFamily="34" charset="0"/>
                          <a:cs typeface="Arial" pitchFamily="34" charset="0"/>
                        </a:rPr>
                        <a:t>inwestycji</a:t>
                      </a:r>
                      <a:r>
                        <a:rPr lang="en-US" sz="2400" b="1" dirty="0">
                          <a:solidFill>
                            <a:srgbClr val="002726"/>
                          </a:solidFill>
                          <a:latin typeface="Arial" pitchFamily="34" charset="0"/>
                          <a:cs typeface="Arial" pitchFamily="34" charset="0"/>
                        </a:rPr>
                        <a:t>:</a:t>
                      </a:r>
                      <a:endParaRPr lang="pl-PL" sz="2400" b="1" dirty="0">
                        <a:solidFill>
                          <a:srgbClr val="002726"/>
                        </a:solidFill>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tc>
                  <a:txBody>
                    <a:bodyPr/>
                    <a:lstStyle/>
                    <a:p>
                      <a:pPr marL="0" marR="0" lvl="0" indent="0" algn="ctr" defTabSz="825500" eaLnBrk="1" fontAlgn="auto" latinLnBrk="0" hangingPunct="1">
                        <a:lnSpc>
                          <a:spcPct val="150000"/>
                        </a:lnSpc>
                        <a:spcBef>
                          <a:spcPts val="0"/>
                        </a:spcBef>
                        <a:spcAft>
                          <a:spcPts val="0"/>
                        </a:spcAft>
                        <a:buClrTx/>
                        <a:buSzTx/>
                        <a:buFontTx/>
                        <a:buNone/>
                        <a:tabLst/>
                        <a:defRPr/>
                      </a:pPr>
                      <a:r>
                        <a:rPr lang="pl-PL" sz="2400" b="1" dirty="0">
                          <a:solidFill>
                            <a:srgbClr val="002726"/>
                          </a:solidFill>
                          <a:latin typeface="Arial" pitchFamily="34" charset="0"/>
                          <a:cs typeface="Arial" pitchFamily="34" charset="0"/>
                        </a:rPr>
                        <a:t>…służą do pomiaru Twoich zwrotów: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B9E1DE"/>
                    </a:solidFill>
                  </a:tcPr>
                </a:tc>
                <a:extLst>
                  <a:ext uri="{0D108BD9-81ED-4DB2-BD59-A6C34878D82A}">
                    <a16:rowId xmlns:a16="http://schemas.microsoft.com/office/drawing/2014/main" val="10001"/>
                  </a:ext>
                </a:extLst>
              </a:tr>
              <a:tr h="6804587">
                <a:tc>
                  <a:txBody>
                    <a:bodyPr/>
                    <a:lstStyle/>
                    <a:p>
                      <a:pPr marL="468000" lvl="2" indent="-457200" algn="l">
                        <a:lnSpc>
                          <a:spcPct val="150000"/>
                        </a:lnSpc>
                        <a:spcAft>
                          <a:spcPts val="1200"/>
                        </a:spcAft>
                        <a:buClr>
                          <a:schemeClr val="accent1">
                            <a:lumMod val="75000"/>
                          </a:schemeClr>
                        </a:buClr>
                        <a:buSzPct val="110000"/>
                        <a:buFont typeface="Wingdings" pitchFamily="2" charset="2"/>
                        <a:buChar char="v"/>
                      </a:pPr>
                      <a:r>
                        <a:rPr lang="en-US" sz="2000" b="0" dirty="0" err="1">
                          <a:solidFill>
                            <a:srgbClr val="002726"/>
                          </a:solidFill>
                          <a:latin typeface="Arial" pitchFamily="34" charset="0"/>
                          <a:cs typeface="Arial" pitchFamily="34" charset="0"/>
                        </a:rPr>
                        <a:t>Wydatki</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na</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zaprojektowanie</a:t>
                      </a:r>
                      <a:r>
                        <a:rPr lang="en-US" sz="2000" b="0" dirty="0">
                          <a:solidFill>
                            <a:srgbClr val="002726"/>
                          </a:solidFill>
                          <a:latin typeface="Arial" pitchFamily="34" charset="0"/>
                          <a:cs typeface="Arial" pitchFamily="34" charset="0"/>
                        </a:rPr>
                        <a:t>/</a:t>
                      </a:r>
                      <a:r>
                        <a:rPr lang="en-US" sz="2000" b="0" dirty="0" err="1">
                          <a:solidFill>
                            <a:srgbClr val="002726"/>
                          </a:solidFill>
                          <a:latin typeface="Arial" pitchFamily="34" charset="0"/>
                          <a:cs typeface="Arial" pitchFamily="34" charset="0"/>
                        </a:rPr>
                        <a:t>testowanie</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nowego</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lub</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ulepszonego</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produktu</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jako</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procent</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sprzedaży</a:t>
                      </a:r>
                      <a:endParaRPr lang="en-US" sz="2000" b="0" dirty="0">
                        <a:solidFill>
                          <a:srgbClr val="002726"/>
                        </a:solidFill>
                        <a:latin typeface="Arial" pitchFamily="34" charset="0"/>
                        <a:cs typeface="Arial" pitchFamily="34" charset="0"/>
                      </a:endParaRPr>
                    </a:p>
                    <a:p>
                      <a:pPr marL="468000" lvl="2" indent="-457200" algn="l">
                        <a:lnSpc>
                          <a:spcPct val="150000"/>
                        </a:lnSpc>
                        <a:spcAft>
                          <a:spcPts val="1200"/>
                        </a:spcAft>
                        <a:buClr>
                          <a:schemeClr val="accent1">
                            <a:lumMod val="75000"/>
                          </a:schemeClr>
                        </a:buClr>
                        <a:buSzPct val="110000"/>
                        <a:buFont typeface="Wingdings" pitchFamily="2" charset="2"/>
                        <a:buChar char="v"/>
                      </a:pP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Liczba</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rozpoczętych</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projektów</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innowacyjnych</a:t>
                      </a:r>
                      <a:endParaRPr lang="en-US" sz="2000" b="0" dirty="0">
                        <a:solidFill>
                          <a:srgbClr val="002726"/>
                        </a:solidFill>
                        <a:latin typeface="Arial" pitchFamily="34" charset="0"/>
                        <a:cs typeface="Arial" pitchFamily="34" charset="0"/>
                      </a:endParaRPr>
                    </a:p>
                    <a:p>
                      <a:pPr marL="468000" lvl="2" indent="-457200" algn="l">
                        <a:lnSpc>
                          <a:spcPct val="150000"/>
                        </a:lnSpc>
                        <a:spcAft>
                          <a:spcPts val="1200"/>
                        </a:spcAft>
                        <a:buClr>
                          <a:schemeClr val="accent1">
                            <a:lumMod val="75000"/>
                          </a:schemeClr>
                        </a:buClr>
                        <a:buSzPct val="110000"/>
                        <a:buFont typeface="Wingdings" pitchFamily="2" charset="2"/>
                        <a:buChar char="v"/>
                      </a:pP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Liczba</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nowych</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pomysłów</a:t>
                      </a:r>
                      <a:r>
                        <a:rPr lang="en-US" sz="2000" b="0" dirty="0">
                          <a:solidFill>
                            <a:srgbClr val="002726"/>
                          </a:solidFill>
                          <a:latin typeface="Arial" pitchFamily="34" charset="0"/>
                          <a:cs typeface="Arial" pitchFamily="34" charset="0"/>
                        </a:rPr>
                        <a:t> w </a:t>
                      </a:r>
                      <a:r>
                        <a:rPr lang="en-US" sz="2000" b="0" dirty="0" err="1">
                          <a:solidFill>
                            <a:srgbClr val="002726"/>
                          </a:solidFill>
                          <a:latin typeface="Arial" pitchFamily="34" charset="0"/>
                          <a:cs typeface="Arial" pitchFamily="34" charset="0"/>
                        </a:rPr>
                        <a:t>przygotowaniu</a:t>
                      </a:r>
                      <a:endParaRPr lang="en-US" sz="2000" b="0" dirty="0">
                        <a:solidFill>
                          <a:srgbClr val="002726"/>
                        </a:solidFill>
                        <a:latin typeface="Arial" pitchFamily="34" charset="0"/>
                        <a:cs typeface="Arial" pitchFamily="34" charset="0"/>
                      </a:endParaRPr>
                    </a:p>
                    <a:p>
                      <a:pPr marL="468000" lvl="2" indent="-457200" algn="l">
                        <a:lnSpc>
                          <a:spcPct val="150000"/>
                        </a:lnSpc>
                        <a:spcAft>
                          <a:spcPts val="1200"/>
                        </a:spcAft>
                        <a:buClr>
                          <a:schemeClr val="accent1">
                            <a:lumMod val="75000"/>
                          </a:schemeClr>
                        </a:buClr>
                        <a:buSzPct val="110000"/>
                        <a:buFont typeface="Wingdings" pitchFamily="2" charset="2"/>
                        <a:buChar char="v"/>
                      </a:pP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Liczba</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nowych</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pracowników</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którzy</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musieli</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zostać</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uwzględnieni</a:t>
                      </a:r>
                      <a:r>
                        <a:rPr lang="en-US" sz="2000" b="0" dirty="0">
                          <a:solidFill>
                            <a:srgbClr val="002726"/>
                          </a:solidFill>
                          <a:latin typeface="Arial" pitchFamily="34" charset="0"/>
                          <a:cs typeface="Arial" pitchFamily="34" charset="0"/>
                        </a:rPr>
                        <a:t> w </a:t>
                      </a:r>
                      <a:r>
                        <a:rPr lang="en-US" sz="2000" b="0" dirty="0" err="1">
                          <a:solidFill>
                            <a:srgbClr val="002726"/>
                          </a:solidFill>
                          <a:latin typeface="Arial" pitchFamily="34" charset="0"/>
                          <a:cs typeface="Arial" pitchFamily="34" charset="0"/>
                        </a:rPr>
                        <a:t>fazie</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projektowania</a:t>
                      </a:r>
                      <a:r>
                        <a:rPr lang="en-US" sz="2000" b="0" dirty="0">
                          <a:solidFill>
                            <a:srgbClr val="002726"/>
                          </a:solidFill>
                          <a:latin typeface="Arial" pitchFamily="34" charset="0"/>
                          <a:cs typeface="Arial" pitchFamily="34" charset="0"/>
                        </a:rPr>
                        <a:t>/</a:t>
                      </a:r>
                      <a:r>
                        <a:rPr lang="en-US" sz="2000" b="0" dirty="0" err="1">
                          <a:solidFill>
                            <a:srgbClr val="002726"/>
                          </a:solidFill>
                          <a:latin typeface="Arial" pitchFamily="34" charset="0"/>
                          <a:cs typeface="Arial" pitchFamily="34" charset="0"/>
                        </a:rPr>
                        <a:t>testowania</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nowego</a:t>
                      </a:r>
                      <a:r>
                        <a:rPr lang="en-US" sz="2000" b="0" dirty="0">
                          <a:solidFill>
                            <a:srgbClr val="002726"/>
                          </a:solidFill>
                          <a:latin typeface="Arial" pitchFamily="34" charset="0"/>
                          <a:cs typeface="Arial" pitchFamily="34" charset="0"/>
                        </a:rPr>
                        <a:t>/</a:t>
                      </a:r>
                      <a:r>
                        <a:rPr lang="en-US" sz="2000" b="0" dirty="0" err="1">
                          <a:solidFill>
                            <a:srgbClr val="002726"/>
                          </a:solidFill>
                          <a:latin typeface="Arial" pitchFamily="34" charset="0"/>
                          <a:cs typeface="Arial" pitchFamily="34" charset="0"/>
                        </a:rPr>
                        <a:t>ulepszonego</a:t>
                      </a:r>
                      <a:r>
                        <a:rPr lang="en-US" sz="2000" b="0" dirty="0">
                          <a:solidFill>
                            <a:srgbClr val="002726"/>
                          </a:solidFill>
                          <a:latin typeface="Arial" pitchFamily="34" charset="0"/>
                          <a:cs typeface="Arial" pitchFamily="34" charset="0"/>
                        </a:rPr>
                        <a:t> </a:t>
                      </a:r>
                      <a:r>
                        <a:rPr lang="en-US" sz="2000" b="0" dirty="0" err="1">
                          <a:solidFill>
                            <a:srgbClr val="002726"/>
                          </a:solidFill>
                          <a:latin typeface="Arial" pitchFamily="34" charset="0"/>
                          <a:cs typeface="Arial" pitchFamily="34" charset="0"/>
                        </a:rPr>
                        <a:t>produktu</a:t>
                      </a:r>
                      <a:endParaRPr lang="pl-PL" sz="2000" dirty="0">
                        <a:solidFill>
                          <a:srgbClr val="002726"/>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468000" lvl="2" indent="-457200" algn="l">
                        <a:lnSpc>
                          <a:spcPct val="150000"/>
                        </a:lnSpc>
                        <a:spcAft>
                          <a:spcPts val="1200"/>
                        </a:spcAft>
                        <a:buClr>
                          <a:schemeClr val="accent1">
                            <a:lumMod val="75000"/>
                          </a:schemeClr>
                        </a:buClr>
                        <a:buSzPct val="110000"/>
                        <a:buFont typeface="Wingdings" pitchFamily="2" charset="2"/>
                        <a:buChar char="v"/>
                      </a:pPr>
                      <a:r>
                        <a:rPr lang="pl-PL" sz="2000" b="0" dirty="0">
                          <a:solidFill>
                            <a:srgbClr val="002726"/>
                          </a:solidFill>
                          <a:latin typeface="Arial" pitchFamily="34" charset="0"/>
                          <a:cs typeface="Arial" pitchFamily="34" charset="0"/>
                        </a:rPr>
                        <a:t> Liczba nowych produktów wprowadzonych na rynek w okresie X</a:t>
                      </a:r>
                    </a:p>
                    <a:p>
                      <a:pPr marL="468000" lvl="2" indent="-457200" algn="l">
                        <a:lnSpc>
                          <a:spcPct val="150000"/>
                        </a:lnSpc>
                        <a:spcAft>
                          <a:spcPts val="1200"/>
                        </a:spcAft>
                        <a:buClr>
                          <a:schemeClr val="accent1">
                            <a:lumMod val="75000"/>
                          </a:schemeClr>
                        </a:buClr>
                        <a:buSzPct val="110000"/>
                        <a:buFont typeface="Wingdings" pitchFamily="2" charset="2"/>
                        <a:buChar char="v"/>
                      </a:pPr>
                      <a:r>
                        <a:rPr lang="pl-PL" sz="2000" b="0" dirty="0">
                          <a:solidFill>
                            <a:srgbClr val="002726"/>
                          </a:solidFill>
                          <a:latin typeface="Arial" pitchFamily="34" charset="0"/>
                          <a:cs typeface="Arial" pitchFamily="34" charset="0"/>
                        </a:rPr>
                        <a:t>  Wzrost przychodów/zysku z nowych produktów</a:t>
                      </a:r>
                    </a:p>
                    <a:p>
                      <a:pPr marL="468000" lvl="2" indent="-457200" algn="l">
                        <a:lnSpc>
                          <a:spcPct val="150000"/>
                        </a:lnSpc>
                        <a:spcAft>
                          <a:spcPts val="1200"/>
                        </a:spcAft>
                        <a:buClr>
                          <a:schemeClr val="accent1">
                            <a:lumMod val="75000"/>
                          </a:schemeClr>
                        </a:buClr>
                        <a:buSzPct val="110000"/>
                        <a:buFont typeface="Wingdings" pitchFamily="2" charset="2"/>
                        <a:buChar char="v"/>
                      </a:pPr>
                      <a:r>
                        <a:rPr lang="pl-PL" sz="2000" b="0" dirty="0">
                          <a:solidFill>
                            <a:srgbClr val="002726"/>
                          </a:solidFill>
                          <a:latin typeface="Arial" pitchFamily="34" charset="0"/>
                          <a:cs typeface="Arial" pitchFamily="34" charset="0"/>
                        </a:rPr>
                        <a:t>  ROI (zwrot z inwestycji) działań innowacyjnych</a:t>
                      </a:r>
                    </a:p>
                    <a:p>
                      <a:pPr marL="468000" lvl="2" indent="-457200" algn="l">
                        <a:lnSpc>
                          <a:spcPct val="150000"/>
                        </a:lnSpc>
                        <a:spcAft>
                          <a:spcPts val="1200"/>
                        </a:spcAft>
                        <a:buClr>
                          <a:schemeClr val="accent1">
                            <a:lumMod val="75000"/>
                          </a:schemeClr>
                        </a:buClr>
                        <a:buSzPct val="110000"/>
                        <a:buFont typeface="Wingdings" pitchFamily="2" charset="2"/>
                        <a:buChar char="v"/>
                      </a:pPr>
                      <a:r>
                        <a:rPr lang="pl-PL" sz="2000" b="0" dirty="0">
                          <a:solidFill>
                            <a:srgbClr val="002726"/>
                          </a:solidFill>
                          <a:latin typeface="Arial" pitchFamily="34" charset="0"/>
                          <a:cs typeface="Arial" pitchFamily="34" charset="0"/>
                        </a:rPr>
                        <a:t>  Rzeczywisty vs docelowy czas rentowności dla nowych produktów</a:t>
                      </a:r>
                      <a:endParaRPr lang="pl-PL" sz="2000" dirty="0">
                        <a:solidFill>
                          <a:srgbClr val="002726"/>
                        </a:solidFill>
                        <a:latin typeface="Arial" pitchFamily="34" charset="0"/>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bl>
          </a:graphicData>
        </a:graphic>
      </p:graphicFrame>
      <p:pic>
        <p:nvPicPr>
          <p:cNvPr id="3074" name="Picture 2"/>
          <p:cNvPicPr>
            <a:picLocks noChangeAspect="1" noChangeArrowheads="1"/>
          </p:cNvPicPr>
          <p:nvPr/>
        </p:nvPicPr>
        <p:blipFill>
          <a:blip r:embed="rId3" cstate="print"/>
          <a:srcRect/>
          <a:stretch>
            <a:fillRect/>
          </a:stretch>
        </p:blipFill>
        <p:spPr bwMode="auto">
          <a:xfrm>
            <a:off x="13763440" y="2413001"/>
            <a:ext cx="10017359" cy="5664199"/>
          </a:xfrm>
          <a:prstGeom prst="rect">
            <a:avLst/>
          </a:prstGeom>
          <a:noFill/>
          <a:ln w="9525">
            <a:noFill/>
            <a:miter lim="800000"/>
            <a:headEnd/>
            <a:tailEnd/>
          </a:ln>
        </p:spPr>
      </p:pic>
      <p:pic>
        <p:nvPicPr>
          <p:cNvPr id="9" name="Picture 2" descr="281189262">
            <a:extLst>
              <a:ext uri="{FF2B5EF4-FFF2-40B4-BE49-F238E27FC236}">
                <a16:creationId xmlns:a16="http://schemas.microsoft.com/office/drawing/2014/main" id="{437431F1-8E86-0C42-BDFD-BC44D88035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63440" y="10690784"/>
            <a:ext cx="1549431" cy="1549431"/>
          </a:xfrm>
          <a:prstGeom prst="rect">
            <a:avLst/>
          </a:prstGeom>
          <a:noFill/>
          <a:extLst>
            <a:ext uri="{909E8E84-426E-40DD-AFC4-6F175D3DCCD1}">
              <a14:hiddenFill xmlns:a14="http://schemas.microsoft.com/office/drawing/2010/main">
                <a:solidFill>
                  <a:srgbClr val="FFFFFF"/>
                </a:solidFill>
              </a14:hiddenFill>
            </a:ext>
          </a:extLst>
        </p:spPr>
      </p:pic>
      <p:sp>
        <p:nvSpPr>
          <p:cNvPr id="10" name="Prostokąt 9">
            <a:extLst>
              <a:ext uri="{FF2B5EF4-FFF2-40B4-BE49-F238E27FC236}">
                <a16:creationId xmlns:a16="http://schemas.microsoft.com/office/drawing/2014/main" id="{434CCF86-61E6-8E41-8445-654097A5246B}"/>
              </a:ext>
            </a:extLst>
          </p:cNvPr>
          <p:cNvSpPr/>
          <p:nvPr/>
        </p:nvSpPr>
        <p:spPr>
          <a:xfrm>
            <a:off x="16306617" y="10485889"/>
            <a:ext cx="7474182" cy="1754326"/>
          </a:xfrm>
          <a:prstGeom prst="rect">
            <a:avLst/>
          </a:prstGeom>
        </p:spPr>
        <p:txBody>
          <a:bodyPr wrap="square">
            <a:spAutoFit/>
          </a:bodyPr>
          <a:lstStyle/>
          <a:p>
            <a:r>
              <a:rPr lang="pl-PL" sz="3600" b="1" dirty="0">
                <a:solidFill>
                  <a:srgbClr val="002726"/>
                </a:solidFill>
                <a:latin typeface="Times New Roman" panose="02020603050405020304" pitchFamily="18" charset="0"/>
                <a:ea typeface="Calibri" panose="020F0502020204030204" pitchFamily="34" charset="0"/>
              </a:rPr>
              <a:t>Obejrzyj (w jęz. angielskim)</a:t>
            </a:r>
          </a:p>
          <a:p>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What</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is</a:t>
            </a:r>
            <a:r>
              <a:rPr lang="pl-PL" sz="3600" b="1" dirty="0">
                <a:solidFill>
                  <a:srgbClr val="002726"/>
                </a:solidFill>
                <a:latin typeface="Times New Roman" panose="02020603050405020304" pitchFamily="18" charset="0"/>
                <a:ea typeface="Calibri" panose="020F0502020204030204" pitchFamily="34" charset="0"/>
              </a:rPr>
              <a:t> the </a:t>
            </a:r>
            <a:r>
              <a:rPr lang="pl-PL" sz="3600" b="1" dirty="0" err="1">
                <a:solidFill>
                  <a:srgbClr val="002726"/>
                </a:solidFill>
                <a:latin typeface="Times New Roman" panose="02020603050405020304" pitchFamily="18" charset="0"/>
                <a:ea typeface="Calibri" panose="020F0502020204030204" pitchFamily="34" charset="0"/>
              </a:rPr>
              <a:t>difference</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between</a:t>
            </a:r>
            <a:r>
              <a:rPr lang="pl-PL" sz="3600" b="1" dirty="0">
                <a:solidFill>
                  <a:srgbClr val="002726"/>
                </a:solidFill>
                <a:latin typeface="Times New Roman" panose="02020603050405020304" pitchFamily="18" charset="0"/>
                <a:ea typeface="Calibri" panose="020F0502020204030204" pitchFamily="34" charset="0"/>
              </a:rPr>
              <a:t> Input </a:t>
            </a:r>
            <a:r>
              <a:rPr lang="pl-PL" sz="3600" b="1" dirty="0" err="1">
                <a:solidFill>
                  <a:srgbClr val="002726"/>
                </a:solidFill>
                <a:latin typeface="Times New Roman" panose="02020603050405020304" pitchFamily="18" charset="0"/>
                <a:ea typeface="Calibri" panose="020F0502020204030204" pitchFamily="34" charset="0"/>
              </a:rPr>
              <a:t>KPIs</a:t>
            </a:r>
            <a:r>
              <a:rPr lang="pl-PL" sz="3600" b="1" dirty="0">
                <a:solidFill>
                  <a:srgbClr val="002726"/>
                </a:solidFill>
                <a:latin typeface="Times New Roman" panose="02020603050405020304" pitchFamily="18" charset="0"/>
                <a:ea typeface="Calibri" panose="020F0502020204030204" pitchFamily="34" charset="0"/>
              </a:rPr>
              <a:t> vs </a:t>
            </a:r>
            <a:r>
              <a:rPr lang="pl-PL" sz="3600" b="1" dirty="0" err="1">
                <a:solidFill>
                  <a:srgbClr val="002726"/>
                </a:solidFill>
                <a:latin typeface="Times New Roman" panose="02020603050405020304" pitchFamily="18" charset="0"/>
                <a:ea typeface="Calibri" panose="020F0502020204030204" pitchFamily="34" charset="0"/>
              </a:rPr>
              <a:t>Output</a:t>
            </a:r>
            <a:r>
              <a:rPr lang="pl-PL" sz="3600" b="1" dirty="0">
                <a:solidFill>
                  <a:srgbClr val="002726"/>
                </a:solidFill>
                <a:latin typeface="Times New Roman" panose="02020603050405020304" pitchFamily="18" charset="0"/>
                <a:ea typeface="Calibri" panose="020F0502020204030204" pitchFamily="34" charset="0"/>
              </a:rPr>
              <a:t> </a:t>
            </a:r>
            <a:r>
              <a:rPr lang="pl-PL" sz="3600" b="1" dirty="0" err="1">
                <a:solidFill>
                  <a:srgbClr val="002726"/>
                </a:solidFill>
                <a:latin typeface="Times New Roman" panose="02020603050405020304" pitchFamily="18" charset="0"/>
                <a:ea typeface="Calibri" panose="020F0502020204030204" pitchFamily="34" charset="0"/>
              </a:rPr>
              <a:t>KPIs</a:t>
            </a:r>
            <a:r>
              <a:rPr lang="pl-PL" sz="3600" b="1" dirty="0">
                <a:solidFill>
                  <a:srgbClr val="002726"/>
                </a:solidFill>
                <a:latin typeface="Times New Roman" panose="02020603050405020304" pitchFamily="18" charset="0"/>
                <a:ea typeface="Calibri" panose="020F0502020204030204" pitchFamily="34" charset="0"/>
              </a:rPr>
              <a:t>”</a:t>
            </a:r>
          </a:p>
        </p:txBody>
      </p:sp>
      <p:sp>
        <p:nvSpPr>
          <p:cNvPr id="3" name="Prostokąt 2">
            <a:extLst>
              <a:ext uri="{FF2B5EF4-FFF2-40B4-BE49-F238E27FC236}">
                <a16:creationId xmlns:a16="http://schemas.microsoft.com/office/drawing/2014/main" id="{AC1978B1-95CA-C545-95F3-CF839B7920ED}"/>
              </a:ext>
            </a:extLst>
          </p:cNvPr>
          <p:cNvSpPr/>
          <p:nvPr/>
        </p:nvSpPr>
        <p:spPr>
          <a:xfrm>
            <a:off x="16162347" y="12290245"/>
            <a:ext cx="6840334" cy="446276"/>
          </a:xfrm>
          <a:prstGeom prst="rect">
            <a:avLst/>
          </a:prstGeom>
        </p:spPr>
        <p:txBody>
          <a:bodyPr wrap="none">
            <a:spAutoFit/>
          </a:bodyPr>
          <a:lstStyle/>
          <a:p>
            <a:r>
              <a:rPr lang="pl-PL" dirty="0" err="1">
                <a:solidFill>
                  <a:srgbClr val="002726"/>
                </a:solidFill>
              </a:rPr>
              <a:t>https</a:t>
            </a:r>
            <a:r>
              <a:rPr lang="pl-PL" dirty="0">
                <a:solidFill>
                  <a:srgbClr val="002726"/>
                </a:solidFill>
              </a:rPr>
              <a:t>://</a:t>
            </a:r>
            <a:r>
              <a:rPr lang="pl-PL" dirty="0" err="1">
                <a:solidFill>
                  <a:srgbClr val="002726"/>
                </a:solidFill>
              </a:rPr>
              <a:t>www.youtube.com</a:t>
            </a:r>
            <a:r>
              <a:rPr lang="pl-PL" dirty="0">
                <a:solidFill>
                  <a:srgbClr val="002726"/>
                </a:solidFill>
              </a:rPr>
              <a:t>/</a:t>
            </a:r>
            <a:r>
              <a:rPr lang="pl-PL" dirty="0" err="1">
                <a:solidFill>
                  <a:srgbClr val="002726"/>
                </a:solidFill>
              </a:rPr>
              <a:t>watch?v</a:t>
            </a:r>
            <a:r>
              <a:rPr lang="pl-PL" dirty="0">
                <a:solidFill>
                  <a:srgbClr val="002726"/>
                </a:solidFill>
              </a:rPr>
              <a:t>=2XHVdeR6cNE</a:t>
            </a:r>
          </a:p>
        </p:txBody>
      </p:sp>
    </p:spTree>
    <p:extLst>
      <p:ext uri="{BB962C8B-B14F-4D97-AF65-F5344CB8AC3E}">
        <p14:creationId xmlns:p14="http://schemas.microsoft.com/office/powerpoint/2010/main" val="16726494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157F24-D9C0-F94E-A1DE-C438D5EDB561}"/>
              </a:ext>
            </a:extLst>
          </p:cNvPr>
          <p:cNvSpPr>
            <a:spLocks noGrp="1"/>
          </p:cNvSpPr>
          <p:nvPr>
            <p:ph type="title"/>
          </p:nvPr>
        </p:nvSpPr>
        <p:spPr>
          <a:xfrm>
            <a:off x="1061136" y="639804"/>
            <a:ext cx="21583206" cy="3141905"/>
          </a:xfrm>
        </p:spPr>
        <p:txBody>
          <a:bodyPr>
            <a:noAutofit/>
          </a:bodyPr>
          <a:lstStyle/>
          <a:p>
            <a:pPr algn="ctr">
              <a:lnSpc>
                <a:spcPct val="150000"/>
              </a:lnSpc>
            </a:pPr>
            <a:r>
              <a:rPr lang="pl-PL" sz="5400" dirty="0">
                <a:solidFill>
                  <a:srgbClr val="002726"/>
                </a:solidFill>
                <a:latin typeface="Apple Chancery" panose="03020702040506060504" pitchFamily="66" charset="-79"/>
                <a:cs typeface="Apple Chancery" panose="03020702040506060504" pitchFamily="66" charset="-79"/>
              </a:rPr>
              <a:t>PAMIĘTAJ!</a:t>
            </a:r>
            <a:br>
              <a:rPr lang="pl-PL" sz="5400" dirty="0">
                <a:solidFill>
                  <a:srgbClr val="002726"/>
                </a:solidFill>
                <a:latin typeface="Apple Chancery" panose="03020702040506060504" pitchFamily="66" charset="-79"/>
                <a:cs typeface="Apple Chancery" panose="03020702040506060504" pitchFamily="66" charset="-79"/>
              </a:rPr>
            </a:br>
            <a:r>
              <a:rPr lang="pl-PL" sz="6600" dirty="0">
                <a:solidFill>
                  <a:srgbClr val="002726"/>
                </a:solidFill>
                <a:latin typeface="Arial" panose="020B0604020202020204" pitchFamily="34" charset="0"/>
                <a:cs typeface="Arial" panose="020B0604020202020204" pitchFamily="34" charset="0"/>
              </a:rPr>
              <a:t>Aby uzyskać pełniejszy obraz, najlepiej jest użyć kombinacji danych wejściowych i wyjściowych!</a:t>
            </a:r>
            <a:endParaRPr lang="pl-PL" sz="5400" dirty="0">
              <a:solidFill>
                <a:srgbClr val="002726"/>
              </a:solidFill>
              <a:latin typeface="Apple Chancery" panose="03020702040506060504" pitchFamily="66" charset="-79"/>
              <a:cs typeface="Apple Chancery" panose="03020702040506060504" pitchFamily="66" charset="-79"/>
            </a:endParaRPr>
          </a:p>
        </p:txBody>
      </p:sp>
      <p:sp>
        <p:nvSpPr>
          <p:cNvPr id="3" name="Symbol zastępczy tekstu 2">
            <a:extLst>
              <a:ext uri="{FF2B5EF4-FFF2-40B4-BE49-F238E27FC236}">
                <a16:creationId xmlns:a16="http://schemas.microsoft.com/office/drawing/2014/main" id="{0DD25FFC-9D91-5E44-8730-E45935BEB728}"/>
              </a:ext>
            </a:extLst>
          </p:cNvPr>
          <p:cNvSpPr>
            <a:spLocks noGrp="1"/>
          </p:cNvSpPr>
          <p:nvPr>
            <p:ph type="body" idx="1"/>
          </p:nvPr>
        </p:nvSpPr>
        <p:spPr>
          <a:xfrm>
            <a:off x="1549400" y="5207000"/>
            <a:ext cx="21742400" cy="7848600"/>
          </a:xfrm>
        </p:spPr>
        <p:txBody>
          <a:bodyPr>
            <a:normAutofit/>
          </a:bodyPr>
          <a:lstStyle/>
          <a:p>
            <a:pPr>
              <a:lnSpc>
                <a:spcPct val="150000"/>
              </a:lnSpc>
            </a:pPr>
            <a:endParaRPr lang="pl-PL" sz="4400" dirty="0">
              <a:solidFill>
                <a:srgbClr val="000000"/>
              </a:solidFill>
              <a:latin typeface="Arial" panose="020B0604020202020204" pitchFamily="34" charset="0"/>
              <a:cs typeface="Arial" panose="020B0604020202020204" pitchFamily="34" charset="0"/>
            </a:endParaRPr>
          </a:p>
          <a:p>
            <a:pPr>
              <a:lnSpc>
                <a:spcPct val="150000"/>
              </a:lnSpc>
            </a:pPr>
            <a:r>
              <a:rPr lang="pl-PL" sz="4400" dirty="0">
                <a:solidFill>
                  <a:srgbClr val="000000"/>
                </a:solidFill>
                <a:latin typeface="Arial" panose="020B0604020202020204" pitchFamily="34" charset="0"/>
                <a:cs typeface="Arial" panose="020B0604020202020204" pitchFamily="34" charset="0"/>
              </a:rPr>
              <a:t>Na przykład, zamiast po prostu mierzyć, ile pieniędzy wydaliśmy w fazie projektowania/testowania (miara wejściowa), należy zmierzyć te wydatki z przychodami generowanymi przez produkty niedawno wprowadzone na rynek.</a:t>
            </a:r>
          </a:p>
          <a:p>
            <a:pPr>
              <a:lnSpc>
                <a:spcPct val="150000"/>
              </a:lnSpc>
            </a:pPr>
            <a:endParaRPr lang="pl-PL" sz="4400" dirty="0">
              <a:solidFill>
                <a:srgbClr val="000000"/>
              </a:solidFill>
              <a:latin typeface="Arial" panose="020B0604020202020204" pitchFamily="34" charset="0"/>
              <a:cs typeface="Arial" panose="020B0604020202020204" pitchFamily="34" charset="0"/>
            </a:endParaRPr>
          </a:p>
          <a:p>
            <a:pPr>
              <a:lnSpc>
                <a:spcPct val="150000"/>
              </a:lnSpc>
            </a:pPr>
            <a:r>
              <a:rPr lang="pl-PL" sz="4400" dirty="0">
                <a:solidFill>
                  <a:srgbClr val="000000"/>
                </a:solidFill>
                <a:latin typeface="Arial" panose="020B0604020202020204" pitchFamily="34" charset="0"/>
                <a:cs typeface="Arial" panose="020B0604020202020204" pitchFamily="34" charset="0"/>
              </a:rPr>
              <a:t>To połączone podejście pomaga opowiedzieć obie strony: inwestycje firmy w innowacje oraz wyniki tych inwestycji w czasie.</a:t>
            </a:r>
          </a:p>
          <a:p>
            <a:pPr>
              <a:lnSpc>
                <a:spcPct val="150000"/>
              </a:lnSpc>
            </a:pPr>
            <a:endParaRPr lang="pl-PL" sz="4000" dirty="0" err="1">
              <a:solidFill>
                <a:srgbClr val="000000"/>
              </a:solidFill>
              <a:latin typeface="Arial" panose="020B0604020202020204" pitchFamily="34" charset="0"/>
              <a:cs typeface="Arial" panose="020B0604020202020204" pitchFamily="34" charset="0"/>
            </a:endParaRPr>
          </a:p>
        </p:txBody>
      </p:sp>
      <p:pic>
        <p:nvPicPr>
          <p:cNvPr id="6" name="Picture 7">
            <a:extLst>
              <a:ext uri="{FF2B5EF4-FFF2-40B4-BE49-F238E27FC236}">
                <a16:creationId xmlns:a16="http://schemas.microsoft.com/office/drawing/2014/main" id="{EF499CAC-F7E7-694E-954A-7E9F55A71423}"/>
              </a:ext>
            </a:extLst>
          </p:cNvPr>
          <p:cNvPicPr>
            <a:picLocks noChangeAspect="1"/>
          </p:cNvPicPr>
          <p:nvPr/>
        </p:nvPicPr>
        <p:blipFill>
          <a:blip r:embed="rId3" cstate="print">
            <a:alphaModFix amt="28000"/>
            <a:extLst>
              <a:ext uri="{28A0092B-C50C-407E-A947-70E740481C1C}">
                <a14:useLocalDpi xmlns:a14="http://schemas.microsoft.com/office/drawing/2010/main" val="0"/>
              </a:ext>
            </a:extLst>
          </a:blip>
          <a:stretch>
            <a:fillRect/>
          </a:stretch>
        </p:blipFill>
        <p:spPr>
          <a:xfrm>
            <a:off x="5152430" y="256032"/>
            <a:ext cx="12294322" cy="13176690"/>
          </a:xfrm>
          <a:prstGeom prst="rect">
            <a:avLst/>
          </a:prstGeom>
        </p:spPr>
      </p:pic>
      <p:sp>
        <p:nvSpPr>
          <p:cNvPr id="5" name="Prostokąt 4"/>
          <p:cNvSpPr/>
          <p:nvPr/>
        </p:nvSpPr>
        <p:spPr>
          <a:xfrm>
            <a:off x="186196" y="0"/>
            <a:ext cx="815608" cy="13716000"/>
          </a:xfrm>
          <a:prstGeom prst="rect">
            <a:avLst/>
          </a:prstGeom>
          <a:solidFill>
            <a:srgbClr val="84CAC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l-PL" sz="4800" b="1" dirty="0">
                <a:solidFill>
                  <a:srgbClr val="496F63"/>
                </a:solidFill>
                <a:latin typeface="Arial"/>
                <a:ea typeface="Montserrat-SemiBold"/>
                <a:cs typeface="Arial"/>
                <a:sym typeface="Helvetica Light"/>
              </a:rPr>
              <a:t>3. WSKAŹNIKI WEJŚCIOWE I WYJŚCIOWE</a:t>
            </a:r>
          </a:p>
        </p:txBody>
      </p:sp>
    </p:spTree>
    <p:extLst>
      <p:ext uri="{BB962C8B-B14F-4D97-AF65-F5344CB8AC3E}">
        <p14:creationId xmlns:p14="http://schemas.microsoft.com/office/powerpoint/2010/main" val="579718409"/>
      </p:ext>
    </p:extLst>
  </p:cSld>
  <p:clrMapOvr>
    <a:overrideClrMapping bg1="dk1" tx1="lt1" bg2="dk2" tx2="lt2" accent1="accent1" accent2="accent2" accent3="accent3" accent4="accent4" accent5="accent5" accent6="accent6" hlink="hlink" folHlink="folHlink"/>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2.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3.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4.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ppt/theme/themeOverride5.xml><?xml version="1.0" encoding="utf-8"?>
<a:themeOverride xmlns:a="http://schemas.openxmlformats.org/drawingml/2006/main">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113398</TotalTime>
  <Words>2335</Words>
  <Application>Microsoft Office PowerPoint</Application>
  <PresentationFormat>Custom</PresentationFormat>
  <Paragraphs>185</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Agency FB</vt:lpstr>
      <vt:lpstr>Apple Chancery</vt:lpstr>
      <vt:lpstr>Arial</vt:lpstr>
      <vt:lpstr>Helvetica Light</vt:lpstr>
      <vt:lpstr>Helvetica Neue</vt:lpstr>
      <vt:lpstr>Montserrat-Regular</vt:lpstr>
      <vt:lpstr>Montserrat-SemiBold</vt:lpstr>
      <vt:lpstr>PT Sans</vt:lpstr>
      <vt:lpstr>Roboto Regular</vt:lpstr>
      <vt:lpstr>Symbol</vt:lpstr>
      <vt:lpstr>Times New Roman</vt:lpstr>
      <vt:lpstr>Wingdings</vt:lpstr>
      <vt:lpstr>White</vt:lpstr>
      <vt:lpstr>PowerPoint Presentation</vt:lpstr>
      <vt:lpstr>PowerPoint Presentation</vt:lpstr>
      <vt:lpstr>PowerPoint Presentation</vt:lpstr>
      <vt:lpstr>2. Rachunkowość innowacji Najważniejsze przy ocenie nowych pomysłów </vt:lpstr>
      <vt:lpstr>Proces rachunkowości innowacji </vt:lpstr>
      <vt:lpstr>Proces rozliczania innowacji </vt:lpstr>
      <vt:lpstr>Główną rolą wskaźników innowacji jest upewnienie się, że wykonujesz wystarczająco dużo właściwych działań, aby osiągnąć swoje cele. Są one zazwyczaj podzielone na dwie różne kategorie: metryki wejściowe i metryki wyjściowe. Innymi słowy, „co wchodzi w proces innowacji i co z niego wynika.</vt:lpstr>
      <vt:lpstr>PowerPoint Presentation</vt:lpstr>
      <vt:lpstr>PAMIĘTAJ! Aby uzyskać pełniejszy obraz, najlepiej jest użyć kombinacji danych wejściowych i wyjściowych!</vt:lpstr>
      <vt:lpstr>Wskaźniki wartości</vt:lpstr>
      <vt:lpstr>Finansowe KPI </vt:lpstr>
      <vt:lpstr>PAMIĘTAJ! Staraj się nie używać zbyt wielu różnych metryk!   Używanie zbyt wielu różnych wskaźników może skutkować niejasnym i niespójnym obrazem innowacji firmy.   Zacznij więc ładnie i łatwo, zaangażuj odpowiednich ludzi i na początek wybierz tylko kilka kluczowych wskaźników wydajności. Twoi pracownicy ci podziękują.    Gdy znajdziesz podejście, które działa, trzymaj się go!   Trzymanie się jednego podejścia do pomiaru w czasie zapewni standaryzację wyników i możliwość ich porównywania między kwartałami.  Trzymaj się czegoś wystarczająco długo, a będziesz w stanie opowiedzieć przekonującą historię swoich innowacyjnych trendów.  </vt:lpstr>
      <vt:lpstr>Ale jakich wskaźników innowacji i KPI powinieneś użyć? </vt:lpstr>
      <vt:lpstr>5. Metody ewaluacji</vt:lpstr>
      <vt:lpstr>Business Model Canvas </vt:lpstr>
      <vt:lpstr>PowerPoint Presentation</vt:lpstr>
      <vt:lpstr>6. ZWROT CZY TRWANIE? </vt:lpstr>
      <vt:lpstr>Rodzaje zwrotów (obrotów)</vt:lpstr>
      <vt:lpstr>Types of pivot</vt:lpstr>
      <vt:lpstr> Wczesny zwrot Twitter’a</vt:lpstr>
      <vt:lpstr> Nie przestawaj wdrażać innowacji!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c:creator>
  <cp:lastModifiedBy>David Montgomery</cp:lastModifiedBy>
  <cp:revision>370</cp:revision>
  <dcterms:modified xsi:type="dcterms:W3CDTF">2022-04-05T11:46:39Z</dcterms:modified>
</cp:coreProperties>
</file>