
<file path=[Content_Types].xml><?xml version="1.0" encoding="utf-8"?>
<Types xmlns="http://schemas.openxmlformats.org/package/2006/content-types">
  <Default Extension="bin" ContentType="image/unknown"/>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75" r:id="rId4"/>
    <p:sldId id="297" r:id="rId5"/>
    <p:sldId id="311" r:id="rId6"/>
    <p:sldId id="303" r:id="rId7"/>
    <p:sldId id="258" r:id="rId8"/>
    <p:sldId id="305" r:id="rId9"/>
    <p:sldId id="301" r:id="rId10"/>
    <p:sldId id="306" r:id="rId11"/>
    <p:sldId id="300" r:id="rId12"/>
    <p:sldId id="295" r:id="rId13"/>
    <p:sldId id="259" r:id="rId14"/>
    <p:sldId id="312" r:id="rId15"/>
    <p:sldId id="261" r:id="rId16"/>
    <p:sldId id="262" r:id="rId17"/>
    <p:sldId id="304" r:id="rId18"/>
    <p:sldId id="309" r:id="rId19"/>
    <p:sldId id="308" r:id="rId20"/>
    <p:sldId id="269" r:id="rId21"/>
    <p:sldId id="310" r:id="rId22"/>
    <p:sldId id="28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96F63"/>
    <a:srgbClr val="FFFFFF"/>
    <a:srgbClr val="84CAC5"/>
    <a:srgbClr val="71B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77732" autoAdjust="0"/>
  </p:normalViewPr>
  <p:slideViewPr>
    <p:cSldViewPr snapToGrid="0" snapToObjects="1">
      <p:cViewPr varScale="1">
        <p:scale>
          <a:sx n="43" d="100"/>
          <a:sy n="43" d="100"/>
        </p:scale>
        <p:origin x="151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DC26D-E937-4D9B-AFB0-ACB1FB64FEDD}" type="doc">
      <dgm:prSet loTypeId="urn:microsoft.com/office/officeart/2005/8/layout/process1" loCatId="process" qsTypeId="urn:microsoft.com/office/officeart/2005/8/quickstyle/simple1" qsCatId="simple" csTypeId="urn:microsoft.com/office/officeart/2005/8/colors/accent1_2" csCatId="accent1" phldr="1"/>
      <dgm:spPr/>
    </dgm:pt>
    <dgm:pt modelId="{76DC3A7E-3F92-4D3F-ADB4-D6ADD67B5044}">
      <dgm:prSet phldrT="[Tekst]" custT="1"/>
      <dgm:spPr/>
      <dgm:t>
        <a:bodyPr/>
        <a:lstStyle/>
        <a:p>
          <a:r>
            <a:rPr lang="pl-PL" sz="4500" dirty="0">
              <a:solidFill>
                <a:srgbClr val="FFFFFF"/>
              </a:solidFill>
            </a:rPr>
            <a:t>wdrażanie kultury wspierającej kreatywność pracowników w organizacji </a:t>
          </a:r>
        </a:p>
      </dgm:t>
    </dgm:pt>
    <dgm:pt modelId="{4914D16B-B333-4F82-B6D2-CE8AA9DDEB48}" type="parTrans" cxnId="{F7CC7A0D-2DD4-4477-BF43-6BEFFD94E155}">
      <dgm:prSet/>
      <dgm:spPr/>
      <dgm:t>
        <a:bodyPr/>
        <a:lstStyle/>
        <a:p>
          <a:endParaRPr lang="pl-PL" sz="4500">
            <a:solidFill>
              <a:srgbClr val="FFFFFF"/>
            </a:solidFill>
          </a:endParaRPr>
        </a:p>
      </dgm:t>
    </dgm:pt>
    <dgm:pt modelId="{204B8CEC-287A-4EB7-93ED-803BE6E44E1F}" type="sibTrans" cxnId="{F7CC7A0D-2DD4-4477-BF43-6BEFFD94E155}">
      <dgm:prSet custT="1"/>
      <dgm:spPr/>
      <dgm:t>
        <a:bodyPr/>
        <a:lstStyle/>
        <a:p>
          <a:endParaRPr lang="pl-PL" sz="4500">
            <a:solidFill>
              <a:srgbClr val="FFFFFF"/>
            </a:solidFill>
          </a:endParaRPr>
        </a:p>
      </dgm:t>
    </dgm:pt>
    <dgm:pt modelId="{0151B687-6E50-4463-A780-6E90E3A9836A}">
      <dgm:prSet phldrT="[Tekst]" custT="1"/>
      <dgm:spPr/>
      <dgm:t>
        <a:bodyPr/>
        <a:lstStyle/>
        <a:p>
          <a:r>
            <a:rPr lang="pl-PL" sz="4500" dirty="0">
              <a:solidFill>
                <a:srgbClr val="FFFFFF"/>
              </a:solidFill>
            </a:rPr>
            <a:t>więcej kreatywnych pracowników</a:t>
          </a:r>
        </a:p>
        <a:p>
          <a:r>
            <a:rPr lang="en-US" sz="4500" dirty="0">
              <a:solidFill>
                <a:srgbClr val="FFFFFF"/>
              </a:solidFill>
            </a:rPr>
            <a:t>=</a:t>
          </a:r>
          <a:endParaRPr lang="pl-PL" sz="4500" dirty="0">
            <a:solidFill>
              <a:srgbClr val="FFFFFF"/>
            </a:solidFill>
          </a:endParaRPr>
        </a:p>
        <a:p>
          <a:r>
            <a:rPr lang="en-US" sz="4500" dirty="0">
              <a:solidFill>
                <a:srgbClr val="FFFFFF"/>
              </a:solidFill>
            </a:rPr>
            <a:t> </a:t>
          </a:r>
          <a:r>
            <a:rPr lang="pl-PL" sz="4500" dirty="0">
              <a:solidFill>
                <a:srgbClr val="FFFFFF"/>
              </a:solidFill>
            </a:rPr>
            <a:t>więcej pomysłów</a:t>
          </a:r>
        </a:p>
      </dgm:t>
    </dgm:pt>
    <dgm:pt modelId="{3BFDC36D-FC67-40CE-AE45-12D6E67214D2}" type="parTrans" cxnId="{C7CD1055-05BE-4126-BCA7-BB18695BAB20}">
      <dgm:prSet/>
      <dgm:spPr/>
      <dgm:t>
        <a:bodyPr/>
        <a:lstStyle/>
        <a:p>
          <a:endParaRPr lang="pl-PL" sz="4500">
            <a:solidFill>
              <a:srgbClr val="FFFFFF"/>
            </a:solidFill>
          </a:endParaRPr>
        </a:p>
      </dgm:t>
    </dgm:pt>
    <dgm:pt modelId="{74528DB7-2B55-4218-AFF7-20BAE14E6653}" type="sibTrans" cxnId="{C7CD1055-05BE-4126-BCA7-BB18695BAB20}">
      <dgm:prSet custT="1"/>
      <dgm:spPr/>
      <dgm:t>
        <a:bodyPr/>
        <a:lstStyle/>
        <a:p>
          <a:endParaRPr lang="pl-PL" sz="4500">
            <a:solidFill>
              <a:srgbClr val="FFFFFF"/>
            </a:solidFill>
          </a:endParaRPr>
        </a:p>
      </dgm:t>
    </dgm:pt>
    <dgm:pt modelId="{FB5832A7-BA39-44E0-BC67-C01C7784603E}">
      <dgm:prSet phldrT="[Tekst]" custT="1"/>
      <dgm:spPr/>
      <dgm:t>
        <a:bodyPr/>
        <a:lstStyle/>
        <a:p>
          <a:r>
            <a:rPr lang="pl-PL" sz="4500" dirty="0">
              <a:solidFill>
                <a:srgbClr val="FFFFFF"/>
              </a:solidFill>
            </a:rPr>
            <a:t>więcej pomysłów</a:t>
          </a:r>
          <a:r>
            <a:rPr lang="en-US" sz="4500" dirty="0">
              <a:solidFill>
                <a:srgbClr val="FFFFFF"/>
              </a:solidFill>
            </a:rPr>
            <a:t> </a:t>
          </a:r>
          <a:endParaRPr lang="pl-PL" sz="4500" dirty="0">
            <a:solidFill>
              <a:srgbClr val="FFFFFF"/>
            </a:solidFill>
          </a:endParaRPr>
        </a:p>
        <a:p>
          <a:r>
            <a:rPr lang="en-US" sz="4500" dirty="0">
              <a:solidFill>
                <a:srgbClr val="FFFFFF"/>
              </a:solidFill>
            </a:rPr>
            <a:t>=</a:t>
          </a:r>
          <a:endParaRPr lang="pl-PL" sz="4500" dirty="0">
            <a:solidFill>
              <a:srgbClr val="FFFFFF"/>
            </a:solidFill>
          </a:endParaRPr>
        </a:p>
        <a:p>
          <a:r>
            <a:rPr lang="pl-PL" sz="4500" dirty="0">
              <a:solidFill>
                <a:srgbClr val="FFFFFF"/>
              </a:solidFill>
            </a:rPr>
            <a:t>większa szansa na prawdziwą innowację, która wyróżni nas na tle konkurencji </a:t>
          </a:r>
        </a:p>
      </dgm:t>
    </dgm:pt>
    <dgm:pt modelId="{877BEFE7-A968-4B5B-A17C-4A4056640AD3}" type="parTrans" cxnId="{4EF7B6F3-362C-40B0-A14F-FDBFE830995C}">
      <dgm:prSet/>
      <dgm:spPr/>
      <dgm:t>
        <a:bodyPr/>
        <a:lstStyle/>
        <a:p>
          <a:endParaRPr lang="pl-PL" sz="4500">
            <a:solidFill>
              <a:srgbClr val="FFFFFF"/>
            </a:solidFill>
          </a:endParaRPr>
        </a:p>
      </dgm:t>
    </dgm:pt>
    <dgm:pt modelId="{E6873EED-A83D-41A1-824A-9E8E5F5FF764}" type="sibTrans" cxnId="{4EF7B6F3-362C-40B0-A14F-FDBFE830995C}">
      <dgm:prSet custT="1"/>
      <dgm:spPr/>
      <dgm:t>
        <a:bodyPr/>
        <a:lstStyle/>
        <a:p>
          <a:endParaRPr lang="pl-PL" sz="4500">
            <a:solidFill>
              <a:srgbClr val="FFFFFF"/>
            </a:solidFill>
          </a:endParaRPr>
        </a:p>
      </dgm:t>
    </dgm:pt>
    <dgm:pt modelId="{ED4B0A59-F11C-449B-BE77-D32EFDB0AA21}">
      <dgm:prSet custT="1"/>
      <dgm:spPr/>
      <dgm:t>
        <a:bodyPr/>
        <a:lstStyle/>
        <a:p>
          <a:r>
            <a:rPr lang="pl-PL" sz="4500" dirty="0">
              <a:solidFill>
                <a:srgbClr val="FFFFFF"/>
              </a:solidFill>
            </a:rPr>
            <a:t>prawdziwa innowacja</a:t>
          </a:r>
        </a:p>
        <a:p>
          <a:r>
            <a:rPr lang="en-US" sz="4500" dirty="0">
              <a:solidFill>
                <a:srgbClr val="FFFFFF"/>
              </a:solidFill>
            </a:rPr>
            <a:t>=</a:t>
          </a:r>
          <a:endParaRPr lang="pl-PL" sz="4500" dirty="0">
            <a:solidFill>
              <a:srgbClr val="FFFFFF"/>
            </a:solidFill>
          </a:endParaRPr>
        </a:p>
        <a:p>
          <a:r>
            <a:rPr lang="en-US" sz="4500" dirty="0">
              <a:solidFill>
                <a:srgbClr val="FFFFFF"/>
              </a:solidFill>
            </a:rPr>
            <a:t> </a:t>
          </a:r>
          <a:r>
            <a:rPr lang="pl-PL" sz="4500" dirty="0">
              <a:solidFill>
                <a:srgbClr val="FFFFFF"/>
              </a:solidFill>
            </a:rPr>
            <a:t>realny zysk biznesowy dla organizacji</a:t>
          </a:r>
        </a:p>
      </dgm:t>
    </dgm:pt>
    <dgm:pt modelId="{E40F5877-7305-4108-8911-D26448C701C6}" type="parTrans" cxnId="{34F334BB-F78B-4637-ADF0-77DE094025D3}">
      <dgm:prSet/>
      <dgm:spPr/>
      <dgm:t>
        <a:bodyPr/>
        <a:lstStyle/>
        <a:p>
          <a:endParaRPr lang="pl-PL" sz="4500">
            <a:solidFill>
              <a:srgbClr val="FFFFFF"/>
            </a:solidFill>
          </a:endParaRPr>
        </a:p>
      </dgm:t>
    </dgm:pt>
    <dgm:pt modelId="{71BDE4A5-58A2-497F-8F1D-597D721C7AC5}" type="sibTrans" cxnId="{34F334BB-F78B-4637-ADF0-77DE094025D3}">
      <dgm:prSet/>
      <dgm:spPr/>
      <dgm:t>
        <a:bodyPr/>
        <a:lstStyle/>
        <a:p>
          <a:endParaRPr lang="pl-PL" sz="4500">
            <a:solidFill>
              <a:srgbClr val="FFFFFF"/>
            </a:solidFill>
          </a:endParaRPr>
        </a:p>
      </dgm:t>
    </dgm:pt>
    <dgm:pt modelId="{BA8039CC-B440-42A6-8AD2-0CA12758F35C}" type="pres">
      <dgm:prSet presAssocID="{9FFDC26D-E937-4D9B-AFB0-ACB1FB64FEDD}" presName="Name0" presStyleCnt="0">
        <dgm:presLayoutVars>
          <dgm:dir/>
          <dgm:resizeHandles val="exact"/>
        </dgm:presLayoutVars>
      </dgm:prSet>
      <dgm:spPr/>
    </dgm:pt>
    <dgm:pt modelId="{4ACC2367-B8CC-4BBD-B5EC-0F897979431A}" type="pres">
      <dgm:prSet presAssocID="{76DC3A7E-3F92-4D3F-ADB4-D6ADD67B5044}" presName="node" presStyleLbl="node1" presStyleIdx="0" presStyleCnt="4" custScaleY="260593">
        <dgm:presLayoutVars>
          <dgm:bulletEnabled val="1"/>
        </dgm:presLayoutVars>
      </dgm:prSet>
      <dgm:spPr/>
    </dgm:pt>
    <dgm:pt modelId="{E2DA34B6-94CD-4E3C-9B81-ADEA674E3969}" type="pres">
      <dgm:prSet presAssocID="{204B8CEC-287A-4EB7-93ED-803BE6E44E1F}" presName="sibTrans" presStyleLbl="sibTrans2D1" presStyleIdx="0" presStyleCnt="3"/>
      <dgm:spPr/>
    </dgm:pt>
    <dgm:pt modelId="{5EDE4255-CFD7-4192-8751-AAEEDF2CC382}" type="pres">
      <dgm:prSet presAssocID="{204B8CEC-287A-4EB7-93ED-803BE6E44E1F}" presName="connectorText" presStyleLbl="sibTrans2D1" presStyleIdx="0" presStyleCnt="3"/>
      <dgm:spPr/>
    </dgm:pt>
    <dgm:pt modelId="{B184E9B9-8603-49BF-A524-37F71504124B}" type="pres">
      <dgm:prSet presAssocID="{0151B687-6E50-4463-A780-6E90E3A9836A}" presName="node" presStyleLbl="node1" presStyleIdx="1" presStyleCnt="4" custScaleY="260593">
        <dgm:presLayoutVars>
          <dgm:bulletEnabled val="1"/>
        </dgm:presLayoutVars>
      </dgm:prSet>
      <dgm:spPr/>
    </dgm:pt>
    <dgm:pt modelId="{06385065-6E49-41AD-8C27-2F30842959E2}" type="pres">
      <dgm:prSet presAssocID="{74528DB7-2B55-4218-AFF7-20BAE14E6653}" presName="sibTrans" presStyleLbl="sibTrans2D1" presStyleIdx="1" presStyleCnt="3"/>
      <dgm:spPr/>
    </dgm:pt>
    <dgm:pt modelId="{41E20550-D245-4A30-9E1F-C95D9A12051A}" type="pres">
      <dgm:prSet presAssocID="{74528DB7-2B55-4218-AFF7-20BAE14E6653}" presName="connectorText" presStyleLbl="sibTrans2D1" presStyleIdx="1" presStyleCnt="3"/>
      <dgm:spPr/>
    </dgm:pt>
    <dgm:pt modelId="{8775165A-F11E-4D0E-AF9B-C7207886D49E}" type="pres">
      <dgm:prSet presAssocID="{FB5832A7-BA39-44E0-BC67-C01C7784603E}" presName="node" presStyleLbl="node1" presStyleIdx="2" presStyleCnt="4" custScaleY="260593">
        <dgm:presLayoutVars>
          <dgm:bulletEnabled val="1"/>
        </dgm:presLayoutVars>
      </dgm:prSet>
      <dgm:spPr/>
    </dgm:pt>
    <dgm:pt modelId="{35FB0DAA-B3C1-4483-AE91-262B81D2CE18}" type="pres">
      <dgm:prSet presAssocID="{E6873EED-A83D-41A1-824A-9E8E5F5FF764}" presName="sibTrans" presStyleLbl="sibTrans2D1" presStyleIdx="2" presStyleCnt="3"/>
      <dgm:spPr/>
    </dgm:pt>
    <dgm:pt modelId="{80C641AB-B5B5-4415-9899-1D83877E116E}" type="pres">
      <dgm:prSet presAssocID="{E6873EED-A83D-41A1-824A-9E8E5F5FF764}" presName="connectorText" presStyleLbl="sibTrans2D1" presStyleIdx="2" presStyleCnt="3"/>
      <dgm:spPr/>
    </dgm:pt>
    <dgm:pt modelId="{ACEC91F8-7B3D-4877-B646-C7B04BDFDB1E}" type="pres">
      <dgm:prSet presAssocID="{ED4B0A59-F11C-449B-BE77-D32EFDB0AA21}" presName="node" presStyleLbl="node1" presStyleIdx="3" presStyleCnt="4" custScaleY="260593">
        <dgm:presLayoutVars>
          <dgm:bulletEnabled val="1"/>
        </dgm:presLayoutVars>
      </dgm:prSet>
      <dgm:spPr/>
    </dgm:pt>
  </dgm:ptLst>
  <dgm:cxnLst>
    <dgm:cxn modelId="{A2D88F03-0B78-4FEF-8247-CC8CA15E6320}" type="presOf" srcId="{204B8CEC-287A-4EB7-93ED-803BE6E44E1F}" destId="{5EDE4255-CFD7-4192-8751-AAEEDF2CC382}" srcOrd="1" destOrd="0" presId="urn:microsoft.com/office/officeart/2005/8/layout/process1"/>
    <dgm:cxn modelId="{F7CC7A0D-2DD4-4477-BF43-6BEFFD94E155}" srcId="{9FFDC26D-E937-4D9B-AFB0-ACB1FB64FEDD}" destId="{76DC3A7E-3F92-4D3F-ADB4-D6ADD67B5044}" srcOrd="0" destOrd="0" parTransId="{4914D16B-B333-4F82-B6D2-CE8AA9DDEB48}" sibTransId="{204B8CEC-287A-4EB7-93ED-803BE6E44E1F}"/>
    <dgm:cxn modelId="{80458C27-4B46-47CE-B62A-044F13027063}" type="presOf" srcId="{76DC3A7E-3F92-4D3F-ADB4-D6ADD67B5044}" destId="{4ACC2367-B8CC-4BBD-B5EC-0F897979431A}" srcOrd="0" destOrd="0" presId="urn:microsoft.com/office/officeart/2005/8/layout/process1"/>
    <dgm:cxn modelId="{2C93825F-BB32-42A3-991E-6D42E3282DEA}" type="presOf" srcId="{E6873EED-A83D-41A1-824A-9E8E5F5FF764}" destId="{80C641AB-B5B5-4415-9899-1D83877E116E}" srcOrd="1" destOrd="0" presId="urn:microsoft.com/office/officeart/2005/8/layout/process1"/>
    <dgm:cxn modelId="{6CA07071-AF40-431B-84D1-D1AE5957AD33}" type="presOf" srcId="{ED4B0A59-F11C-449B-BE77-D32EFDB0AA21}" destId="{ACEC91F8-7B3D-4877-B646-C7B04BDFDB1E}" srcOrd="0" destOrd="0" presId="urn:microsoft.com/office/officeart/2005/8/layout/process1"/>
    <dgm:cxn modelId="{C7CD1055-05BE-4126-BCA7-BB18695BAB20}" srcId="{9FFDC26D-E937-4D9B-AFB0-ACB1FB64FEDD}" destId="{0151B687-6E50-4463-A780-6E90E3A9836A}" srcOrd="1" destOrd="0" parTransId="{3BFDC36D-FC67-40CE-AE45-12D6E67214D2}" sibTransId="{74528DB7-2B55-4218-AFF7-20BAE14E6653}"/>
    <dgm:cxn modelId="{9F81855A-5EFD-4EF4-BD79-FA454ABB7A38}" type="presOf" srcId="{E6873EED-A83D-41A1-824A-9E8E5F5FF764}" destId="{35FB0DAA-B3C1-4483-AE91-262B81D2CE18}" srcOrd="0" destOrd="0" presId="urn:microsoft.com/office/officeart/2005/8/layout/process1"/>
    <dgm:cxn modelId="{D80A607E-118C-423D-9F4E-64EDCF5474ED}" type="presOf" srcId="{74528DB7-2B55-4218-AFF7-20BAE14E6653}" destId="{41E20550-D245-4A30-9E1F-C95D9A12051A}" srcOrd="1" destOrd="0" presId="urn:microsoft.com/office/officeart/2005/8/layout/process1"/>
    <dgm:cxn modelId="{3AAC4380-99B0-41F5-9E73-CD1592EBF79F}" type="presOf" srcId="{204B8CEC-287A-4EB7-93ED-803BE6E44E1F}" destId="{E2DA34B6-94CD-4E3C-9B81-ADEA674E3969}" srcOrd="0" destOrd="0" presId="urn:microsoft.com/office/officeart/2005/8/layout/process1"/>
    <dgm:cxn modelId="{F56F02B1-5C75-4599-82D4-24241DB01579}" type="presOf" srcId="{74528DB7-2B55-4218-AFF7-20BAE14E6653}" destId="{06385065-6E49-41AD-8C27-2F30842959E2}" srcOrd="0" destOrd="0" presId="urn:microsoft.com/office/officeart/2005/8/layout/process1"/>
    <dgm:cxn modelId="{BDEB2FB2-88F4-4E6A-971D-E9BBB153AC22}" type="presOf" srcId="{9FFDC26D-E937-4D9B-AFB0-ACB1FB64FEDD}" destId="{BA8039CC-B440-42A6-8AD2-0CA12758F35C}" srcOrd="0" destOrd="0" presId="urn:microsoft.com/office/officeart/2005/8/layout/process1"/>
    <dgm:cxn modelId="{34F334BB-F78B-4637-ADF0-77DE094025D3}" srcId="{9FFDC26D-E937-4D9B-AFB0-ACB1FB64FEDD}" destId="{ED4B0A59-F11C-449B-BE77-D32EFDB0AA21}" srcOrd="3" destOrd="0" parTransId="{E40F5877-7305-4108-8911-D26448C701C6}" sibTransId="{71BDE4A5-58A2-497F-8F1D-597D721C7AC5}"/>
    <dgm:cxn modelId="{D2F4A6D1-0328-4A96-A9D7-13F3F9F1EC35}" type="presOf" srcId="{0151B687-6E50-4463-A780-6E90E3A9836A}" destId="{B184E9B9-8603-49BF-A524-37F71504124B}" srcOrd="0" destOrd="0" presId="urn:microsoft.com/office/officeart/2005/8/layout/process1"/>
    <dgm:cxn modelId="{3B93C2EB-95FE-48AD-97D2-3E4D2FC7CB9A}" type="presOf" srcId="{FB5832A7-BA39-44E0-BC67-C01C7784603E}" destId="{8775165A-F11E-4D0E-AF9B-C7207886D49E}" srcOrd="0" destOrd="0" presId="urn:microsoft.com/office/officeart/2005/8/layout/process1"/>
    <dgm:cxn modelId="{4EF7B6F3-362C-40B0-A14F-FDBFE830995C}" srcId="{9FFDC26D-E937-4D9B-AFB0-ACB1FB64FEDD}" destId="{FB5832A7-BA39-44E0-BC67-C01C7784603E}" srcOrd="2" destOrd="0" parTransId="{877BEFE7-A968-4B5B-A17C-4A4056640AD3}" sibTransId="{E6873EED-A83D-41A1-824A-9E8E5F5FF764}"/>
    <dgm:cxn modelId="{9EF0627D-4D83-4CA2-9F12-72B00D854457}" type="presParOf" srcId="{BA8039CC-B440-42A6-8AD2-0CA12758F35C}" destId="{4ACC2367-B8CC-4BBD-B5EC-0F897979431A}" srcOrd="0" destOrd="0" presId="urn:microsoft.com/office/officeart/2005/8/layout/process1"/>
    <dgm:cxn modelId="{DA9DF506-FEA0-4A2E-8058-6C6CDDA186BC}" type="presParOf" srcId="{BA8039CC-B440-42A6-8AD2-0CA12758F35C}" destId="{E2DA34B6-94CD-4E3C-9B81-ADEA674E3969}" srcOrd="1" destOrd="0" presId="urn:microsoft.com/office/officeart/2005/8/layout/process1"/>
    <dgm:cxn modelId="{C2A5C1FE-983C-4281-8ECC-7CD17C9D881D}" type="presParOf" srcId="{E2DA34B6-94CD-4E3C-9B81-ADEA674E3969}" destId="{5EDE4255-CFD7-4192-8751-AAEEDF2CC382}" srcOrd="0" destOrd="0" presId="urn:microsoft.com/office/officeart/2005/8/layout/process1"/>
    <dgm:cxn modelId="{CC53F2DC-4211-4BC9-A596-99ECAE4FAB80}" type="presParOf" srcId="{BA8039CC-B440-42A6-8AD2-0CA12758F35C}" destId="{B184E9B9-8603-49BF-A524-37F71504124B}" srcOrd="2" destOrd="0" presId="urn:microsoft.com/office/officeart/2005/8/layout/process1"/>
    <dgm:cxn modelId="{D7107006-37A8-48DD-A5CB-B3502E63DEA2}" type="presParOf" srcId="{BA8039CC-B440-42A6-8AD2-0CA12758F35C}" destId="{06385065-6E49-41AD-8C27-2F30842959E2}" srcOrd="3" destOrd="0" presId="urn:microsoft.com/office/officeart/2005/8/layout/process1"/>
    <dgm:cxn modelId="{D84B65F8-67F6-492F-A407-3E5398D54E5E}" type="presParOf" srcId="{06385065-6E49-41AD-8C27-2F30842959E2}" destId="{41E20550-D245-4A30-9E1F-C95D9A12051A}" srcOrd="0" destOrd="0" presId="urn:microsoft.com/office/officeart/2005/8/layout/process1"/>
    <dgm:cxn modelId="{2CEF5FF0-BF03-458B-943C-B464FD4F6327}" type="presParOf" srcId="{BA8039CC-B440-42A6-8AD2-0CA12758F35C}" destId="{8775165A-F11E-4D0E-AF9B-C7207886D49E}" srcOrd="4" destOrd="0" presId="urn:microsoft.com/office/officeart/2005/8/layout/process1"/>
    <dgm:cxn modelId="{6A3D60E0-18C7-4D87-8117-F8ECB90DD9CC}" type="presParOf" srcId="{BA8039CC-B440-42A6-8AD2-0CA12758F35C}" destId="{35FB0DAA-B3C1-4483-AE91-262B81D2CE18}" srcOrd="5" destOrd="0" presId="urn:microsoft.com/office/officeart/2005/8/layout/process1"/>
    <dgm:cxn modelId="{C85AF495-3D2F-4AE7-8026-34307785B8C1}" type="presParOf" srcId="{35FB0DAA-B3C1-4483-AE91-262B81D2CE18}" destId="{80C641AB-B5B5-4415-9899-1D83877E116E}" srcOrd="0" destOrd="0" presId="urn:microsoft.com/office/officeart/2005/8/layout/process1"/>
    <dgm:cxn modelId="{FD67DF97-33F9-4984-B6A7-D30CFD382484}" type="presParOf" srcId="{BA8039CC-B440-42A6-8AD2-0CA12758F35C}" destId="{ACEC91F8-7B3D-4877-B646-C7B04BDFDB1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C2367-B8CC-4BBD-B5EC-0F897979431A}">
      <dsp:nvSpPr>
        <dsp:cNvPr id="0" name=""/>
        <dsp:cNvSpPr/>
      </dsp:nvSpPr>
      <dsp:spPr>
        <a:xfrm>
          <a:off x="10031" y="0"/>
          <a:ext cx="4386142"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pl-PL" sz="4500" kern="1200" dirty="0">
              <a:solidFill>
                <a:srgbClr val="FFFFFF"/>
              </a:solidFill>
            </a:rPr>
            <a:t>wdrażanie kultury wspierającej kreatywność pracowników w organizacji </a:t>
          </a:r>
        </a:p>
      </dsp:txBody>
      <dsp:txXfrm>
        <a:off x="138497" y="128466"/>
        <a:ext cx="4129210" cy="6601068"/>
      </dsp:txXfrm>
    </dsp:sp>
    <dsp:sp modelId="{E2DA34B6-94CD-4E3C-9B81-ADEA674E3969}">
      <dsp:nvSpPr>
        <dsp:cNvPr id="0" name=""/>
        <dsp:cNvSpPr/>
      </dsp:nvSpPr>
      <dsp:spPr>
        <a:xfrm>
          <a:off x="4834788" y="2885118"/>
          <a:ext cx="929862" cy="108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pl-PL" sz="4500" kern="1200">
            <a:solidFill>
              <a:srgbClr val="FFFFFF"/>
            </a:solidFill>
          </a:endParaRPr>
        </a:p>
      </dsp:txBody>
      <dsp:txXfrm>
        <a:off x="4834788" y="3102671"/>
        <a:ext cx="650903" cy="652657"/>
      </dsp:txXfrm>
    </dsp:sp>
    <dsp:sp modelId="{B184E9B9-8603-49BF-A524-37F71504124B}">
      <dsp:nvSpPr>
        <dsp:cNvPr id="0" name=""/>
        <dsp:cNvSpPr/>
      </dsp:nvSpPr>
      <dsp:spPr>
        <a:xfrm>
          <a:off x="6150631" y="0"/>
          <a:ext cx="4386142"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pl-PL" sz="4500" kern="1200" dirty="0">
              <a:solidFill>
                <a:srgbClr val="FFFFFF"/>
              </a:solidFill>
            </a:rPr>
            <a:t>więcej kreatywnych pracowników</a:t>
          </a:r>
        </a:p>
        <a:p>
          <a:pPr marL="0" lvl="0" indent="0" algn="ctr" defTabSz="2000250">
            <a:lnSpc>
              <a:spcPct val="90000"/>
            </a:lnSpc>
            <a:spcBef>
              <a:spcPct val="0"/>
            </a:spcBef>
            <a:spcAft>
              <a:spcPct val="35000"/>
            </a:spcAft>
            <a:buNone/>
          </a:pPr>
          <a:r>
            <a:rPr lang="en-US" sz="4500" kern="1200" dirty="0">
              <a:solidFill>
                <a:srgbClr val="FFFFFF"/>
              </a:solidFill>
            </a:rPr>
            <a:t>=</a:t>
          </a:r>
          <a:endParaRPr lang="pl-PL" sz="4500" kern="1200" dirty="0">
            <a:solidFill>
              <a:srgbClr val="FFFFFF"/>
            </a:solidFill>
          </a:endParaRPr>
        </a:p>
        <a:p>
          <a:pPr marL="0" lvl="0" indent="0" algn="ctr" defTabSz="2000250">
            <a:lnSpc>
              <a:spcPct val="90000"/>
            </a:lnSpc>
            <a:spcBef>
              <a:spcPct val="0"/>
            </a:spcBef>
            <a:spcAft>
              <a:spcPct val="35000"/>
            </a:spcAft>
            <a:buNone/>
          </a:pPr>
          <a:r>
            <a:rPr lang="en-US" sz="4500" kern="1200" dirty="0">
              <a:solidFill>
                <a:srgbClr val="FFFFFF"/>
              </a:solidFill>
            </a:rPr>
            <a:t> </a:t>
          </a:r>
          <a:r>
            <a:rPr lang="pl-PL" sz="4500" kern="1200" dirty="0">
              <a:solidFill>
                <a:srgbClr val="FFFFFF"/>
              </a:solidFill>
            </a:rPr>
            <a:t>więcej pomysłów</a:t>
          </a:r>
        </a:p>
      </dsp:txBody>
      <dsp:txXfrm>
        <a:off x="6279097" y="128466"/>
        <a:ext cx="4129210" cy="6601068"/>
      </dsp:txXfrm>
    </dsp:sp>
    <dsp:sp modelId="{06385065-6E49-41AD-8C27-2F30842959E2}">
      <dsp:nvSpPr>
        <dsp:cNvPr id="0" name=""/>
        <dsp:cNvSpPr/>
      </dsp:nvSpPr>
      <dsp:spPr>
        <a:xfrm>
          <a:off x="10975388" y="2885118"/>
          <a:ext cx="929862" cy="108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pl-PL" sz="4500" kern="1200">
            <a:solidFill>
              <a:srgbClr val="FFFFFF"/>
            </a:solidFill>
          </a:endParaRPr>
        </a:p>
      </dsp:txBody>
      <dsp:txXfrm>
        <a:off x="10975388" y="3102671"/>
        <a:ext cx="650903" cy="652657"/>
      </dsp:txXfrm>
    </dsp:sp>
    <dsp:sp modelId="{8775165A-F11E-4D0E-AF9B-C7207886D49E}">
      <dsp:nvSpPr>
        <dsp:cNvPr id="0" name=""/>
        <dsp:cNvSpPr/>
      </dsp:nvSpPr>
      <dsp:spPr>
        <a:xfrm>
          <a:off x="12291231" y="0"/>
          <a:ext cx="4386142"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pl-PL" sz="4500" kern="1200" dirty="0">
              <a:solidFill>
                <a:srgbClr val="FFFFFF"/>
              </a:solidFill>
            </a:rPr>
            <a:t>więcej pomysłów</a:t>
          </a:r>
          <a:r>
            <a:rPr lang="en-US" sz="4500" kern="1200" dirty="0">
              <a:solidFill>
                <a:srgbClr val="FFFFFF"/>
              </a:solidFill>
            </a:rPr>
            <a:t> </a:t>
          </a:r>
          <a:endParaRPr lang="pl-PL" sz="4500" kern="1200" dirty="0">
            <a:solidFill>
              <a:srgbClr val="FFFFFF"/>
            </a:solidFill>
          </a:endParaRPr>
        </a:p>
        <a:p>
          <a:pPr marL="0" lvl="0" indent="0" algn="ctr" defTabSz="2000250">
            <a:lnSpc>
              <a:spcPct val="90000"/>
            </a:lnSpc>
            <a:spcBef>
              <a:spcPct val="0"/>
            </a:spcBef>
            <a:spcAft>
              <a:spcPct val="35000"/>
            </a:spcAft>
            <a:buNone/>
          </a:pPr>
          <a:r>
            <a:rPr lang="en-US" sz="4500" kern="1200" dirty="0">
              <a:solidFill>
                <a:srgbClr val="FFFFFF"/>
              </a:solidFill>
            </a:rPr>
            <a:t>=</a:t>
          </a:r>
          <a:endParaRPr lang="pl-PL" sz="4500" kern="1200" dirty="0">
            <a:solidFill>
              <a:srgbClr val="FFFFFF"/>
            </a:solidFill>
          </a:endParaRPr>
        </a:p>
        <a:p>
          <a:pPr marL="0" lvl="0" indent="0" algn="ctr" defTabSz="2000250">
            <a:lnSpc>
              <a:spcPct val="90000"/>
            </a:lnSpc>
            <a:spcBef>
              <a:spcPct val="0"/>
            </a:spcBef>
            <a:spcAft>
              <a:spcPct val="35000"/>
            </a:spcAft>
            <a:buNone/>
          </a:pPr>
          <a:r>
            <a:rPr lang="pl-PL" sz="4500" kern="1200" dirty="0">
              <a:solidFill>
                <a:srgbClr val="FFFFFF"/>
              </a:solidFill>
            </a:rPr>
            <a:t>większa szansa na prawdziwą innowację, która wyróżni nas na tle konkurencji </a:t>
          </a:r>
        </a:p>
      </dsp:txBody>
      <dsp:txXfrm>
        <a:off x="12419697" y="128466"/>
        <a:ext cx="4129210" cy="6601068"/>
      </dsp:txXfrm>
    </dsp:sp>
    <dsp:sp modelId="{35FB0DAA-B3C1-4483-AE91-262B81D2CE18}">
      <dsp:nvSpPr>
        <dsp:cNvPr id="0" name=""/>
        <dsp:cNvSpPr/>
      </dsp:nvSpPr>
      <dsp:spPr>
        <a:xfrm>
          <a:off x="17115987" y="2885118"/>
          <a:ext cx="929862" cy="108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pl-PL" sz="4500" kern="1200">
            <a:solidFill>
              <a:srgbClr val="FFFFFF"/>
            </a:solidFill>
          </a:endParaRPr>
        </a:p>
      </dsp:txBody>
      <dsp:txXfrm>
        <a:off x="17115987" y="3102671"/>
        <a:ext cx="650903" cy="652657"/>
      </dsp:txXfrm>
    </dsp:sp>
    <dsp:sp modelId="{ACEC91F8-7B3D-4877-B646-C7B04BDFDB1E}">
      <dsp:nvSpPr>
        <dsp:cNvPr id="0" name=""/>
        <dsp:cNvSpPr/>
      </dsp:nvSpPr>
      <dsp:spPr>
        <a:xfrm>
          <a:off x="18431830" y="0"/>
          <a:ext cx="4386142"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pl-PL" sz="4500" kern="1200" dirty="0">
              <a:solidFill>
                <a:srgbClr val="FFFFFF"/>
              </a:solidFill>
            </a:rPr>
            <a:t>prawdziwa innowacja</a:t>
          </a:r>
        </a:p>
        <a:p>
          <a:pPr marL="0" lvl="0" indent="0" algn="ctr" defTabSz="2000250">
            <a:lnSpc>
              <a:spcPct val="90000"/>
            </a:lnSpc>
            <a:spcBef>
              <a:spcPct val="0"/>
            </a:spcBef>
            <a:spcAft>
              <a:spcPct val="35000"/>
            </a:spcAft>
            <a:buNone/>
          </a:pPr>
          <a:r>
            <a:rPr lang="en-US" sz="4500" kern="1200" dirty="0">
              <a:solidFill>
                <a:srgbClr val="FFFFFF"/>
              </a:solidFill>
            </a:rPr>
            <a:t>=</a:t>
          </a:r>
          <a:endParaRPr lang="pl-PL" sz="4500" kern="1200" dirty="0">
            <a:solidFill>
              <a:srgbClr val="FFFFFF"/>
            </a:solidFill>
          </a:endParaRPr>
        </a:p>
        <a:p>
          <a:pPr marL="0" lvl="0" indent="0" algn="ctr" defTabSz="2000250">
            <a:lnSpc>
              <a:spcPct val="90000"/>
            </a:lnSpc>
            <a:spcBef>
              <a:spcPct val="0"/>
            </a:spcBef>
            <a:spcAft>
              <a:spcPct val="35000"/>
            </a:spcAft>
            <a:buNone/>
          </a:pPr>
          <a:r>
            <a:rPr lang="en-US" sz="4500" kern="1200" dirty="0">
              <a:solidFill>
                <a:srgbClr val="FFFFFF"/>
              </a:solidFill>
            </a:rPr>
            <a:t> </a:t>
          </a:r>
          <a:r>
            <a:rPr lang="pl-PL" sz="4500" kern="1200" dirty="0">
              <a:solidFill>
                <a:srgbClr val="FFFFFF"/>
              </a:solidFill>
            </a:rPr>
            <a:t>realny zysk biznesowy dla organizacji</a:t>
          </a:r>
        </a:p>
      </dsp:txBody>
      <dsp:txXfrm>
        <a:off x="18560296" y="128466"/>
        <a:ext cx="4129210" cy="6601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3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22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400" b="0" kern="1200" baseline="0" dirty="0">
              <a:solidFill>
                <a:schemeClr val="tx1"/>
              </a:solidFill>
              <a:latin typeface="Calibri" pitchFamily="34" charset="0"/>
              <a:ea typeface="Helvetica Neue"/>
              <a:cs typeface="Helvetica Neue"/>
              <a:sym typeface="Helvetica Neue"/>
            </a:endParaRPr>
          </a:p>
        </p:txBody>
      </p:sp>
    </p:spTree>
    <p:extLst>
      <p:ext uri="{BB962C8B-B14F-4D97-AF65-F5344CB8AC3E}">
        <p14:creationId xmlns:p14="http://schemas.microsoft.com/office/powerpoint/2010/main" val="216042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400" b="0" kern="1200" baseline="0" dirty="0">
              <a:solidFill>
                <a:schemeClr val="tx1"/>
              </a:solidFill>
              <a:latin typeface="Calibri" pitchFamily="34" charset="0"/>
              <a:ea typeface="Helvetica Neue"/>
              <a:cs typeface="Helvetica Neue"/>
              <a:sym typeface="Helvetica Neue"/>
            </a:endParaRPr>
          </a:p>
        </p:txBody>
      </p:sp>
    </p:spTree>
    <p:extLst>
      <p:ext uri="{BB962C8B-B14F-4D97-AF65-F5344CB8AC3E}">
        <p14:creationId xmlns:p14="http://schemas.microsoft.com/office/powerpoint/2010/main" val="205468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5056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85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29130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7736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7913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398056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263796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37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61629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dirty="0"/>
          </a:p>
        </p:txBody>
      </p:sp>
    </p:spTree>
    <p:extLst>
      <p:ext uri="{BB962C8B-B14F-4D97-AF65-F5344CB8AC3E}">
        <p14:creationId xmlns:p14="http://schemas.microsoft.com/office/powerpoint/2010/main" val="325158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53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1118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indent="0">
              <a:buFont typeface="Arial" panose="020B0604020202020204" pitchFamily="34" charset="0"/>
              <a:buNone/>
            </a:pPr>
            <a:endParaRPr lang="pl-PL" dirty="0"/>
          </a:p>
        </p:txBody>
      </p:sp>
    </p:spTree>
    <p:extLst>
      <p:ext uri="{BB962C8B-B14F-4D97-AF65-F5344CB8AC3E}">
        <p14:creationId xmlns:p14="http://schemas.microsoft.com/office/powerpoint/2010/main" val="415306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8798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79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p:transition spd="med"/>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youtube.com/watch?v=YXZamW4-Ys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NugRZGDbPF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www.youtube.com/watch?v=w50-Kwn8MLY"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464&amp;v=Mtjatz9r-Vc&amp;feature=emb_log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6864532" y="6143625"/>
            <a:ext cx="10654931" cy="3810158"/>
          </a:xfrm>
          <a:prstGeom prst="rect">
            <a:avLst/>
          </a:prstGeom>
          <a:solidFill>
            <a:srgbClr val="FFFFFF"/>
          </a:solidFill>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r>
              <a:rPr lang="pl-PL" sz="9600" dirty="0">
                <a:solidFill>
                  <a:srgbClr val="496F63"/>
                </a:solidFill>
                <a:latin typeface="Arial" panose="020B0604020202020204" pitchFamily="34" charset="0"/>
                <a:cs typeface="Arial" panose="020B0604020202020204" pitchFamily="34" charset="0"/>
              </a:rPr>
              <a:t>Module 8.</a:t>
            </a:r>
          </a:p>
          <a:p>
            <a:r>
              <a:rPr lang="pl-PL" sz="9600" dirty="0">
                <a:solidFill>
                  <a:srgbClr val="496F63"/>
                </a:solidFill>
                <a:latin typeface="Arial" panose="020B0604020202020204" pitchFamily="34" charset="0"/>
                <a:cs typeface="Arial" panose="020B0604020202020204" pitchFamily="34" charset="0"/>
              </a:rPr>
              <a:t>Jak rozwijać kreatywność?</a:t>
            </a:r>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706" y="4088219"/>
            <a:ext cx="5658587" cy="1747269"/>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5" name="Picture 4">
            <a:extLst>
              <a:ext uri="{FF2B5EF4-FFF2-40B4-BE49-F238E27FC236}">
                <a16:creationId xmlns:a16="http://schemas.microsoft.com/office/drawing/2014/main" id="{BE62E21F-5EFB-4AD0-A9E2-045202B98F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06220" y="12660273"/>
            <a:ext cx="8577780" cy="10557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1407423" y="4474364"/>
            <a:ext cx="17779058" cy="411267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marL="914400" indent="-914400">
              <a:buAutoNum type="arabicPeriod"/>
            </a:pPr>
            <a:r>
              <a:rPr lang="pl-PL" sz="8000" dirty="0"/>
              <a:t>Zasada różnorodności</a:t>
            </a:r>
          </a:p>
          <a:p>
            <a:pPr marL="914400" indent="-914400">
              <a:buAutoNum type="arabicPeriod"/>
            </a:pPr>
            <a:r>
              <a:rPr lang="pl-PL" sz="8000" dirty="0"/>
              <a:t>Zasada odroczonej oceny</a:t>
            </a:r>
          </a:p>
          <a:p>
            <a:pPr marL="914400" indent="-914400">
              <a:buAutoNum type="arabicPeriod"/>
            </a:pPr>
            <a:r>
              <a:rPr lang="pl-PL" sz="8000" dirty="0"/>
              <a:t>Zasada racjonalnej irracjonalności</a:t>
            </a:r>
          </a:p>
          <a:p>
            <a:pPr marL="914400" indent="-914400">
              <a:buAutoNum type="arabicPeriod"/>
            </a:pPr>
            <a:r>
              <a:rPr lang="pl-PL" sz="8000" dirty="0"/>
              <a:t>Zasada ludyczności</a:t>
            </a:r>
          </a:p>
          <a:p>
            <a:pPr marL="914400" indent="-914400">
              <a:buAutoNum type="arabicPeriod"/>
            </a:pPr>
            <a:r>
              <a:rPr lang="pl-PL" sz="8000" dirty="0"/>
              <a:t>Zasada aktualności</a:t>
            </a:r>
            <a:endParaRPr lang="en-US" sz="8000" dirty="0"/>
          </a:p>
        </p:txBody>
      </p:sp>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84" name="Shape 84"/>
          <p:cNvSpPr/>
          <p:nvPr/>
        </p:nvSpPr>
        <p:spPr>
          <a:xfrm>
            <a:off x="462730" y="877691"/>
            <a:ext cx="17779059"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85000" lnSpcReduction="10000"/>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a:t>W kreatywnym rozwiązywaniu problemów należy kierować się następującymi zasadami:</a:t>
            </a:r>
            <a:endParaRPr lang="en-US" dirty="0"/>
          </a:p>
        </p:txBody>
      </p:sp>
      <p:sp>
        <p:nvSpPr>
          <p:cNvPr id="88" name="Shape 88"/>
          <p:cNvSpPr/>
          <p:nvPr/>
        </p:nvSpPr>
        <p:spPr>
          <a:xfrm>
            <a:off x="1407423" y="12762104"/>
            <a:ext cx="16530755" cy="45550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t>Źródło: https://szkolenia.avenhansen.pl/szkolenia-zamkniete/trening-tworczego-myslenia.html</a:t>
            </a:r>
            <a:endParaRPr dirty="0"/>
          </a:p>
        </p:txBody>
      </p:sp>
      <p:sp>
        <p:nvSpPr>
          <p:cNvPr id="99" name="Shape 99"/>
          <p:cNvSpPr/>
          <p:nvPr/>
        </p:nvSpPr>
        <p:spPr>
          <a:xfrm>
            <a:off x="13612395" y="9642451"/>
            <a:ext cx="289460" cy="30289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7938178" y="-994018"/>
            <a:ext cx="14041665" cy="15049440"/>
          </a:xfrm>
          <a:prstGeom prst="rect">
            <a:avLst/>
          </a:prstGeom>
        </p:spPr>
      </p:pic>
      <p:pic>
        <p:nvPicPr>
          <p:cNvPr id="5" name="Obraz 4">
            <a:extLst>
              <a:ext uri="{FF2B5EF4-FFF2-40B4-BE49-F238E27FC236}">
                <a16:creationId xmlns:a16="http://schemas.microsoft.com/office/drawing/2014/main" id="{F84A1A1C-71AE-4F69-9453-5E6DB184B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3198" y="-742554"/>
            <a:ext cx="4076700" cy="5670597"/>
          </a:xfrm>
          <a:prstGeom prst="rect">
            <a:avLst/>
          </a:prstGeom>
        </p:spPr>
      </p:pic>
      <p:pic>
        <p:nvPicPr>
          <p:cNvPr id="4" name="Obraz 3">
            <a:extLst>
              <a:ext uri="{FF2B5EF4-FFF2-40B4-BE49-F238E27FC236}">
                <a16:creationId xmlns:a16="http://schemas.microsoft.com/office/drawing/2014/main" id="{F28B52A6-4886-40F4-BD2F-DBB7483DD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8987" y="7272485"/>
            <a:ext cx="7015013" cy="7015013"/>
          </a:xfrm>
          <a:prstGeom prst="rect">
            <a:avLst/>
          </a:prstGeom>
        </p:spPr>
      </p:pic>
    </p:spTree>
    <p:extLst>
      <p:ext uri="{BB962C8B-B14F-4D97-AF65-F5344CB8AC3E}">
        <p14:creationId xmlns:p14="http://schemas.microsoft.com/office/powerpoint/2010/main" val="9040403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008993" y="-1333440"/>
            <a:ext cx="14041665" cy="15049440"/>
          </a:xfrm>
          <a:prstGeom prst="rect">
            <a:avLst/>
          </a:prstGeom>
        </p:spPr>
      </p:pic>
      <p:sp>
        <p:nvSpPr>
          <p:cNvPr id="104" name="Shape 104"/>
          <p:cNvSpPr/>
          <p:nvPr/>
        </p:nvSpPr>
        <p:spPr>
          <a:xfrm>
            <a:off x="739628" y="816868"/>
            <a:ext cx="22635379"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lnSpcReduction="1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600" dirty="0">
                <a:solidFill>
                  <a:srgbClr val="496F63"/>
                </a:solidFill>
              </a:rPr>
              <a:t>Etapy tworzenia kultury kreatywności w organizacji:</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503316" y="3093674"/>
            <a:ext cx="16755984" cy="8402300"/>
          </a:xfrm>
          <a:prstGeom prst="rect">
            <a:avLst/>
          </a:prstGeom>
        </p:spPr>
        <p:txBody>
          <a:bodyPr wrap="square">
            <a:spAutoFit/>
          </a:bodyPr>
          <a:lstStyle/>
          <a:p>
            <a:pPr marL="742950" indent="-742950">
              <a:buFont typeface="+mj-lt"/>
              <a:buAutoNum type="arabicPeriod"/>
            </a:pPr>
            <a:r>
              <a:rPr lang="pl-PL" sz="4500" b="1" dirty="0">
                <a:solidFill>
                  <a:srgbClr val="496F63"/>
                </a:solidFill>
              </a:rPr>
              <a:t>Cel projektu </a:t>
            </a:r>
            <a:r>
              <a:rPr lang="pl-PL" sz="4500" dirty="0">
                <a:solidFill>
                  <a:srgbClr val="496F63"/>
                </a:solidFill>
              </a:rPr>
              <a:t>(Dlaczego wdrażamy kulturę kreatywności w organizacji?)</a:t>
            </a:r>
          </a:p>
          <a:p>
            <a:pPr marL="742950" indent="-742950">
              <a:buFont typeface="+mj-lt"/>
              <a:buAutoNum type="arabicPeriod"/>
            </a:pPr>
            <a:r>
              <a:rPr lang="pl-PL" sz="4500" b="1" dirty="0">
                <a:solidFill>
                  <a:srgbClr val="496F63"/>
                </a:solidFill>
              </a:rPr>
              <a:t>Pomysły </a:t>
            </a:r>
            <a:r>
              <a:rPr lang="pl-PL" sz="4500" dirty="0">
                <a:solidFill>
                  <a:srgbClr val="496F63"/>
                </a:solidFill>
              </a:rPr>
              <a:t>(Jakich inicjatyw oczekujemy od pracowników? W jakich obszarach biznesowych potrzebujemy innowacji?)</a:t>
            </a:r>
          </a:p>
          <a:p>
            <a:pPr marL="742950" indent="-742950">
              <a:buFont typeface="+mj-lt"/>
              <a:buAutoNum type="arabicPeriod"/>
            </a:pPr>
            <a:r>
              <a:rPr lang="pl-PL" sz="4500" b="1" dirty="0">
                <a:solidFill>
                  <a:srgbClr val="496F63"/>
                </a:solidFill>
              </a:rPr>
              <a:t>Ocena i selekcja </a:t>
            </a:r>
            <a:r>
              <a:rPr lang="pl-PL" sz="4500" dirty="0">
                <a:solidFill>
                  <a:srgbClr val="496F63"/>
                </a:solidFill>
              </a:rPr>
              <a:t>(Jak oceniamy i wybieramy najlepsze pomysły spośród wszystkich zgłoszonych?)</a:t>
            </a:r>
          </a:p>
          <a:p>
            <a:pPr marL="742950" indent="-742950">
              <a:buFont typeface="+mj-lt"/>
              <a:buAutoNum type="arabicPeriod"/>
            </a:pPr>
            <a:r>
              <a:rPr lang="pl-PL" sz="4500" b="1" dirty="0">
                <a:solidFill>
                  <a:srgbClr val="496F63"/>
                </a:solidFill>
              </a:rPr>
              <a:t>Nagrody </a:t>
            </a:r>
            <a:r>
              <a:rPr lang="pl-PL" sz="4500" dirty="0">
                <a:solidFill>
                  <a:srgbClr val="496F63"/>
                </a:solidFill>
              </a:rPr>
              <a:t>(Jak nagradzamy twórców pomysłów?)</a:t>
            </a:r>
          </a:p>
          <a:p>
            <a:pPr marL="742950" indent="-742950">
              <a:buFont typeface="+mj-lt"/>
              <a:buAutoNum type="arabicPeriod"/>
            </a:pPr>
            <a:r>
              <a:rPr lang="pl-PL" sz="4500" b="1" dirty="0">
                <a:solidFill>
                  <a:srgbClr val="496F63"/>
                </a:solidFill>
              </a:rPr>
              <a:t>Wdrożenie </a:t>
            </a:r>
            <a:r>
              <a:rPr lang="pl-PL" sz="4500" dirty="0">
                <a:solidFill>
                  <a:srgbClr val="496F63"/>
                </a:solidFill>
              </a:rPr>
              <a:t>(Jak wdrażamy innowacje? Czy tworzymy nowe ścieżki wdrożeniowe dla innowacyjnych projektów?)</a:t>
            </a:r>
          </a:p>
          <a:p>
            <a:pPr marL="742950" indent="-742950">
              <a:buFont typeface="+mj-lt"/>
              <a:buAutoNum type="arabicPeriod"/>
            </a:pPr>
            <a:r>
              <a:rPr lang="pl-PL" sz="4500" b="1" dirty="0">
                <a:solidFill>
                  <a:srgbClr val="496F63"/>
                </a:solidFill>
              </a:rPr>
              <a:t>Wsparcie dla twórców </a:t>
            </a:r>
            <a:r>
              <a:rPr lang="pl-PL" sz="4500" dirty="0">
                <a:solidFill>
                  <a:srgbClr val="496F63"/>
                </a:solidFill>
              </a:rPr>
              <a:t>(Jak wspieramy autorów pomysłów w procesie badania i rozwoju rozwiązań, a także w procesie ich wdrażania w organizacji?) </a:t>
            </a:r>
          </a:p>
        </p:txBody>
      </p:sp>
      <p:sp>
        <p:nvSpPr>
          <p:cNvPr id="23" name="Prostokąt 22">
            <a:extLst>
              <a:ext uri="{FF2B5EF4-FFF2-40B4-BE49-F238E27FC236}">
                <a16:creationId xmlns:a16="http://schemas.microsoft.com/office/drawing/2014/main" id="{DFDBAA70-727D-4636-A1E4-B7E77E864217}"/>
              </a:ext>
            </a:extLst>
          </p:cNvPr>
          <p:cNvSpPr/>
          <p:nvPr/>
        </p:nvSpPr>
        <p:spPr>
          <a:xfrm>
            <a:off x="1325387" y="12675994"/>
            <a:ext cx="12684883" cy="446276"/>
          </a:xfrm>
          <a:prstGeom prst="rect">
            <a:avLst/>
          </a:prstGeom>
        </p:spPr>
        <p:txBody>
          <a:bodyPr wrap="none">
            <a:spAutoFit/>
          </a:bodyPr>
          <a:lstStyle/>
          <a:p>
            <a:r>
              <a:rPr lang="pl-PL" dirty="0">
                <a:solidFill>
                  <a:srgbClr val="496F63"/>
                </a:solidFill>
              </a:rPr>
              <a:t>Źródło: https://www.prawo.pl/kadry/dlaczego-skrzynka-pomyslow-juz-nie-wystarczy,279443.html</a:t>
            </a:r>
            <a:endParaRPr lang="pl-PL" sz="2400" dirty="0">
              <a:solidFill>
                <a:srgbClr val="496F63"/>
              </a:solidFill>
              <a:latin typeface="Arial" panose="020B0604020202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35444A1B-525A-4563-9657-A830AC050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0658" y="1997068"/>
            <a:ext cx="9944313" cy="11125202"/>
          </a:xfrm>
          <a:prstGeom prst="rect">
            <a:avLst/>
          </a:prstGeom>
        </p:spPr>
      </p:pic>
    </p:spTree>
    <p:extLst>
      <p:ext uri="{BB962C8B-B14F-4D97-AF65-F5344CB8AC3E}">
        <p14:creationId xmlns:p14="http://schemas.microsoft.com/office/powerpoint/2010/main" val="197737400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wal 3">
            <a:extLst>
              <a:ext uri="{FF2B5EF4-FFF2-40B4-BE49-F238E27FC236}">
                <a16:creationId xmlns:a16="http://schemas.microsoft.com/office/drawing/2014/main" id="{E6F9487D-F14F-4CF4-AF30-F3716A9CF8F2}"/>
              </a:ext>
            </a:extLst>
          </p:cNvPr>
          <p:cNvSpPr/>
          <p:nvPr/>
        </p:nvSpPr>
        <p:spPr>
          <a:xfrm>
            <a:off x="76200" y="83525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8585910" y="-7109044"/>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Jak rozwijać kreatywność</a:t>
            </a:r>
          </a:p>
          <a:p>
            <a:r>
              <a:rPr lang="pl-PL" sz="9000" dirty="0">
                <a:solidFill>
                  <a:srgbClr val="496F63"/>
                </a:solidFill>
                <a:latin typeface="Arial" panose="020B0604020202020204" pitchFamily="34" charset="0"/>
                <a:cs typeface="Arial" panose="020B0604020202020204" pitchFamily="34" charset="0"/>
              </a:rPr>
              <a:t>w mikroprzedsiębiorstwach</a:t>
            </a:r>
            <a:r>
              <a:rPr lang="en-US" sz="9000" dirty="0">
                <a:solidFill>
                  <a:srgbClr val="496F63"/>
                </a:solidFill>
                <a:latin typeface="Arial" panose="020B0604020202020204" pitchFamily="34" charset="0"/>
                <a:cs typeface="Arial" panose="020B0604020202020204" pitchFamily="34" charset="0"/>
              </a:rPr>
              <a:t>?</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7266613" y="13292610"/>
            <a:ext cx="9850774" cy="446276"/>
          </a:xfrm>
          <a:prstGeom prst="rect">
            <a:avLst/>
          </a:prstGeom>
        </p:spPr>
        <p:txBody>
          <a:bodyPr wrap="none">
            <a:spAutoFit/>
          </a:bodyPr>
          <a:lstStyle/>
          <a:p>
            <a:r>
              <a:rPr lang="pl-PL" dirty="0">
                <a:solidFill>
                  <a:srgbClr val="496F63"/>
                </a:solidFill>
              </a:rPr>
              <a:t>Źródło: https://theheart.tech/inspirations/5-ways-to-develop-team-creativity</a:t>
            </a:r>
            <a:endParaRPr lang="pl-PL" sz="24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1061479" y="3143318"/>
            <a:ext cx="21755252" cy="4939814"/>
          </a:xfrm>
          <a:prstGeom prst="rect">
            <a:avLst/>
          </a:prstGeom>
        </p:spPr>
        <p:txBody>
          <a:bodyPr wrap="square">
            <a:spAutoFit/>
          </a:bodyPr>
          <a:lstStyle/>
          <a:p>
            <a:r>
              <a:rPr lang="pl-PL" sz="4500" dirty="0">
                <a:solidFill>
                  <a:srgbClr val="496F63"/>
                </a:solidFill>
              </a:rPr>
              <a:t>Przede wszystkim powinieneś skupić się na </a:t>
            </a:r>
            <a:r>
              <a:rPr lang="pl-PL" sz="4500" b="1" dirty="0">
                <a:solidFill>
                  <a:srgbClr val="FF0000"/>
                </a:solidFill>
              </a:rPr>
              <a:t>kreatywności zespołu</a:t>
            </a:r>
            <a:r>
              <a:rPr lang="pl-PL" sz="4500" dirty="0">
                <a:solidFill>
                  <a:srgbClr val="496F63"/>
                </a:solidFill>
              </a:rPr>
              <a:t>.</a:t>
            </a:r>
          </a:p>
          <a:p>
            <a:r>
              <a:rPr lang="pl-PL" sz="4500" dirty="0">
                <a:solidFill>
                  <a:srgbClr val="496F63"/>
                </a:solidFill>
              </a:rPr>
              <a:t>Mówiąc o zespole, pomyślimy o dwóch lub więcej osobach, oddziałujących na siebie i współzależnych, z którymi będziesz pracować, aby osiągnąć upragniony cel.</a:t>
            </a:r>
          </a:p>
          <a:p>
            <a:r>
              <a:rPr lang="pl-PL" sz="4500" dirty="0">
                <a:solidFill>
                  <a:srgbClr val="496F63"/>
                </a:solidFill>
              </a:rPr>
              <a:t>Sięganie po kreatywność jest kluczem, dzięki któremu Twój zespół jest konkurencyjny i młody, bez względu na wiek, na rynku, który jest nieustannym polem walki o utrzymanie pozycji na rynku.</a:t>
            </a:r>
          </a:p>
          <a:p>
            <a:r>
              <a:rPr lang="pl-PL" sz="4500" dirty="0">
                <a:solidFill>
                  <a:srgbClr val="496F63"/>
                </a:solidFill>
              </a:rPr>
              <a:t>Oto kilka sugestii, które pomogą Twojemu zespołowi zwiększyć kreatywność:</a:t>
            </a:r>
          </a:p>
        </p:txBody>
      </p:sp>
      <p:sp>
        <p:nvSpPr>
          <p:cNvPr id="5" name="Prostokąt 4">
            <a:extLst>
              <a:ext uri="{FF2B5EF4-FFF2-40B4-BE49-F238E27FC236}">
                <a16:creationId xmlns:a16="http://schemas.microsoft.com/office/drawing/2014/main" id="{D203B85F-3250-44CF-AAE1-CFCA94B8C497}"/>
              </a:ext>
            </a:extLst>
          </p:cNvPr>
          <p:cNvSpPr/>
          <p:nvPr/>
        </p:nvSpPr>
        <p:spPr>
          <a:xfrm>
            <a:off x="-216644" y="9115978"/>
            <a:ext cx="5157687" cy="1323439"/>
          </a:xfrm>
          <a:prstGeom prst="rect">
            <a:avLst/>
          </a:prstGeom>
        </p:spPr>
        <p:txBody>
          <a:bodyPr wrap="square">
            <a:spAutoFit/>
          </a:bodyPr>
          <a:lstStyle/>
          <a:p>
            <a:pPr algn="ctr"/>
            <a:r>
              <a:rPr lang="pl-PL" sz="4000" b="1" dirty="0">
                <a:solidFill>
                  <a:srgbClr val="FFFFFF"/>
                </a:solidFill>
              </a:rPr>
              <a:t>Zrozum, że każdy jest kreatywny</a:t>
            </a:r>
            <a:endParaRPr lang="pl-PL" sz="4000" dirty="0">
              <a:solidFill>
                <a:srgbClr val="FFFFFF"/>
              </a:solidFill>
            </a:endParaRPr>
          </a:p>
        </p:txBody>
      </p:sp>
      <p:sp>
        <p:nvSpPr>
          <p:cNvPr id="14" name="Owal 13">
            <a:extLst>
              <a:ext uri="{FF2B5EF4-FFF2-40B4-BE49-F238E27FC236}">
                <a16:creationId xmlns:a16="http://schemas.microsoft.com/office/drawing/2014/main" id="{E875B9EA-481A-4169-A68D-EF8CA18335F2}"/>
              </a:ext>
            </a:extLst>
          </p:cNvPr>
          <p:cNvSpPr/>
          <p:nvPr/>
        </p:nvSpPr>
        <p:spPr>
          <a:xfrm>
            <a:off x="5221015" y="970032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5" name="Prostokąt 14">
            <a:extLst>
              <a:ext uri="{FF2B5EF4-FFF2-40B4-BE49-F238E27FC236}">
                <a16:creationId xmlns:a16="http://schemas.microsoft.com/office/drawing/2014/main" id="{3F4AA4A9-8168-4FB2-9CCE-9D828F5A952D}"/>
              </a:ext>
            </a:extLst>
          </p:cNvPr>
          <p:cNvSpPr/>
          <p:nvPr/>
        </p:nvSpPr>
        <p:spPr>
          <a:xfrm>
            <a:off x="5154143" y="10159985"/>
            <a:ext cx="4785295" cy="1754326"/>
          </a:xfrm>
          <a:prstGeom prst="rect">
            <a:avLst/>
          </a:prstGeom>
        </p:spPr>
        <p:txBody>
          <a:bodyPr wrap="square">
            <a:spAutoFit/>
          </a:bodyPr>
          <a:lstStyle/>
          <a:p>
            <a:pPr algn="ctr"/>
            <a:r>
              <a:rPr lang="pl-PL" sz="3500" b="1" dirty="0">
                <a:solidFill>
                  <a:srgbClr val="FFFFFF"/>
                </a:solidFill>
              </a:rPr>
              <a:t>Pamiętaj, że każdy chce wykorzystać swoją kreatywność</a:t>
            </a:r>
            <a:endParaRPr lang="pl-PL" sz="3500" dirty="0">
              <a:solidFill>
                <a:srgbClr val="FFFFFF"/>
              </a:solidFill>
            </a:endParaRPr>
          </a:p>
        </p:txBody>
      </p:sp>
      <p:sp>
        <p:nvSpPr>
          <p:cNvPr id="17" name="Owal 16">
            <a:extLst>
              <a:ext uri="{FF2B5EF4-FFF2-40B4-BE49-F238E27FC236}">
                <a16:creationId xmlns:a16="http://schemas.microsoft.com/office/drawing/2014/main" id="{EB7544F4-89E3-4113-853A-8502B8F2ED49}"/>
              </a:ext>
            </a:extLst>
          </p:cNvPr>
          <p:cNvSpPr/>
          <p:nvPr/>
        </p:nvSpPr>
        <p:spPr>
          <a:xfrm>
            <a:off x="10085859" y="83525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8" name="Prostokąt 17">
            <a:extLst>
              <a:ext uri="{FF2B5EF4-FFF2-40B4-BE49-F238E27FC236}">
                <a16:creationId xmlns:a16="http://schemas.microsoft.com/office/drawing/2014/main" id="{C4A4B228-5D45-4AC1-AAE8-B1E994BA759F}"/>
              </a:ext>
            </a:extLst>
          </p:cNvPr>
          <p:cNvSpPr/>
          <p:nvPr/>
        </p:nvSpPr>
        <p:spPr>
          <a:xfrm>
            <a:off x="10340932" y="9308771"/>
            <a:ext cx="4189685" cy="707886"/>
          </a:xfrm>
          <a:prstGeom prst="rect">
            <a:avLst/>
          </a:prstGeom>
        </p:spPr>
        <p:txBody>
          <a:bodyPr wrap="square">
            <a:spAutoFit/>
          </a:bodyPr>
          <a:lstStyle/>
          <a:p>
            <a:pPr algn="ctr"/>
            <a:r>
              <a:rPr lang="en-US" sz="4000" b="1" dirty="0" err="1">
                <a:solidFill>
                  <a:srgbClr val="FFFFFF"/>
                </a:solidFill>
              </a:rPr>
              <a:t>Zaangażuj</a:t>
            </a:r>
            <a:r>
              <a:rPr lang="en-US" sz="4000" b="1" dirty="0">
                <a:solidFill>
                  <a:srgbClr val="FFFFFF"/>
                </a:solidFill>
              </a:rPr>
              <a:t> </a:t>
            </a:r>
            <a:r>
              <a:rPr lang="en-US" sz="4000" b="1" dirty="0" err="1">
                <a:solidFill>
                  <a:srgbClr val="FFFFFF"/>
                </a:solidFill>
              </a:rPr>
              <a:t>się</a:t>
            </a:r>
            <a:endParaRPr lang="pl-PL" sz="4000" dirty="0">
              <a:solidFill>
                <a:srgbClr val="FFFFFF"/>
              </a:solidFill>
            </a:endParaRPr>
          </a:p>
        </p:txBody>
      </p:sp>
      <p:sp>
        <p:nvSpPr>
          <p:cNvPr id="23" name="Owal 22">
            <a:extLst>
              <a:ext uri="{FF2B5EF4-FFF2-40B4-BE49-F238E27FC236}">
                <a16:creationId xmlns:a16="http://schemas.microsoft.com/office/drawing/2014/main" id="{2B1D1352-3F0A-493A-9706-E2DD4A296F2B}"/>
              </a:ext>
            </a:extLst>
          </p:cNvPr>
          <p:cNvSpPr/>
          <p:nvPr/>
        </p:nvSpPr>
        <p:spPr>
          <a:xfrm>
            <a:off x="19519157" y="83525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4" name="Prostokąt 23">
            <a:extLst>
              <a:ext uri="{FF2B5EF4-FFF2-40B4-BE49-F238E27FC236}">
                <a16:creationId xmlns:a16="http://schemas.microsoft.com/office/drawing/2014/main" id="{026A8D93-8582-45ED-AC34-3995EDEEDBEF}"/>
              </a:ext>
            </a:extLst>
          </p:cNvPr>
          <p:cNvSpPr/>
          <p:nvPr/>
        </p:nvSpPr>
        <p:spPr>
          <a:xfrm>
            <a:off x="19226313" y="9467123"/>
            <a:ext cx="5157687" cy="707886"/>
          </a:xfrm>
          <a:prstGeom prst="rect">
            <a:avLst/>
          </a:prstGeom>
        </p:spPr>
        <p:txBody>
          <a:bodyPr wrap="square">
            <a:spAutoFit/>
          </a:bodyPr>
          <a:lstStyle/>
          <a:p>
            <a:pPr algn="ctr"/>
            <a:r>
              <a:rPr lang="pl-PL" sz="4000" b="1" dirty="0">
                <a:solidFill>
                  <a:srgbClr val="FFFFFF"/>
                </a:solidFill>
              </a:rPr>
              <a:t>Baw się</a:t>
            </a:r>
            <a:endParaRPr lang="pl-PL" sz="4000" dirty="0">
              <a:solidFill>
                <a:srgbClr val="FFFFFF"/>
              </a:solidFill>
            </a:endParaRPr>
          </a:p>
        </p:txBody>
      </p:sp>
      <p:sp>
        <p:nvSpPr>
          <p:cNvPr id="25" name="Owal 24">
            <a:extLst>
              <a:ext uri="{FF2B5EF4-FFF2-40B4-BE49-F238E27FC236}">
                <a16:creationId xmlns:a16="http://schemas.microsoft.com/office/drawing/2014/main" id="{B54CE70A-4042-41D1-BD8C-AED31B8AE3D2}"/>
              </a:ext>
            </a:extLst>
          </p:cNvPr>
          <p:cNvSpPr/>
          <p:nvPr/>
        </p:nvSpPr>
        <p:spPr>
          <a:xfrm>
            <a:off x="14804280" y="96860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6" name="Prostokąt 25">
            <a:extLst>
              <a:ext uri="{FF2B5EF4-FFF2-40B4-BE49-F238E27FC236}">
                <a16:creationId xmlns:a16="http://schemas.microsoft.com/office/drawing/2014/main" id="{F4A81C24-8B8E-4985-9299-8C3301A922CC}"/>
              </a:ext>
            </a:extLst>
          </p:cNvPr>
          <p:cNvSpPr/>
          <p:nvPr/>
        </p:nvSpPr>
        <p:spPr>
          <a:xfrm>
            <a:off x="14511436" y="10376127"/>
            <a:ext cx="5157687" cy="1323439"/>
          </a:xfrm>
          <a:prstGeom prst="rect">
            <a:avLst/>
          </a:prstGeom>
        </p:spPr>
        <p:txBody>
          <a:bodyPr wrap="square">
            <a:spAutoFit/>
          </a:bodyPr>
          <a:lstStyle/>
          <a:p>
            <a:pPr algn="ctr"/>
            <a:r>
              <a:rPr lang="pl-PL" sz="4000" b="1" dirty="0">
                <a:solidFill>
                  <a:srgbClr val="FFFFFF"/>
                </a:solidFill>
              </a:rPr>
              <a:t>Daj przestrzeń do kreatywności</a:t>
            </a:r>
            <a:endParaRPr lang="pl-PL" sz="4000" dirty="0">
              <a:solidFill>
                <a:srgbClr val="FFFFFF"/>
              </a:solidFill>
            </a:endParaRPr>
          </a:p>
        </p:txBody>
      </p:sp>
      <p:sp>
        <p:nvSpPr>
          <p:cNvPr id="27" name="pole tekstowe 26">
            <a:extLst>
              <a:ext uri="{FF2B5EF4-FFF2-40B4-BE49-F238E27FC236}">
                <a16:creationId xmlns:a16="http://schemas.microsoft.com/office/drawing/2014/main" id="{F22D4BB4-E856-4799-8C2B-91264EAB1B97}"/>
              </a:ext>
            </a:extLst>
          </p:cNvPr>
          <p:cNvSpPr txBox="1"/>
          <p:nvPr/>
        </p:nvSpPr>
        <p:spPr>
          <a:xfrm>
            <a:off x="0" y="11182687"/>
            <a:ext cx="4785294" cy="22159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dirty="0">
                <a:solidFill>
                  <a:srgbClr val="496F63"/>
                </a:solidFill>
              </a:rPr>
              <a:t>Zrozumienie, że kreatywność tkwi w każdym człowieku, pozwala jako liderowi widzieć nie tylko siebie, ale także swój zespół jako niesamowite źródło twórczego potencjału.</a:t>
            </a:r>
          </a:p>
        </p:txBody>
      </p:sp>
      <p:sp>
        <p:nvSpPr>
          <p:cNvPr id="28" name="pole tekstowe 27">
            <a:extLst>
              <a:ext uri="{FF2B5EF4-FFF2-40B4-BE49-F238E27FC236}">
                <a16:creationId xmlns:a16="http://schemas.microsoft.com/office/drawing/2014/main" id="{DE5896A8-FC7F-4F2A-A22F-33923F8751B9}"/>
              </a:ext>
            </a:extLst>
          </p:cNvPr>
          <p:cNvSpPr txBox="1"/>
          <p:nvPr/>
        </p:nvSpPr>
        <p:spPr>
          <a:xfrm>
            <a:off x="5412172" y="8312961"/>
            <a:ext cx="4189685" cy="115416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dirty="0">
                <a:solidFill>
                  <a:srgbClr val="496F63"/>
                </a:solidFill>
              </a:rPr>
              <a:t>Jako lider szukaj i zachęcaj do poszukiwania możliwości dla swojego zespołu.</a:t>
            </a:r>
          </a:p>
        </p:txBody>
      </p:sp>
      <p:sp>
        <p:nvSpPr>
          <p:cNvPr id="29" name="pole tekstowe 28">
            <a:extLst>
              <a:ext uri="{FF2B5EF4-FFF2-40B4-BE49-F238E27FC236}">
                <a16:creationId xmlns:a16="http://schemas.microsoft.com/office/drawing/2014/main" id="{751DB593-44FC-41BE-B574-605BC03F5C4D}"/>
              </a:ext>
            </a:extLst>
          </p:cNvPr>
          <p:cNvSpPr txBox="1"/>
          <p:nvPr/>
        </p:nvSpPr>
        <p:spPr>
          <a:xfrm>
            <a:off x="9982200" y="11191885"/>
            <a:ext cx="4785295" cy="150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dirty="0">
                <a:solidFill>
                  <a:srgbClr val="496F63"/>
                </a:solidFill>
              </a:rPr>
              <a:t>Zamiast tylko myśleć o rozwiązaniu, zdobądź kilka klocków LEGO i zbuduj rozwiązanie (na przykład zbuduj idealnego klienta).</a:t>
            </a:r>
          </a:p>
        </p:txBody>
      </p:sp>
      <p:sp>
        <p:nvSpPr>
          <p:cNvPr id="30" name="pole tekstowe 29">
            <a:extLst>
              <a:ext uri="{FF2B5EF4-FFF2-40B4-BE49-F238E27FC236}">
                <a16:creationId xmlns:a16="http://schemas.microsoft.com/office/drawing/2014/main" id="{0A24896F-47F0-44A6-96D1-652C8BD59CA3}"/>
              </a:ext>
            </a:extLst>
          </p:cNvPr>
          <p:cNvSpPr txBox="1"/>
          <p:nvPr/>
        </p:nvSpPr>
        <p:spPr>
          <a:xfrm>
            <a:off x="14782145" y="8024475"/>
            <a:ext cx="4800600" cy="150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dirty="0">
                <a:solidFill>
                  <a:srgbClr val="496F63"/>
                </a:solidFill>
              </a:rPr>
              <a:t>Jeśli chcesz rozwijać kreatywność zespołu, upewnij się, że dajesz im przestrzeń do kreatywnego myślenia i działania.</a:t>
            </a:r>
          </a:p>
        </p:txBody>
      </p:sp>
      <p:sp>
        <p:nvSpPr>
          <p:cNvPr id="31" name="pole tekstowe 30">
            <a:extLst>
              <a:ext uri="{FF2B5EF4-FFF2-40B4-BE49-F238E27FC236}">
                <a16:creationId xmlns:a16="http://schemas.microsoft.com/office/drawing/2014/main" id="{70E6C13D-9A5F-4E3A-96C6-2BC008CAAB44}"/>
              </a:ext>
            </a:extLst>
          </p:cNvPr>
          <p:cNvSpPr txBox="1"/>
          <p:nvPr/>
        </p:nvSpPr>
        <p:spPr>
          <a:xfrm>
            <a:off x="19271506" y="11214258"/>
            <a:ext cx="5067300" cy="18620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dirty="0">
                <a:solidFill>
                  <a:srgbClr val="496F63"/>
                </a:solidFill>
              </a:rPr>
              <a:t>To właśnie wtedy, gdy nasze umysły mogą swobodnie eksperymentować, swobodnie się uczyć, cieszyć się, pojawiają się niektóre z naszych najlepszych pomysłów i spostrzeżeń. </a:t>
            </a:r>
          </a:p>
        </p:txBody>
      </p:sp>
    </p:spTree>
    <p:extLst>
      <p:ext uri="{BB962C8B-B14F-4D97-AF65-F5344CB8AC3E}">
        <p14:creationId xmlns:p14="http://schemas.microsoft.com/office/powerpoint/2010/main" val="364772523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4746692" y="13094604"/>
            <a:ext cx="14890615" cy="461665"/>
          </a:xfrm>
          <a:prstGeom prst="rect">
            <a:avLst/>
          </a:prstGeom>
        </p:spPr>
        <p:txBody>
          <a:bodyPr wrap="none">
            <a:spAutoFit/>
          </a:bodyPr>
          <a:lstStyle/>
          <a:p>
            <a:r>
              <a:rPr lang="pl-PL" sz="2400" dirty="0">
                <a:solidFill>
                  <a:srgbClr val="496F63"/>
                </a:solidFill>
                <a:latin typeface="Arial" panose="020B0604020202020204" pitchFamily="34" charset="0"/>
                <a:cs typeface="Arial" panose="020B0604020202020204" pitchFamily="34" charset="0"/>
              </a:rPr>
              <a:t>Źródło: https://www.roberthalf.com/blog/management-tips/7-elements-of-a-highly-creative-work-environment</a:t>
            </a:r>
          </a:p>
        </p:txBody>
      </p:sp>
      <p:sp>
        <p:nvSpPr>
          <p:cNvPr id="9" name="Shape 104">
            <a:extLst>
              <a:ext uri="{FF2B5EF4-FFF2-40B4-BE49-F238E27FC236}">
                <a16:creationId xmlns:a16="http://schemas.microsoft.com/office/drawing/2014/main" id="{45FB801F-B86F-4973-B636-E74DC76A3472}"/>
              </a:ext>
            </a:extLst>
          </p:cNvPr>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6200" dirty="0">
                <a:solidFill>
                  <a:srgbClr val="496F63"/>
                </a:solidFill>
                <a:latin typeface="Arial" panose="020B0604020202020204" pitchFamily="34" charset="0"/>
                <a:cs typeface="Arial" panose="020B0604020202020204" pitchFamily="34" charset="0"/>
              </a:rPr>
              <a:t>Aby zbudować kreatywne środowisko pracy powinieneś:</a:t>
            </a:r>
            <a:endParaRPr sz="6200" dirty="0">
              <a:solidFill>
                <a:srgbClr val="496F63"/>
              </a:solidFill>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81476833-F0AA-40AB-B610-74ED22644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102" y="4900339"/>
            <a:ext cx="3543795" cy="3915321"/>
          </a:xfrm>
          <a:prstGeom prst="rect">
            <a:avLst/>
          </a:prstGeom>
        </p:spPr>
      </p:pic>
      <p:sp>
        <p:nvSpPr>
          <p:cNvPr id="15" name="Shape 78">
            <a:extLst>
              <a:ext uri="{FF2B5EF4-FFF2-40B4-BE49-F238E27FC236}">
                <a16:creationId xmlns:a16="http://schemas.microsoft.com/office/drawing/2014/main" id="{BE3A588B-CD96-4E4C-B3B4-821FA6CEFBC1}"/>
              </a:ext>
            </a:extLst>
          </p:cNvPr>
          <p:cNvSpPr/>
          <p:nvPr/>
        </p:nvSpPr>
        <p:spPr>
          <a:xfrm>
            <a:off x="0" y="10622324"/>
            <a:ext cx="24383999" cy="247227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0" name="Shape 104">
            <a:extLst>
              <a:ext uri="{FF2B5EF4-FFF2-40B4-BE49-F238E27FC236}">
                <a16:creationId xmlns:a16="http://schemas.microsoft.com/office/drawing/2014/main" id="{A074FF72-FDD9-4BF9-9811-6B027CDE66E2}"/>
              </a:ext>
            </a:extLst>
          </p:cNvPr>
          <p:cNvSpPr/>
          <p:nvPr/>
        </p:nvSpPr>
        <p:spPr>
          <a:xfrm>
            <a:off x="1008993" y="2282050"/>
            <a:ext cx="22027472" cy="1061708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2500" lnSpcReduction="1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6000" dirty="0">
                <a:solidFill>
                  <a:srgbClr val="FF0000"/>
                </a:solidFill>
                <a:latin typeface="Arial" panose="020B0604020202020204" pitchFamily="34" charset="0"/>
                <a:cs typeface="Arial" panose="020B0604020202020204" pitchFamily="34" charset="0"/>
              </a:rPr>
              <a:t>1. Celebruj ludzi i ich pracę</a:t>
            </a:r>
          </a:p>
          <a:p>
            <a:endParaRPr lang="en-US" sz="6000" dirty="0">
              <a:solidFill>
                <a:srgbClr val="FF0000"/>
              </a:solidFill>
              <a:latin typeface="Arial" panose="020B0604020202020204" pitchFamily="34" charset="0"/>
              <a:cs typeface="Arial" panose="020B0604020202020204" pitchFamily="34" charset="0"/>
            </a:endParaRPr>
          </a:p>
          <a:p>
            <a:pPr algn="r"/>
            <a:r>
              <a:rPr lang="en-US" sz="6000" dirty="0">
                <a:solidFill>
                  <a:srgbClr val="FF0000"/>
                </a:solidFill>
                <a:latin typeface="Arial" panose="020B0604020202020204" pitchFamily="34" charset="0"/>
                <a:cs typeface="Arial" panose="020B0604020202020204" pitchFamily="34" charset="0"/>
              </a:rPr>
              <a:t>2. </a:t>
            </a:r>
            <a:r>
              <a:rPr lang="en-US" sz="6000" dirty="0" err="1">
                <a:solidFill>
                  <a:srgbClr val="FF0000"/>
                </a:solidFill>
                <a:latin typeface="Arial" panose="020B0604020202020204" pitchFamily="34" charset="0"/>
                <a:cs typeface="Arial" panose="020B0604020202020204" pitchFamily="34" charset="0"/>
              </a:rPr>
              <a:t>Uwzględniaj</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zainteresowania</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pracowników</a:t>
            </a:r>
            <a:endParaRPr lang="pl-PL" sz="6000" dirty="0">
              <a:solidFill>
                <a:srgbClr val="FF0000"/>
              </a:solidFill>
              <a:latin typeface="Arial" panose="020B0604020202020204" pitchFamily="34" charset="0"/>
              <a:cs typeface="Arial" panose="020B0604020202020204" pitchFamily="34" charset="0"/>
            </a:endParaRPr>
          </a:p>
          <a:p>
            <a:pPr algn="r"/>
            <a:endParaRPr lang="en-US" sz="6000" dirty="0">
              <a:solidFill>
                <a:srgbClr val="FF0000"/>
              </a:solidFill>
              <a:latin typeface="Arial" panose="020B0604020202020204" pitchFamily="34" charset="0"/>
              <a:cs typeface="Arial" panose="020B0604020202020204" pitchFamily="34" charset="0"/>
            </a:endParaRPr>
          </a:p>
          <a:p>
            <a:r>
              <a:rPr lang="en-US" sz="6000" dirty="0">
                <a:solidFill>
                  <a:srgbClr val="FF0000"/>
                </a:solidFill>
                <a:latin typeface="Arial" panose="020B0604020202020204" pitchFamily="34" charset="0"/>
                <a:cs typeface="Arial" panose="020B0604020202020204" pitchFamily="34" charset="0"/>
              </a:rPr>
              <a:t>3. </a:t>
            </a:r>
            <a:r>
              <a:rPr lang="en-US" sz="6000" dirty="0" err="1">
                <a:solidFill>
                  <a:srgbClr val="FF0000"/>
                </a:solidFill>
                <a:latin typeface="Arial" panose="020B0604020202020204" pitchFamily="34" charset="0"/>
                <a:cs typeface="Arial" panose="020B0604020202020204" pitchFamily="34" charset="0"/>
              </a:rPr>
              <a:t>Zachęcaj</a:t>
            </a:r>
            <a:r>
              <a:rPr lang="en-US" sz="6000" dirty="0">
                <a:solidFill>
                  <a:srgbClr val="FF0000"/>
                </a:solidFill>
                <a:latin typeface="Arial" panose="020B0604020202020204" pitchFamily="34" charset="0"/>
                <a:cs typeface="Arial" panose="020B0604020202020204" pitchFamily="34" charset="0"/>
              </a:rPr>
              <a:t> do </a:t>
            </a:r>
            <a:r>
              <a:rPr lang="en-US" sz="6000" dirty="0" err="1">
                <a:solidFill>
                  <a:srgbClr val="FF0000"/>
                </a:solidFill>
                <a:latin typeface="Arial" panose="020B0604020202020204" pitchFamily="34" charset="0"/>
                <a:cs typeface="Arial" panose="020B0604020202020204" pitchFamily="34" charset="0"/>
              </a:rPr>
              <a:t>współpracy</a:t>
            </a:r>
            <a:r>
              <a:rPr lang="en-US" sz="6000" dirty="0">
                <a:solidFill>
                  <a:srgbClr val="FF0000"/>
                </a:solidFill>
                <a:latin typeface="Arial" panose="020B0604020202020204" pitchFamily="34" charset="0"/>
                <a:cs typeface="Arial" panose="020B0604020202020204" pitchFamily="34" charset="0"/>
              </a:rPr>
              <a:t> </a:t>
            </a:r>
            <a:endParaRPr lang="pl-PL" sz="6000" dirty="0">
              <a:solidFill>
                <a:srgbClr val="FF0000"/>
              </a:solidFill>
              <a:latin typeface="Arial" panose="020B0604020202020204" pitchFamily="34" charset="0"/>
              <a:cs typeface="Arial" panose="020B0604020202020204" pitchFamily="34" charset="0"/>
            </a:endParaRPr>
          </a:p>
          <a:p>
            <a:endParaRPr lang="en-US" sz="6000" dirty="0">
              <a:solidFill>
                <a:srgbClr val="FF0000"/>
              </a:solidFill>
              <a:latin typeface="Arial" panose="020B0604020202020204" pitchFamily="34" charset="0"/>
              <a:cs typeface="Arial" panose="020B0604020202020204" pitchFamily="34" charset="0"/>
            </a:endParaRPr>
          </a:p>
          <a:p>
            <a:pPr algn="r"/>
            <a:r>
              <a:rPr lang="en-US" sz="6000" dirty="0">
                <a:solidFill>
                  <a:srgbClr val="FF0000"/>
                </a:solidFill>
                <a:latin typeface="Arial" panose="020B0604020202020204" pitchFamily="34" charset="0"/>
                <a:cs typeface="Arial" panose="020B0604020202020204" pitchFamily="34" charset="0"/>
              </a:rPr>
              <a:t>4. </a:t>
            </a:r>
            <a:r>
              <a:rPr lang="pl-PL" sz="6000" dirty="0">
                <a:solidFill>
                  <a:srgbClr val="FF0000"/>
                </a:solidFill>
                <a:latin typeface="Arial" panose="020B0604020202020204" pitchFamily="34" charset="0"/>
                <a:cs typeface="Arial" panose="020B0604020202020204" pitchFamily="34" charset="0"/>
              </a:rPr>
              <a:t>Respektuj komunikację</a:t>
            </a:r>
          </a:p>
          <a:p>
            <a:pPr algn="r"/>
            <a:endParaRPr lang="en-US" sz="6000" dirty="0">
              <a:solidFill>
                <a:srgbClr val="FF0000"/>
              </a:solidFill>
              <a:latin typeface="Arial" panose="020B0604020202020204" pitchFamily="34" charset="0"/>
              <a:cs typeface="Arial" panose="020B0604020202020204" pitchFamily="34" charset="0"/>
            </a:endParaRPr>
          </a:p>
          <a:p>
            <a:r>
              <a:rPr lang="en-US" sz="6000" dirty="0">
                <a:solidFill>
                  <a:srgbClr val="FF0000"/>
                </a:solidFill>
                <a:latin typeface="Arial" panose="020B0604020202020204" pitchFamily="34" charset="0"/>
                <a:cs typeface="Arial" panose="020B0604020202020204" pitchFamily="34" charset="0"/>
              </a:rPr>
              <a:t>5. </a:t>
            </a:r>
            <a:r>
              <a:rPr lang="pl-PL" sz="6000" dirty="0">
                <a:solidFill>
                  <a:srgbClr val="FF0000"/>
                </a:solidFill>
                <a:latin typeface="Arial" panose="020B0604020202020204" pitchFamily="34" charset="0"/>
                <a:cs typeface="Arial" panose="020B0604020202020204" pitchFamily="34" charset="0"/>
              </a:rPr>
              <a:t>Podejmuj ryzyko</a:t>
            </a:r>
          </a:p>
          <a:p>
            <a:endParaRPr lang="en-US" sz="6000" dirty="0">
              <a:solidFill>
                <a:srgbClr val="FF0000"/>
              </a:solidFill>
              <a:latin typeface="Arial" panose="020B0604020202020204" pitchFamily="34" charset="0"/>
              <a:cs typeface="Arial" panose="020B0604020202020204" pitchFamily="34" charset="0"/>
            </a:endParaRPr>
          </a:p>
          <a:p>
            <a:pPr algn="r"/>
            <a:r>
              <a:rPr lang="en-US" sz="6000" dirty="0">
                <a:solidFill>
                  <a:srgbClr val="FF0000"/>
                </a:solidFill>
                <a:latin typeface="Arial" panose="020B0604020202020204" pitchFamily="34" charset="0"/>
                <a:cs typeface="Arial" panose="020B0604020202020204" pitchFamily="34" charset="0"/>
              </a:rPr>
              <a:t>6. </a:t>
            </a:r>
            <a:r>
              <a:rPr lang="pl-PL" sz="6000" dirty="0">
                <a:solidFill>
                  <a:srgbClr val="FF0000"/>
                </a:solidFill>
                <a:latin typeface="Arial" panose="020B0604020202020204" pitchFamily="34" charset="0"/>
                <a:cs typeface="Arial" panose="020B0604020202020204" pitchFamily="34" charset="0"/>
              </a:rPr>
              <a:t>Wspieraj innowacyjność</a:t>
            </a:r>
          </a:p>
          <a:p>
            <a:pPr algn="r"/>
            <a:endParaRPr lang="en-US" sz="6000" dirty="0">
              <a:solidFill>
                <a:srgbClr val="FF0000"/>
              </a:solidFill>
              <a:latin typeface="Arial" panose="020B0604020202020204" pitchFamily="34" charset="0"/>
              <a:cs typeface="Arial" panose="020B0604020202020204" pitchFamily="34" charset="0"/>
            </a:endParaRPr>
          </a:p>
          <a:p>
            <a:r>
              <a:rPr lang="en-US" sz="6000" dirty="0">
                <a:solidFill>
                  <a:srgbClr val="FF0000"/>
                </a:solidFill>
                <a:latin typeface="Arial" panose="020B0604020202020204" pitchFamily="34" charset="0"/>
                <a:cs typeface="Arial" panose="020B0604020202020204" pitchFamily="34" charset="0"/>
              </a:rPr>
              <a:t>7. </a:t>
            </a:r>
            <a:r>
              <a:rPr lang="pl-PL" sz="6000" dirty="0">
                <a:solidFill>
                  <a:srgbClr val="FF0000"/>
                </a:solidFill>
                <a:latin typeface="Arial" panose="020B0604020202020204" pitchFamily="34" charset="0"/>
                <a:cs typeface="Arial" panose="020B0604020202020204" pitchFamily="34" charset="0"/>
              </a:rPr>
              <a:t>Promuj uczenie się i nauczanie</a:t>
            </a:r>
          </a:p>
          <a:p>
            <a:endParaRPr lang="pl-PL" sz="5000" b="0" dirty="0">
              <a:solidFill>
                <a:srgbClr val="496F63"/>
              </a:solidFill>
              <a:latin typeface="Arial" panose="020B0604020202020204" pitchFamily="34" charset="0"/>
              <a:cs typeface="Arial" panose="020B0604020202020204" pitchFamily="34" charset="0"/>
            </a:endParaRPr>
          </a:p>
          <a:p>
            <a:endParaRPr lang="en-US" sz="5000" b="0" dirty="0">
              <a:solidFill>
                <a:srgbClr val="496F63"/>
              </a:solidFill>
              <a:latin typeface="Arial" panose="020B0604020202020204" pitchFamily="34" charset="0"/>
              <a:cs typeface="Arial" panose="020B0604020202020204" pitchFamily="34" charset="0"/>
            </a:endParaRPr>
          </a:p>
          <a:p>
            <a:pPr algn="just"/>
            <a:r>
              <a:rPr lang="pl-PL" sz="5900" b="0" dirty="0">
                <a:solidFill>
                  <a:srgbClr val="FFFFFF"/>
                </a:solidFill>
                <a:latin typeface="Arial" panose="020B0604020202020204" pitchFamily="34" charset="0"/>
                <a:cs typeface="Arial" panose="020B0604020202020204" pitchFamily="34" charset="0"/>
              </a:rPr>
              <a:t>Inspiracje do nowych innowacyjnych pomysłów można znaleźć wszędzie, czasem poza biurem. Nie bój się, jeśli Twoi pracownicy będą szukać inspiracji w różnych miejscach.</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78" name="Shape 78"/>
          <p:cNvSpPr/>
          <p:nvPr/>
        </p:nvSpPr>
        <p:spPr>
          <a:xfrm>
            <a:off x="0" y="-83328"/>
            <a:ext cx="8418381"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8950921" y="273866"/>
            <a:ext cx="14693451" cy="765093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r>
              <a:rPr lang="pl-PL" sz="7000" dirty="0">
                <a:solidFill>
                  <a:srgbClr val="496F63"/>
                </a:solidFill>
                <a:latin typeface="Arial" panose="020B0604020202020204" pitchFamily="34" charset="0"/>
                <a:cs typeface="Arial" panose="020B0604020202020204" pitchFamily="34" charset="0"/>
              </a:rPr>
              <a:t>Skrzynka pomysłów</a:t>
            </a:r>
            <a:endParaRPr lang="pl-PL" sz="7000" dirty="0">
              <a:solidFill>
                <a:srgbClr val="FFFFFF"/>
              </a:solidFill>
              <a:latin typeface="Arial" panose="020B0604020202020204" pitchFamily="34" charset="0"/>
              <a:cs typeface="Arial" panose="020B0604020202020204" pitchFamily="34" charset="0"/>
            </a:endParaRPr>
          </a:p>
          <a:p>
            <a:endParaRPr lang="pl-PL" sz="4000" b="0" dirty="0">
              <a:solidFill>
                <a:srgbClr val="FFFFFF"/>
              </a:solidFill>
              <a:latin typeface="Arial" panose="020B0604020202020204" pitchFamily="34" charset="0"/>
              <a:cs typeface="Arial" panose="020B0604020202020204" pitchFamily="34" charset="0"/>
            </a:endParaRPr>
          </a:p>
          <a:p>
            <a:r>
              <a:rPr lang="pl-PL" sz="4500" b="0" dirty="0">
                <a:solidFill>
                  <a:srgbClr val="496F63"/>
                </a:solidFill>
                <a:latin typeface="Arial" panose="020B0604020202020204" pitchFamily="34" charset="0"/>
                <a:cs typeface="Arial" panose="020B0604020202020204" pitchFamily="34" charset="0"/>
              </a:rPr>
              <a:t>Tradycyjna skrzynka pomysłów została zaprojektowana tak, aby zebrać wszystkie pomysły, które przychodzą do głowy pracownikom, zarówno dotyczące innowacji, jak i usprawnień w pracy.</a:t>
            </a:r>
          </a:p>
          <a:p>
            <a:endParaRPr lang="pl-PL" sz="4500" b="0" dirty="0">
              <a:solidFill>
                <a:srgbClr val="496F63"/>
              </a:solidFill>
              <a:latin typeface="Arial" panose="020B0604020202020204" pitchFamily="34" charset="0"/>
              <a:cs typeface="Arial" panose="020B0604020202020204" pitchFamily="34" charset="0"/>
            </a:endParaRPr>
          </a:p>
          <a:p>
            <a:r>
              <a:rPr lang="pl-PL" sz="4500" b="0" dirty="0">
                <a:solidFill>
                  <a:srgbClr val="496F63"/>
                </a:solidFill>
                <a:latin typeface="Arial" panose="020B0604020202020204" pitchFamily="34" charset="0"/>
                <a:cs typeface="Arial" panose="020B0604020202020204" pitchFamily="34" charset="0"/>
              </a:rPr>
              <a:t>Menedżerowie powinni jednak wskazać kierunki, w których pracownicy powinni szukać innowacji</a:t>
            </a:r>
            <a:r>
              <a:rPr lang="en-US" sz="4500" b="0" dirty="0">
                <a:solidFill>
                  <a:srgbClr val="496F63"/>
                </a:solidFill>
                <a:latin typeface="Arial" panose="020B0604020202020204" pitchFamily="34" charset="0"/>
                <a:cs typeface="Arial" panose="020B0604020202020204" pitchFamily="34" charset="0"/>
              </a:rPr>
              <a:t>.</a:t>
            </a:r>
            <a:endParaRPr lang="pl-PL" sz="4500" b="0" dirty="0">
              <a:solidFill>
                <a:srgbClr val="496F63"/>
              </a:solidFill>
              <a:latin typeface="Arial" panose="020B0604020202020204" pitchFamily="34" charset="0"/>
              <a:cs typeface="Arial" panose="020B0604020202020204" pitchFamily="34" charset="0"/>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8661427" y="12894549"/>
            <a:ext cx="15608760" cy="400110"/>
          </a:xfrm>
          <a:prstGeom prst="rect">
            <a:avLst/>
          </a:prstGeom>
        </p:spPr>
        <p:txBody>
          <a:bodyPr wrap="none">
            <a:spAutoFit/>
          </a:bodyPr>
          <a:lstStyle/>
          <a:p>
            <a:r>
              <a:rPr lang="pl-PL" sz="2000" dirty="0">
                <a:solidFill>
                  <a:srgbClr val="71BB9A"/>
                </a:solidFill>
                <a:latin typeface="Arial" panose="020B0604020202020204" pitchFamily="34" charset="0"/>
                <a:cs typeface="Arial" panose="020B0604020202020204" pitchFamily="34" charset="0"/>
              </a:rPr>
              <a:t>Źródło: http://www.obserwatorfinansowy.pl/forma/analizy/wygraja-banki-ktore-zdobeda-serca-i-umysly-klientow/?wpmp_switcher=desktop</a:t>
            </a:r>
          </a:p>
        </p:txBody>
      </p:sp>
      <p:pic>
        <p:nvPicPr>
          <p:cNvPr id="3" name="Obraz 2">
            <a:extLst>
              <a:ext uri="{FF2B5EF4-FFF2-40B4-BE49-F238E27FC236}">
                <a16:creationId xmlns:a16="http://schemas.microsoft.com/office/drawing/2014/main" id="{02070C7A-7F71-4C67-9B72-54E746395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40" y="2049326"/>
            <a:ext cx="7353300" cy="9144000"/>
          </a:xfrm>
          <a:prstGeom prst="rect">
            <a:avLst/>
          </a:prstGeom>
        </p:spPr>
      </p:pic>
      <p:sp>
        <p:nvSpPr>
          <p:cNvPr id="12" name="Shape 78">
            <a:extLst>
              <a:ext uri="{FF2B5EF4-FFF2-40B4-BE49-F238E27FC236}">
                <a16:creationId xmlns:a16="http://schemas.microsoft.com/office/drawing/2014/main" id="{79FD0771-61EE-4864-AC1F-1BFD06BD2401}"/>
              </a:ext>
            </a:extLst>
          </p:cNvPr>
          <p:cNvSpPr/>
          <p:nvPr/>
        </p:nvSpPr>
        <p:spPr>
          <a:xfrm>
            <a:off x="8418381" y="5516998"/>
            <a:ext cx="15965620" cy="702742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4" name="Shape 104">
            <a:extLst>
              <a:ext uri="{FF2B5EF4-FFF2-40B4-BE49-F238E27FC236}">
                <a16:creationId xmlns:a16="http://schemas.microsoft.com/office/drawing/2014/main" id="{2272294A-123F-4403-A335-5B6FA5A2E615}"/>
              </a:ext>
            </a:extLst>
          </p:cNvPr>
          <p:cNvSpPr/>
          <p:nvPr/>
        </p:nvSpPr>
        <p:spPr>
          <a:xfrm>
            <a:off x="8661427" y="5643138"/>
            <a:ext cx="15368464" cy="511347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r>
              <a:rPr lang="pl-PL" sz="5000" b="0" dirty="0">
                <a:solidFill>
                  <a:srgbClr val="496F63"/>
                </a:solidFill>
                <a:latin typeface="Arial" panose="020B0604020202020204" pitchFamily="34" charset="0"/>
                <a:cs typeface="Arial" panose="020B0604020202020204" pitchFamily="34" charset="0"/>
              </a:rPr>
              <a:t>Przykład (z wypowiedzi Wojciecha Sobieraja, </a:t>
            </a:r>
          </a:p>
          <a:p>
            <a:pPr algn="ctr"/>
            <a:r>
              <a:rPr lang="pl-PL" sz="5000" b="0" dirty="0">
                <a:solidFill>
                  <a:srgbClr val="496F63"/>
                </a:solidFill>
                <a:latin typeface="Arial" panose="020B0604020202020204" pitchFamily="34" charset="0"/>
                <a:cs typeface="Arial" panose="020B0604020202020204" pitchFamily="34" charset="0"/>
              </a:rPr>
              <a:t>Prezesa Alior Banku):</a:t>
            </a:r>
          </a:p>
          <a:p>
            <a:pPr algn="ctr"/>
            <a:endParaRPr lang="pl-PL" sz="5000" b="0" dirty="0">
              <a:solidFill>
                <a:srgbClr val="496F63"/>
              </a:solidFill>
              <a:latin typeface="Arial" panose="020B0604020202020204" pitchFamily="34" charset="0"/>
              <a:cs typeface="Arial" panose="020B0604020202020204" pitchFamily="34" charset="0"/>
            </a:endParaRPr>
          </a:p>
          <a:p>
            <a:pPr algn="ctr"/>
            <a:r>
              <a:rPr lang="pl-PL" sz="5000" b="0" dirty="0">
                <a:solidFill>
                  <a:srgbClr val="496F63"/>
                </a:solidFill>
                <a:latin typeface="Arial" panose="020B0604020202020204" pitchFamily="34" charset="0"/>
                <a:cs typeface="Arial" panose="020B0604020202020204" pitchFamily="34" charset="0"/>
              </a:rPr>
              <a:t>„Od 1 października zaczynamy budżetowanie na 2013 rok. Szukamy bardzo innowacyjnych projektów, muszą to być duże rzeczy. Jeśli ktoś ma jakieś pomysły, to najwyższy czas je wdrożyć. Wszystko wskazuje na to, że jak ktoś poświęca czas na tematy „big data”, przetwarzanie danych bankowych w połączeniu z unikalnym procesem kredytowym, możemy walczyć o rynek nie tylko w Polsce”. </a:t>
            </a:r>
          </a:p>
        </p:txBody>
      </p:sp>
    </p:spTree>
    <p:extLst>
      <p:ext uri="{BB962C8B-B14F-4D97-AF65-F5344CB8AC3E}">
        <p14:creationId xmlns:p14="http://schemas.microsoft.com/office/powerpoint/2010/main" val="7125721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210875" y="30573"/>
            <a:ext cx="14041665" cy="15049440"/>
          </a:xfrm>
          <a:prstGeom prst="rect">
            <a:avLst/>
          </a:prstGeom>
        </p:spPr>
      </p:pic>
      <p:sp>
        <p:nvSpPr>
          <p:cNvPr id="104" name="Shape 104"/>
          <p:cNvSpPr/>
          <p:nvPr/>
        </p:nvSpPr>
        <p:spPr>
          <a:xfrm>
            <a:off x="1008993" y="816868"/>
            <a:ext cx="22027472"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475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12900" dirty="0">
                <a:solidFill>
                  <a:srgbClr val="496F63"/>
                </a:solidFill>
              </a:rPr>
              <a:t>Pomyśl o nagrodach dla kreatywnych pracowników</a:t>
            </a:r>
          </a:p>
          <a:p>
            <a:endParaRPr lang="pl-PL" sz="9600" dirty="0">
              <a:solidFill>
                <a:srgbClr val="496F63"/>
              </a:solidFill>
            </a:endParaRPr>
          </a:p>
          <a:p>
            <a:r>
              <a:rPr lang="pl-PL" sz="9600" dirty="0">
                <a:solidFill>
                  <a:srgbClr val="496F63"/>
                </a:solidFill>
              </a:rPr>
              <a:t>Sposoby nagradzania pracowników za twórczą pracę:</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347414" y="3641364"/>
            <a:ext cx="16035586" cy="6555641"/>
          </a:xfrm>
          <a:prstGeom prst="rect">
            <a:avLst/>
          </a:prstGeom>
        </p:spPr>
        <p:txBody>
          <a:bodyPr wrap="square">
            <a:spAutoFit/>
          </a:bodyPr>
          <a:lstStyle/>
          <a:p>
            <a:pPr marL="742950" indent="-742950">
              <a:buFont typeface="Arial" panose="020B0604020202020204" pitchFamily="34" charset="0"/>
              <a:buChar char="•"/>
            </a:pPr>
            <a:r>
              <a:rPr lang="pl-PL" sz="6000" dirty="0">
                <a:solidFill>
                  <a:srgbClr val="496F63"/>
                </a:solidFill>
              </a:rPr>
              <a:t>wyróżnienie na liście osób zaangażowanych w projekt,</a:t>
            </a:r>
          </a:p>
          <a:p>
            <a:pPr marL="742950" indent="-742950">
              <a:buFont typeface="Arial" panose="020B0604020202020204" pitchFamily="34" charset="0"/>
              <a:buChar char="•"/>
            </a:pPr>
            <a:r>
              <a:rPr lang="pl-PL" sz="6000" dirty="0">
                <a:solidFill>
                  <a:srgbClr val="496F63"/>
                </a:solidFill>
              </a:rPr>
              <a:t>udział w dodatkowych zajęciach lub warsztatach rozwojowych,</a:t>
            </a:r>
          </a:p>
          <a:p>
            <a:pPr marL="742950" indent="-742950">
              <a:buFont typeface="Arial" panose="020B0604020202020204" pitchFamily="34" charset="0"/>
              <a:buChar char="•"/>
            </a:pPr>
            <a:r>
              <a:rPr lang="pl-PL" sz="6000" dirty="0">
                <a:solidFill>
                  <a:srgbClr val="496F63"/>
                </a:solidFill>
              </a:rPr>
              <a:t>nagroda finansowa w postaci premii (np. w postaci udziału w zyskach ze sprzedaży),</a:t>
            </a:r>
          </a:p>
          <a:p>
            <a:pPr marL="742950" indent="-742950">
              <a:buFont typeface="Arial" panose="020B0604020202020204" pitchFamily="34" charset="0"/>
              <a:buChar char="•"/>
            </a:pPr>
            <a:r>
              <a:rPr lang="pl-PL" sz="6000" dirty="0">
                <a:solidFill>
                  <a:srgbClr val="496F63"/>
                </a:solidFill>
              </a:rPr>
              <a:t>promocja w organizacji.</a:t>
            </a:r>
          </a:p>
        </p:txBody>
      </p:sp>
      <p:sp>
        <p:nvSpPr>
          <p:cNvPr id="23" name="Prostokąt 22">
            <a:extLst>
              <a:ext uri="{FF2B5EF4-FFF2-40B4-BE49-F238E27FC236}">
                <a16:creationId xmlns:a16="http://schemas.microsoft.com/office/drawing/2014/main" id="{DFDBAA70-727D-4636-A1E4-B7E77E864217}"/>
              </a:ext>
            </a:extLst>
          </p:cNvPr>
          <p:cNvSpPr/>
          <p:nvPr/>
        </p:nvSpPr>
        <p:spPr>
          <a:xfrm>
            <a:off x="1058687" y="12907549"/>
            <a:ext cx="12684883" cy="446276"/>
          </a:xfrm>
          <a:prstGeom prst="rect">
            <a:avLst/>
          </a:prstGeom>
        </p:spPr>
        <p:txBody>
          <a:bodyPr wrap="none">
            <a:spAutoFit/>
          </a:bodyPr>
          <a:lstStyle/>
          <a:p>
            <a:r>
              <a:rPr lang="pl-PL" dirty="0">
                <a:solidFill>
                  <a:srgbClr val="496F63"/>
                </a:solidFill>
              </a:rPr>
              <a:t>Źródło: https://www.prawo.pl/kadry/dlaczego-skrzynka-pomyslow-juz-nie-wystarczy,279443.html</a:t>
            </a:r>
            <a:endParaRPr lang="pl-PL" sz="2400" dirty="0">
              <a:solidFill>
                <a:srgbClr val="496F63"/>
              </a:solidFill>
              <a:latin typeface="Arial" panose="020B0604020202020204" pitchFamily="34" charset="0"/>
              <a:cs typeface="Arial" panose="020B0604020202020204" pitchFamily="34" charset="0"/>
            </a:endParaRPr>
          </a:p>
        </p:txBody>
      </p:sp>
      <p:sp>
        <p:nvSpPr>
          <p:cNvPr id="3" name="Prostokąt: zaokrąglone rogi u góry 2">
            <a:extLst>
              <a:ext uri="{FF2B5EF4-FFF2-40B4-BE49-F238E27FC236}">
                <a16:creationId xmlns:a16="http://schemas.microsoft.com/office/drawing/2014/main" id="{F7372C8B-183F-47D8-9AE9-36A41B011C33}"/>
              </a:ext>
            </a:extLst>
          </p:cNvPr>
          <p:cNvSpPr/>
          <p:nvPr/>
        </p:nvSpPr>
        <p:spPr>
          <a:xfrm rot="16200000">
            <a:off x="16708673" y="4809290"/>
            <a:ext cx="2595392" cy="12755267"/>
          </a:xfrm>
          <a:prstGeom prst="round2SameRect">
            <a:avLst/>
          </a:prstGeom>
          <a:solidFill>
            <a:srgbClr val="496F6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2" name="Prostokąt 11">
            <a:extLst>
              <a:ext uri="{FF2B5EF4-FFF2-40B4-BE49-F238E27FC236}">
                <a16:creationId xmlns:a16="http://schemas.microsoft.com/office/drawing/2014/main" id="{CB6F830A-88A5-417A-982D-BBC29D782785}"/>
              </a:ext>
            </a:extLst>
          </p:cNvPr>
          <p:cNvSpPr/>
          <p:nvPr/>
        </p:nvSpPr>
        <p:spPr>
          <a:xfrm>
            <a:off x="11819236" y="10165698"/>
            <a:ext cx="12374265" cy="2031325"/>
          </a:xfrm>
          <a:prstGeom prst="rect">
            <a:avLst/>
          </a:prstGeom>
        </p:spPr>
        <p:txBody>
          <a:bodyPr wrap="square">
            <a:spAutoFit/>
          </a:bodyPr>
          <a:lstStyle/>
          <a:p>
            <a:r>
              <a:rPr lang="pl-PL" sz="4200" dirty="0">
                <a:solidFill>
                  <a:srgbClr val="FFFFFF"/>
                </a:solidFill>
              </a:rPr>
              <a:t>Nagrody mogą zarówno wspierać, jak i znacznie zmniejszać wewnętrzną motywację do kreatywnego myślenia i rozwiązywania problemów. </a:t>
            </a:r>
          </a:p>
        </p:txBody>
      </p:sp>
      <p:pic>
        <p:nvPicPr>
          <p:cNvPr id="6" name="Obraz 5">
            <a:extLst>
              <a:ext uri="{FF2B5EF4-FFF2-40B4-BE49-F238E27FC236}">
                <a16:creationId xmlns:a16="http://schemas.microsoft.com/office/drawing/2014/main" id="{D5A86B26-4B18-4DB7-BDDF-2CC677F3D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1409" y="1929991"/>
            <a:ext cx="7712092" cy="7712092"/>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4767997" y="-245865"/>
            <a:ext cx="14801521" cy="15863831"/>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
        <p:nvSpPr>
          <p:cNvPr id="118" name="Shape 118"/>
          <p:cNvSpPr/>
          <p:nvPr/>
        </p:nvSpPr>
        <p:spPr>
          <a:xfrm>
            <a:off x="739628" y="620363"/>
            <a:ext cx="21564599"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8000" dirty="0">
                <a:solidFill>
                  <a:srgbClr val="496F63"/>
                </a:solidFill>
                <a:latin typeface="Arial" panose="020B0604020202020204" pitchFamily="34" charset="0"/>
                <a:cs typeface="Arial" panose="020B0604020202020204" pitchFamily="34" charset="0"/>
              </a:rPr>
              <a:t>Poznaj kreatywną strategię Walta </a:t>
            </a:r>
            <a:r>
              <a:rPr lang="pl-PL" sz="8000" dirty="0" err="1">
                <a:solidFill>
                  <a:srgbClr val="496F63"/>
                </a:solidFill>
                <a:latin typeface="Arial" panose="020B0604020202020204" pitchFamily="34" charset="0"/>
                <a:cs typeface="Arial" panose="020B0604020202020204" pitchFamily="34" charset="0"/>
              </a:rPr>
              <a:t>Disney’a</a:t>
            </a:r>
            <a:endParaRPr sz="8000" dirty="0">
              <a:solidFill>
                <a:srgbClr val="496F63"/>
              </a:solidFill>
              <a:latin typeface="Arial" panose="020B0604020202020204" pitchFamily="34" charset="0"/>
              <a:cs typeface="Arial" panose="020B0604020202020204" pitchFamily="34" charset="0"/>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12192000" y="12876862"/>
            <a:ext cx="12192000" cy="1508105"/>
          </a:xfrm>
          <a:prstGeom prst="rect">
            <a:avLst/>
          </a:prstGeom>
        </p:spPr>
        <p:txBody>
          <a:bodyPr wrap="square">
            <a:spAutoFit/>
          </a:bodyPr>
          <a:lstStyle/>
          <a:p>
            <a:pPr algn="l" fontAlgn="base"/>
            <a:r>
              <a:rPr lang="pl-PL" kern="1200" dirty="0">
                <a:solidFill>
                  <a:srgbClr val="496F63"/>
                </a:solidFill>
                <a:latin typeface="Arial" panose="020B0604020202020204" pitchFamily="34" charset="0"/>
                <a:cs typeface="Arial" panose="020B0604020202020204" pitchFamily="34" charset="0"/>
                <a:sym typeface="Quattrocento Sans"/>
              </a:rPr>
              <a:t>Źródło: https://www.designorate.com/disneys-creative-strategy/</a:t>
            </a:r>
          </a:p>
          <a:p>
            <a:pPr algn="l" fontAlgn="base"/>
            <a:r>
              <a:rPr lang="pl-PL" kern="1200" dirty="0">
                <a:solidFill>
                  <a:srgbClr val="496F63"/>
                </a:solidFill>
                <a:latin typeface="Arial" panose="020B0604020202020204" pitchFamily="34" charset="0"/>
                <a:cs typeface="Arial" panose="020B0604020202020204" pitchFamily="34" charset="0"/>
                <a:sym typeface="Quattrocento Sans"/>
              </a:rPr>
              <a:t>https://t2informatik.de/en/smartpedia/walt-disney-method/</a:t>
            </a:r>
          </a:p>
          <a:p>
            <a:pPr algn="l" fontAlgn="base"/>
            <a:endParaRPr lang="pl-PL" dirty="0">
              <a:solidFill>
                <a:srgbClr val="496F63"/>
              </a:solidFill>
            </a:endParaRPr>
          </a:p>
          <a:p>
            <a:pPr algn="l" fontAlgn="base"/>
            <a:endParaRPr lang="en-IE" kern="1200" dirty="0">
              <a:solidFill>
                <a:srgbClr val="496F63"/>
              </a:solidFill>
              <a:latin typeface="Arial" panose="020B0604020202020204" pitchFamily="34" charset="0"/>
              <a:cs typeface="Arial" panose="020B0604020202020204" pitchFamily="34" charset="0"/>
              <a:sym typeface="Quattrocento Sans"/>
            </a:endParaRPr>
          </a:p>
        </p:txBody>
      </p:sp>
      <p:pic>
        <p:nvPicPr>
          <p:cNvPr id="3" name="Obraz 2">
            <a:extLst>
              <a:ext uri="{FF2B5EF4-FFF2-40B4-BE49-F238E27FC236}">
                <a16:creationId xmlns:a16="http://schemas.microsoft.com/office/drawing/2014/main" id="{81D28CBD-B3AE-4DEA-B8CC-B3B8DFDD5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4047" y="4362605"/>
            <a:ext cx="7074996" cy="6646891"/>
          </a:xfrm>
          <a:prstGeom prst="rect">
            <a:avLst/>
          </a:prstGeom>
        </p:spPr>
      </p:pic>
      <p:sp>
        <p:nvSpPr>
          <p:cNvPr id="10" name="Shape 104">
            <a:extLst>
              <a:ext uri="{FF2B5EF4-FFF2-40B4-BE49-F238E27FC236}">
                <a16:creationId xmlns:a16="http://schemas.microsoft.com/office/drawing/2014/main" id="{7682C729-52F5-42AE-98F7-40C8AEF1E97E}"/>
              </a:ext>
            </a:extLst>
          </p:cNvPr>
          <p:cNvSpPr/>
          <p:nvPr/>
        </p:nvSpPr>
        <p:spPr>
          <a:xfrm>
            <a:off x="461772" y="2572577"/>
            <a:ext cx="16151945" cy="511347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just"/>
            <a:r>
              <a:rPr lang="pl-PL" sz="4000" b="0" dirty="0">
                <a:solidFill>
                  <a:srgbClr val="496F63"/>
                </a:solidFill>
                <a:latin typeface="Arial" panose="020B0604020202020204" pitchFamily="34" charset="0"/>
                <a:cs typeface="Arial" panose="020B0604020202020204" pitchFamily="34" charset="0"/>
              </a:rPr>
              <a:t>Strategia kreatywna Disneya jest narzędziem do kreatywnego myślenia i została zainspirowana przez Walta Disneya.</a:t>
            </a:r>
          </a:p>
          <a:p>
            <a:pPr algn="just"/>
            <a:r>
              <a:rPr lang="pl-PL" sz="4000" b="0" dirty="0">
                <a:solidFill>
                  <a:srgbClr val="496F63"/>
                </a:solidFill>
                <a:latin typeface="Arial" panose="020B0604020202020204" pitchFamily="34" charset="0"/>
                <a:cs typeface="Arial" panose="020B0604020202020204" pitchFamily="34" charset="0"/>
              </a:rPr>
              <a:t>Każde przedsiębiorstwo powinno wykorzystać tę strategię do stymulowania kreatywności.</a:t>
            </a:r>
          </a:p>
          <a:p>
            <a:pPr algn="just"/>
            <a:r>
              <a:rPr lang="pl-PL" sz="4000" b="0" dirty="0">
                <a:solidFill>
                  <a:srgbClr val="496F63"/>
                </a:solidFill>
                <a:latin typeface="Arial" panose="020B0604020202020204" pitchFamily="34" charset="0"/>
                <a:cs typeface="Arial" panose="020B0604020202020204" pitchFamily="34" charset="0"/>
              </a:rPr>
              <a:t>W tej metodzie grupa ludzi wykorzystuje specyficzny przepływ myślenia, budującego myślenie równoległe, które można wykorzystać do generowania, oceniania, krytykowania pomysłów i rozwiązywania problemów.</a:t>
            </a:r>
          </a:p>
          <a:p>
            <a:pPr algn="just"/>
            <a:endParaRPr lang="pl-PL" sz="4000" b="0" dirty="0">
              <a:solidFill>
                <a:srgbClr val="496F63"/>
              </a:solidFill>
              <a:latin typeface="Arial" panose="020B0604020202020204" pitchFamily="34" charset="0"/>
              <a:cs typeface="Arial" panose="020B0604020202020204" pitchFamily="34" charset="0"/>
            </a:endParaRPr>
          </a:p>
          <a:p>
            <a:pPr algn="just"/>
            <a:r>
              <a:rPr lang="pl-PL" sz="4000" b="0" dirty="0">
                <a:solidFill>
                  <a:srgbClr val="496F63"/>
                </a:solidFill>
                <a:latin typeface="Arial" panose="020B0604020202020204" pitchFamily="34" charset="0"/>
                <a:cs typeface="Arial" panose="020B0604020202020204" pitchFamily="34" charset="0"/>
              </a:rPr>
              <a:t>Strategia opiera się na trzech głównych etapach: </a:t>
            </a:r>
          </a:p>
          <a:p>
            <a:pPr algn="just"/>
            <a:endParaRPr lang="pl-PL" sz="4000" dirty="0">
              <a:solidFill>
                <a:srgbClr val="496F63"/>
              </a:solidFill>
              <a:latin typeface="Arial" panose="020B0604020202020204" pitchFamily="34" charset="0"/>
              <a:cs typeface="Arial" panose="020B0604020202020204" pitchFamily="34" charset="0"/>
            </a:endParaRPr>
          </a:p>
          <a:p>
            <a:pPr marL="914400" indent="-914400" algn="just">
              <a:buFont typeface="+mj-lt"/>
              <a:buAutoNum type="arabicPeriod"/>
            </a:pPr>
            <a:r>
              <a:rPr lang="pl-PL" sz="4500" dirty="0">
                <a:solidFill>
                  <a:srgbClr val="496F63"/>
                </a:solidFill>
                <a:latin typeface="Arial" panose="020B0604020202020204" pitchFamily="34" charset="0"/>
                <a:cs typeface="Arial" panose="020B0604020202020204" pitchFamily="34" charset="0"/>
              </a:rPr>
              <a:t>Marzyciele</a:t>
            </a:r>
          </a:p>
          <a:p>
            <a:pPr marL="914400" indent="-914400" algn="just">
              <a:buFont typeface="+mj-lt"/>
              <a:buAutoNum type="arabicPeriod"/>
            </a:pPr>
            <a:endParaRPr lang="pl-PL" sz="4500" dirty="0">
              <a:solidFill>
                <a:srgbClr val="496F63"/>
              </a:solidFill>
              <a:latin typeface="Arial" panose="020B0604020202020204" pitchFamily="34" charset="0"/>
              <a:cs typeface="Arial" panose="020B0604020202020204" pitchFamily="34" charset="0"/>
            </a:endParaRPr>
          </a:p>
          <a:p>
            <a:pPr marL="914400" indent="-914400" algn="just">
              <a:buFont typeface="+mj-lt"/>
              <a:buAutoNum type="arabicPeriod"/>
            </a:pPr>
            <a:endParaRPr lang="pl-PL" sz="4500" dirty="0">
              <a:solidFill>
                <a:srgbClr val="496F63"/>
              </a:solidFill>
              <a:latin typeface="Arial" panose="020B0604020202020204" pitchFamily="34" charset="0"/>
              <a:cs typeface="Arial" panose="020B0604020202020204" pitchFamily="34" charset="0"/>
            </a:endParaRPr>
          </a:p>
          <a:p>
            <a:pPr marL="914400" indent="-914400" algn="just">
              <a:buFont typeface="+mj-lt"/>
              <a:buAutoNum type="arabicPeriod"/>
            </a:pPr>
            <a:r>
              <a:rPr lang="pl-PL" sz="4500" dirty="0">
                <a:solidFill>
                  <a:srgbClr val="496F63"/>
                </a:solidFill>
                <a:latin typeface="Arial" panose="020B0604020202020204" pitchFamily="34" charset="0"/>
                <a:cs typeface="Arial" panose="020B0604020202020204" pitchFamily="34" charset="0"/>
              </a:rPr>
              <a:t>Realiści</a:t>
            </a:r>
          </a:p>
          <a:p>
            <a:pPr marL="914400" indent="-914400" algn="just">
              <a:buFont typeface="+mj-lt"/>
              <a:buAutoNum type="arabicPeriod"/>
            </a:pPr>
            <a:endParaRPr lang="pl-PL" sz="4500" dirty="0">
              <a:solidFill>
                <a:srgbClr val="496F63"/>
              </a:solidFill>
              <a:latin typeface="Arial" panose="020B0604020202020204" pitchFamily="34" charset="0"/>
              <a:cs typeface="Arial" panose="020B0604020202020204" pitchFamily="34" charset="0"/>
            </a:endParaRPr>
          </a:p>
          <a:p>
            <a:pPr marL="914400" indent="-914400" algn="just">
              <a:buFont typeface="+mj-lt"/>
              <a:buAutoNum type="arabicPeriod"/>
            </a:pPr>
            <a:endParaRPr lang="pl-PL" sz="4500" dirty="0">
              <a:solidFill>
                <a:srgbClr val="496F63"/>
              </a:solidFill>
              <a:latin typeface="Arial" panose="020B0604020202020204" pitchFamily="34" charset="0"/>
              <a:cs typeface="Arial" panose="020B0604020202020204" pitchFamily="34" charset="0"/>
            </a:endParaRPr>
          </a:p>
          <a:p>
            <a:pPr marL="914400" indent="-914400" algn="just">
              <a:buFont typeface="+mj-lt"/>
              <a:buAutoNum type="arabicPeriod"/>
            </a:pPr>
            <a:r>
              <a:rPr lang="pl-PL" sz="4500" dirty="0">
                <a:solidFill>
                  <a:srgbClr val="496F63"/>
                </a:solidFill>
                <a:latin typeface="Arial" panose="020B0604020202020204" pitchFamily="34" charset="0"/>
                <a:cs typeface="Arial" panose="020B0604020202020204" pitchFamily="34" charset="0"/>
              </a:rPr>
              <a:t>Krytycy</a:t>
            </a:r>
          </a:p>
          <a:p>
            <a:pPr algn="just"/>
            <a:endParaRPr lang="pl-PL" sz="4500" b="0" dirty="0">
              <a:solidFill>
                <a:srgbClr val="496F63"/>
              </a:solidFill>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E3D1A1C-7FBB-418F-A6E3-43688DC69157}"/>
              </a:ext>
            </a:extLst>
          </p:cNvPr>
          <p:cNvSpPr txBox="1"/>
          <p:nvPr/>
        </p:nvSpPr>
        <p:spPr>
          <a:xfrm>
            <a:off x="6016331" y="7633764"/>
            <a:ext cx="14782800" cy="489364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pl-PL" sz="2600" dirty="0">
                <a:solidFill>
                  <a:srgbClr val="496F63"/>
                </a:solidFill>
              </a:rPr>
              <a:t>Czego chcemy?</a:t>
            </a:r>
          </a:p>
          <a:p>
            <a:pPr marL="457200" indent="-457200">
              <a:buFont typeface="Arial" panose="020B0604020202020204" pitchFamily="34" charset="0"/>
              <a:buChar char="•"/>
            </a:pPr>
            <a:r>
              <a:rPr lang="pl-PL" sz="2600" dirty="0">
                <a:solidFill>
                  <a:srgbClr val="496F63"/>
                </a:solidFill>
              </a:rPr>
              <a:t>Jakie jest rozwiązanie?</a:t>
            </a:r>
          </a:p>
          <a:p>
            <a:pPr marL="457200" indent="-457200">
              <a:buFont typeface="Arial" panose="020B0604020202020204" pitchFamily="34" charset="0"/>
              <a:buChar char="•"/>
            </a:pPr>
            <a:r>
              <a:rPr lang="pl-PL" sz="2600" dirty="0">
                <a:solidFill>
                  <a:srgbClr val="496F63"/>
                </a:solidFill>
              </a:rPr>
              <a:t>Jak wyobrażamy sobie rozwiązanie?</a:t>
            </a:r>
          </a:p>
          <a:p>
            <a:pPr marL="457200" indent="-457200">
              <a:buFont typeface="Arial" panose="020B0604020202020204" pitchFamily="34" charset="0"/>
              <a:buChar char="•"/>
            </a:pPr>
            <a:r>
              <a:rPr lang="pl-PL" sz="2600" dirty="0">
                <a:solidFill>
                  <a:srgbClr val="496F63"/>
                </a:solidFill>
              </a:rPr>
              <a:t>Jakie są korzyści z zastosowania tego rozwiązania?</a:t>
            </a:r>
          </a:p>
          <a:p>
            <a:pPr marL="457200" indent="-457200">
              <a:buFont typeface="Arial" panose="020B0604020202020204" pitchFamily="34" charset="0"/>
              <a:buChar char="•"/>
            </a:pPr>
            <a:r>
              <a:rPr lang="pl-PL" sz="2600" dirty="0">
                <a:solidFill>
                  <a:srgbClr val="496F63"/>
                </a:solidFill>
              </a:rPr>
              <a:t>Jak możemy zastosować tę ideę w rzeczywistości?</a:t>
            </a:r>
          </a:p>
          <a:p>
            <a:pPr marL="457200" indent="-457200">
              <a:buFont typeface="Arial" panose="020B0604020202020204" pitchFamily="34" charset="0"/>
              <a:buChar char="•"/>
            </a:pPr>
            <a:r>
              <a:rPr lang="pl-PL" sz="2600" dirty="0">
                <a:solidFill>
                  <a:srgbClr val="496F63"/>
                </a:solidFill>
              </a:rPr>
              <a:t>Jaki jest plan działania, aby zastosować ten pomysł?</a:t>
            </a:r>
          </a:p>
          <a:p>
            <a:pPr marL="457200" indent="-457200">
              <a:buFont typeface="Arial" panose="020B0604020202020204" pitchFamily="34" charset="0"/>
              <a:buChar char="•"/>
            </a:pPr>
            <a:r>
              <a:rPr lang="pl-PL" sz="2600" dirty="0">
                <a:solidFill>
                  <a:srgbClr val="496F63"/>
                </a:solidFill>
              </a:rPr>
              <a:t>Jaki jest harmonogram realizacji tego pomysłu?</a:t>
            </a:r>
          </a:p>
          <a:p>
            <a:pPr marL="457200" indent="-457200">
              <a:buFont typeface="Arial" panose="020B0604020202020204" pitchFamily="34" charset="0"/>
              <a:buChar char="•"/>
            </a:pPr>
            <a:r>
              <a:rPr lang="pl-PL" sz="2600" dirty="0">
                <a:solidFill>
                  <a:srgbClr val="496F63"/>
                </a:solidFill>
              </a:rPr>
              <a:t>Jak ocenić pomysł?</a:t>
            </a:r>
          </a:p>
          <a:p>
            <a:pPr marL="457200" indent="-457200">
              <a:buFont typeface="Arial" panose="020B0604020202020204" pitchFamily="34" charset="0"/>
              <a:buChar char="•"/>
            </a:pPr>
            <a:r>
              <a:rPr lang="pl-PL" sz="2600" dirty="0">
                <a:solidFill>
                  <a:srgbClr val="496F63"/>
                </a:solidFill>
              </a:rPr>
              <a:t>Co może być nie tak z tym pomysłem?</a:t>
            </a:r>
          </a:p>
          <a:p>
            <a:pPr marL="457200" indent="-457200">
              <a:buFont typeface="Arial" panose="020B0604020202020204" pitchFamily="34" charset="0"/>
              <a:buChar char="•"/>
            </a:pPr>
            <a:r>
              <a:rPr lang="pl-PL" sz="2600" dirty="0">
                <a:solidFill>
                  <a:srgbClr val="496F63"/>
                </a:solidFill>
              </a:rPr>
              <a:t>Czego brakuje?</a:t>
            </a:r>
          </a:p>
          <a:p>
            <a:pPr marL="457200" indent="-457200">
              <a:buFont typeface="Arial" panose="020B0604020202020204" pitchFamily="34" charset="0"/>
              <a:buChar char="•"/>
            </a:pPr>
            <a:r>
              <a:rPr lang="pl-PL" sz="2600" dirty="0">
                <a:solidFill>
                  <a:srgbClr val="496F63"/>
                </a:solidFill>
              </a:rPr>
              <a:t>Dlaczego nie możemy tego zastosować?</a:t>
            </a:r>
          </a:p>
          <a:p>
            <a:pPr marL="457200" indent="-457200">
              <a:buFont typeface="Arial" panose="020B0604020202020204" pitchFamily="34" charset="0"/>
              <a:buChar char="•"/>
            </a:pPr>
            <a:r>
              <a:rPr lang="pl-PL" sz="2600" dirty="0">
                <a:solidFill>
                  <a:srgbClr val="496F63"/>
                </a:solidFill>
              </a:rPr>
              <a:t>Jakie są słabe strony planu? </a:t>
            </a:r>
          </a:p>
        </p:txBody>
      </p:sp>
      <p:cxnSp>
        <p:nvCxnSpPr>
          <p:cNvPr id="6" name="Łącznik prosty ze strzałką 5">
            <a:extLst>
              <a:ext uri="{FF2B5EF4-FFF2-40B4-BE49-F238E27FC236}">
                <a16:creationId xmlns:a16="http://schemas.microsoft.com/office/drawing/2014/main" id="{BA0F0913-9567-4EBE-9B43-284E399BF2BA}"/>
              </a:ext>
            </a:extLst>
          </p:cNvPr>
          <p:cNvCxnSpPr/>
          <p:nvPr/>
        </p:nvCxnSpPr>
        <p:spPr>
          <a:xfrm flipV="1">
            <a:off x="4419600" y="7686051"/>
            <a:ext cx="1596731" cy="414345"/>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 name="Łącznik prosty ze strzałką 7">
            <a:extLst>
              <a:ext uri="{FF2B5EF4-FFF2-40B4-BE49-F238E27FC236}">
                <a16:creationId xmlns:a16="http://schemas.microsoft.com/office/drawing/2014/main" id="{B0894D27-9E88-4EA0-80D7-D57351BE6F22}"/>
              </a:ext>
            </a:extLst>
          </p:cNvPr>
          <p:cNvCxnSpPr/>
          <p:nvPr/>
        </p:nvCxnSpPr>
        <p:spPr>
          <a:xfrm>
            <a:off x="4419600" y="8100396"/>
            <a:ext cx="1596731"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3" name="Łącznik prosty ze strzałką 12">
            <a:extLst>
              <a:ext uri="{FF2B5EF4-FFF2-40B4-BE49-F238E27FC236}">
                <a16:creationId xmlns:a16="http://schemas.microsoft.com/office/drawing/2014/main" id="{BD2E177A-2796-4576-8503-24150A24609A}"/>
              </a:ext>
            </a:extLst>
          </p:cNvPr>
          <p:cNvCxnSpPr/>
          <p:nvPr/>
        </p:nvCxnSpPr>
        <p:spPr>
          <a:xfrm>
            <a:off x="4419600" y="8100396"/>
            <a:ext cx="1596731" cy="472104"/>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Łącznik prosty ze strzałką 14">
            <a:extLst>
              <a:ext uri="{FF2B5EF4-FFF2-40B4-BE49-F238E27FC236}">
                <a16:creationId xmlns:a16="http://schemas.microsoft.com/office/drawing/2014/main" id="{1C7BD730-D786-4D48-9B04-A9A1B5235C42}"/>
              </a:ext>
            </a:extLst>
          </p:cNvPr>
          <p:cNvCxnSpPr/>
          <p:nvPr/>
        </p:nvCxnSpPr>
        <p:spPr>
          <a:xfrm>
            <a:off x="4419600" y="8152683"/>
            <a:ext cx="1596731" cy="800817"/>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Łącznik prosty ze strzałką 19">
            <a:extLst>
              <a:ext uri="{FF2B5EF4-FFF2-40B4-BE49-F238E27FC236}">
                <a16:creationId xmlns:a16="http://schemas.microsoft.com/office/drawing/2014/main" id="{DD821CB7-EBCD-48F4-A9FE-18925B4A28D7}"/>
              </a:ext>
            </a:extLst>
          </p:cNvPr>
          <p:cNvCxnSpPr/>
          <p:nvPr/>
        </p:nvCxnSpPr>
        <p:spPr>
          <a:xfrm flipV="1">
            <a:off x="4419600" y="9358293"/>
            <a:ext cx="1596731" cy="414345"/>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Łącznik prosty ze strzałką 20">
            <a:extLst>
              <a:ext uri="{FF2B5EF4-FFF2-40B4-BE49-F238E27FC236}">
                <a16:creationId xmlns:a16="http://schemas.microsoft.com/office/drawing/2014/main" id="{C3969582-6C38-4594-BC80-814AB96E176C}"/>
              </a:ext>
            </a:extLst>
          </p:cNvPr>
          <p:cNvCxnSpPr/>
          <p:nvPr/>
        </p:nvCxnSpPr>
        <p:spPr>
          <a:xfrm>
            <a:off x="4419600" y="9772638"/>
            <a:ext cx="1596731"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Łącznik prosty ze strzałką 22">
            <a:extLst>
              <a:ext uri="{FF2B5EF4-FFF2-40B4-BE49-F238E27FC236}">
                <a16:creationId xmlns:a16="http://schemas.microsoft.com/office/drawing/2014/main" id="{4DE71CED-8750-4764-AB5B-CF889BBF3E12}"/>
              </a:ext>
            </a:extLst>
          </p:cNvPr>
          <p:cNvCxnSpPr/>
          <p:nvPr/>
        </p:nvCxnSpPr>
        <p:spPr>
          <a:xfrm>
            <a:off x="4419600" y="9772638"/>
            <a:ext cx="1596731" cy="472104"/>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Łącznik prosty ze strzałką 23">
            <a:extLst>
              <a:ext uri="{FF2B5EF4-FFF2-40B4-BE49-F238E27FC236}">
                <a16:creationId xmlns:a16="http://schemas.microsoft.com/office/drawing/2014/main" id="{6E1FBB67-26AA-4568-AE92-123F961F76EF}"/>
              </a:ext>
            </a:extLst>
          </p:cNvPr>
          <p:cNvCxnSpPr/>
          <p:nvPr/>
        </p:nvCxnSpPr>
        <p:spPr>
          <a:xfrm>
            <a:off x="4419600" y="9824925"/>
            <a:ext cx="1596731" cy="800817"/>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Łącznik prosty ze strzałką 24">
            <a:extLst>
              <a:ext uri="{FF2B5EF4-FFF2-40B4-BE49-F238E27FC236}">
                <a16:creationId xmlns:a16="http://schemas.microsoft.com/office/drawing/2014/main" id="{76CE242E-6179-4C06-A852-F4F2D5D06565}"/>
              </a:ext>
            </a:extLst>
          </p:cNvPr>
          <p:cNvCxnSpPr/>
          <p:nvPr/>
        </p:nvCxnSpPr>
        <p:spPr>
          <a:xfrm flipV="1">
            <a:off x="4419600" y="10969240"/>
            <a:ext cx="1596731" cy="414345"/>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Łącznik prosty ze strzałką 25">
            <a:extLst>
              <a:ext uri="{FF2B5EF4-FFF2-40B4-BE49-F238E27FC236}">
                <a16:creationId xmlns:a16="http://schemas.microsoft.com/office/drawing/2014/main" id="{99BF86FD-3DC8-4F33-96FD-38278DC8C604}"/>
              </a:ext>
            </a:extLst>
          </p:cNvPr>
          <p:cNvCxnSpPr/>
          <p:nvPr/>
        </p:nvCxnSpPr>
        <p:spPr>
          <a:xfrm>
            <a:off x="4419600" y="11383585"/>
            <a:ext cx="1596731"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7" name="Łącznik prosty ze strzałką 26">
            <a:extLst>
              <a:ext uri="{FF2B5EF4-FFF2-40B4-BE49-F238E27FC236}">
                <a16:creationId xmlns:a16="http://schemas.microsoft.com/office/drawing/2014/main" id="{39DA92A8-DE00-4896-BEA9-99C2455E6C9F}"/>
              </a:ext>
            </a:extLst>
          </p:cNvPr>
          <p:cNvCxnSpPr/>
          <p:nvPr/>
        </p:nvCxnSpPr>
        <p:spPr>
          <a:xfrm>
            <a:off x="4419600" y="11383585"/>
            <a:ext cx="1596731" cy="472104"/>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Łącznik prosty ze strzałką 27">
            <a:extLst>
              <a:ext uri="{FF2B5EF4-FFF2-40B4-BE49-F238E27FC236}">
                <a16:creationId xmlns:a16="http://schemas.microsoft.com/office/drawing/2014/main" id="{0B64727C-BADF-48EB-8F2E-EC22F64042D3}"/>
              </a:ext>
            </a:extLst>
          </p:cNvPr>
          <p:cNvCxnSpPr/>
          <p:nvPr/>
        </p:nvCxnSpPr>
        <p:spPr>
          <a:xfrm>
            <a:off x="4419600" y="11435872"/>
            <a:ext cx="1596731" cy="800817"/>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7" name="Nawias klamrowy zamykający 16">
            <a:extLst>
              <a:ext uri="{FF2B5EF4-FFF2-40B4-BE49-F238E27FC236}">
                <a16:creationId xmlns:a16="http://schemas.microsoft.com/office/drawing/2014/main" id="{8208D063-E757-4216-B55C-CA66808FA9E4}"/>
              </a:ext>
            </a:extLst>
          </p:cNvPr>
          <p:cNvSpPr/>
          <p:nvPr/>
        </p:nvSpPr>
        <p:spPr>
          <a:xfrm>
            <a:off x="14055289" y="7588142"/>
            <a:ext cx="838200" cy="4893647"/>
          </a:xfrm>
          <a:prstGeom prst="rightBrac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pl-PL" sz="1800" b="0" i="0" u="none" strike="noStrike" cap="none" spc="0" normalizeH="0" baseline="0">
              <a:ln>
                <a:noFill/>
              </a:ln>
              <a:solidFill>
                <a:srgbClr val="000000"/>
              </a:solidFill>
              <a:effectLst/>
              <a:uFillTx/>
            </a:endParaRPr>
          </a:p>
        </p:txBody>
      </p:sp>
      <p:sp>
        <p:nvSpPr>
          <p:cNvPr id="30" name="pole tekstowe 29">
            <a:extLst>
              <a:ext uri="{FF2B5EF4-FFF2-40B4-BE49-F238E27FC236}">
                <a16:creationId xmlns:a16="http://schemas.microsoft.com/office/drawing/2014/main" id="{8A354ED3-AC46-42B7-81A1-A84EC586F0D0}"/>
              </a:ext>
            </a:extLst>
          </p:cNvPr>
          <p:cNvSpPr txBox="1"/>
          <p:nvPr/>
        </p:nvSpPr>
        <p:spPr>
          <a:xfrm>
            <a:off x="14893488" y="9250135"/>
            <a:ext cx="3165911" cy="15696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sz="3200" dirty="0">
                <a:solidFill>
                  <a:srgbClr val="496F63"/>
                </a:solidFill>
              </a:rPr>
              <a:t>pytania na poszczególnych etapach: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53176" y="-400044"/>
            <a:ext cx="14041665" cy="15049440"/>
          </a:xfrm>
          <a:prstGeom prst="rect">
            <a:avLst/>
          </a:prstGeom>
        </p:spPr>
      </p:pic>
      <p:sp>
        <p:nvSpPr>
          <p:cNvPr id="104" name="Shape 104"/>
          <p:cNvSpPr/>
          <p:nvPr/>
        </p:nvSpPr>
        <p:spPr>
          <a:xfrm>
            <a:off x="471203" y="509659"/>
            <a:ext cx="13085848"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850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FF0000"/>
                </a:solidFill>
                <a:latin typeface="Arial" panose="020B0604020202020204" pitchFamily="34" charset="0"/>
                <a:cs typeface="Arial" panose="020B0604020202020204" pitchFamily="34" charset="0"/>
              </a:rPr>
              <a:t>Burza mózgów jako jedno ze skutecznych narzędzi stymulowania kreatywności</a:t>
            </a:r>
            <a:endParaRPr lang="en-US"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3339337" y="13112470"/>
            <a:ext cx="10836621" cy="446276"/>
          </a:xfrm>
          <a:prstGeom prst="rect">
            <a:avLst/>
          </a:prstGeom>
        </p:spPr>
        <p:txBody>
          <a:bodyPr wrap="none">
            <a:spAutoFit/>
          </a:bodyPr>
          <a:lstStyle/>
          <a:p>
            <a:r>
              <a:rPr lang="pl-PL" dirty="0">
                <a:solidFill>
                  <a:srgbClr val="496F63"/>
                </a:solidFill>
              </a:rPr>
              <a:t>Źródło: </a:t>
            </a:r>
            <a:r>
              <a:rPr lang="en-US" dirty="0">
                <a:solidFill>
                  <a:srgbClr val="496F63"/>
                </a:solidFill>
              </a:rPr>
              <a:t>P. Dawson, C. </a:t>
            </a:r>
            <a:r>
              <a:rPr lang="en-US" dirty="0" err="1">
                <a:solidFill>
                  <a:srgbClr val="496F63"/>
                </a:solidFill>
              </a:rPr>
              <a:t>Andriopoulos</a:t>
            </a:r>
            <a:r>
              <a:rPr lang="en-US" dirty="0">
                <a:solidFill>
                  <a:srgbClr val="496F63"/>
                </a:solidFill>
              </a:rPr>
              <a:t>, Managing Change, Creativity and Innovation</a:t>
            </a:r>
            <a:endParaRPr lang="pl-PL" sz="24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84373" y="2703351"/>
            <a:ext cx="13659507" cy="10864513"/>
          </a:xfrm>
          <a:prstGeom prst="rect">
            <a:avLst/>
          </a:prstGeom>
        </p:spPr>
        <p:txBody>
          <a:bodyPr wrap="square">
            <a:spAutoFit/>
          </a:bodyPr>
          <a:lstStyle/>
          <a:p>
            <a:r>
              <a:rPr lang="pl-PL" sz="5000" dirty="0">
                <a:solidFill>
                  <a:srgbClr val="496F63"/>
                </a:solidFill>
              </a:rPr>
              <a:t>Zasady burzy mózgów:</a:t>
            </a:r>
          </a:p>
          <a:p>
            <a:pPr marL="742950" indent="-742950">
              <a:buFont typeface="+mj-lt"/>
              <a:buAutoNum type="arabicPeriod"/>
            </a:pPr>
            <a:r>
              <a:rPr lang="pl-PL" sz="5000" dirty="0">
                <a:solidFill>
                  <a:srgbClr val="496F63"/>
                </a:solidFill>
              </a:rPr>
              <a:t>Ilość pomysłów przekłada się na jakość (im więcej pomysłów, tym lepiej).</a:t>
            </a:r>
          </a:p>
          <a:p>
            <a:pPr marL="742950" indent="-742950">
              <a:buFont typeface="+mj-lt"/>
              <a:buAutoNum type="arabicPeriod"/>
            </a:pPr>
            <a:r>
              <a:rPr lang="pl-PL" sz="5000" dirty="0">
                <a:solidFill>
                  <a:srgbClr val="496F63"/>
                </a:solidFill>
              </a:rPr>
              <a:t>Należy znieść krytykę (uczestnikom nie wolno wyrażać żadnych ocen).</a:t>
            </a:r>
          </a:p>
          <a:p>
            <a:pPr marL="742950" indent="-742950">
              <a:buFont typeface="+mj-lt"/>
              <a:buAutoNum type="arabicPeriod"/>
            </a:pPr>
            <a:r>
              <a:rPr lang="pl-PL" sz="5000" dirty="0">
                <a:solidFill>
                  <a:srgbClr val="496F63"/>
                </a:solidFill>
              </a:rPr>
              <a:t>Im bardziej szalony pomysł, tym lepiej (niezależnie od tego, jak nierealistyczny może wydawać się pomysł).</a:t>
            </a:r>
          </a:p>
          <a:p>
            <a:pPr marL="742950" indent="-742950">
              <a:buFont typeface="+mj-lt"/>
              <a:buAutoNum type="arabicPeriod"/>
            </a:pPr>
            <a:r>
              <a:rPr lang="pl-PL" sz="5000" dirty="0">
                <a:solidFill>
                  <a:srgbClr val="496F63"/>
                </a:solidFill>
              </a:rPr>
              <a:t>Buduj rozwiązania na pomysłach innych ludzi.</a:t>
            </a:r>
          </a:p>
          <a:p>
            <a:pPr marL="742950" indent="-742950">
              <a:buFont typeface="+mj-lt"/>
              <a:buAutoNum type="arabicPeriod"/>
            </a:pPr>
            <a:r>
              <a:rPr lang="pl-PL" sz="5000" dirty="0">
                <a:solidFill>
                  <a:srgbClr val="496F63"/>
                </a:solidFill>
              </a:rPr>
              <a:t>Menedżerowie, dyrektorzy generalni, prezesi nie mogą przebywać w pomieszczeniu, w którym prowadzona jest burza mózgów</a:t>
            </a:r>
            <a:r>
              <a:rPr lang="en-US" sz="5000" dirty="0">
                <a:solidFill>
                  <a:srgbClr val="496F63"/>
                </a:solidFill>
              </a:rPr>
              <a:t>.</a:t>
            </a:r>
            <a:endParaRPr lang="pl-PL" sz="5000" dirty="0">
              <a:solidFill>
                <a:srgbClr val="496F63"/>
              </a:solidFill>
            </a:endParaRPr>
          </a:p>
          <a:p>
            <a:endParaRPr lang="pl-PL" sz="5000" dirty="0">
              <a:solidFill>
                <a:srgbClr val="496F63"/>
              </a:solidFill>
            </a:endParaRPr>
          </a:p>
        </p:txBody>
      </p:sp>
      <p:sp>
        <p:nvSpPr>
          <p:cNvPr id="7" name="Shape 78">
            <a:extLst>
              <a:ext uri="{FF2B5EF4-FFF2-40B4-BE49-F238E27FC236}">
                <a16:creationId xmlns:a16="http://schemas.microsoft.com/office/drawing/2014/main" id="{CCE2EBF6-B961-4044-A2B3-A0292FA16C09}"/>
              </a:ext>
            </a:extLst>
          </p:cNvPr>
          <p:cNvSpPr/>
          <p:nvPr/>
        </p:nvSpPr>
        <p:spPr>
          <a:xfrm>
            <a:off x="14356462" y="-41664"/>
            <a:ext cx="8418381"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8" name="Prostokąt 7">
            <a:extLst>
              <a:ext uri="{FF2B5EF4-FFF2-40B4-BE49-F238E27FC236}">
                <a16:creationId xmlns:a16="http://schemas.microsoft.com/office/drawing/2014/main" id="{1B9288E6-E884-4592-BA75-A6D31F819B9C}"/>
              </a:ext>
            </a:extLst>
          </p:cNvPr>
          <p:cNvSpPr/>
          <p:nvPr/>
        </p:nvSpPr>
        <p:spPr>
          <a:xfrm>
            <a:off x="14832129" y="68421"/>
            <a:ext cx="7467046" cy="8586966"/>
          </a:xfrm>
          <a:prstGeom prst="rect">
            <a:avLst/>
          </a:prstGeom>
        </p:spPr>
        <p:txBody>
          <a:bodyPr wrap="square">
            <a:spAutoFit/>
          </a:bodyPr>
          <a:lstStyle/>
          <a:p>
            <a:pPr algn="l"/>
            <a:r>
              <a:rPr lang="pl-PL" sz="4600" dirty="0">
                <a:solidFill>
                  <a:srgbClr val="FFFFFF"/>
                </a:solidFill>
              </a:rPr>
              <a:t>Burza mózgów to technika pozwalająca na wyciągnięcie wniosków dla konkretnego problemu poprzez zebranie listy pomysłów spontanicznie wniesionych przez jej członków.</a:t>
            </a:r>
          </a:p>
          <a:p>
            <a:pPr algn="l"/>
            <a:r>
              <a:rPr lang="pl-PL" sz="4600" dirty="0">
                <a:solidFill>
                  <a:srgbClr val="FFFFFF"/>
                </a:solidFill>
              </a:rPr>
              <a:t>Najpopularniejszą techniką generowania kreatywnych pomysłów jest sesja burzy mózgów. </a:t>
            </a:r>
          </a:p>
        </p:txBody>
      </p:sp>
      <p:sp>
        <p:nvSpPr>
          <p:cNvPr id="9" name="Prostokąt 8">
            <a:extLst>
              <a:ext uri="{FF2B5EF4-FFF2-40B4-BE49-F238E27FC236}">
                <a16:creationId xmlns:a16="http://schemas.microsoft.com/office/drawing/2014/main" id="{CD3D7FD7-4446-4F31-A835-69BEDAA90D48}"/>
              </a:ext>
            </a:extLst>
          </p:cNvPr>
          <p:cNvSpPr/>
          <p:nvPr/>
        </p:nvSpPr>
        <p:spPr>
          <a:xfrm>
            <a:off x="15151095" y="13085098"/>
            <a:ext cx="6829114" cy="400110"/>
          </a:xfrm>
          <a:prstGeom prst="rect">
            <a:avLst/>
          </a:prstGeom>
        </p:spPr>
        <p:txBody>
          <a:bodyPr wrap="none">
            <a:spAutoFit/>
          </a:bodyPr>
          <a:lstStyle/>
          <a:p>
            <a:r>
              <a:rPr lang="pl-PL" sz="2000" dirty="0">
                <a:solidFill>
                  <a:srgbClr val="71BB9A"/>
                </a:solidFill>
                <a:latin typeface="Arial" panose="020B0604020202020204" pitchFamily="34" charset="0"/>
                <a:cs typeface="Arial" panose="020B0604020202020204" pitchFamily="34" charset="0"/>
              </a:rPr>
              <a:t>Źródło: https://www.youtube.com/watch?v=YXZamW4-Ysk</a:t>
            </a:r>
          </a:p>
        </p:txBody>
      </p:sp>
      <p:pic>
        <p:nvPicPr>
          <p:cNvPr id="2" name="Obraz 1">
            <a:hlinkClick r:id="rId4"/>
            <a:extLst>
              <a:ext uri="{FF2B5EF4-FFF2-40B4-BE49-F238E27FC236}">
                <a16:creationId xmlns:a16="http://schemas.microsoft.com/office/drawing/2014/main" id="{117BD70B-129B-4D97-AA54-F1262A99C272}"/>
              </a:ext>
            </a:extLst>
          </p:cNvPr>
          <p:cNvPicPr>
            <a:picLocks noChangeAspect="1"/>
          </p:cNvPicPr>
          <p:nvPr/>
        </p:nvPicPr>
        <p:blipFill>
          <a:blip r:embed="rId5"/>
          <a:stretch>
            <a:fillRect/>
          </a:stretch>
        </p:blipFill>
        <p:spPr>
          <a:xfrm>
            <a:off x="14832130" y="8614479"/>
            <a:ext cx="7467046" cy="4198163"/>
          </a:xfrm>
          <a:prstGeom prst="rect">
            <a:avLst/>
          </a:prstGeom>
        </p:spPr>
      </p:pic>
      <p:pic>
        <p:nvPicPr>
          <p:cNvPr id="4" name="Obraz 3">
            <a:extLst>
              <a:ext uri="{FF2B5EF4-FFF2-40B4-BE49-F238E27FC236}">
                <a16:creationId xmlns:a16="http://schemas.microsoft.com/office/drawing/2014/main" id="{EFF2215D-7DFC-428F-877C-7494299477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6749" y="3632678"/>
            <a:ext cx="3454075" cy="2937685"/>
          </a:xfrm>
          <a:prstGeom prst="rect">
            <a:avLst/>
          </a:prstGeom>
        </p:spPr>
      </p:pic>
    </p:spTree>
    <p:extLst>
      <p:ext uri="{BB962C8B-B14F-4D97-AF65-F5344CB8AC3E}">
        <p14:creationId xmlns:p14="http://schemas.microsoft.com/office/powerpoint/2010/main" val="29444492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78" name="Shape 78"/>
          <p:cNvSpPr/>
          <p:nvPr/>
        </p:nvSpPr>
        <p:spPr>
          <a:xfrm>
            <a:off x="0" y="2734205"/>
            <a:ext cx="24384000" cy="1022335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352096" y="45739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r>
              <a:rPr lang="pl-PL" sz="9000" dirty="0">
                <a:solidFill>
                  <a:srgbClr val="496F63"/>
                </a:solidFill>
                <a:latin typeface="Arial" panose="020B0604020202020204" pitchFamily="34" charset="0"/>
                <a:cs typeface="Arial" panose="020B0604020202020204" pitchFamily="34" charset="0"/>
              </a:rPr>
              <a:t>Zalety i wady </a:t>
            </a:r>
          </a:p>
          <a:p>
            <a:pPr algn="ctr"/>
            <a:r>
              <a:rPr lang="pl-PL" sz="9000" dirty="0">
                <a:solidFill>
                  <a:srgbClr val="FF0000"/>
                </a:solidFill>
                <a:latin typeface="Arial" panose="020B0604020202020204" pitchFamily="34" charset="0"/>
                <a:cs typeface="Arial" panose="020B0604020202020204" pitchFamily="34" charset="0"/>
              </a:rPr>
              <a:t>burzy mózgów</a:t>
            </a:r>
            <a:endParaRPr sz="4000" dirty="0">
              <a:solidFill>
                <a:srgbClr val="FF0000"/>
              </a:solidFill>
              <a:latin typeface="Arial" panose="020B0604020202020204" pitchFamily="34" charset="0"/>
              <a:cs typeface="Arial" panose="020B0604020202020204" pitchFamily="34" charset="0"/>
            </a:endParaRPr>
          </a:p>
        </p:txBody>
      </p:sp>
      <p:sp>
        <p:nvSpPr>
          <p:cNvPr id="11" name="Prostokąt 10">
            <a:extLst>
              <a:ext uri="{FF2B5EF4-FFF2-40B4-BE49-F238E27FC236}">
                <a16:creationId xmlns:a16="http://schemas.microsoft.com/office/drawing/2014/main" id="{53B8BC36-4FE6-4117-977E-87CD337582CC}"/>
              </a:ext>
            </a:extLst>
          </p:cNvPr>
          <p:cNvSpPr/>
          <p:nvPr/>
        </p:nvSpPr>
        <p:spPr>
          <a:xfrm>
            <a:off x="7461378" y="13153607"/>
            <a:ext cx="9461244" cy="400110"/>
          </a:xfrm>
          <a:prstGeom prst="rect">
            <a:avLst/>
          </a:prstGeom>
        </p:spPr>
        <p:txBody>
          <a:bodyPr wrap="none">
            <a:spAutoFit/>
          </a:bodyPr>
          <a:lstStyle/>
          <a:p>
            <a:r>
              <a:rPr lang="pl-PL" sz="2000" dirty="0">
                <a:solidFill>
                  <a:srgbClr val="496F63"/>
                </a:solidFill>
              </a:rPr>
              <a:t>Źródło: </a:t>
            </a:r>
            <a:r>
              <a:rPr lang="en-US" sz="2000" dirty="0">
                <a:solidFill>
                  <a:srgbClr val="496F63"/>
                </a:solidFill>
              </a:rPr>
              <a:t>P. Dawson, C. </a:t>
            </a:r>
            <a:r>
              <a:rPr lang="en-US" sz="2000" dirty="0" err="1">
                <a:solidFill>
                  <a:srgbClr val="496F63"/>
                </a:solidFill>
              </a:rPr>
              <a:t>Andriopoulos</a:t>
            </a:r>
            <a:r>
              <a:rPr lang="en-US" sz="2000" dirty="0">
                <a:solidFill>
                  <a:srgbClr val="496F63"/>
                </a:solidFill>
              </a:rPr>
              <a:t>, Managing Change, Creativity and Innovation</a:t>
            </a:r>
            <a:endParaRPr lang="pl-PL" sz="2000" dirty="0">
              <a:solidFill>
                <a:srgbClr val="496F63"/>
              </a:solidFill>
              <a:latin typeface="Arial" panose="020B0604020202020204" pitchFamily="34" charset="0"/>
              <a:cs typeface="Arial" panose="020B0604020202020204" pitchFamily="34" charset="0"/>
            </a:endParaRPr>
          </a:p>
        </p:txBody>
      </p:sp>
      <p:graphicFrame>
        <p:nvGraphicFramePr>
          <p:cNvPr id="14" name="Tabela 2">
            <a:extLst>
              <a:ext uri="{FF2B5EF4-FFF2-40B4-BE49-F238E27FC236}">
                <a16:creationId xmlns:a16="http://schemas.microsoft.com/office/drawing/2014/main" id="{2F202FAC-899A-4A97-8EEB-5D216CFF13D8}"/>
              </a:ext>
            </a:extLst>
          </p:cNvPr>
          <p:cNvGraphicFramePr>
            <a:graphicFrameLocks noGrp="1"/>
          </p:cNvGraphicFramePr>
          <p:nvPr>
            <p:extLst>
              <p:ext uri="{D42A27DB-BD31-4B8C-83A1-F6EECF244321}">
                <p14:modId xmlns:p14="http://schemas.microsoft.com/office/powerpoint/2010/main" val="1596456581"/>
              </p:ext>
            </p:extLst>
          </p:nvPr>
        </p:nvGraphicFramePr>
        <p:xfrm>
          <a:off x="685800" y="3316055"/>
          <a:ext cx="22958571" cy="8663456"/>
        </p:xfrm>
        <a:graphic>
          <a:graphicData uri="http://schemas.openxmlformats.org/drawingml/2006/table">
            <a:tbl>
              <a:tblPr firstRow="1" bandRow="1">
                <a:tableStyleId>{C7B018BB-80A7-4F77-B60F-C8B233D01FF8}</a:tableStyleId>
              </a:tblPr>
              <a:tblGrid>
                <a:gridCol w="11696700">
                  <a:extLst>
                    <a:ext uri="{9D8B030D-6E8A-4147-A177-3AD203B41FA5}">
                      <a16:colId xmlns:a16="http://schemas.microsoft.com/office/drawing/2014/main" val="2058418015"/>
                    </a:ext>
                  </a:extLst>
                </a:gridCol>
                <a:gridCol w="2362200">
                  <a:extLst>
                    <a:ext uri="{9D8B030D-6E8A-4147-A177-3AD203B41FA5}">
                      <a16:colId xmlns:a16="http://schemas.microsoft.com/office/drawing/2014/main" val="4037724079"/>
                    </a:ext>
                  </a:extLst>
                </a:gridCol>
                <a:gridCol w="8899671">
                  <a:extLst>
                    <a:ext uri="{9D8B030D-6E8A-4147-A177-3AD203B41FA5}">
                      <a16:colId xmlns:a16="http://schemas.microsoft.com/office/drawing/2014/main" val="4145792102"/>
                    </a:ext>
                  </a:extLst>
                </a:gridCol>
              </a:tblGrid>
              <a:tr h="921498">
                <a:tc>
                  <a:txBody>
                    <a:bodyPr/>
                    <a:lstStyle/>
                    <a:p>
                      <a:pPr algn="ctr"/>
                      <a:r>
                        <a:rPr lang="pl-PL" sz="4400" cap="none" baseline="0" dirty="0">
                          <a:solidFill>
                            <a:schemeClr val="tx1">
                              <a:lumMod val="20000"/>
                              <a:lumOff val="80000"/>
                            </a:schemeClr>
                          </a:solidFill>
                          <a:latin typeface="PT Sans"/>
                        </a:rPr>
                        <a:t>Zalety</a:t>
                      </a:r>
                    </a:p>
                  </a:txBody>
                  <a:tcPr anchor="ctr"/>
                </a:tc>
                <a:tc>
                  <a:txBody>
                    <a:bodyPr/>
                    <a:lstStyle/>
                    <a:p>
                      <a:pPr algn="ctr"/>
                      <a:endParaRPr lang="pl-PL" sz="4400" cap="none" baseline="0" dirty="0">
                        <a:solidFill>
                          <a:schemeClr val="tx1">
                            <a:lumMod val="20000"/>
                            <a:lumOff val="80000"/>
                          </a:schemeClr>
                        </a:solidFill>
                        <a:latin typeface="PT Sans"/>
                      </a:endParaRPr>
                    </a:p>
                  </a:txBody>
                  <a:tcPr anchor="ctr"/>
                </a:tc>
                <a:tc>
                  <a:txBody>
                    <a:bodyPr/>
                    <a:lstStyle/>
                    <a:p>
                      <a:pPr algn="ctr"/>
                      <a:r>
                        <a:rPr lang="pl-PL" sz="4400" cap="none" baseline="0" dirty="0">
                          <a:solidFill>
                            <a:schemeClr val="tx1">
                              <a:lumMod val="20000"/>
                              <a:lumOff val="80000"/>
                            </a:schemeClr>
                          </a:solidFill>
                        </a:rPr>
                        <a:t>Wady</a:t>
                      </a:r>
                      <a:endParaRPr lang="pl-PL" sz="4400" cap="none" baseline="0" dirty="0">
                        <a:solidFill>
                          <a:schemeClr val="tx1">
                            <a:lumMod val="20000"/>
                            <a:lumOff val="80000"/>
                          </a:schemeClr>
                        </a:solidFill>
                        <a:latin typeface="PT Sans"/>
                      </a:endParaRPr>
                    </a:p>
                  </a:txBody>
                  <a:tcPr anchor="ctr"/>
                </a:tc>
                <a:extLst>
                  <a:ext uri="{0D108BD9-81ED-4DB2-BD59-A6C34878D82A}">
                    <a16:rowId xmlns:a16="http://schemas.microsoft.com/office/drawing/2014/main" val="3280699887"/>
                  </a:ext>
                </a:extLst>
              </a:tr>
              <a:tr h="7741958">
                <a:tc>
                  <a:txBody>
                    <a:bodyPr/>
                    <a:lstStyle/>
                    <a:p>
                      <a:pPr marL="457200" indent="-457200" algn="ctr">
                        <a:buFont typeface="Arial" panose="020B0604020202020204" pitchFamily="34" charset="0"/>
                        <a:buChar char="•"/>
                      </a:pPr>
                      <a:r>
                        <a:rPr lang="pl-PL" sz="4400" cap="none" baseline="0" dirty="0">
                          <a:solidFill>
                            <a:srgbClr val="496F63"/>
                          </a:solidFill>
                        </a:rPr>
                        <a:t>generowanie setek pomysłów,</a:t>
                      </a:r>
                    </a:p>
                    <a:p>
                      <a:pPr marL="457200" indent="-457200" algn="ctr">
                        <a:buFont typeface="Arial" panose="020B0604020202020204" pitchFamily="34" charset="0"/>
                        <a:buChar char="•"/>
                      </a:pPr>
                      <a:r>
                        <a:rPr lang="pl-PL" sz="4400" cap="none" baseline="0" dirty="0">
                          <a:solidFill>
                            <a:srgbClr val="496F63"/>
                          </a:solidFill>
                        </a:rPr>
                        <a:t>imponowanie klientom,</a:t>
                      </a:r>
                    </a:p>
                    <a:p>
                      <a:pPr marL="457200" indent="-457200" algn="ctr">
                        <a:buFont typeface="Arial" panose="020B0604020202020204" pitchFamily="34" charset="0"/>
                        <a:buChar char="•"/>
                      </a:pPr>
                      <a:r>
                        <a:rPr lang="pl-PL" sz="4400" cap="none" baseline="0" dirty="0">
                          <a:solidFill>
                            <a:srgbClr val="496F63"/>
                          </a:solidFill>
                        </a:rPr>
                        <a:t>pomoc w lepszym zrozumieniu problemów,</a:t>
                      </a:r>
                    </a:p>
                    <a:p>
                      <a:pPr marL="457200" indent="-457200" algn="ctr">
                        <a:buFont typeface="Arial" panose="020B0604020202020204" pitchFamily="34" charset="0"/>
                        <a:buChar char="•"/>
                      </a:pPr>
                      <a:r>
                        <a:rPr lang="pl-PL" sz="4400" cap="none" baseline="0" dirty="0">
                          <a:solidFill>
                            <a:srgbClr val="496F63"/>
                          </a:solidFill>
                        </a:rPr>
                        <a:t>dawanie przyjemności,</a:t>
                      </a:r>
                    </a:p>
                    <a:p>
                      <a:pPr marL="457200" indent="-457200" algn="ctr">
                        <a:buFont typeface="Arial" panose="020B0604020202020204" pitchFamily="34" charset="0"/>
                        <a:buChar char="•"/>
                      </a:pPr>
                      <a:r>
                        <a:rPr lang="pl-PL" sz="4400" cap="none" baseline="0" dirty="0">
                          <a:solidFill>
                            <a:srgbClr val="496F63"/>
                          </a:solidFill>
                        </a:rPr>
                        <a:t>doprowadzenie do rozwoju osobistego i dobrego samopoczucia,</a:t>
                      </a:r>
                    </a:p>
                    <a:p>
                      <a:pPr marL="457200" indent="-457200" algn="ctr">
                        <a:buFont typeface="Arial" panose="020B0604020202020204" pitchFamily="34" charset="0"/>
                        <a:buChar char="•"/>
                      </a:pPr>
                      <a:r>
                        <a:rPr lang="pl-PL" sz="4400" cap="none" baseline="0" dirty="0">
                          <a:solidFill>
                            <a:srgbClr val="496F63"/>
                          </a:solidFill>
                        </a:rPr>
                        <a:t>usprawnienia myślenia,</a:t>
                      </a:r>
                    </a:p>
                    <a:p>
                      <a:pPr marL="457200" indent="-457200" algn="ctr">
                        <a:buFont typeface="Arial" panose="020B0604020202020204" pitchFamily="34" charset="0"/>
                        <a:buChar char="•"/>
                      </a:pPr>
                      <a:r>
                        <a:rPr lang="pl-PL" sz="4400" cap="none" baseline="0" dirty="0">
                          <a:solidFill>
                            <a:srgbClr val="496F63"/>
                          </a:solidFill>
                        </a:rPr>
                        <a:t>pomoc w generowaniu nowych pomysłów bez ponoszenia wysokich nakładów finansowych.</a:t>
                      </a:r>
                    </a:p>
                  </a:txBody>
                  <a:tcPr/>
                </a:tc>
                <a:tc>
                  <a:txBody>
                    <a:bodyPr/>
                    <a:lstStyle/>
                    <a:p>
                      <a:pPr marL="571500" indent="-571500" algn="ctr">
                        <a:buFont typeface="Arial" panose="020B0604020202020204" pitchFamily="34" charset="0"/>
                        <a:buChar char="•"/>
                      </a:pPr>
                      <a:endParaRPr lang="pl-PL" sz="4400" cap="none" baseline="0" dirty="0">
                        <a:solidFill>
                          <a:srgbClr val="496F63"/>
                        </a:solidFill>
                      </a:endParaRPr>
                    </a:p>
                  </a:txBody>
                  <a:tcPr/>
                </a:tc>
                <a:tc>
                  <a:txBody>
                    <a:bodyPr/>
                    <a:lstStyle/>
                    <a:p>
                      <a:pPr marL="571500" indent="-571500" algn="ctr">
                        <a:buFont typeface="Arial" panose="020B0604020202020204" pitchFamily="34" charset="0"/>
                        <a:buChar char="•"/>
                      </a:pPr>
                      <a:r>
                        <a:rPr lang="pl-PL" sz="4400" cap="none" baseline="0" dirty="0">
                          <a:solidFill>
                            <a:srgbClr val="496F63"/>
                          </a:solidFill>
                        </a:rPr>
                        <a:t>generowanie pomysłów bez ich weryfikacji,</a:t>
                      </a:r>
                    </a:p>
                    <a:p>
                      <a:pPr marL="571500" indent="-571500" algn="ctr">
                        <a:buFont typeface="Arial" panose="020B0604020202020204" pitchFamily="34" charset="0"/>
                        <a:buChar char="•"/>
                      </a:pPr>
                      <a:r>
                        <a:rPr lang="pl-PL" sz="4400" cap="none" baseline="0" dirty="0">
                          <a:solidFill>
                            <a:srgbClr val="496F63"/>
                          </a:solidFill>
                        </a:rPr>
                        <a:t>ten proces czasami nie rozwiązuje problemów.</a:t>
                      </a:r>
                    </a:p>
                  </a:txBody>
                  <a:tcPr/>
                </a:tc>
                <a:extLst>
                  <a:ext uri="{0D108BD9-81ED-4DB2-BD59-A6C34878D82A}">
                    <a16:rowId xmlns:a16="http://schemas.microsoft.com/office/drawing/2014/main" val="51546596"/>
                  </a:ext>
                </a:extLst>
              </a:tr>
            </a:tbl>
          </a:graphicData>
        </a:graphic>
      </p:graphicFrame>
      <p:pic>
        <p:nvPicPr>
          <p:cNvPr id="3" name="Obraz 2">
            <a:extLst>
              <a:ext uri="{FF2B5EF4-FFF2-40B4-BE49-F238E27FC236}">
                <a16:creationId xmlns:a16="http://schemas.microsoft.com/office/drawing/2014/main" id="{E77A2F6E-D0A0-4529-80E2-D6D925F81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510" y="6281670"/>
            <a:ext cx="9546203" cy="6675893"/>
          </a:xfrm>
          <a:prstGeom prst="rect">
            <a:avLst/>
          </a:prstGeom>
        </p:spPr>
      </p:pic>
    </p:spTree>
    <p:extLst>
      <p:ext uri="{BB962C8B-B14F-4D97-AF65-F5344CB8AC3E}">
        <p14:creationId xmlns:p14="http://schemas.microsoft.com/office/powerpoint/2010/main" val="12068640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3E88B1A-5C2B-D140-B6D3-6C785609996B}"/>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383228" y="-3422217"/>
            <a:ext cx="14041665" cy="15049440"/>
          </a:xfrm>
          <a:prstGeom prst="rect">
            <a:avLst/>
          </a:prstGeom>
        </p:spPr>
      </p:pic>
      <p:sp>
        <p:nvSpPr>
          <p:cNvPr id="134" name="Shape 134"/>
          <p:cNvSpPr>
            <a:spLocks noGrp="1"/>
          </p:cNvSpPr>
          <p:nvPr>
            <p:ph type="sldNum" sz="quarter" idx="2"/>
          </p:nvPr>
        </p:nvSpPr>
        <p:spPr>
          <a:xfrm>
            <a:off x="23036466" y="762695"/>
            <a:ext cx="607907" cy="3810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25" name="Shape 118">
            <a:extLst>
              <a:ext uri="{FF2B5EF4-FFF2-40B4-BE49-F238E27FC236}">
                <a16:creationId xmlns:a16="http://schemas.microsoft.com/office/drawing/2014/main" id="{D3FE02C2-8074-4664-B19E-7A5FEA8E39CF}"/>
              </a:ext>
            </a:extLst>
          </p:cNvPr>
          <p:cNvSpPr/>
          <p:nvPr/>
        </p:nvSpPr>
        <p:spPr>
          <a:xfrm>
            <a:off x="-342899" y="391201"/>
            <a:ext cx="24383999" cy="28756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Studium przypadku</a:t>
            </a:r>
            <a:endParaRPr sz="7000" dirty="0">
              <a:solidFill>
                <a:srgbClr val="496F63"/>
              </a:solidFill>
              <a:latin typeface="Arial" panose="020B0604020202020204" pitchFamily="34" charset="0"/>
              <a:cs typeface="Arial" panose="020B0604020202020204" pitchFamily="34" charset="0"/>
            </a:endParaRPr>
          </a:p>
        </p:txBody>
      </p:sp>
      <p:sp>
        <p:nvSpPr>
          <p:cNvPr id="43" name="Shape 88">
            <a:extLst>
              <a:ext uri="{FF2B5EF4-FFF2-40B4-BE49-F238E27FC236}">
                <a16:creationId xmlns:a16="http://schemas.microsoft.com/office/drawing/2014/main" id="{504BB3AF-0CC9-4471-85C5-A049508B7DCC}"/>
              </a:ext>
            </a:extLst>
          </p:cNvPr>
          <p:cNvSpPr/>
          <p:nvPr/>
        </p:nvSpPr>
        <p:spPr>
          <a:xfrm>
            <a:off x="5791201" y="13194176"/>
            <a:ext cx="16078200" cy="45550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solidFill>
                  <a:srgbClr val="496F63"/>
                </a:solidFill>
              </a:rPr>
              <a:t>Źródło: </a:t>
            </a:r>
            <a:r>
              <a:rPr lang="en-US" dirty="0">
                <a:solidFill>
                  <a:srgbClr val="496F63"/>
                </a:solidFill>
              </a:rPr>
              <a:t>https://suziemahonydesigns.com/</a:t>
            </a:r>
            <a:endParaRPr dirty="0">
              <a:solidFill>
                <a:srgbClr val="496F63"/>
              </a:solidFill>
            </a:endParaRPr>
          </a:p>
        </p:txBody>
      </p:sp>
      <p:sp>
        <p:nvSpPr>
          <p:cNvPr id="15" name="Prostokąt 14">
            <a:extLst>
              <a:ext uri="{FF2B5EF4-FFF2-40B4-BE49-F238E27FC236}">
                <a16:creationId xmlns:a16="http://schemas.microsoft.com/office/drawing/2014/main" id="{6A0012C1-2655-4E92-88BB-2B647CD50F4B}"/>
              </a:ext>
            </a:extLst>
          </p:cNvPr>
          <p:cNvSpPr/>
          <p:nvPr/>
        </p:nvSpPr>
        <p:spPr>
          <a:xfrm>
            <a:off x="795472" y="2088777"/>
            <a:ext cx="22793056" cy="6001643"/>
          </a:xfrm>
          <a:prstGeom prst="rect">
            <a:avLst/>
          </a:prstGeom>
        </p:spPr>
        <p:txBody>
          <a:bodyPr wrap="square">
            <a:spAutoFit/>
          </a:bodyPr>
          <a:lstStyle/>
          <a:p>
            <a:pPr algn="l"/>
            <a:r>
              <a:rPr lang="pl-PL" sz="4800" dirty="0">
                <a:solidFill>
                  <a:srgbClr val="496F63"/>
                </a:solidFill>
              </a:rPr>
              <a:t>Suzie </a:t>
            </a:r>
            <a:r>
              <a:rPr lang="pl-PL" sz="4800" dirty="0" err="1">
                <a:solidFill>
                  <a:srgbClr val="496F63"/>
                </a:solidFill>
              </a:rPr>
              <a:t>Mahony</a:t>
            </a:r>
            <a:r>
              <a:rPr lang="pl-PL" sz="4800" dirty="0">
                <a:solidFill>
                  <a:srgbClr val="496F63"/>
                </a:solidFill>
              </a:rPr>
              <a:t> projektuje wysokiej jakości nakrycia głowy i kapelusze na każdą okazję.</a:t>
            </a:r>
          </a:p>
          <a:p>
            <a:pPr algn="l"/>
            <a:r>
              <a:rPr lang="pl-PL" sz="4800" dirty="0">
                <a:solidFill>
                  <a:srgbClr val="496F63"/>
                </a:solidFill>
              </a:rPr>
              <a:t>Na początku wiosny/lata 2020 w Irlandii wprowadzono ogólnokrajowy </a:t>
            </a:r>
            <a:r>
              <a:rPr lang="pl-PL" sz="4800" dirty="0" err="1">
                <a:solidFill>
                  <a:srgbClr val="496F63"/>
                </a:solidFill>
              </a:rPr>
              <a:t>lockdown</a:t>
            </a:r>
            <a:r>
              <a:rPr lang="pl-PL" sz="4800" dirty="0">
                <a:solidFill>
                  <a:srgbClr val="496F63"/>
                </a:solidFill>
              </a:rPr>
              <a:t>, aby powstrzymać rozprzestrzenianie się Covid19. Bez specjalnych okazji, spotkań czy wesel, na które ludzie mogliby pójść, firma Suzie praktycznie zniknęła z dnia na dzień. </a:t>
            </a:r>
            <a:r>
              <a:rPr lang="pl-PL" sz="4800" dirty="0" err="1">
                <a:solidFill>
                  <a:srgbClr val="496F63"/>
                </a:solidFill>
              </a:rPr>
              <a:t>Kracowe</a:t>
            </a:r>
            <a:r>
              <a:rPr lang="pl-PL" sz="4800" dirty="0">
                <a:solidFill>
                  <a:srgbClr val="496F63"/>
                </a:solidFill>
              </a:rPr>
              <a:t> zmieniły swoje umiejętności, aby zacząć ręcznie tworzyć unikalne i modne bawełniane okrycia twarzy i zaczęły je sprzedawać na swojej stronie internetowej</a:t>
            </a:r>
            <a:r>
              <a:rPr lang="en-US" sz="4800" dirty="0">
                <a:solidFill>
                  <a:srgbClr val="496F63"/>
                </a:solidFill>
              </a:rPr>
              <a:t>. </a:t>
            </a:r>
          </a:p>
        </p:txBody>
      </p:sp>
      <p:pic>
        <p:nvPicPr>
          <p:cNvPr id="21" name="Picture 12">
            <a:extLst>
              <a:ext uri="{FF2B5EF4-FFF2-40B4-BE49-F238E27FC236}">
                <a16:creationId xmlns:a16="http://schemas.microsoft.com/office/drawing/2014/main" id="{6AD338D4-CD0A-432A-BBF2-212246FBF4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144557" y="7711426"/>
            <a:ext cx="8035998" cy="4928445"/>
          </a:xfrm>
          <a:prstGeom prst="rect">
            <a:avLst/>
          </a:prstGeom>
          <a:ln>
            <a:noFill/>
          </a:ln>
          <a:effectLst>
            <a:outerShdw blurRad="292100" dist="139700" dir="2700000" algn="tl" rotWithShape="0">
              <a:srgbClr val="333333">
                <a:alpha val="65000"/>
              </a:srgbClr>
            </a:outerShdw>
          </a:effectLst>
        </p:spPr>
      </p:pic>
      <p:sp>
        <p:nvSpPr>
          <p:cNvPr id="22" name="pole tekstowe 21">
            <a:extLst>
              <a:ext uri="{FF2B5EF4-FFF2-40B4-BE49-F238E27FC236}">
                <a16:creationId xmlns:a16="http://schemas.microsoft.com/office/drawing/2014/main" id="{F2C05C0A-6BDA-442B-9902-BD4EF62B901D}"/>
              </a:ext>
            </a:extLst>
          </p:cNvPr>
          <p:cNvSpPr txBox="1"/>
          <p:nvPr/>
        </p:nvSpPr>
        <p:spPr>
          <a:xfrm>
            <a:off x="802161" y="7841571"/>
            <a:ext cx="15497819" cy="378565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pl-PL" sz="4800" dirty="0">
                <a:solidFill>
                  <a:srgbClr val="496F63"/>
                </a:solidFill>
              </a:rPr>
              <a:t>Suzie rozpoczęła produkcję PPE, co było doskonałym przykładem szczupłej innowacji, ponieważ Suzie, zamawiając inne materiały bawełniane do swoich masek, miała już wszystkie umiejętności i sprzęt, których potrzebowała do wykonania nowych produktów. </a:t>
            </a:r>
          </a:p>
        </p:txBody>
      </p:sp>
    </p:spTree>
    <p:extLst>
      <p:ext uri="{BB962C8B-B14F-4D97-AF65-F5344CB8AC3E}">
        <p14:creationId xmlns:p14="http://schemas.microsoft.com/office/powerpoint/2010/main" val="25996452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5834232" y="-78273"/>
            <a:ext cx="14041665" cy="15049440"/>
          </a:xfrm>
          <a:prstGeom prst="rect">
            <a:avLst/>
          </a:prstGeom>
        </p:spPr>
      </p:pic>
      <p:sp>
        <p:nvSpPr>
          <p:cNvPr id="68" name="Shape 68"/>
          <p:cNvSpPr/>
          <p:nvPr/>
        </p:nvSpPr>
        <p:spPr>
          <a:xfrm>
            <a:off x="10210800" y="952863"/>
            <a:ext cx="13716000" cy="1103061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85000" lnSpcReduction="20000"/>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pl-PL" dirty="0">
                <a:solidFill>
                  <a:srgbClr val="496F63"/>
                </a:solidFill>
                <a:latin typeface="Arial" panose="020B0604020202020204" pitchFamily="34" charset="0"/>
                <a:cs typeface="Arial" panose="020B0604020202020204" pitchFamily="34" charset="0"/>
              </a:rPr>
              <a:t>Jeśli innowację rozumiemy jako proces wykorzystywania nowych pomysłów i przekształcania ich w nowe produkty, to </a:t>
            </a:r>
            <a:r>
              <a:rPr lang="pl-PL" dirty="0">
                <a:solidFill>
                  <a:srgbClr val="FF0000"/>
                </a:solidFill>
                <a:latin typeface="Arial" panose="020B0604020202020204" pitchFamily="34" charset="0"/>
                <a:cs typeface="Arial" panose="020B0604020202020204" pitchFamily="34" charset="0"/>
              </a:rPr>
              <a:t>kreatywność</a:t>
            </a:r>
            <a:r>
              <a:rPr lang="pl-PL" dirty="0">
                <a:solidFill>
                  <a:srgbClr val="496F63"/>
                </a:solidFill>
                <a:latin typeface="Arial" panose="020B0604020202020204" pitchFamily="34" charset="0"/>
                <a:cs typeface="Arial" panose="020B0604020202020204" pitchFamily="34" charset="0"/>
              </a:rPr>
              <a:t> należy rozumieć jako źródło nowych (innowacyjnych) i użytecznych pomysłów. </a:t>
            </a:r>
          </a:p>
          <a:p>
            <a:pPr algn="l"/>
            <a:r>
              <a:rPr lang="pl-PL" dirty="0">
                <a:solidFill>
                  <a:srgbClr val="496F63"/>
                </a:solidFill>
                <a:latin typeface="Arial" panose="020B0604020202020204" pitchFamily="34" charset="0"/>
                <a:cs typeface="Arial" panose="020B0604020202020204" pitchFamily="34" charset="0"/>
              </a:rPr>
              <a:t>Z tej perspektywy kreatywność jest początkiem i przyczyną różnych form innowacji.</a:t>
            </a:r>
            <a:endParaRPr lang="pl-PL" sz="54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457201" y="12368530"/>
            <a:ext cx="23926800" cy="584775"/>
          </a:xfrm>
          <a:prstGeom prst="rect">
            <a:avLst/>
          </a:prstGeom>
        </p:spPr>
        <p:txBody>
          <a:bodyPr wrap="square">
            <a:spAutoFit/>
          </a:bodyPr>
          <a:lstStyle/>
          <a:p>
            <a:pPr algn="r"/>
            <a:r>
              <a:rPr lang="pl-PL" sz="3200" b="1" dirty="0">
                <a:solidFill>
                  <a:srgbClr val="496F63"/>
                </a:solidFill>
                <a:latin typeface="Arial" panose="020B0604020202020204" pitchFamily="34" charset="0"/>
                <a:cs typeface="Arial" panose="020B0604020202020204" pitchFamily="34" charset="0"/>
              </a:rPr>
              <a:t>Źródło: J. Lichtarski, M. </a:t>
            </a:r>
            <a:r>
              <a:rPr lang="pl-PL" sz="3200" b="1" dirty="0" err="1">
                <a:solidFill>
                  <a:srgbClr val="496F63"/>
                </a:solidFill>
                <a:latin typeface="Arial" panose="020B0604020202020204" pitchFamily="34" charset="0"/>
                <a:cs typeface="Arial" panose="020B0604020202020204" pitchFamily="34" charset="0"/>
              </a:rPr>
              <a:t>Trenkner</a:t>
            </a:r>
            <a:r>
              <a:rPr lang="pl-PL" sz="3200" b="1" dirty="0">
                <a:solidFill>
                  <a:srgbClr val="496F63"/>
                </a:solidFill>
                <a:latin typeface="Arial" panose="020B0604020202020204" pitchFamily="34" charset="0"/>
                <a:cs typeface="Arial" panose="020B0604020202020204" pitchFamily="34" charset="0"/>
              </a:rPr>
              <a:t>, On the co-</a:t>
            </a:r>
            <a:r>
              <a:rPr lang="pl-PL" sz="3200" b="1" dirty="0" err="1">
                <a:solidFill>
                  <a:srgbClr val="496F63"/>
                </a:solidFill>
                <a:latin typeface="Arial" panose="020B0604020202020204" pitchFamily="34" charset="0"/>
                <a:cs typeface="Arial" panose="020B0604020202020204" pitchFamily="34" charset="0"/>
              </a:rPr>
              <a:t>existence</a:t>
            </a:r>
            <a:r>
              <a:rPr lang="pl-PL" sz="3200" b="1" dirty="0">
                <a:solidFill>
                  <a:srgbClr val="496F63"/>
                </a:solidFill>
                <a:latin typeface="Arial" panose="020B0604020202020204" pitchFamily="34" charset="0"/>
                <a:cs typeface="Arial" panose="020B0604020202020204" pitchFamily="34" charset="0"/>
              </a:rPr>
              <a:t> of </a:t>
            </a:r>
            <a:r>
              <a:rPr lang="pl-PL" sz="3200" b="1" dirty="0" err="1">
                <a:solidFill>
                  <a:srgbClr val="496F63"/>
                </a:solidFill>
                <a:latin typeface="Arial" panose="020B0604020202020204" pitchFamily="34" charset="0"/>
                <a:cs typeface="Arial" panose="020B0604020202020204" pitchFamily="34" charset="0"/>
              </a:rPr>
              <a:t>innovation</a:t>
            </a:r>
            <a:r>
              <a:rPr lang="pl-PL" sz="3200" b="1" dirty="0">
                <a:solidFill>
                  <a:srgbClr val="496F63"/>
                </a:solidFill>
                <a:latin typeface="Arial" panose="020B0604020202020204" pitchFamily="34" charset="0"/>
                <a:cs typeface="Arial" panose="020B0604020202020204" pitchFamily="34" charset="0"/>
              </a:rPr>
              <a:t> and </a:t>
            </a:r>
            <a:r>
              <a:rPr lang="pl-PL" sz="3200" b="1" dirty="0" err="1">
                <a:solidFill>
                  <a:srgbClr val="496F63"/>
                </a:solidFill>
                <a:latin typeface="Arial" panose="020B0604020202020204" pitchFamily="34" charset="0"/>
                <a:cs typeface="Arial" panose="020B0604020202020204" pitchFamily="34" charset="0"/>
              </a:rPr>
              <a:t>creativity</a:t>
            </a:r>
            <a:r>
              <a:rPr lang="pl-PL" sz="3200" b="1" dirty="0">
                <a:solidFill>
                  <a:srgbClr val="496F63"/>
                </a:solidFill>
                <a:latin typeface="Arial" panose="020B0604020202020204" pitchFamily="34" charset="0"/>
                <a:cs typeface="Arial" panose="020B0604020202020204" pitchFamily="34" charset="0"/>
              </a:rPr>
              <a:t> in the </a:t>
            </a:r>
            <a:r>
              <a:rPr lang="pl-PL" sz="3200" b="1" dirty="0" err="1">
                <a:solidFill>
                  <a:srgbClr val="496F63"/>
                </a:solidFill>
                <a:latin typeface="Arial" panose="020B0604020202020204" pitchFamily="34" charset="0"/>
                <a:cs typeface="Arial" panose="020B0604020202020204" pitchFamily="34" charset="0"/>
              </a:rPr>
              <a:t>lean</a:t>
            </a:r>
            <a:r>
              <a:rPr lang="pl-PL" sz="3200" b="1" dirty="0">
                <a:solidFill>
                  <a:srgbClr val="496F63"/>
                </a:solidFill>
                <a:latin typeface="Arial" panose="020B0604020202020204" pitchFamily="34" charset="0"/>
                <a:cs typeface="Arial" panose="020B0604020202020204" pitchFamily="34" charset="0"/>
              </a:rPr>
              <a:t> management environment</a:t>
            </a:r>
            <a:endParaRPr lang="pl-PL" sz="3200" b="1" dirty="0">
              <a:solidFill>
                <a:srgbClr val="84CAC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2381306" y="5246734"/>
            <a:ext cx="5016463" cy="44455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pl-PL" sz="5200" dirty="0">
                <a:solidFill>
                  <a:srgbClr val="496F63"/>
                </a:solidFill>
                <a:latin typeface="Arial" panose="020B0604020202020204" pitchFamily="34" charset="0"/>
                <a:cs typeface="Arial" panose="020B0604020202020204" pitchFamily="34" charset="0"/>
              </a:rPr>
              <a:t>Wszyscy jesteśmy kreatywni. </a:t>
            </a:r>
          </a:p>
          <a:p>
            <a:pPr algn="ctr"/>
            <a:r>
              <a:rPr lang="pl-PL" sz="5200" dirty="0">
                <a:solidFill>
                  <a:srgbClr val="496F63"/>
                </a:solidFill>
                <a:latin typeface="Arial" panose="020B0604020202020204" pitchFamily="34" charset="0"/>
                <a:cs typeface="Arial" panose="020B0604020202020204" pitchFamily="34" charset="0"/>
              </a:rPr>
              <a:t>W jaki sposób możemy stymulować kreatywność</a:t>
            </a:r>
          </a:p>
          <a:p>
            <a:pPr algn="ctr"/>
            <a:r>
              <a:rPr lang="pl-PL" sz="5200" dirty="0">
                <a:solidFill>
                  <a:srgbClr val="496F63"/>
                </a:solidFill>
                <a:latin typeface="Arial" panose="020B0604020202020204" pitchFamily="34" charset="0"/>
                <a:cs typeface="Arial" panose="020B0604020202020204" pitchFamily="34" charset="0"/>
              </a:rPr>
              <a:t>?</a:t>
            </a:r>
          </a:p>
        </p:txBody>
      </p:sp>
      <p:pic>
        <p:nvPicPr>
          <p:cNvPr id="3" name="Obraz 2">
            <a:extLst>
              <a:ext uri="{FF2B5EF4-FFF2-40B4-BE49-F238E27FC236}">
                <a16:creationId xmlns:a16="http://schemas.microsoft.com/office/drawing/2014/main" id="{538FA2BA-6234-4BBB-8091-D779A0428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090" y="-78273"/>
            <a:ext cx="6399110" cy="5044004"/>
          </a:xfrm>
          <a:prstGeom prst="rect">
            <a:avLst/>
          </a:prstGeom>
        </p:spPr>
      </p:pic>
    </p:spTree>
    <p:extLst>
      <p:ext uri="{BB962C8B-B14F-4D97-AF65-F5344CB8AC3E}">
        <p14:creationId xmlns:p14="http://schemas.microsoft.com/office/powerpoint/2010/main" val="12420952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279873" y="-7743480"/>
            <a:ext cx="23679149"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438746" y="5684094"/>
            <a:ext cx="7617528" cy="565145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https://www.prawo.pl/kadry/dlaczego-skrzynka-pomyslow-juz-nie-wystarczy,279443.html</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https://artgym.com/neuroscience-and-creativity/</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https://szkolenia.avenhansen.pl/szkolenia-zamkniete/trening-tworczego-myslenia.html</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https://theheart.tech/inspirations/5-ways-to-develop-team-creativity</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https://www.roberthalf.com/blog/management-tips/7-elements-of-a-highly-creative-work-environment</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http://www.obserwatorfinansowy.pl/forma/analizy/wygraja-banki-ktore-zdobeda-serca-i-umysly-klientow/?wpmp_switcher=desktop</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https://www.designorate.com/disneys-creative-strategy/</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https://t2informatik.de/en/smartpedia/walt-disney-method/</a:t>
            </a:r>
          </a:p>
          <a:p>
            <a:pPr marL="342900" indent="-342900">
              <a:buFont typeface="Arial" panose="020B0604020202020204" pitchFamily="34" charset="0"/>
              <a:buChar char="•"/>
            </a:pPr>
            <a:r>
              <a:rPr lang="pl-PL" sz="2500" b="1" dirty="0">
                <a:solidFill>
                  <a:srgbClr val="496F63"/>
                </a:solidFill>
                <a:latin typeface="Arial" panose="020B0604020202020204" pitchFamily="34" charset="0"/>
                <a:cs typeface="Arial" panose="020B0604020202020204" pitchFamily="34" charset="0"/>
              </a:rPr>
              <a:t>https://suziemahonydesigns.com/</a:t>
            </a:r>
            <a:endParaRPr lang="en-IE" sz="25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92" name="Shape 292"/>
          <p:cNvSpPr/>
          <p:nvPr/>
        </p:nvSpPr>
        <p:spPr>
          <a:xfrm>
            <a:off x="1549525" y="5071918"/>
            <a:ext cx="4558248" cy="50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a:solidFill>
                  <a:srgbClr val="496F63"/>
                </a:solidFill>
                <a:latin typeface="Arial" panose="020B0604020202020204" pitchFamily="34" charset="0"/>
                <a:cs typeface="Arial" panose="020B0604020202020204" pitchFamily="34" charset="0"/>
              </a:rPr>
              <a:t>WWW:</a:t>
            </a:r>
            <a:endParaRPr sz="3500" dirty="0">
              <a:solidFill>
                <a:srgbClr val="496F63"/>
              </a:solidFill>
              <a:latin typeface="Arial" panose="020B0604020202020204" pitchFamily="34" charset="0"/>
              <a:cs typeface="Arial" panose="020B0604020202020204" pitchFamily="34" charset="0"/>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8086314" y="5918763"/>
            <a:ext cx="8211370" cy="572111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pl-PL" sz="3000" b="1" kern="1200" dirty="0">
                <a:solidFill>
                  <a:srgbClr val="496F63"/>
                </a:solidFill>
                <a:latin typeface="Arial" panose="020B0604020202020204" pitchFamily="34" charset="0"/>
                <a:cs typeface="Arial" panose="020B0604020202020204" pitchFamily="34" charset="0"/>
                <a:sym typeface="Quattrocento Sans"/>
              </a:rPr>
              <a:t>https://www.youtube.com/watch?v=NugRZGDbPFU</a:t>
            </a:r>
          </a:p>
          <a:p>
            <a:pPr marL="342900" indent="-342900">
              <a:buFont typeface="Arial" panose="020B0604020202020204" pitchFamily="34" charset="0"/>
              <a:buChar char="•"/>
            </a:pPr>
            <a:r>
              <a:rPr lang="pl-PL" sz="3000" b="1" kern="1200" dirty="0">
                <a:solidFill>
                  <a:srgbClr val="496F63"/>
                </a:solidFill>
                <a:latin typeface="Arial" panose="020B0604020202020204" pitchFamily="34" charset="0"/>
                <a:cs typeface="Arial" panose="020B0604020202020204" pitchFamily="34" charset="0"/>
                <a:sym typeface="Quattrocento Sans"/>
              </a:rPr>
              <a:t>https://www.youtube.com/watch?v=w50-Kwn8MLY</a:t>
            </a:r>
          </a:p>
          <a:p>
            <a:pPr marL="342900" indent="-342900">
              <a:buFont typeface="Arial" panose="020B0604020202020204" pitchFamily="34" charset="0"/>
              <a:buChar char="•"/>
            </a:pPr>
            <a:r>
              <a:rPr lang="pl-PL" sz="3000" b="1" kern="1200" dirty="0">
                <a:solidFill>
                  <a:srgbClr val="496F63"/>
                </a:solidFill>
                <a:latin typeface="Arial" panose="020B0604020202020204" pitchFamily="34" charset="0"/>
                <a:cs typeface="Arial" panose="020B0604020202020204" pitchFamily="34" charset="0"/>
                <a:sym typeface="Quattrocento Sans"/>
              </a:rPr>
              <a:t>https://www.youtube.com/watch?time_continue=464&amp;v=Mtjatz9r-Vc&amp;feature=emb_logo</a:t>
            </a:r>
          </a:p>
          <a:p>
            <a:pPr marL="342900" indent="-342900">
              <a:buFont typeface="Arial" panose="020B0604020202020204" pitchFamily="34" charset="0"/>
              <a:buChar char="•"/>
            </a:pPr>
            <a:r>
              <a:rPr lang="pl-PL" sz="3000" b="1" kern="1200" dirty="0">
                <a:solidFill>
                  <a:srgbClr val="496F63"/>
                </a:solidFill>
                <a:latin typeface="Arial" panose="020B0604020202020204" pitchFamily="34" charset="0"/>
                <a:cs typeface="Arial" panose="020B0604020202020204" pitchFamily="34" charset="0"/>
                <a:sym typeface="Quattrocento Sans"/>
              </a:rPr>
              <a:t>https://www.youtube.com/watch?v=YXZamW4-Ysk</a:t>
            </a:r>
          </a:p>
        </p:txBody>
      </p:sp>
      <p:sp>
        <p:nvSpPr>
          <p:cNvPr id="297" name="Shape 297"/>
          <p:cNvSpPr/>
          <p:nvPr/>
        </p:nvSpPr>
        <p:spPr>
          <a:xfrm>
            <a:off x="9912875" y="5071918"/>
            <a:ext cx="4558248" cy="50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a:solidFill>
                  <a:srgbClr val="496F63"/>
                </a:solidFill>
                <a:latin typeface="Arial" panose="020B0604020202020204" pitchFamily="34" charset="0"/>
                <a:cs typeface="Arial" panose="020B0604020202020204" pitchFamily="34" charset="0"/>
              </a:rPr>
              <a:t>Video:</a:t>
            </a:r>
            <a:endParaRPr sz="3500" dirty="0">
              <a:solidFill>
                <a:srgbClr val="496F63"/>
              </a:solidFill>
              <a:latin typeface="Arial" panose="020B0604020202020204" pitchFamily="34" charset="0"/>
              <a:cs typeface="Arial" panose="020B0604020202020204" pitchFamily="34" charset="0"/>
            </a:endParaRP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4"/>
          </a:graphicData>
        </a:graphic>
      </p:graphicFrame>
      <p:sp>
        <p:nvSpPr>
          <p:cNvPr id="299" name="Shape 299"/>
          <p:cNvSpPr/>
          <p:nvPr/>
        </p:nvSpPr>
        <p:spPr>
          <a:xfrm>
            <a:off x="18886233" y="3321288"/>
            <a:ext cx="3249073" cy="3249074"/>
          </a:xfrm>
          <a:prstGeom prst="ellipse">
            <a:avLst/>
          </a:prstGeom>
          <a:solidFill>
            <a:srgbClr val="F4F5F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0" name="Shape 300"/>
          <p:cNvSpPr/>
          <p:nvPr/>
        </p:nvSpPr>
        <p:spPr>
          <a:xfrm>
            <a:off x="1925822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01" name="Shape 301"/>
          <p:cNvSpPr/>
          <p:nvPr/>
        </p:nvSpPr>
        <p:spPr>
          <a:xfrm>
            <a:off x="16706205" y="5922883"/>
            <a:ext cx="7239049" cy="258694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J. </a:t>
            </a:r>
            <a:r>
              <a:rPr lang="en-US" sz="2700" b="1" dirty="0" err="1">
                <a:solidFill>
                  <a:srgbClr val="496F63"/>
                </a:solidFill>
                <a:latin typeface="Arial" panose="020B0604020202020204" pitchFamily="34" charset="0"/>
                <a:cs typeface="Arial" panose="020B0604020202020204" pitchFamily="34" charset="0"/>
              </a:rPr>
              <a:t>Lichtarski</a:t>
            </a:r>
            <a:r>
              <a:rPr lang="en-US" sz="2700" b="1" dirty="0">
                <a:solidFill>
                  <a:srgbClr val="496F63"/>
                </a:solidFill>
                <a:latin typeface="Arial" panose="020B0604020202020204" pitchFamily="34" charset="0"/>
                <a:cs typeface="Arial" panose="020B0604020202020204" pitchFamily="34" charset="0"/>
              </a:rPr>
              <a:t>, M. </a:t>
            </a:r>
            <a:r>
              <a:rPr lang="en-US" sz="2700" b="1" dirty="0" err="1">
                <a:solidFill>
                  <a:srgbClr val="496F63"/>
                </a:solidFill>
                <a:latin typeface="Arial" panose="020B0604020202020204" pitchFamily="34" charset="0"/>
                <a:cs typeface="Arial" panose="020B0604020202020204" pitchFamily="34" charset="0"/>
              </a:rPr>
              <a:t>Trenkner</a:t>
            </a:r>
            <a:r>
              <a:rPr lang="en-US" sz="2700" b="1" dirty="0">
                <a:solidFill>
                  <a:srgbClr val="496F63"/>
                </a:solidFill>
                <a:latin typeface="Arial" panose="020B0604020202020204" pitchFamily="34" charset="0"/>
                <a:cs typeface="Arial" panose="020B0604020202020204" pitchFamily="34" charset="0"/>
              </a:rPr>
              <a:t>, On the co-existence of innovation and creativity in the lean management environment</a:t>
            </a: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A. </a:t>
            </a:r>
            <a:r>
              <a:rPr lang="en-US" sz="2700" b="1" dirty="0" err="1">
                <a:solidFill>
                  <a:srgbClr val="496F63"/>
                </a:solidFill>
                <a:latin typeface="Arial" panose="020B0604020202020204" pitchFamily="34" charset="0"/>
                <a:cs typeface="Arial" panose="020B0604020202020204" pitchFamily="34" charset="0"/>
              </a:rPr>
              <a:t>Wojtczuk-Turek</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Rozwijanie</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kompetencji</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twórczych</a:t>
            </a:r>
            <a:r>
              <a:rPr lang="en-US" sz="2700" b="1" dirty="0">
                <a:solidFill>
                  <a:srgbClr val="496F63"/>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S.J. </a:t>
            </a:r>
            <a:r>
              <a:rPr lang="en-US" sz="2700" b="1" dirty="0" err="1">
                <a:solidFill>
                  <a:srgbClr val="496F63"/>
                </a:solidFill>
                <a:latin typeface="Arial" panose="020B0604020202020204" pitchFamily="34" charset="0"/>
                <a:cs typeface="Arial" panose="020B0604020202020204" pitchFamily="34" charset="0"/>
              </a:rPr>
              <a:t>Parnes</a:t>
            </a:r>
            <a:r>
              <a:rPr lang="en-US" sz="2700" b="1" dirty="0">
                <a:solidFill>
                  <a:srgbClr val="496F63"/>
                </a:solidFill>
                <a:latin typeface="Arial" panose="020B0604020202020204" pitchFamily="34" charset="0"/>
                <a:cs typeface="Arial" panose="020B0604020202020204" pitchFamily="34" charset="0"/>
              </a:rPr>
              <a:t>, Optimize the magic of your mind</a:t>
            </a: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N. Thomas, </a:t>
            </a:r>
            <a:r>
              <a:rPr lang="en-US" sz="2700" b="1" dirty="0" err="1">
                <a:solidFill>
                  <a:srgbClr val="496F63"/>
                </a:solidFill>
                <a:latin typeface="Arial" panose="020B0604020202020204" pitchFamily="34" charset="0"/>
                <a:cs typeface="Arial" panose="020B0604020202020204" pitchFamily="34" charset="0"/>
              </a:rPr>
              <a:t>Kreatywność</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i</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innowacje</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według</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Johna</a:t>
            </a:r>
            <a:r>
              <a:rPr lang="en-US" sz="2700" b="1" dirty="0">
                <a:solidFill>
                  <a:srgbClr val="496F63"/>
                </a:solidFill>
                <a:latin typeface="Arial" panose="020B0604020202020204" pitchFamily="34" charset="0"/>
                <a:cs typeface="Arial" panose="020B0604020202020204" pitchFamily="34" charset="0"/>
              </a:rPr>
              <a:t> </a:t>
            </a:r>
            <a:r>
              <a:rPr lang="en-US" sz="2700" b="1" dirty="0" err="1">
                <a:solidFill>
                  <a:srgbClr val="496F63"/>
                </a:solidFill>
                <a:latin typeface="Arial" panose="020B0604020202020204" pitchFamily="34" charset="0"/>
                <a:cs typeface="Arial" panose="020B0604020202020204" pitchFamily="34" charset="0"/>
              </a:rPr>
              <a:t>Adaira</a:t>
            </a:r>
            <a:endParaRPr lang="en-US" sz="2700" b="1" dirty="0">
              <a:solidFill>
                <a:srgbClr val="496F6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T.M. Amabile, Motivating creativity in organization: On doing what you love and loving what you do</a:t>
            </a: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G.D. Hughes, Add creativity to your decision process</a:t>
            </a: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J. Miller, M. </a:t>
            </a:r>
            <a:r>
              <a:rPr lang="en-US" sz="2700" b="1" dirty="0" err="1">
                <a:solidFill>
                  <a:srgbClr val="496F63"/>
                </a:solidFill>
                <a:latin typeface="Arial" panose="020B0604020202020204" pitchFamily="34" charset="0"/>
                <a:cs typeface="Arial" panose="020B0604020202020204" pitchFamily="34" charset="0"/>
              </a:rPr>
              <a:t>Wroblewski</a:t>
            </a:r>
            <a:r>
              <a:rPr lang="en-US" sz="2700" b="1" dirty="0">
                <a:solidFill>
                  <a:srgbClr val="496F63"/>
                </a:solidFill>
                <a:latin typeface="Arial" panose="020B0604020202020204" pitchFamily="34" charset="0"/>
                <a:cs typeface="Arial" panose="020B0604020202020204" pitchFamily="34" charset="0"/>
              </a:rPr>
              <a:t>, J. Villafuerte, </a:t>
            </a:r>
            <a:r>
              <a:rPr lang="en-US" sz="2700" b="1" dirty="0" err="1">
                <a:solidFill>
                  <a:srgbClr val="496F63"/>
                </a:solidFill>
                <a:latin typeface="Arial" panose="020B0604020202020204" pitchFamily="34" charset="0"/>
                <a:cs typeface="Arial" panose="020B0604020202020204" pitchFamily="34" charset="0"/>
              </a:rPr>
              <a:t>Kultura</a:t>
            </a:r>
            <a:r>
              <a:rPr lang="en-US" sz="2700" b="1" dirty="0">
                <a:solidFill>
                  <a:srgbClr val="496F63"/>
                </a:solidFill>
                <a:latin typeface="Arial" panose="020B0604020202020204" pitchFamily="34" charset="0"/>
                <a:cs typeface="Arial" panose="020B0604020202020204" pitchFamily="34" charset="0"/>
              </a:rPr>
              <a:t> kaizen</a:t>
            </a:r>
          </a:p>
          <a:p>
            <a:pPr marL="342900" indent="-342900">
              <a:buFont typeface="Arial" panose="020B0604020202020204" pitchFamily="34" charset="0"/>
              <a:buChar char="•"/>
            </a:pPr>
            <a:r>
              <a:rPr lang="en-US" sz="2700" b="1" dirty="0">
                <a:solidFill>
                  <a:srgbClr val="496F63"/>
                </a:solidFill>
                <a:latin typeface="Arial" panose="020B0604020202020204" pitchFamily="34" charset="0"/>
                <a:cs typeface="Arial" panose="020B0604020202020204" pitchFamily="34" charset="0"/>
              </a:rPr>
              <a:t>P. Dawson, C. </a:t>
            </a:r>
            <a:r>
              <a:rPr lang="en-US" sz="2700" b="1" dirty="0" err="1">
                <a:solidFill>
                  <a:srgbClr val="496F63"/>
                </a:solidFill>
                <a:latin typeface="Arial" panose="020B0604020202020204" pitchFamily="34" charset="0"/>
                <a:cs typeface="Arial" panose="020B0604020202020204" pitchFamily="34" charset="0"/>
              </a:rPr>
              <a:t>Andriopoulos</a:t>
            </a:r>
            <a:r>
              <a:rPr lang="en-US" sz="2700" b="1" dirty="0">
                <a:solidFill>
                  <a:srgbClr val="496F63"/>
                </a:solidFill>
                <a:latin typeface="Arial" panose="020B0604020202020204" pitchFamily="34" charset="0"/>
                <a:cs typeface="Arial" panose="020B0604020202020204" pitchFamily="34" charset="0"/>
              </a:rPr>
              <a:t>, Managing Change, Creativity and Innovation</a:t>
            </a:r>
            <a:endParaRPr lang="pl-PL" sz="2700" b="1" dirty="0">
              <a:solidFill>
                <a:srgbClr val="496F63"/>
              </a:solidFill>
              <a:latin typeface="Arial" panose="020B0604020202020204" pitchFamily="34" charset="0"/>
              <a:cs typeface="Arial" panose="020B0604020202020204" pitchFamily="34" charset="0"/>
            </a:endParaRPr>
          </a:p>
        </p:txBody>
      </p:sp>
      <p:sp>
        <p:nvSpPr>
          <p:cNvPr id="302" name="Shape 302"/>
          <p:cNvSpPr/>
          <p:nvPr/>
        </p:nvSpPr>
        <p:spPr>
          <a:xfrm>
            <a:off x="18231646" y="5071918"/>
            <a:ext cx="4558248" cy="50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a:solidFill>
                  <a:srgbClr val="496F63"/>
                </a:solidFill>
                <a:latin typeface="Arial" panose="020B0604020202020204" pitchFamily="34" charset="0"/>
                <a:cs typeface="Arial" panose="020B0604020202020204" pitchFamily="34" charset="0"/>
              </a:rPr>
              <a:t>Inne źródła:</a:t>
            </a:r>
            <a:endParaRPr sz="3500" dirty="0">
              <a:solidFill>
                <a:srgbClr val="496F63"/>
              </a:solidFill>
              <a:latin typeface="Arial" panose="020B0604020202020204" pitchFamily="34" charset="0"/>
              <a:cs typeface="Arial" panose="020B0604020202020204" pitchFamily="34" charset="0"/>
            </a:endParaRPr>
          </a:p>
        </p:txBody>
      </p:sp>
      <p:sp>
        <p:nvSpPr>
          <p:cNvPr id="29" name="Shape 62">
            <a:extLst>
              <a:ext uri="{FF2B5EF4-FFF2-40B4-BE49-F238E27FC236}">
                <a16:creationId xmlns:a16="http://schemas.microsoft.com/office/drawing/2014/main" id="{A8038535-704F-42FE-BFCB-907B180E6254}"/>
              </a:ext>
            </a:extLst>
          </p:cNvPr>
          <p:cNvSpPr/>
          <p:nvPr/>
        </p:nvSpPr>
        <p:spPr>
          <a:xfrm>
            <a:off x="9912875" y="568234"/>
            <a:ext cx="5577191" cy="140442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496F63"/>
                </a:solidFill>
                <a:latin typeface="Arial" panose="020B0604020202020204" pitchFamily="34" charset="0"/>
                <a:cs typeface="Arial" panose="020B0604020202020204" pitchFamily="34" charset="0"/>
              </a:rPr>
              <a:t>Ź</a:t>
            </a:r>
            <a:r>
              <a:rPr lang="pl-PL">
                <a:solidFill>
                  <a:srgbClr val="496F63"/>
                </a:solidFill>
                <a:latin typeface="Arial" panose="020B0604020202020204" pitchFamily="34" charset="0"/>
                <a:cs typeface="Arial" panose="020B0604020202020204" pitchFamily="34" charset="0"/>
              </a:rPr>
              <a:t>ródła</a:t>
            </a:r>
            <a:endParaRPr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7198" y="2686322"/>
            <a:ext cx="1797836" cy="1438269"/>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208648"/>
            <a:ext cx="14938685" cy="539825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lnSpc>
                <a:spcPct val="150000"/>
              </a:lnSpc>
            </a:pPr>
            <a:r>
              <a:rPr lang="pl-PL" sz="5000" b="1" dirty="0">
                <a:solidFill>
                  <a:srgbClr val="496F63"/>
                </a:solidFill>
                <a:latin typeface="Arial" panose="020B0604020202020204" pitchFamily="34" charset="0"/>
                <a:cs typeface="Arial" panose="020B0604020202020204" pitchFamily="34" charset="0"/>
              </a:rPr>
              <a:t>Użyj techniki burzy mózgów, aby zaproponować bardziej kreatywne pomysły na produkty, które byłyby przydatne podczas pandemii Covid19. </a:t>
            </a:r>
          </a:p>
          <a:p>
            <a:pPr marL="742950" indent="-742950" algn="ctr">
              <a:lnSpc>
                <a:spcPct val="150000"/>
              </a:lnSpc>
              <a:buFont typeface="+mj-lt"/>
              <a:buAutoNum type="arabicPeriod"/>
            </a:pPr>
            <a:r>
              <a:rPr lang="pl-PL" sz="3600" b="1" dirty="0">
                <a:solidFill>
                  <a:srgbClr val="496F63"/>
                </a:solidFill>
                <a:latin typeface="Arial" panose="020B0604020202020204" pitchFamily="34" charset="0"/>
                <a:cs typeface="Arial" panose="020B0604020202020204" pitchFamily="34" charset="0"/>
              </a:rPr>
              <a:t>Wypowiedz rozwiązania problemu – zapisz je na białej tablicy lub flipcharcie.</a:t>
            </a:r>
          </a:p>
          <a:p>
            <a:pPr marL="742950" indent="-742950" algn="ctr">
              <a:lnSpc>
                <a:spcPct val="150000"/>
              </a:lnSpc>
              <a:buFont typeface="+mj-lt"/>
              <a:buAutoNum type="arabicPeriod"/>
            </a:pPr>
            <a:r>
              <a:rPr lang="pl-PL" sz="3600" b="1" dirty="0">
                <a:solidFill>
                  <a:srgbClr val="496F63"/>
                </a:solidFill>
                <a:latin typeface="Arial" panose="020B0604020202020204" pitchFamily="34" charset="0"/>
                <a:cs typeface="Arial" panose="020B0604020202020204" pitchFamily="34" charset="0"/>
              </a:rPr>
              <a:t>Pamiętaj - nie krytykujemy pomysłów.</a:t>
            </a:r>
          </a:p>
          <a:p>
            <a:pPr marL="742950" indent="-742950" algn="ctr">
              <a:lnSpc>
                <a:spcPct val="150000"/>
              </a:lnSpc>
              <a:buFont typeface="+mj-lt"/>
              <a:buAutoNum type="arabicPeriod"/>
            </a:pPr>
            <a:r>
              <a:rPr lang="pl-PL" sz="3600" b="1" dirty="0">
                <a:solidFill>
                  <a:srgbClr val="496F63"/>
                </a:solidFill>
                <a:latin typeface="Arial" panose="020B0604020202020204" pitchFamily="34" charset="0"/>
                <a:cs typeface="Arial" panose="020B0604020202020204" pitchFamily="34" charset="0"/>
              </a:rPr>
              <a:t>Wybierz pięć pomysłów, które najbardziej Ci się podobają.</a:t>
            </a:r>
          </a:p>
          <a:p>
            <a:pPr marL="742950" indent="-742950" algn="ctr">
              <a:lnSpc>
                <a:spcPct val="150000"/>
              </a:lnSpc>
              <a:buFont typeface="+mj-lt"/>
              <a:buAutoNum type="arabicPeriod"/>
            </a:pPr>
            <a:r>
              <a:rPr lang="pl-PL" sz="3600" b="1" dirty="0">
                <a:solidFill>
                  <a:srgbClr val="496F63"/>
                </a:solidFill>
                <a:latin typeface="Arial" panose="020B0604020202020204" pitchFamily="34" charset="0"/>
                <a:cs typeface="Arial" panose="020B0604020202020204" pitchFamily="34" charset="0"/>
              </a:rPr>
              <a:t>Wskaż kryteria oceny pomysłów.</a:t>
            </a:r>
          </a:p>
          <a:p>
            <a:pPr marL="742950" indent="-742950" algn="ctr">
              <a:lnSpc>
                <a:spcPct val="150000"/>
              </a:lnSpc>
              <a:buFont typeface="+mj-lt"/>
              <a:buAutoNum type="arabicPeriod"/>
            </a:pPr>
            <a:r>
              <a:rPr lang="pl-PL" sz="3600" b="1" dirty="0">
                <a:solidFill>
                  <a:srgbClr val="496F63"/>
                </a:solidFill>
                <a:latin typeface="Arial" panose="020B0604020202020204" pitchFamily="34" charset="0"/>
                <a:cs typeface="Arial" panose="020B0604020202020204" pitchFamily="34" charset="0"/>
              </a:rPr>
              <a:t>Każdemu pomysłowi przyznaj ocenę od 0 do 5 punktów w zależności od tego, jak dobrze spełnia każde kryterium.</a:t>
            </a:r>
          </a:p>
          <a:p>
            <a:pPr marL="742950" indent="-742950" algn="ctr">
              <a:lnSpc>
                <a:spcPct val="150000"/>
              </a:lnSpc>
              <a:buFont typeface="+mj-lt"/>
              <a:buAutoNum type="arabicPeriod"/>
            </a:pPr>
            <a:r>
              <a:rPr lang="pl-PL" sz="3600" b="1" dirty="0">
                <a:solidFill>
                  <a:srgbClr val="496F63"/>
                </a:solidFill>
                <a:latin typeface="Arial" panose="020B0604020202020204" pitchFamily="34" charset="0"/>
                <a:cs typeface="Arial" panose="020B0604020202020204" pitchFamily="34" charset="0"/>
              </a:rPr>
              <a:t>Pomysł z najwyższym wynikiem najlepiej rozwiąże Twój problem</a:t>
            </a:r>
            <a:r>
              <a:rPr lang="en-US" sz="3600" b="1" dirty="0">
                <a:solidFill>
                  <a:srgbClr val="496F63"/>
                </a:solidFill>
                <a:latin typeface="Arial" panose="020B0604020202020204" pitchFamily="34" charset="0"/>
                <a:cs typeface="Arial" panose="020B0604020202020204" pitchFamily="34" charset="0"/>
              </a:rPr>
              <a:t>.</a:t>
            </a:r>
            <a:r>
              <a:rPr lang="pl-PL" sz="3600" b="1" dirty="0">
                <a:solidFill>
                  <a:srgbClr val="496F63"/>
                </a:solidFill>
                <a:latin typeface="Arial" panose="020B0604020202020204" pitchFamily="34" charset="0"/>
                <a:cs typeface="Arial" panose="020B0604020202020204" pitchFamily="34" charset="0"/>
              </a:rPr>
              <a:t> </a:t>
            </a:r>
          </a:p>
          <a:p>
            <a:pPr algn="ctr">
              <a:lnSpc>
                <a:spcPct val="150000"/>
              </a:lnSpc>
            </a:pPr>
            <a:r>
              <a:rPr lang="pl-PL" sz="3000" dirty="0">
                <a:solidFill>
                  <a:srgbClr val="496F63"/>
                </a:solidFill>
              </a:rPr>
              <a:t>Czas trwania ćwiczenia</a:t>
            </a:r>
            <a:r>
              <a:rPr lang="en-US" sz="3000" dirty="0">
                <a:solidFill>
                  <a:srgbClr val="496F63"/>
                </a:solidFill>
              </a:rPr>
              <a:t> (</a:t>
            </a:r>
            <a:r>
              <a:rPr lang="pl-PL" sz="3000" dirty="0">
                <a:solidFill>
                  <a:srgbClr val="496F63"/>
                </a:solidFill>
              </a:rPr>
              <a:t>w grupach</a:t>
            </a:r>
            <a:r>
              <a:rPr lang="en-US" sz="3000" dirty="0">
                <a:solidFill>
                  <a:srgbClr val="496F63"/>
                </a:solidFill>
              </a:rPr>
              <a:t>) </a:t>
            </a:r>
            <a:r>
              <a:rPr lang="pl-PL" sz="3000" dirty="0">
                <a:solidFill>
                  <a:srgbClr val="496F63"/>
                </a:solidFill>
              </a:rPr>
              <a:t>–</a:t>
            </a:r>
            <a:r>
              <a:rPr lang="en-US" sz="3000" dirty="0">
                <a:solidFill>
                  <a:srgbClr val="496F63"/>
                </a:solidFill>
              </a:rPr>
              <a:t> </a:t>
            </a:r>
            <a:r>
              <a:rPr lang="pl-PL" sz="3000" dirty="0">
                <a:solidFill>
                  <a:srgbClr val="496F63"/>
                </a:solidFill>
              </a:rPr>
              <a:t>45</a:t>
            </a:r>
            <a:r>
              <a:rPr lang="en-US" sz="3000" dirty="0">
                <a:solidFill>
                  <a:srgbClr val="496F63"/>
                </a:solidFill>
              </a:rPr>
              <a:t> </a:t>
            </a:r>
            <a:r>
              <a:rPr lang="en-US" sz="3000" dirty="0" err="1">
                <a:solidFill>
                  <a:srgbClr val="496F63"/>
                </a:solidFill>
              </a:rPr>
              <a:t>minut</a:t>
            </a:r>
            <a:r>
              <a:rPr lang="en-US" sz="4000" dirty="0">
                <a:solidFill>
                  <a:srgbClr val="496F63"/>
                </a:solidFill>
              </a:rPr>
              <a:t>.</a:t>
            </a:r>
            <a:endParaRPr lang="en-US" sz="4000" dirty="0">
              <a:solidFill>
                <a:srgbClr val="496F63"/>
              </a:solidFill>
              <a:latin typeface="Arial" panose="020B0604020202020204" pitchFamily="34" charset="0"/>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sp>
      <p:sp>
        <p:nvSpPr>
          <p:cNvPr id="230" name="Shape 230"/>
          <p:cNvSpPr/>
          <p:nvPr/>
        </p:nvSpPr>
        <p:spPr>
          <a:xfrm>
            <a:off x="0" y="762695"/>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347535" y="2090566"/>
            <a:ext cx="9099674"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Zadanie</a:t>
            </a:r>
            <a:endParaRPr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7553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143"/>
            <a:ext cx="15747043" cy="15729330"/>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3172717" y="4050701"/>
            <a:ext cx="8875926" cy="6555641"/>
          </a:xfrm>
          <a:prstGeom prst="rect">
            <a:avLst/>
          </a:prstGeom>
        </p:spPr>
        <p:txBody>
          <a:bodyPr wrap="square">
            <a:spAutoFit/>
          </a:bodyPr>
          <a:lstStyle/>
          <a:p>
            <a:pPr algn="ctr"/>
            <a:r>
              <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„Jeśli chcemy, aby jutro było lepsze niż dziś, mamy tylko jeden sposób: musimy być bardziej kreatywni” </a:t>
            </a:r>
            <a:endPar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30951303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0" y="-1767179"/>
            <a:ext cx="14041665" cy="15049440"/>
          </a:xfrm>
          <a:prstGeom prst="rect">
            <a:avLst/>
          </a:prstGeom>
        </p:spPr>
      </p:pic>
      <p:sp>
        <p:nvSpPr>
          <p:cNvPr id="68" name="Shape 68"/>
          <p:cNvSpPr/>
          <p:nvPr/>
        </p:nvSpPr>
        <p:spPr>
          <a:xfrm>
            <a:off x="336114" y="602403"/>
            <a:ext cx="15157549" cy="374608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pl-PL" sz="9000" dirty="0">
                <a:solidFill>
                  <a:srgbClr val="496F63"/>
                </a:solidFill>
                <a:latin typeface="Arial" panose="020B0604020202020204" pitchFamily="34" charset="0"/>
                <a:cs typeface="Arial" panose="020B0604020202020204" pitchFamily="34" charset="0"/>
              </a:rPr>
              <a:t>Kreatywność? Co to jest?</a:t>
            </a:r>
            <a:endParaRPr lang="en-US" sz="9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870848" y="2185471"/>
            <a:ext cx="13551493" cy="8171468"/>
          </a:xfrm>
          <a:prstGeom prst="rect">
            <a:avLst/>
          </a:prstGeom>
        </p:spPr>
        <p:txBody>
          <a:bodyPr wrap="square">
            <a:spAutoFit/>
          </a:bodyPr>
          <a:lstStyle/>
          <a:p>
            <a:pPr algn="l"/>
            <a:r>
              <a:rPr lang="pl-PL" sz="7500" b="1" dirty="0">
                <a:solidFill>
                  <a:srgbClr val="71BB9A"/>
                </a:solidFill>
                <a:latin typeface="Arial" panose="020B0604020202020204" pitchFamily="34" charset="0"/>
                <a:cs typeface="Arial" panose="020B0604020202020204" pitchFamily="34" charset="0"/>
              </a:rPr>
              <a:t>Kreatywność definiowana jest jako proces myślowy, w wyniku którego powstają nowe pomysły, nowe rozwiązania, produkty, które są uznawane za nowe i użyteczne. </a:t>
            </a:r>
          </a:p>
        </p:txBody>
      </p:sp>
      <p:sp>
        <p:nvSpPr>
          <p:cNvPr id="12" name="Rectangle 1">
            <a:extLst>
              <a:ext uri="{FF2B5EF4-FFF2-40B4-BE49-F238E27FC236}">
                <a16:creationId xmlns:a16="http://schemas.microsoft.com/office/drawing/2014/main" id="{4D49CEC6-F031-4158-8FC7-828B977EEECE}"/>
              </a:ext>
            </a:extLst>
          </p:cNvPr>
          <p:cNvSpPr/>
          <p:nvPr/>
        </p:nvSpPr>
        <p:spPr>
          <a:xfrm>
            <a:off x="862596" y="10683086"/>
            <a:ext cx="17688614" cy="461665"/>
          </a:xfrm>
          <a:prstGeom prst="rect">
            <a:avLst/>
          </a:prstGeom>
        </p:spPr>
        <p:txBody>
          <a:bodyPr wrap="square">
            <a:spAutoFit/>
          </a:bodyPr>
          <a:lstStyle/>
          <a:p>
            <a:pPr algn="l"/>
            <a:r>
              <a:rPr lang="pl-PL" sz="2400" b="1" dirty="0">
                <a:solidFill>
                  <a:srgbClr val="496F63"/>
                </a:solidFill>
                <a:latin typeface="Arial" panose="020B0604020202020204" pitchFamily="34" charset="0"/>
                <a:cs typeface="Arial" panose="020B0604020202020204" pitchFamily="34" charset="0"/>
              </a:rPr>
              <a:t>Źródło: A. Wojtczuk-Turek, Rozwijanie kompetencji twórczych</a:t>
            </a:r>
          </a:p>
        </p:txBody>
      </p:sp>
      <p:sp>
        <p:nvSpPr>
          <p:cNvPr id="14" name="Shape 78">
            <a:extLst>
              <a:ext uri="{FF2B5EF4-FFF2-40B4-BE49-F238E27FC236}">
                <a16:creationId xmlns:a16="http://schemas.microsoft.com/office/drawing/2014/main" id="{02F9BED6-8EFA-451F-A3BE-17F6F1C76771}"/>
              </a:ext>
            </a:extLst>
          </p:cNvPr>
          <p:cNvSpPr/>
          <p:nvPr/>
        </p:nvSpPr>
        <p:spPr>
          <a:xfrm>
            <a:off x="14695280" y="1533547"/>
            <a:ext cx="9352606" cy="6498986"/>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5" name="Rectangle 1">
            <a:extLst>
              <a:ext uri="{FF2B5EF4-FFF2-40B4-BE49-F238E27FC236}">
                <a16:creationId xmlns:a16="http://schemas.microsoft.com/office/drawing/2014/main" id="{1A256849-46FD-4D88-8026-9A4D544CBD2D}"/>
              </a:ext>
            </a:extLst>
          </p:cNvPr>
          <p:cNvSpPr/>
          <p:nvPr/>
        </p:nvSpPr>
        <p:spPr>
          <a:xfrm>
            <a:off x="15067704" y="7070623"/>
            <a:ext cx="9316296" cy="461665"/>
          </a:xfrm>
          <a:prstGeom prst="rect">
            <a:avLst/>
          </a:prstGeom>
        </p:spPr>
        <p:txBody>
          <a:bodyPr wrap="square">
            <a:spAutoFit/>
          </a:bodyPr>
          <a:lstStyle/>
          <a:p>
            <a:pPr algn="l"/>
            <a:r>
              <a:rPr lang="pl-PL" sz="2400" b="1" dirty="0">
                <a:solidFill>
                  <a:srgbClr val="FFFFFF"/>
                </a:solidFill>
                <a:latin typeface="Arial" panose="020B0604020202020204" pitchFamily="34" charset="0"/>
                <a:cs typeface="Arial" panose="020B0604020202020204" pitchFamily="34" charset="0"/>
              </a:rPr>
              <a:t>Źródło: https://www.youtube.com/watch?v=NugRZGDbPFU</a:t>
            </a:r>
          </a:p>
        </p:txBody>
      </p:sp>
      <p:pic>
        <p:nvPicPr>
          <p:cNvPr id="4" name="Obraz 3">
            <a:hlinkClick r:id="rId4"/>
            <a:extLst>
              <a:ext uri="{FF2B5EF4-FFF2-40B4-BE49-F238E27FC236}">
                <a16:creationId xmlns:a16="http://schemas.microsoft.com/office/drawing/2014/main" id="{F5A849DF-C825-453C-8DC1-6E8B1C5ACCC8}"/>
              </a:ext>
            </a:extLst>
          </p:cNvPr>
          <p:cNvPicPr>
            <a:picLocks noChangeAspect="1"/>
          </p:cNvPicPr>
          <p:nvPr/>
        </p:nvPicPr>
        <p:blipFill>
          <a:blip r:embed="rId5"/>
          <a:stretch>
            <a:fillRect/>
          </a:stretch>
        </p:blipFill>
        <p:spPr>
          <a:xfrm>
            <a:off x="15075956" y="1900009"/>
            <a:ext cx="8617417" cy="4844931"/>
          </a:xfrm>
          <a:prstGeom prst="rect">
            <a:avLst/>
          </a:prstGeom>
        </p:spPr>
      </p:pic>
      <p:pic>
        <p:nvPicPr>
          <p:cNvPr id="7" name="Obraz 6">
            <a:extLst>
              <a:ext uri="{FF2B5EF4-FFF2-40B4-BE49-F238E27FC236}">
                <a16:creationId xmlns:a16="http://schemas.microsoft.com/office/drawing/2014/main" id="{F6BA6B81-2B29-4C62-B9F0-A8E6BA29BC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832" y="8488349"/>
            <a:ext cx="13286952" cy="6593071"/>
          </a:xfrm>
          <a:prstGeom prst="rect">
            <a:avLst/>
          </a:prstGeom>
        </p:spPr>
      </p:pic>
    </p:spTree>
    <p:extLst>
      <p:ext uri="{BB962C8B-B14F-4D97-AF65-F5344CB8AC3E}">
        <p14:creationId xmlns:p14="http://schemas.microsoft.com/office/powerpoint/2010/main" val="19643114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58335" y="26891"/>
            <a:ext cx="14041665" cy="15049440"/>
          </a:xfrm>
          <a:prstGeom prst="rect">
            <a:avLst/>
          </a:prstGeom>
        </p:spPr>
      </p:pic>
      <p:sp>
        <p:nvSpPr>
          <p:cNvPr id="68" name="Shape 68"/>
          <p:cNvSpPr/>
          <p:nvPr/>
        </p:nvSpPr>
        <p:spPr>
          <a:xfrm>
            <a:off x="2587894" y="637984"/>
            <a:ext cx="13429689" cy="374608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pl-PL" sz="8000" dirty="0">
                <a:solidFill>
                  <a:srgbClr val="496F63"/>
                </a:solidFill>
                <a:latin typeface="Arial" panose="020B0604020202020204" pitchFamily="34" charset="0"/>
                <a:cs typeface="Arial" panose="020B0604020202020204" pitchFamily="34" charset="0"/>
              </a:rPr>
              <a:t>Warunki kreatywności</a:t>
            </a:r>
            <a:r>
              <a:rPr lang="en-US" sz="8000" dirty="0">
                <a:solidFill>
                  <a:srgbClr val="496F63"/>
                </a:solidFill>
                <a:latin typeface="Arial" panose="020B0604020202020204" pitchFamily="34" charset="0"/>
                <a:cs typeface="Arial" panose="020B0604020202020204" pitchFamily="34" charset="0"/>
              </a:rPr>
              <a:t>:</a:t>
            </a: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307313" y="1848454"/>
            <a:ext cx="14692687" cy="10095071"/>
          </a:xfrm>
          <a:prstGeom prst="rect">
            <a:avLst/>
          </a:prstGeom>
        </p:spPr>
        <p:txBody>
          <a:bodyPr wrap="square">
            <a:spAutoFit/>
          </a:bodyPr>
          <a:lstStyle/>
          <a:p>
            <a:pPr algn="l"/>
            <a:r>
              <a:rPr lang="pl-PL" sz="5000" b="1" dirty="0">
                <a:solidFill>
                  <a:srgbClr val="71BB9A"/>
                </a:solidFill>
                <a:latin typeface="Arial" panose="020B0604020202020204" pitchFamily="34" charset="0"/>
                <a:cs typeface="Arial" panose="020B0604020202020204" pitchFamily="34" charset="0"/>
              </a:rPr>
              <a:t>a</a:t>
            </a:r>
            <a:r>
              <a:rPr lang="en-US" sz="5000" b="1" dirty="0">
                <a:solidFill>
                  <a:srgbClr val="71BB9A"/>
                </a:solidFill>
                <a:latin typeface="Arial" panose="020B0604020202020204" pitchFamily="34" charset="0"/>
                <a:cs typeface="Arial" panose="020B0604020202020204" pitchFamily="34" charset="0"/>
              </a:rPr>
              <a:t>) </a:t>
            </a:r>
            <a:r>
              <a:rPr lang="pl-PL" sz="5000" b="1" dirty="0">
                <a:solidFill>
                  <a:srgbClr val="71BB9A"/>
                </a:solidFill>
                <a:latin typeface="Arial" panose="020B0604020202020204" pitchFamily="34" charset="0"/>
                <a:cs typeface="Arial" panose="020B0604020202020204" pitchFamily="34" charset="0"/>
              </a:rPr>
              <a:t>Indywidualne cechy i umiejętności:</a:t>
            </a:r>
            <a:endParaRPr lang="en-US" sz="5000" b="1" dirty="0">
              <a:solidFill>
                <a:srgbClr val="71BB9A"/>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potrzeba autonomii,</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skupienie się na ryzyku,</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samodzielne myślenie i ocena,</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powściągliwość od osądów,</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swoboda działania,</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generowanie wielu pomysłów,</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rozwijanie pomysłów innych,</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brak strachu przed porażką lub wyśmiewaniem,</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pozytywne nastawienie pracowników i zespołu,</a:t>
            </a:r>
          </a:p>
          <a:p>
            <a:pPr marL="685800" indent="-685800" algn="l">
              <a:buFont typeface="Arial" panose="020B0604020202020204" pitchFamily="34" charset="0"/>
              <a:buChar char="•"/>
            </a:pPr>
            <a:r>
              <a:rPr lang="pl-PL" sz="5000" b="1" dirty="0">
                <a:solidFill>
                  <a:srgbClr val="71BB9A"/>
                </a:solidFill>
                <a:latin typeface="Arial" panose="020B0604020202020204" pitchFamily="34" charset="0"/>
                <a:cs typeface="Arial" panose="020B0604020202020204" pitchFamily="34" charset="0"/>
              </a:rPr>
              <a:t>branie pod uwagę intuicji</a:t>
            </a:r>
            <a:r>
              <a:rPr lang="en-US" sz="5000" b="1" dirty="0">
                <a:solidFill>
                  <a:srgbClr val="71BB9A"/>
                </a:solidFill>
                <a:latin typeface="Arial" panose="020B0604020202020204" pitchFamily="34" charset="0"/>
                <a:cs typeface="Arial" panose="020B0604020202020204" pitchFamily="34" charset="0"/>
              </a:rPr>
              <a:t>.</a:t>
            </a:r>
            <a:endParaRPr lang="pl-PL" sz="5000" b="1" dirty="0">
              <a:solidFill>
                <a:srgbClr val="71BB9A"/>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626783" y="12119449"/>
            <a:ext cx="21575650" cy="1569660"/>
          </a:xfrm>
          <a:prstGeom prst="rect">
            <a:avLst/>
          </a:prstGeom>
        </p:spPr>
        <p:txBody>
          <a:bodyPr wrap="square">
            <a:spAutoFit/>
          </a:bodyPr>
          <a:lstStyle/>
          <a:p>
            <a:pPr algn="l"/>
            <a:r>
              <a:rPr lang="pl-PL" sz="2400" b="1" dirty="0">
                <a:solidFill>
                  <a:srgbClr val="496F63"/>
                </a:solidFill>
                <a:latin typeface="Arial" panose="020B0604020202020204" pitchFamily="34" charset="0"/>
                <a:cs typeface="Arial" panose="020B0604020202020204" pitchFamily="34" charset="0"/>
              </a:rPr>
              <a:t>Źródło: J. Lichtarski, M. </a:t>
            </a:r>
            <a:r>
              <a:rPr lang="pl-PL" sz="2400" b="1" dirty="0" err="1">
                <a:solidFill>
                  <a:srgbClr val="496F63"/>
                </a:solidFill>
                <a:latin typeface="Arial" panose="020B0604020202020204" pitchFamily="34" charset="0"/>
                <a:cs typeface="Arial" panose="020B0604020202020204" pitchFamily="34" charset="0"/>
              </a:rPr>
              <a:t>Trenkner</a:t>
            </a:r>
            <a:r>
              <a:rPr lang="pl-PL" sz="2400" b="1" dirty="0">
                <a:solidFill>
                  <a:srgbClr val="496F63"/>
                </a:solidFill>
                <a:latin typeface="Arial" panose="020B0604020202020204" pitchFamily="34" charset="0"/>
                <a:cs typeface="Arial" panose="020B0604020202020204" pitchFamily="34" charset="0"/>
              </a:rPr>
              <a:t>, On the co-</a:t>
            </a:r>
            <a:r>
              <a:rPr lang="pl-PL" sz="2400" b="1" dirty="0" err="1">
                <a:solidFill>
                  <a:srgbClr val="496F63"/>
                </a:solidFill>
                <a:latin typeface="Arial" panose="020B0604020202020204" pitchFamily="34" charset="0"/>
                <a:cs typeface="Arial" panose="020B0604020202020204" pitchFamily="34" charset="0"/>
              </a:rPr>
              <a:t>existence</a:t>
            </a:r>
            <a:r>
              <a:rPr lang="pl-PL" sz="2400" b="1" dirty="0">
                <a:solidFill>
                  <a:srgbClr val="496F63"/>
                </a:solidFill>
                <a:latin typeface="Arial" panose="020B0604020202020204" pitchFamily="34" charset="0"/>
                <a:cs typeface="Arial" panose="020B0604020202020204" pitchFamily="34" charset="0"/>
              </a:rPr>
              <a:t> of </a:t>
            </a:r>
            <a:r>
              <a:rPr lang="pl-PL" sz="2400" b="1" dirty="0" err="1">
                <a:solidFill>
                  <a:srgbClr val="496F63"/>
                </a:solidFill>
                <a:latin typeface="Arial" panose="020B0604020202020204" pitchFamily="34" charset="0"/>
                <a:cs typeface="Arial" panose="020B0604020202020204" pitchFamily="34" charset="0"/>
              </a:rPr>
              <a:t>innovation</a:t>
            </a:r>
            <a:r>
              <a:rPr lang="pl-PL" sz="2400" b="1" dirty="0">
                <a:solidFill>
                  <a:srgbClr val="496F63"/>
                </a:solidFill>
                <a:latin typeface="Arial" panose="020B0604020202020204" pitchFamily="34" charset="0"/>
                <a:cs typeface="Arial" panose="020B0604020202020204" pitchFamily="34" charset="0"/>
              </a:rPr>
              <a:t> and </a:t>
            </a:r>
            <a:r>
              <a:rPr lang="pl-PL" sz="2400" b="1" dirty="0" err="1">
                <a:solidFill>
                  <a:srgbClr val="496F63"/>
                </a:solidFill>
                <a:latin typeface="Arial" panose="020B0604020202020204" pitchFamily="34" charset="0"/>
                <a:cs typeface="Arial" panose="020B0604020202020204" pitchFamily="34" charset="0"/>
              </a:rPr>
              <a:t>creativity</a:t>
            </a:r>
            <a:r>
              <a:rPr lang="pl-PL" sz="2400" b="1" dirty="0">
                <a:solidFill>
                  <a:srgbClr val="496F63"/>
                </a:solidFill>
                <a:latin typeface="Arial" panose="020B0604020202020204" pitchFamily="34" charset="0"/>
                <a:cs typeface="Arial" panose="020B0604020202020204" pitchFamily="34" charset="0"/>
              </a:rPr>
              <a:t> in the </a:t>
            </a:r>
            <a:r>
              <a:rPr lang="pl-PL" sz="2400" b="1" dirty="0" err="1">
                <a:solidFill>
                  <a:srgbClr val="496F63"/>
                </a:solidFill>
                <a:latin typeface="Arial" panose="020B0604020202020204" pitchFamily="34" charset="0"/>
                <a:cs typeface="Arial" panose="020B0604020202020204" pitchFamily="34" charset="0"/>
              </a:rPr>
              <a:t>lean</a:t>
            </a:r>
            <a:r>
              <a:rPr lang="pl-PL" sz="2400" b="1" dirty="0">
                <a:solidFill>
                  <a:srgbClr val="496F63"/>
                </a:solidFill>
                <a:latin typeface="Arial" panose="020B0604020202020204" pitchFamily="34" charset="0"/>
                <a:cs typeface="Arial" panose="020B0604020202020204" pitchFamily="34" charset="0"/>
              </a:rPr>
              <a:t> management environment</a:t>
            </a:r>
          </a:p>
          <a:p>
            <a:pPr algn="l"/>
            <a:r>
              <a:rPr lang="en-US" sz="2400" b="1" dirty="0">
                <a:solidFill>
                  <a:srgbClr val="496F63"/>
                </a:solidFill>
                <a:latin typeface="Arial" panose="020B0604020202020204" pitchFamily="34" charset="0"/>
                <a:cs typeface="Arial" panose="020B0604020202020204" pitchFamily="34" charset="0"/>
              </a:rPr>
              <a:t>S.J. </a:t>
            </a:r>
            <a:r>
              <a:rPr lang="en-US" sz="2400" b="1" dirty="0" err="1">
                <a:solidFill>
                  <a:srgbClr val="496F63"/>
                </a:solidFill>
                <a:latin typeface="Arial" panose="020B0604020202020204" pitchFamily="34" charset="0"/>
                <a:cs typeface="Arial" panose="020B0604020202020204" pitchFamily="34" charset="0"/>
              </a:rPr>
              <a:t>Parnes</a:t>
            </a:r>
            <a:r>
              <a:rPr lang="en-US" sz="2400" b="1" dirty="0">
                <a:solidFill>
                  <a:srgbClr val="496F63"/>
                </a:solidFill>
                <a:latin typeface="Arial" panose="020B0604020202020204" pitchFamily="34" charset="0"/>
                <a:cs typeface="Arial" panose="020B0604020202020204" pitchFamily="34" charset="0"/>
              </a:rPr>
              <a:t>, Optimize the magic of your mind</a:t>
            </a:r>
            <a:endParaRPr lang="pl-PL" sz="2400" b="1" dirty="0">
              <a:solidFill>
                <a:srgbClr val="496F63"/>
              </a:solidFill>
              <a:latin typeface="Arial" panose="020B0604020202020204" pitchFamily="34" charset="0"/>
              <a:cs typeface="Arial" panose="020B0604020202020204" pitchFamily="34" charset="0"/>
            </a:endParaRPr>
          </a:p>
          <a:p>
            <a:pPr algn="l"/>
            <a:r>
              <a:rPr lang="pl-PL" sz="2400" b="1" dirty="0">
                <a:solidFill>
                  <a:srgbClr val="496F63"/>
                </a:solidFill>
                <a:latin typeface="Arial" panose="020B0604020202020204" pitchFamily="34" charset="0"/>
                <a:cs typeface="Arial" panose="020B0604020202020204" pitchFamily="34" charset="0"/>
              </a:rPr>
              <a:t>N. Thomas, Kreatywność i innowacje według Johna </a:t>
            </a:r>
            <a:r>
              <a:rPr lang="pl-PL" sz="2400" b="1" dirty="0" err="1">
                <a:solidFill>
                  <a:srgbClr val="496F63"/>
                </a:solidFill>
                <a:latin typeface="Arial" panose="020B0604020202020204" pitchFamily="34" charset="0"/>
                <a:cs typeface="Arial" panose="020B0604020202020204" pitchFamily="34" charset="0"/>
              </a:rPr>
              <a:t>Adaira</a:t>
            </a:r>
            <a:endParaRPr lang="pl-PL" sz="2400" b="1" dirty="0">
              <a:solidFill>
                <a:srgbClr val="496F63"/>
              </a:solidFill>
              <a:latin typeface="Arial" panose="020B0604020202020204" pitchFamily="34" charset="0"/>
              <a:cs typeface="Arial" panose="020B0604020202020204" pitchFamily="34" charset="0"/>
            </a:endParaRPr>
          </a:p>
          <a:p>
            <a:pPr algn="l"/>
            <a:endParaRPr lang="pl-PL" sz="2400" b="1" dirty="0">
              <a:solidFill>
                <a:srgbClr val="496F63"/>
              </a:solidFill>
              <a:latin typeface="Arial" panose="020B0604020202020204" pitchFamily="34" charset="0"/>
              <a:cs typeface="Arial" panose="020B0604020202020204" pitchFamily="34" charset="0"/>
            </a:endParaRPr>
          </a:p>
        </p:txBody>
      </p:sp>
      <p:sp>
        <p:nvSpPr>
          <p:cNvPr id="13" name="Shape 78">
            <a:extLst>
              <a:ext uri="{FF2B5EF4-FFF2-40B4-BE49-F238E27FC236}">
                <a16:creationId xmlns:a16="http://schemas.microsoft.com/office/drawing/2014/main" id="{6A8A65AA-F4FE-4AD5-A610-94E0450CC688}"/>
              </a:ext>
            </a:extLst>
          </p:cNvPr>
          <p:cNvSpPr/>
          <p:nvPr/>
        </p:nvSpPr>
        <p:spPr>
          <a:xfrm>
            <a:off x="15031394" y="1617645"/>
            <a:ext cx="9352606" cy="1002912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4" name="pole tekstowe 13">
            <a:extLst>
              <a:ext uri="{FF2B5EF4-FFF2-40B4-BE49-F238E27FC236}">
                <a16:creationId xmlns:a16="http://schemas.microsoft.com/office/drawing/2014/main" id="{6CDB0178-CE3D-4BB2-9B4D-0032DF4D5239}"/>
              </a:ext>
            </a:extLst>
          </p:cNvPr>
          <p:cNvSpPr txBox="1"/>
          <p:nvPr/>
        </p:nvSpPr>
        <p:spPr>
          <a:xfrm>
            <a:off x="15451874" y="2036568"/>
            <a:ext cx="8511646" cy="871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sz="4000" dirty="0">
                <a:solidFill>
                  <a:srgbClr val="FFFFFF"/>
                </a:solidFill>
              </a:rPr>
              <a:t>Czy wiesz, że… </a:t>
            </a:r>
          </a:p>
          <a:p>
            <a:r>
              <a:rPr lang="pl-PL" sz="4000" dirty="0">
                <a:solidFill>
                  <a:srgbClr val="FFFFFF"/>
                </a:solidFill>
              </a:rPr>
              <a:t>W 2010 roku IBM przeprowadził ankietę, w której ponad 1,5 tys. osób zapytało prezesów i partnerów zarządzających różnych organizacji na całym świecie o kompetencje lidera, ich zdaniem, najważniejsze w zarządzaniu organizacją. Okazało się, że wśród odpowiedzi takich jak: dyscyplina, kompetencje menedżerskie, uczciwość, zarządzanie zespołem czy tworzenie inspirującej wizji szczególnie wyróżnia się kreatywność</a:t>
            </a:r>
            <a:r>
              <a:rPr lang="en-US" sz="4000" dirty="0">
                <a:solidFill>
                  <a:srgbClr val="FFFFFF"/>
                </a:solidFill>
              </a:rPr>
              <a:t>.</a:t>
            </a:r>
            <a:endParaRPr lang="pl-PL" sz="4000" dirty="0">
              <a:solidFill>
                <a:srgbClr val="FFFFFF"/>
              </a:solidFill>
            </a:endParaRPr>
          </a:p>
        </p:txBody>
      </p:sp>
      <p:sp>
        <p:nvSpPr>
          <p:cNvPr id="15" name="Rectangle 1">
            <a:extLst>
              <a:ext uri="{FF2B5EF4-FFF2-40B4-BE49-F238E27FC236}">
                <a16:creationId xmlns:a16="http://schemas.microsoft.com/office/drawing/2014/main" id="{15A5B238-6DA7-473E-B6A9-C9539E2FE2E9}"/>
              </a:ext>
            </a:extLst>
          </p:cNvPr>
          <p:cNvSpPr/>
          <p:nvPr/>
        </p:nvSpPr>
        <p:spPr>
          <a:xfrm>
            <a:off x="15451874" y="10736130"/>
            <a:ext cx="9316296" cy="830997"/>
          </a:xfrm>
          <a:prstGeom prst="rect">
            <a:avLst/>
          </a:prstGeom>
        </p:spPr>
        <p:txBody>
          <a:bodyPr wrap="square">
            <a:spAutoFit/>
          </a:bodyPr>
          <a:lstStyle/>
          <a:p>
            <a:pPr algn="l"/>
            <a:r>
              <a:rPr lang="pl-PL" sz="2400" b="1" dirty="0">
                <a:solidFill>
                  <a:srgbClr val="FFFFFF"/>
                </a:solidFill>
                <a:latin typeface="Arial" panose="020B0604020202020204" pitchFamily="34" charset="0"/>
                <a:cs typeface="Arial" panose="020B0604020202020204" pitchFamily="34" charset="0"/>
              </a:rPr>
              <a:t>Źródło: https://www.prawo.pl/kadry/dlaczego-skrzynka-pomyslow-juz-nie-wystarczy,279443.html</a:t>
            </a:r>
          </a:p>
        </p:txBody>
      </p:sp>
    </p:spTree>
    <p:extLst>
      <p:ext uri="{BB962C8B-B14F-4D97-AF65-F5344CB8AC3E}">
        <p14:creationId xmlns:p14="http://schemas.microsoft.com/office/powerpoint/2010/main" val="7757946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1847727" y="-2096832"/>
            <a:ext cx="14041665" cy="15049440"/>
          </a:xfrm>
          <a:prstGeom prst="rect">
            <a:avLst/>
          </a:prstGeom>
        </p:spPr>
      </p:pic>
      <p:sp>
        <p:nvSpPr>
          <p:cNvPr id="68" name="Shape 68"/>
          <p:cNvSpPr/>
          <p:nvPr/>
        </p:nvSpPr>
        <p:spPr>
          <a:xfrm>
            <a:off x="9896583" y="725986"/>
            <a:ext cx="13429689" cy="374608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pl-PL" sz="8000" dirty="0">
                <a:solidFill>
                  <a:srgbClr val="496F63"/>
                </a:solidFill>
                <a:latin typeface="Arial" panose="020B0604020202020204" pitchFamily="34" charset="0"/>
                <a:cs typeface="Arial" panose="020B0604020202020204" pitchFamily="34" charset="0"/>
              </a:rPr>
              <a:t>Warunki kreatywności</a:t>
            </a:r>
            <a:r>
              <a:rPr lang="en-US" sz="8000" dirty="0">
                <a:solidFill>
                  <a:srgbClr val="496F63"/>
                </a:solidFill>
                <a:latin typeface="Arial" panose="020B0604020202020204" pitchFamily="34" charset="0"/>
                <a:cs typeface="Arial" panose="020B0604020202020204" pitchFamily="34" charset="0"/>
              </a:rPr>
              <a:t>:</a:t>
            </a: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9265085" y="1890870"/>
            <a:ext cx="14692687" cy="10864513"/>
          </a:xfrm>
          <a:prstGeom prst="rect">
            <a:avLst/>
          </a:prstGeom>
        </p:spPr>
        <p:txBody>
          <a:bodyPr wrap="square">
            <a:spAutoFit/>
          </a:bodyPr>
          <a:lstStyle/>
          <a:p>
            <a:pPr algn="r"/>
            <a:r>
              <a:rPr lang="en-US" sz="4200" b="1" dirty="0">
                <a:solidFill>
                  <a:srgbClr val="71BB9A"/>
                </a:solidFill>
                <a:latin typeface="Arial" panose="020B0604020202020204" pitchFamily="34" charset="0"/>
                <a:cs typeface="Arial" panose="020B0604020202020204" pitchFamily="34" charset="0"/>
              </a:rPr>
              <a:t>b) </a:t>
            </a:r>
            <a:r>
              <a:rPr lang="pl-PL" sz="4200" b="1" dirty="0">
                <a:solidFill>
                  <a:srgbClr val="71BB9A"/>
                </a:solidFill>
                <a:latin typeface="Arial" panose="020B0604020202020204" pitchFamily="34" charset="0"/>
                <a:cs typeface="Arial" panose="020B0604020202020204" pitchFamily="34" charset="0"/>
              </a:rPr>
              <a:t>Warunki stworzone przez środowisko:</a:t>
            </a:r>
            <a:endParaRPr lang="en-US" sz="4200" b="1" dirty="0">
              <a:solidFill>
                <a:srgbClr val="71BB9A"/>
              </a:solidFill>
              <a:latin typeface="Arial" panose="020B0604020202020204" pitchFamily="34" charset="0"/>
              <a:cs typeface="Arial" panose="020B0604020202020204" pitchFamily="34" charset="0"/>
            </a:endParaRP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zapotrzebowanie na nowe rozwiązanie,</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zapewnienie przyjaznej atmosfery w miejscu pracy,</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swoboda działania (autonomia),</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wspieranie kultury organizacyjnej,</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wsparcie zarządu,</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wsparcie zespołu,</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wystarczające zasoby (materiały, warunki pracy, informacje),</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zachęcanie pracowników do zgłaszania różnych pomysłów,</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tworzenie atmosfery współpracy w grupie,</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sprzyjanie dyskusji i dzieleniu się informacjami,</a:t>
            </a:r>
          </a:p>
          <a:p>
            <a:pPr marL="685800" indent="-685800" algn="r">
              <a:buFont typeface="Arial" panose="020B0604020202020204" pitchFamily="34" charset="0"/>
              <a:buChar char="•"/>
            </a:pPr>
            <a:r>
              <a:rPr lang="pl-PL" sz="4400" b="1" dirty="0">
                <a:solidFill>
                  <a:srgbClr val="71BB9A"/>
                </a:solidFill>
                <a:latin typeface="Arial" panose="020B0604020202020204" pitchFamily="34" charset="0"/>
                <a:cs typeface="Arial" panose="020B0604020202020204" pitchFamily="34" charset="0"/>
              </a:rPr>
              <a:t>wykorzystywanie nagród za postawy twórcze.</a:t>
            </a:r>
          </a:p>
          <a:p>
            <a:pPr marL="685800" indent="-685800" algn="r">
              <a:buFont typeface="Arial" panose="020B0604020202020204" pitchFamily="34" charset="0"/>
              <a:buChar char="•"/>
            </a:pPr>
            <a:endParaRPr lang="pl-PL" sz="4400" b="1" dirty="0">
              <a:solidFill>
                <a:srgbClr val="71BB9A"/>
              </a:solidFill>
              <a:latin typeface="Arial" panose="020B0604020202020204" pitchFamily="34" charset="0"/>
              <a:cs typeface="Arial" panose="020B0604020202020204" pitchFamily="34" charset="0"/>
            </a:endParaRPr>
          </a:p>
          <a:p>
            <a:pPr marL="685800" indent="-685800" algn="r">
              <a:buFont typeface="Arial" panose="020B0604020202020204" pitchFamily="34" charset="0"/>
              <a:buChar char="•"/>
            </a:pPr>
            <a:r>
              <a:rPr lang="en-US" sz="4200" b="1" dirty="0">
                <a:solidFill>
                  <a:srgbClr val="71BB9A"/>
                </a:solidFill>
                <a:latin typeface="Arial" panose="020B0604020202020204" pitchFamily="34" charset="0"/>
                <a:cs typeface="Arial" panose="020B0604020202020204" pitchFamily="34" charset="0"/>
              </a:rPr>
              <a:t>.</a:t>
            </a:r>
            <a:endParaRPr lang="pl-PL" sz="4200" b="1" dirty="0">
              <a:solidFill>
                <a:srgbClr val="71BB9A"/>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2209801" y="12352444"/>
            <a:ext cx="21575650" cy="1200329"/>
          </a:xfrm>
          <a:prstGeom prst="rect">
            <a:avLst/>
          </a:prstGeom>
        </p:spPr>
        <p:txBody>
          <a:bodyPr wrap="square">
            <a:spAutoFit/>
          </a:bodyPr>
          <a:lstStyle/>
          <a:p>
            <a:pPr algn="r"/>
            <a:r>
              <a:rPr lang="pl-PL" sz="2400" b="1" dirty="0">
                <a:solidFill>
                  <a:srgbClr val="496F63"/>
                </a:solidFill>
                <a:latin typeface="Arial" panose="020B0604020202020204" pitchFamily="34" charset="0"/>
                <a:cs typeface="Arial" panose="020B0604020202020204" pitchFamily="34" charset="0"/>
              </a:rPr>
              <a:t>Źródło: J. Lichtarski, M. </a:t>
            </a:r>
            <a:r>
              <a:rPr lang="pl-PL" sz="2400" b="1" dirty="0" err="1">
                <a:solidFill>
                  <a:srgbClr val="496F63"/>
                </a:solidFill>
                <a:latin typeface="Arial" panose="020B0604020202020204" pitchFamily="34" charset="0"/>
                <a:cs typeface="Arial" panose="020B0604020202020204" pitchFamily="34" charset="0"/>
              </a:rPr>
              <a:t>Trenkner</a:t>
            </a:r>
            <a:r>
              <a:rPr lang="pl-PL" sz="2400" b="1" dirty="0">
                <a:solidFill>
                  <a:srgbClr val="496F63"/>
                </a:solidFill>
                <a:latin typeface="Arial" panose="020B0604020202020204" pitchFamily="34" charset="0"/>
                <a:cs typeface="Arial" panose="020B0604020202020204" pitchFamily="34" charset="0"/>
              </a:rPr>
              <a:t>, On the co-</a:t>
            </a:r>
            <a:r>
              <a:rPr lang="pl-PL" sz="2400" b="1" dirty="0" err="1">
                <a:solidFill>
                  <a:srgbClr val="496F63"/>
                </a:solidFill>
                <a:latin typeface="Arial" panose="020B0604020202020204" pitchFamily="34" charset="0"/>
                <a:cs typeface="Arial" panose="020B0604020202020204" pitchFamily="34" charset="0"/>
              </a:rPr>
              <a:t>existence</a:t>
            </a:r>
            <a:r>
              <a:rPr lang="pl-PL" sz="2400" b="1" dirty="0">
                <a:solidFill>
                  <a:srgbClr val="496F63"/>
                </a:solidFill>
                <a:latin typeface="Arial" panose="020B0604020202020204" pitchFamily="34" charset="0"/>
                <a:cs typeface="Arial" panose="020B0604020202020204" pitchFamily="34" charset="0"/>
              </a:rPr>
              <a:t> of </a:t>
            </a:r>
            <a:r>
              <a:rPr lang="pl-PL" sz="2400" b="1" dirty="0" err="1">
                <a:solidFill>
                  <a:srgbClr val="496F63"/>
                </a:solidFill>
                <a:latin typeface="Arial" panose="020B0604020202020204" pitchFamily="34" charset="0"/>
                <a:cs typeface="Arial" panose="020B0604020202020204" pitchFamily="34" charset="0"/>
              </a:rPr>
              <a:t>innovation</a:t>
            </a:r>
            <a:r>
              <a:rPr lang="pl-PL" sz="2400" b="1" dirty="0">
                <a:solidFill>
                  <a:srgbClr val="496F63"/>
                </a:solidFill>
                <a:latin typeface="Arial" panose="020B0604020202020204" pitchFamily="34" charset="0"/>
                <a:cs typeface="Arial" panose="020B0604020202020204" pitchFamily="34" charset="0"/>
              </a:rPr>
              <a:t> and </a:t>
            </a:r>
            <a:r>
              <a:rPr lang="pl-PL" sz="2400" b="1" dirty="0" err="1">
                <a:solidFill>
                  <a:srgbClr val="496F63"/>
                </a:solidFill>
                <a:latin typeface="Arial" panose="020B0604020202020204" pitchFamily="34" charset="0"/>
                <a:cs typeface="Arial" panose="020B0604020202020204" pitchFamily="34" charset="0"/>
              </a:rPr>
              <a:t>creativity</a:t>
            </a:r>
            <a:r>
              <a:rPr lang="pl-PL" sz="2400" b="1" dirty="0">
                <a:solidFill>
                  <a:srgbClr val="496F63"/>
                </a:solidFill>
                <a:latin typeface="Arial" panose="020B0604020202020204" pitchFamily="34" charset="0"/>
                <a:cs typeface="Arial" panose="020B0604020202020204" pitchFamily="34" charset="0"/>
              </a:rPr>
              <a:t> in the </a:t>
            </a:r>
            <a:r>
              <a:rPr lang="pl-PL" sz="2400" b="1" dirty="0" err="1">
                <a:solidFill>
                  <a:srgbClr val="496F63"/>
                </a:solidFill>
                <a:latin typeface="Arial" panose="020B0604020202020204" pitchFamily="34" charset="0"/>
                <a:cs typeface="Arial" panose="020B0604020202020204" pitchFamily="34" charset="0"/>
              </a:rPr>
              <a:t>lean</a:t>
            </a:r>
            <a:r>
              <a:rPr lang="pl-PL" sz="2400" b="1" dirty="0">
                <a:solidFill>
                  <a:srgbClr val="496F63"/>
                </a:solidFill>
                <a:latin typeface="Arial" panose="020B0604020202020204" pitchFamily="34" charset="0"/>
                <a:cs typeface="Arial" panose="020B0604020202020204" pitchFamily="34" charset="0"/>
              </a:rPr>
              <a:t> management environment</a:t>
            </a:r>
          </a:p>
          <a:p>
            <a:pPr algn="r"/>
            <a:r>
              <a:rPr lang="en-US" sz="2400" b="1" dirty="0">
                <a:solidFill>
                  <a:srgbClr val="496F63"/>
                </a:solidFill>
                <a:latin typeface="Arial" panose="020B0604020202020204" pitchFamily="34" charset="0"/>
                <a:cs typeface="Arial" panose="020B0604020202020204" pitchFamily="34" charset="0"/>
              </a:rPr>
              <a:t>T.M. Amabile, Motivating creativity in organization: On doing what you love and loving what you do</a:t>
            </a:r>
          </a:p>
          <a:p>
            <a:pPr algn="r"/>
            <a:r>
              <a:rPr lang="en-US" sz="2400" b="1" dirty="0">
                <a:solidFill>
                  <a:srgbClr val="496F63"/>
                </a:solidFill>
                <a:latin typeface="Arial" panose="020B0604020202020204" pitchFamily="34" charset="0"/>
                <a:cs typeface="Arial" panose="020B0604020202020204" pitchFamily="34" charset="0"/>
              </a:rPr>
              <a:t>G.D. Hughes, Add creativity to your decision process</a:t>
            </a:r>
            <a:endParaRPr lang="pl-PL" sz="2400" b="1" dirty="0">
              <a:solidFill>
                <a:srgbClr val="496F63"/>
              </a:solidFill>
              <a:latin typeface="Arial" panose="020B0604020202020204" pitchFamily="34" charset="0"/>
              <a:cs typeface="Arial" panose="020B0604020202020204" pitchFamily="34" charset="0"/>
            </a:endParaRPr>
          </a:p>
        </p:txBody>
      </p:sp>
      <p:sp>
        <p:nvSpPr>
          <p:cNvPr id="13" name="Shape 78">
            <a:extLst>
              <a:ext uri="{FF2B5EF4-FFF2-40B4-BE49-F238E27FC236}">
                <a16:creationId xmlns:a16="http://schemas.microsoft.com/office/drawing/2014/main" id="{6A8A65AA-F4FE-4AD5-A610-94E0450CC688}"/>
              </a:ext>
            </a:extLst>
          </p:cNvPr>
          <p:cNvSpPr/>
          <p:nvPr/>
        </p:nvSpPr>
        <p:spPr>
          <a:xfrm>
            <a:off x="-87520" y="1740880"/>
            <a:ext cx="9352606" cy="1002912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4" name="pole tekstowe 13">
            <a:extLst>
              <a:ext uri="{FF2B5EF4-FFF2-40B4-BE49-F238E27FC236}">
                <a16:creationId xmlns:a16="http://schemas.microsoft.com/office/drawing/2014/main" id="{6CDB0178-CE3D-4BB2-9B4D-0032DF4D5239}"/>
              </a:ext>
            </a:extLst>
          </p:cNvPr>
          <p:cNvSpPr txBox="1"/>
          <p:nvPr/>
        </p:nvSpPr>
        <p:spPr>
          <a:xfrm>
            <a:off x="363272" y="2183340"/>
            <a:ext cx="8511646" cy="871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sz="4000" dirty="0">
                <a:solidFill>
                  <a:srgbClr val="FFFFFF"/>
                </a:solidFill>
              </a:rPr>
              <a:t>W dobie stale rosnącej złożoności biznesu kreatywność pozwala na efektywne zarządzanie organizacją dzięki umiejętności tworzenia nowych rozwiązań rzucających wyzwanie status quo, podejmowania zrównoważonego ryzyka przy tworzeniu i wdrażaniu innowacyjnych rozwiązań oraz angażowaniu podwładnych do tworzenia innowacji - generowanie pomysłów na nowe rozwiązania, produkty, usługi lub zmiany w modelu biznesowym organizacji</a:t>
            </a:r>
            <a:r>
              <a:rPr lang="en-US" sz="4000" dirty="0">
                <a:solidFill>
                  <a:srgbClr val="FFFFFF"/>
                </a:solidFill>
              </a:rPr>
              <a:t>.</a:t>
            </a:r>
            <a:endParaRPr lang="pl-PL" sz="4000" dirty="0">
              <a:solidFill>
                <a:srgbClr val="FFFFFF"/>
              </a:solidFill>
            </a:endParaRPr>
          </a:p>
        </p:txBody>
      </p:sp>
      <p:sp>
        <p:nvSpPr>
          <p:cNvPr id="15" name="Rectangle 1">
            <a:extLst>
              <a:ext uri="{FF2B5EF4-FFF2-40B4-BE49-F238E27FC236}">
                <a16:creationId xmlns:a16="http://schemas.microsoft.com/office/drawing/2014/main" id="{15A5B238-6DA7-473E-B6A9-C9539E2FE2E9}"/>
              </a:ext>
            </a:extLst>
          </p:cNvPr>
          <p:cNvSpPr/>
          <p:nvPr/>
        </p:nvSpPr>
        <p:spPr>
          <a:xfrm>
            <a:off x="307313" y="10720323"/>
            <a:ext cx="9316296" cy="830997"/>
          </a:xfrm>
          <a:prstGeom prst="rect">
            <a:avLst/>
          </a:prstGeom>
        </p:spPr>
        <p:txBody>
          <a:bodyPr wrap="square">
            <a:spAutoFit/>
          </a:bodyPr>
          <a:lstStyle/>
          <a:p>
            <a:pPr algn="l"/>
            <a:r>
              <a:rPr lang="pl-PL" sz="2400" b="1" dirty="0">
                <a:solidFill>
                  <a:srgbClr val="FFFFFF"/>
                </a:solidFill>
                <a:latin typeface="Arial" panose="020B0604020202020204" pitchFamily="34" charset="0"/>
                <a:cs typeface="Arial" panose="020B0604020202020204" pitchFamily="34" charset="0"/>
              </a:rPr>
              <a:t>Źródło: https://www.prawo.pl/kadry/dlaczego-skrzynka-pomyslow-juz-nie-wystarczy,279443.html</a:t>
            </a:r>
          </a:p>
        </p:txBody>
      </p:sp>
    </p:spTree>
    <p:extLst>
      <p:ext uri="{BB962C8B-B14F-4D97-AF65-F5344CB8AC3E}">
        <p14:creationId xmlns:p14="http://schemas.microsoft.com/office/powerpoint/2010/main" val="11856303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706402" y="-7524720"/>
            <a:ext cx="14041665" cy="15049440"/>
          </a:xfrm>
          <a:prstGeom prst="rect">
            <a:avLst/>
          </a:prstGeom>
        </p:spPr>
      </p:pic>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494759" y="12600372"/>
            <a:ext cx="12684883" cy="446276"/>
          </a:xfrm>
          <a:prstGeom prst="rect">
            <a:avLst/>
          </a:prstGeom>
        </p:spPr>
        <p:txBody>
          <a:bodyPr wrap="none">
            <a:spAutoFit/>
          </a:bodyPr>
          <a:lstStyle/>
          <a:p>
            <a:r>
              <a:rPr lang="pl-PL" dirty="0">
                <a:solidFill>
                  <a:srgbClr val="496F63"/>
                </a:solidFill>
              </a:rPr>
              <a:t>Źródło: https://www.prawo.pl/kadry/dlaczego-skrzynka-pomyslow-juz-nie-wystarczy,279443.html</a:t>
            </a:r>
            <a:endParaRPr lang="pl-PL" sz="24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816367" y="1362963"/>
            <a:ext cx="21037793" cy="2169825"/>
          </a:xfrm>
          <a:prstGeom prst="rect">
            <a:avLst/>
          </a:prstGeom>
        </p:spPr>
        <p:txBody>
          <a:bodyPr wrap="square">
            <a:spAutoFit/>
          </a:bodyPr>
          <a:lstStyle/>
          <a:p>
            <a:r>
              <a:rPr lang="pl-PL" sz="4500" b="1" dirty="0">
                <a:solidFill>
                  <a:srgbClr val="496F63"/>
                </a:solidFill>
              </a:rPr>
              <a:t>Kreatywność pracowników powinna być traktowana jako kluczowa kompetencja, a pracodawcy powinni tworzyć w firmie przestrzeń, która będzie sprzyjała tworzeniu i wdrażaniu innowacyjnych rozwiązań. </a:t>
            </a:r>
            <a:endParaRPr lang="pl-PL" sz="4500" dirty="0">
              <a:solidFill>
                <a:srgbClr val="496F63"/>
              </a:solidFill>
            </a:endParaRPr>
          </a:p>
        </p:txBody>
      </p:sp>
      <p:graphicFrame>
        <p:nvGraphicFramePr>
          <p:cNvPr id="2" name="Diagram 1">
            <a:extLst>
              <a:ext uri="{FF2B5EF4-FFF2-40B4-BE49-F238E27FC236}">
                <a16:creationId xmlns:a16="http://schemas.microsoft.com/office/drawing/2014/main" id="{B2C85D77-6278-454B-8D3D-0849D0A785A4}"/>
              </a:ext>
            </a:extLst>
          </p:cNvPr>
          <p:cNvGraphicFramePr/>
          <p:nvPr>
            <p:extLst>
              <p:ext uri="{D42A27DB-BD31-4B8C-83A1-F6EECF244321}">
                <p14:modId xmlns:p14="http://schemas.microsoft.com/office/powerpoint/2010/main" val="2737231794"/>
              </p:ext>
            </p:extLst>
          </p:nvPr>
        </p:nvGraphicFramePr>
        <p:xfrm>
          <a:off x="816366" y="4095720"/>
          <a:ext cx="22828005"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074316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rot="20506169">
            <a:off x="10213059" y="3604516"/>
            <a:ext cx="14041665" cy="1504944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5507866" y="13192383"/>
            <a:ext cx="15273268" cy="400110"/>
          </a:xfrm>
          <a:prstGeom prst="rect">
            <a:avLst/>
          </a:prstGeom>
        </p:spPr>
        <p:txBody>
          <a:bodyPr wrap="square">
            <a:spAutoFit/>
          </a:bodyPr>
          <a:lstStyle/>
          <a:p>
            <a:pPr algn="ctr" fontAlgn="base"/>
            <a:r>
              <a:rPr lang="pl-PL" sz="2000" b="1" kern="1200" dirty="0">
                <a:solidFill>
                  <a:srgbClr val="496F63"/>
                </a:solidFill>
                <a:latin typeface="Arial" panose="020B0604020202020204" pitchFamily="34" charset="0"/>
                <a:cs typeface="Arial" panose="020B0604020202020204" pitchFamily="34" charset="0"/>
                <a:sym typeface="Quattrocento Sans"/>
              </a:rPr>
              <a:t>Źródło: https://www.prawo.pl/kadry/dlaczego-skrzynka-pomyslow-juz-nie-wystarczy,279443.html</a:t>
            </a:r>
            <a:endParaRPr lang="en-IE" sz="20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17" name="Shape 72">
            <a:extLst>
              <a:ext uri="{FF2B5EF4-FFF2-40B4-BE49-F238E27FC236}">
                <a16:creationId xmlns:a16="http://schemas.microsoft.com/office/drawing/2014/main" id="{C3C6C94B-0535-45C8-A604-D11E6CBE0C2D}"/>
              </a:ext>
            </a:extLst>
          </p:cNvPr>
          <p:cNvSpPr/>
          <p:nvPr/>
        </p:nvSpPr>
        <p:spPr>
          <a:xfrm>
            <a:off x="4661553" y="590611"/>
            <a:ext cx="14082747" cy="391833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pic>
        <p:nvPicPr>
          <p:cNvPr id="3" name="Obraz 2">
            <a:extLst>
              <a:ext uri="{FF2B5EF4-FFF2-40B4-BE49-F238E27FC236}">
                <a16:creationId xmlns:a16="http://schemas.microsoft.com/office/drawing/2014/main" id="{FC53486B-B7BC-464F-BE84-6E23BE9B1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06182">
            <a:off x="1500635" y="763145"/>
            <a:ext cx="2016978" cy="3040747"/>
          </a:xfrm>
          <a:prstGeom prst="rect">
            <a:avLst/>
          </a:prstGeom>
        </p:spPr>
      </p:pic>
      <p:pic>
        <p:nvPicPr>
          <p:cNvPr id="20" name="Obraz 19">
            <a:extLst>
              <a:ext uri="{FF2B5EF4-FFF2-40B4-BE49-F238E27FC236}">
                <a16:creationId xmlns:a16="http://schemas.microsoft.com/office/drawing/2014/main" id="{64671126-4F56-44CA-A33A-F219C835E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3140">
            <a:off x="19521972" y="710055"/>
            <a:ext cx="2016978" cy="3040747"/>
          </a:xfrm>
          <a:prstGeom prst="rect">
            <a:avLst/>
          </a:prstGeom>
        </p:spPr>
      </p:pic>
      <p:sp>
        <p:nvSpPr>
          <p:cNvPr id="15" name="Prostokąt 14">
            <a:extLst>
              <a:ext uri="{FF2B5EF4-FFF2-40B4-BE49-F238E27FC236}">
                <a16:creationId xmlns:a16="http://schemas.microsoft.com/office/drawing/2014/main" id="{D8DE5493-D55B-44DE-848B-DE2AA6031324}"/>
              </a:ext>
            </a:extLst>
          </p:cNvPr>
          <p:cNvSpPr/>
          <p:nvPr/>
        </p:nvSpPr>
        <p:spPr>
          <a:xfrm>
            <a:off x="4555366" y="723292"/>
            <a:ext cx="14295120" cy="3785652"/>
          </a:xfrm>
          <a:prstGeom prst="rect">
            <a:avLst/>
          </a:prstGeom>
        </p:spPr>
        <p:txBody>
          <a:bodyPr wrap="square">
            <a:spAutoFit/>
          </a:bodyPr>
          <a:lstStyle/>
          <a:p>
            <a:pPr algn="ctr"/>
            <a:r>
              <a:rPr lang="pl-PL" sz="6000" b="1" dirty="0">
                <a:solidFill>
                  <a:srgbClr val="496F63"/>
                </a:solidFill>
              </a:rPr>
              <a:t>Dlaczego kultura wspierająca kreatywność pracowników może mieć tak duży wpływ na satysfakcję i zaangażowanie pracowników</a:t>
            </a:r>
            <a:r>
              <a:rPr lang="en-US" sz="6000" b="1" dirty="0">
                <a:solidFill>
                  <a:srgbClr val="496F63"/>
                </a:solidFill>
              </a:rPr>
              <a:t>?</a:t>
            </a:r>
            <a:endParaRPr lang="en-US" sz="6000" b="1"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045C7DC6-513E-48C9-B4ED-7214461B83D6}"/>
              </a:ext>
            </a:extLst>
          </p:cNvPr>
          <p:cNvSpPr/>
          <p:nvPr/>
        </p:nvSpPr>
        <p:spPr>
          <a:xfrm>
            <a:off x="6872087" y="5170058"/>
            <a:ext cx="17146872" cy="7017306"/>
          </a:xfrm>
          <a:prstGeom prst="rect">
            <a:avLst/>
          </a:prstGeom>
        </p:spPr>
        <p:txBody>
          <a:bodyPr wrap="square">
            <a:spAutoFit/>
          </a:bodyPr>
          <a:lstStyle/>
          <a:p>
            <a:r>
              <a:rPr lang="pl-PL" sz="5000" dirty="0">
                <a:solidFill>
                  <a:srgbClr val="496F63"/>
                </a:solidFill>
              </a:rPr>
              <a:t>Przede wszystkim dlatego, że ludzie w naturalny sposób chcą odnosić sukcesy, mieć poczucie wpływu na to, co dzieje się wokół nich i tworzyć coś w swojej pracy. Jest to szczególnie widoczne w przypadku młodych pracowników, wchodzących obecnie na rynek pracy, dla których główną wartością jest możliwość samorealizacji i tworzenia czegoś nowego i własnego. I to właśnie to zjawisko ma wykorzystywać kulturę kreatywności w organizacji z korzyścią dla firmy.</a:t>
            </a:r>
          </a:p>
        </p:txBody>
      </p:sp>
      <p:pic>
        <p:nvPicPr>
          <p:cNvPr id="6" name="Obraz 5">
            <a:extLst>
              <a:ext uri="{FF2B5EF4-FFF2-40B4-BE49-F238E27FC236}">
                <a16:creationId xmlns:a16="http://schemas.microsoft.com/office/drawing/2014/main" id="{CECD5540-84A8-4D11-996F-AED7F6AA3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85" y="5387353"/>
            <a:ext cx="14811743" cy="832864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751278" y="3413150"/>
            <a:ext cx="18465878" cy="411267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marL="0" indent="0">
              <a:buFont typeface="Arial" panose="020B0604020202020204" pitchFamily="34" charset="0"/>
              <a:buNone/>
            </a:pPr>
            <a:r>
              <a:rPr lang="pl-PL" sz="5000" dirty="0"/>
              <a:t>– żadne działanie nie jest dobre tylko dlatego, że je robimy,</a:t>
            </a:r>
          </a:p>
          <a:p>
            <a:pPr marL="0" indent="0">
              <a:buFont typeface="Arial" panose="020B0604020202020204" pitchFamily="34" charset="0"/>
              <a:buNone/>
            </a:pPr>
            <a:r>
              <a:rPr lang="pl-PL" sz="5000" dirty="0"/>
              <a:t>– żadna metoda nie jest dobra tylko dlatego, że ją stosujemy,</a:t>
            </a:r>
          </a:p>
          <a:p>
            <a:pPr marL="0" indent="0">
              <a:buFont typeface="Arial" panose="020B0604020202020204" pitchFamily="34" charset="0"/>
              <a:buNone/>
            </a:pPr>
            <a:r>
              <a:rPr lang="pl-PL" sz="5000" dirty="0"/>
              <a:t>– żadne urządzenie nie jest dobre tylko dlatego, że z niego korzystamy. </a:t>
            </a:r>
          </a:p>
        </p:txBody>
      </p:sp>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82" name="Shape 82"/>
          <p:cNvSpPr/>
          <p:nvPr/>
        </p:nvSpPr>
        <p:spPr>
          <a:xfrm flipH="1">
            <a:off x="985228" y="0"/>
            <a:ext cx="0" cy="3168844"/>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1426253" y="1797244"/>
            <a:ext cx="17779059"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sz="6000" dirty="0">
                <a:latin typeface="Arial" panose="020B0604020202020204" pitchFamily="34" charset="0"/>
                <a:cs typeface="Arial" panose="020B0604020202020204" pitchFamily="34" charset="0"/>
              </a:rPr>
              <a:t>Należy szukać nowych rozwiązań, ponieważ:</a:t>
            </a:r>
            <a:endParaRPr sz="6000" dirty="0">
              <a:latin typeface="Arial" panose="020B0604020202020204" pitchFamily="34" charset="0"/>
              <a:cs typeface="Arial" panose="020B0604020202020204" pitchFamily="34" charset="0"/>
            </a:endParaRPr>
          </a:p>
        </p:txBody>
      </p:sp>
      <p:sp>
        <p:nvSpPr>
          <p:cNvPr id="88" name="Shape 88"/>
          <p:cNvSpPr/>
          <p:nvPr/>
        </p:nvSpPr>
        <p:spPr>
          <a:xfrm>
            <a:off x="1433259" y="12469225"/>
            <a:ext cx="16504919" cy="82484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t>Źródło: N. Thomas, Kreatywność i innowacje według Johna </a:t>
            </a:r>
            <a:r>
              <a:rPr lang="pl-PL" dirty="0" err="1"/>
              <a:t>Adaira</a:t>
            </a:r>
            <a:endParaRPr lang="pl-PL" dirty="0"/>
          </a:p>
          <a:p>
            <a:r>
              <a:rPr lang="pl-PL" dirty="0"/>
              <a:t>J. Miller, M. </a:t>
            </a:r>
            <a:r>
              <a:rPr lang="pl-PL" dirty="0" err="1"/>
              <a:t>Wroblewski</a:t>
            </a:r>
            <a:r>
              <a:rPr lang="pl-PL" dirty="0"/>
              <a:t>, J. </a:t>
            </a:r>
            <a:r>
              <a:rPr lang="pl-PL" dirty="0" err="1"/>
              <a:t>Villafuerte</a:t>
            </a:r>
            <a:r>
              <a:rPr lang="pl-PL" dirty="0"/>
              <a:t>, Kultura </a:t>
            </a:r>
            <a:r>
              <a:rPr lang="pl-PL" dirty="0" err="1"/>
              <a:t>kaizen</a:t>
            </a:r>
            <a:endParaRPr dirty="0"/>
          </a:p>
        </p:txBody>
      </p:sp>
      <p:sp>
        <p:nvSpPr>
          <p:cNvPr id="99" name="Shape 99"/>
          <p:cNvSpPr/>
          <p:nvPr/>
        </p:nvSpPr>
        <p:spPr>
          <a:xfrm>
            <a:off x="13612395" y="9642451"/>
            <a:ext cx="289460" cy="30289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rot="16200000">
            <a:off x="18356829" y="-8935074"/>
            <a:ext cx="14041665" cy="15049440"/>
          </a:xfrm>
          <a:prstGeom prst="rect">
            <a:avLst/>
          </a:prstGeom>
        </p:spPr>
      </p:pic>
      <p:sp>
        <p:nvSpPr>
          <p:cNvPr id="11" name="Shape 72">
            <a:extLst>
              <a:ext uri="{FF2B5EF4-FFF2-40B4-BE49-F238E27FC236}">
                <a16:creationId xmlns:a16="http://schemas.microsoft.com/office/drawing/2014/main" id="{2D324878-BF91-4CD1-B0F6-4B293174BBDD}"/>
              </a:ext>
            </a:extLst>
          </p:cNvPr>
          <p:cNvSpPr/>
          <p:nvPr/>
        </p:nvSpPr>
        <p:spPr>
          <a:xfrm>
            <a:off x="985229" y="6858000"/>
            <a:ext cx="13187969" cy="5461480"/>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2" name="Shape 85">
            <a:extLst>
              <a:ext uri="{FF2B5EF4-FFF2-40B4-BE49-F238E27FC236}">
                <a16:creationId xmlns:a16="http://schemas.microsoft.com/office/drawing/2014/main" id="{335B23AB-D404-4E5B-B727-D754352F4F9A}"/>
              </a:ext>
            </a:extLst>
          </p:cNvPr>
          <p:cNvSpPr/>
          <p:nvPr/>
        </p:nvSpPr>
        <p:spPr>
          <a:xfrm>
            <a:off x="1204233" y="7085393"/>
            <a:ext cx="12749960" cy="411267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marL="0" indent="0">
              <a:buFont typeface="Arial" panose="020B0604020202020204" pitchFamily="34" charset="0"/>
              <a:buNone/>
            </a:pPr>
            <a:r>
              <a:rPr lang="pl-PL" sz="4500" dirty="0">
                <a:solidFill>
                  <a:srgbClr val="FFFFFF"/>
                </a:solidFill>
              </a:rPr>
              <a:t>Możemy spotkać się z opinią, że Lean ze względu na standaryzację ogranicza kreatywność. Jednak standardy, na których opiera się Lean, powinny podlegać ciągłym udoskonaleniom – są jedynie najlepszym sposobem realizacji określonych zadań w określonym czasie, służąc jako punkt odniesienia dla przyszłych innowacji. </a:t>
            </a:r>
          </a:p>
        </p:txBody>
      </p:sp>
      <p:pic>
        <p:nvPicPr>
          <p:cNvPr id="3" name="Obraz 2">
            <a:extLst>
              <a:ext uri="{FF2B5EF4-FFF2-40B4-BE49-F238E27FC236}">
                <a16:creationId xmlns:a16="http://schemas.microsoft.com/office/drawing/2014/main" id="{2E2EAB8E-1237-40EE-A6A3-B780F1613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4459" y="-2015991"/>
            <a:ext cx="5084313" cy="7626470"/>
          </a:xfrm>
          <a:prstGeom prst="rect">
            <a:avLst/>
          </a:prstGeom>
        </p:spPr>
      </p:pic>
      <p:sp>
        <p:nvSpPr>
          <p:cNvPr id="16" name="Shape 72">
            <a:extLst>
              <a:ext uri="{FF2B5EF4-FFF2-40B4-BE49-F238E27FC236}">
                <a16:creationId xmlns:a16="http://schemas.microsoft.com/office/drawing/2014/main" id="{BD5C314C-1C7F-4C2C-9207-77B63AE4A6DC}"/>
              </a:ext>
            </a:extLst>
          </p:cNvPr>
          <p:cNvSpPr/>
          <p:nvPr/>
        </p:nvSpPr>
        <p:spPr>
          <a:xfrm>
            <a:off x="14707904" y="6354599"/>
            <a:ext cx="9235072" cy="672017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pic>
        <p:nvPicPr>
          <p:cNvPr id="5" name="Obraz 4">
            <a:hlinkClick r:id="rId5"/>
            <a:extLst>
              <a:ext uri="{FF2B5EF4-FFF2-40B4-BE49-F238E27FC236}">
                <a16:creationId xmlns:a16="http://schemas.microsoft.com/office/drawing/2014/main" id="{0027CB15-59B2-4A5A-B0A2-9F624DD94116}"/>
              </a:ext>
            </a:extLst>
          </p:cNvPr>
          <p:cNvPicPr>
            <a:picLocks noChangeAspect="1"/>
          </p:cNvPicPr>
          <p:nvPr/>
        </p:nvPicPr>
        <p:blipFill>
          <a:blip r:embed="rId6"/>
          <a:stretch>
            <a:fillRect/>
          </a:stretch>
        </p:blipFill>
        <p:spPr>
          <a:xfrm>
            <a:off x="14987516" y="6858000"/>
            <a:ext cx="8656856" cy="4867105"/>
          </a:xfrm>
          <a:prstGeom prst="rect">
            <a:avLst/>
          </a:prstGeom>
        </p:spPr>
      </p:pic>
      <p:sp>
        <p:nvSpPr>
          <p:cNvPr id="18" name="Shape 88">
            <a:extLst>
              <a:ext uri="{FF2B5EF4-FFF2-40B4-BE49-F238E27FC236}">
                <a16:creationId xmlns:a16="http://schemas.microsoft.com/office/drawing/2014/main" id="{01D340A9-BDF6-41FD-802B-1F8299BD832E}"/>
              </a:ext>
            </a:extLst>
          </p:cNvPr>
          <p:cNvSpPr/>
          <p:nvPr/>
        </p:nvSpPr>
        <p:spPr>
          <a:xfrm>
            <a:off x="15087958" y="12299033"/>
            <a:ext cx="16504919" cy="41761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700" dirty="0">
                <a:solidFill>
                  <a:srgbClr val="496F63"/>
                </a:solidFill>
              </a:rPr>
              <a:t>Źródło: https://www.youtube.com/watch?v=w50-Kwn8MLY</a:t>
            </a:r>
            <a:endParaRPr sz="2700" dirty="0">
              <a:solidFill>
                <a:srgbClr val="496F63"/>
              </a:solidFill>
            </a:endParaRPr>
          </a:p>
        </p:txBody>
      </p:sp>
    </p:spTree>
    <p:extLst>
      <p:ext uri="{BB962C8B-B14F-4D97-AF65-F5344CB8AC3E}">
        <p14:creationId xmlns:p14="http://schemas.microsoft.com/office/powerpoint/2010/main" val="42729168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nvSpPr>
        <p:spPr>
          <a:xfrm>
            <a:off x="10708861" y="-41664"/>
            <a:ext cx="8418381" cy="13799327"/>
          </a:xfrm>
          <a:prstGeom prst="rect">
            <a:avLst/>
          </a:pr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5" name="Shape 75"/>
          <p:cNvSpPr/>
          <p:nvPr/>
        </p:nvSpPr>
        <p:spPr>
          <a:xfrm>
            <a:off x="1102111" y="301159"/>
            <a:ext cx="8309293" cy="741042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lnSpc>
                <a:spcPct val="150000"/>
              </a:lnSpc>
            </a:pPr>
            <a:r>
              <a:rPr lang="en-US" sz="4000" dirty="0">
                <a:solidFill>
                  <a:srgbClr val="496F63"/>
                </a:solidFill>
                <a:cs typeface="Arial" panose="020B0604020202020204" pitchFamily="34" charset="0"/>
              </a:rPr>
              <a:t>"</a:t>
            </a:r>
            <a:r>
              <a:rPr lang="pl-PL" sz="4000" dirty="0">
                <a:solidFill>
                  <a:srgbClr val="496F63"/>
                </a:solidFill>
                <a:cs typeface="Arial" panose="020B0604020202020204" pitchFamily="34" charset="0"/>
              </a:rPr>
              <a:t>Nigdy nie należy narzucać nikomu swoich poglądów na rozwiązywany problem.</a:t>
            </a:r>
          </a:p>
          <a:p>
            <a:pPr algn="ctr">
              <a:lnSpc>
                <a:spcPct val="150000"/>
              </a:lnSpc>
            </a:pPr>
            <a:r>
              <a:rPr lang="pl-PL" sz="4000" dirty="0">
                <a:solidFill>
                  <a:srgbClr val="496F63"/>
                </a:solidFill>
                <a:cs typeface="Arial" panose="020B0604020202020204" pitchFamily="34" charset="0"/>
              </a:rPr>
              <a:t>Musisz tylko zbadać problem, a rozwiązanie przyjdzie samo</a:t>
            </a:r>
            <a:r>
              <a:rPr lang="en-US" sz="4000" dirty="0">
                <a:solidFill>
                  <a:srgbClr val="496F63"/>
                </a:solidFill>
                <a:cs typeface="Arial" panose="020B0604020202020204" pitchFamily="34" charset="0"/>
              </a:rPr>
              <a:t>.</a:t>
            </a:r>
            <a:r>
              <a:rPr lang="pl-PL" sz="4000" dirty="0">
                <a:solidFill>
                  <a:srgbClr val="496F63"/>
                </a:solidFill>
                <a:cs typeface="Arial" panose="020B0604020202020204" pitchFamily="34" charset="0"/>
              </a:rPr>
              <a:t>”</a:t>
            </a:r>
          </a:p>
          <a:p>
            <a:pPr algn="r">
              <a:lnSpc>
                <a:spcPct val="150000"/>
              </a:lnSpc>
            </a:pPr>
            <a:r>
              <a:rPr lang="pl-PL" sz="4000" dirty="0">
                <a:solidFill>
                  <a:srgbClr val="496F63"/>
                </a:solidFill>
                <a:cs typeface="Arial" panose="020B0604020202020204" pitchFamily="34" charset="0"/>
              </a:rPr>
              <a:t>Albert Einstein</a:t>
            </a:r>
          </a:p>
        </p:txBody>
      </p:sp>
      <p:sp>
        <p:nvSpPr>
          <p:cNvPr id="76" name="Shape 7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78" name="Shape 78"/>
          <p:cNvSpPr/>
          <p:nvPr/>
        </p:nvSpPr>
        <p:spPr>
          <a:xfrm>
            <a:off x="10708859" y="-41665"/>
            <a:ext cx="11940075"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Prostokąt 10">
            <a:extLst>
              <a:ext uri="{FF2B5EF4-FFF2-40B4-BE49-F238E27FC236}">
                <a16:creationId xmlns:a16="http://schemas.microsoft.com/office/drawing/2014/main" id="{53B8BC36-4FE6-4117-977E-87CD337582CC}"/>
              </a:ext>
            </a:extLst>
          </p:cNvPr>
          <p:cNvSpPr/>
          <p:nvPr/>
        </p:nvSpPr>
        <p:spPr>
          <a:xfrm>
            <a:off x="12779727" y="13115135"/>
            <a:ext cx="8010526" cy="477054"/>
          </a:xfrm>
          <a:prstGeom prst="rect">
            <a:avLst/>
          </a:prstGeom>
        </p:spPr>
        <p:txBody>
          <a:bodyPr wrap="none">
            <a:spAutoFit/>
          </a:bodyPr>
          <a:lstStyle/>
          <a:p>
            <a:r>
              <a:rPr lang="pl-PL" sz="2500" dirty="0">
                <a:solidFill>
                  <a:srgbClr val="FFFFFF"/>
                </a:solidFill>
              </a:rPr>
              <a:t>Źródło: https://artgym.com/neuroscience-and-creativity/</a:t>
            </a:r>
            <a:endParaRPr lang="pl-PL" sz="2500" dirty="0">
              <a:solidFill>
                <a:srgbClr val="FFFFFF"/>
              </a:solidFill>
              <a:latin typeface="Arial" panose="020B0604020202020204" pitchFamily="34" charset="0"/>
              <a:cs typeface="Arial" panose="020B0604020202020204" pitchFamily="34" charset="0"/>
            </a:endParaRPr>
          </a:p>
        </p:txBody>
      </p:sp>
      <p:sp>
        <p:nvSpPr>
          <p:cNvPr id="12" name="Prostokąt 11">
            <a:extLst>
              <a:ext uri="{FF2B5EF4-FFF2-40B4-BE49-F238E27FC236}">
                <a16:creationId xmlns:a16="http://schemas.microsoft.com/office/drawing/2014/main" id="{5EF5EA55-8E6D-465C-8E06-D8B6A7FA8B49}"/>
              </a:ext>
            </a:extLst>
          </p:cNvPr>
          <p:cNvSpPr/>
          <p:nvPr/>
        </p:nvSpPr>
        <p:spPr>
          <a:xfrm>
            <a:off x="10994711" y="527074"/>
            <a:ext cx="11368369" cy="9094797"/>
          </a:xfrm>
          <a:prstGeom prst="rect">
            <a:avLst/>
          </a:prstGeom>
        </p:spPr>
        <p:txBody>
          <a:bodyPr wrap="square">
            <a:spAutoFit/>
          </a:bodyPr>
          <a:lstStyle/>
          <a:p>
            <a:pPr algn="ctr"/>
            <a:r>
              <a:rPr lang="pl-PL" sz="4500" b="1" dirty="0">
                <a:solidFill>
                  <a:srgbClr val="FFFFFF"/>
                </a:solidFill>
              </a:rPr>
              <a:t>Umiejętności i umiejętności przydatne w procesie twórczym:</a:t>
            </a:r>
          </a:p>
          <a:p>
            <a:pPr marL="685800" indent="-685800" algn="ctr">
              <a:buFont typeface="Arial" panose="020B0604020202020204" pitchFamily="34" charset="0"/>
              <a:buChar char="•"/>
            </a:pPr>
            <a:r>
              <a:rPr lang="pl-PL" sz="4500" b="1" dirty="0">
                <a:solidFill>
                  <a:srgbClr val="FFFFFF"/>
                </a:solidFill>
              </a:rPr>
              <a:t>pamięć,</a:t>
            </a:r>
          </a:p>
          <a:p>
            <a:pPr marL="685800" indent="-685800" algn="ctr">
              <a:buFont typeface="Arial" panose="020B0604020202020204" pitchFamily="34" charset="0"/>
              <a:buChar char="•"/>
            </a:pPr>
            <a:r>
              <a:rPr lang="pl-PL" sz="4500" b="1" dirty="0">
                <a:solidFill>
                  <a:srgbClr val="FFFFFF"/>
                </a:solidFill>
              </a:rPr>
              <a:t>wizualizacja,</a:t>
            </a:r>
          </a:p>
          <a:p>
            <a:pPr marL="685800" indent="-685800" algn="ctr">
              <a:buFont typeface="Arial" panose="020B0604020202020204" pitchFamily="34" charset="0"/>
              <a:buChar char="•"/>
            </a:pPr>
            <a:r>
              <a:rPr lang="pl-PL" sz="4500" b="1" dirty="0">
                <a:solidFill>
                  <a:srgbClr val="FFFFFF"/>
                </a:solidFill>
              </a:rPr>
              <a:t>umiejętność prognozowanie,</a:t>
            </a:r>
          </a:p>
          <a:p>
            <a:pPr marL="685800" indent="-685800" algn="ctr">
              <a:buFont typeface="Arial" panose="020B0604020202020204" pitchFamily="34" charset="0"/>
              <a:buChar char="•"/>
            </a:pPr>
            <a:r>
              <a:rPr lang="pl-PL" sz="4500" b="1" dirty="0">
                <a:solidFill>
                  <a:srgbClr val="FFFFFF"/>
                </a:solidFill>
              </a:rPr>
              <a:t>wyobraźnia.</a:t>
            </a:r>
          </a:p>
          <a:p>
            <a:pPr algn="ctr"/>
            <a:endParaRPr lang="pl-PL" sz="4500" b="1" dirty="0">
              <a:solidFill>
                <a:srgbClr val="FFFFFF"/>
              </a:solidFill>
              <a:latin typeface="Arial" panose="020B0604020202020204" pitchFamily="34" charset="0"/>
              <a:cs typeface="Arial" panose="020B0604020202020204" pitchFamily="34" charset="0"/>
            </a:endParaRPr>
          </a:p>
          <a:p>
            <a:pPr algn="ctr"/>
            <a:r>
              <a:rPr lang="pl-PL" sz="4500" b="1" dirty="0">
                <a:solidFill>
                  <a:srgbClr val="FFFFFF"/>
                </a:solidFill>
                <a:latin typeface="Arial" panose="020B0604020202020204" pitchFamily="34" charset="0"/>
                <a:cs typeface="Arial" panose="020B0604020202020204" pitchFamily="34" charset="0"/>
              </a:rPr>
              <a:t>Nie bój się używać zwrotów takich jak:</a:t>
            </a:r>
          </a:p>
          <a:p>
            <a:pPr algn="ctr"/>
            <a:r>
              <a:rPr lang="pl-PL" sz="4500" b="1" dirty="0">
                <a:solidFill>
                  <a:srgbClr val="FFFFFF"/>
                </a:solidFill>
                <a:latin typeface="Arial" panose="020B0604020202020204" pitchFamily="34" charset="0"/>
                <a:cs typeface="Arial" panose="020B0604020202020204" pitchFamily="34" charset="0"/>
              </a:rPr>
              <a:t>"czy byłoby lepiej, gdyby...",</a:t>
            </a:r>
          </a:p>
          <a:p>
            <a:pPr algn="ctr"/>
            <a:r>
              <a:rPr lang="pl-PL" sz="4500" b="1" dirty="0">
                <a:solidFill>
                  <a:srgbClr val="FFFFFF"/>
                </a:solidFill>
                <a:latin typeface="Arial" panose="020B0604020202020204" pitchFamily="34" charset="0"/>
                <a:cs typeface="Arial" panose="020B0604020202020204" pitchFamily="34" charset="0"/>
              </a:rPr>
              <a:t>"Mam genialny pomysł...",</a:t>
            </a:r>
          </a:p>
          <a:p>
            <a:pPr algn="ctr"/>
            <a:r>
              <a:rPr lang="pl-PL" sz="4500" b="1" dirty="0">
                <a:solidFill>
                  <a:srgbClr val="FFFFFF"/>
                </a:solidFill>
                <a:latin typeface="Arial" panose="020B0604020202020204" pitchFamily="34" charset="0"/>
                <a:cs typeface="Arial" panose="020B0604020202020204" pitchFamily="34" charset="0"/>
              </a:rPr>
              <a:t>"Mógłbym to zrobić w ten sposób...",</a:t>
            </a:r>
          </a:p>
          <a:p>
            <a:pPr algn="ctr"/>
            <a:r>
              <a:rPr lang="pl-PL" sz="4500" b="1" dirty="0">
                <a:solidFill>
                  <a:srgbClr val="FFFFFF"/>
                </a:solidFill>
                <a:latin typeface="Arial" panose="020B0604020202020204" pitchFamily="34" charset="0"/>
                <a:cs typeface="Arial" panose="020B0604020202020204" pitchFamily="34" charset="0"/>
              </a:rPr>
              <a:t>"To byłby świetny biznes, ale potrzebowałbym...". </a:t>
            </a:r>
          </a:p>
        </p:txBody>
      </p:sp>
      <p:sp>
        <p:nvSpPr>
          <p:cNvPr id="13" name="Prostokąt 12">
            <a:extLst>
              <a:ext uri="{FF2B5EF4-FFF2-40B4-BE49-F238E27FC236}">
                <a16:creationId xmlns:a16="http://schemas.microsoft.com/office/drawing/2014/main" id="{BFCEF7F2-B6A9-4590-8715-6F7CC1A063BA}"/>
              </a:ext>
            </a:extLst>
          </p:cNvPr>
          <p:cNvSpPr/>
          <p:nvPr/>
        </p:nvSpPr>
        <p:spPr>
          <a:xfrm>
            <a:off x="409975" y="12688954"/>
            <a:ext cx="9886040" cy="369332"/>
          </a:xfrm>
          <a:prstGeom prst="rect">
            <a:avLst/>
          </a:prstGeom>
        </p:spPr>
        <p:txBody>
          <a:bodyPr wrap="none">
            <a:spAutoFit/>
          </a:bodyPr>
          <a:lstStyle/>
          <a:p>
            <a:r>
              <a:rPr lang="pl-PL" sz="1800" dirty="0">
                <a:solidFill>
                  <a:srgbClr val="71BB9A"/>
                </a:solidFill>
              </a:rPr>
              <a:t>Źródło: https://www.youtube.com/watch?time_continue=464&amp;v=Mtjatz9r-Vc&amp;feature=emb_logo</a:t>
            </a:r>
          </a:p>
        </p:txBody>
      </p:sp>
      <p:pic>
        <p:nvPicPr>
          <p:cNvPr id="2" name="Obraz 1">
            <a:hlinkClick r:id="rId3"/>
            <a:extLst>
              <a:ext uri="{FF2B5EF4-FFF2-40B4-BE49-F238E27FC236}">
                <a16:creationId xmlns:a16="http://schemas.microsoft.com/office/drawing/2014/main" id="{4FA2540E-43B2-4EF5-9FE1-EC9048493DA6}"/>
              </a:ext>
            </a:extLst>
          </p:cNvPr>
          <p:cNvPicPr>
            <a:picLocks noChangeAspect="1"/>
          </p:cNvPicPr>
          <p:nvPr/>
        </p:nvPicPr>
        <p:blipFill>
          <a:blip r:embed="rId4"/>
          <a:stretch>
            <a:fillRect/>
          </a:stretch>
        </p:blipFill>
        <p:spPr>
          <a:xfrm>
            <a:off x="905814" y="7330669"/>
            <a:ext cx="8922839" cy="5016647"/>
          </a:xfrm>
          <a:prstGeom prst="rect">
            <a:avLst/>
          </a:prstGeom>
        </p:spPr>
      </p:pic>
      <p:pic>
        <p:nvPicPr>
          <p:cNvPr id="4" name="Obraz 3">
            <a:extLst>
              <a:ext uri="{FF2B5EF4-FFF2-40B4-BE49-F238E27FC236}">
                <a16:creationId xmlns:a16="http://schemas.microsoft.com/office/drawing/2014/main" id="{51CFAC84-597C-49B9-A53D-CE12963FD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7196" y="9268001"/>
            <a:ext cx="12355587" cy="3790285"/>
          </a:xfrm>
          <a:prstGeom prst="rect">
            <a:avLst/>
          </a:prstGeom>
        </p:spPr>
      </p:pic>
    </p:spTree>
    <p:extLst>
      <p:ext uri="{BB962C8B-B14F-4D97-AF65-F5344CB8AC3E}">
        <p14:creationId xmlns:p14="http://schemas.microsoft.com/office/powerpoint/2010/main" val="49384126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54083</TotalTime>
  <Words>2587</Words>
  <Application>Microsoft Office PowerPoint</Application>
  <PresentationFormat>Custom</PresentationFormat>
  <Paragraphs>272</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Helvetica Light</vt:lpstr>
      <vt:lpstr>Helvetica Neue</vt:lpstr>
      <vt:lpstr>Montserrat-Regular</vt:lpstr>
      <vt:lpstr>Montserrat-SemiBold</vt:lpstr>
      <vt:lpstr>PT Sans</vt:lpstr>
      <vt:lpstr>Roboto 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545</cp:revision>
  <dcterms:modified xsi:type="dcterms:W3CDTF">2022-04-05T11:45:59Z</dcterms:modified>
</cp:coreProperties>
</file>