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58" r:id="rId4"/>
    <p:sldId id="275" r:id="rId5"/>
    <p:sldId id="297" r:id="rId6"/>
    <p:sldId id="298" r:id="rId7"/>
    <p:sldId id="261" r:id="rId8"/>
    <p:sldId id="300" r:id="rId9"/>
    <p:sldId id="305" r:id="rId10"/>
    <p:sldId id="259" r:id="rId11"/>
    <p:sldId id="302" r:id="rId12"/>
    <p:sldId id="303" r:id="rId13"/>
    <p:sldId id="304" r:id="rId14"/>
    <p:sldId id="301" r:id="rId15"/>
    <p:sldId id="309" r:id="rId16"/>
    <p:sldId id="262" r:id="rId17"/>
    <p:sldId id="296" r:id="rId18"/>
    <p:sldId id="306" r:id="rId19"/>
    <p:sldId id="307" r:id="rId20"/>
    <p:sldId id="308" r:id="rId21"/>
    <p:sldId id="295" r:id="rId22"/>
    <p:sldId id="269" r:id="rId23"/>
    <p:sldId id="267" r:id="rId24"/>
    <p:sldId id="310" r:id="rId25"/>
    <p:sldId id="28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F63"/>
    <a:srgbClr val="FFFFFF"/>
    <a:srgbClr val="71BB9A"/>
    <a:srgbClr val="84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1284" autoAdjust="0"/>
  </p:normalViewPr>
  <p:slideViewPr>
    <p:cSldViewPr snapToGrid="0" snapToObjects="1">
      <p:cViewPr varScale="1">
        <p:scale>
          <a:sx n="45" d="100"/>
          <a:sy n="45" d="100"/>
        </p:scale>
        <p:origin x="11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1E1BF-FABB-4EEC-B0B2-311746C7ECDD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C80BEE5-977B-468A-A1FE-083B1C307009}">
      <dgm:prSet phldrT="[Tekst]"/>
      <dgm:spPr/>
      <dgm:t>
        <a:bodyPr/>
        <a:lstStyle/>
        <a:p>
          <a:r>
            <a:rPr lang="pl-PL" b="1" dirty="0"/>
            <a:t>Działaj</a:t>
          </a:r>
          <a:endParaRPr lang="pl-PL" dirty="0"/>
        </a:p>
      </dgm:t>
    </dgm:pt>
    <dgm:pt modelId="{9CB81A6D-2783-4220-984C-83020D11453B}" type="parTrans" cxnId="{D43D2610-9ED9-491D-8C9E-F7FBF53888D6}">
      <dgm:prSet/>
      <dgm:spPr/>
      <dgm:t>
        <a:bodyPr/>
        <a:lstStyle/>
        <a:p>
          <a:endParaRPr lang="pl-PL"/>
        </a:p>
      </dgm:t>
    </dgm:pt>
    <dgm:pt modelId="{E484BC17-60B1-4B75-8617-99CD6266D15F}" type="sibTrans" cxnId="{D43D2610-9ED9-491D-8C9E-F7FBF53888D6}">
      <dgm:prSet/>
      <dgm:spPr/>
      <dgm:t>
        <a:bodyPr/>
        <a:lstStyle/>
        <a:p>
          <a:endParaRPr lang="pl-PL"/>
        </a:p>
      </dgm:t>
    </dgm:pt>
    <dgm:pt modelId="{09BC9178-A226-448D-B751-BD38D6368F19}">
      <dgm:prSet phldrT="[Tekst]"/>
      <dgm:spPr/>
      <dgm:t>
        <a:bodyPr/>
        <a:lstStyle/>
        <a:p>
          <a:r>
            <a:rPr lang="pl-PL" dirty="0"/>
            <a:t>podejmij działania dotyczące ciągłego doskonalenia funkcjonowania procesu</a:t>
          </a:r>
        </a:p>
      </dgm:t>
    </dgm:pt>
    <dgm:pt modelId="{BEA8E322-FB32-4A54-A0C6-CEC4406F9858}" type="parTrans" cxnId="{580B9303-A861-4F1A-AE39-0C9E29F30431}">
      <dgm:prSet/>
      <dgm:spPr/>
      <dgm:t>
        <a:bodyPr/>
        <a:lstStyle/>
        <a:p>
          <a:endParaRPr lang="pl-PL"/>
        </a:p>
      </dgm:t>
    </dgm:pt>
    <dgm:pt modelId="{4357CACF-355C-40F6-9349-DD34DEEC5C9B}" type="sibTrans" cxnId="{580B9303-A861-4F1A-AE39-0C9E29F30431}">
      <dgm:prSet/>
      <dgm:spPr/>
      <dgm:t>
        <a:bodyPr/>
        <a:lstStyle/>
        <a:p>
          <a:endParaRPr lang="pl-PL"/>
        </a:p>
      </dgm:t>
    </dgm:pt>
    <dgm:pt modelId="{544B24F4-D9E8-419A-81A0-BF45CED82CE8}">
      <dgm:prSet phldrT="[Tekst]"/>
      <dgm:spPr/>
      <dgm:t>
        <a:bodyPr/>
        <a:lstStyle/>
        <a:p>
          <a:r>
            <a:rPr lang="pl-PL" b="1" dirty="0"/>
            <a:t>P</a:t>
          </a:r>
          <a:r>
            <a:rPr lang="pl-PL" dirty="0"/>
            <a:t>lanuj</a:t>
          </a:r>
        </a:p>
      </dgm:t>
    </dgm:pt>
    <dgm:pt modelId="{415FFD46-C531-44BA-8D79-DD079D31F021}" type="parTrans" cxnId="{084AA5AE-57F7-4B45-9415-C3457F18C169}">
      <dgm:prSet/>
      <dgm:spPr/>
      <dgm:t>
        <a:bodyPr/>
        <a:lstStyle/>
        <a:p>
          <a:endParaRPr lang="pl-PL"/>
        </a:p>
      </dgm:t>
    </dgm:pt>
    <dgm:pt modelId="{A9DC5066-367D-4696-94B4-3E3E734E7EFD}" type="sibTrans" cxnId="{084AA5AE-57F7-4B45-9415-C3457F18C169}">
      <dgm:prSet/>
      <dgm:spPr/>
      <dgm:t>
        <a:bodyPr/>
        <a:lstStyle/>
        <a:p>
          <a:endParaRPr lang="pl-PL"/>
        </a:p>
      </dgm:t>
    </dgm:pt>
    <dgm:pt modelId="{D2F1A58D-9E04-4D81-AF36-25C51E1D87FA}">
      <dgm:prSet phldrT="[Tekst]"/>
      <dgm:spPr/>
      <dgm:t>
        <a:bodyPr/>
        <a:lstStyle/>
        <a:p>
          <a:r>
            <a:rPr lang="pl-PL" dirty="0"/>
            <a:t>ustal cele i procesy niezbędne do dostarczenia wyników zgodnych z wymaganiami klienta i polityką organizacji</a:t>
          </a:r>
        </a:p>
      </dgm:t>
    </dgm:pt>
    <dgm:pt modelId="{CC09904B-F256-4F29-B179-26DE5B58FA4F}" type="parTrans" cxnId="{0F378F46-AFF7-4A79-8B3D-9E025B3E8C09}">
      <dgm:prSet/>
      <dgm:spPr/>
      <dgm:t>
        <a:bodyPr/>
        <a:lstStyle/>
        <a:p>
          <a:endParaRPr lang="pl-PL"/>
        </a:p>
      </dgm:t>
    </dgm:pt>
    <dgm:pt modelId="{E925FEF5-13BE-4430-8E7E-3E6E44B98441}" type="sibTrans" cxnId="{0F378F46-AFF7-4A79-8B3D-9E025B3E8C09}">
      <dgm:prSet/>
      <dgm:spPr/>
      <dgm:t>
        <a:bodyPr/>
        <a:lstStyle/>
        <a:p>
          <a:endParaRPr lang="pl-PL"/>
        </a:p>
      </dgm:t>
    </dgm:pt>
    <dgm:pt modelId="{B24DF67E-7E58-445A-B2FA-45592ECBA16A}">
      <dgm:prSet phldrT="[Tekst]"/>
      <dgm:spPr/>
      <dgm:t>
        <a:bodyPr/>
        <a:lstStyle/>
        <a:p>
          <a:r>
            <a:rPr lang="pl-PL" dirty="0"/>
            <a:t>Wykonaj</a:t>
          </a:r>
        </a:p>
      </dgm:t>
    </dgm:pt>
    <dgm:pt modelId="{90BA2EAB-7E1C-4910-9EAC-5AB4D959CE1F}" type="parTrans" cxnId="{C7109532-FE27-4393-B13D-37043FED53BB}">
      <dgm:prSet/>
      <dgm:spPr/>
      <dgm:t>
        <a:bodyPr/>
        <a:lstStyle/>
        <a:p>
          <a:endParaRPr lang="pl-PL"/>
        </a:p>
      </dgm:t>
    </dgm:pt>
    <dgm:pt modelId="{64E5728B-46C2-44A3-A701-E5FF94FDB89B}" type="sibTrans" cxnId="{C7109532-FE27-4393-B13D-37043FED53BB}">
      <dgm:prSet/>
      <dgm:spPr/>
      <dgm:t>
        <a:bodyPr/>
        <a:lstStyle/>
        <a:p>
          <a:endParaRPr lang="pl-PL"/>
        </a:p>
      </dgm:t>
    </dgm:pt>
    <dgm:pt modelId="{CE42EF3E-5E57-42C4-99B0-DDB0299B7714}">
      <dgm:prSet phldrT="[Tekst]"/>
      <dgm:spPr/>
      <dgm:t>
        <a:bodyPr/>
        <a:lstStyle/>
        <a:p>
          <a:r>
            <a:rPr lang="pl-PL" dirty="0"/>
            <a:t>wdróż procesy</a:t>
          </a:r>
        </a:p>
      </dgm:t>
    </dgm:pt>
    <dgm:pt modelId="{1B49CF4C-E995-49C0-9F23-F485887E472E}" type="parTrans" cxnId="{AEDAC1EE-39B6-4487-8F13-151F7A1D8B70}">
      <dgm:prSet/>
      <dgm:spPr/>
      <dgm:t>
        <a:bodyPr/>
        <a:lstStyle/>
        <a:p>
          <a:endParaRPr lang="pl-PL"/>
        </a:p>
      </dgm:t>
    </dgm:pt>
    <dgm:pt modelId="{966EA48A-BAD1-4B9E-A167-A8B637E648BD}" type="sibTrans" cxnId="{AEDAC1EE-39B6-4487-8F13-151F7A1D8B70}">
      <dgm:prSet/>
      <dgm:spPr/>
      <dgm:t>
        <a:bodyPr/>
        <a:lstStyle/>
        <a:p>
          <a:endParaRPr lang="pl-PL"/>
        </a:p>
      </dgm:t>
    </dgm:pt>
    <dgm:pt modelId="{4B04810B-5F29-4F41-B187-0DFFD965BEC2}">
      <dgm:prSet phldrT="[Tekst]"/>
      <dgm:spPr/>
      <dgm:t>
        <a:bodyPr/>
        <a:lstStyle/>
        <a:p>
          <a:r>
            <a:rPr lang="pl-PL" dirty="0"/>
            <a:t>Sprawdź</a:t>
          </a:r>
        </a:p>
      </dgm:t>
    </dgm:pt>
    <dgm:pt modelId="{6B3561BB-CFAA-4D0D-8051-A87C0093429A}" type="parTrans" cxnId="{D6B66344-F95E-4A69-BC71-20163873C25C}">
      <dgm:prSet/>
      <dgm:spPr/>
      <dgm:t>
        <a:bodyPr/>
        <a:lstStyle/>
        <a:p>
          <a:endParaRPr lang="pl-PL"/>
        </a:p>
      </dgm:t>
    </dgm:pt>
    <dgm:pt modelId="{FAAE0BCD-C92A-455A-97B3-49D2F07EAA07}" type="sibTrans" cxnId="{D6B66344-F95E-4A69-BC71-20163873C25C}">
      <dgm:prSet/>
      <dgm:spPr/>
      <dgm:t>
        <a:bodyPr/>
        <a:lstStyle/>
        <a:p>
          <a:endParaRPr lang="pl-PL"/>
        </a:p>
      </dgm:t>
    </dgm:pt>
    <dgm:pt modelId="{BC2A23A7-5FF2-494A-9853-E39D51A43284}">
      <dgm:prSet phldrT="[Tekst]"/>
      <dgm:spPr/>
      <dgm:t>
        <a:bodyPr/>
        <a:lstStyle/>
        <a:p>
          <a:r>
            <a:rPr lang="pl-PL" dirty="0"/>
            <a:t>monitoruj i mierz procesy i wyrób w odniesieniu do polityki, celów dotyczących wyrobu i przedstawiaj wyniki</a:t>
          </a:r>
        </a:p>
      </dgm:t>
    </dgm:pt>
    <dgm:pt modelId="{072F541D-8A54-4918-8AD4-9525F628CE5B}" type="parTrans" cxnId="{57A19B93-A788-4A55-974A-8FDC796CD233}">
      <dgm:prSet/>
      <dgm:spPr/>
      <dgm:t>
        <a:bodyPr/>
        <a:lstStyle/>
        <a:p>
          <a:endParaRPr lang="pl-PL"/>
        </a:p>
      </dgm:t>
    </dgm:pt>
    <dgm:pt modelId="{09E70A56-3CFF-4474-A93C-F4A8B6F31338}" type="sibTrans" cxnId="{57A19B93-A788-4A55-974A-8FDC796CD233}">
      <dgm:prSet/>
      <dgm:spPr/>
      <dgm:t>
        <a:bodyPr/>
        <a:lstStyle/>
        <a:p>
          <a:endParaRPr lang="pl-PL"/>
        </a:p>
      </dgm:t>
    </dgm:pt>
    <dgm:pt modelId="{09E61A55-6AE4-41D2-8C0E-34F966ECAD23}">
      <dgm:prSet phldrT="[Tekst]"/>
      <dgm:spPr/>
      <dgm:t>
        <a:bodyPr/>
        <a:lstStyle/>
        <a:p>
          <a:endParaRPr lang="pl-PL" dirty="0"/>
        </a:p>
      </dgm:t>
    </dgm:pt>
    <dgm:pt modelId="{CCAEAAC5-FAC7-4139-BA57-624BA81BED19}" type="parTrans" cxnId="{E5F6F30A-54D4-49FA-8010-92802303FC10}">
      <dgm:prSet/>
      <dgm:spPr/>
      <dgm:t>
        <a:bodyPr/>
        <a:lstStyle/>
        <a:p>
          <a:endParaRPr lang="pl-PL"/>
        </a:p>
      </dgm:t>
    </dgm:pt>
    <dgm:pt modelId="{2280972B-D85B-4B4A-AA8F-86C58228489C}" type="sibTrans" cxnId="{E5F6F30A-54D4-49FA-8010-92802303FC10}">
      <dgm:prSet/>
      <dgm:spPr/>
      <dgm:t>
        <a:bodyPr/>
        <a:lstStyle/>
        <a:p>
          <a:endParaRPr lang="pl-PL"/>
        </a:p>
      </dgm:t>
    </dgm:pt>
    <dgm:pt modelId="{7A3576C7-CDBF-40B8-BC45-799FB21E0A20}">
      <dgm:prSet phldrT="[Tekst]"/>
      <dgm:spPr/>
      <dgm:t>
        <a:bodyPr/>
        <a:lstStyle/>
        <a:p>
          <a:endParaRPr lang="pl-PL" dirty="0"/>
        </a:p>
      </dgm:t>
    </dgm:pt>
    <dgm:pt modelId="{52DEF87D-5AD7-44D5-8EE5-F28816C7B93B}" type="parTrans" cxnId="{BFFB2E61-968C-492A-B0CD-BC7314979107}">
      <dgm:prSet/>
      <dgm:spPr/>
      <dgm:t>
        <a:bodyPr/>
        <a:lstStyle/>
        <a:p>
          <a:endParaRPr lang="pl-PL"/>
        </a:p>
      </dgm:t>
    </dgm:pt>
    <dgm:pt modelId="{98627CE0-2D67-4A86-B1E3-B021FB1FFEAF}" type="sibTrans" cxnId="{BFFB2E61-968C-492A-B0CD-BC7314979107}">
      <dgm:prSet/>
      <dgm:spPr/>
      <dgm:t>
        <a:bodyPr/>
        <a:lstStyle/>
        <a:p>
          <a:endParaRPr lang="pl-PL"/>
        </a:p>
      </dgm:t>
    </dgm:pt>
    <dgm:pt modelId="{6A4E936E-B5E1-4275-9767-DB824713765B}" type="pres">
      <dgm:prSet presAssocID="{1F81E1BF-FABB-4EEC-B0B2-311746C7EC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CB1755B-ED8F-4269-ACD6-E35B61A46AFA}" type="pres">
      <dgm:prSet presAssocID="{1F81E1BF-FABB-4EEC-B0B2-311746C7ECDD}" presName="children" presStyleCnt="0"/>
      <dgm:spPr/>
    </dgm:pt>
    <dgm:pt modelId="{F946E73C-31FC-47E8-94DA-216C84E3E88E}" type="pres">
      <dgm:prSet presAssocID="{1F81E1BF-FABB-4EEC-B0B2-311746C7ECDD}" presName="child1group" presStyleCnt="0"/>
      <dgm:spPr/>
    </dgm:pt>
    <dgm:pt modelId="{098A0D10-5D9E-4F2B-B738-A2A4E44307E6}" type="pres">
      <dgm:prSet presAssocID="{1F81E1BF-FABB-4EEC-B0B2-311746C7ECDD}" presName="child1" presStyleLbl="bgAcc1" presStyleIdx="0" presStyleCnt="4"/>
      <dgm:spPr/>
    </dgm:pt>
    <dgm:pt modelId="{26B76E73-466F-4096-BBE9-81700D2A651E}" type="pres">
      <dgm:prSet presAssocID="{1F81E1BF-FABB-4EEC-B0B2-311746C7ECDD}" presName="child1Text" presStyleLbl="bgAcc1" presStyleIdx="0" presStyleCnt="4">
        <dgm:presLayoutVars>
          <dgm:bulletEnabled val="1"/>
        </dgm:presLayoutVars>
      </dgm:prSet>
      <dgm:spPr/>
    </dgm:pt>
    <dgm:pt modelId="{3137DAE2-A7B4-440E-B572-C1FA4C524BC7}" type="pres">
      <dgm:prSet presAssocID="{1F81E1BF-FABB-4EEC-B0B2-311746C7ECDD}" presName="child2group" presStyleCnt="0"/>
      <dgm:spPr/>
    </dgm:pt>
    <dgm:pt modelId="{B2F2588A-4912-4C43-AEAE-901AF4A9757F}" type="pres">
      <dgm:prSet presAssocID="{1F81E1BF-FABB-4EEC-B0B2-311746C7ECDD}" presName="child2" presStyleLbl="bgAcc1" presStyleIdx="1" presStyleCnt="4"/>
      <dgm:spPr/>
    </dgm:pt>
    <dgm:pt modelId="{50BBDB79-5FCE-43BE-ABE0-1BF393F838FF}" type="pres">
      <dgm:prSet presAssocID="{1F81E1BF-FABB-4EEC-B0B2-311746C7ECDD}" presName="child2Text" presStyleLbl="bgAcc1" presStyleIdx="1" presStyleCnt="4">
        <dgm:presLayoutVars>
          <dgm:bulletEnabled val="1"/>
        </dgm:presLayoutVars>
      </dgm:prSet>
      <dgm:spPr/>
    </dgm:pt>
    <dgm:pt modelId="{009375AE-D07F-4595-80E7-8BE1704882DC}" type="pres">
      <dgm:prSet presAssocID="{1F81E1BF-FABB-4EEC-B0B2-311746C7ECDD}" presName="child3group" presStyleCnt="0"/>
      <dgm:spPr/>
    </dgm:pt>
    <dgm:pt modelId="{FD167E00-439C-4F54-96E8-C44576A3FE5C}" type="pres">
      <dgm:prSet presAssocID="{1F81E1BF-FABB-4EEC-B0B2-311746C7ECDD}" presName="child3" presStyleLbl="bgAcc1" presStyleIdx="2" presStyleCnt="4"/>
      <dgm:spPr/>
    </dgm:pt>
    <dgm:pt modelId="{3DD3857B-B262-4D11-A9B3-3B1542F18AD4}" type="pres">
      <dgm:prSet presAssocID="{1F81E1BF-FABB-4EEC-B0B2-311746C7ECDD}" presName="child3Text" presStyleLbl="bgAcc1" presStyleIdx="2" presStyleCnt="4">
        <dgm:presLayoutVars>
          <dgm:bulletEnabled val="1"/>
        </dgm:presLayoutVars>
      </dgm:prSet>
      <dgm:spPr/>
    </dgm:pt>
    <dgm:pt modelId="{402DB05B-9B2A-43A7-BDE7-F31BE0ABF79F}" type="pres">
      <dgm:prSet presAssocID="{1F81E1BF-FABB-4EEC-B0B2-311746C7ECDD}" presName="child4group" presStyleCnt="0"/>
      <dgm:spPr/>
    </dgm:pt>
    <dgm:pt modelId="{7D015CCC-E502-41F0-A7C2-915A3A8C824E}" type="pres">
      <dgm:prSet presAssocID="{1F81E1BF-FABB-4EEC-B0B2-311746C7ECDD}" presName="child4" presStyleLbl="bgAcc1" presStyleIdx="3" presStyleCnt="4"/>
      <dgm:spPr/>
    </dgm:pt>
    <dgm:pt modelId="{5CB147E6-5358-4622-983A-AC610C508D7B}" type="pres">
      <dgm:prSet presAssocID="{1F81E1BF-FABB-4EEC-B0B2-311746C7ECDD}" presName="child4Text" presStyleLbl="bgAcc1" presStyleIdx="3" presStyleCnt="4">
        <dgm:presLayoutVars>
          <dgm:bulletEnabled val="1"/>
        </dgm:presLayoutVars>
      </dgm:prSet>
      <dgm:spPr/>
    </dgm:pt>
    <dgm:pt modelId="{EF01F6FF-0D7B-4667-936C-A5BB84182B1B}" type="pres">
      <dgm:prSet presAssocID="{1F81E1BF-FABB-4EEC-B0B2-311746C7ECDD}" presName="childPlaceholder" presStyleCnt="0"/>
      <dgm:spPr/>
    </dgm:pt>
    <dgm:pt modelId="{F2A43E00-4189-4ABC-9173-8600A2EA05E7}" type="pres">
      <dgm:prSet presAssocID="{1F81E1BF-FABB-4EEC-B0B2-311746C7ECDD}" presName="circle" presStyleCnt="0"/>
      <dgm:spPr/>
    </dgm:pt>
    <dgm:pt modelId="{160DF920-9481-4D0A-8B30-CF24A2460E93}" type="pres">
      <dgm:prSet presAssocID="{1F81E1BF-FABB-4EEC-B0B2-311746C7EC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B28C920-FB3A-4A78-943A-02DE63825683}" type="pres">
      <dgm:prSet presAssocID="{1F81E1BF-FABB-4EEC-B0B2-311746C7EC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B7645EE-33D8-47E1-927C-D6A410B6ADAB}" type="pres">
      <dgm:prSet presAssocID="{1F81E1BF-FABB-4EEC-B0B2-311746C7ECD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188282D-DEC4-4406-9BB3-C4C114E5F730}" type="pres">
      <dgm:prSet presAssocID="{1F81E1BF-FABB-4EEC-B0B2-311746C7EC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56CDDC4-5845-4AE9-AA6A-7DBD84340595}" type="pres">
      <dgm:prSet presAssocID="{1F81E1BF-FABB-4EEC-B0B2-311746C7ECDD}" presName="quadrantPlaceholder" presStyleCnt="0"/>
      <dgm:spPr/>
    </dgm:pt>
    <dgm:pt modelId="{4DB80193-D7D8-45E2-8C47-2CA6C54DA5C9}" type="pres">
      <dgm:prSet presAssocID="{1F81E1BF-FABB-4EEC-B0B2-311746C7ECDD}" presName="center1" presStyleLbl="fgShp" presStyleIdx="0" presStyleCnt="2"/>
      <dgm:spPr/>
    </dgm:pt>
    <dgm:pt modelId="{CCE94CD3-9ACE-4668-911D-FFD69F0CABCF}" type="pres">
      <dgm:prSet presAssocID="{1F81E1BF-FABB-4EEC-B0B2-311746C7ECDD}" presName="center2" presStyleLbl="fgShp" presStyleIdx="1" presStyleCnt="2"/>
      <dgm:spPr/>
    </dgm:pt>
  </dgm:ptLst>
  <dgm:cxnLst>
    <dgm:cxn modelId="{5A00D200-D5FC-43F3-9EDB-0113B9AD1004}" type="presOf" srcId="{7A3576C7-CDBF-40B8-BC45-799FB21E0A20}" destId="{7D015CCC-E502-41F0-A7C2-915A3A8C824E}" srcOrd="0" destOrd="0" presId="urn:microsoft.com/office/officeart/2005/8/layout/cycle4"/>
    <dgm:cxn modelId="{580B9303-A861-4F1A-AE39-0C9E29F30431}" srcId="{8C80BEE5-977B-468A-A1FE-083B1C307009}" destId="{09BC9178-A226-448D-B751-BD38D6368F19}" srcOrd="0" destOrd="0" parTransId="{BEA8E322-FB32-4A54-A0C6-CEC4406F9858}" sibTransId="{4357CACF-355C-40F6-9349-DD34DEEC5C9B}"/>
    <dgm:cxn modelId="{E5F6F30A-54D4-49FA-8010-92802303FC10}" srcId="{B24DF67E-7E58-445A-B2FA-45592ECBA16A}" destId="{09E61A55-6AE4-41D2-8C0E-34F966ECAD23}" srcOrd="0" destOrd="0" parTransId="{CCAEAAC5-FAC7-4139-BA57-624BA81BED19}" sibTransId="{2280972B-D85B-4B4A-AA8F-86C58228489C}"/>
    <dgm:cxn modelId="{0A512D0D-3944-4573-BCC1-E05E0D4AB042}" type="presOf" srcId="{1F81E1BF-FABB-4EEC-B0B2-311746C7ECDD}" destId="{6A4E936E-B5E1-4275-9767-DB824713765B}" srcOrd="0" destOrd="0" presId="urn:microsoft.com/office/officeart/2005/8/layout/cycle4"/>
    <dgm:cxn modelId="{D43D2610-9ED9-491D-8C9E-F7FBF53888D6}" srcId="{1F81E1BF-FABB-4EEC-B0B2-311746C7ECDD}" destId="{8C80BEE5-977B-468A-A1FE-083B1C307009}" srcOrd="0" destOrd="0" parTransId="{9CB81A6D-2783-4220-984C-83020D11453B}" sibTransId="{E484BC17-60B1-4B75-8617-99CD6266D15F}"/>
    <dgm:cxn modelId="{2D055610-60CB-4F34-8AB4-758E0413AB2F}" type="presOf" srcId="{09E61A55-6AE4-41D2-8C0E-34F966ECAD23}" destId="{3DD3857B-B262-4D11-A9B3-3B1542F18AD4}" srcOrd="1" destOrd="0" presId="urn:microsoft.com/office/officeart/2005/8/layout/cycle4"/>
    <dgm:cxn modelId="{8883E025-87B9-4C83-B9AC-9DC6897A0291}" type="presOf" srcId="{D2F1A58D-9E04-4D81-AF36-25C51E1D87FA}" destId="{50BBDB79-5FCE-43BE-ABE0-1BF393F838FF}" srcOrd="1" destOrd="0" presId="urn:microsoft.com/office/officeart/2005/8/layout/cycle4"/>
    <dgm:cxn modelId="{DF650229-8BC2-4735-B9CF-ED163D5DF7C2}" type="presOf" srcId="{09BC9178-A226-448D-B751-BD38D6368F19}" destId="{26B76E73-466F-4096-BBE9-81700D2A651E}" srcOrd="1" destOrd="0" presId="urn:microsoft.com/office/officeart/2005/8/layout/cycle4"/>
    <dgm:cxn modelId="{50B7122E-FD08-4EF0-AF8C-E4EBD7DE6B8E}" type="presOf" srcId="{7A3576C7-CDBF-40B8-BC45-799FB21E0A20}" destId="{5CB147E6-5358-4622-983A-AC610C508D7B}" srcOrd="1" destOrd="0" presId="urn:microsoft.com/office/officeart/2005/8/layout/cycle4"/>
    <dgm:cxn modelId="{C6776F32-C34C-4364-B305-F75D44C37B3A}" type="presOf" srcId="{BC2A23A7-5FF2-494A-9853-E39D51A43284}" destId="{7D015CCC-E502-41F0-A7C2-915A3A8C824E}" srcOrd="0" destOrd="1" presId="urn:microsoft.com/office/officeart/2005/8/layout/cycle4"/>
    <dgm:cxn modelId="{C7109532-FE27-4393-B13D-37043FED53BB}" srcId="{1F81E1BF-FABB-4EEC-B0B2-311746C7ECDD}" destId="{B24DF67E-7E58-445A-B2FA-45592ECBA16A}" srcOrd="2" destOrd="0" parTransId="{90BA2EAB-7E1C-4910-9EAC-5AB4D959CE1F}" sibTransId="{64E5728B-46C2-44A3-A701-E5FF94FDB89B}"/>
    <dgm:cxn modelId="{28A3C73B-B77F-43DA-A3A1-164977170015}" type="presOf" srcId="{CE42EF3E-5E57-42C4-99B0-DDB0299B7714}" destId="{FD167E00-439C-4F54-96E8-C44576A3FE5C}" srcOrd="0" destOrd="1" presId="urn:microsoft.com/office/officeart/2005/8/layout/cycle4"/>
    <dgm:cxn modelId="{B6D0C83F-A868-4611-82E6-AC9E936BD437}" type="presOf" srcId="{B24DF67E-7E58-445A-B2FA-45592ECBA16A}" destId="{DB7645EE-33D8-47E1-927C-D6A410B6ADAB}" srcOrd="0" destOrd="0" presId="urn:microsoft.com/office/officeart/2005/8/layout/cycle4"/>
    <dgm:cxn modelId="{58111A5B-3FAB-4FB7-B483-A5A723EAEA39}" type="presOf" srcId="{544B24F4-D9E8-419A-81A0-BF45CED82CE8}" destId="{BB28C920-FB3A-4A78-943A-02DE63825683}" srcOrd="0" destOrd="0" presId="urn:microsoft.com/office/officeart/2005/8/layout/cycle4"/>
    <dgm:cxn modelId="{BFFB2E61-968C-492A-B0CD-BC7314979107}" srcId="{4B04810B-5F29-4F41-B187-0DFFD965BEC2}" destId="{7A3576C7-CDBF-40B8-BC45-799FB21E0A20}" srcOrd="0" destOrd="0" parTransId="{52DEF87D-5AD7-44D5-8EE5-F28816C7B93B}" sibTransId="{98627CE0-2D67-4A86-B1E3-B021FB1FFEAF}"/>
    <dgm:cxn modelId="{D6B66344-F95E-4A69-BC71-20163873C25C}" srcId="{1F81E1BF-FABB-4EEC-B0B2-311746C7ECDD}" destId="{4B04810B-5F29-4F41-B187-0DFFD965BEC2}" srcOrd="3" destOrd="0" parTransId="{6B3561BB-CFAA-4D0D-8051-A87C0093429A}" sibTransId="{FAAE0BCD-C92A-455A-97B3-49D2F07EAA07}"/>
    <dgm:cxn modelId="{0F378F46-AFF7-4A79-8B3D-9E025B3E8C09}" srcId="{544B24F4-D9E8-419A-81A0-BF45CED82CE8}" destId="{D2F1A58D-9E04-4D81-AF36-25C51E1D87FA}" srcOrd="0" destOrd="0" parTransId="{CC09904B-F256-4F29-B179-26DE5B58FA4F}" sibTransId="{E925FEF5-13BE-4430-8E7E-3E6E44B98441}"/>
    <dgm:cxn modelId="{FA019C4C-4DE0-47C0-9DA9-233B2B353684}" type="presOf" srcId="{8C80BEE5-977B-468A-A1FE-083B1C307009}" destId="{160DF920-9481-4D0A-8B30-CF24A2460E93}" srcOrd="0" destOrd="0" presId="urn:microsoft.com/office/officeart/2005/8/layout/cycle4"/>
    <dgm:cxn modelId="{508D644E-FC81-4BCC-BA7C-F1BECCE9F146}" type="presOf" srcId="{4B04810B-5F29-4F41-B187-0DFFD965BEC2}" destId="{D188282D-DEC4-4406-9BB3-C4C114E5F730}" srcOrd="0" destOrd="0" presId="urn:microsoft.com/office/officeart/2005/8/layout/cycle4"/>
    <dgm:cxn modelId="{FBEE2176-90D2-4E7D-BEA5-BF57F9B85466}" type="presOf" srcId="{09E61A55-6AE4-41D2-8C0E-34F966ECAD23}" destId="{FD167E00-439C-4F54-96E8-C44576A3FE5C}" srcOrd="0" destOrd="0" presId="urn:microsoft.com/office/officeart/2005/8/layout/cycle4"/>
    <dgm:cxn modelId="{57A19B93-A788-4A55-974A-8FDC796CD233}" srcId="{4B04810B-5F29-4F41-B187-0DFFD965BEC2}" destId="{BC2A23A7-5FF2-494A-9853-E39D51A43284}" srcOrd="1" destOrd="0" parTransId="{072F541D-8A54-4918-8AD4-9525F628CE5B}" sibTransId="{09E70A56-3CFF-4474-A93C-F4A8B6F31338}"/>
    <dgm:cxn modelId="{694FFC9B-6528-4E39-BC43-52CE4755A06E}" type="presOf" srcId="{09BC9178-A226-448D-B751-BD38D6368F19}" destId="{098A0D10-5D9E-4F2B-B738-A2A4E44307E6}" srcOrd="0" destOrd="0" presId="urn:microsoft.com/office/officeart/2005/8/layout/cycle4"/>
    <dgm:cxn modelId="{084AA5AE-57F7-4B45-9415-C3457F18C169}" srcId="{1F81E1BF-FABB-4EEC-B0B2-311746C7ECDD}" destId="{544B24F4-D9E8-419A-81A0-BF45CED82CE8}" srcOrd="1" destOrd="0" parTransId="{415FFD46-C531-44BA-8D79-DD079D31F021}" sibTransId="{A9DC5066-367D-4696-94B4-3E3E734E7EFD}"/>
    <dgm:cxn modelId="{CED957B7-909B-4B9A-8823-D233AF4CB357}" type="presOf" srcId="{D2F1A58D-9E04-4D81-AF36-25C51E1D87FA}" destId="{B2F2588A-4912-4C43-AEAE-901AF4A9757F}" srcOrd="0" destOrd="0" presId="urn:microsoft.com/office/officeart/2005/8/layout/cycle4"/>
    <dgm:cxn modelId="{234289D5-62F1-459B-AEDF-D16123045AF1}" type="presOf" srcId="{CE42EF3E-5E57-42C4-99B0-DDB0299B7714}" destId="{3DD3857B-B262-4D11-A9B3-3B1542F18AD4}" srcOrd="1" destOrd="1" presId="urn:microsoft.com/office/officeart/2005/8/layout/cycle4"/>
    <dgm:cxn modelId="{AEDAC1EE-39B6-4487-8F13-151F7A1D8B70}" srcId="{B24DF67E-7E58-445A-B2FA-45592ECBA16A}" destId="{CE42EF3E-5E57-42C4-99B0-DDB0299B7714}" srcOrd="1" destOrd="0" parTransId="{1B49CF4C-E995-49C0-9F23-F485887E472E}" sibTransId="{966EA48A-BAD1-4B9E-A167-A8B637E648BD}"/>
    <dgm:cxn modelId="{1187DFF9-9B6B-47E6-BE54-EBB70ACE5487}" type="presOf" srcId="{BC2A23A7-5FF2-494A-9853-E39D51A43284}" destId="{5CB147E6-5358-4622-983A-AC610C508D7B}" srcOrd="1" destOrd="1" presId="urn:microsoft.com/office/officeart/2005/8/layout/cycle4"/>
    <dgm:cxn modelId="{A4FB6F40-9748-4F6E-9AE3-70083431053C}" type="presParOf" srcId="{6A4E936E-B5E1-4275-9767-DB824713765B}" destId="{ACB1755B-ED8F-4269-ACD6-E35B61A46AFA}" srcOrd="0" destOrd="0" presId="urn:microsoft.com/office/officeart/2005/8/layout/cycle4"/>
    <dgm:cxn modelId="{78FEC1CB-24FC-4412-845D-FE73CB510A38}" type="presParOf" srcId="{ACB1755B-ED8F-4269-ACD6-E35B61A46AFA}" destId="{F946E73C-31FC-47E8-94DA-216C84E3E88E}" srcOrd="0" destOrd="0" presId="urn:microsoft.com/office/officeart/2005/8/layout/cycle4"/>
    <dgm:cxn modelId="{091A9446-60F1-449A-9679-D3BC4700779E}" type="presParOf" srcId="{F946E73C-31FC-47E8-94DA-216C84E3E88E}" destId="{098A0D10-5D9E-4F2B-B738-A2A4E44307E6}" srcOrd="0" destOrd="0" presId="urn:microsoft.com/office/officeart/2005/8/layout/cycle4"/>
    <dgm:cxn modelId="{6D7CC61B-769A-4C89-BAFE-06CA1E70E1CB}" type="presParOf" srcId="{F946E73C-31FC-47E8-94DA-216C84E3E88E}" destId="{26B76E73-466F-4096-BBE9-81700D2A651E}" srcOrd="1" destOrd="0" presId="urn:microsoft.com/office/officeart/2005/8/layout/cycle4"/>
    <dgm:cxn modelId="{4D9B6559-4156-442B-AF7A-0AC1533C2012}" type="presParOf" srcId="{ACB1755B-ED8F-4269-ACD6-E35B61A46AFA}" destId="{3137DAE2-A7B4-440E-B572-C1FA4C524BC7}" srcOrd="1" destOrd="0" presId="urn:microsoft.com/office/officeart/2005/8/layout/cycle4"/>
    <dgm:cxn modelId="{FEFBAF81-3310-49CC-9657-94BF5D6073A0}" type="presParOf" srcId="{3137DAE2-A7B4-440E-B572-C1FA4C524BC7}" destId="{B2F2588A-4912-4C43-AEAE-901AF4A9757F}" srcOrd="0" destOrd="0" presId="urn:microsoft.com/office/officeart/2005/8/layout/cycle4"/>
    <dgm:cxn modelId="{5953967E-9C15-4EFB-B363-B9811EDB10E9}" type="presParOf" srcId="{3137DAE2-A7B4-440E-B572-C1FA4C524BC7}" destId="{50BBDB79-5FCE-43BE-ABE0-1BF393F838FF}" srcOrd="1" destOrd="0" presId="urn:microsoft.com/office/officeart/2005/8/layout/cycle4"/>
    <dgm:cxn modelId="{535172F7-A10B-4837-814E-7B3F8312F7D7}" type="presParOf" srcId="{ACB1755B-ED8F-4269-ACD6-E35B61A46AFA}" destId="{009375AE-D07F-4595-80E7-8BE1704882DC}" srcOrd="2" destOrd="0" presId="urn:microsoft.com/office/officeart/2005/8/layout/cycle4"/>
    <dgm:cxn modelId="{FBACD806-CBCF-4F7B-AE9C-751A2ECEE1B1}" type="presParOf" srcId="{009375AE-D07F-4595-80E7-8BE1704882DC}" destId="{FD167E00-439C-4F54-96E8-C44576A3FE5C}" srcOrd="0" destOrd="0" presId="urn:microsoft.com/office/officeart/2005/8/layout/cycle4"/>
    <dgm:cxn modelId="{C5965E76-490C-4E4A-B28D-E1F37A6DD84D}" type="presParOf" srcId="{009375AE-D07F-4595-80E7-8BE1704882DC}" destId="{3DD3857B-B262-4D11-A9B3-3B1542F18AD4}" srcOrd="1" destOrd="0" presId="urn:microsoft.com/office/officeart/2005/8/layout/cycle4"/>
    <dgm:cxn modelId="{4AD424E6-70AB-4AE1-AA29-032A2464EE10}" type="presParOf" srcId="{ACB1755B-ED8F-4269-ACD6-E35B61A46AFA}" destId="{402DB05B-9B2A-43A7-BDE7-F31BE0ABF79F}" srcOrd="3" destOrd="0" presId="urn:microsoft.com/office/officeart/2005/8/layout/cycle4"/>
    <dgm:cxn modelId="{818DA3F5-3D87-440F-BE44-5DFBF185E613}" type="presParOf" srcId="{402DB05B-9B2A-43A7-BDE7-F31BE0ABF79F}" destId="{7D015CCC-E502-41F0-A7C2-915A3A8C824E}" srcOrd="0" destOrd="0" presId="urn:microsoft.com/office/officeart/2005/8/layout/cycle4"/>
    <dgm:cxn modelId="{1E5E2C84-0EA3-4F15-91E6-5BD39EDFCF01}" type="presParOf" srcId="{402DB05B-9B2A-43A7-BDE7-F31BE0ABF79F}" destId="{5CB147E6-5358-4622-983A-AC610C508D7B}" srcOrd="1" destOrd="0" presId="urn:microsoft.com/office/officeart/2005/8/layout/cycle4"/>
    <dgm:cxn modelId="{99A4ED68-2340-4B94-9B17-C2CC105091CA}" type="presParOf" srcId="{ACB1755B-ED8F-4269-ACD6-E35B61A46AFA}" destId="{EF01F6FF-0D7B-4667-936C-A5BB84182B1B}" srcOrd="4" destOrd="0" presId="urn:microsoft.com/office/officeart/2005/8/layout/cycle4"/>
    <dgm:cxn modelId="{A9E621B1-41A6-4DD9-96B1-53E9CC52010C}" type="presParOf" srcId="{6A4E936E-B5E1-4275-9767-DB824713765B}" destId="{F2A43E00-4189-4ABC-9173-8600A2EA05E7}" srcOrd="1" destOrd="0" presId="urn:microsoft.com/office/officeart/2005/8/layout/cycle4"/>
    <dgm:cxn modelId="{0DB1BB60-3D3E-471B-B0F1-CC5D944825A1}" type="presParOf" srcId="{F2A43E00-4189-4ABC-9173-8600A2EA05E7}" destId="{160DF920-9481-4D0A-8B30-CF24A2460E93}" srcOrd="0" destOrd="0" presId="urn:microsoft.com/office/officeart/2005/8/layout/cycle4"/>
    <dgm:cxn modelId="{E9233F54-DC45-4E92-8466-CFD2EFC242CD}" type="presParOf" srcId="{F2A43E00-4189-4ABC-9173-8600A2EA05E7}" destId="{BB28C920-FB3A-4A78-943A-02DE63825683}" srcOrd="1" destOrd="0" presId="urn:microsoft.com/office/officeart/2005/8/layout/cycle4"/>
    <dgm:cxn modelId="{4A21C11D-909B-4268-A244-3720FEA6A79F}" type="presParOf" srcId="{F2A43E00-4189-4ABC-9173-8600A2EA05E7}" destId="{DB7645EE-33D8-47E1-927C-D6A410B6ADAB}" srcOrd="2" destOrd="0" presId="urn:microsoft.com/office/officeart/2005/8/layout/cycle4"/>
    <dgm:cxn modelId="{A75264DB-8B82-4703-9A8D-834FCFD2BD16}" type="presParOf" srcId="{F2A43E00-4189-4ABC-9173-8600A2EA05E7}" destId="{D188282D-DEC4-4406-9BB3-C4C114E5F730}" srcOrd="3" destOrd="0" presId="urn:microsoft.com/office/officeart/2005/8/layout/cycle4"/>
    <dgm:cxn modelId="{AC11B806-ECD8-45B5-8634-2BAB3D76E991}" type="presParOf" srcId="{F2A43E00-4189-4ABC-9173-8600A2EA05E7}" destId="{456CDDC4-5845-4AE9-AA6A-7DBD84340595}" srcOrd="4" destOrd="0" presId="urn:microsoft.com/office/officeart/2005/8/layout/cycle4"/>
    <dgm:cxn modelId="{F9C22013-69E4-4890-9303-AE2D0C470477}" type="presParOf" srcId="{6A4E936E-B5E1-4275-9767-DB824713765B}" destId="{4DB80193-D7D8-45E2-8C47-2CA6C54DA5C9}" srcOrd="2" destOrd="0" presId="urn:microsoft.com/office/officeart/2005/8/layout/cycle4"/>
    <dgm:cxn modelId="{88788006-9C73-469F-809A-4F9D4B13CA50}" type="presParOf" srcId="{6A4E936E-B5E1-4275-9767-DB824713765B}" destId="{CCE94CD3-9ACE-4668-911D-FFD69F0CABC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0241D-34F6-4704-9D2C-CC0A7E193914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21E38D0-8A3E-4229-9FEB-B47652D40BF0}">
      <dgm:prSet phldrT="[Tekst]"/>
      <dgm:spPr/>
      <dgm:t>
        <a:bodyPr/>
        <a:lstStyle/>
        <a:p>
          <a:r>
            <a:rPr lang="pl-PL" b="1" dirty="0"/>
            <a:t>D</a:t>
          </a:r>
          <a:r>
            <a:rPr lang="pl-PL" dirty="0"/>
            <a:t>efiniuj</a:t>
          </a:r>
        </a:p>
      </dgm:t>
    </dgm:pt>
    <dgm:pt modelId="{BE67BAA5-3D8A-4A9E-999A-0CA2ED05C19A}" type="parTrans" cxnId="{4F382D16-36D1-4B84-987A-9C89DBA00B09}">
      <dgm:prSet/>
      <dgm:spPr/>
      <dgm:t>
        <a:bodyPr/>
        <a:lstStyle/>
        <a:p>
          <a:endParaRPr lang="pl-PL"/>
        </a:p>
      </dgm:t>
    </dgm:pt>
    <dgm:pt modelId="{D43E2626-080F-467D-A8FE-68EF56BB95CE}" type="sibTrans" cxnId="{4F382D16-36D1-4B84-987A-9C89DBA00B09}">
      <dgm:prSet/>
      <dgm:spPr/>
      <dgm:t>
        <a:bodyPr/>
        <a:lstStyle/>
        <a:p>
          <a:endParaRPr lang="pl-PL"/>
        </a:p>
      </dgm:t>
    </dgm:pt>
    <dgm:pt modelId="{BC299350-24CF-4B31-B837-6404B80A45AB}">
      <dgm:prSet phldrT="[Tekst]"/>
      <dgm:spPr/>
      <dgm:t>
        <a:bodyPr/>
        <a:lstStyle/>
        <a:p>
          <a:r>
            <a:rPr lang="pl-PL" b="1" dirty="0"/>
            <a:t>M</a:t>
          </a:r>
          <a:r>
            <a:rPr lang="pl-PL" dirty="0"/>
            <a:t>ierz</a:t>
          </a:r>
        </a:p>
      </dgm:t>
    </dgm:pt>
    <dgm:pt modelId="{220E0A77-D5BB-432D-B769-31264DB6F102}" type="parTrans" cxnId="{9AC6E10F-203E-4AF1-93DA-E905BC5A9621}">
      <dgm:prSet/>
      <dgm:spPr/>
      <dgm:t>
        <a:bodyPr/>
        <a:lstStyle/>
        <a:p>
          <a:endParaRPr lang="pl-PL"/>
        </a:p>
      </dgm:t>
    </dgm:pt>
    <dgm:pt modelId="{9F0C4F9A-FAD2-4012-A36E-D3B2CFACE416}" type="sibTrans" cxnId="{9AC6E10F-203E-4AF1-93DA-E905BC5A9621}">
      <dgm:prSet/>
      <dgm:spPr/>
      <dgm:t>
        <a:bodyPr/>
        <a:lstStyle/>
        <a:p>
          <a:endParaRPr lang="pl-PL"/>
        </a:p>
      </dgm:t>
    </dgm:pt>
    <dgm:pt modelId="{B624B7E9-B275-4CE0-A8E9-B750E47CE77F}">
      <dgm:prSet phldrT="[Tekst]"/>
      <dgm:spPr/>
      <dgm:t>
        <a:bodyPr/>
        <a:lstStyle/>
        <a:p>
          <a:r>
            <a:rPr lang="pl-PL" b="1" dirty="0"/>
            <a:t>A</a:t>
          </a:r>
          <a:r>
            <a:rPr lang="pl-PL" dirty="0"/>
            <a:t>nalizuj</a:t>
          </a:r>
        </a:p>
      </dgm:t>
    </dgm:pt>
    <dgm:pt modelId="{58DCC843-F1F3-437E-9BC8-139B70452902}" type="parTrans" cxnId="{DD6D37CB-0867-4A07-BA3B-0CD41B95DEC3}">
      <dgm:prSet/>
      <dgm:spPr/>
      <dgm:t>
        <a:bodyPr/>
        <a:lstStyle/>
        <a:p>
          <a:endParaRPr lang="pl-PL"/>
        </a:p>
      </dgm:t>
    </dgm:pt>
    <dgm:pt modelId="{613D354F-79FE-4209-BFB7-A06E036A11FB}" type="sibTrans" cxnId="{DD6D37CB-0867-4A07-BA3B-0CD41B95DEC3}">
      <dgm:prSet/>
      <dgm:spPr/>
      <dgm:t>
        <a:bodyPr/>
        <a:lstStyle/>
        <a:p>
          <a:endParaRPr lang="pl-PL"/>
        </a:p>
      </dgm:t>
    </dgm:pt>
    <dgm:pt modelId="{88BD4BC0-1112-426C-9C20-9CF0519619DC}">
      <dgm:prSet phldrT="[Tekst]"/>
      <dgm:spPr/>
      <dgm:t>
        <a:bodyPr/>
        <a:lstStyle/>
        <a:p>
          <a:r>
            <a:rPr lang="pl-PL" b="0" dirty="0"/>
            <a:t>Usprawniaj (</a:t>
          </a:r>
          <a:r>
            <a:rPr lang="pl-PL" b="1" dirty="0" err="1"/>
            <a:t>I</a:t>
          </a:r>
          <a:r>
            <a:rPr lang="pl-PL" dirty="0" err="1"/>
            <a:t>mprove</a:t>
          </a:r>
          <a:r>
            <a:rPr lang="pl-PL" dirty="0"/>
            <a:t>)</a:t>
          </a:r>
        </a:p>
      </dgm:t>
    </dgm:pt>
    <dgm:pt modelId="{FD82D6C6-C51F-47C0-84BE-3F3031763BDD}" type="parTrans" cxnId="{E9E186E6-0D43-4ABF-A63E-F158D7975A72}">
      <dgm:prSet/>
      <dgm:spPr/>
      <dgm:t>
        <a:bodyPr/>
        <a:lstStyle/>
        <a:p>
          <a:endParaRPr lang="pl-PL"/>
        </a:p>
      </dgm:t>
    </dgm:pt>
    <dgm:pt modelId="{5A9899E2-9645-439E-AF2D-9564470D087A}" type="sibTrans" cxnId="{E9E186E6-0D43-4ABF-A63E-F158D7975A72}">
      <dgm:prSet/>
      <dgm:spPr/>
      <dgm:t>
        <a:bodyPr/>
        <a:lstStyle/>
        <a:p>
          <a:endParaRPr lang="pl-PL"/>
        </a:p>
      </dgm:t>
    </dgm:pt>
    <dgm:pt modelId="{E6A6A90A-30F2-4C92-865D-CB74D025BB50}">
      <dgm:prSet phldrT="[Tekst]"/>
      <dgm:spPr/>
      <dgm:t>
        <a:bodyPr/>
        <a:lstStyle/>
        <a:p>
          <a:r>
            <a:rPr lang="pl-PL" b="0" dirty="0"/>
            <a:t>Kontroluj (</a:t>
          </a:r>
          <a:r>
            <a:rPr lang="pl-PL" b="1" dirty="0"/>
            <a:t>C</a:t>
          </a:r>
          <a:r>
            <a:rPr lang="pl-PL" dirty="0"/>
            <a:t>ontrol)</a:t>
          </a:r>
        </a:p>
      </dgm:t>
    </dgm:pt>
    <dgm:pt modelId="{0C375026-EEF0-4D2B-9880-00CA78DAEDAF}" type="parTrans" cxnId="{320E974E-C299-4FD6-B553-3D2585F0ADF2}">
      <dgm:prSet/>
      <dgm:spPr/>
      <dgm:t>
        <a:bodyPr/>
        <a:lstStyle/>
        <a:p>
          <a:endParaRPr lang="pl-PL"/>
        </a:p>
      </dgm:t>
    </dgm:pt>
    <dgm:pt modelId="{A740A9C7-CFA8-4EEC-AE2D-517FA1E02E93}" type="sibTrans" cxnId="{320E974E-C299-4FD6-B553-3D2585F0ADF2}">
      <dgm:prSet/>
      <dgm:spPr/>
      <dgm:t>
        <a:bodyPr/>
        <a:lstStyle/>
        <a:p>
          <a:endParaRPr lang="pl-PL"/>
        </a:p>
      </dgm:t>
    </dgm:pt>
    <dgm:pt modelId="{1AA3A3C4-C5D8-4797-8346-83B4B3AF8598}" type="pres">
      <dgm:prSet presAssocID="{5080241D-34F6-4704-9D2C-CC0A7E193914}" presName="cycle" presStyleCnt="0">
        <dgm:presLayoutVars>
          <dgm:dir/>
          <dgm:resizeHandles val="exact"/>
        </dgm:presLayoutVars>
      </dgm:prSet>
      <dgm:spPr/>
    </dgm:pt>
    <dgm:pt modelId="{3D50852A-E342-4A72-B225-5B75510E14C8}" type="pres">
      <dgm:prSet presAssocID="{F21E38D0-8A3E-4229-9FEB-B47652D40BF0}" presName="dummy" presStyleCnt="0"/>
      <dgm:spPr/>
    </dgm:pt>
    <dgm:pt modelId="{BED2A5D4-D3A7-4492-9591-10F29643035E}" type="pres">
      <dgm:prSet presAssocID="{F21E38D0-8A3E-4229-9FEB-B47652D40BF0}" presName="node" presStyleLbl="revTx" presStyleIdx="0" presStyleCnt="5">
        <dgm:presLayoutVars>
          <dgm:bulletEnabled val="1"/>
        </dgm:presLayoutVars>
      </dgm:prSet>
      <dgm:spPr/>
    </dgm:pt>
    <dgm:pt modelId="{A8207844-6F9E-482E-A734-30A3ACA65923}" type="pres">
      <dgm:prSet presAssocID="{D43E2626-080F-467D-A8FE-68EF56BB95CE}" presName="sibTrans" presStyleLbl="node1" presStyleIdx="0" presStyleCnt="5"/>
      <dgm:spPr/>
    </dgm:pt>
    <dgm:pt modelId="{A1695879-24A4-4CCB-B18A-1A078B345F9C}" type="pres">
      <dgm:prSet presAssocID="{BC299350-24CF-4B31-B837-6404B80A45AB}" presName="dummy" presStyleCnt="0"/>
      <dgm:spPr/>
    </dgm:pt>
    <dgm:pt modelId="{BD05CE68-F2BB-4CF2-A0EE-3C0A3AD829CD}" type="pres">
      <dgm:prSet presAssocID="{BC299350-24CF-4B31-B837-6404B80A45AB}" presName="node" presStyleLbl="revTx" presStyleIdx="1" presStyleCnt="5">
        <dgm:presLayoutVars>
          <dgm:bulletEnabled val="1"/>
        </dgm:presLayoutVars>
      </dgm:prSet>
      <dgm:spPr/>
    </dgm:pt>
    <dgm:pt modelId="{5DD8D6A6-80AE-4021-88AF-798C49B88364}" type="pres">
      <dgm:prSet presAssocID="{9F0C4F9A-FAD2-4012-A36E-D3B2CFACE416}" presName="sibTrans" presStyleLbl="node1" presStyleIdx="1" presStyleCnt="5"/>
      <dgm:spPr/>
    </dgm:pt>
    <dgm:pt modelId="{71F585E0-2F71-4144-86BA-571B2A29E455}" type="pres">
      <dgm:prSet presAssocID="{B624B7E9-B275-4CE0-A8E9-B750E47CE77F}" presName="dummy" presStyleCnt="0"/>
      <dgm:spPr/>
    </dgm:pt>
    <dgm:pt modelId="{6232C53C-D573-4E17-9C3E-5FDDE9B6E168}" type="pres">
      <dgm:prSet presAssocID="{B624B7E9-B275-4CE0-A8E9-B750E47CE77F}" presName="node" presStyleLbl="revTx" presStyleIdx="2" presStyleCnt="5">
        <dgm:presLayoutVars>
          <dgm:bulletEnabled val="1"/>
        </dgm:presLayoutVars>
      </dgm:prSet>
      <dgm:spPr/>
    </dgm:pt>
    <dgm:pt modelId="{E7199D62-A2EB-4E00-A1C6-8D6FCB70977D}" type="pres">
      <dgm:prSet presAssocID="{613D354F-79FE-4209-BFB7-A06E036A11FB}" presName="sibTrans" presStyleLbl="node1" presStyleIdx="2" presStyleCnt="5"/>
      <dgm:spPr/>
    </dgm:pt>
    <dgm:pt modelId="{70383ED3-9E2E-44D0-8546-DAAD08BD96C7}" type="pres">
      <dgm:prSet presAssocID="{88BD4BC0-1112-426C-9C20-9CF0519619DC}" presName="dummy" presStyleCnt="0"/>
      <dgm:spPr/>
    </dgm:pt>
    <dgm:pt modelId="{A3774AB7-94B8-4E9A-8E6D-64FA03318436}" type="pres">
      <dgm:prSet presAssocID="{88BD4BC0-1112-426C-9C20-9CF0519619DC}" presName="node" presStyleLbl="revTx" presStyleIdx="3" presStyleCnt="5">
        <dgm:presLayoutVars>
          <dgm:bulletEnabled val="1"/>
        </dgm:presLayoutVars>
      </dgm:prSet>
      <dgm:spPr/>
    </dgm:pt>
    <dgm:pt modelId="{1D8295CA-E9C1-4337-832D-27D7918137CB}" type="pres">
      <dgm:prSet presAssocID="{5A9899E2-9645-439E-AF2D-9564470D087A}" presName="sibTrans" presStyleLbl="node1" presStyleIdx="3" presStyleCnt="5"/>
      <dgm:spPr/>
    </dgm:pt>
    <dgm:pt modelId="{78271379-2CA8-48A9-8CC3-6ABCAE4434C7}" type="pres">
      <dgm:prSet presAssocID="{E6A6A90A-30F2-4C92-865D-CB74D025BB50}" presName="dummy" presStyleCnt="0"/>
      <dgm:spPr/>
    </dgm:pt>
    <dgm:pt modelId="{0B798BB1-69E6-4FE7-8801-330251CB8FA3}" type="pres">
      <dgm:prSet presAssocID="{E6A6A90A-30F2-4C92-865D-CB74D025BB50}" presName="node" presStyleLbl="revTx" presStyleIdx="4" presStyleCnt="5">
        <dgm:presLayoutVars>
          <dgm:bulletEnabled val="1"/>
        </dgm:presLayoutVars>
      </dgm:prSet>
      <dgm:spPr/>
    </dgm:pt>
    <dgm:pt modelId="{9E1CF0B9-11E8-4E6B-8E7E-8B9B1A98F656}" type="pres">
      <dgm:prSet presAssocID="{A740A9C7-CFA8-4EEC-AE2D-517FA1E02E93}" presName="sibTrans" presStyleLbl="node1" presStyleIdx="4" presStyleCnt="5"/>
      <dgm:spPr/>
    </dgm:pt>
  </dgm:ptLst>
  <dgm:cxnLst>
    <dgm:cxn modelId="{DE50BB05-D170-408A-9460-B1A9C71770A8}" type="presOf" srcId="{A740A9C7-CFA8-4EEC-AE2D-517FA1E02E93}" destId="{9E1CF0B9-11E8-4E6B-8E7E-8B9B1A98F656}" srcOrd="0" destOrd="0" presId="urn:microsoft.com/office/officeart/2005/8/layout/cycle1"/>
    <dgm:cxn modelId="{9AC6E10F-203E-4AF1-93DA-E905BC5A9621}" srcId="{5080241D-34F6-4704-9D2C-CC0A7E193914}" destId="{BC299350-24CF-4B31-B837-6404B80A45AB}" srcOrd="1" destOrd="0" parTransId="{220E0A77-D5BB-432D-B769-31264DB6F102}" sibTransId="{9F0C4F9A-FAD2-4012-A36E-D3B2CFACE416}"/>
    <dgm:cxn modelId="{4F382D16-36D1-4B84-987A-9C89DBA00B09}" srcId="{5080241D-34F6-4704-9D2C-CC0A7E193914}" destId="{F21E38D0-8A3E-4229-9FEB-B47652D40BF0}" srcOrd="0" destOrd="0" parTransId="{BE67BAA5-3D8A-4A9E-999A-0CA2ED05C19A}" sibTransId="{D43E2626-080F-467D-A8FE-68EF56BB95CE}"/>
    <dgm:cxn modelId="{388DFE1C-3C29-4677-B5FD-A076E0DFC093}" type="presOf" srcId="{BC299350-24CF-4B31-B837-6404B80A45AB}" destId="{BD05CE68-F2BB-4CF2-A0EE-3C0A3AD829CD}" srcOrd="0" destOrd="0" presId="urn:microsoft.com/office/officeart/2005/8/layout/cycle1"/>
    <dgm:cxn modelId="{2007B626-42E4-4E59-8C0B-B9A1CF2E7121}" type="presOf" srcId="{5080241D-34F6-4704-9D2C-CC0A7E193914}" destId="{1AA3A3C4-C5D8-4797-8346-83B4B3AF8598}" srcOrd="0" destOrd="0" presId="urn:microsoft.com/office/officeart/2005/8/layout/cycle1"/>
    <dgm:cxn modelId="{7600ED31-CE87-4CB5-B947-16B119FD1B70}" type="presOf" srcId="{88BD4BC0-1112-426C-9C20-9CF0519619DC}" destId="{A3774AB7-94B8-4E9A-8E6D-64FA03318436}" srcOrd="0" destOrd="0" presId="urn:microsoft.com/office/officeart/2005/8/layout/cycle1"/>
    <dgm:cxn modelId="{320E974E-C299-4FD6-B553-3D2585F0ADF2}" srcId="{5080241D-34F6-4704-9D2C-CC0A7E193914}" destId="{E6A6A90A-30F2-4C92-865D-CB74D025BB50}" srcOrd="4" destOrd="0" parTransId="{0C375026-EEF0-4D2B-9880-00CA78DAEDAF}" sibTransId="{A740A9C7-CFA8-4EEC-AE2D-517FA1E02E93}"/>
    <dgm:cxn modelId="{C0DD8270-A474-4152-9B79-B492B31135D6}" type="presOf" srcId="{5A9899E2-9645-439E-AF2D-9564470D087A}" destId="{1D8295CA-E9C1-4337-832D-27D7918137CB}" srcOrd="0" destOrd="0" presId="urn:microsoft.com/office/officeart/2005/8/layout/cycle1"/>
    <dgm:cxn modelId="{AC7A3273-FB06-42F3-9EF5-044934A98C89}" type="presOf" srcId="{9F0C4F9A-FAD2-4012-A36E-D3B2CFACE416}" destId="{5DD8D6A6-80AE-4021-88AF-798C49B88364}" srcOrd="0" destOrd="0" presId="urn:microsoft.com/office/officeart/2005/8/layout/cycle1"/>
    <dgm:cxn modelId="{2350E9A9-7B8E-45D9-8309-4729210D7480}" type="presOf" srcId="{E6A6A90A-30F2-4C92-865D-CB74D025BB50}" destId="{0B798BB1-69E6-4FE7-8801-330251CB8FA3}" srcOrd="0" destOrd="0" presId="urn:microsoft.com/office/officeart/2005/8/layout/cycle1"/>
    <dgm:cxn modelId="{49832EBA-3975-4A7F-87E1-9653EED51667}" type="presOf" srcId="{B624B7E9-B275-4CE0-A8E9-B750E47CE77F}" destId="{6232C53C-D573-4E17-9C3E-5FDDE9B6E168}" srcOrd="0" destOrd="0" presId="urn:microsoft.com/office/officeart/2005/8/layout/cycle1"/>
    <dgm:cxn modelId="{D3D86BC0-F922-4A33-A847-BD3A75CB0E3B}" type="presOf" srcId="{F21E38D0-8A3E-4229-9FEB-B47652D40BF0}" destId="{BED2A5D4-D3A7-4492-9591-10F29643035E}" srcOrd="0" destOrd="0" presId="urn:microsoft.com/office/officeart/2005/8/layout/cycle1"/>
    <dgm:cxn modelId="{7AE981CA-7453-4F1A-B851-26A79A04CBF7}" type="presOf" srcId="{613D354F-79FE-4209-BFB7-A06E036A11FB}" destId="{E7199D62-A2EB-4E00-A1C6-8D6FCB70977D}" srcOrd="0" destOrd="0" presId="urn:microsoft.com/office/officeart/2005/8/layout/cycle1"/>
    <dgm:cxn modelId="{DD6D37CB-0867-4A07-BA3B-0CD41B95DEC3}" srcId="{5080241D-34F6-4704-9D2C-CC0A7E193914}" destId="{B624B7E9-B275-4CE0-A8E9-B750E47CE77F}" srcOrd="2" destOrd="0" parTransId="{58DCC843-F1F3-437E-9BC8-139B70452902}" sibTransId="{613D354F-79FE-4209-BFB7-A06E036A11FB}"/>
    <dgm:cxn modelId="{E9E186E6-0D43-4ABF-A63E-F158D7975A72}" srcId="{5080241D-34F6-4704-9D2C-CC0A7E193914}" destId="{88BD4BC0-1112-426C-9C20-9CF0519619DC}" srcOrd="3" destOrd="0" parTransId="{FD82D6C6-C51F-47C0-84BE-3F3031763BDD}" sibTransId="{5A9899E2-9645-439E-AF2D-9564470D087A}"/>
    <dgm:cxn modelId="{356EABE7-42B8-418B-A9CF-D62A06AE62D8}" type="presOf" srcId="{D43E2626-080F-467D-A8FE-68EF56BB95CE}" destId="{A8207844-6F9E-482E-A734-30A3ACA65923}" srcOrd="0" destOrd="0" presId="urn:microsoft.com/office/officeart/2005/8/layout/cycle1"/>
    <dgm:cxn modelId="{121F0A12-409B-4900-B41C-015C64C62EB6}" type="presParOf" srcId="{1AA3A3C4-C5D8-4797-8346-83B4B3AF8598}" destId="{3D50852A-E342-4A72-B225-5B75510E14C8}" srcOrd="0" destOrd="0" presId="urn:microsoft.com/office/officeart/2005/8/layout/cycle1"/>
    <dgm:cxn modelId="{E0394FE1-8C83-472F-BF53-48EA2B6A5DDA}" type="presParOf" srcId="{1AA3A3C4-C5D8-4797-8346-83B4B3AF8598}" destId="{BED2A5D4-D3A7-4492-9591-10F29643035E}" srcOrd="1" destOrd="0" presId="urn:microsoft.com/office/officeart/2005/8/layout/cycle1"/>
    <dgm:cxn modelId="{58D04493-D9D5-47F9-B5D3-F52CA32D839F}" type="presParOf" srcId="{1AA3A3C4-C5D8-4797-8346-83B4B3AF8598}" destId="{A8207844-6F9E-482E-A734-30A3ACA65923}" srcOrd="2" destOrd="0" presId="urn:microsoft.com/office/officeart/2005/8/layout/cycle1"/>
    <dgm:cxn modelId="{FC437268-3593-455A-94B0-A401B549FE42}" type="presParOf" srcId="{1AA3A3C4-C5D8-4797-8346-83B4B3AF8598}" destId="{A1695879-24A4-4CCB-B18A-1A078B345F9C}" srcOrd="3" destOrd="0" presId="urn:microsoft.com/office/officeart/2005/8/layout/cycle1"/>
    <dgm:cxn modelId="{2E3AADBE-A2E6-4913-9AFA-7365BD57BA0C}" type="presParOf" srcId="{1AA3A3C4-C5D8-4797-8346-83B4B3AF8598}" destId="{BD05CE68-F2BB-4CF2-A0EE-3C0A3AD829CD}" srcOrd="4" destOrd="0" presId="urn:microsoft.com/office/officeart/2005/8/layout/cycle1"/>
    <dgm:cxn modelId="{A1FD1EC2-A8D6-4656-8794-20458FE22AFA}" type="presParOf" srcId="{1AA3A3C4-C5D8-4797-8346-83B4B3AF8598}" destId="{5DD8D6A6-80AE-4021-88AF-798C49B88364}" srcOrd="5" destOrd="0" presId="urn:microsoft.com/office/officeart/2005/8/layout/cycle1"/>
    <dgm:cxn modelId="{836D571B-08FB-416C-9E92-85A77D85EB41}" type="presParOf" srcId="{1AA3A3C4-C5D8-4797-8346-83B4B3AF8598}" destId="{71F585E0-2F71-4144-86BA-571B2A29E455}" srcOrd="6" destOrd="0" presId="urn:microsoft.com/office/officeart/2005/8/layout/cycle1"/>
    <dgm:cxn modelId="{044527B7-7AC3-4726-84C3-F70D262F2A6B}" type="presParOf" srcId="{1AA3A3C4-C5D8-4797-8346-83B4B3AF8598}" destId="{6232C53C-D573-4E17-9C3E-5FDDE9B6E168}" srcOrd="7" destOrd="0" presId="urn:microsoft.com/office/officeart/2005/8/layout/cycle1"/>
    <dgm:cxn modelId="{EF160954-712F-4CB3-AD51-AAB088B0B02F}" type="presParOf" srcId="{1AA3A3C4-C5D8-4797-8346-83B4B3AF8598}" destId="{E7199D62-A2EB-4E00-A1C6-8D6FCB70977D}" srcOrd="8" destOrd="0" presId="urn:microsoft.com/office/officeart/2005/8/layout/cycle1"/>
    <dgm:cxn modelId="{A56185CE-23CA-4961-A721-3B33BA2301E4}" type="presParOf" srcId="{1AA3A3C4-C5D8-4797-8346-83B4B3AF8598}" destId="{70383ED3-9E2E-44D0-8546-DAAD08BD96C7}" srcOrd="9" destOrd="0" presId="urn:microsoft.com/office/officeart/2005/8/layout/cycle1"/>
    <dgm:cxn modelId="{C1D119AF-D9A3-421D-8DF3-5B065559DE6C}" type="presParOf" srcId="{1AA3A3C4-C5D8-4797-8346-83B4B3AF8598}" destId="{A3774AB7-94B8-4E9A-8E6D-64FA03318436}" srcOrd="10" destOrd="0" presId="urn:microsoft.com/office/officeart/2005/8/layout/cycle1"/>
    <dgm:cxn modelId="{075EFAA4-2647-46D3-9571-F4FFEDEA084B}" type="presParOf" srcId="{1AA3A3C4-C5D8-4797-8346-83B4B3AF8598}" destId="{1D8295CA-E9C1-4337-832D-27D7918137CB}" srcOrd="11" destOrd="0" presId="urn:microsoft.com/office/officeart/2005/8/layout/cycle1"/>
    <dgm:cxn modelId="{9BB07629-D296-4EF7-B825-A8127A70D657}" type="presParOf" srcId="{1AA3A3C4-C5D8-4797-8346-83B4B3AF8598}" destId="{78271379-2CA8-48A9-8CC3-6ABCAE4434C7}" srcOrd="12" destOrd="0" presId="urn:microsoft.com/office/officeart/2005/8/layout/cycle1"/>
    <dgm:cxn modelId="{8991B358-14F6-4F72-9A36-0275379F8267}" type="presParOf" srcId="{1AA3A3C4-C5D8-4797-8346-83B4B3AF8598}" destId="{0B798BB1-69E6-4FE7-8801-330251CB8FA3}" srcOrd="13" destOrd="0" presId="urn:microsoft.com/office/officeart/2005/8/layout/cycle1"/>
    <dgm:cxn modelId="{3A7BDA96-131A-46A6-AD26-237E8098F315}" type="presParOf" srcId="{1AA3A3C4-C5D8-4797-8346-83B4B3AF8598}" destId="{9E1CF0B9-11E8-4E6B-8E7E-8B9B1A98F65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BC6C-1847-4979-BAE2-8E0D2E2A23D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14C802DE-4BEE-4934-A80D-D73B9455BCE8}">
      <dgm:prSet phldrT="[Tekst]"/>
      <dgm:spPr/>
      <dgm:t>
        <a:bodyPr/>
        <a:lstStyle/>
        <a:p>
          <a:r>
            <a:rPr lang="pl-PL" b="1" dirty="0"/>
            <a:t>1 krok – Sortuj</a:t>
          </a:r>
        </a:p>
      </dgm:t>
    </dgm:pt>
    <dgm:pt modelId="{AB11A1EE-F98A-45EB-8499-D07CA2EC39F6}" type="parTrans" cxnId="{CE627863-3DED-4426-91EA-262B357B54F4}">
      <dgm:prSet/>
      <dgm:spPr/>
      <dgm:t>
        <a:bodyPr/>
        <a:lstStyle/>
        <a:p>
          <a:endParaRPr lang="pl-PL"/>
        </a:p>
      </dgm:t>
    </dgm:pt>
    <dgm:pt modelId="{25E994F6-571D-4262-99FE-3DC3F59FC098}" type="sibTrans" cxnId="{CE627863-3DED-4426-91EA-262B357B54F4}">
      <dgm:prSet/>
      <dgm:spPr/>
      <dgm:t>
        <a:bodyPr/>
        <a:lstStyle/>
        <a:p>
          <a:endParaRPr lang="pl-PL"/>
        </a:p>
      </dgm:t>
    </dgm:pt>
    <dgm:pt modelId="{AEA291A1-6354-41B2-B8CE-99D2CA2E5C44}">
      <dgm:prSet phldrT="[Tekst]"/>
      <dgm:spPr/>
      <dgm:t>
        <a:bodyPr/>
        <a:lstStyle/>
        <a:p>
          <a:r>
            <a:rPr lang="pl-PL" b="1" dirty="0"/>
            <a:t>2 krok – Systematyzuj</a:t>
          </a:r>
        </a:p>
      </dgm:t>
    </dgm:pt>
    <dgm:pt modelId="{D2ADEFA1-679B-49DE-9834-2E8237571096}" type="parTrans" cxnId="{0B2555BC-56E6-4D0C-870F-D2878CF60F5D}">
      <dgm:prSet/>
      <dgm:spPr/>
      <dgm:t>
        <a:bodyPr/>
        <a:lstStyle/>
        <a:p>
          <a:endParaRPr lang="pl-PL"/>
        </a:p>
      </dgm:t>
    </dgm:pt>
    <dgm:pt modelId="{4CD6FD06-870E-4F92-894E-86534190460A}" type="sibTrans" cxnId="{0B2555BC-56E6-4D0C-870F-D2878CF60F5D}">
      <dgm:prSet/>
      <dgm:spPr/>
      <dgm:t>
        <a:bodyPr/>
        <a:lstStyle/>
        <a:p>
          <a:endParaRPr lang="pl-PL"/>
        </a:p>
      </dgm:t>
    </dgm:pt>
    <dgm:pt modelId="{E66423A9-9C21-4266-BCF6-550ADDD539DF}">
      <dgm:prSet phldrT="[Tekst]"/>
      <dgm:spPr/>
      <dgm:t>
        <a:bodyPr/>
        <a:lstStyle/>
        <a:p>
          <a:r>
            <a:rPr lang="pl-PL" b="1" dirty="0"/>
            <a:t>3 krok – Sprzątaj</a:t>
          </a:r>
        </a:p>
      </dgm:t>
    </dgm:pt>
    <dgm:pt modelId="{EC285215-D916-4E9F-A30E-AA2A6DBB4C80}" type="parTrans" cxnId="{E6103CBE-C473-483C-9653-7FDBB9EEEC39}">
      <dgm:prSet/>
      <dgm:spPr/>
      <dgm:t>
        <a:bodyPr/>
        <a:lstStyle/>
        <a:p>
          <a:endParaRPr lang="pl-PL"/>
        </a:p>
      </dgm:t>
    </dgm:pt>
    <dgm:pt modelId="{8C604290-DFA8-4B57-AB22-792DAE7E08A0}" type="sibTrans" cxnId="{E6103CBE-C473-483C-9653-7FDBB9EEEC39}">
      <dgm:prSet/>
      <dgm:spPr/>
      <dgm:t>
        <a:bodyPr/>
        <a:lstStyle/>
        <a:p>
          <a:endParaRPr lang="pl-PL"/>
        </a:p>
      </dgm:t>
    </dgm:pt>
    <dgm:pt modelId="{22F0BABD-EFB3-4CD9-A4A0-F11EA587C27C}">
      <dgm:prSet phldrT="[Tekst]"/>
      <dgm:spPr/>
      <dgm:t>
        <a:bodyPr/>
        <a:lstStyle/>
        <a:p>
          <a:r>
            <a:rPr lang="pl-PL" b="1" dirty="0"/>
            <a:t>4 krok – Standaryzuj</a:t>
          </a:r>
        </a:p>
      </dgm:t>
    </dgm:pt>
    <dgm:pt modelId="{450C7F8E-231C-4BBD-B964-8F8F876236CD}" type="parTrans" cxnId="{E44EFE23-64D5-4951-BA65-FA4ED649DE57}">
      <dgm:prSet/>
      <dgm:spPr/>
      <dgm:t>
        <a:bodyPr/>
        <a:lstStyle/>
        <a:p>
          <a:endParaRPr lang="pl-PL"/>
        </a:p>
      </dgm:t>
    </dgm:pt>
    <dgm:pt modelId="{A6AC0A5E-C919-480B-ABA7-49F3BEEEBF77}" type="sibTrans" cxnId="{E44EFE23-64D5-4951-BA65-FA4ED649DE57}">
      <dgm:prSet/>
      <dgm:spPr/>
      <dgm:t>
        <a:bodyPr/>
        <a:lstStyle/>
        <a:p>
          <a:endParaRPr lang="pl-PL"/>
        </a:p>
      </dgm:t>
    </dgm:pt>
    <dgm:pt modelId="{D773CB94-2E80-42EB-8567-67421B0C811F}">
      <dgm:prSet phldrT="[Tekst]"/>
      <dgm:spPr/>
      <dgm:t>
        <a:bodyPr/>
        <a:lstStyle/>
        <a:p>
          <a:r>
            <a:rPr lang="pl-PL" b="1" dirty="0"/>
            <a:t>5 krok – Samodoskonalenie</a:t>
          </a:r>
        </a:p>
      </dgm:t>
    </dgm:pt>
    <dgm:pt modelId="{1C204B9D-4102-4129-AF3A-AD43FBA881C1}" type="parTrans" cxnId="{97580C5B-9F6B-40D9-89E7-273143909435}">
      <dgm:prSet/>
      <dgm:spPr/>
      <dgm:t>
        <a:bodyPr/>
        <a:lstStyle/>
        <a:p>
          <a:endParaRPr lang="pl-PL"/>
        </a:p>
      </dgm:t>
    </dgm:pt>
    <dgm:pt modelId="{04E1A59B-EB0F-433F-AE9B-2007BACFA095}" type="sibTrans" cxnId="{97580C5B-9F6B-40D9-89E7-273143909435}">
      <dgm:prSet/>
      <dgm:spPr/>
      <dgm:t>
        <a:bodyPr/>
        <a:lstStyle/>
        <a:p>
          <a:endParaRPr lang="pl-PL"/>
        </a:p>
      </dgm:t>
    </dgm:pt>
    <dgm:pt modelId="{21B50E89-5220-41EC-ACCC-B7B6B40C39E9}" type="pres">
      <dgm:prSet presAssocID="{2E6CBC6C-1847-4979-BAE2-8E0D2E2A23DD}" presName="Name0" presStyleCnt="0">
        <dgm:presLayoutVars>
          <dgm:chMax val="7"/>
          <dgm:chPref val="5"/>
        </dgm:presLayoutVars>
      </dgm:prSet>
      <dgm:spPr/>
    </dgm:pt>
    <dgm:pt modelId="{88CEB2B4-FAE6-4ADA-9824-66A2455DA3D8}" type="pres">
      <dgm:prSet presAssocID="{2E6CBC6C-1847-4979-BAE2-8E0D2E2A23DD}" presName="arrowNode" presStyleLbl="node1" presStyleIdx="0" presStyleCnt="1"/>
      <dgm:spPr/>
    </dgm:pt>
    <dgm:pt modelId="{AF327509-CD76-486B-90FA-91D9EF50EB26}" type="pres">
      <dgm:prSet presAssocID="{14C802DE-4BEE-4934-A80D-D73B9455BCE8}" presName="txNode1" presStyleLbl="revTx" presStyleIdx="0" presStyleCnt="5" custScaleX="151859" custLinFactNeighborX="-34795" custLinFactNeighborY="86911">
        <dgm:presLayoutVars>
          <dgm:bulletEnabled val="1"/>
        </dgm:presLayoutVars>
      </dgm:prSet>
      <dgm:spPr/>
    </dgm:pt>
    <dgm:pt modelId="{AEB6FDE4-7DA8-4A77-BD5E-B02B0007E61B}" type="pres">
      <dgm:prSet presAssocID="{AEA291A1-6354-41B2-B8CE-99D2CA2E5C44}" presName="txNode2" presStyleLbl="revTx" presStyleIdx="1" presStyleCnt="5" custLinFactNeighborX="-3143" custLinFactNeighborY="-1163">
        <dgm:presLayoutVars>
          <dgm:bulletEnabled val="1"/>
        </dgm:presLayoutVars>
      </dgm:prSet>
      <dgm:spPr/>
    </dgm:pt>
    <dgm:pt modelId="{2558ED39-DF40-4680-924A-72235CF7BFD5}" type="pres">
      <dgm:prSet presAssocID="{4CD6FD06-870E-4F92-894E-86534190460A}" presName="dotNode2" presStyleCnt="0"/>
      <dgm:spPr/>
    </dgm:pt>
    <dgm:pt modelId="{99F63458-DDC8-48E2-9A86-64C97CF77187}" type="pres">
      <dgm:prSet presAssocID="{4CD6FD06-870E-4F92-894E-86534190460A}" presName="dotRepeatNode" presStyleLbl="fgShp" presStyleIdx="0" presStyleCnt="3"/>
      <dgm:spPr/>
    </dgm:pt>
    <dgm:pt modelId="{1203DD06-382D-4495-BD3A-140D90F157D6}" type="pres">
      <dgm:prSet presAssocID="{E66423A9-9C21-4266-BCF6-550ADDD539DF}" presName="txNode3" presStyleLbl="revTx" presStyleIdx="2" presStyleCnt="5" custScaleX="117808" custLinFactNeighborX="2626" custLinFactNeighborY="50524">
        <dgm:presLayoutVars>
          <dgm:bulletEnabled val="1"/>
        </dgm:presLayoutVars>
      </dgm:prSet>
      <dgm:spPr/>
    </dgm:pt>
    <dgm:pt modelId="{D6908A5D-D41B-447E-B0D9-AF918D8D837B}" type="pres">
      <dgm:prSet presAssocID="{8C604290-DFA8-4B57-AB22-792DAE7E08A0}" presName="dotNode3" presStyleCnt="0"/>
      <dgm:spPr/>
    </dgm:pt>
    <dgm:pt modelId="{C21365E1-F230-43B8-981C-B70A98FA41D5}" type="pres">
      <dgm:prSet presAssocID="{8C604290-DFA8-4B57-AB22-792DAE7E08A0}" presName="dotRepeatNode" presStyleLbl="fgShp" presStyleIdx="1" presStyleCnt="3"/>
      <dgm:spPr/>
    </dgm:pt>
    <dgm:pt modelId="{CFC8720A-2DEE-4010-94E2-6E47AFB8F7C9}" type="pres">
      <dgm:prSet presAssocID="{22F0BABD-EFB3-4CD9-A4A0-F11EA587C27C}" presName="txNode4" presStyleLbl="revTx" presStyleIdx="3" presStyleCnt="5" custScaleX="201505" custLinFactNeighborX="44562" custLinFactNeighborY="-36202">
        <dgm:presLayoutVars>
          <dgm:bulletEnabled val="1"/>
        </dgm:presLayoutVars>
      </dgm:prSet>
      <dgm:spPr/>
    </dgm:pt>
    <dgm:pt modelId="{243357F4-C41C-4C67-9F59-7B35F48571E6}" type="pres">
      <dgm:prSet presAssocID="{A6AC0A5E-C919-480B-ABA7-49F3BEEEBF77}" presName="dotNode4" presStyleCnt="0"/>
      <dgm:spPr/>
    </dgm:pt>
    <dgm:pt modelId="{0C819AA5-9FFD-4ACD-98A2-8498EDA13C6A}" type="pres">
      <dgm:prSet presAssocID="{A6AC0A5E-C919-480B-ABA7-49F3BEEEBF77}" presName="dotRepeatNode" presStyleLbl="fgShp" presStyleIdx="2" presStyleCnt="3"/>
      <dgm:spPr/>
    </dgm:pt>
    <dgm:pt modelId="{2AA2FB86-2435-4BD3-BAA0-0CC0F6310D8E}" type="pres">
      <dgm:prSet presAssocID="{D773CB94-2E80-42EB-8567-67421B0C811F}" presName="txNode5" presStyleLbl="revTx" presStyleIdx="4" presStyleCnt="5" custScaleY="96415" custLinFactNeighborX="-41372" custLinFactNeighborY="-2484">
        <dgm:presLayoutVars>
          <dgm:bulletEnabled val="1"/>
        </dgm:presLayoutVars>
      </dgm:prSet>
      <dgm:spPr/>
    </dgm:pt>
  </dgm:ptLst>
  <dgm:cxnLst>
    <dgm:cxn modelId="{E44EFE23-64D5-4951-BA65-FA4ED649DE57}" srcId="{2E6CBC6C-1847-4979-BAE2-8E0D2E2A23DD}" destId="{22F0BABD-EFB3-4CD9-A4A0-F11EA587C27C}" srcOrd="3" destOrd="0" parTransId="{450C7F8E-231C-4BBD-B964-8F8F876236CD}" sibTransId="{A6AC0A5E-C919-480B-ABA7-49F3BEEEBF77}"/>
    <dgm:cxn modelId="{97580C5B-9F6B-40D9-89E7-273143909435}" srcId="{2E6CBC6C-1847-4979-BAE2-8E0D2E2A23DD}" destId="{D773CB94-2E80-42EB-8567-67421B0C811F}" srcOrd="4" destOrd="0" parTransId="{1C204B9D-4102-4129-AF3A-AD43FBA881C1}" sibTransId="{04E1A59B-EB0F-433F-AE9B-2007BACFA095}"/>
    <dgm:cxn modelId="{CE627863-3DED-4426-91EA-262B357B54F4}" srcId="{2E6CBC6C-1847-4979-BAE2-8E0D2E2A23DD}" destId="{14C802DE-4BEE-4934-A80D-D73B9455BCE8}" srcOrd="0" destOrd="0" parTransId="{AB11A1EE-F98A-45EB-8499-D07CA2EC39F6}" sibTransId="{25E994F6-571D-4262-99FE-3DC3F59FC098}"/>
    <dgm:cxn modelId="{E082877C-D5CE-4C73-AFD6-77802763869B}" type="presOf" srcId="{A6AC0A5E-C919-480B-ABA7-49F3BEEEBF77}" destId="{0C819AA5-9FFD-4ACD-98A2-8498EDA13C6A}" srcOrd="0" destOrd="0" presId="urn:microsoft.com/office/officeart/2009/3/layout/DescendingProcess"/>
    <dgm:cxn modelId="{EF8EFF86-1581-441E-B0B0-3765A6439864}" type="presOf" srcId="{2E6CBC6C-1847-4979-BAE2-8E0D2E2A23DD}" destId="{21B50E89-5220-41EC-ACCC-B7B6B40C39E9}" srcOrd="0" destOrd="0" presId="urn:microsoft.com/office/officeart/2009/3/layout/DescendingProcess"/>
    <dgm:cxn modelId="{FE67F68B-E164-4A73-8BFB-DA6F45CCED59}" type="presOf" srcId="{4CD6FD06-870E-4F92-894E-86534190460A}" destId="{99F63458-DDC8-48E2-9A86-64C97CF77187}" srcOrd="0" destOrd="0" presId="urn:microsoft.com/office/officeart/2009/3/layout/DescendingProcess"/>
    <dgm:cxn modelId="{A74630AC-177B-4F3B-8443-64F7BF2AF73B}" type="presOf" srcId="{E66423A9-9C21-4266-BCF6-550ADDD539DF}" destId="{1203DD06-382D-4495-BD3A-140D90F157D6}" srcOrd="0" destOrd="0" presId="urn:microsoft.com/office/officeart/2009/3/layout/DescendingProcess"/>
    <dgm:cxn modelId="{0B2555BC-56E6-4D0C-870F-D2878CF60F5D}" srcId="{2E6CBC6C-1847-4979-BAE2-8E0D2E2A23DD}" destId="{AEA291A1-6354-41B2-B8CE-99D2CA2E5C44}" srcOrd="1" destOrd="0" parTransId="{D2ADEFA1-679B-49DE-9834-2E8237571096}" sibTransId="{4CD6FD06-870E-4F92-894E-86534190460A}"/>
    <dgm:cxn modelId="{E6103CBE-C473-483C-9653-7FDBB9EEEC39}" srcId="{2E6CBC6C-1847-4979-BAE2-8E0D2E2A23DD}" destId="{E66423A9-9C21-4266-BCF6-550ADDD539DF}" srcOrd="2" destOrd="0" parTransId="{EC285215-D916-4E9F-A30E-AA2A6DBB4C80}" sibTransId="{8C604290-DFA8-4B57-AB22-792DAE7E08A0}"/>
    <dgm:cxn modelId="{749399C7-EE4F-4B29-8268-78549809C394}" type="presOf" srcId="{8C604290-DFA8-4B57-AB22-792DAE7E08A0}" destId="{C21365E1-F230-43B8-981C-B70A98FA41D5}" srcOrd="0" destOrd="0" presId="urn:microsoft.com/office/officeart/2009/3/layout/DescendingProcess"/>
    <dgm:cxn modelId="{A072C7D5-4080-45F6-B913-7A245EEE38F7}" type="presOf" srcId="{22F0BABD-EFB3-4CD9-A4A0-F11EA587C27C}" destId="{CFC8720A-2DEE-4010-94E2-6E47AFB8F7C9}" srcOrd="0" destOrd="0" presId="urn:microsoft.com/office/officeart/2009/3/layout/DescendingProcess"/>
    <dgm:cxn modelId="{0D673EDD-4C5E-44E3-B6FD-4057FE25FEA3}" type="presOf" srcId="{14C802DE-4BEE-4934-A80D-D73B9455BCE8}" destId="{AF327509-CD76-486B-90FA-91D9EF50EB26}" srcOrd="0" destOrd="0" presId="urn:microsoft.com/office/officeart/2009/3/layout/DescendingProcess"/>
    <dgm:cxn modelId="{F436F0E4-C83F-440B-87E9-4159AD3B0BFF}" type="presOf" srcId="{AEA291A1-6354-41B2-B8CE-99D2CA2E5C44}" destId="{AEB6FDE4-7DA8-4A77-BD5E-B02B0007E61B}" srcOrd="0" destOrd="0" presId="urn:microsoft.com/office/officeart/2009/3/layout/DescendingProcess"/>
    <dgm:cxn modelId="{5D98B8F5-98D5-425A-8AAF-7A500F5103A5}" type="presOf" srcId="{D773CB94-2E80-42EB-8567-67421B0C811F}" destId="{2AA2FB86-2435-4BD3-BAA0-0CC0F6310D8E}" srcOrd="0" destOrd="0" presId="urn:microsoft.com/office/officeart/2009/3/layout/DescendingProcess"/>
    <dgm:cxn modelId="{B517E277-F96E-48B7-93ED-5F10603892D6}" type="presParOf" srcId="{21B50E89-5220-41EC-ACCC-B7B6B40C39E9}" destId="{88CEB2B4-FAE6-4ADA-9824-66A2455DA3D8}" srcOrd="0" destOrd="0" presId="urn:microsoft.com/office/officeart/2009/3/layout/DescendingProcess"/>
    <dgm:cxn modelId="{12B0FB0C-165B-49CA-9238-95CF3026B4D9}" type="presParOf" srcId="{21B50E89-5220-41EC-ACCC-B7B6B40C39E9}" destId="{AF327509-CD76-486B-90FA-91D9EF50EB26}" srcOrd="1" destOrd="0" presId="urn:microsoft.com/office/officeart/2009/3/layout/DescendingProcess"/>
    <dgm:cxn modelId="{CB47EED0-4CEB-456B-8C72-A42C7FF8CE4A}" type="presParOf" srcId="{21B50E89-5220-41EC-ACCC-B7B6B40C39E9}" destId="{AEB6FDE4-7DA8-4A77-BD5E-B02B0007E61B}" srcOrd="2" destOrd="0" presId="urn:microsoft.com/office/officeart/2009/3/layout/DescendingProcess"/>
    <dgm:cxn modelId="{66203E31-2373-4A0F-B83E-E07DAE203EC0}" type="presParOf" srcId="{21B50E89-5220-41EC-ACCC-B7B6B40C39E9}" destId="{2558ED39-DF40-4680-924A-72235CF7BFD5}" srcOrd="3" destOrd="0" presId="urn:microsoft.com/office/officeart/2009/3/layout/DescendingProcess"/>
    <dgm:cxn modelId="{4CDEE959-AC0E-4D68-A425-690925262C85}" type="presParOf" srcId="{2558ED39-DF40-4680-924A-72235CF7BFD5}" destId="{99F63458-DDC8-48E2-9A86-64C97CF77187}" srcOrd="0" destOrd="0" presId="urn:microsoft.com/office/officeart/2009/3/layout/DescendingProcess"/>
    <dgm:cxn modelId="{54BBD94C-51B8-4D93-A8CC-6E3A9EA6BACE}" type="presParOf" srcId="{21B50E89-5220-41EC-ACCC-B7B6B40C39E9}" destId="{1203DD06-382D-4495-BD3A-140D90F157D6}" srcOrd="4" destOrd="0" presId="urn:microsoft.com/office/officeart/2009/3/layout/DescendingProcess"/>
    <dgm:cxn modelId="{A2A968DC-91E4-43A7-BF55-4653778C15A8}" type="presParOf" srcId="{21B50E89-5220-41EC-ACCC-B7B6B40C39E9}" destId="{D6908A5D-D41B-447E-B0D9-AF918D8D837B}" srcOrd="5" destOrd="0" presId="urn:microsoft.com/office/officeart/2009/3/layout/DescendingProcess"/>
    <dgm:cxn modelId="{76F3709F-4DC0-4B30-9B14-87D810F88D5E}" type="presParOf" srcId="{D6908A5D-D41B-447E-B0D9-AF918D8D837B}" destId="{C21365E1-F230-43B8-981C-B70A98FA41D5}" srcOrd="0" destOrd="0" presId="urn:microsoft.com/office/officeart/2009/3/layout/DescendingProcess"/>
    <dgm:cxn modelId="{12A53F39-9F47-4F5D-BAEE-DB1FD5E85364}" type="presParOf" srcId="{21B50E89-5220-41EC-ACCC-B7B6B40C39E9}" destId="{CFC8720A-2DEE-4010-94E2-6E47AFB8F7C9}" srcOrd="6" destOrd="0" presId="urn:microsoft.com/office/officeart/2009/3/layout/DescendingProcess"/>
    <dgm:cxn modelId="{E356DAED-ADD9-4256-9101-F98AA565BBC7}" type="presParOf" srcId="{21B50E89-5220-41EC-ACCC-B7B6B40C39E9}" destId="{243357F4-C41C-4C67-9F59-7B35F48571E6}" srcOrd="7" destOrd="0" presId="urn:microsoft.com/office/officeart/2009/3/layout/DescendingProcess"/>
    <dgm:cxn modelId="{4CE734FA-4605-4F5B-9E06-D91CC7DF0E64}" type="presParOf" srcId="{243357F4-C41C-4C67-9F59-7B35F48571E6}" destId="{0C819AA5-9FFD-4ACD-98A2-8498EDA13C6A}" srcOrd="0" destOrd="0" presId="urn:microsoft.com/office/officeart/2009/3/layout/DescendingProcess"/>
    <dgm:cxn modelId="{A307D839-8D1E-4801-B96C-B0278CB1F85F}" type="presParOf" srcId="{21B50E89-5220-41EC-ACCC-B7B6B40C39E9}" destId="{2AA2FB86-2435-4BD3-BAA0-0CC0F6310D8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67E00-439C-4F54-96E8-C44576A3FE5C}">
      <dsp:nvSpPr>
        <dsp:cNvPr id="0" name=""/>
        <dsp:cNvSpPr/>
      </dsp:nvSpPr>
      <dsp:spPr>
        <a:xfrm>
          <a:off x="9386895" y="6976959"/>
          <a:ext cx="5068555" cy="328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wdróż procesy</a:t>
          </a:r>
        </a:p>
      </dsp:txBody>
      <dsp:txXfrm>
        <a:off x="10979584" y="7869900"/>
        <a:ext cx="3403742" cy="2318210"/>
      </dsp:txXfrm>
    </dsp:sp>
    <dsp:sp modelId="{7D015CCC-E502-41F0-A7C2-915A3A8C824E}">
      <dsp:nvSpPr>
        <dsp:cNvPr id="0" name=""/>
        <dsp:cNvSpPr/>
      </dsp:nvSpPr>
      <dsp:spPr>
        <a:xfrm>
          <a:off x="1117146" y="6976959"/>
          <a:ext cx="5068555" cy="328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monitoruj i mierz procesy i wyrób w odniesieniu do polityki, celów dotyczących wyrobu i przedstawiaj wyniki</a:t>
          </a:r>
        </a:p>
      </dsp:txBody>
      <dsp:txXfrm>
        <a:off x="1189269" y="7869900"/>
        <a:ext cx="3403742" cy="2318210"/>
      </dsp:txXfrm>
    </dsp:sp>
    <dsp:sp modelId="{B2F2588A-4912-4C43-AEAE-901AF4A9757F}">
      <dsp:nvSpPr>
        <dsp:cNvPr id="0" name=""/>
        <dsp:cNvSpPr/>
      </dsp:nvSpPr>
      <dsp:spPr>
        <a:xfrm>
          <a:off x="9386895" y="0"/>
          <a:ext cx="5068555" cy="328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ustal cele i procesy niezbędne do dostarczenia wyników zgodnych z wymaganiami klienta i polityką organizacji</a:t>
          </a:r>
        </a:p>
      </dsp:txBody>
      <dsp:txXfrm>
        <a:off x="10979584" y="72123"/>
        <a:ext cx="3403742" cy="2318210"/>
      </dsp:txXfrm>
    </dsp:sp>
    <dsp:sp modelId="{098A0D10-5D9E-4F2B-B738-A2A4E44307E6}">
      <dsp:nvSpPr>
        <dsp:cNvPr id="0" name=""/>
        <dsp:cNvSpPr/>
      </dsp:nvSpPr>
      <dsp:spPr>
        <a:xfrm>
          <a:off x="1117146" y="0"/>
          <a:ext cx="5068555" cy="328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podejmij działania dotyczące ciągłego doskonalenia funkcjonowania procesu</a:t>
          </a:r>
        </a:p>
      </dsp:txBody>
      <dsp:txXfrm>
        <a:off x="1189269" y="72123"/>
        <a:ext cx="3403742" cy="2318210"/>
      </dsp:txXfrm>
    </dsp:sp>
    <dsp:sp modelId="{160DF920-9481-4D0A-8B30-CF24A2460E93}">
      <dsp:nvSpPr>
        <dsp:cNvPr id="0" name=""/>
        <dsp:cNvSpPr/>
      </dsp:nvSpPr>
      <dsp:spPr>
        <a:xfrm>
          <a:off x="3241014" y="584833"/>
          <a:ext cx="4442681" cy="444268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b="1" kern="1200" dirty="0"/>
            <a:t>Działaj</a:t>
          </a:r>
          <a:endParaRPr lang="pl-PL" sz="5300" kern="1200" dirty="0"/>
        </a:p>
      </dsp:txBody>
      <dsp:txXfrm>
        <a:off x="4542245" y="1886064"/>
        <a:ext cx="3141450" cy="3141450"/>
      </dsp:txXfrm>
    </dsp:sp>
    <dsp:sp modelId="{BB28C920-FB3A-4A78-943A-02DE63825683}">
      <dsp:nvSpPr>
        <dsp:cNvPr id="0" name=""/>
        <dsp:cNvSpPr/>
      </dsp:nvSpPr>
      <dsp:spPr>
        <a:xfrm rot="5400000">
          <a:off x="7888900" y="584833"/>
          <a:ext cx="4442681" cy="444268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b="1" kern="1200" dirty="0"/>
            <a:t>P</a:t>
          </a:r>
          <a:r>
            <a:rPr lang="pl-PL" sz="5300" kern="1200" dirty="0"/>
            <a:t>lanuj</a:t>
          </a:r>
        </a:p>
      </dsp:txBody>
      <dsp:txXfrm rot="-5400000">
        <a:off x="7888900" y="1886064"/>
        <a:ext cx="3141450" cy="3141450"/>
      </dsp:txXfrm>
    </dsp:sp>
    <dsp:sp modelId="{DB7645EE-33D8-47E1-927C-D6A410B6ADAB}">
      <dsp:nvSpPr>
        <dsp:cNvPr id="0" name=""/>
        <dsp:cNvSpPr/>
      </dsp:nvSpPr>
      <dsp:spPr>
        <a:xfrm rot="10800000">
          <a:off x="7888900" y="5232719"/>
          <a:ext cx="4442681" cy="444268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Wykonaj</a:t>
          </a:r>
        </a:p>
      </dsp:txBody>
      <dsp:txXfrm rot="10800000">
        <a:off x="7888900" y="5232719"/>
        <a:ext cx="3141450" cy="3141450"/>
      </dsp:txXfrm>
    </dsp:sp>
    <dsp:sp modelId="{D188282D-DEC4-4406-9BB3-C4C114E5F730}">
      <dsp:nvSpPr>
        <dsp:cNvPr id="0" name=""/>
        <dsp:cNvSpPr/>
      </dsp:nvSpPr>
      <dsp:spPr>
        <a:xfrm rot="16200000">
          <a:off x="3241014" y="5232719"/>
          <a:ext cx="4442681" cy="444268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Sprawdź</a:t>
          </a:r>
        </a:p>
      </dsp:txBody>
      <dsp:txXfrm rot="5400000">
        <a:off x="4542245" y="5232719"/>
        <a:ext cx="3141450" cy="3141450"/>
      </dsp:txXfrm>
    </dsp:sp>
    <dsp:sp modelId="{4DB80193-D7D8-45E2-8C47-2CA6C54DA5C9}">
      <dsp:nvSpPr>
        <dsp:cNvPr id="0" name=""/>
        <dsp:cNvSpPr/>
      </dsp:nvSpPr>
      <dsp:spPr>
        <a:xfrm>
          <a:off x="7019346" y="4206695"/>
          <a:ext cx="1533904" cy="13338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94CD3-9ACE-4668-911D-FFD69F0CABCF}">
      <dsp:nvSpPr>
        <dsp:cNvPr id="0" name=""/>
        <dsp:cNvSpPr/>
      </dsp:nvSpPr>
      <dsp:spPr>
        <a:xfrm rot="10800000">
          <a:off x="7019346" y="4719707"/>
          <a:ext cx="1533904" cy="13338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A5D4-D3A7-4492-9591-10F29643035E}">
      <dsp:nvSpPr>
        <dsp:cNvPr id="0" name=""/>
        <dsp:cNvSpPr/>
      </dsp:nvSpPr>
      <dsp:spPr>
        <a:xfrm>
          <a:off x="8261245" y="72788"/>
          <a:ext cx="2477402" cy="247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D</a:t>
          </a:r>
          <a:r>
            <a:rPr lang="pl-PL" sz="4100" kern="1200" dirty="0"/>
            <a:t>efiniuj</a:t>
          </a:r>
        </a:p>
      </dsp:txBody>
      <dsp:txXfrm>
        <a:off x="8261245" y="72788"/>
        <a:ext cx="2477402" cy="2477402"/>
      </dsp:txXfrm>
    </dsp:sp>
    <dsp:sp modelId="{A8207844-6F9E-482E-A734-30A3ACA65923}">
      <dsp:nvSpPr>
        <dsp:cNvPr id="0" name=""/>
        <dsp:cNvSpPr/>
      </dsp:nvSpPr>
      <dsp:spPr>
        <a:xfrm>
          <a:off x="2429644" y="653"/>
          <a:ext cx="9293347" cy="9293347"/>
        </a:xfrm>
        <a:prstGeom prst="circularArrow">
          <a:avLst>
            <a:gd name="adj1" fmla="val 5198"/>
            <a:gd name="adj2" fmla="val 335776"/>
            <a:gd name="adj3" fmla="val 21293802"/>
            <a:gd name="adj4" fmla="val 19765748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5CE68-F2BB-4CF2-A0EE-3C0A3AD829CD}">
      <dsp:nvSpPr>
        <dsp:cNvPr id="0" name=""/>
        <dsp:cNvSpPr/>
      </dsp:nvSpPr>
      <dsp:spPr>
        <a:xfrm>
          <a:off x="9759129" y="4682802"/>
          <a:ext cx="2477402" cy="247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M</a:t>
          </a:r>
          <a:r>
            <a:rPr lang="pl-PL" sz="4100" kern="1200" dirty="0"/>
            <a:t>ierz</a:t>
          </a:r>
        </a:p>
      </dsp:txBody>
      <dsp:txXfrm>
        <a:off x="9759129" y="4682802"/>
        <a:ext cx="2477402" cy="2477402"/>
      </dsp:txXfrm>
    </dsp:sp>
    <dsp:sp modelId="{5DD8D6A6-80AE-4021-88AF-798C49B88364}">
      <dsp:nvSpPr>
        <dsp:cNvPr id="0" name=""/>
        <dsp:cNvSpPr/>
      </dsp:nvSpPr>
      <dsp:spPr>
        <a:xfrm>
          <a:off x="2429644" y="653"/>
          <a:ext cx="9293347" cy="9293347"/>
        </a:xfrm>
        <a:prstGeom prst="circularArrow">
          <a:avLst>
            <a:gd name="adj1" fmla="val 5198"/>
            <a:gd name="adj2" fmla="val 335776"/>
            <a:gd name="adj3" fmla="val 4015278"/>
            <a:gd name="adj4" fmla="val 2252900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C53C-D573-4E17-9C3E-5FDDE9B6E168}">
      <dsp:nvSpPr>
        <dsp:cNvPr id="0" name=""/>
        <dsp:cNvSpPr/>
      </dsp:nvSpPr>
      <dsp:spPr>
        <a:xfrm>
          <a:off x="5837617" y="7531948"/>
          <a:ext cx="2477402" cy="247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A</a:t>
          </a:r>
          <a:r>
            <a:rPr lang="pl-PL" sz="4100" kern="1200" dirty="0"/>
            <a:t>nalizuj</a:t>
          </a:r>
        </a:p>
      </dsp:txBody>
      <dsp:txXfrm>
        <a:off x="5837617" y="7531948"/>
        <a:ext cx="2477402" cy="2477402"/>
      </dsp:txXfrm>
    </dsp:sp>
    <dsp:sp modelId="{E7199D62-A2EB-4E00-A1C6-8D6FCB70977D}">
      <dsp:nvSpPr>
        <dsp:cNvPr id="0" name=""/>
        <dsp:cNvSpPr/>
      </dsp:nvSpPr>
      <dsp:spPr>
        <a:xfrm>
          <a:off x="2429644" y="653"/>
          <a:ext cx="9293347" cy="9293347"/>
        </a:xfrm>
        <a:prstGeom prst="circularArrow">
          <a:avLst>
            <a:gd name="adj1" fmla="val 5198"/>
            <a:gd name="adj2" fmla="val 335776"/>
            <a:gd name="adj3" fmla="val 8211325"/>
            <a:gd name="adj4" fmla="val 6448946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4AB7-94B8-4E9A-8E6D-64FA03318436}">
      <dsp:nvSpPr>
        <dsp:cNvPr id="0" name=""/>
        <dsp:cNvSpPr/>
      </dsp:nvSpPr>
      <dsp:spPr>
        <a:xfrm>
          <a:off x="1916104" y="4682802"/>
          <a:ext cx="2477402" cy="247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0" kern="1200" dirty="0"/>
            <a:t>Usprawniaj (</a:t>
          </a:r>
          <a:r>
            <a:rPr lang="pl-PL" sz="4100" b="1" kern="1200" dirty="0" err="1"/>
            <a:t>I</a:t>
          </a:r>
          <a:r>
            <a:rPr lang="pl-PL" sz="4100" kern="1200" dirty="0" err="1"/>
            <a:t>mprove</a:t>
          </a:r>
          <a:r>
            <a:rPr lang="pl-PL" sz="4100" kern="1200" dirty="0"/>
            <a:t>)</a:t>
          </a:r>
        </a:p>
      </dsp:txBody>
      <dsp:txXfrm>
        <a:off x="1916104" y="4682802"/>
        <a:ext cx="2477402" cy="2477402"/>
      </dsp:txXfrm>
    </dsp:sp>
    <dsp:sp modelId="{1D8295CA-E9C1-4337-832D-27D7918137CB}">
      <dsp:nvSpPr>
        <dsp:cNvPr id="0" name=""/>
        <dsp:cNvSpPr/>
      </dsp:nvSpPr>
      <dsp:spPr>
        <a:xfrm>
          <a:off x="2429644" y="653"/>
          <a:ext cx="9293347" cy="9293347"/>
        </a:xfrm>
        <a:prstGeom prst="circularArrow">
          <a:avLst>
            <a:gd name="adj1" fmla="val 5198"/>
            <a:gd name="adj2" fmla="val 335776"/>
            <a:gd name="adj3" fmla="val 12298476"/>
            <a:gd name="adj4" fmla="val 10770423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8BB1-69E6-4FE7-8801-330251CB8FA3}">
      <dsp:nvSpPr>
        <dsp:cNvPr id="0" name=""/>
        <dsp:cNvSpPr/>
      </dsp:nvSpPr>
      <dsp:spPr>
        <a:xfrm>
          <a:off x="3413989" y="72788"/>
          <a:ext cx="2477402" cy="247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0" kern="1200" dirty="0"/>
            <a:t>Kontroluj (</a:t>
          </a:r>
          <a:r>
            <a:rPr lang="pl-PL" sz="4100" b="1" kern="1200" dirty="0"/>
            <a:t>C</a:t>
          </a:r>
          <a:r>
            <a:rPr lang="pl-PL" sz="4100" kern="1200" dirty="0"/>
            <a:t>ontrol)</a:t>
          </a:r>
        </a:p>
      </dsp:txBody>
      <dsp:txXfrm>
        <a:off x="3413989" y="72788"/>
        <a:ext cx="2477402" cy="2477402"/>
      </dsp:txXfrm>
    </dsp:sp>
    <dsp:sp modelId="{9E1CF0B9-11E8-4E6B-8E7E-8B9B1A98F656}">
      <dsp:nvSpPr>
        <dsp:cNvPr id="0" name=""/>
        <dsp:cNvSpPr/>
      </dsp:nvSpPr>
      <dsp:spPr>
        <a:xfrm>
          <a:off x="2429644" y="653"/>
          <a:ext cx="9293347" cy="9293347"/>
        </a:xfrm>
        <a:prstGeom prst="circularArrow">
          <a:avLst>
            <a:gd name="adj1" fmla="val 5198"/>
            <a:gd name="adj2" fmla="val 335776"/>
            <a:gd name="adj3" fmla="val 16866265"/>
            <a:gd name="adj4" fmla="val 15197959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EB2B4-FAE6-4ADA-9824-66A2455DA3D8}">
      <dsp:nvSpPr>
        <dsp:cNvPr id="0" name=""/>
        <dsp:cNvSpPr/>
      </dsp:nvSpPr>
      <dsp:spPr>
        <a:xfrm rot="4396374">
          <a:off x="5112446" y="2291189"/>
          <a:ext cx="9939543" cy="693159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63458-DDC8-48E2-9A86-64C97CF77187}">
      <dsp:nvSpPr>
        <dsp:cNvPr id="0" name=""/>
        <dsp:cNvSpPr/>
      </dsp:nvSpPr>
      <dsp:spPr>
        <a:xfrm>
          <a:off x="8835831" y="3196278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365E1-F230-43B8-981C-B70A98FA41D5}">
      <dsp:nvSpPr>
        <dsp:cNvPr id="0" name=""/>
        <dsp:cNvSpPr/>
      </dsp:nvSpPr>
      <dsp:spPr>
        <a:xfrm>
          <a:off x="10554521" y="4582560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9AA5-9FFD-4ACD-98A2-8498EDA13C6A}">
      <dsp:nvSpPr>
        <dsp:cNvPr id="0" name=""/>
        <dsp:cNvSpPr/>
      </dsp:nvSpPr>
      <dsp:spPr>
        <a:xfrm>
          <a:off x="11842589" y="6203728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7509-CD76-486B-90FA-91D9EF50EB26}">
      <dsp:nvSpPr>
        <dsp:cNvPr id="0" name=""/>
        <dsp:cNvSpPr/>
      </dsp:nvSpPr>
      <dsp:spPr>
        <a:xfrm>
          <a:off x="1600465" y="1601105"/>
          <a:ext cx="7116396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b="1" kern="1200" dirty="0"/>
            <a:t>1 krok – Sortuj</a:t>
          </a:r>
        </a:p>
      </dsp:txBody>
      <dsp:txXfrm>
        <a:off x="1600465" y="1601105"/>
        <a:ext cx="7116396" cy="1842235"/>
      </dsp:txXfrm>
    </dsp:sp>
    <dsp:sp modelId="{AEB6FDE4-7DA8-4A77-BD5E-B02B0007E61B}">
      <dsp:nvSpPr>
        <dsp:cNvPr id="0" name=""/>
        <dsp:cNvSpPr/>
      </dsp:nvSpPr>
      <dsp:spPr>
        <a:xfrm>
          <a:off x="10057239" y="2379237"/>
          <a:ext cx="6839299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b="1" kern="1200" dirty="0"/>
            <a:t>2 krok – Systematyzuj</a:t>
          </a:r>
        </a:p>
      </dsp:txBody>
      <dsp:txXfrm>
        <a:off x="10057239" y="2379237"/>
        <a:ext cx="6839299" cy="1842235"/>
      </dsp:txXfrm>
    </dsp:sp>
    <dsp:sp modelId="{1203DD06-382D-4495-BD3A-140D90F157D6}">
      <dsp:nvSpPr>
        <dsp:cNvPr id="0" name=""/>
        <dsp:cNvSpPr/>
      </dsp:nvSpPr>
      <dsp:spPr>
        <a:xfrm>
          <a:off x="4104222" y="4717716"/>
          <a:ext cx="6415951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b="1" kern="1200" dirty="0"/>
            <a:t>3 krok – Sprzątaj</a:t>
          </a:r>
        </a:p>
      </dsp:txBody>
      <dsp:txXfrm>
        <a:off x="4104222" y="4717716"/>
        <a:ext cx="6415951" cy="1842235"/>
      </dsp:txXfrm>
    </dsp:sp>
    <dsp:sp modelId="{CFC8720A-2DEE-4010-94E2-6E47AFB8F7C9}">
      <dsp:nvSpPr>
        <dsp:cNvPr id="0" name=""/>
        <dsp:cNvSpPr/>
      </dsp:nvSpPr>
      <dsp:spPr>
        <a:xfrm>
          <a:off x="12673190" y="4741186"/>
          <a:ext cx="8422046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b="1" kern="1200" dirty="0"/>
            <a:t>4 krok – Standaryzuj</a:t>
          </a:r>
        </a:p>
      </dsp:txBody>
      <dsp:txXfrm>
        <a:off x="12673190" y="4741186"/>
        <a:ext cx="8422046" cy="1842235"/>
      </dsp:txXfrm>
    </dsp:sp>
    <dsp:sp modelId="{2AA2FB86-2435-4BD3-BAA0-0CC0F6310D8E}">
      <dsp:nvSpPr>
        <dsp:cNvPr id="0" name=""/>
        <dsp:cNvSpPr/>
      </dsp:nvSpPr>
      <dsp:spPr>
        <a:xfrm>
          <a:off x="8158855" y="9658997"/>
          <a:ext cx="6332684" cy="177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b="1" kern="1200" dirty="0"/>
            <a:t>5 krok – Samodoskonalenie</a:t>
          </a:r>
        </a:p>
      </dsp:txBody>
      <dsp:txXfrm>
        <a:off x="8158855" y="9658997"/>
        <a:ext cx="6332684" cy="177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240871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3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59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980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913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19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798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8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736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2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079888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637961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6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61629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6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06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 kern="1200" baseline="0" dirty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42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T1sYPrQqvY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50llXT_xrY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4EDYfSl-fmc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sRAZUnon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5.png"/><Relationship Id="rId4" Type="http://schemas.openxmlformats.org/officeDocument/2006/relationships/diagramData" Target="../diagrams/data3.xml"/><Relationship Id="rId9" Type="http://schemas.openxmlformats.org/officeDocument/2006/relationships/hyperlink" Target="https://www.youtube.com/watch?v=8gKJ3_Hm3d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IZHqAo4QryE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64532" y="6143625"/>
            <a:ext cx="10654931" cy="381015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7.</a:t>
            </a:r>
          </a:p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</a:p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96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sz="9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4088219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71BA3-3DBF-4A4C-A245-C1F11D845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6220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-83328"/>
            <a:ext cx="8418381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8704234" y="273866"/>
            <a:ext cx="13999490" cy="33223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40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Skuteczne usprawnianie procesów w przedsiębiorstwie powinno opierać się na metodzie </a:t>
            </a:r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PDCA</a:t>
            </a:r>
            <a:r>
              <a:rPr lang="pl-PL" sz="40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Jest to bardzo ważne dla mikroprzedsiębiorstw, ponieważ duże firmy nie mogą zmieniać się tak szybko, jak małe jednostki biznesowe</a:t>
            </a:r>
            <a:r>
              <a:rPr lang="en-US" sz="40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0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11243815" y="13357554"/>
            <a:ext cx="944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>
                <a:solidFill>
                  <a:srgbClr val="71BB9A"/>
                </a:solidFill>
              </a:rPr>
              <a:t>Źródło:https</a:t>
            </a:r>
            <a:r>
              <a:rPr lang="pl-PL" sz="2000" dirty="0">
                <a:solidFill>
                  <a:srgbClr val="71BB9A"/>
                </a:solidFill>
              </a:rPr>
              <a:t>://balancedscorecard.org/</a:t>
            </a:r>
            <a:r>
              <a:rPr lang="pl-PL" sz="2000" dirty="0" err="1">
                <a:solidFill>
                  <a:srgbClr val="71BB9A"/>
                </a:solidFill>
              </a:rPr>
              <a:t>bsc-basics</a:t>
            </a:r>
            <a:r>
              <a:rPr lang="pl-PL" sz="2000" dirty="0">
                <a:solidFill>
                  <a:srgbClr val="71BB9A"/>
                </a:solidFill>
              </a:rPr>
              <a:t>/</a:t>
            </a:r>
            <a:r>
              <a:rPr lang="pl-PL" sz="2000" dirty="0" err="1">
                <a:solidFill>
                  <a:srgbClr val="71BB9A"/>
                </a:solidFill>
              </a:rPr>
              <a:t>articles-videos</a:t>
            </a:r>
            <a:r>
              <a:rPr lang="pl-PL" sz="2000" dirty="0">
                <a:solidFill>
                  <a:srgbClr val="71BB9A"/>
                </a:solidFill>
              </a:rPr>
              <a:t>/the-</a:t>
            </a:r>
            <a:r>
              <a:rPr lang="pl-PL" sz="2000" dirty="0" err="1">
                <a:solidFill>
                  <a:srgbClr val="71BB9A"/>
                </a:solidFill>
              </a:rPr>
              <a:t>deming</a:t>
            </a:r>
            <a:r>
              <a:rPr lang="pl-PL" sz="2000" dirty="0">
                <a:solidFill>
                  <a:srgbClr val="71BB9A"/>
                </a:solidFill>
              </a:rPr>
              <a:t>-</a:t>
            </a:r>
            <a:r>
              <a:rPr lang="pl-PL" sz="2000" dirty="0" err="1">
                <a:solidFill>
                  <a:srgbClr val="71BB9A"/>
                </a:solidFill>
              </a:rPr>
              <a:t>cycle</a:t>
            </a:r>
            <a:r>
              <a:rPr lang="pl-PL" sz="2000" dirty="0">
                <a:solidFill>
                  <a:srgbClr val="71BB9A"/>
                </a:solidFill>
              </a:rPr>
              <a:t>/</a:t>
            </a:r>
            <a:endParaRPr lang="pl-PL" sz="2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A92CE8-FDB7-4017-BD64-409E5B08C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304002"/>
              </p:ext>
            </p:extLst>
          </p:nvPr>
        </p:nvGraphicFramePr>
        <p:xfrm>
          <a:off x="8614891" y="2787316"/>
          <a:ext cx="15572597" cy="1026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960BEDCD-0D71-4E2B-9D16-F5638D84F66E}"/>
              </a:ext>
            </a:extLst>
          </p:cNvPr>
          <p:cNvSpPr/>
          <p:nvPr/>
        </p:nvSpPr>
        <p:spPr>
          <a:xfrm>
            <a:off x="618594" y="435461"/>
            <a:ext cx="746704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800" dirty="0"/>
              <a:t>Ten model jest również nazywany cyklem </a:t>
            </a:r>
            <a:r>
              <a:rPr lang="pl-PL" sz="3800" dirty="0" err="1"/>
              <a:t>Deminga</a:t>
            </a:r>
            <a:r>
              <a:rPr lang="pl-PL" sz="3800" dirty="0"/>
              <a:t>.</a:t>
            </a:r>
          </a:p>
          <a:p>
            <a:r>
              <a:rPr lang="pl-PL" sz="3800" dirty="0"/>
              <a:t>Cykl PDCA został w rzeczywistości pierwotnie opracowany przez Waltera A. </a:t>
            </a:r>
            <a:r>
              <a:rPr lang="pl-PL" sz="3800" dirty="0" err="1"/>
              <a:t>Shewharta</a:t>
            </a:r>
            <a:r>
              <a:rPr lang="pl-PL" sz="3800" dirty="0"/>
              <a:t>, naukowca Bell Laboratories, który był przyjacielem i mentorem </a:t>
            </a:r>
            <a:r>
              <a:rPr lang="pl-PL" sz="3800" dirty="0" err="1"/>
              <a:t>Deminga</a:t>
            </a:r>
            <a:r>
              <a:rPr lang="pl-PL" sz="3800" dirty="0"/>
              <a:t> oraz twórcą Statistical </a:t>
            </a:r>
            <a:r>
              <a:rPr lang="pl-PL" sz="3800" dirty="0" err="1"/>
              <a:t>Process</a:t>
            </a:r>
            <a:r>
              <a:rPr lang="pl-PL" sz="3800" dirty="0"/>
              <a:t> Control (SPC) pod koniec lat dwudziestych. Z tego względu jest on określany również jako „cykl </a:t>
            </a:r>
            <a:r>
              <a:rPr lang="pl-PL" sz="3800" dirty="0" err="1"/>
              <a:t>Shewharta</a:t>
            </a:r>
            <a:r>
              <a:rPr lang="pl-PL" sz="3800" dirty="0"/>
              <a:t>”.</a:t>
            </a:r>
          </a:p>
          <a:p>
            <a:r>
              <a:rPr lang="pl-PL" sz="3800" dirty="0"/>
              <a:t>PDCA to podstawowy proces, na którym opiera się biznes</a:t>
            </a:r>
            <a:r>
              <a:rPr lang="en-US" sz="3800" dirty="0"/>
              <a:t>!</a:t>
            </a:r>
            <a:endParaRPr lang="pl-PL" sz="3800" dirty="0"/>
          </a:p>
        </p:txBody>
      </p:sp>
      <p:pic>
        <p:nvPicPr>
          <p:cNvPr id="7" name="Obraz 6">
            <a:hlinkClick r:id="rId8"/>
            <a:extLst>
              <a:ext uri="{FF2B5EF4-FFF2-40B4-BE49-F238E27FC236}">
                <a16:creationId xmlns:a16="http://schemas.microsoft.com/office/drawing/2014/main" id="{FD97341F-70DF-46F1-9BF9-D3163EE08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511" y="9398953"/>
            <a:ext cx="8039100" cy="38862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A3BE1F3-59F8-4C73-A22E-10F81977CFF7}"/>
              </a:ext>
            </a:extLst>
          </p:cNvPr>
          <p:cNvSpPr/>
          <p:nvPr/>
        </p:nvSpPr>
        <p:spPr>
          <a:xfrm>
            <a:off x="858412" y="13285153"/>
            <a:ext cx="6715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71BB9A"/>
                </a:solidFill>
              </a:rPr>
              <a:t>Źródło: https://www.youtube.com/watch?v=8T1sYPrQqvY</a:t>
            </a:r>
            <a:endParaRPr lang="pl-PL" sz="2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4032719" y="-41664"/>
            <a:ext cx="8418381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80248" y="212452"/>
            <a:ext cx="13414638" cy="33223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DMAIC </a:t>
            </a:r>
            <a:r>
              <a:rPr lang="pl-PL" sz="40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koncepcją optymalizacji procesów, która w prosty sposób umożliwia obiektywne spojrzenie na proces, zrozumienie na czym polega napotkany w nim problem oraz określenie co należy wykonać, aby móc wdrożyć zmiany usprawniające dotychczas wadliwy / niedoskonały proces</a:t>
            </a:r>
            <a:r>
              <a:rPr lang="en-US" sz="40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0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42479" y="13285153"/>
            <a:ext cx="8275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71BB9A"/>
                </a:solidFill>
              </a:rPr>
              <a:t>Źródło: https://www.isixsigma.com/new-to-six-sigma/dmaic/what-dmaic/</a:t>
            </a:r>
            <a:endParaRPr lang="pl-PL" sz="2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60BEDCD-0D71-4E2B-9D16-F5638D84F66E}"/>
              </a:ext>
            </a:extLst>
          </p:cNvPr>
          <p:cNvSpPr/>
          <p:nvPr/>
        </p:nvSpPr>
        <p:spPr>
          <a:xfrm>
            <a:off x="14562004" y="503840"/>
            <a:ext cx="7467046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300" dirty="0"/>
              <a:t>DMAIC odnosi się do strategii jakości opartej na danych w celu poprawy procesów.</a:t>
            </a:r>
          </a:p>
          <a:p>
            <a:r>
              <a:rPr lang="pl-PL" sz="4300" dirty="0"/>
              <a:t>Koncepcja cyklu DMAIC opisuje pięć procedur, które należy systematycznie przeprowadzać, aby eliminować defekty z procesu i udoskonalać go tak, aby był jak najbardziej zbliżony do rozwiązania idealnego.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3BE1F3-59F8-4C73-A22E-10F81977CFF7}"/>
              </a:ext>
            </a:extLst>
          </p:cNvPr>
          <p:cNvSpPr/>
          <p:nvPr/>
        </p:nvSpPr>
        <p:spPr>
          <a:xfrm>
            <a:off x="14982844" y="13085098"/>
            <a:ext cx="6518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71BB9A"/>
                </a:solidFill>
              </a:rPr>
              <a:t>Źródło: https://www.youtube.com/watch?v=R50llXT_xrY</a:t>
            </a:r>
            <a:endParaRPr lang="pl-PL" sz="2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D8A727-9B22-42D6-96E2-70400FB8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486949"/>
              </p:ext>
            </p:extLst>
          </p:nvPr>
        </p:nvGraphicFramePr>
        <p:xfrm>
          <a:off x="-130126" y="3013999"/>
          <a:ext cx="14152637" cy="1001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96BEF92E-8933-4012-BE57-57CD32916AB5}"/>
              </a:ext>
            </a:extLst>
          </p:cNvPr>
          <p:cNvSpPr/>
          <p:nvPr/>
        </p:nvSpPr>
        <p:spPr>
          <a:xfrm>
            <a:off x="4888792" y="685127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DMAIC</a:t>
            </a:r>
          </a:p>
          <a:p>
            <a:pPr algn="ctr"/>
            <a:r>
              <a:rPr lang="pl-PL" sz="7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pl-PL" sz="7000" b="1" dirty="0"/>
          </a:p>
        </p:txBody>
      </p:sp>
      <p:pic>
        <p:nvPicPr>
          <p:cNvPr id="4" name="Obraz 3">
            <a:hlinkClick r:id="rId8"/>
            <a:extLst>
              <a:ext uri="{FF2B5EF4-FFF2-40B4-BE49-F238E27FC236}">
                <a16:creationId xmlns:a16="http://schemas.microsoft.com/office/drawing/2014/main" id="{9F4650E8-73DA-4DA0-BA47-A3E2293685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1434" y="8404747"/>
            <a:ext cx="7828186" cy="440120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074F7FD-2474-47E9-9C5E-D154691CF3B1}"/>
              </a:ext>
            </a:extLst>
          </p:cNvPr>
          <p:cNvSpPr/>
          <p:nvPr/>
        </p:nvSpPr>
        <p:spPr>
          <a:xfrm>
            <a:off x="9434216" y="3056808"/>
            <a:ext cx="4598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Zdefiniuj cele projektu i produkty dla klienta (wewnętrzne i zewnętrzne)</a:t>
            </a: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7FAEA15-D534-435C-B2CF-19B1482745B4}"/>
              </a:ext>
            </a:extLst>
          </p:cNvPr>
          <p:cNvSpPr/>
          <p:nvPr/>
        </p:nvSpPr>
        <p:spPr>
          <a:xfrm>
            <a:off x="10297664" y="9501672"/>
            <a:ext cx="378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Zmierz proces, aby określić aktualną wydajność i określić ilościowo problem 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421D248-9CD8-4E16-B9DF-AB79A3C87E16}"/>
              </a:ext>
            </a:extLst>
          </p:cNvPr>
          <p:cNvSpPr/>
          <p:nvPr/>
        </p:nvSpPr>
        <p:spPr>
          <a:xfrm>
            <a:off x="8980393" y="11869580"/>
            <a:ext cx="4598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i określ podstawową(-e) przyczynę(-y) wad </a:t>
            </a:r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449DD83-15F0-4050-AA99-8DE0B44CECA8}"/>
              </a:ext>
            </a:extLst>
          </p:cNvPr>
          <p:cNvSpPr/>
          <p:nvPr/>
        </p:nvSpPr>
        <p:spPr>
          <a:xfrm>
            <a:off x="38564" y="9654072"/>
            <a:ext cx="322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Usprawnij proces, eliminując defekty 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C35B788-FDEE-4290-AD2C-21C49E2893D9}"/>
              </a:ext>
            </a:extLst>
          </p:cNvPr>
          <p:cNvSpPr/>
          <p:nvPr/>
        </p:nvSpPr>
        <p:spPr>
          <a:xfrm>
            <a:off x="119044" y="3230931"/>
            <a:ext cx="3222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Kontroluj przyszłą wydajność procesu, aby ulepszony proces nie uległ pogorszeniu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4612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175" y="592188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509659"/>
            <a:ext cx="22635379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DMAIC jest integralną częścią inicjatywy </a:t>
            </a:r>
            <a:r>
              <a:rPr lang="pl-PL" sz="9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pl-PL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Sigma</a:t>
            </a:r>
            <a:r>
              <a:rPr lang="en-US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559679" y="12600372"/>
            <a:ext cx="1255504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</a:t>
            </a:r>
            <a:r>
              <a:rPr lang="pl-PL" dirty="0" err="1">
                <a:solidFill>
                  <a:srgbClr val="496F63"/>
                </a:solidFill>
              </a:rPr>
              <a:t>Tapas</a:t>
            </a:r>
            <a:r>
              <a:rPr lang="pl-PL" dirty="0">
                <a:solidFill>
                  <a:srgbClr val="496F63"/>
                </a:solidFill>
              </a:rPr>
              <a:t> K. Das, </a:t>
            </a:r>
            <a:r>
              <a:rPr lang="en-US" dirty="0">
                <a:solidFill>
                  <a:srgbClr val="496F63"/>
                </a:solidFill>
              </a:rPr>
              <a:t>Industrial Environmental Management: Engineering, Science, and Policy</a:t>
            </a:r>
            <a:endParaRPr lang="pl-PL" dirty="0">
              <a:solidFill>
                <a:srgbClr val="496F63"/>
              </a:solidFill>
            </a:endParaRPr>
          </a:p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https://www.youtube.com/watch?v=4EDYfSl-fmc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7" y="3168852"/>
            <a:ext cx="2103779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500" b="1" dirty="0">
                <a:solidFill>
                  <a:srgbClr val="496F63"/>
                </a:solidFill>
              </a:rPr>
              <a:t>Lean </a:t>
            </a:r>
            <a:r>
              <a:rPr lang="pl-PL" sz="4500" b="1" dirty="0" err="1">
                <a:solidFill>
                  <a:srgbClr val="496F63"/>
                </a:solidFill>
              </a:rPr>
              <a:t>Six</a:t>
            </a:r>
            <a:r>
              <a:rPr lang="pl-PL" sz="4500" b="1" dirty="0">
                <a:solidFill>
                  <a:srgbClr val="496F63"/>
                </a:solidFill>
              </a:rPr>
              <a:t> Sigma t</a:t>
            </a:r>
            <a:r>
              <a:rPr lang="pl-PL" sz="4500" dirty="0">
                <a:solidFill>
                  <a:srgbClr val="496F63"/>
                </a:solidFill>
              </a:rPr>
              <a:t>o metoda, która polega na wspólnym wysiłku zespołu w celu poprawy wydajności poprzez systematyczne usuwanie marnotrawstwa i ograniczanie zmienności. Łączy Lean Manufacturing / Lean Enterprise i </a:t>
            </a:r>
            <a:r>
              <a:rPr lang="pl-PL" sz="4500" dirty="0" err="1">
                <a:solidFill>
                  <a:srgbClr val="496F63"/>
                </a:solidFill>
              </a:rPr>
              <a:t>Six</a:t>
            </a:r>
            <a:r>
              <a:rPr lang="pl-PL" sz="4500" dirty="0">
                <a:solidFill>
                  <a:srgbClr val="496F63"/>
                </a:solidFill>
              </a:rPr>
              <a:t> Sigma, aby wyeliminować osiem rodzajów marnotrawstwa (</a:t>
            </a:r>
            <a:r>
              <a:rPr lang="pl-PL" sz="4500" dirty="0" err="1">
                <a:solidFill>
                  <a:srgbClr val="496F63"/>
                </a:solidFill>
              </a:rPr>
              <a:t>muda</a:t>
            </a:r>
            <a:r>
              <a:rPr lang="en-US" sz="4500" dirty="0">
                <a:solidFill>
                  <a:srgbClr val="496F63"/>
                </a:solidFill>
              </a:rPr>
              <a:t>): </a:t>
            </a:r>
            <a:endParaRPr lang="pl-PL" sz="45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Wady,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Nadprodukcja,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Marnotrawstwo czasu,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Niewykorzystany potencjał,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Niepotrzebny transport,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Zapasy,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Niepotrzebny ruch,</a:t>
            </a:r>
          </a:p>
          <a:p>
            <a:pPr marL="571500" indent="-571500">
              <a:buFontTx/>
              <a:buChar char="-"/>
            </a:pPr>
            <a:r>
              <a:rPr lang="pl-PL" sz="4500" dirty="0">
                <a:solidFill>
                  <a:srgbClr val="496F63"/>
                </a:solidFill>
              </a:rPr>
              <a:t>Dodatkowe przetwarzanie</a:t>
            </a:r>
            <a:r>
              <a:rPr lang="pl-PL" sz="4500" b="1" dirty="0">
                <a:solidFill>
                  <a:srgbClr val="496F63"/>
                </a:solidFill>
              </a:rPr>
              <a:t>. </a:t>
            </a:r>
            <a:endParaRPr lang="pl-PL" sz="4500" dirty="0">
              <a:solidFill>
                <a:srgbClr val="496F63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32ED0F-1D9C-47C2-AC05-DEE92A8D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023" y="7510578"/>
            <a:ext cx="4540395" cy="3036570"/>
          </a:xfrm>
          <a:prstGeom prst="rect">
            <a:avLst/>
          </a:prstGeom>
        </p:spPr>
      </p:pic>
      <p:pic>
        <p:nvPicPr>
          <p:cNvPr id="7" name="Obraz 6">
            <a:hlinkClick r:id="rId5"/>
            <a:extLst>
              <a:ext uri="{FF2B5EF4-FFF2-40B4-BE49-F238E27FC236}">
                <a16:creationId xmlns:a16="http://schemas.microsoft.com/office/drawing/2014/main" id="{26481E4B-1047-47D2-903C-183E870B5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302" y="6172295"/>
            <a:ext cx="10161645" cy="57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316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175" y="592188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509659"/>
            <a:ext cx="22635379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en-US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  <a:endParaRPr lang="en-US"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559679" y="12600372"/>
            <a:ext cx="1255504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</a:t>
            </a:r>
            <a:r>
              <a:rPr lang="pl-PL" dirty="0" err="1">
                <a:solidFill>
                  <a:srgbClr val="496F63"/>
                </a:solidFill>
              </a:rPr>
              <a:t>Tapas</a:t>
            </a:r>
            <a:r>
              <a:rPr lang="pl-PL" dirty="0">
                <a:solidFill>
                  <a:srgbClr val="496F63"/>
                </a:solidFill>
              </a:rPr>
              <a:t> K. Das, </a:t>
            </a:r>
            <a:r>
              <a:rPr lang="en-US" dirty="0">
                <a:solidFill>
                  <a:srgbClr val="496F63"/>
                </a:solidFill>
              </a:rPr>
              <a:t>Industrial Environmental Management: Engineering, Science, and Policy</a:t>
            </a:r>
            <a:endParaRPr lang="pl-PL" dirty="0">
              <a:solidFill>
                <a:srgbClr val="496F63"/>
              </a:solidFill>
            </a:endParaRPr>
          </a:p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https://www.youtube.com/watch?v=s2HCrhNVfak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7" y="2144954"/>
            <a:ext cx="217769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Lean </a:t>
            </a:r>
            <a:r>
              <a:rPr lang="pl-PL" sz="4000" dirty="0" err="1">
                <a:solidFill>
                  <a:srgbClr val="496F63"/>
                </a:solidFill>
              </a:rPr>
              <a:t>Six</a:t>
            </a:r>
            <a:r>
              <a:rPr lang="pl-PL" sz="4000" dirty="0">
                <a:solidFill>
                  <a:srgbClr val="496F63"/>
                </a:solidFill>
              </a:rPr>
              <a:t> Sigma nie tylko ogranicza wady procesu i marnotrawstwo, ale także zapewnia ramy dla ogólnej zmiany kultury organizacyjnej. Wprowadzając Lean </a:t>
            </a:r>
            <a:r>
              <a:rPr lang="pl-PL" sz="4000" dirty="0" err="1">
                <a:solidFill>
                  <a:srgbClr val="496F63"/>
                </a:solidFill>
              </a:rPr>
              <a:t>Six</a:t>
            </a:r>
            <a:r>
              <a:rPr lang="pl-PL" sz="4000" dirty="0">
                <a:solidFill>
                  <a:srgbClr val="496F63"/>
                </a:solidFill>
              </a:rPr>
              <a:t> Sigma, sposób myślenia pracowników i menedżerów zmienia się na taki, który koncentruje się na wzroście i ciągłym doskonaleniu poprzez optymalizację procesów. Ta zmiana w kulturze i sposobie myślenia organizacji maksymalizuje wydajność i zwiększa rentowność</a:t>
            </a:r>
            <a:r>
              <a:rPr lang="en-US" sz="4000" dirty="0">
                <a:solidFill>
                  <a:srgbClr val="496F63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32ED0F-1D9C-47C2-AC05-DEE92A8D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715" y="7564649"/>
            <a:ext cx="4540395" cy="303657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D7C476-D55B-473F-A449-A8366C285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258" y="5351274"/>
            <a:ext cx="11059289" cy="621781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8F8A22-C3B9-46E9-B172-B6176E01396B}"/>
              </a:ext>
            </a:extLst>
          </p:cNvPr>
          <p:cNvSpPr/>
          <p:nvPr/>
        </p:nvSpPr>
        <p:spPr>
          <a:xfrm>
            <a:off x="816366" y="5241108"/>
            <a:ext cx="486053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dirty="0">
                <a:solidFill>
                  <a:srgbClr val="496F63"/>
                </a:solidFill>
              </a:rPr>
              <a:t>Aby skutecznie wdrożyć Lean </a:t>
            </a:r>
            <a:r>
              <a:rPr lang="pl-PL" sz="3600" dirty="0" err="1">
                <a:solidFill>
                  <a:srgbClr val="496F63"/>
                </a:solidFill>
              </a:rPr>
              <a:t>Six</a:t>
            </a:r>
            <a:r>
              <a:rPr lang="pl-PL" sz="3600" dirty="0">
                <a:solidFill>
                  <a:srgbClr val="496F63"/>
                </a:solidFill>
              </a:rPr>
              <a:t> Sigma, należy zastosować połączenie narzędzi zarówno z </a:t>
            </a:r>
            <a:r>
              <a:rPr lang="pl-PL" sz="3600" dirty="0" err="1">
                <a:solidFill>
                  <a:srgbClr val="496F63"/>
                </a:solidFill>
              </a:rPr>
              <a:t>lean</a:t>
            </a:r>
            <a:r>
              <a:rPr lang="pl-PL" sz="3600" dirty="0">
                <a:solidFill>
                  <a:srgbClr val="496F63"/>
                </a:solidFill>
              </a:rPr>
              <a:t> </a:t>
            </a:r>
            <a:r>
              <a:rPr lang="pl-PL" sz="3600" dirty="0" err="1">
                <a:solidFill>
                  <a:srgbClr val="496F63"/>
                </a:solidFill>
              </a:rPr>
              <a:t>manufacturing</a:t>
            </a:r>
            <a:r>
              <a:rPr lang="pl-PL" sz="3600" dirty="0">
                <a:solidFill>
                  <a:srgbClr val="496F63"/>
                </a:solidFill>
              </a:rPr>
              <a:t>, jak i </a:t>
            </a:r>
            <a:r>
              <a:rPr lang="pl-PL" sz="3600" dirty="0" err="1">
                <a:solidFill>
                  <a:srgbClr val="496F63"/>
                </a:solidFill>
              </a:rPr>
              <a:t>Six</a:t>
            </a:r>
            <a:r>
              <a:rPr lang="pl-PL" sz="3600" dirty="0">
                <a:solidFill>
                  <a:srgbClr val="496F63"/>
                </a:solidFill>
              </a:rPr>
              <a:t> Sigma. Niektóre z tych narzędzi to </a:t>
            </a:r>
            <a:r>
              <a:rPr lang="en-US" sz="3600" dirty="0">
                <a:solidFill>
                  <a:srgbClr val="71BB9A"/>
                </a:solidFill>
              </a:rPr>
              <a:t>kaizen,</a:t>
            </a:r>
            <a:r>
              <a:rPr lang="pl-PL" sz="3600" dirty="0">
                <a:solidFill>
                  <a:srgbClr val="71BB9A"/>
                </a:solidFill>
              </a:rPr>
              <a:t> mapowanie strumienia wartości, równoważenie linii i zarządzanie wizualne</a:t>
            </a:r>
            <a:r>
              <a:rPr lang="en-US" sz="3600" dirty="0">
                <a:solidFill>
                  <a:srgbClr val="496F63"/>
                </a:solidFill>
              </a:rPr>
              <a:t>.</a:t>
            </a:r>
            <a:endParaRPr lang="pl-PL" sz="3600" dirty="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926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0708861" y="-41664"/>
            <a:ext cx="8418381" cy="13799327"/>
          </a:xfrm>
          <a:prstGeom prst="rect">
            <a:avLst/>
          </a:pr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52525" y="1880328"/>
            <a:ext cx="8309293" cy="7410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rgbClr val="71BB9A"/>
                </a:solidFill>
                <a:cs typeface="Arial" panose="020B0604020202020204" pitchFamily="34" charset="0"/>
              </a:rPr>
              <a:t>Polega na znacznym zmniejszeniu zasobów potrzebnych do produkcji: ludzi, przestrzeni, nakładów inwestycyjnych, czasu itp.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708859" y="-41665"/>
            <a:ext cx="11940075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52096" y="45739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Management </a:t>
            </a:r>
            <a:r>
              <a:rPr lang="pl-PL" sz="9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kuracja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odchudzająca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całego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</a:t>
            </a:r>
            <a:endParaRPr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10963523" y="13353662"/>
            <a:ext cx="1164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Źródło: J. </a:t>
            </a:r>
            <a:r>
              <a:rPr lang="pl-PL" sz="2000" dirty="0" err="1">
                <a:solidFill>
                  <a:srgbClr val="FFFFFF"/>
                </a:solidFill>
              </a:rPr>
              <a:t>Liker</a:t>
            </a:r>
            <a:r>
              <a:rPr lang="pl-PL" sz="2000" dirty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The Toyota Way: 14 Management Principles from the World’s Greatest Manufacturer</a:t>
            </a:r>
            <a:endParaRPr lang="pl-PL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EF5EA55-8E6D-465C-8E06-D8B6A7FA8B49}"/>
              </a:ext>
            </a:extLst>
          </p:cNvPr>
          <p:cNvSpPr/>
          <p:nvPr/>
        </p:nvSpPr>
        <p:spPr>
          <a:xfrm>
            <a:off x="10994711" y="2135352"/>
            <a:ext cx="11368369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b="1" dirty="0">
                <a:solidFill>
                  <a:srgbClr val="FFFFFF"/>
                </a:solidFill>
              </a:rPr>
              <a:t>Ta koncepcja daje szansę na: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FFFFFF"/>
                </a:solidFill>
              </a:rPr>
              <a:t>wzrost zdolności konkurencyjnej,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FFFFFF"/>
                </a:solidFill>
              </a:rPr>
              <a:t>zwiększenie wydajności pracy, spłaszczenie hierarchii, skrócenie czasu podejmowania decyzji,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FFFFFF"/>
                </a:solidFill>
              </a:rPr>
              <a:t>zwracanie większej uwagi na potrzeby i życzenia klientów,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FFFFFF"/>
                </a:solidFill>
              </a:rPr>
              <a:t>zwiększenie satysfakcji pracowników dzięki lepszej komunikacji między kierownikami a podwładnymi,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FFFFFF"/>
                </a:solidFill>
              </a:rPr>
              <a:t>silniejsza motywacja pracowników i ich identyfikacja z sukcesami firmy.</a:t>
            </a:r>
            <a:endParaRPr lang="pl-PL" sz="5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2023398" y="12688954"/>
            <a:ext cx="6659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71BB9A"/>
                </a:solidFill>
              </a:rPr>
              <a:t>Źródło: https://www.youtube.com/watch?v=wfsRAZUnonI</a:t>
            </a:r>
          </a:p>
        </p:txBody>
      </p:sp>
      <p:pic>
        <p:nvPicPr>
          <p:cNvPr id="5" name="Obraz 4">
            <a:hlinkClick r:id="rId3"/>
            <a:extLst>
              <a:ext uri="{FF2B5EF4-FFF2-40B4-BE49-F238E27FC236}">
                <a16:creationId xmlns:a16="http://schemas.microsoft.com/office/drawing/2014/main" id="{F8496314-401D-462B-880F-7607366C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47" y="6600956"/>
            <a:ext cx="9951022" cy="55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12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2734205"/>
            <a:ext cx="24384000" cy="1022335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52097" y="457398"/>
            <a:ext cx="22916978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850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Postaraj się dostrzec różnice między tradycyjnymi metodami zarządzania </a:t>
            </a:r>
          </a:p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9243915" y="13153607"/>
            <a:ext cx="5896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496F63"/>
                </a:solidFill>
              </a:rPr>
              <a:t>Źródło: R. Harris, Lean </a:t>
            </a:r>
            <a:r>
              <a:rPr lang="pl-PL" sz="2000" dirty="0" err="1">
                <a:solidFill>
                  <a:srgbClr val="496F63"/>
                </a:solidFill>
              </a:rPr>
              <a:t>Production</a:t>
            </a:r>
            <a:r>
              <a:rPr lang="pl-PL" sz="2000" dirty="0">
                <a:solidFill>
                  <a:srgbClr val="496F63"/>
                </a:solidFill>
              </a:rPr>
              <a:t> </a:t>
            </a:r>
            <a:r>
              <a:rPr lang="pl-PL" sz="2000" dirty="0" err="1">
                <a:solidFill>
                  <a:srgbClr val="496F63"/>
                </a:solidFill>
              </a:rPr>
              <a:t>Implementation</a:t>
            </a:r>
            <a:endParaRPr lang="pl-PL" sz="2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2">
            <a:extLst>
              <a:ext uri="{FF2B5EF4-FFF2-40B4-BE49-F238E27FC236}">
                <a16:creationId xmlns:a16="http://schemas.microsoft.com/office/drawing/2014/main" id="{2F202FAC-899A-4A97-8EEB-5D216CFF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01896"/>
              </p:ext>
            </p:extLst>
          </p:nvPr>
        </p:nvGraphicFramePr>
        <p:xfrm>
          <a:off x="685800" y="3376144"/>
          <a:ext cx="22958572" cy="9549079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479286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11479286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923239"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Tradycyjne podejście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Lean Management</a:t>
                      </a:r>
                      <a:endParaRPr lang="pl-PL" sz="4000" cap="none" baseline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6462672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funkcjonalna struktura, minimalne kwalifikacje, długie cykle produkcyjne, duże stany magazynowe,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indywidualizm w organizacji,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rozkazy i przymus,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lojalność i posłuszeństwo, alienacja i bunt,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wąskie informacje w oparciu o raporty generowane przez i dla kierownictwa,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rozwój produktu wyizolowany z niewielkim wpływem na klienta, niezależny od rzeczywistości produkcyjnej,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endParaRPr lang="pl-PL" sz="4000" cap="none" baseline="0" dirty="0">
                        <a:solidFill>
                          <a:srgbClr val="496F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struktura procesu, wysokie kwalifikacje, produkcja strumieniowa, zero zapasów,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zespoły zadaniowe, płaska struktura organizacyjna,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kierowanie się wizją i uczestnictwem,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harmonijna współpraca oparta na długofalowym rozwoju zasobów ludzkich,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szeroka informacja, oparta na kontroli systemowej prowadzonej przez wszystkich pracowników,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rozwój produktu i proces produkcyjny zgodnie z wymaganiami klienta.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40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7854" y="2837836"/>
            <a:ext cx="14801521" cy="15863831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28690" y="438007"/>
            <a:ext cx="16284911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70000" lnSpcReduction="20000"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Poznaj </a:t>
            </a:r>
            <a:r>
              <a:rPr lang="en-US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 z najważniejszych narzędzi </a:t>
            </a:r>
            <a:r>
              <a:rPr lang="en-US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Management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48AB7A-39C1-45D6-8ED6-5F6FBE416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727989"/>
              </p:ext>
            </p:extLst>
          </p:nvPr>
        </p:nvGraphicFramePr>
        <p:xfrm>
          <a:off x="739628" y="1219170"/>
          <a:ext cx="22463760" cy="1151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8359913" y="12803229"/>
            <a:ext cx="12192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https://www.graphicproducts.com/articles/lean-manufacturing-process/</a:t>
            </a:r>
          </a:p>
          <a:p>
            <a:pPr algn="ctr" fontAlgn="base"/>
            <a:r>
              <a:rPr lang="pl-PL" dirty="0">
                <a:solidFill>
                  <a:srgbClr val="496F63"/>
                </a:solidFill>
              </a:rPr>
              <a:t>https://www.youtube.com/watch?v=8gKJ3_Hm3dM</a:t>
            </a:r>
          </a:p>
          <a:p>
            <a:pPr algn="ctr" fontAlgn="base"/>
            <a:endParaRPr lang="en-IE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2" name="Shape 68">
            <a:extLst>
              <a:ext uri="{FF2B5EF4-FFF2-40B4-BE49-F238E27FC236}">
                <a16:creationId xmlns:a16="http://schemas.microsoft.com/office/drawing/2014/main" id="{1F3299FC-2A22-4B1D-B276-ADE56935D05D}"/>
              </a:ext>
            </a:extLst>
          </p:cNvPr>
          <p:cNvSpPr/>
          <p:nvPr/>
        </p:nvSpPr>
        <p:spPr>
          <a:xfrm>
            <a:off x="2703353" y="8197854"/>
            <a:ext cx="4924669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to systematyczne narzędzie, które tworzy funkcjonalny porządek w firmie. 5S osiąga to dzięki pięciu S: </a:t>
            </a:r>
          </a:p>
        </p:txBody>
      </p:sp>
      <p:pic>
        <p:nvPicPr>
          <p:cNvPr id="2" name="Obraz 1">
            <a:hlinkClick r:id="rId9"/>
            <a:extLst>
              <a:ext uri="{FF2B5EF4-FFF2-40B4-BE49-F238E27FC236}">
                <a16:creationId xmlns:a16="http://schemas.microsoft.com/office/drawing/2014/main" id="{7866A913-7F64-4269-8383-5E771AEC7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29377" y="8197854"/>
            <a:ext cx="8168447" cy="459250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D019BF-8BFE-47CC-BA2F-5602A93E0B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0999">
            <a:off x="16331348" y="1237037"/>
            <a:ext cx="11134437" cy="4048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3" y="0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236878" y="430600"/>
            <a:ext cx="16900672" cy="36231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Czasami potrzebujemy radykalnych zmian w naszym przedsiębiorstwie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sz="5200" b="1" dirty="0">
                <a:latin typeface="Arial" panose="020B0604020202020204" pitchFamily="34" charset="0"/>
                <a:cs typeface="Arial" panose="020B0604020202020204" pitchFamily="34" charset="0"/>
              </a:rPr>
              <a:t>W tym przypadku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200" b="1" dirty="0">
                <a:latin typeface="Arial" panose="020B0604020202020204" pitchFamily="34" charset="0"/>
                <a:cs typeface="Arial" panose="020B0604020202020204" pitchFamily="34" charset="0"/>
              </a:rPr>
              <a:t>rozwiązaniem jest</a:t>
            </a:r>
          </a:p>
          <a:p>
            <a:r>
              <a:rPr lang="pl-PL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 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REENGINEERING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AEF5BBF-33DC-4FAF-A84A-1CD9B57D079B}"/>
              </a:ext>
            </a:extLst>
          </p:cNvPr>
          <p:cNvSpPr/>
          <p:nvPr/>
        </p:nvSpPr>
        <p:spPr>
          <a:xfrm>
            <a:off x="3731732" y="7232331"/>
            <a:ext cx="3348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/>
              <a:t>Reengineering</a:t>
            </a:r>
            <a:endParaRPr lang="pl-PL" sz="3200" b="1" dirty="0"/>
          </a:p>
          <a:p>
            <a:pPr algn="ctr"/>
            <a:r>
              <a:rPr lang="pl-PL" sz="3200" b="1" dirty="0"/>
              <a:t>oznacza: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DC7BE1C-B11F-409C-93CC-084FC2A766F3}"/>
              </a:ext>
            </a:extLst>
          </p:cNvPr>
          <p:cNvSpPr/>
          <p:nvPr/>
        </p:nvSpPr>
        <p:spPr>
          <a:xfrm>
            <a:off x="47069" y="1373584"/>
            <a:ext cx="559640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Fundamentalne </a:t>
            </a:r>
          </a:p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przemyślenie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FCE6EB8-45E4-4D5F-B5D1-65DE7E0CA66D}"/>
              </a:ext>
            </a:extLst>
          </p:cNvPr>
          <p:cNvSpPr/>
          <p:nvPr/>
        </p:nvSpPr>
        <p:spPr>
          <a:xfrm>
            <a:off x="473468" y="11107802"/>
            <a:ext cx="457849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Dramatyczna</a:t>
            </a:r>
          </a:p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poprawa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D3D50BE-DE06-44C1-B084-97B790463608}"/>
              </a:ext>
            </a:extLst>
          </p:cNvPr>
          <p:cNvSpPr/>
          <p:nvPr/>
        </p:nvSpPr>
        <p:spPr>
          <a:xfrm>
            <a:off x="7468839" y="6901472"/>
            <a:ext cx="638027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Radykalne</a:t>
            </a:r>
          </a:p>
          <a:p>
            <a:pPr algn="ctr"/>
            <a:r>
              <a:rPr lang="pl-PL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przeprojektowanie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B9C99EB-D8AF-4E56-9BAF-A3F7F74E9EE5}"/>
              </a:ext>
            </a:extLst>
          </p:cNvPr>
          <p:cNvCxnSpPr>
            <a:cxnSpLocks/>
          </p:cNvCxnSpPr>
          <p:nvPr/>
        </p:nvCxnSpPr>
        <p:spPr>
          <a:xfrm flipH="1" flipV="1">
            <a:off x="3139440" y="3231447"/>
            <a:ext cx="1248298" cy="252125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3FC9F8D4-C718-4F49-83A6-AB359E73F6B7}"/>
              </a:ext>
            </a:extLst>
          </p:cNvPr>
          <p:cNvCxnSpPr>
            <a:cxnSpLocks/>
          </p:cNvCxnSpPr>
          <p:nvPr/>
        </p:nvCxnSpPr>
        <p:spPr>
          <a:xfrm flipH="1">
            <a:off x="2458892" y="9177179"/>
            <a:ext cx="1745966" cy="2150828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101FB11-99E7-4891-B65D-B71DB61133A0}"/>
              </a:ext>
            </a:extLst>
          </p:cNvPr>
          <p:cNvCxnSpPr>
            <a:cxnSpLocks/>
          </p:cNvCxnSpPr>
          <p:nvPr/>
        </p:nvCxnSpPr>
        <p:spPr>
          <a:xfrm flipV="1">
            <a:off x="7511887" y="7524718"/>
            <a:ext cx="819131" cy="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1">
            <a:extLst>
              <a:ext uri="{FF2B5EF4-FFF2-40B4-BE49-F238E27FC236}">
                <a16:creationId xmlns:a16="http://schemas.microsoft.com/office/drawing/2014/main" id="{32E72AE5-93E3-4D0D-8268-3A7E79672981}"/>
              </a:ext>
            </a:extLst>
          </p:cNvPr>
          <p:cNvSpPr/>
          <p:nvPr/>
        </p:nvSpPr>
        <p:spPr>
          <a:xfrm>
            <a:off x="2762714" y="13163847"/>
            <a:ext cx="12413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</a:t>
            </a:r>
            <a:r>
              <a:rPr lang="en-US" sz="2000" b="1" kern="12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M. Hammer, J. </a:t>
            </a:r>
            <a:r>
              <a:rPr lang="en-US" sz="2000" b="1" kern="1200" dirty="0" err="1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Champy</a:t>
            </a:r>
            <a:r>
              <a:rPr lang="en-US" sz="2000" b="1" kern="12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, Reengineering the Corporation. A Manifesto for Business Revolution</a:t>
            </a:r>
            <a:endParaRPr lang="en-IE" sz="2000" b="1" kern="1200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03B2A5-4ACB-4488-BC93-6689A018F149}"/>
              </a:ext>
            </a:extLst>
          </p:cNvPr>
          <p:cNvSpPr/>
          <p:nvPr/>
        </p:nvSpPr>
        <p:spPr>
          <a:xfrm>
            <a:off x="14189062" y="2861577"/>
            <a:ext cx="9932271" cy="5112000"/>
          </a:xfrm>
          <a:prstGeom prst="rect">
            <a:avLst/>
          </a:prstGeom>
          <a:solidFill>
            <a:srgbClr val="496F63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4237905" y="3424240"/>
            <a:ext cx="9932271" cy="4300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Autorami koncepcji </a:t>
            </a:r>
            <a:r>
              <a:rPr lang="pl-PL" sz="3400" dirty="0" err="1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reenginingu</a:t>
            </a: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są </a:t>
            </a:r>
          </a:p>
          <a:p>
            <a:pPr>
              <a:lnSpc>
                <a:spcPct val="120000"/>
              </a:lnSpc>
            </a:pP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Hammer i J. </a:t>
            </a:r>
            <a:r>
              <a:rPr lang="pl-PL" sz="3400" dirty="0" err="1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Champy</a:t>
            </a: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Zalecają, aby wszelkie istniejące zasady w organizacji zostały wyrzucone za burtę.</a:t>
            </a:r>
          </a:p>
          <a:p>
            <a:pPr>
              <a:lnSpc>
                <a:spcPct val="120000"/>
              </a:lnSpc>
            </a:pPr>
            <a:r>
              <a:rPr lang="pl-PL" sz="34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Musisz całkowicie uwolnić się od przeszłości, bo bez tego nie da się radykalnie wyleczyć przedsiębiorstwa.</a:t>
            </a:r>
            <a:endParaRPr lang="en-US" sz="3400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FA6F23-33D6-4266-8728-44425989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4151" y="8217740"/>
            <a:ext cx="7213399" cy="5273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28312" y="2137399"/>
            <a:ext cx="15209350" cy="4112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Organizuj wokół wyników zamiast zadań.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Użytkownicy wyjściowi procesu powinni pracować nad procesem.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Używaj rozproszonych zasobów tak, jakby były scentralizowane.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Łącz funkcje równoległe, a nie tylko ich wyniki.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Niech ludzie, którzy produkują informacje, przetwarzają je.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Buduj kontrolowane procesy.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Zapisz informacje tylko raz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28312" y="508324"/>
            <a:ext cx="23323985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latin typeface="Arial" panose="020B0604020202020204" pitchFamily="34" charset="0"/>
                <a:cs typeface="Arial" panose="020B0604020202020204" pitchFamily="34" charset="0"/>
              </a:rPr>
              <a:t>Kilka zasad </a:t>
            </a:r>
            <a:r>
              <a:rPr lang="pl-PL" sz="9000" dirty="0" err="1">
                <a:latin typeface="Arial" panose="020B0604020202020204" pitchFamily="34" charset="0"/>
                <a:cs typeface="Arial" panose="020B0604020202020204" pitchFamily="34" charset="0"/>
              </a:rPr>
              <a:t>reengineeing</a:t>
            </a:r>
            <a:r>
              <a:rPr lang="pl-PL" sz="9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407423" y="12577438"/>
            <a:ext cx="16530755" cy="8248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/>
              <a:t>Źródło: </a:t>
            </a:r>
            <a:r>
              <a:rPr lang="en-US" dirty="0"/>
              <a:t>https://drewduboff.com/business-process-reengineering</a:t>
            </a:r>
            <a:r>
              <a:rPr lang="pl-PL" dirty="0"/>
              <a:t> https://www.youtube.com/watch?v=IZHqAo4QryE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13612395" y="9642451"/>
            <a:ext cx="289460" cy="30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393941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178" y="-994018"/>
            <a:ext cx="14041665" cy="1504944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1E2C652-E033-419A-8738-4D92DA82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71" y="7741920"/>
            <a:ext cx="5976629" cy="5976629"/>
          </a:xfrm>
          <a:prstGeom prst="rect">
            <a:avLst/>
          </a:prstGeom>
        </p:spPr>
      </p:pic>
      <p:pic>
        <p:nvPicPr>
          <p:cNvPr id="2" name="Obraz 1">
            <a:hlinkClick r:id="rId5"/>
            <a:extLst>
              <a:ext uri="{FF2B5EF4-FFF2-40B4-BE49-F238E27FC236}">
                <a16:creationId xmlns:a16="http://schemas.microsoft.com/office/drawing/2014/main" id="{22D3248B-8B57-4048-A2CB-C5567B8F1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600" y="2077122"/>
            <a:ext cx="7772400" cy="4369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0403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-4450443" y="243358"/>
            <a:ext cx="24383999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Zalety i wady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reengineeringu</a:t>
            </a:r>
            <a:endParaRPr sz="5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0" y="13017133"/>
            <a:ext cx="16078200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</a:rPr>
              <a:t>Źródło: </a:t>
            </a:r>
            <a:r>
              <a:rPr lang="en-US" dirty="0">
                <a:solidFill>
                  <a:srgbClr val="496F63"/>
                </a:solidFill>
              </a:rPr>
              <a:t>M. Hammer, J. </a:t>
            </a:r>
            <a:r>
              <a:rPr lang="en-US" dirty="0" err="1">
                <a:solidFill>
                  <a:srgbClr val="496F63"/>
                </a:solidFill>
              </a:rPr>
              <a:t>Champy</a:t>
            </a:r>
            <a:r>
              <a:rPr lang="en-US" dirty="0">
                <a:solidFill>
                  <a:srgbClr val="496F63"/>
                </a:solidFill>
              </a:rPr>
              <a:t>, Reengineering the Corporation. A Manifesto for Business Revolution</a:t>
            </a:r>
            <a:endParaRPr dirty="0">
              <a:solidFill>
                <a:srgbClr val="496F63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06D2FE3-C582-4150-AC64-581DD2336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51987"/>
              </p:ext>
            </p:extLst>
          </p:nvPr>
        </p:nvGraphicFramePr>
        <p:xfrm>
          <a:off x="244017" y="2953669"/>
          <a:ext cx="14729284" cy="9549079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7364642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7364642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923239"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Zalety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Wady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6462672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całościowe, </a:t>
                      </a:r>
                      <a:r>
                        <a:rPr lang="pl-PL" sz="4000" cap="none" baseline="0" dirty="0" err="1">
                          <a:solidFill>
                            <a:srgbClr val="496F63"/>
                          </a:solidFill>
                        </a:rPr>
                        <a:t>ponadresortowe</a:t>
                      </a: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 myślenie i działanie,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wzrost wydajności,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skrócenie czasu trwania procesów.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autorytarny styl kierowania podczas wdrażania koncepcji,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pomijanie pracowników w trakcie przygotowywania reorganizacji,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wysokie koszty wprowadzenia w życie,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zaniedbywanie aspektów kulturowych, co stwarza niebezpieczeństwo powstania silnego oporu wobec zmian</a:t>
                      </a:r>
                      <a:r>
                        <a:rPr lang="en-US" sz="4000" cap="none" baseline="0" dirty="0">
                          <a:solidFill>
                            <a:srgbClr val="496F63"/>
                          </a:solidFill>
                        </a:rPr>
                        <a:t>.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3203A0D-B363-4801-8CEB-6D5C9D04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66" y="1591473"/>
            <a:ext cx="1296117" cy="12010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7AC47B-8692-41E3-913E-4B94F66DC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82" y="1552931"/>
            <a:ext cx="1296117" cy="122675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F3A2DA5-4F09-4FF3-A78F-746CD9590BC7}"/>
              </a:ext>
            </a:extLst>
          </p:cNvPr>
          <p:cNvSpPr/>
          <p:nvPr/>
        </p:nvSpPr>
        <p:spPr>
          <a:xfrm>
            <a:off x="15429941" y="839591"/>
            <a:ext cx="8670533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200" b="1" dirty="0">
                <a:solidFill>
                  <a:srgbClr val="496F63"/>
                </a:solidFill>
              </a:rPr>
              <a:t>Przyczyny błędów: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1 – </a:t>
            </a:r>
            <a:r>
              <a:rPr lang="pl-PL" sz="4200" b="1" dirty="0">
                <a:solidFill>
                  <a:srgbClr val="496F63"/>
                </a:solidFill>
              </a:rPr>
              <a:t>Brak jasnych wizji</a:t>
            </a: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2 – </a:t>
            </a:r>
          </a:p>
          <a:p>
            <a:pPr algn="ctr"/>
            <a:r>
              <a:rPr lang="pl-PL" sz="4200" b="1" dirty="0">
                <a:solidFill>
                  <a:srgbClr val="496F63"/>
                </a:solidFill>
              </a:rPr>
              <a:t>Nierealistyczne oczekiwania</a:t>
            </a: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3 – </a:t>
            </a:r>
          </a:p>
          <a:p>
            <a:pPr algn="ctr"/>
            <a:r>
              <a:rPr lang="pl-PL" sz="4200" b="1" dirty="0">
                <a:solidFill>
                  <a:srgbClr val="496F63"/>
                </a:solidFill>
              </a:rPr>
              <a:t>Nieodpowiednie zasoby</a:t>
            </a: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4 – </a:t>
            </a:r>
          </a:p>
          <a:p>
            <a:pPr algn="ctr"/>
            <a:r>
              <a:rPr lang="pl-PL" sz="4200" b="1" dirty="0">
                <a:solidFill>
                  <a:srgbClr val="496F63"/>
                </a:solidFill>
              </a:rPr>
              <a:t>Zbyt długi czas realizacji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5 – </a:t>
            </a:r>
          </a:p>
          <a:p>
            <a:pPr algn="ctr"/>
            <a:r>
              <a:rPr lang="pl-PL" sz="4200" b="1" dirty="0">
                <a:solidFill>
                  <a:srgbClr val="496F63"/>
                </a:solidFill>
              </a:rPr>
              <a:t>Brak odpowiedniego wsparcia ze strony kierownictwa</a:t>
            </a: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pl-PL" sz="4200" dirty="0">
                <a:solidFill>
                  <a:srgbClr val="496F63"/>
                </a:solidFill>
              </a:rPr>
              <a:t>Błąd nr 6 - </a:t>
            </a:r>
            <a:r>
              <a:rPr lang="pl-PL" sz="4200" b="1" dirty="0">
                <a:solidFill>
                  <a:srgbClr val="496F63"/>
                </a:solidFill>
              </a:rPr>
              <a:t>Technokratyzm</a:t>
            </a:r>
          </a:p>
        </p:txBody>
      </p:sp>
    </p:spTree>
    <p:extLst>
      <p:ext uri="{BB962C8B-B14F-4D97-AF65-F5344CB8AC3E}">
        <p14:creationId xmlns:p14="http://schemas.microsoft.com/office/powerpoint/2010/main" val="14526910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232" y="-78273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1216506" y="1541691"/>
            <a:ext cx="12052568" cy="10008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77500" lnSpcReduction="2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Warunkiem  przetrwania  mikroprzedsiębiorstw jest zaspokajanie ciągle zmieniających się potrzeb klientów w sposób sprawny, ograniczając wszelkie możliwe zasoby.  Chodzi tu przede wszystkim o  innowacyjność  wewnętrzną, dotyczącą doskonalenia wszelkich procesów.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3195883" y="10881584"/>
            <a:ext cx="211881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Dlatego istnieje potrzeba skupienia się na </a:t>
            </a:r>
            <a:r>
              <a:rPr lang="pl-PL" sz="90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procesie Lean </a:t>
            </a:r>
            <a:r>
              <a:rPr lang="pl-PL" sz="9000" b="1" dirty="0" err="1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pl-PL" sz="9000" b="1" dirty="0">
              <a:solidFill>
                <a:srgbClr val="84CA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2675023" y="5255914"/>
            <a:ext cx="5016463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4000" u="sng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zespół następujących po sobie działań, które są logicznie uporządkowane i realizowane w celu uzyskania zamierzonego rezultatu, z którego korzysta klient.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E01C6EE-4D49-4483-9070-1C741C383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619">
            <a:off x="5958547" y="1086471"/>
            <a:ext cx="4314572" cy="44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28" y="953195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3036466" y="762695"/>
            <a:ext cx="607907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1" y="15148"/>
            <a:ext cx="24383999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Reengineering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historie sukcesów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5791201" y="13194176"/>
            <a:ext cx="16078200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</a:rPr>
              <a:t>Źródło: </a:t>
            </a:r>
            <a:r>
              <a:rPr lang="en-US" dirty="0">
                <a:solidFill>
                  <a:srgbClr val="496F63"/>
                </a:solidFill>
              </a:rPr>
              <a:t>https://www.astreem.com/business-process-reengineering/</a:t>
            </a:r>
            <a:endParaRPr dirty="0">
              <a:solidFill>
                <a:srgbClr val="496F63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CB278C-F027-4ED9-B4EF-488729B36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5827"/>
            <a:ext cx="7965855" cy="44821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904E99-B72C-4998-8447-53F786C7A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31" y="2544536"/>
            <a:ext cx="7159938" cy="44821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9E302D-8C23-439E-9B55-09709DFF8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57" y="2544536"/>
            <a:ext cx="7918942" cy="4482121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6A0012C1-2655-4E92-88BB-2B647CD50F4B}"/>
              </a:ext>
            </a:extLst>
          </p:cNvPr>
          <p:cNvSpPr/>
          <p:nvPr/>
        </p:nvSpPr>
        <p:spPr>
          <a:xfrm>
            <a:off x="143144" y="7026657"/>
            <a:ext cx="76795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496F63"/>
                </a:solidFill>
              </a:rPr>
              <a:t>Problem</a:t>
            </a:r>
            <a:r>
              <a:rPr lang="en-US" sz="2600" dirty="0">
                <a:solidFill>
                  <a:srgbClr val="496F63"/>
                </a:solidFill>
              </a:rPr>
              <a:t>: </a:t>
            </a:r>
            <a:r>
              <a:rPr lang="pl-PL" sz="2600" dirty="0">
                <a:solidFill>
                  <a:srgbClr val="496F63"/>
                </a:solidFill>
              </a:rPr>
              <a:t>Dział rozliczeń Forda nie był tak wydajny, jak powinien.</a:t>
            </a:r>
          </a:p>
          <a:p>
            <a:pPr algn="ctr"/>
            <a:r>
              <a:rPr lang="pl-PL" sz="2600" dirty="0">
                <a:solidFill>
                  <a:srgbClr val="496F63"/>
                </a:solidFill>
              </a:rPr>
              <a:t>Firma stwierdziła, że dział był przepełniony personelem i był około 5 razy większy niż powinien.</a:t>
            </a:r>
          </a:p>
          <a:p>
            <a:pPr algn="ctr"/>
            <a:endParaRPr lang="en-US" sz="2600" dirty="0">
              <a:solidFill>
                <a:srgbClr val="496F63"/>
              </a:solidFill>
            </a:endParaRPr>
          </a:p>
          <a:p>
            <a:pPr algn="ctr"/>
            <a:r>
              <a:rPr lang="pl-PL" sz="2600" b="1" dirty="0">
                <a:solidFill>
                  <a:srgbClr val="496F63"/>
                </a:solidFill>
              </a:rPr>
              <a:t>Rozwiązanie</a:t>
            </a:r>
            <a:r>
              <a:rPr lang="en-US" sz="2600" dirty="0">
                <a:solidFill>
                  <a:srgbClr val="496F63"/>
                </a:solidFill>
              </a:rPr>
              <a:t>: </a:t>
            </a:r>
            <a:r>
              <a:rPr lang="pl-PL" sz="2600" dirty="0">
                <a:solidFill>
                  <a:srgbClr val="496F63"/>
                </a:solidFill>
              </a:rPr>
              <a:t>Wdrożono strategię BPR, aby zmienić proces rozrachunków z dostawcami.</a:t>
            </a:r>
          </a:p>
          <a:p>
            <a:pPr algn="ctr"/>
            <a:r>
              <a:rPr lang="pl-PL" sz="2600" dirty="0">
                <a:solidFill>
                  <a:srgbClr val="496F63"/>
                </a:solidFill>
              </a:rPr>
              <a:t>Ford zreorganizował i zredukował dział oraz opracował nowe procesy. Dzięki temu firma stała się bardziej produktywna</a:t>
            </a:r>
            <a:r>
              <a:rPr lang="en-US" sz="2600" dirty="0">
                <a:solidFill>
                  <a:srgbClr val="496F63"/>
                </a:solidFill>
              </a:rPr>
              <a:t>.</a:t>
            </a:r>
            <a:endParaRPr lang="pl-PL" sz="2600" dirty="0">
              <a:solidFill>
                <a:srgbClr val="496F63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93B0F9-BB0D-4F46-A31C-C8A3B64122C8}"/>
              </a:ext>
            </a:extLst>
          </p:cNvPr>
          <p:cNvSpPr/>
          <p:nvPr/>
        </p:nvSpPr>
        <p:spPr>
          <a:xfrm>
            <a:off x="8352216" y="7026657"/>
            <a:ext cx="76795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6F63"/>
                </a:solidFill>
              </a:rPr>
              <a:t>Problem</a:t>
            </a:r>
            <a:r>
              <a:rPr lang="en-US" dirty="0">
                <a:solidFill>
                  <a:srgbClr val="496F63"/>
                </a:solidFill>
              </a:rPr>
              <a:t>: </a:t>
            </a:r>
            <a:r>
              <a:rPr lang="pl-PL" dirty="0">
                <a:solidFill>
                  <a:srgbClr val="496F63"/>
                </a:solidFill>
              </a:rPr>
              <a:t>Proces rekrutacji firmy był nieefektywny.</a:t>
            </a:r>
          </a:p>
          <a:p>
            <a:pPr algn="ctr"/>
            <a:r>
              <a:rPr lang="pl-PL" dirty="0">
                <a:solidFill>
                  <a:srgbClr val="496F63"/>
                </a:solidFill>
              </a:rPr>
              <a:t>Google odkrył, że ich proces zatrudniania miał niewielką korelację z tym, jak kandydat ostatecznie wykonał swoją pracę. Doprowadziło to do złych nawyków pracowników, które pozostawiły negatywne, długotrwałe skutki dla firmy</a:t>
            </a:r>
            <a:r>
              <a:rPr lang="en-US" dirty="0">
                <a:solidFill>
                  <a:srgbClr val="496F63"/>
                </a:solidFill>
              </a:rPr>
              <a:t>.</a:t>
            </a:r>
          </a:p>
          <a:p>
            <a:pPr algn="ctr"/>
            <a:endParaRPr lang="en-US" dirty="0">
              <a:solidFill>
                <a:srgbClr val="496F63"/>
              </a:solidFill>
            </a:endParaRPr>
          </a:p>
          <a:p>
            <a:pPr algn="ctr"/>
            <a:r>
              <a:rPr lang="pl-PL" b="1" dirty="0">
                <a:solidFill>
                  <a:srgbClr val="496F63"/>
                </a:solidFill>
              </a:rPr>
              <a:t>Rozwiązanie</a:t>
            </a:r>
            <a:r>
              <a:rPr lang="en-US" dirty="0">
                <a:solidFill>
                  <a:srgbClr val="496F63"/>
                </a:solidFill>
              </a:rPr>
              <a:t>: </a:t>
            </a:r>
            <a:r>
              <a:rPr lang="pl-PL" dirty="0">
                <a:solidFill>
                  <a:srgbClr val="496F63"/>
                </a:solidFill>
              </a:rPr>
              <a:t>Zastosowano ustrukturyzowane, oparte na procesach podejście do zatrudniania i przeprowadzania rozmów kwalifikacyjnych z kandydatami.</a:t>
            </a:r>
          </a:p>
          <a:p>
            <a:pPr algn="ctr"/>
            <a:r>
              <a:rPr lang="pl-PL" dirty="0">
                <a:solidFill>
                  <a:srgbClr val="496F63"/>
                </a:solidFill>
              </a:rPr>
              <a:t>Google przeprojektował proces rekrutacji i opracował ustrukturyzowane podejście do rozmów kwalifikacyjnych z kandydatami.</a:t>
            </a:r>
          </a:p>
          <a:p>
            <a:pPr algn="ctr"/>
            <a:r>
              <a:rPr lang="pl-PL" dirty="0">
                <a:solidFill>
                  <a:srgbClr val="496F63"/>
                </a:solidFill>
              </a:rPr>
              <a:t>W konsekwencji firma wydała mniej zasobów i kapitału przy zatrudnianiu nowych pracowników i może łatwiej wyeliminować toksycznych pracowników</a:t>
            </a:r>
            <a:r>
              <a:rPr lang="en-US" dirty="0">
                <a:solidFill>
                  <a:srgbClr val="496F63"/>
                </a:solidFill>
              </a:rPr>
              <a:t>.</a:t>
            </a:r>
            <a:endParaRPr lang="pl-PL" dirty="0">
              <a:solidFill>
                <a:srgbClr val="496F63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3597E7D-F165-49B7-B502-5B189A7C96B5}"/>
              </a:ext>
            </a:extLst>
          </p:cNvPr>
          <p:cNvSpPr/>
          <p:nvPr/>
        </p:nvSpPr>
        <p:spPr>
          <a:xfrm>
            <a:off x="16593531" y="7063429"/>
            <a:ext cx="76795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496F63"/>
                </a:solidFill>
              </a:rPr>
              <a:t>Problem</a:t>
            </a:r>
            <a:r>
              <a:rPr lang="en-US" sz="2600" dirty="0">
                <a:solidFill>
                  <a:srgbClr val="496F63"/>
                </a:solidFill>
              </a:rPr>
              <a:t>: </a:t>
            </a:r>
            <a:r>
              <a:rPr lang="pl-PL" sz="2600" dirty="0">
                <a:solidFill>
                  <a:srgbClr val="496F63"/>
                </a:solidFill>
              </a:rPr>
              <a:t>Pracownicy zaangażowani w proces rozwoju produktów Airbnb – projektanci, inżynierowie i badacze – pracowali w silosach.</a:t>
            </a:r>
          </a:p>
          <a:p>
            <a:pPr algn="ctr"/>
            <a:r>
              <a:rPr lang="pl-PL" sz="2600" dirty="0">
                <a:solidFill>
                  <a:srgbClr val="496F63"/>
                </a:solidFill>
              </a:rPr>
              <a:t>Przyniosło to efekt przeciwny do zamierzonego i sprawiło, że mieli problemy z dotrzymaniem terminów. Co więcej, zaowocowało to również przeciętnymi pomysłami na produkty</a:t>
            </a:r>
            <a:r>
              <a:rPr lang="en-US" sz="2600" dirty="0">
                <a:solidFill>
                  <a:srgbClr val="496F63"/>
                </a:solidFill>
              </a:rPr>
              <a:t>.</a:t>
            </a:r>
          </a:p>
          <a:p>
            <a:pPr algn="ctr"/>
            <a:endParaRPr lang="en-US" sz="2600" dirty="0">
              <a:solidFill>
                <a:srgbClr val="496F63"/>
              </a:solidFill>
            </a:endParaRPr>
          </a:p>
          <a:p>
            <a:pPr algn="ctr"/>
            <a:r>
              <a:rPr lang="pl-PL" sz="2600" b="1" dirty="0">
                <a:solidFill>
                  <a:srgbClr val="496F63"/>
                </a:solidFill>
              </a:rPr>
              <a:t>Rozwiązanie</a:t>
            </a:r>
            <a:r>
              <a:rPr lang="en-US" sz="2600" dirty="0">
                <a:solidFill>
                  <a:srgbClr val="496F63"/>
                </a:solidFill>
              </a:rPr>
              <a:t>: </a:t>
            </a:r>
            <a:r>
              <a:rPr lang="pl-PL" sz="2600" dirty="0">
                <a:solidFill>
                  <a:srgbClr val="496F63"/>
                </a:solidFill>
              </a:rPr>
              <a:t>Stworzono cyfrowe środowisko, w którym pracownicy mogą ściśle ze sobą współpracować.</a:t>
            </a:r>
          </a:p>
          <a:p>
            <a:pPr algn="ctr"/>
            <a:r>
              <a:rPr lang="pl-PL" sz="2600" dirty="0">
                <a:solidFill>
                  <a:srgbClr val="496F63"/>
                </a:solidFill>
              </a:rPr>
              <a:t>Firma opracowała system, który aktualizuje pliki w czasie rzeczywistym, umożliwiając bezproblemową współpracę projektantów, inżynierów i badaczy. Umożliwiło im to terminowe dostarczanie świetnych pomysłów na produkty</a:t>
            </a:r>
            <a:r>
              <a:rPr lang="en-US" sz="2600" dirty="0">
                <a:solidFill>
                  <a:srgbClr val="496F63"/>
                </a:solidFill>
              </a:rPr>
              <a:t>.</a:t>
            </a:r>
            <a:endParaRPr lang="pl-PL" sz="2600" dirty="0">
              <a:solidFill>
                <a:srgbClr val="496F63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4C7DE21-B791-4291-9213-F29C3B4BF903}"/>
              </a:ext>
            </a:extLst>
          </p:cNvPr>
          <p:cNvSpPr/>
          <p:nvPr/>
        </p:nvSpPr>
        <p:spPr>
          <a:xfrm>
            <a:off x="1" y="1949583"/>
            <a:ext cx="76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496F63"/>
                </a:solidFill>
              </a:rPr>
              <a:t>FORD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BDDE0C3-B249-43F5-8AEE-C815922F0955}"/>
              </a:ext>
            </a:extLst>
          </p:cNvPr>
          <p:cNvSpPr/>
          <p:nvPr/>
        </p:nvSpPr>
        <p:spPr>
          <a:xfrm>
            <a:off x="8352216" y="1922687"/>
            <a:ext cx="76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496F63"/>
                </a:solidFill>
              </a:rPr>
              <a:t>GOOGLE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5A71955-050B-448C-A843-3671E4E084AA}"/>
              </a:ext>
            </a:extLst>
          </p:cNvPr>
          <p:cNvSpPr/>
          <p:nvPr/>
        </p:nvSpPr>
        <p:spPr>
          <a:xfrm>
            <a:off x="16368108" y="1922687"/>
            <a:ext cx="76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496F63"/>
                </a:solidFill>
              </a:rPr>
              <a:t>AIRBNB</a:t>
            </a:r>
            <a:endParaRPr lang="pl-PL" sz="3200" dirty="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52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E6F9487D-F14F-4CF4-AF30-F3716A9CF8F2}"/>
              </a:ext>
            </a:extLst>
          </p:cNvPr>
          <p:cNvSpPr/>
          <p:nvPr/>
        </p:nvSpPr>
        <p:spPr>
          <a:xfrm>
            <a:off x="0" y="9641658"/>
            <a:ext cx="8824688" cy="2667000"/>
          </a:xfrm>
          <a:prstGeom prst="ellipse">
            <a:avLst/>
          </a:prstGeom>
          <a:solidFill>
            <a:srgbClr val="496F63"/>
          </a:solidFill>
          <a:ln w="3175" cap="flat">
            <a:solidFill>
              <a:srgbClr val="496F63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0" y="-5548222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Staraj się stale ulepszać procesy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3414463" y="12975408"/>
            <a:ext cx="103428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https://www.graphicproducts.com/articles/lean-manufacturing-process/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1281213" y="2386899"/>
            <a:ext cx="217552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>
                <a:solidFill>
                  <a:srgbClr val="496F63"/>
                </a:solidFill>
              </a:rPr>
              <a:t>Ciągłe doskonalenie to podstawa procesu </a:t>
            </a:r>
            <a:r>
              <a:rPr lang="pl-PL" sz="5000" dirty="0" err="1">
                <a:solidFill>
                  <a:srgbClr val="496F63"/>
                </a:solidFill>
              </a:rPr>
              <a:t>lean</a:t>
            </a:r>
            <a:r>
              <a:rPr lang="pl-PL" sz="5000" dirty="0">
                <a:solidFill>
                  <a:srgbClr val="496F63"/>
                </a:solidFill>
              </a:rPr>
              <a:t>. Częściej określane jako </a:t>
            </a:r>
            <a:r>
              <a:rPr lang="pl-PL" sz="5000" b="1" dirty="0" err="1">
                <a:solidFill>
                  <a:srgbClr val="FF0000"/>
                </a:solidFill>
              </a:rPr>
              <a:t>Kaizen</a:t>
            </a:r>
            <a:r>
              <a:rPr lang="pl-PL" sz="5000" dirty="0">
                <a:solidFill>
                  <a:srgbClr val="496F63"/>
                </a:solidFill>
              </a:rPr>
              <a:t>, ciągłe doskonalenie wspiera proces </a:t>
            </a:r>
            <a:r>
              <a:rPr lang="pl-PL" sz="5000" dirty="0" err="1">
                <a:solidFill>
                  <a:srgbClr val="496F63"/>
                </a:solidFill>
              </a:rPr>
              <a:t>lean</a:t>
            </a:r>
            <a:r>
              <a:rPr lang="pl-PL" sz="5000" dirty="0">
                <a:solidFill>
                  <a:srgbClr val="496F63"/>
                </a:solidFill>
              </a:rPr>
              <a:t>, tworząc kulturę, w której każdy pracownik – od dyrektora generalnego po asystenta hali produkcyjnej – szuka sposobów na ulepszenie firmy. Ogólnie rzecz biorąc, indywidualne ulepszenia są stosunkowo niewielkie; jednak z biegiem czasu zmiany prowadzą do znacznej poprawy.</a:t>
            </a:r>
          </a:p>
          <a:p>
            <a:endParaRPr lang="pl-PL" sz="5000" dirty="0">
              <a:solidFill>
                <a:srgbClr val="496F63"/>
              </a:solidFill>
            </a:endParaRPr>
          </a:p>
          <a:p>
            <a:r>
              <a:rPr lang="pl-PL" sz="5000" dirty="0">
                <a:solidFill>
                  <a:srgbClr val="496F63"/>
                </a:solidFill>
              </a:rPr>
              <a:t>Kulturę ciągłego doskonalenia można kultywować w miejscu pracy poprzez: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10137" y="10637568"/>
            <a:ext cx="15701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FFFF"/>
                </a:solidFill>
              </a:rPr>
              <a:t>Przyjmowanie wszystkich sugestii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27D250C6-D367-4311-9C4B-74D463480BDF}"/>
              </a:ext>
            </a:extLst>
          </p:cNvPr>
          <p:cNvSpPr/>
          <p:nvPr/>
        </p:nvSpPr>
        <p:spPr>
          <a:xfrm>
            <a:off x="8815289" y="8828784"/>
            <a:ext cx="8824688" cy="2667000"/>
          </a:xfrm>
          <a:prstGeom prst="ellipse">
            <a:avLst/>
          </a:prstGeom>
          <a:solidFill>
            <a:srgbClr val="496F63"/>
          </a:solidFill>
          <a:ln w="3175" cap="flat">
            <a:solidFill>
              <a:srgbClr val="496F63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E4489FB-5C6E-4F31-993C-4ED3DC012148}"/>
              </a:ext>
            </a:extLst>
          </p:cNvPr>
          <p:cNvSpPr/>
          <p:nvPr/>
        </p:nvSpPr>
        <p:spPr>
          <a:xfrm>
            <a:off x="10332034" y="9433186"/>
            <a:ext cx="5791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FFFF"/>
                </a:solidFill>
              </a:rPr>
              <a:t>Komunikowanie pozytywnych efektów 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2E6B4AD0-B5C5-4F07-B87D-051784DD8DEA}"/>
              </a:ext>
            </a:extLst>
          </p:cNvPr>
          <p:cNvSpPr/>
          <p:nvPr/>
        </p:nvSpPr>
        <p:spPr>
          <a:xfrm>
            <a:off x="15188213" y="10829034"/>
            <a:ext cx="8824688" cy="2667000"/>
          </a:xfrm>
          <a:prstGeom prst="ellipse">
            <a:avLst/>
          </a:prstGeom>
          <a:solidFill>
            <a:srgbClr val="496F63"/>
          </a:solidFill>
          <a:ln w="3175" cap="flat">
            <a:solidFill>
              <a:srgbClr val="496F63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54DF466-4C86-4CA1-92E9-B1ED1F78DADA}"/>
              </a:ext>
            </a:extLst>
          </p:cNvPr>
          <p:cNvSpPr/>
          <p:nvPr/>
        </p:nvSpPr>
        <p:spPr>
          <a:xfrm>
            <a:off x="17038398" y="11776665"/>
            <a:ext cx="5742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>
                <a:solidFill>
                  <a:srgbClr val="FFFFFF"/>
                </a:solidFill>
              </a:rPr>
              <a:t>Okazywanie </a:t>
            </a:r>
            <a:r>
              <a:rPr lang="pl-PL" sz="4000" b="1" dirty="0">
                <a:solidFill>
                  <a:srgbClr val="FFFFFF"/>
                </a:solidFill>
              </a:rPr>
              <a:t>zaufania</a:t>
            </a:r>
            <a:endParaRPr lang="pl-PL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2523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73" y="-7743480"/>
            <a:ext cx="23679149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57610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746" y="5684094"/>
            <a:ext cx="7617528" cy="5651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https://old.cpe.gov.pl/pliki/1211-2012.pdf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http://innowacjeproduktowe.weebly.com/innowacje-procesowe.html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https://www.northeastern.edu/graduate/blog/what-is-lean-innovation-and-why-use-it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https://docplayer.pl/6398247-Zarzadzanie-projektami.html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https://www.thebalancesmb.com/kickstart-business-innovation-2947877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https://balancedscorecard.org/bsc-basics/articles-videos/the-deming-cycle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https://www.isixsigma.com/new-to-six-sigma/dmaic/what-dmaic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https://www.graphicproducts.com/articles/lean-manufacturing-process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https://drewduboff.com/business-process-reengineering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https://www.astreem.com/business-process-reengineering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http://www.tpslean.com/resultsall.htm#antenna</a:t>
            </a:r>
            <a:endParaRPr lang="en-IE" sz="25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54952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841735" y="2142165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https://www.youtube.com/watch?v=8T1sYPrQqvY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https://www.youtube.com/watch?v=R50llXT_xrY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https://www.youtube.com/watch?v=4EDYfSl-fmc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https://www.youtube.com/watch?v=s2HCrhNVfak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https://www.youtube.com/watch?v=wfsRAZUnonI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https://www.youtube.com/watch?v=8gKJ3_Hm3dM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https://www.youtube.com/watch?v=IZHqAo4QryE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25822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2586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 K. Das, Industrial Environmental Management: Engineering, Science, and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Liker, The Toyota Way: 14 Management Principles from the World’s Greatest Manufacturer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Harris, Lean Production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Hammer, J. </a:t>
            </a:r>
            <a:r>
              <a:rPr lang="en-US" sz="3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Champy</a:t>
            </a:r>
            <a:r>
              <a:rPr lang="en-US" sz="3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Reengineering the Corporation. A Manifesto for Business Revolution</a:t>
            </a:r>
            <a:endParaRPr lang="pl-PL" sz="3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8231646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źródła: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912875" y="638338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Źródła: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438753-AC40-4313-94A3-C9B43AAD4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0" y="2646095"/>
            <a:ext cx="1531253" cy="1497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7298636-3BA3-4847-820B-226081537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60" y="2560681"/>
            <a:ext cx="1502323" cy="15935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BFFEC-36D0-4B9D-8183-B13F7E427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98" y="2686322"/>
            <a:ext cx="1797836" cy="14382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-1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sp>
        <p:nvSpPr>
          <p:cNvPr id="226" name="Shape 226"/>
          <p:cNvSpPr/>
          <p:nvPr/>
        </p:nvSpPr>
        <p:spPr>
          <a:xfrm>
            <a:off x="-933512" y="1475166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przypadków</a:t>
            </a:r>
            <a:endParaRPr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F3DAC66-55E5-41ED-A555-8668FD21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46" y="1619333"/>
            <a:ext cx="15982950" cy="11573860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AEDC7889-B6B7-465A-ACAD-08FBAF263CE9}"/>
              </a:ext>
            </a:extLst>
          </p:cNvPr>
          <p:cNvSpPr/>
          <p:nvPr/>
        </p:nvSpPr>
        <p:spPr>
          <a:xfrm>
            <a:off x="7964312" y="4764263"/>
            <a:ext cx="43765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solidFill>
                  <a:srgbClr val="496F63"/>
                </a:solidFill>
              </a:rPr>
              <a:t>Automotive </a:t>
            </a:r>
            <a:r>
              <a:rPr lang="pl-PL" sz="4000" dirty="0" err="1">
                <a:solidFill>
                  <a:srgbClr val="496F63"/>
                </a:solidFill>
              </a:rPr>
              <a:t>Parts</a:t>
            </a:r>
            <a:r>
              <a:rPr lang="pl-PL" sz="4000" dirty="0">
                <a:solidFill>
                  <a:srgbClr val="496F63"/>
                </a:solidFill>
              </a:rPr>
              <a:t>: </a:t>
            </a:r>
          </a:p>
          <a:p>
            <a:pPr algn="ctr"/>
            <a:r>
              <a:rPr lang="pl-PL" sz="4000" dirty="0">
                <a:solidFill>
                  <a:srgbClr val="496F63"/>
                </a:solidFill>
              </a:rPr>
              <a:t>OEM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F46FDAE-400E-4400-B224-4402493A5B1B}"/>
              </a:ext>
            </a:extLst>
          </p:cNvPr>
          <p:cNvSpPr/>
          <p:nvPr/>
        </p:nvSpPr>
        <p:spPr>
          <a:xfrm rot="275290">
            <a:off x="14065788" y="4124281"/>
            <a:ext cx="306526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err="1">
                <a:solidFill>
                  <a:srgbClr val="496F63"/>
                </a:solidFill>
              </a:rPr>
              <a:t>Sheet</a:t>
            </a:r>
            <a:r>
              <a:rPr lang="pl-PL" sz="4000" dirty="0">
                <a:solidFill>
                  <a:srgbClr val="496F63"/>
                </a:solidFill>
              </a:rPr>
              <a:t> Metal </a:t>
            </a:r>
          </a:p>
          <a:p>
            <a:pPr algn="ctr"/>
            <a:r>
              <a:rPr lang="pl-PL" sz="4000" dirty="0" err="1">
                <a:solidFill>
                  <a:srgbClr val="496F63"/>
                </a:solidFill>
              </a:rPr>
              <a:t>Stamping</a:t>
            </a:r>
            <a:r>
              <a:rPr lang="pl-PL" sz="4000" dirty="0">
                <a:solidFill>
                  <a:srgbClr val="496F63"/>
                </a:solidFill>
              </a:rPr>
              <a:t>, </a:t>
            </a:r>
          </a:p>
          <a:p>
            <a:pPr algn="ctr"/>
            <a:r>
              <a:rPr lang="pl-PL" sz="4000" dirty="0">
                <a:solidFill>
                  <a:srgbClr val="496F63"/>
                </a:solidFill>
              </a:rPr>
              <a:t>Forming, </a:t>
            </a:r>
          </a:p>
          <a:p>
            <a:pPr algn="ctr"/>
            <a:r>
              <a:rPr lang="pl-PL" sz="4000" dirty="0">
                <a:solidFill>
                  <a:srgbClr val="496F63"/>
                </a:solidFill>
              </a:rPr>
              <a:t>Painting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2D40D69-B03C-44AF-AD55-78C10A19A441}"/>
              </a:ext>
            </a:extLst>
          </p:cNvPr>
          <p:cNvSpPr/>
          <p:nvPr/>
        </p:nvSpPr>
        <p:spPr>
          <a:xfrm rot="21364488">
            <a:off x="18731346" y="4833169"/>
            <a:ext cx="45480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err="1">
                <a:solidFill>
                  <a:srgbClr val="496F63"/>
                </a:solidFill>
              </a:rPr>
              <a:t>Medical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</a:p>
          <a:p>
            <a:pPr algn="ctr"/>
            <a:r>
              <a:rPr lang="pl-PL" sz="4000" dirty="0" err="1">
                <a:solidFill>
                  <a:srgbClr val="496F63"/>
                </a:solidFill>
              </a:rPr>
              <a:t>Equipment</a:t>
            </a:r>
            <a:r>
              <a:rPr lang="pl-PL" sz="4000" dirty="0">
                <a:solidFill>
                  <a:srgbClr val="496F63"/>
                </a:solidFill>
              </a:rPr>
              <a:t>: </a:t>
            </a:r>
          </a:p>
          <a:p>
            <a:pPr algn="ctr"/>
            <a:r>
              <a:rPr lang="pl-PL" sz="4000" dirty="0">
                <a:solidFill>
                  <a:srgbClr val="496F63"/>
                </a:solidFill>
              </a:rPr>
              <a:t>Electro-</a:t>
            </a:r>
            <a:r>
              <a:rPr lang="pl-PL" sz="4000" dirty="0" err="1">
                <a:solidFill>
                  <a:srgbClr val="496F63"/>
                </a:solidFill>
              </a:rPr>
              <a:t>Mechanical</a:t>
            </a:r>
            <a:endParaRPr lang="pl-PL" sz="40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1A3017F-2B79-440C-8A68-370334FD7C8F}"/>
              </a:ext>
            </a:extLst>
          </p:cNvPr>
          <p:cNvSpPr/>
          <p:nvPr/>
        </p:nvSpPr>
        <p:spPr>
          <a:xfrm>
            <a:off x="12190934" y="13198546"/>
            <a:ext cx="72683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http://www.tpslean.com/resultsall.htm#antenna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8097780" y="1146990"/>
            <a:ext cx="14938685" cy="5398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Postaraj się polecić innowacyjne procesy </a:t>
            </a:r>
            <a:r>
              <a:rPr lang="pl-PL" sz="6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l-PL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małych firmach.</a:t>
            </a:r>
            <a:r>
              <a:rPr lang="en-US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Pomyśl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eliminacji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marnotrawstwa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Wady,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Nadprodukcja,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Marnotrawstwo czasu,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Niewykorzystany potencjał,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Niepotrzebny transport,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Zapasy,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Niepotrzebny ruch,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przetwarzanie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38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rgbClr val="496F6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rgbClr val="496F63"/>
                </a:solidFill>
              </a:rPr>
              <a:t>Czas trwania ćwiczenia (w grupach) –</a:t>
            </a:r>
            <a:r>
              <a:rPr lang="en-US" sz="3200" dirty="0">
                <a:solidFill>
                  <a:srgbClr val="496F63"/>
                </a:solidFill>
              </a:rPr>
              <a:t> </a:t>
            </a:r>
            <a:r>
              <a:rPr lang="pl-PL" sz="3200" dirty="0">
                <a:solidFill>
                  <a:srgbClr val="496F63"/>
                </a:solidFill>
              </a:rPr>
              <a:t>30</a:t>
            </a:r>
            <a:r>
              <a:rPr lang="en-US" sz="3200" dirty="0">
                <a:solidFill>
                  <a:srgbClr val="496F63"/>
                </a:solidFill>
              </a:rPr>
              <a:t> </a:t>
            </a:r>
            <a:r>
              <a:rPr lang="en-US" sz="3200" dirty="0" err="1">
                <a:solidFill>
                  <a:srgbClr val="496F63"/>
                </a:solidFill>
              </a:rPr>
              <a:t>minut</a:t>
            </a:r>
            <a:r>
              <a:rPr lang="pl-PL" sz="3200" dirty="0">
                <a:solidFill>
                  <a:srgbClr val="496F63"/>
                </a:solidFill>
              </a:rPr>
              <a:t>.</a:t>
            </a:r>
            <a:endParaRPr sz="3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0" name="Shape 230"/>
          <p:cNvSpPr/>
          <p:nvPr/>
        </p:nvSpPr>
        <p:spPr>
          <a:xfrm>
            <a:off x="0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sp>
        <p:nvSpPr>
          <p:cNvPr id="226" name="Shape 226"/>
          <p:cNvSpPr/>
          <p:nvPr/>
        </p:nvSpPr>
        <p:spPr>
          <a:xfrm>
            <a:off x="1082864" y="1748832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3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938C6E-D6BC-4984-B015-629F8E29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143"/>
            <a:ext cx="15747043" cy="1572933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153BCC8-0EC1-4D1D-803B-531EF3CC24E6}"/>
              </a:ext>
            </a:extLst>
          </p:cNvPr>
          <p:cNvSpPr/>
          <p:nvPr/>
        </p:nvSpPr>
        <p:spPr>
          <a:xfrm rot="241208">
            <a:off x="3172717" y="4050701"/>
            <a:ext cx="88759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Wdróż proces innowacji </a:t>
            </a:r>
            <a:r>
              <a:rPr lang="pl-PL" sz="6000" b="1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lean</a:t>
            </a:r>
            <a:r>
              <a:rPr lang="pl-PL" sz="6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 w swoim biznesie: zwiększ wartość dostarczaną klientom, obniż koszty prowadzenia biznesu i zwiększ rentowność.</a:t>
            </a:r>
            <a:endParaRPr lang="pl-PL" sz="6000" b="1" dirty="0">
              <a:solidFill>
                <a:srgbClr val="496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578" y="3816066"/>
            <a:ext cx="14041665" cy="15049440"/>
          </a:xfrm>
          <a:prstGeom prst="rect">
            <a:avLst/>
          </a:prstGeom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4555366" y="12754294"/>
            <a:ext cx="15273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https://old.cpe.gov.pl/pliki/1211-2012.pdf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7" name="Shape 72">
            <a:extLst>
              <a:ext uri="{FF2B5EF4-FFF2-40B4-BE49-F238E27FC236}">
                <a16:creationId xmlns:a16="http://schemas.microsoft.com/office/drawing/2014/main" id="{C3C6C94B-0535-45C8-A604-D11E6CBE0C2D}"/>
              </a:ext>
            </a:extLst>
          </p:cNvPr>
          <p:cNvSpPr/>
          <p:nvPr/>
        </p:nvSpPr>
        <p:spPr>
          <a:xfrm>
            <a:off x="4227709" y="2639534"/>
            <a:ext cx="15347469" cy="4867224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96F8382-3744-4C7B-B291-6757CD47C29D}"/>
              </a:ext>
            </a:extLst>
          </p:cNvPr>
          <p:cNvSpPr/>
          <p:nvPr/>
        </p:nvSpPr>
        <p:spPr>
          <a:xfrm>
            <a:off x="5133377" y="874680"/>
            <a:ext cx="12625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496F63"/>
                </a:solidFill>
              </a:rPr>
              <a:t>Czym jest innowacja procesowa?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53486B-B7BC-464F-BE84-6E23BE9B1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182">
            <a:off x="1500635" y="763145"/>
            <a:ext cx="2016978" cy="304074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4671126-4F56-44CA-A33A-F219C835E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40">
            <a:off x="19521972" y="710055"/>
            <a:ext cx="2016978" cy="304074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4227709" y="2772215"/>
            <a:ext cx="154536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496F63"/>
                </a:solidFill>
              </a:rPr>
              <a:t>Jest to wprowadzanie procesu nowego albo znacząco ulepszającego produkcję lub metodę dystrybucji. </a:t>
            </a:r>
          </a:p>
          <a:p>
            <a:pPr algn="ctr"/>
            <a:r>
              <a:rPr lang="pl-PL" sz="6000" b="1" dirty="0">
                <a:solidFill>
                  <a:srgbClr val="496F63"/>
                </a:solidFill>
              </a:rPr>
              <a:t>Obejmuje znaczące zmiany w technikach, wyposażeniu i oprogramowaniu.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45C7DC6-513E-48C9-B4ED-7214461B83D6}"/>
              </a:ext>
            </a:extLst>
          </p:cNvPr>
          <p:cNvSpPr/>
          <p:nvPr/>
        </p:nvSpPr>
        <p:spPr>
          <a:xfrm>
            <a:off x="8062580" y="7687399"/>
            <a:ext cx="15581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>
                <a:solidFill>
                  <a:srgbClr val="496F63"/>
                </a:solidFill>
              </a:rPr>
              <a:t>Innowacje procesowe nie zawierają: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dirty="0">
                <a:solidFill>
                  <a:srgbClr val="496F63"/>
                </a:solidFill>
              </a:rPr>
              <a:t>zmian drugorzędnych,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000" dirty="0">
                <a:solidFill>
                  <a:srgbClr val="496F63"/>
                </a:solidFill>
              </a:rPr>
              <a:t>wzrostu zdolności produkcyjnych albo usługowych uzyskanego dzięki dodaniu procesów produkcji albo systemów logistycznych, które są bardzo podobne do obecnie stosowanych.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13DBC0C-915E-4A60-B7C7-A70550174926}"/>
              </a:ext>
            </a:extLst>
          </p:cNvPr>
          <p:cNvSpPr/>
          <p:nvPr/>
        </p:nvSpPr>
        <p:spPr>
          <a:xfrm>
            <a:off x="746041" y="8961477"/>
            <a:ext cx="513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500" dirty="0">
                <a:solidFill>
                  <a:srgbClr val="496F63"/>
                </a:solidFill>
              </a:rPr>
              <a:t>Nie każda innowacja procesowa do wprowadzenia wymaga badań naukowych.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27" y="-1846147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65591" y="1077731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innowacji procesowych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5" y="2950775"/>
            <a:ext cx="17009728" cy="1004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9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sz="49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dobra</a:t>
            </a:r>
            <a:endParaRPr lang="en-US" sz="49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instalacja nowej albo ulepszonej technologii produkcyjnej, takiej jak wyposażenie automatyzacji albo sensory czasu rzeczywistego, które mogą lepiej dostosować procesy do potrzeb,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wyposażenie związane z produkcją nowych lub ulepszonych produktów,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laserowo tnące narzędzia,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zautomatyzowane pakowanie,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wspomagany komputerowo rozwój produktu,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skomputeryzowane wyposażenie do kontroli jakości produkcji,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ulepszone testowanie wyposażenia do monitorowania produkcji</a:t>
            </a:r>
            <a:r>
              <a:rPr lang="en-US" sz="4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46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0F57C1DB-66BB-4472-850E-49BDC0927E73}"/>
              </a:ext>
            </a:extLst>
          </p:cNvPr>
          <p:cNvSpPr/>
          <p:nvPr/>
        </p:nvSpPr>
        <p:spPr>
          <a:xfrm>
            <a:off x="17907000" y="4038599"/>
            <a:ext cx="6476999" cy="8807192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C0F151-9C41-4170-8182-9538CF452C3D}"/>
              </a:ext>
            </a:extLst>
          </p:cNvPr>
          <p:cNvSpPr/>
          <p:nvPr/>
        </p:nvSpPr>
        <p:spPr>
          <a:xfrm>
            <a:off x="18211799" y="4144224"/>
            <a:ext cx="589197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200" b="1" dirty="0">
                <a:solidFill>
                  <a:srgbClr val="FF0000"/>
                </a:solidFill>
              </a:rPr>
              <a:t>Kluczem procesu Lean </a:t>
            </a:r>
            <a:r>
              <a:rPr lang="pl-PL" sz="4200" b="1" dirty="0" err="1">
                <a:solidFill>
                  <a:srgbClr val="FF0000"/>
                </a:solidFill>
              </a:rPr>
              <a:t>Innovation</a:t>
            </a:r>
            <a:r>
              <a:rPr lang="pl-PL" sz="4200" b="1" dirty="0">
                <a:solidFill>
                  <a:srgbClr val="FF0000"/>
                </a:solidFill>
              </a:rPr>
              <a:t> jest przyjęcie kreatywności i zmiany, ale w bardziej inteligentny sposób – poprzez zastosowanie podejścia, które minimalizuje ryzyko przy jednoczesnym zwiększeniu wartości dla klienta.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9CC8499-9999-41EA-BD3F-66767689BBCC}"/>
              </a:ext>
            </a:extLst>
          </p:cNvPr>
          <p:cNvSpPr/>
          <p:nvPr/>
        </p:nvSpPr>
        <p:spPr>
          <a:xfrm>
            <a:off x="18007774" y="11645462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496F63"/>
                </a:solidFill>
              </a:rPr>
              <a:t>Źródło: https://www.northeastern.edu/graduate/blog/what-is-lean-innovation-and-why-use-it/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D49CEC6-F031-4158-8FC7-828B977EEECE}"/>
              </a:ext>
            </a:extLst>
          </p:cNvPr>
          <p:cNvSpPr/>
          <p:nvPr/>
        </p:nvSpPr>
        <p:spPr>
          <a:xfrm>
            <a:off x="584488" y="13074986"/>
            <a:ext cx="14041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http://innowacjeproduktowe.weebly.com/innowacje-procesowe.html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27" y="-1846147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9228491" y="763391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innowacji procesowych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6793041" y="2784636"/>
            <a:ext cx="17164732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i operacje</a:t>
            </a:r>
            <a:endParaRPr lang="en-US" sz="42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przenośne skanery / komputery do rejestrowania dóbr,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kodowanie kreskowego lub chipów radiowej identyfikacji (RFID), w celu śledzenia materiałów przepływających przez łańcuch dostaw,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namierzający system GPS w wyposażenia transportowym,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oprogramowania, w celu zidentyfikowania optymalnych tras dostaw. Nowe bądź ulepszone oprogramowanie, procedury do zakupów, księgowości, magazynowania,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elektronicznych systemów rozliczeniowych,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systemu do automatycznego sterowania głosem,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elektronicznego systemu metkującego,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narzędzia i oprogramowanie, które projektuje poprawę przepływu strumieni zapasów,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pl-PL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albo znacząco poprawione sieci komputerowe</a:t>
            </a:r>
            <a:r>
              <a:rPr lang="en-US" sz="42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42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9743785" y="13039461"/>
            <a:ext cx="14041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http://innowacjeproduktowe.weebly.com/innowacje-procesowe.html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0F57C1DB-66BB-4472-850E-49BDC0927E73}"/>
              </a:ext>
            </a:extLst>
          </p:cNvPr>
          <p:cNvSpPr/>
          <p:nvPr/>
        </p:nvSpPr>
        <p:spPr>
          <a:xfrm>
            <a:off x="0" y="1143696"/>
            <a:ext cx="6830337" cy="7306012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C0F151-9C41-4170-8182-9538CF452C3D}"/>
              </a:ext>
            </a:extLst>
          </p:cNvPr>
          <p:cNvSpPr/>
          <p:nvPr/>
        </p:nvSpPr>
        <p:spPr>
          <a:xfrm>
            <a:off x="231761" y="1554824"/>
            <a:ext cx="63668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200" b="1" dirty="0">
                <a:solidFill>
                  <a:srgbClr val="FF0000"/>
                </a:solidFill>
              </a:rPr>
              <a:t>Proces Lean </a:t>
            </a:r>
            <a:r>
              <a:rPr lang="pl-PL" sz="4200" b="1" dirty="0" err="1">
                <a:solidFill>
                  <a:srgbClr val="FF0000"/>
                </a:solidFill>
              </a:rPr>
              <a:t>Innovation</a:t>
            </a:r>
            <a:r>
              <a:rPr lang="pl-PL" sz="4200" b="1" dirty="0">
                <a:solidFill>
                  <a:srgbClr val="FF0000"/>
                </a:solidFill>
              </a:rPr>
              <a:t> koncentruje się na zwiększeniu wydajności poprzez wczesne i częste przechwytywanie opinii klientów oraz minimalizację marnotrawstwa w cyklu rozwoju produktu</a:t>
            </a:r>
            <a:r>
              <a:rPr lang="en-US" sz="4200" b="1" dirty="0">
                <a:solidFill>
                  <a:srgbClr val="FF0000"/>
                </a:solidFill>
              </a:rPr>
              <a:t>.</a:t>
            </a:r>
            <a:endParaRPr lang="pl-PL" sz="4200" b="1" dirty="0">
              <a:solidFill>
                <a:srgbClr val="FF0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2FE5B9F-75EA-4195-BD95-0891BB7690EB}"/>
              </a:ext>
            </a:extLst>
          </p:cNvPr>
          <p:cNvSpPr/>
          <p:nvPr/>
        </p:nvSpPr>
        <p:spPr>
          <a:xfrm>
            <a:off x="231761" y="7341712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>
                <a:solidFill>
                  <a:srgbClr val="496F63"/>
                </a:solidFill>
              </a:rPr>
              <a:t>Źródło: </a:t>
            </a:r>
            <a:r>
              <a:rPr lang="pl-PL" sz="2200" dirty="0">
                <a:solidFill>
                  <a:srgbClr val="496F63"/>
                </a:solidFill>
              </a:rPr>
              <a:t>https://www.northeastern.edu/graduate/blog/what-is-lean-innovation-and-why-use-it/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977355-2ECB-4520-BC12-42D7FC3F4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4" y="8730066"/>
            <a:ext cx="5573271" cy="47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46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520650" y="223526"/>
            <a:ext cx="15889780" cy="38722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 są ważne dla mikroprzedsiębiorstw ponieważ takie przedsiębiorstwa mogą wykorzystać swoją przewagę, taką jak na przykład mniejsza liczba pionów kierowniczych, lepsza komunikacja. Sprzyja to efektywnemu wdrażaniu innowacji, z których ostatecznie korzysta klient.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6488043" y="12815347"/>
            <a:ext cx="86885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https://docplayer.pl/6398247-Zarzadzanie-projektami.html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6813519" y="2536930"/>
            <a:ext cx="75704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>
                <a:solidFill>
                  <a:srgbClr val="496F63"/>
                </a:solidFill>
              </a:rPr>
              <a:t>W podejściu procesowym organizację należy traktować jako zbiór procesów i opisać ją jako mapę powiązań oraz sekwencji procesów. </a:t>
            </a:r>
          </a:p>
          <a:p>
            <a:pPr algn="l"/>
            <a:r>
              <a:rPr lang="pl-PL" sz="4000" b="1" dirty="0">
                <a:solidFill>
                  <a:srgbClr val="496F63"/>
                </a:solidFill>
              </a:rPr>
              <a:t>Dzięki temu łatwiej jest wdrażać innowacje procesowe.</a:t>
            </a:r>
          </a:p>
        </p:txBody>
      </p:sp>
      <p:sp>
        <p:nvSpPr>
          <p:cNvPr id="3" name="Strzałka: pięciokąt 2">
            <a:extLst>
              <a:ext uri="{FF2B5EF4-FFF2-40B4-BE49-F238E27FC236}">
                <a16:creationId xmlns:a16="http://schemas.microsoft.com/office/drawing/2014/main" id="{17F063A5-D4DB-4D44-A8FC-F1D8E33DCE6E}"/>
              </a:ext>
            </a:extLst>
          </p:cNvPr>
          <p:cNvSpPr/>
          <p:nvPr/>
        </p:nvSpPr>
        <p:spPr>
          <a:xfrm rot="16200000">
            <a:off x="7295612" y="1283274"/>
            <a:ext cx="7284216" cy="15066324"/>
          </a:xfrm>
          <a:prstGeom prst="homePlate">
            <a:avLst/>
          </a:prstGeom>
          <a:blipFill rotWithShape="1">
            <a:blip r:embed="rId4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Strzałka: pagon 5">
            <a:extLst>
              <a:ext uri="{FF2B5EF4-FFF2-40B4-BE49-F238E27FC236}">
                <a16:creationId xmlns:a16="http://schemas.microsoft.com/office/drawing/2014/main" id="{4E234400-C520-40AE-BE7D-FD5E5AAF174B}"/>
              </a:ext>
            </a:extLst>
          </p:cNvPr>
          <p:cNvSpPr/>
          <p:nvPr/>
        </p:nvSpPr>
        <p:spPr>
          <a:xfrm>
            <a:off x="2072640" y="10291566"/>
            <a:ext cx="17922240" cy="1524000"/>
          </a:xfrm>
          <a:prstGeom prst="chevron">
            <a:avLst/>
          </a:prstGeom>
          <a:solidFill>
            <a:srgbClr val="FFC00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4E4AA82-829C-4504-B9FC-0FE208D9AFDC}"/>
              </a:ext>
            </a:extLst>
          </p:cNvPr>
          <p:cNvSpPr/>
          <p:nvPr/>
        </p:nvSpPr>
        <p:spPr>
          <a:xfrm>
            <a:off x="4511040" y="10607040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800436F-31BD-4123-987D-773A85D1464D}"/>
              </a:ext>
            </a:extLst>
          </p:cNvPr>
          <p:cNvSpPr/>
          <p:nvPr/>
        </p:nvSpPr>
        <p:spPr>
          <a:xfrm>
            <a:off x="6150923" y="10607040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037E36D-0BCA-49E7-9153-44B82986EE1D}"/>
              </a:ext>
            </a:extLst>
          </p:cNvPr>
          <p:cNvSpPr/>
          <p:nvPr/>
        </p:nvSpPr>
        <p:spPr>
          <a:xfrm>
            <a:off x="7757888" y="10622205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B966958-6A74-4D15-B91B-6B456ACCC5D1}"/>
              </a:ext>
            </a:extLst>
          </p:cNvPr>
          <p:cNvSpPr/>
          <p:nvPr/>
        </p:nvSpPr>
        <p:spPr>
          <a:xfrm>
            <a:off x="9430689" y="10622205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264EAE3-B986-4A76-9054-9F7E4F197B8C}"/>
              </a:ext>
            </a:extLst>
          </p:cNvPr>
          <p:cNvSpPr/>
          <p:nvPr/>
        </p:nvSpPr>
        <p:spPr>
          <a:xfrm>
            <a:off x="11075174" y="10611456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78F73FB-CCC2-476E-B638-410842170DC2}"/>
              </a:ext>
            </a:extLst>
          </p:cNvPr>
          <p:cNvSpPr/>
          <p:nvPr/>
        </p:nvSpPr>
        <p:spPr>
          <a:xfrm>
            <a:off x="12672148" y="10611456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6D7C0F2-03BC-4B52-A04B-FCFADCB7505E}"/>
              </a:ext>
            </a:extLst>
          </p:cNvPr>
          <p:cNvSpPr/>
          <p:nvPr/>
        </p:nvSpPr>
        <p:spPr>
          <a:xfrm>
            <a:off x="14308865" y="10611456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EBA083C-D895-4E63-857E-40F9AA528FBF}"/>
              </a:ext>
            </a:extLst>
          </p:cNvPr>
          <p:cNvSpPr/>
          <p:nvPr/>
        </p:nvSpPr>
        <p:spPr>
          <a:xfrm>
            <a:off x="15877030" y="10581126"/>
            <a:ext cx="1066800" cy="94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61B495E-B1F8-419F-B812-E8F0CE929DB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>
            <a:off x="2834640" y="11053566"/>
            <a:ext cx="1676400" cy="25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2649995F-0EA3-4454-9868-338E6F662792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5577840" y="11079480"/>
            <a:ext cx="5730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E744F1B-E4E7-4635-AEFF-041AC41DCF15}"/>
              </a:ext>
            </a:extLst>
          </p:cNvPr>
          <p:cNvCxnSpPr/>
          <p:nvPr/>
        </p:nvCxnSpPr>
        <p:spPr>
          <a:xfrm>
            <a:off x="7217723" y="11066523"/>
            <a:ext cx="573083" cy="28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Łącznik prosty ze strzałką 97">
            <a:extLst>
              <a:ext uri="{FF2B5EF4-FFF2-40B4-BE49-F238E27FC236}">
                <a16:creationId xmlns:a16="http://schemas.microsoft.com/office/drawing/2014/main" id="{085A6A71-A872-443A-AB12-146F61DC548F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8824688" y="11094645"/>
            <a:ext cx="6060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Łącznik prosty ze strzałką 99">
            <a:extLst>
              <a:ext uri="{FF2B5EF4-FFF2-40B4-BE49-F238E27FC236}">
                <a16:creationId xmlns:a16="http://schemas.microsoft.com/office/drawing/2014/main" id="{E6EF7C2F-5003-4076-AB77-9D39A53D96BA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10497489" y="11083896"/>
            <a:ext cx="577685" cy="10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Łącznik prosty ze strzałką 101">
            <a:extLst>
              <a:ext uri="{FF2B5EF4-FFF2-40B4-BE49-F238E27FC236}">
                <a16:creationId xmlns:a16="http://schemas.microsoft.com/office/drawing/2014/main" id="{D1C80CCE-7003-4F41-9EB6-A72F487352DA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12141974" y="11083896"/>
            <a:ext cx="5301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Łącznik prosty ze strzałką 107">
            <a:extLst>
              <a:ext uri="{FF2B5EF4-FFF2-40B4-BE49-F238E27FC236}">
                <a16:creationId xmlns:a16="http://schemas.microsoft.com/office/drawing/2014/main" id="{8FCB2415-F611-4F52-948B-B36A1CD43AD6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13738948" y="11083896"/>
            <a:ext cx="569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F967D6D1-42CA-4C7B-8264-8D7A850E7E6F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15375665" y="11053566"/>
            <a:ext cx="501365" cy="30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Łącznik prosty ze strzałką 116">
            <a:extLst>
              <a:ext uri="{FF2B5EF4-FFF2-40B4-BE49-F238E27FC236}">
                <a16:creationId xmlns:a16="http://schemas.microsoft.com/office/drawing/2014/main" id="{5A7366FC-9ADE-4CB0-A52A-BEC35F153007}"/>
              </a:ext>
            </a:extLst>
          </p:cNvPr>
          <p:cNvCxnSpPr>
            <a:stCxn id="22" idx="3"/>
          </p:cNvCxnSpPr>
          <p:nvPr/>
        </p:nvCxnSpPr>
        <p:spPr>
          <a:xfrm>
            <a:off x="16943830" y="11053566"/>
            <a:ext cx="30510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Prostokąt 54">
            <a:extLst>
              <a:ext uri="{FF2B5EF4-FFF2-40B4-BE49-F238E27FC236}">
                <a16:creationId xmlns:a16="http://schemas.microsoft.com/office/drawing/2014/main" id="{D6D6BF3A-DA6B-4C19-BB2C-0AF5472A14E3}"/>
              </a:ext>
            </a:extLst>
          </p:cNvPr>
          <p:cNvSpPr/>
          <p:nvPr/>
        </p:nvSpPr>
        <p:spPr>
          <a:xfrm>
            <a:off x="13253471" y="8005642"/>
            <a:ext cx="1639883" cy="1082183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4C0F5766-4D68-4026-B0D4-B15734CAFFFF}"/>
              </a:ext>
            </a:extLst>
          </p:cNvPr>
          <p:cNvSpPr/>
          <p:nvPr/>
        </p:nvSpPr>
        <p:spPr>
          <a:xfrm>
            <a:off x="6701470" y="8005642"/>
            <a:ext cx="1639883" cy="1082183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0" name="Trójkąt równoramienny 119">
            <a:extLst>
              <a:ext uri="{FF2B5EF4-FFF2-40B4-BE49-F238E27FC236}">
                <a16:creationId xmlns:a16="http://schemas.microsoft.com/office/drawing/2014/main" id="{FEEE3EF1-1F2D-4106-8AA5-BBD073360BCF}"/>
              </a:ext>
            </a:extLst>
          </p:cNvPr>
          <p:cNvSpPr/>
          <p:nvPr/>
        </p:nvSpPr>
        <p:spPr>
          <a:xfrm>
            <a:off x="9620236" y="5587882"/>
            <a:ext cx="2634965" cy="1684217"/>
          </a:xfrm>
          <a:prstGeom prst="triangle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22" name="Łącznik prosty 121">
            <a:extLst>
              <a:ext uri="{FF2B5EF4-FFF2-40B4-BE49-F238E27FC236}">
                <a16:creationId xmlns:a16="http://schemas.microsoft.com/office/drawing/2014/main" id="{F6D880D0-413D-4B52-8170-7C2AD74A873E}"/>
              </a:ext>
            </a:extLst>
          </p:cNvPr>
          <p:cNvCxnSpPr/>
          <p:nvPr/>
        </p:nvCxnSpPr>
        <p:spPr>
          <a:xfrm>
            <a:off x="10874518" y="7272099"/>
            <a:ext cx="0" cy="46215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Łącznik prosty 123">
            <a:extLst>
              <a:ext uri="{FF2B5EF4-FFF2-40B4-BE49-F238E27FC236}">
                <a16:creationId xmlns:a16="http://schemas.microsoft.com/office/drawing/2014/main" id="{F8FD1AC4-D744-491C-9055-A0A3F153897D}"/>
              </a:ext>
            </a:extLst>
          </p:cNvPr>
          <p:cNvCxnSpPr>
            <a:cxnSpLocks/>
          </p:cNvCxnSpPr>
          <p:nvPr/>
        </p:nvCxnSpPr>
        <p:spPr>
          <a:xfrm>
            <a:off x="7504264" y="7734251"/>
            <a:ext cx="65691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Łącznik prosty 126">
            <a:extLst>
              <a:ext uri="{FF2B5EF4-FFF2-40B4-BE49-F238E27FC236}">
                <a16:creationId xmlns:a16="http://schemas.microsoft.com/office/drawing/2014/main" id="{8B98671F-9D29-45BB-B39E-8BE2D55996A9}"/>
              </a:ext>
            </a:extLst>
          </p:cNvPr>
          <p:cNvCxnSpPr>
            <a:endCxn id="56" idx="0"/>
          </p:cNvCxnSpPr>
          <p:nvPr/>
        </p:nvCxnSpPr>
        <p:spPr>
          <a:xfrm>
            <a:off x="7504264" y="7734251"/>
            <a:ext cx="17148" cy="2713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419F02A2-D28E-4F10-9332-E5665184C791}"/>
              </a:ext>
            </a:extLst>
          </p:cNvPr>
          <p:cNvSpPr/>
          <p:nvPr/>
        </p:nvSpPr>
        <p:spPr>
          <a:xfrm>
            <a:off x="10253194" y="4696551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496F63"/>
                </a:solidFill>
              </a:rPr>
              <a:t>ZARZĄD</a:t>
            </a:r>
            <a:endParaRPr lang="pl-PL" sz="2000" dirty="0">
              <a:solidFill>
                <a:srgbClr val="496F63"/>
              </a:solidFill>
            </a:endParaRP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23E4F330-3215-4ECC-B312-75282184D397}"/>
              </a:ext>
            </a:extLst>
          </p:cNvPr>
          <p:cNvSpPr/>
          <p:nvPr/>
        </p:nvSpPr>
        <p:spPr>
          <a:xfrm>
            <a:off x="2912772" y="10389969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496F63"/>
                </a:solidFill>
              </a:rPr>
              <a:t>PROCES</a:t>
            </a:r>
            <a:endParaRPr lang="pl-PL" sz="2000" dirty="0">
              <a:solidFill>
                <a:srgbClr val="496F63"/>
              </a:solidFill>
            </a:endParaRP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30A18AEC-F603-4807-A82E-5690B7C1BF69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521412" y="9087825"/>
            <a:ext cx="0" cy="3609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9B7A0462-0776-446F-AD0D-15910DC9B0B0}"/>
              </a:ext>
            </a:extLst>
          </p:cNvPr>
          <p:cNvCxnSpPr>
            <a:cxnSpLocks/>
          </p:cNvCxnSpPr>
          <p:nvPr/>
        </p:nvCxnSpPr>
        <p:spPr>
          <a:xfrm>
            <a:off x="14073413" y="9087825"/>
            <a:ext cx="0" cy="3609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895049C7-03BB-4ACE-9AAA-84AF3E61D28B}"/>
              </a:ext>
            </a:extLst>
          </p:cNvPr>
          <p:cNvCxnSpPr>
            <a:cxnSpLocks/>
          </p:cNvCxnSpPr>
          <p:nvPr/>
        </p:nvCxnSpPr>
        <p:spPr>
          <a:xfrm>
            <a:off x="5044440" y="9448800"/>
            <a:ext cx="4803194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9B210404-CA15-45F5-B6CD-3D3850B2561B}"/>
              </a:ext>
            </a:extLst>
          </p:cNvPr>
          <p:cNvCxnSpPr>
            <a:cxnSpLocks/>
          </p:cNvCxnSpPr>
          <p:nvPr/>
        </p:nvCxnSpPr>
        <p:spPr>
          <a:xfrm>
            <a:off x="11608574" y="9448800"/>
            <a:ext cx="480185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41BD977B-052F-4AE8-8DE7-BC55E2F27EC5}"/>
              </a:ext>
            </a:extLst>
          </p:cNvPr>
          <p:cNvCxnSpPr>
            <a:endCxn id="7" idx="0"/>
          </p:cNvCxnSpPr>
          <p:nvPr/>
        </p:nvCxnSpPr>
        <p:spPr>
          <a:xfrm>
            <a:off x="5044440" y="9448800"/>
            <a:ext cx="0" cy="115824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D0679C48-93CF-4E27-AFA1-B5B3EBBE6785}"/>
              </a:ext>
            </a:extLst>
          </p:cNvPr>
          <p:cNvCxnSpPr>
            <a:endCxn id="15" idx="0"/>
          </p:cNvCxnSpPr>
          <p:nvPr/>
        </p:nvCxnSpPr>
        <p:spPr>
          <a:xfrm>
            <a:off x="6684323" y="9448800"/>
            <a:ext cx="0" cy="115824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1DF8471A-EC13-4C40-8A6B-1E9CDBD5D457}"/>
              </a:ext>
            </a:extLst>
          </p:cNvPr>
          <p:cNvCxnSpPr>
            <a:stCxn id="17" idx="0"/>
          </p:cNvCxnSpPr>
          <p:nvPr/>
        </p:nvCxnSpPr>
        <p:spPr>
          <a:xfrm flipV="1">
            <a:off x="8291288" y="9448800"/>
            <a:ext cx="0" cy="117340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D3A19E45-7489-4B9B-A0FA-5EBDE1A2E9B7}"/>
              </a:ext>
            </a:extLst>
          </p:cNvPr>
          <p:cNvCxnSpPr/>
          <p:nvPr/>
        </p:nvCxnSpPr>
        <p:spPr>
          <a:xfrm flipV="1">
            <a:off x="9847634" y="9448800"/>
            <a:ext cx="0" cy="117340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48DF2554-5B99-4F1A-9491-735C94F55195}"/>
              </a:ext>
            </a:extLst>
          </p:cNvPr>
          <p:cNvCxnSpPr>
            <a:stCxn id="19" idx="0"/>
          </p:cNvCxnSpPr>
          <p:nvPr/>
        </p:nvCxnSpPr>
        <p:spPr>
          <a:xfrm flipV="1">
            <a:off x="11608574" y="9448800"/>
            <a:ext cx="0" cy="116265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BFDE6FFB-E511-48AA-8916-84888C1D9BB0}"/>
              </a:ext>
            </a:extLst>
          </p:cNvPr>
          <p:cNvCxnSpPr>
            <a:stCxn id="20" idx="0"/>
          </p:cNvCxnSpPr>
          <p:nvPr/>
        </p:nvCxnSpPr>
        <p:spPr>
          <a:xfrm flipV="1">
            <a:off x="13205548" y="9448800"/>
            <a:ext cx="0" cy="116265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FF834C37-2DE2-47AB-96FE-B1AAF444C348}"/>
              </a:ext>
            </a:extLst>
          </p:cNvPr>
          <p:cNvCxnSpPr>
            <a:stCxn id="21" idx="0"/>
          </p:cNvCxnSpPr>
          <p:nvPr/>
        </p:nvCxnSpPr>
        <p:spPr>
          <a:xfrm flipV="1">
            <a:off x="14842265" y="9448800"/>
            <a:ext cx="0" cy="116265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CBDEA32F-35A8-4A5D-978B-B2A9679F16E6}"/>
              </a:ext>
            </a:extLst>
          </p:cNvPr>
          <p:cNvCxnSpPr>
            <a:stCxn id="22" idx="0"/>
          </p:cNvCxnSpPr>
          <p:nvPr/>
        </p:nvCxnSpPr>
        <p:spPr>
          <a:xfrm flipV="1">
            <a:off x="16410430" y="9448800"/>
            <a:ext cx="0" cy="11323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Prostokąt 127">
            <a:extLst>
              <a:ext uri="{FF2B5EF4-FFF2-40B4-BE49-F238E27FC236}">
                <a16:creationId xmlns:a16="http://schemas.microsoft.com/office/drawing/2014/main" id="{4FF55DED-6E3D-414B-8A59-664C1B0E6081}"/>
              </a:ext>
            </a:extLst>
          </p:cNvPr>
          <p:cNvSpPr/>
          <p:nvPr/>
        </p:nvSpPr>
        <p:spPr>
          <a:xfrm>
            <a:off x="20178528" y="10853511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496F63"/>
                </a:solidFill>
              </a:rPr>
              <a:t>KLIENCI</a:t>
            </a:r>
            <a:endParaRPr lang="pl-PL" sz="2000" dirty="0">
              <a:solidFill>
                <a:srgbClr val="496F63"/>
              </a:solidFill>
            </a:endParaRPr>
          </a:p>
        </p:txBody>
      </p:sp>
      <p:cxnSp>
        <p:nvCxnSpPr>
          <p:cNvPr id="129" name="Łącznik prosty 128">
            <a:extLst>
              <a:ext uri="{FF2B5EF4-FFF2-40B4-BE49-F238E27FC236}">
                <a16:creationId xmlns:a16="http://schemas.microsoft.com/office/drawing/2014/main" id="{C001CA02-1C63-4153-B46B-08709CE46D03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4073413" y="7734251"/>
            <a:ext cx="2" cy="2713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217177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75" y="30573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2635379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600" dirty="0">
                <a:solidFill>
                  <a:srgbClr val="496F63"/>
                </a:solidFill>
              </a:rPr>
              <a:t>Jak ulepszać procesy w małej firmie i być bardziej innowacyjnym?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347414" y="3641364"/>
            <a:ext cx="1599748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Każdego tygodnia przeznacz godzinę na przemyślenie i ćwiczenie kreatywności.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Wprowadzaj innowacje do swojego planowania biznesowego, wyznaczając cele, które koncentrują się na ulepszaniu produktów i procesów. Na przykład jednym z celów biznesowych może być znalezienie i wypróbowanie nowego sposobu komunikacji z klientami.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Utwórz plan działania na rzecz innowacji, aby zrealizować swoje cele w zakresie innowacji.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Użyj zarówno formalnych, jak i nieformalnych metod, aby zachęcić klientów do zgłaszania sugestii dotyczących innowacji, takich jak kwestionariusze, ankiety i zwykłe rozmowy jeden na jednego.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Porozmawiaj ze swoimi dostawcami i zobacz, jakie sugestie mogą ulepszyć.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Kontynuuj kształcenie się na temat innowacji, biorąc udział w warsztatach, seminariach internetowych, konferencjach, czytając blogi i artykuły itp.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>
                <a:solidFill>
                  <a:srgbClr val="496F63"/>
                </a:solidFill>
              </a:rPr>
              <a:t>Bądź na bieżąco z nowościami technologicznymi i innymi w swojej branży</a:t>
            </a:r>
            <a:r>
              <a:rPr lang="en-US" sz="3600" dirty="0">
                <a:solidFill>
                  <a:srgbClr val="496F63"/>
                </a:solidFill>
              </a:rPr>
              <a:t>.</a:t>
            </a:r>
            <a:endParaRPr lang="pl-PL" sz="36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4022890" y="12800091"/>
            <a:ext cx="11623695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https://www.thebalancesmb.com/kickstart-business-innovation-2947877</a:t>
            </a:r>
          </a:p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https://www.northeastern.edu/graduate/blog/what-is-lean-innovation-and-why-use-it/</a:t>
            </a:r>
          </a:p>
        </p:txBody>
      </p:sp>
      <p:sp>
        <p:nvSpPr>
          <p:cNvPr id="7" name="Shape 78">
            <a:extLst>
              <a:ext uri="{FF2B5EF4-FFF2-40B4-BE49-F238E27FC236}">
                <a16:creationId xmlns:a16="http://schemas.microsoft.com/office/drawing/2014/main" id="{5AF3D4DE-E984-474A-AA55-E35CFD93A9EC}"/>
              </a:ext>
            </a:extLst>
          </p:cNvPr>
          <p:cNvSpPr/>
          <p:nvPr/>
        </p:nvSpPr>
        <p:spPr>
          <a:xfrm>
            <a:off x="16611600" y="3093673"/>
            <a:ext cx="7772400" cy="10251735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661F3B-6557-4A9C-8162-3CC0FD1B3A77}"/>
              </a:ext>
            </a:extLst>
          </p:cNvPr>
          <p:cNvSpPr/>
          <p:nvPr/>
        </p:nvSpPr>
        <p:spPr>
          <a:xfrm>
            <a:off x="16785307" y="3384110"/>
            <a:ext cx="742498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u="sng" dirty="0">
                <a:solidFill>
                  <a:srgbClr val="FFFFFF"/>
                </a:solidFill>
              </a:rPr>
              <a:t>Czy wiesz, że…???</a:t>
            </a:r>
          </a:p>
          <a:p>
            <a:r>
              <a:rPr lang="pl-PL" sz="3000" dirty="0">
                <a:solidFill>
                  <a:srgbClr val="FFFFFF"/>
                </a:solidFill>
              </a:rPr>
              <a:t>W 1913 roku Henry Ford wprowadził pierwszą ruchomą linię montażową, proces produkcyjny, który skrócił czas montażu jednego pojazdu z 12 godzin do 90 minut. Redukując czas, pieniądze i kapitał ludzki wymagany do zbudowania samochodu, Ford był w stanie obniżyć koszt popularnego modelu T firmy z 850 dolarów do mniej niż 300 dolarów, czyniąc samochody bardziej dostępnymi dla mas. Zwiększona wydajność systemu pomogła wyeliminować „marnotrawstwo”, jednocześnie poprawiając jakość obsługi klienta – podstawowe zasady odchudzania innowacji. Toyota powtórzyła później oryginalne zasady Henry'ego Forda w montowni w Rouge, wykorzystując podejście Forda jako podstawę do opracowania systemu produkcyjnego Toyoty.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-133344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739628" y="816868"/>
            <a:ext cx="22635379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600" dirty="0">
                <a:solidFill>
                  <a:srgbClr val="496F63"/>
                </a:solidFill>
              </a:rPr>
              <a:t>Jak zaangażować pracowników w proces innowacji?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503316" y="3093674"/>
            <a:ext cx="14547342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4300" dirty="0">
                <a:solidFill>
                  <a:srgbClr val="496F63"/>
                </a:solidFill>
              </a:rPr>
              <a:t>Spraw, aby rozwiązywanie problemów było częścią każdego spotkania personelu. Na przykład dla każdego spotkania możesz zadać pytanie do dyskusji na temat konkretnego procesu, które brzmi: „Jak możemy ulepszyć ...?” Opublikuj temat dyskusji na tydzień przed czasem, aby ludzie mieli czas o tym pomyśleć.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300" dirty="0">
                <a:solidFill>
                  <a:srgbClr val="496F63"/>
                </a:solidFill>
              </a:rPr>
              <a:t>Miej skrzynkę pomysłów.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300" dirty="0">
                <a:solidFill>
                  <a:srgbClr val="496F63"/>
                </a:solidFill>
              </a:rPr>
              <a:t>Wynagradzaj pracowników za sugestie, które będą przestrzegane.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300" dirty="0">
                <a:solidFill>
                  <a:srgbClr val="496F63"/>
                </a:solidFill>
              </a:rPr>
              <a:t>Porozmawiaj z personelem. Wyjdź ze swojego biura, jeśli masz, i osobiście odwiedzaj, aby porozmawiać o tym, jak się sprawy mają.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300" dirty="0">
                <a:solidFill>
                  <a:srgbClr val="496F63"/>
                </a:solidFill>
              </a:rPr>
              <a:t>Zapewnij pracownikom warsztaty z kreatywności / innowacji</a:t>
            </a:r>
            <a:r>
              <a:rPr lang="en-US" sz="4300" dirty="0">
                <a:solidFill>
                  <a:srgbClr val="496F63"/>
                </a:solidFill>
              </a:rPr>
              <a:t>.</a:t>
            </a:r>
            <a:endParaRPr lang="pl-PL" sz="43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2058121" y="12899132"/>
            <a:ext cx="105240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https://www.thebalancesmb.com/kickstart-business-innovation-2947877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B3CC7D-CA2F-4B71-B538-6B05CC96E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658" y="3216270"/>
            <a:ext cx="981948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40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8607624" y="4004674"/>
            <a:ext cx="15357275" cy="4112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usprawnianie komunikacji i współpracy wewnątrz firmy, oraz poprawa kultury organizacyjnej i atmosfery pracy w zespołach,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polepszenie efektywności współpracy z klientami,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skrócenie cyklów produkcji,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redukcja liczby popełnianych błędów,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lepsze zrozumienie zasad i sposobu funkcjonowania organizacji przez wszystkich jej uczestników.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985228" y="0"/>
            <a:ext cx="0" cy="3168844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97231" y="1584422"/>
            <a:ext cx="17779059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6000" dirty="0">
                <a:latin typeface="Arial" panose="020B0604020202020204" pitchFamily="34" charset="0"/>
                <a:cs typeface="Arial" panose="020B0604020202020204" pitchFamily="34" charset="0"/>
              </a:rPr>
              <a:t>Podejście procesowe we wdrażaniu innowacji w małych przedsiębiorstwach pozwala na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540436" y="12995544"/>
            <a:ext cx="16504919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/>
              <a:t>Źródło: https://www.northeastern.edu/graduate/blog/what-is-lean-innovation-and-why-use-it/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13612395" y="9642451"/>
            <a:ext cx="289460" cy="30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393941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178" y="-994018"/>
            <a:ext cx="14041665" cy="15049440"/>
          </a:xfrm>
          <a:prstGeom prst="rect">
            <a:avLst/>
          </a:prstGeom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3BC3F220-AEB9-406D-892E-03E4AE18F6AE}"/>
              </a:ext>
            </a:extLst>
          </p:cNvPr>
          <p:cNvSpPr/>
          <p:nvPr/>
        </p:nvSpPr>
        <p:spPr>
          <a:xfrm>
            <a:off x="1" y="3168844"/>
            <a:ext cx="7597240" cy="8919440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pl-PL" sz="4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muszą działać szybko, a ich pracownicy i menedżerowie muszą zwracać uwagę na otoczenie i umożliwiać swojej organizacji zmiany i podejmowanie ryzyka. Proces Lean </a:t>
            </a:r>
            <a:r>
              <a:rPr lang="pl-PL" sz="42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4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pozwala firmom z góry wykorzystać więcej możliwości przy niskich kosztach i przetestować je, aby sprawdzić, czy są warte ponoszenia nakładów inwestycyjnych.</a:t>
            </a:r>
            <a:r>
              <a:rPr lang="en-US" sz="4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68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45953</TotalTime>
  <Words>3008</Words>
  <Application>Microsoft Office PowerPoint</Application>
  <PresentationFormat>Custom</PresentationFormat>
  <Paragraphs>314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430</cp:revision>
  <dcterms:modified xsi:type="dcterms:W3CDTF">2022-04-05T11:45:39Z</dcterms:modified>
</cp:coreProperties>
</file>