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4" r:id="rId3"/>
    <p:sldId id="275" r:id="rId4"/>
    <p:sldId id="258" r:id="rId5"/>
    <p:sldId id="262" r:id="rId6"/>
    <p:sldId id="295" r:id="rId7"/>
    <p:sldId id="294" r:id="rId8"/>
    <p:sldId id="263" r:id="rId9"/>
    <p:sldId id="288" r:id="rId10"/>
    <p:sldId id="289" r:id="rId11"/>
    <p:sldId id="291" r:id="rId12"/>
    <p:sldId id="290" r:id="rId13"/>
    <p:sldId id="292" r:id="rId14"/>
    <p:sldId id="293" r:id="rId15"/>
    <p:sldId id="279" r:id="rId16"/>
    <p:sldId id="280" r:id="rId17"/>
    <p:sldId id="296" r:id="rId18"/>
    <p:sldId id="260" r:id="rId19"/>
    <p:sldId id="261" r:id="rId20"/>
    <p:sldId id="269" r:id="rId21"/>
    <p:sldId id="267" r:id="rId22"/>
    <p:sldId id="28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96F63"/>
    <a:srgbClr val="FFFFFF"/>
    <a:srgbClr val="84CAC5"/>
    <a:srgbClr val="71B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1"/>
    <p:restoredTop sz="81694" autoAdjust="0"/>
  </p:normalViewPr>
  <p:slideViewPr>
    <p:cSldViewPr snapToGrid="0" snapToObjects="1">
      <p:cViewPr varScale="1">
        <p:scale>
          <a:sx n="46" d="100"/>
          <a:sy n="46" d="100"/>
        </p:scale>
        <p:origin x="15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9542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3451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9068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72007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09812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1823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887458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effectLst/>
            </a:endParaRPr>
          </a:p>
        </p:txBody>
      </p:sp>
    </p:spTree>
    <p:extLst>
      <p:ext uri="{BB962C8B-B14F-4D97-AF65-F5344CB8AC3E}">
        <p14:creationId xmlns:p14="http://schemas.microsoft.com/office/powerpoint/2010/main" val="70779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177336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491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07988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80563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44089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81118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15056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99116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effectLst/>
            </a:endParaRPr>
          </a:p>
        </p:txBody>
      </p:sp>
    </p:spTree>
    <p:extLst>
      <p:ext uri="{BB962C8B-B14F-4D97-AF65-F5344CB8AC3E}">
        <p14:creationId xmlns:p14="http://schemas.microsoft.com/office/powerpoint/2010/main" val="329911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49448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92685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52711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copy 1">
    <p:bg>
      <p:bgPr>
        <a:solidFill>
          <a:srgbClr val="393941"/>
        </a:solid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lvl1pPr>
              <a:defRPr>
                <a:solidFill>
                  <a:srgbClr val="F4F5F7"/>
                </a:solidFill>
              </a:defRPr>
            </a:lvl1pPr>
          </a:lstStyle>
          <a:p>
            <a:r>
              <a:t>Title Text</a:t>
            </a:r>
          </a:p>
        </p:txBody>
      </p:sp>
      <p:sp>
        <p:nvSpPr>
          <p:cNvPr id="40" name="Shape 4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20" cy="217683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Lst>
  <p:transition spd="med"/>
  <p:txStyles>
    <p:title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watch?v=lFOKPrDF_J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Shape 55"/>
          <p:cNvSpPr/>
          <p:nvPr/>
        </p:nvSpPr>
        <p:spPr>
          <a:xfrm>
            <a:off x="6864532" y="6143625"/>
            <a:ext cx="10654931" cy="3810158"/>
          </a:xfrm>
          <a:prstGeom prst="rect">
            <a:avLst/>
          </a:prstGeom>
          <a:solidFill>
            <a:srgbClr val="FFFFFF"/>
          </a:solidFill>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r>
              <a:rPr lang="pl-PL" sz="9600" dirty="0">
                <a:solidFill>
                  <a:srgbClr val="496F63"/>
                </a:solidFill>
                <a:latin typeface="Arial" panose="020B0604020202020204" pitchFamily="34" charset="0"/>
                <a:cs typeface="Arial" panose="020B0604020202020204" pitchFamily="34" charset="0"/>
              </a:rPr>
              <a:t>Moduł 6.</a:t>
            </a:r>
          </a:p>
          <a:p>
            <a:r>
              <a:rPr lang="pl-PL" sz="9600" dirty="0">
                <a:solidFill>
                  <a:srgbClr val="496F63"/>
                </a:solidFill>
                <a:latin typeface="Arial" panose="020B0604020202020204" pitchFamily="34" charset="0"/>
                <a:cs typeface="Arial" panose="020B0604020202020204" pitchFamily="34" charset="0"/>
              </a:rPr>
              <a:t>Marketing</a:t>
            </a:r>
          </a:p>
          <a:p>
            <a:r>
              <a:rPr lang="pl-PL" sz="9600" dirty="0">
                <a:solidFill>
                  <a:srgbClr val="496F63"/>
                </a:solidFill>
                <a:latin typeface="Arial" panose="020B0604020202020204" pitchFamily="34" charset="0"/>
                <a:cs typeface="Arial" panose="020B0604020202020204" pitchFamily="34" charset="0"/>
              </a:rPr>
              <a:t>Lean </a:t>
            </a:r>
            <a:r>
              <a:rPr lang="pl-PL" sz="9600" dirty="0" err="1">
                <a:solidFill>
                  <a:srgbClr val="496F63"/>
                </a:solidFill>
                <a:latin typeface="Arial" panose="020B0604020202020204" pitchFamily="34" charset="0"/>
                <a:cs typeface="Arial" panose="020B0604020202020204" pitchFamily="34" charset="0"/>
              </a:rPr>
              <a:t>Innovation</a:t>
            </a:r>
            <a:endParaRPr sz="9600" dirty="0">
              <a:solidFill>
                <a:srgbClr val="496F6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706" y="4088219"/>
            <a:ext cx="5658587" cy="1747269"/>
          </a:xfrm>
          <a:prstGeom prst="rect">
            <a:avLst/>
          </a:prstGeom>
        </p:spPr>
      </p:pic>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pic>
        <p:nvPicPr>
          <p:cNvPr id="5" name="Picture 4">
            <a:extLst>
              <a:ext uri="{FF2B5EF4-FFF2-40B4-BE49-F238E27FC236}">
                <a16:creationId xmlns:a16="http://schemas.microsoft.com/office/drawing/2014/main" id="{0972323B-26DA-4037-931D-D2B909CBBC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88578" y="12660273"/>
            <a:ext cx="8577780" cy="105572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2768348" y="2245525"/>
            <a:ext cx="6134134" cy="411267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algn="ctr">
              <a:lnSpc>
                <a:spcPct val="150000"/>
              </a:lnSpc>
            </a:pPr>
            <a:r>
              <a:rPr lang="pl-PL" sz="3800" b="1" dirty="0">
                <a:latin typeface="Arial" panose="020B0604020202020204" pitchFamily="34" charset="0"/>
                <a:cs typeface="Arial" panose="020B0604020202020204" pitchFamily="34" charset="0"/>
              </a:rPr>
              <a:t>Portale społecznościowe:</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Facebook</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LinkedIn</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Twitter</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Instagram</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Snapchat</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Pinterest</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YouTube</a:t>
            </a:r>
          </a:p>
        </p:txBody>
      </p:sp>
      <p:sp>
        <p:nvSpPr>
          <p:cNvPr id="81" name="Shape 8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2109138" y="492701"/>
            <a:ext cx="17779059" cy="316884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pl-PL" dirty="0">
                <a:latin typeface="Arial" panose="020B0604020202020204" pitchFamily="34" charset="0"/>
                <a:cs typeface="Arial" panose="020B0604020202020204" pitchFamily="34" charset="0"/>
              </a:rPr>
              <a:t>Kanały marketingowe</a:t>
            </a:r>
            <a:endParaRPr dirty="0">
              <a:latin typeface="Arial" panose="020B0604020202020204" pitchFamily="34" charset="0"/>
              <a:cs typeface="Arial" panose="020B0604020202020204" pitchFamily="34" charset="0"/>
            </a:endParaRPr>
          </a:p>
        </p:txBody>
      </p:sp>
      <p:sp>
        <p:nvSpPr>
          <p:cNvPr id="88" name="Shape 88"/>
          <p:cNvSpPr/>
          <p:nvPr/>
        </p:nvSpPr>
        <p:spPr>
          <a:xfrm>
            <a:off x="8869462" y="12930426"/>
            <a:ext cx="16432784" cy="45550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dirty="0"/>
              <a:t>Źródło</a:t>
            </a:r>
            <a:r>
              <a:rPr lang="fr-FR" dirty="0"/>
              <a:t>: https://business.tutsplus.com/tutorials/how-to-write-a-lean-marketing-plan--cms-26069</a:t>
            </a:r>
            <a:endParaRPr dirty="0"/>
          </a:p>
        </p:txBody>
      </p:sp>
      <p:sp>
        <p:nvSpPr>
          <p:cNvPr id="99" name="Shape 99"/>
          <p:cNvSpPr/>
          <p:nvPr/>
        </p:nvSpPr>
        <p:spPr>
          <a:xfrm>
            <a:off x="13612395" y="9642451"/>
            <a:ext cx="289460" cy="302890"/>
          </a:xfrm>
          <a:custGeom>
            <a:avLst/>
            <a:gdLst/>
            <a:ahLst/>
            <a:cxnLst>
              <a:cxn ang="0">
                <a:pos x="wd2" y="hd2"/>
              </a:cxn>
              <a:cxn ang="5400000">
                <a:pos x="wd2" y="hd2"/>
              </a:cxn>
              <a:cxn ang="10800000">
                <a:pos x="wd2" y="hd2"/>
              </a:cxn>
              <a:cxn ang="16200000">
                <a:pos x="wd2" y="hd2"/>
              </a:cxn>
            </a:cxnLst>
            <a:rect l="0" t="0" r="r" b="b"/>
            <a:pathLst>
              <a:path w="21600" h="21600" extrusionOk="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rgbClr val="393941"/>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042998" y="-6381024"/>
            <a:ext cx="14179921" cy="15049440"/>
          </a:xfrm>
          <a:prstGeom prst="rect">
            <a:avLst/>
          </a:prstGeom>
        </p:spPr>
      </p:pic>
      <p:sp>
        <p:nvSpPr>
          <p:cNvPr id="11" name="Shape 85">
            <a:extLst>
              <a:ext uri="{FF2B5EF4-FFF2-40B4-BE49-F238E27FC236}">
                <a16:creationId xmlns:a16="http://schemas.microsoft.com/office/drawing/2014/main" id="{299F7D19-C661-4724-BFFC-EEA01F60BFFD}"/>
              </a:ext>
            </a:extLst>
          </p:cNvPr>
          <p:cNvSpPr/>
          <p:nvPr/>
        </p:nvSpPr>
        <p:spPr>
          <a:xfrm>
            <a:off x="7179592" y="6890279"/>
            <a:ext cx="5761231" cy="411267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algn="ctr">
              <a:lnSpc>
                <a:spcPct val="150000"/>
              </a:lnSpc>
            </a:pPr>
            <a:r>
              <a:rPr lang="en-US" sz="3800" b="1" dirty="0">
                <a:latin typeface="Arial" panose="020B0604020202020204" pitchFamily="34" charset="0"/>
                <a:cs typeface="Arial" panose="020B0604020202020204" pitchFamily="34" charset="0"/>
              </a:rPr>
              <a:t>Review Sites:</a:t>
            </a:r>
          </a:p>
          <a:p>
            <a:pPr marL="571500" indent="-571500" algn="ctr">
              <a:lnSpc>
                <a:spcPct val="150000"/>
              </a:lnSpc>
              <a:buFont typeface="Arial" panose="020B0604020202020204" pitchFamily="34" charset="0"/>
              <a:buChar char="•"/>
            </a:pPr>
            <a:r>
              <a:rPr lang="en-US" sz="3800" b="1" dirty="0">
                <a:latin typeface="Arial" panose="020B0604020202020204" pitchFamily="34" charset="0"/>
                <a:cs typeface="Arial" panose="020B0604020202020204" pitchFamily="34" charset="0"/>
              </a:rPr>
              <a:t>Yelp!</a:t>
            </a:r>
          </a:p>
          <a:p>
            <a:pPr marL="571500" indent="-571500" algn="ctr">
              <a:lnSpc>
                <a:spcPct val="150000"/>
              </a:lnSpc>
              <a:buFont typeface="Arial" panose="020B0604020202020204" pitchFamily="34" charset="0"/>
              <a:buChar char="•"/>
            </a:pPr>
            <a:r>
              <a:rPr lang="en-US" sz="3800" b="1" dirty="0" err="1">
                <a:latin typeface="Arial" panose="020B0604020202020204" pitchFamily="34" charset="0"/>
                <a:cs typeface="Arial" panose="020B0604020202020204" pitchFamily="34" charset="0"/>
              </a:rPr>
              <a:t>InsiderPages</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en-US" sz="3800" b="1" dirty="0" err="1">
                <a:latin typeface="Arial" panose="020B0604020202020204" pitchFamily="34" charset="0"/>
                <a:cs typeface="Arial" panose="020B0604020202020204" pitchFamily="34" charset="0"/>
              </a:rPr>
              <a:t>Citysearch</a:t>
            </a:r>
            <a:endParaRPr lang="en-US" sz="3800" b="1" dirty="0">
              <a:latin typeface="Arial" panose="020B0604020202020204" pitchFamily="34" charset="0"/>
              <a:cs typeface="Arial" panose="020B0604020202020204" pitchFamily="34" charset="0"/>
            </a:endParaRPr>
          </a:p>
        </p:txBody>
      </p:sp>
      <p:sp>
        <p:nvSpPr>
          <p:cNvPr id="12" name="Shape 85">
            <a:extLst>
              <a:ext uri="{FF2B5EF4-FFF2-40B4-BE49-F238E27FC236}">
                <a16:creationId xmlns:a16="http://schemas.microsoft.com/office/drawing/2014/main" id="{FC5490EA-6F73-43AA-A769-CA57798944DF}"/>
              </a:ext>
            </a:extLst>
          </p:cNvPr>
          <p:cNvSpPr/>
          <p:nvPr/>
        </p:nvSpPr>
        <p:spPr>
          <a:xfrm>
            <a:off x="11581021" y="6158989"/>
            <a:ext cx="5761231" cy="411267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algn="ctr">
              <a:lnSpc>
                <a:spcPct val="150000"/>
              </a:lnSpc>
            </a:pPr>
            <a:r>
              <a:rPr lang="pl-PL" sz="3800" b="1" dirty="0">
                <a:latin typeface="Arial" panose="020B0604020202020204" pitchFamily="34" charset="0"/>
                <a:cs typeface="Arial" panose="020B0604020202020204" pitchFamily="34" charset="0"/>
              </a:rPr>
              <a:t>Własna strona www</a:t>
            </a:r>
            <a:r>
              <a:rPr lang="en-US" sz="3800" b="1" dirty="0">
                <a:latin typeface="Arial" panose="020B0604020202020204" pitchFamily="34" charset="0"/>
                <a:cs typeface="Arial" panose="020B0604020202020204" pitchFamily="34" charset="0"/>
              </a:rPr>
              <a:t>:</a:t>
            </a:r>
          </a:p>
          <a:p>
            <a:pPr marL="571500" indent="-571500" algn="ctr">
              <a:lnSpc>
                <a:spcPct val="150000"/>
              </a:lnSpc>
              <a:buFont typeface="Arial" panose="020B0604020202020204" pitchFamily="34" charset="0"/>
              <a:buChar char="•"/>
            </a:pPr>
            <a:r>
              <a:rPr lang="en-US" sz="3800" b="1" dirty="0">
                <a:latin typeface="Arial" panose="020B0604020202020204" pitchFamily="34" charset="0"/>
                <a:cs typeface="Arial" panose="020B0604020202020204" pitchFamily="34" charset="0"/>
              </a:rPr>
              <a:t>Blogging</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Dokumenty</a:t>
            </a:r>
            <a:r>
              <a:rPr lang="en-US" sz="3800" b="1" dirty="0">
                <a:latin typeface="Arial" panose="020B0604020202020204" pitchFamily="34" charset="0"/>
                <a:cs typeface="Arial" panose="020B0604020202020204" pitchFamily="34" charset="0"/>
              </a:rPr>
              <a:t> </a:t>
            </a:r>
          </a:p>
          <a:p>
            <a:pPr marL="571500" indent="-571500" algn="ctr">
              <a:lnSpc>
                <a:spcPct val="150000"/>
              </a:lnSpc>
              <a:buFont typeface="Arial" panose="020B0604020202020204" pitchFamily="34" charset="0"/>
              <a:buChar char="•"/>
            </a:pPr>
            <a:r>
              <a:rPr lang="en-US" sz="3800" b="1" dirty="0" err="1">
                <a:latin typeface="Arial" panose="020B0604020202020204" pitchFamily="34" charset="0"/>
                <a:cs typeface="Arial" panose="020B0604020202020204" pitchFamily="34" charset="0"/>
              </a:rPr>
              <a:t>Ebook</a:t>
            </a:r>
            <a:r>
              <a:rPr lang="pl-PL" sz="3800" b="1" dirty="0">
                <a:latin typeface="Arial" panose="020B0604020202020204" pitchFamily="34" charset="0"/>
                <a:cs typeface="Arial" panose="020B0604020202020204" pitchFamily="34" charset="0"/>
              </a:rPr>
              <a:t>i</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en-US" sz="3800" b="1" dirty="0">
                <a:latin typeface="Arial" panose="020B0604020202020204" pitchFamily="34" charset="0"/>
                <a:cs typeface="Arial" panose="020B0604020202020204" pitchFamily="34" charset="0"/>
              </a:rPr>
              <a:t>Pod</a:t>
            </a:r>
            <a:r>
              <a:rPr lang="pl-PL" sz="3800" b="1" dirty="0" err="1">
                <a:latin typeface="Arial" panose="020B0604020202020204" pitchFamily="34" charset="0"/>
                <a:cs typeface="Arial" panose="020B0604020202020204" pitchFamily="34" charset="0"/>
              </a:rPr>
              <a:t>casty</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Studia przypadków</a:t>
            </a:r>
            <a:endParaRPr lang="en-US" sz="3800" b="1" dirty="0">
              <a:latin typeface="Arial" panose="020B0604020202020204" pitchFamily="34" charset="0"/>
              <a:cs typeface="Arial" panose="020B0604020202020204" pitchFamily="34" charset="0"/>
            </a:endParaRPr>
          </a:p>
        </p:txBody>
      </p:sp>
      <p:sp>
        <p:nvSpPr>
          <p:cNvPr id="13" name="Shape 85">
            <a:extLst>
              <a:ext uri="{FF2B5EF4-FFF2-40B4-BE49-F238E27FC236}">
                <a16:creationId xmlns:a16="http://schemas.microsoft.com/office/drawing/2014/main" id="{3E8CBC6A-C18A-4388-85DF-57F7ACD141B6}"/>
              </a:ext>
            </a:extLst>
          </p:cNvPr>
          <p:cNvSpPr/>
          <p:nvPr/>
        </p:nvSpPr>
        <p:spPr>
          <a:xfrm>
            <a:off x="9166144" y="2286257"/>
            <a:ext cx="5761231" cy="411267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algn="ctr">
              <a:lnSpc>
                <a:spcPct val="150000"/>
              </a:lnSpc>
            </a:pPr>
            <a:r>
              <a:rPr lang="pl-PL" sz="3800" b="1" dirty="0">
                <a:latin typeface="Arial" panose="020B0604020202020204" pitchFamily="34" charset="0"/>
                <a:cs typeface="Arial" panose="020B0604020202020204" pitchFamily="34" charset="0"/>
              </a:rPr>
              <a:t>Inne kanały online</a:t>
            </a:r>
            <a:r>
              <a:rPr lang="en-US" sz="3800" b="1" dirty="0">
                <a:latin typeface="Arial" panose="020B0604020202020204" pitchFamily="34" charset="0"/>
                <a:cs typeface="Arial" panose="020B0604020202020204" pitchFamily="34" charset="0"/>
              </a:rPr>
              <a:t>:</a:t>
            </a:r>
          </a:p>
          <a:p>
            <a:pPr marL="571500" indent="-571500" algn="ctr">
              <a:lnSpc>
                <a:spcPct val="150000"/>
              </a:lnSpc>
              <a:buFont typeface="Arial" panose="020B0604020202020204" pitchFamily="34" charset="0"/>
              <a:buChar char="•"/>
            </a:pPr>
            <a:r>
              <a:rPr lang="en-US" sz="3800" b="1" dirty="0">
                <a:latin typeface="Arial" panose="020B0604020202020204" pitchFamily="34" charset="0"/>
                <a:cs typeface="Arial" panose="020B0604020202020204" pitchFamily="34" charset="0"/>
              </a:rPr>
              <a:t>Guest posting</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M</a:t>
            </a:r>
            <a:r>
              <a:rPr lang="en-US" sz="3800" b="1" dirty="0" err="1">
                <a:latin typeface="Arial" panose="020B0604020202020204" pitchFamily="34" charset="0"/>
                <a:cs typeface="Arial" panose="020B0604020202020204" pitchFamily="34" charset="0"/>
              </a:rPr>
              <a:t>arketing</a:t>
            </a:r>
            <a:r>
              <a:rPr lang="en-US" sz="3800" b="1" dirty="0">
                <a:latin typeface="Arial" panose="020B0604020202020204" pitchFamily="34" charset="0"/>
                <a:cs typeface="Arial" panose="020B0604020202020204" pitchFamily="34" charset="0"/>
              </a:rPr>
              <a:t> </a:t>
            </a:r>
            <a:r>
              <a:rPr lang="pl-PL" sz="3800" b="1" dirty="0">
                <a:latin typeface="Arial" panose="020B0604020202020204" pitchFamily="34" charset="0"/>
                <a:cs typeface="Arial" panose="020B0604020202020204" pitchFamily="34" charset="0"/>
              </a:rPr>
              <a:t>mailowy</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en-US" sz="3800" b="1" dirty="0">
                <a:latin typeface="Arial" panose="020B0604020202020204" pitchFamily="34" charset="0"/>
                <a:cs typeface="Arial" panose="020B0604020202020204" pitchFamily="34" charset="0"/>
              </a:rPr>
              <a:t>Cold emails </a:t>
            </a:r>
          </a:p>
        </p:txBody>
      </p:sp>
      <p:sp>
        <p:nvSpPr>
          <p:cNvPr id="14" name="Shape 85">
            <a:extLst>
              <a:ext uri="{FF2B5EF4-FFF2-40B4-BE49-F238E27FC236}">
                <a16:creationId xmlns:a16="http://schemas.microsoft.com/office/drawing/2014/main" id="{7AEBCC1F-FD81-4199-A00F-84848CF73C62}"/>
              </a:ext>
            </a:extLst>
          </p:cNvPr>
          <p:cNvSpPr/>
          <p:nvPr/>
        </p:nvSpPr>
        <p:spPr>
          <a:xfrm>
            <a:off x="16650657" y="501280"/>
            <a:ext cx="6557152" cy="4112675"/>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t">
            <a:noAutofit/>
          </a:bodyPr>
          <a:lstStyle/>
          <a:p>
            <a:pPr algn="ctr">
              <a:lnSpc>
                <a:spcPct val="150000"/>
              </a:lnSpc>
            </a:pPr>
            <a:r>
              <a:rPr lang="pl-PL" sz="3800" b="1" dirty="0">
                <a:latin typeface="Arial" panose="020B0604020202020204" pitchFamily="34" charset="0"/>
                <a:cs typeface="Arial" panose="020B0604020202020204" pitchFamily="34" charset="0"/>
              </a:rPr>
              <a:t>Inne kanały offline</a:t>
            </a:r>
            <a:r>
              <a:rPr lang="en-US" sz="3800" b="1" dirty="0">
                <a:latin typeface="Arial" panose="020B0604020202020204" pitchFamily="34" charset="0"/>
                <a:cs typeface="Arial" panose="020B0604020202020204" pitchFamily="34" charset="0"/>
              </a:rPr>
              <a:t>:</a:t>
            </a:r>
          </a:p>
          <a:p>
            <a:pPr marL="571500" indent="-571500" algn="ctr">
              <a:lnSpc>
                <a:spcPct val="150000"/>
              </a:lnSpc>
              <a:buFont typeface="Arial" panose="020B0604020202020204" pitchFamily="34" charset="0"/>
              <a:buChar char="•"/>
            </a:pPr>
            <a:r>
              <a:rPr lang="en-US" sz="3800" b="1" dirty="0">
                <a:latin typeface="Arial" panose="020B0604020202020204" pitchFamily="34" charset="0"/>
                <a:cs typeface="Arial" panose="020B0604020202020204" pitchFamily="34" charset="0"/>
              </a:rPr>
              <a:t>Cold calls</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Reklamy w gazetach</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Reklamy w tv</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Reklamy w radio</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Ulotki</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Plakaty</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Bezpośrednie wiadomości mailowe</a:t>
            </a: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Współpracownicy</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pl-PL" sz="3800" b="1" dirty="0">
                <a:latin typeface="Arial" panose="020B0604020202020204" pitchFamily="34" charset="0"/>
                <a:cs typeface="Arial" panose="020B0604020202020204" pitchFamily="34" charset="0"/>
              </a:rPr>
              <a:t>Polecenia</a:t>
            </a:r>
            <a:endParaRPr lang="en-US" sz="3800" b="1" dirty="0">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en-US" sz="3800" b="1" dirty="0">
                <a:latin typeface="Arial" panose="020B0604020202020204" pitchFamily="34" charset="0"/>
                <a:cs typeface="Arial" panose="020B0604020202020204" pitchFamily="34" charset="0"/>
              </a:rPr>
              <a:t>Public</a:t>
            </a:r>
            <a:r>
              <a:rPr lang="pl-PL" sz="3800" b="1" dirty="0" err="1">
                <a:latin typeface="Arial" panose="020B0604020202020204" pitchFamily="34" charset="0"/>
                <a:cs typeface="Arial" panose="020B0604020202020204" pitchFamily="34" charset="0"/>
              </a:rPr>
              <a:t>zne</a:t>
            </a:r>
            <a:r>
              <a:rPr lang="pl-PL" sz="3800" b="1" dirty="0">
                <a:latin typeface="Arial" panose="020B0604020202020204" pitchFamily="34" charset="0"/>
                <a:cs typeface="Arial" panose="020B0604020202020204" pitchFamily="34" charset="0"/>
              </a:rPr>
              <a:t> wystąpienia</a:t>
            </a:r>
            <a:endParaRPr lang="en-US" sz="3800" b="1" dirty="0">
              <a:latin typeface="Arial" panose="020B0604020202020204" pitchFamily="34" charset="0"/>
              <a:cs typeface="Arial" panose="020B0604020202020204" pitchFamily="34" charset="0"/>
            </a:endParaRPr>
          </a:p>
        </p:txBody>
      </p:sp>
      <p:sp>
        <p:nvSpPr>
          <p:cNvPr id="16" name="Shape 72">
            <a:extLst>
              <a:ext uri="{FF2B5EF4-FFF2-40B4-BE49-F238E27FC236}">
                <a16:creationId xmlns:a16="http://schemas.microsoft.com/office/drawing/2014/main" id="{590A2B94-6490-49DD-AC42-E3B3358BBAC5}"/>
              </a:ext>
            </a:extLst>
          </p:cNvPr>
          <p:cNvSpPr/>
          <p:nvPr/>
        </p:nvSpPr>
        <p:spPr>
          <a:xfrm>
            <a:off x="143547" y="9608763"/>
            <a:ext cx="7500739" cy="392084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 name="Prostokąt 1">
            <a:extLst>
              <a:ext uri="{FF2B5EF4-FFF2-40B4-BE49-F238E27FC236}">
                <a16:creationId xmlns:a16="http://schemas.microsoft.com/office/drawing/2014/main" id="{8EDBA0B9-386E-41BE-9F53-504A8CC72321}"/>
              </a:ext>
            </a:extLst>
          </p:cNvPr>
          <p:cNvSpPr/>
          <p:nvPr/>
        </p:nvSpPr>
        <p:spPr>
          <a:xfrm>
            <a:off x="398585" y="9846505"/>
            <a:ext cx="7094218" cy="3539430"/>
          </a:xfrm>
          <a:prstGeom prst="rect">
            <a:avLst/>
          </a:prstGeom>
        </p:spPr>
        <p:txBody>
          <a:bodyPr wrap="square">
            <a:spAutoFit/>
          </a:bodyPr>
          <a:lstStyle/>
          <a:p>
            <a:r>
              <a:rPr lang="pl-PL" sz="3200" b="1" dirty="0">
                <a:solidFill>
                  <a:srgbClr val="496F63"/>
                </a:solidFill>
              </a:rPr>
              <a:t>LinkedIn</a:t>
            </a:r>
            <a:r>
              <a:rPr lang="pl-PL" sz="3200" dirty="0">
                <a:solidFill>
                  <a:srgbClr val="496F63"/>
                </a:solidFill>
              </a:rPr>
              <a:t> - użytkownicy zazwyczaj są absolwentami uczelni wyższych</a:t>
            </a:r>
          </a:p>
          <a:p>
            <a:r>
              <a:rPr lang="pl-PL" sz="3200" dirty="0">
                <a:solidFill>
                  <a:srgbClr val="496F63"/>
                </a:solidFill>
              </a:rPr>
              <a:t>(target - wykształceni profesjonaliści).</a:t>
            </a:r>
          </a:p>
          <a:p>
            <a:endParaRPr lang="pl-PL" sz="3200" dirty="0">
              <a:solidFill>
                <a:srgbClr val="496F63"/>
              </a:solidFill>
            </a:endParaRPr>
          </a:p>
          <a:p>
            <a:r>
              <a:rPr lang="pl-PL" sz="3200" b="1" dirty="0">
                <a:solidFill>
                  <a:srgbClr val="496F63"/>
                </a:solidFill>
              </a:rPr>
              <a:t>Snapchat</a:t>
            </a:r>
            <a:r>
              <a:rPr lang="pl-PL" sz="3200" dirty="0">
                <a:solidFill>
                  <a:srgbClr val="496F63"/>
                </a:solidFill>
              </a:rPr>
              <a:t> - użytkownicy mają zwykle od 18 do 24 lat</a:t>
            </a:r>
          </a:p>
          <a:p>
            <a:r>
              <a:rPr lang="pl-PL" sz="3200" dirty="0">
                <a:solidFill>
                  <a:srgbClr val="496F63"/>
                </a:solidFill>
              </a:rPr>
              <a:t>(target – młodsze osoby).</a:t>
            </a:r>
          </a:p>
        </p:txBody>
      </p:sp>
      <p:sp>
        <p:nvSpPr>
          <p:cNvPr id="17" name="Shape 72">
            <a:extLst>
              <a:ext uri="{FF2B5EF4-FFF2-40B4-BE49-F238E27FC236}">
                <a16:creationId xmlns:a16="http://schemas.microsoft.com/office/drawing/2014/main" id="{6B09FE12-AC36-43DB-9FC0-31E4CAFC6A37}"/>
              </a:ext>
            </a:extLst>
          </p:cNvPr>
          <p:cNvSpPr/>
          <p:nvPr/>
        </p:nvSpPr>
        <p:spPr>
          <a:xfrm>
            <a:off x="8088384" y="11464546"/>
            <a:ext cx="16152069" cy="1199974"/>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8" name="Prostokąt 17">
            <a:extLst>
              <a:ext uri="{FF2B5EF4-FFF2-40B4-BE49-F238E27FC236}">
                <a16:creationId xmlns:a16="http://schemas.microsoft.com/office/drawing/2014/main" id="{19056492-99AB-4675-BA7B-13DF430C9671}"/>
              </a:ext>
            </a:extLst>
          </p:cNvPr>
          <p:cNvSpPr/>
          <p:nvPr/>
        </p:nvSpPr>
        <p:spPr>
          <a:xfrm>
            <a:off x="8164375" y="11710590"/>
            <a:ext cx="16000086" cy="707886"/>
          </a:xfrm>
          <a:prstGeom prst="rect">
            <a:avLst/>
          </a:prstGeom>
        </p:spPr>
        <p:txBody>
          <a:bodyPr wrap="square">
            <a:spAutoFit/>
          </a:bodyPr>
          <a:lstStyle/>
          <a:p>
            <a:r>
              <a:rPr lang="pl-PL" sz="4000" b="1" dirty="0">
                <a:solidFill>
                  <a:srgbClr val="FFFFFF"/>
                </a:solidFill>
              </a:rPr>
              <a:t>Strategia marketingowa dla każdego kanału – studium przypadku</a:t>
            </a:r>
            <a:endParaRPr lang="en-US" sz="4000" b="1" dirty="0">
              <a:solidFill>
                <a:srgbClr val="FFFFFF"/>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606596" y="-6226335"/>
            <a:ext cx="14041665" cy="15049440"/>
          </a:xfrm>
          <a:prstGeom prst="rect">
            <a:avLst/>
          </a:prstGeom>
        </p:spPr>
      </p:pic>
      <p:sp>
        <p:nvSpPr>
          <p:cNvPr id="68" name="Shape 68"/>
          <p:cNvSpPr/>
          <p:nvPr/>
        </p:nvSpPr>
        <p:spPr>
          <a:xfrm>
            <a:off x="255464" y="688272"/>
            <a:ext cx="22197283" cy="446454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r>
              <a:rPr lang="pl-PL" sz="7000" dirty="0">
                <a:solidFill>
                  <a:srgbClr val="496F63"/>
                </a:solidFill>
                <a:latin typeface="Arial" panose="020B0604020202020204" pitchFamily="34" charset="0"/>
                <a:cs typeface="Arial" panose="020B0604020202020204" pitchFamily="34" charset="0"/>
              </a:rPr>
              <a:t>O czym małe przedsiębiorstwo powinno pomyśleć w przypadku Lean Marketingu? </a:t>
            </a:r>
            <a:endParaRPr sz="70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
        <p:nvSpPr>
          <p:cNvPr id="15" name="Prostokąt 14">
            <a:extLst>
              <a:ext uri="{FF2B5EF4-FFF2-40B4-BE49-F238E27FC236}">
                <a16:creationId xmlns:a16="http://schemas.microsoft.com/office/drawing/2014/main" id="{D8DE5493-D55B-44DE-848B-DE2AA6031324}"/>
              </a:ext>
            </a:extLst>
          </p:cNvPr>
          <p:cNvSpPr/>
          <p:nvPr/>
        </p:nvSpPr>
        <p:spPr>
          <a:xfrm>
            <a:off x="1124213" y="2738559"/>
            <a:ext cx="22506578" cy="7386638"/>
          </a:xfrm>
          <a:prstGeom prst="rect">
            <a:avLst/>
          </a:prstGeom>
        </p:spPr>
        <p:txBody>
          <a:bodyPr wrap="square">
            <a:spAutoFit/>
          </a:bodyPr>
          <a:lstStyle/>
          <a:p>
            <a:pPr marL="685800" indent="-685800" algn="l">
              <a:buFont typeface="Arial" panose="020B0604020202020204" pitchFamily="34" charset="0"/>
              <a:buChar char="•"/>
            </a:pPr>
            <a:r>
              <a:rPr lang="pl-PL" sz="5500" b="1" dirty="0">
                <a:solidFill>
                  <a:srgbClr val="496F63"/>
                </a:solidFill>
              </a:rPr>
              <a:t>Koszt alternatywny wykonania A polega na tym, że nie możesz również zrobić B, a decyzje są współzależne. </a:t>
            </a:r>
            <a:endParaRPr lang="pl-PL" sz="5200" b="1" dirty="0">
              <a:solidFill>
                <a:srgbClr val="496F63"/>
              </a:solidFill>
            </a:endParaRPr>
          </a:p>
          <a:p>
            <a:pPr marL="685800" indent="-685800" algn="l">
              <a:buFont typeface="Arial" panose="020B0604020202020204" pitchFamily="34" charset="0"/>
              <a:buChar char="•"/>
            </a:pPr>
            <a:endParaRPr lang="pl-PL" sz="5200" b="1" dirty="0">
              <a:solidFill>
                <a:srgbClr val="496F63"/>
              </a:solidFill>
            </a:endParaRPr>
          </a:p>
          <a:p>
            <a:pPr marL="685800" indent="-685800" algn="l">
              <a:buFont typeface="Arial" panose="020B0604020202020204" pitchFamily="34" charset="0"/>
              <a:buChar char="•"/>
            </a:pPr>
            <a:endParaRPr lang="pl-PL" sz="5200" b="1" dirty="0">
              <a:solidFill>
                <a:srgbClr val="496F63"/>
              </a:solidFill>
            </a:endParaRPr>
          </a:p>
          <a:p>
            <a:pPr marL="685800" indent="-685800" algn="l">
              <a:buFont typeface="Arial" panose="020B0604020202020204" pitchFamily="34" charset="0"/>
              <a:buChar char="•"/>
            </a:pPr>
            <a:endParaRPr lang="pl-PL" sz="52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endParaRPr lang="pl-PL" sz="52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endParaRPr lang="pl-PL" sz="52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endParaRPr lang="pl-PL" sz="5200" b="1" dirty="0">
              <a:solidFill>
                <a:srgbClr val="496F63"/>
              </a:solidFill>
              <a:latin typeface="Arial" panose="020B0604020202020204" pitchFamily="34" charset="0"/>
              <a:cs typeface="Arial" panose="020B0604020202020204" pitchFamily="34" charset="0"/>
            </a:endParaRPr>
          </a:p>
          <a:p>
            <a:pPr algn="l"/>
            <a:endParaRPr lang="pl-PL" sz="5200" b="1" dirty="0">
              <a:solidFill>
                <a:srgbClr val="496F63"/>
              </a:solidFill>
              <a:latin typeface="Arial" panose="020B0604020202020204" pitchFamily="34" charset="0"/>
              <a:cs typeface="Arial" panose="020B0604020202020204" pitchFamily="34" charset="0"/>
            </a:endParaRPr>
          </a:p>
        </p:txBody>
      </p:sp>
      <p:sp>
        <p:nvSpPr>
          <p:cNvPr id="24" name="Rectangle 1">
            <a:extLst>
              <a:ext uri="{FF2B5EF4-FFF2-40B4-BE49-F238E27FC236}">
                <a16:creationId xmlns:a16="http://schemas.microsoft.com/office/drawing/2014/main" id="{F0865906-1E44-43A6-B80C-D3FBFD7E07C1}"/>
              </a:ext>
            </a:extLst>
          </p:cNvPr>
          <p:cNvSpPr/>
          <p:nvPr/>
        </p:nvSpPr>
        <p:spPr>
          <a:xfrm>
            <a:off x="3632629" y="13071424"/>
            <a:ext cx="17837523" cy="461665"/>
          </a:xfrm>
          <a:prstGeom prst="rect">
            <a:avLst/>
          </a:prstGeom>
        </p:spPr>
        <p:txBody>
          <a:bodyPr wrap="square">
            <a:spAutoFit/>
          </a:bodyPr>
          <a:lstStyle/>
          <a:p>
            <a:pPr algn="ctr" fontAlgn="base"/>
            <a:r>
              <a:rPr lang="pl-PL" sz="2400" b="1" kern="1200" dirty="0">
                <a:solidFill>
                  <a:srgbClr val="496F63"/>
                </a:solidFill>
                <a:latin typeface="Arial" panose="020B0604020202020204" pitchFamily="34" charset="0"/>
                <a:cs typeface="Arial" panose="020B0604020202020204" pitchFamily="34" charset="0"/>
                <a:sym typeface="Quattrocento Sans"/>
              </a:rPr>
              <a:t>Źródło: https://www.smartinsights.com/goal-setting-evaluation/performance-management/principles-lean-marketing/</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17" name="Shape 72">
            <a:extLst>
              <a:ext uri="{FF2B5EF4-FFF2-40B4-BE49-F238E27FC236}">
                <a16:creationId xmlns:a16="http://schemas.microsoft.com/office/drawing/2014/main" id="{F45553C8-11A1-4979-8CFE-71EA285D2C56}"/>
              </a:ext>
            </a:extLst>
          </p:cNvPr>
          <p:cNvSpPr/>
          <p:nvPr/>
        </p:nvSpPr>
        <p:spPr>
          <a:xfrm>
            <a:off x="4351283" y="4729654"/>
            <a:ext cx="20129350" cy="3038533"/>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8" name="Shape 69">
            <a:extLst>
              <a:ext uri="{FF2B5EF4-FFF2-40B4-BE49-F238E27FC236}">
                <a16:creationId xmlns:a16="http://schemas.microsoft.com/office/drawing/2014/main" id="{9B8D8713-B826-4DE1-94CA-3346FEDFBA8B}"/>
              </a:ext>
            </a:extLst>
          </p:cNvPr>
          <p:cNvSpPr/>
          <p:nvPr/>
        </p:nvSpPr>
        <p:spPr>
          <a:xfrm>
            <a:off x="9226719" y="9031799"/>
            <a:ext cx="14254105" cy="156342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ctr"/>
            <a:r>
              <a:rPr lang="pl-PL" sz="3600" dirty="0">
                <a:solidFill>
                  <a:srgbClr val="FFFFFF"/>
                </a:solidFill>
              </a:rPr>
              <a:t>///</a:t>
            </a:r>
            <a:endParaRPr sz="3600" dirty="0">
              <a:solidFill>
                <a:srgbClr val="FFFFFF"/>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31EC054F-B171-455C-8470-5E7216E84049}"/>
              </a:ext>
            </a:extLst>
          </p:cNvPr>
          <p:cNvSpPr/>
          <p:nvPr/>
        </p:nvSpPr>
        <p:spPr>
          <a:xfrm>
            <a:off x="4685048" y="4949786"/>
            <a:ext cx="19224161" cy="2554545"/>
          </a:xfrm>
          <a:prstGeom prst="rect">
            <a:avLst/>
          </a:prstGeom>
        </p:spPr>
        <p:txBody>
          <a:bodyPr wrap="square">
            <a:spAutoFit/>
          </a:bodyPr>
          <a:lstStyle/>
          <a:p>
            <a:r>
              <a:rPr lang="pl-PL" sz="4000" dirty="0">
                <a:solidFill>
                  <a:srgbClr val="FFFFFF"/>
                </a:solidFill>
              </a:rPr>
              <a:t>Aby uniknąć przekroczenia kosztów i opóźnień, należy zawsze brać pod uwagę drugą stronę każdej decyzji. Jeśli powiesz swojemu zespołowi programistycznemu składającemu się z trzech programistów, aby wbudowali dodatkową funkcję w nowej aplikacji, musisz podjąć tę decyzję kosztem innych funkcji. Może to być zła decyzja. </a:t>
            </a:r>
          </a:p>
        </p:txBody>
      </p:sp>
      <p:sp>
        <p:nvSpPr>
          <p:cNvPr id="14" name="Shape 72">
            <a:extLst>
              <a:ext uri="{FF2B5EF4-FFF2-40B4-BE49-F238E27FC236}">
                <a16:creationId xmlns:a16="http://schemas.microsoft.com/office/drawing/2014/main" id="{70545A97-5D91-4C11-AC36-F210A2E09597}"/>
              </a:ext>
            </a:extLst>
          </p:cNvPr>
          <p:cNvSpPr/>
          <p:nvPr/>
        </p:nvSpPr>
        <p:spPr>
          <a:xfrm>
            <a:off x="2033379" y="8150103"/>
            <a:ext cx="17515863" cy="4877625"/>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6" name="Prostokąt 15">
            <a:extLst>
              <a:ext uri="{FF2B5EF4-FFF2-40B4-BE49-F238E27FC236}">
                <a16:creationId xmlns:a16="http://schemas.microsoft.com/office/drawing/2014/main" id="{AD0B5BB7-0B17-4218-AA9B-C1852974D3E0}"/>
              </a:ext>
            </a:extLst>
          </p:cNvPr>
          <p:cNvSpPr/>
          <p:nvPr/>
        </p:nvSpPr>
        <p:spPr>
          <a:xfrm>
            <a:off x="2352819" y="8290016"/>
            <a:ext cx="16876982" cy="4524315"/>
          </a:xfrm>
          <a:prstGeom prst="rect">
            <a:avLst/>
          </a:prstGeom>
        </p:spPr>
        <p:txBody>
          <a:bodyPr wrap="square">
            <a:spAutoFit/>
          </a:bodyPr>
          <a:lstStyle/>
          <a:p>
            <a:pPr algn="ctr"/>
            <a:r>
              <a:rPr lang="pl-PL" sz="3600" dirty="0">
                <a:solidFill>
                  <a:srgbClr val="FF0000"/>
                </a:solidFill>
              </a:rPr>
              <a:t>Czy wiesz, że</a:t>
            </a:r>
            <a:r>
              <a:rPr lang="en-US" sz="3600" dirty="0">
                <a:solidFill>
                  <a:srgbClr val="FF0000"/>
                </a:solidFill>
              </a:rPr>
              <a:t>...?</a:t>
            </a:r>
          </a:p>
          <a:p>
            <a:r>
              <a:rPr lang="pl-PL" sz="3600" dirty="0">
                <a:solidFill>
                  <a:srgbClr val="496F63"/>
                </a:solidFill>
              </a:rPr>
              <a:t>Twórcy Instagrama pierwotnie zbudowali sieć społecznościową opartą na aplikacjach mobilnych, która została zbudowana wokół sprawdzania lokalizacji, robienia planów ze znajomymi i dzielenia się doświadczeniami. Szybko zdali sobie sprawę, że użytkownicy uwielbiają używać go do udostępniania zdjęć i  nic poza tym. Zamiast poświęcać zasoby na ulepszanie funkcji, na których pierwotnie zbudowano aplikację, porzucili wszystkie funkcje z wyjątkiem udostępniania zdjęć i zbudowali najlepszą aplikację, jaką mogliby właśnie w tym zakresie</a:t>
            </a:r>
            <a:r>
              <a:rPr lang="en-US" sz="3600" dirty="0">
                <a:solidFill>
                  <a:srgbClr val="496F63"/>
                </a:solidFill>
              </a:rPr>
              <a:t>.</a:t>
            </a:r>
            <a:endParaRPr lang="pl-PL" sz="3600" dirty="0">
              <a:solidFill>
                <a:srgbClr val="496F63"/>
              </a:solidFill>
            </a:endParaRPr>
          </a:p>
        </p:txBody>
      </p:sp>
      <p:pic>
        <p:nvPicPr>
          <p:cNvPr id="4" name="Obraz 3">
            <a:extLst>
              <a:ext uri="{FF2B5EF4-FFF2-40B4-BE49-F238E27FC236}">
                <a16:creationId xmlns:a16="http://schemas.microsoft.com/office/drawing/2014/main" id="{F037DD07-B3B9-4B7B-991B-1DC672357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9930" y="8823105"/>
            <a:ext cx="3620713" cy="3620713"/>
          </a:xfrm>
          <a:prstGeom prst="rect">
            <a:avLst/>
          </a:prstGeom>
        </p:spPr>
      </p:pic>
    </p:spTree>
    <p:extLst>
      <p:ext uri="{BB962C8B-B14F-4D97-AF65-F5344CB8AC3E}">
        <p14:creationId xmlns:p14="http://schemas.microsoft.com/office/powerpoint/2010/main" val="29398680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9439159" y="-1516351"/>
            <a:ext cx="14041665" cy="15049440"/>
          </a:xfrm>
          <a:prstGeom prst="rect">
            <a:avLst/>
          </a:prstGeom>
        </p:spPr>
      </p:pic>
      <p:sp>
        <p:nvSpPr>
          <p:cNvPr id="68" name="Shape 68"/>
          <p:cNvSpPr/>
          <p:nvPr/>
        </p:nvSpPr>
        <p:spPr>
          <a:xfrm>
            <a:off x="255464" y="688272"/>
            <a:ext cx="22197283" cy="446454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r>
              <a:rPr lang="pl-PL" sz="7000" dirty="0">
                <a:solidFill>
                  <a:srgbClr val="496F63"/>
                </a:solidFill>
                <a:latin typeface="Arial" panose="020B0604020202020204" pitchFamily="34" charset="0"/>
                <a:cs typeface="Arial" panose="020B0604020202020204" pitchFamily="34" charset="0"/>
              </a:rPr>
              <a:t>O czym małe przedsiębiorstwo powinno pomyśleć w przypadku Lean Marketingu? </a:t>
            </a: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
        <p:nvSpPr>
          <p:cNvPr id="15" name="Prostokąt 14">
            <a:extLst>
              <a:ext uri="{FF2B5EF4-FFF2-40B4-BE49-F238E27FC236}">
                <a16:creationId xmlns:a16="http://schemas.microsoft.com/office/drawing/2014/main" id="{D8DE5493-D55B-44DE-848B-DE2AA6031324}"/>
              </a:ext>
            </a:extLst>
          </p:cNvPr>
          <p:cNvSpPr/>
          <p:nvPr/>
        </p:nvSpPr>
        <p:spPr>
          <a:xfrm>
            <a:off x="974246" y="2920544"/>
            <a:ext cx="23154290" cy="12557284"/>
          </a:xfrm>
          <a:prstGeom prst="rect">
            <a:avLst/>
          </a:prstGeom>
        </p:spPr>
        <p:txBody>
          <a:bodyPr wrap="square">
            <a:spAutoFit/>
          </a:bodyPr>
          <a:lstStyle/>
          <a:p>
            <a:pPr marL="685800" indent="-685800" algn="l">
              <a:buFont typeface="Arial" panose="020B0604020202020204" pitchFamily="34" charset="0"/>
              <a:buChar char="•"/>
            </a:pPr>
            <a:r>
              <a:rPr lang="pl-PL" sz="4500" b="1" dirty="0">
                <a:solidFill>
                  <a:srgbClr val="496F63"/>
                </a:solidFill>
                <a:latin typeface="Arial" panose="020B0604020202020204" pitchFamily="34" charset="0"/>
                <a:cs typeface="Arial" panose="020B0604020202020204" pitchFamily="34" charset="0"/>
              </a:rPr>
              <a:t>Proste testy rynkowe mogą być przydatne, ale nie zawsze można na nich polegać.</a:t>
            </a:r>
          </a:p>
          <a:p>
            <a:pPr marL="685800" indent="-685800" algn="l">
              <a:buFont typeface="Arial" panose="020B0604020202020204" pitchFamily="34" charset="0"/>
              <a:buChar char="•"/>
            </a:pPr>
            <a:endParaRPr lang="pl-PL" sz="45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endParaRPr lang="pl-PL" sz="45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endParaRPr lang="pl-PL" sz="45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endParaRPr lang="pl-PL" sz="4500" b="1" dirty="0">
              <a:solidFill>
                <a:srgbClr val="496F63"/>
              </a:solidFill>
              <a:latin typeface="Arial" panose="020B0604020202020204" pitchFamily="34" charset="0"/>
              <a:cs typeface="Arial" panose="020B0604020202020204" pitchFamily="34" charset="0"/>
            </a:endParaRPr>
          </a:p>
          <a:p>
            <a:pPr algn="l"/>
            <a:endParaRPr lang="pl-PL" sz="4500" b="1" dirty="0">
              <a:solidFill>
                <a:srgbClr val="496F63"/>
              </a:solidFill>
              <a:latin typeface="Arial" panose="020B0604020202020204" pitchFamily="34" charset="0"/>
              <a:cs typeface="Arial" panose="020B0604020202020204" pitchFamily="34" charset="0"/>
            </a:endParaRPr>
          </a:p>
          <a:p>
            <a:pPr algn="l"/>
            <a:endParaRPr lang="pl-PL" sz="4500" b="1" dirty="0">
              <a:solidFill>
                <a:srgbClr val="496F63"/>
              </a:solidFill>
              <a:latin typeface="Arial" panose="020B0604020202020204" pitchFamily="34" charset="0"/>
              <a:cs typeface="Arial" panose="020B0604020202020204" pitchFamily="34" charset="0"/>
            </a:endParaRPr>
          </a:p>
          <a:p>
            <a:pPr algn="l"/>
            <a:endParaRPr lang="pl-PL" sz="4500" b="1" dirty="0">
              <a:solidFill>
                <a:srgbClr val="496F63"/>
              </a:solidFill>
              <a:latin typeface="Arial" panose="020B0604020202020204" pitchFamily="34" charset="0"/>
              <a:cs typeface="Arial" panose="020B0604020202020204" pitchFamily="34" charset="0"/>
            </a:endParaRPr>
          </a:p>
          <a:p>
            <a:pPr algn="l"/>
            <a:endParaRPr lang="pl-PL" sz="45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r>
              <a:rPr lang="pl-PL" sz="4500" b="1" dirty="0">
                <a:solidFill>
                  <a:srgbClr val="496F63"/>
                </a:solidFill>
                <a:latin typeface="Arial" panose="020B0604020202020204" pitchFamily="34" charset="0"/>
                <a:cs typeface="Arial" panose="020B0604020202020204" pitchFamily="34" charset="0"/>
              </a:rPr>
              <a:t>Wyrównaj całą organizację.</a:t>
            </a:r>
          </a:p>
          <a:p>
            <a:pPr algn="l"/>
            <a:endParaRPr lang="pl-PL" sz="4500" b="1" dirty="0">
              <a:solidFill>
                <a:srgbClr val="496F63"/>
              </a:solidFill>
            </a:endParaRPr>
          </a:p>
          <a:p>
            <a:pPr marL="685800" indent="-685800" algn="l">
              <a:buFont typeface="Arial" panose="020B0604020202020204" pitchFamily="34" charset="0"/>
              <a:buChar char="•"/>
            </a:pPr>
            <a:endParaRPr lang="pl-PL" sz="4500" b="1" dirty="0">
              <a:solidFill>
                <a:srgbClr val="496F63"/>
              </a:solidFill>
            </a:endParaRPr>
          </a:p>
          <a:p>
            <a:pPr marL="685800" indent="-685800" algn="l">
              <a:buFont typeface="Arial" panose="020B0604020202020204" pitchFamily="34" charset="0"/>
              <a:buChar char="•"/>
            </a:pPr>
            <a:endParaRPr lang="pl-PL" sz="4500" b="1" dirty="0">
              <a:solidFill>
                <a:srgbClr val="496F63"/>
              </a:solidFill>
            </a:endParaRPr>
          </a:p>
          <a:p>
            <a:pPr marL="685800" indent="-685800" algn="l">
              <a:buFont typeface="Arial" panose="020B0604020202020204" pitchFamily="34" charset="0"/>
              <a:buChar char="•"/>
            </a:pPr>
            <a:endParaRPr lang="pl-PL" sz="45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endParaRPr lang="pl-PL" sz="45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endParaRPr lang="pl-PL" sz="45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endParaRPr lang="pl-PL" sz="45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endParaRPr lang="pl-PL" sz="4500" b="1" dirty="0">
              <a:solidFill>
                <a:srgbClr val="496F63"/>
              </a:solidFill>
              <a:latin typeface="Arial" panose="020B0604020202020204" pitchFamily="34" charset="0"/>
              <a:cs typeface="Arial" panose="020B0604020202020204" pitchFamily="34" charset="0"/>
            </a:endParaRPr>
          </a:p>
        </p:txBody>
      </p:sp>
      <p:sp>
        <p:nvSpPr>
          <p:cNvPr id="24" name="Rectangle 1">
            <a:extLst>
              <a:ext uri="{FF2B5EF4-FFF2-40B4-BE49-F238E27FC236}">
                <a16:creationId xmlns:a16="http://schemas.microsoft.com/office/drawing/2014/main" id="{F0865906-1E44-43A6-B80C-D3FBFD7E07C1}"/>
              </a:ext>
            </a:extLst>
          </p:cNvPr>
          <p:cNvSpPr/>
          <p:nvPr/>
        </p:nvSpPr>
        <p:spPr>
          <a:xfrm>
            <a:off x="3632629" y="13099256"/>
            <a:ext cx="17837523" cy="461665"/>
          </a:xfrm>
          <a:prstGeom prst="rect">
            <a:avLst/>
          </a:prstGeom>
        </p:spPr>
        <p:txBody>
          <a:bodyPr wrap="square">
            <a:spAutoFit/>
          </a:bodyPr>
          <a:lstStyle/>
          <a:p>
            <a:pPr algn="ctr" fontAlgn="base"/>
            <a:r>
              <a:rPr lang="pl-PL" sz="2400" b="1" kern="1200" dirty="0">
                <a:solidFill>
                  <a:srgbClr val="496F63"/>
                </a:solidFill>
                <a:latin typeface="Arial" panose="020B0604020202020204" pitchFamily="34" charset="0"/>
                <a:cs typeface="Arial" panose="020B0604020202020204" pitchFamily="34" charset="0"/>
                <a:sym typeface="Quattrocento Sans"/>
              </a:rPr>
              <a:t>Źródło: https://www.smartinsights.com/goal-setting-evaluation/performance-management/principles-lean-marketing/</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17" name="Shape 72">
            <a:extLst>
              <a:ext uri="{FF2B5EF4-FFF2-40B4-BE49-F238E27FC236}">
                <a16:creationId xmlns:a16="http://schemas.microsoft.com/office/drawing/2014/main" id="{F45553C8-11A1-4979-8CFE-71EA285D2C56}"/>
              </a:ext>
            </a:extLst>
          </p:cNvPr>
          <p:cNvSpPr/>
          <p:nvPr/>
        </p:nvSpPr>
        <p:spPr>
          <a:xfrm>
            <a:off x="1931253" y="3908902"/>
            <a:ext cx="22549380" cy="1671690"/>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 name="Prostokąt 1">
            <a:extLst>
              <a:ext uri="{FF2B5EF4-FFF2-40B4-BE49-F238E27FC236}">
                <a16:creationId xmlns:a16="http://schemas.microsoft.com/office/drawing/2014/main" id="{31EC054F-B171-455C-8470-5E7216E84049}"/>
              </a:ext>
            </a:extLst>
          </p:cNvPr>
          <p:cNvSpPr/>
          <p:nvPr/>
        </p:nvSpPr>
        <p:spPr>
          <a:xfrm>
            <a:off x="2096227" y="4016442"/>
            <a:ext cx="22208358" cy="1261884"/>
          </a:xfrm>
          <a:prstGeom prst="rect">
            <a:avLst/>
          </a:prstGeom>
        </p:spPr>
        <p:txBody>
          <a:bodyPr wrap="square">
            <a:spAutoFit/>
          </a:bodyPr>
          <a:lstStyle/>
          <a:p>
            <a:r>
              <a:rPr lang="pl-PL" sz="3800" dirty="0">
                <a:solidFill>
                  <a:srgbClr val="FFFFFF"/>
                </a:solidFill>
              </a:rPr>
              <a:t>Rentowność rynku można również przetestować tworząc strony docelowe, a następnie reklamując nadchodzącą propozycję poprzez </a:t>
            </a:r>
            <a:r>
              <a:rPr lang="pl-PL" sz="3800" dirty="0" err="1">
                <a:solidFill>
                  <a:srgbClr val="FFFFFF"/>
                </a:solidFill>
              </a:rPr>
              <a:t>targetowanie</a:t>
            </a:r>
            <a:r>
              <a:rPr lang="pl-PL" sz="3800" dirty="0">
                <a:solidFill>
                  <a:srgbClr val="FFFFFF"/>
                </a:solidFill>
              </a:rPr>
              <a:t> w Google </a:t>
            </a:r>
            <a:r>
              <a:rPr lang="pl-PL" sz="3800" dirty="0" err="1">
                <a:solidFill>
                  <a:srgbClr val="FFFFFF"/>
                </a:solidFill>
              </a:rPr>
              <a:t>AdWords</a:t>
            </a:r>
            <a:r>
              <a:rPr lang="pl-PL" sz="3800" dirty="0">
                <a:solidFill>
                  <a:srgbClr val="FFFFFF"/>
                </a:solidFill>
              </a:rPr>
              <a:t> lub mediach społecznościowych. </a:t>
            </a:r>
          </a:p>
        </p:txBody>
      </p:sp>
      <p:sp>
        <p:nvSpPr>
          <p:cNvPr id="14" name="Shape 72">
            <a:extLst>
              <a:ext uri="{FF2B5EF4-FFF2-40B4-BE49-F238E27FC236}">
                <a16:creationId xmlns:a16="http://schemas.microsoft.com/office/drawing/2014/main" id="{70545A97-5D91-4C11-AC36-F210A2E09597}"/>
              </a:ext>
            </a:extLst>
          </p:cNvPr>
          <p:cNvSpPr/>
          <p:nvPr/>
        </p:nvSpPr>
        <p:spPr>
          <a:xfrm>
            <a:off x="474791" y="5763520"/>
            <a:ext cx="23488712" cy="3340840"/>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6" name="Prostokąt 15">
            <a:extLst>
              <a:ext uri="{FF2B5EF4-FFF2-40B4-BE49-F238E27FC236}">
                <a16:creationId xmlns:a16="http://schemas.microsoft.com/office/drawing/2014/main" id="{AD0B5BB7-0B17-4218-AA9B-C1852974D3E0}"/>
              </a:ext>
            </a:extLst>
          </p:cNvPr>
          <p:cNvSpPr/>
          <p:nvPr/>
        </p:nvSpPr>
        <p:spPr>
          <a:xfrm>
            <a:off x="622148" y="6015589"/>
            <a:ext cx="23287060" cy="3016210"/>
          </a:xfrm>
          <a:prstGeom prst="rect">
            <a:avLst/>
          </a:prstGeom>
        </p:spPr>
        <p:txBody>
          <a:bodyPr wrap="square">
            <a:spAutoFit/>
          </a:bodyPr>
          <a:lstStyle/>
          <a:p>
            <a:pPr algn="ctr"/>
            <a:r>
              <a:rPr lang="pl-PL" sz="3800" dirty="0">
                <a:solidFill>
                  <a:srgbClr val="496F63"/>
                </a:solidFill>
              </a:rPr>
              <a:t>Czasami klienci potrzebują czasu, aby docenić wartość nowego produktu i na odwrót, czasami początkowe użycie jest słabym przewodnikiem dla przyszłego użytkowania, ponieważ czasami przelotne sztuczki prowadzą do napływu użytkowników, który szybko się rozprasza. </a:t>
            </a:r>
            <a:r>
              <a:rPr lang="pl-PL" sz="3800" dirty="0" err="1">
                <a:solidFill>
                  <a:srgbClr val="496F63"/>
                </a:solidFill>
              </a:rPr>
              <a:t>Groupon</a:t>
            </a:r>
            <a:r>
              <a:rPr lang="pl-PL" sz="3800" dirty="0">
                <a:solidFill>
                  <a:srgbClr val="496F63"/>
                </a:solidFill>
              </a:rPr>
              <a:t> jest tego najlepszym przykładem. Ogromne wczesne zainteresowanie szybko zniknęło, gdy klienci odkryli, że wielokrotne użycie jest nieopłacalne. Staraj się nawiązywać rozmowy z użytkownikami i generować informacje zwrotne. </a:t>
            </a:r>
          </a:p>
        </p:txBody>
      </p:sp>
      <p:sp>
        <p:nvSpPr>
          <p:cNvPr id="19" name="Shape 72">
            <a:extLst>
              <a:ext uri="{FF2B5EF4-FFF2-40B4-BE49-F238E27FC236}">
                <a16:creationId xmlns:a16="http://schemas.microsoft.com/office/drawing/2014/main" id="{A52447C9-3D54-44D0-B675-4D187441B941}"/>
              </a:ext>
            </a:extLst>
          </p:cNvPr>
          <p:cNvSpPr/>
          <p:nvPr/>
        </p:nvSpPr>
        <p:spPr>
          <a:xfrm>
            <a:off x="1931253" y="10350850"/>
            <a:ext cx="22549380" cy="270419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0" name="Prostokąt 19">
            <a:extLst>
              <a:ext uri="{FF2B5EF4-FFF2-40B4-BE49-F238E27FC236}">
                <a16:creationId xmlns:a16="http://schemas.microsoft.com/office/drawing/2014/main" id="{3F7212EC-5519-4304-9F22-3F5EDFE33860}"/>
              </a:ext>
            </a:extLst>
          </p:cNvPr>
          <p:cNvSpPr/>
          <p:nvPr/>
        </p:nvSpPr>
        <p:spPr>
          <a:xfrm>
            <a:off x="2047911" y="10377394"/>
            <a:ext cx="22208357" cy="2677656"/>
          </a:xfrm>
          <a:prstGeom prst="rect">
            <a:avLst/>
          </a:prstGeom>
        </p:spPr>
        <p:txBody>
          <a:bodyPr wrap="square">
            <a:spAutoFit/>
          </a:bodyPr>
          <a:lstStyle/>
          <a:p>
            <a:r>
              <a:rPr lang="pl-PL" sz="4200" dirty="0">
                <a:solidFill>
                  <a:srgbClr val="FFFFFF"/>
                </a:solidFill>
              </a:rPr>
              <a:t>Jeśli cel końcowy wymaga produktu zbudowanego we współpracy między wieloma różnymi zespołami, możesz skonfigurować całą organizację, aby zmaksymalizować współpracę. Podobnie, jeśli okaże się, że istnieją działania, które nie przyczyniają się do ogólnego celu, usunięcie ich może pomóc zwiększyć wydajność i zaoszczędzić pieniądze.</a:t>
            </a:r>
          </a:p>
        </p:txBody>
      </p:sp>
    </p:spTree>
    <p:extLst>
      <p:ext uri="{BB962C8B-B14F-4D97-AF65-F5344CB8AC3E}">
        <p14:creationId xmlns:p14="http://schemas.microsoft.com/office/powerpoint/2010/main" val="31837563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1577102" y="604044"/>
            <a:ext cx="21229795" cy="31688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92500"/>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pl-PL" dirty="0">
                <a:latin typeface="Arial" panose="020B0604020202020204" pitchFamily="34" charset="0"/>
                <a:cs typeface="Arial" panose="020B0604020202020204" pitchFamily="34" charset="0"/>
              </a:rPr>
              <a:t>Poznaj 5 kroków do skuteczniejszych działań marketingowych. </a:t>
            </a:r>
            <a:endParaRPr dirty="0">
              <a:latin typeface="Arial" panose="020B0604020202020204" pitchFamily="34" charset="0"/>
              <a:cs typeface="Arial" panose="020B0604020202020204" pitchFamily="34" charset="0"/>
            </a:endParaRPr>
          </a:p>
        </p:txBody>
      </p:sp>
      <p:sp>
        <p:nvSpPr>
          <p:cNvPr id="88" name="Shape 88"/>
          <p:cNvSpPr/>
          <p:nvPr/>
        </p:nvSpPr>
        <p:spPr>
          <a:xfrm>
            <a:off x="378381" y="12995544"/>
            <a:ext cx="20038574" cy="455509"/>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dirty="0"/>
              <a:t>Źródło: https://nowymarketing.pl/a/21843,5-krokow-do-bardziej-efektywnych-dzialan-marketingowych-czyli-lean-marketing</a:t>
            </a:r>
            <a:endParaRPr dirty="0"/>
          </a:p>
        </p:txBody>
      </p:sp>
      <p:sp>
        <p:nvSpPr>
          <p:cNvPr id="99" name="Shape 99"/>
          <p:cNvSpPr/>
          <p:nvPr/>
        </p:nvSpPr>
        <p:spPr>
          <a:xfrm>
            <a:off x="13612395" y="9642451"/>
            <a:ext cx="289460" cy="302890"/>
          </a:xfrm>
          <a:custGeom>
            <a:avLst/>
            <a:gdLst/>
            <a:ahLst/>
            <a:cxnLst>
              <a:cxn ang="0">
                <a:pos x="wd2" y="hd2"/>
              </a:cxn>
              <a:cxn ang="5400000">
                <a:pos x="wd2" y="hd2"/>
              </a:cxn>
              <a:cxn ang="10800000">
                <a:pos x="wd2" y="hd2"/>
              </a:cxn>
              <a:cxn ang="16200000">
                <a:pos x="wd2" y="hd2"/>
              </a:cxn>
            </a:cxnLst>
            <a:rect l="0" t="0" r="r" b="b"/>
            <a:pathLst>
              <a:path w="21600" h="21600" extrusionOk="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rgbClr val="393941"/>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042998" y="-1333440"/>
            <a:ext cx="14041665" cy="15049440"/>
          </a:xfrm>
          <a:prstGeom prst="rect">
            <a:avLst/>
          </a:prstGeom>
        </p:spPr>
      </p:pic>
      <p:pic>
        <p:nvPicPr>
          <p:cNvPr id="3" name="Obraz 2">
            <a:extLst>
              <a:ext uri="{FF2B5EF4-FFF2-40B4-BE49-F238E27FC236}">
                <a16:creationId xmlns:a16="http://schemas.microsoft.com/office/drawing/2014/main" id="{90C09BB5-CE09-41BC-8C6B-F996BBCBE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93" y="813342"/>
            <a:ext cx="9579113" cy="6944857"/>
          </a:xfrm>
          <a:prstGeom prst="rect">
            <a:avLst/>
          </a:prstGeom>
        </p:spPr>
      </p:pic>
      <p:pic>
        <p:nvPicPr>
          <p:cNvPr id="5" name="Obraz 4">
            <a:extLst>
              <a:ext uri="{FF2B5EF4-FFF2-40B4-BE49-F238E27FC236}">
                <a16:creationId xmlns:a16="http://schemas.microsoft.com/office/drawing/2014/main" id="{5581185B-F3B5-4B65-8AF0-4EBFC8B39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03612" y="6842816"/>
            <a:ext cx="3080603" cy="2550055"/>
          </a:xfrm>
          <a:prstGeom prst="rect">
            <a:avLst/>
          </a:prstGeom>
        </p:spPr>
      </p:pic>
      <p:sp>
        <p:nvSpPr>
          <p:cNvPr id="6" name="Prostokąt 5">
            <a:extLst>
              <a:ext uri="{FF2B5EF4-FFF2-40B4-BE49-F238E27FC236}">
                <a16:creationId xmlns:a16="http://schemas.microsoft.com/office/drawing/2014/main" id="{E02FADB3-5CB0-41BF-B0CA-8701E930B479}"/>
              </a:ext>
            </a:extLst>
          </p:cNvPr>
          <p:cNvSpPr/>
          <p:nvPr/>
        </p:nvSpPr>
        <p:spPr>
          <a:xfrm>
            <a:off x="1593772" y="4556903"/>
            <a:ext cx="17838538" cy="584775"/>
          </a:xfrm>
          <a:prstGeom prst="rect">
            <a:avLst/>
          </a:prstGeom>
        </p:spPr>
        <p:txBody>
          <a:bodyPr wrap="none">
            <a:spAutoFit/>
          </a:bodyPr>
          <a:lstStyle/>
          <a:p>
            <a:r>
              <a:rPr lang="pl-PL" sz="3200" dirty="0">
                <a:solidFill>
                  <a:schemeClr val="bg1">
                    <a:lumMod val="60000"/>
                    <a:lumOff val="40000"/>
                  </a:schemeClr>
                </a:solidFill>
              </a:rPr>
              <a:t>Ustal cel dla każdej aktywności i zmierz go. Rozwijaj kanały, które przynoszą najlepsze rezultaty. </a:t>
            </a:r>
          </a:p>
        </p:txBody>
      </p:sp>
      <p:sp>
        <p:nvSpPr>
          <p:cNvPr id="7" name="Prostokąt 6">
            <a:extLst>
              <a:ext uri="{FF2B5EF4-FFF2-40B4-BE49-F238E27FC236}">
                <a16:creationId xmlns:a16="http://schemas.microsoft.com/office/drawing/2014/main" id="{63284A74-6C1F-46F6-B9FF-D6F6A78F478E}"/>
              </a:ext>
            </a:extLst>
          </p:cNvPr>
          <p:cNvSpPr/>
          <p:nvPr/>
        </p:nvSpPr>
        <p:spPr>
          <a:xfrm>
            <a:off x="797882" y="6389846"/>
            <a:ext cx="18997508" cy="584775"/>
          </a:xfrm>
          <a:prstGeom prst="rect">
            <a:avLst/>
          </a:prstGeom>
        </p:spPr>
        <p:txBody>
          <a:bodyPr wrap="none">
            <a:spAutoFit/>
          </a:bodyPr>
          <a:lstStyle/>
          <a:p>
            <a:r>
              <a:rPr lang="pl-PL" sz="3200" dirty="0">
                <a:solidFill>
                  <a:schemeClr val="bg1">
                    <a:lumMod val="60000"/>
                    <a:lumOff val="40000"/>
                  </a:schemeClr>
                </a:solidFill>
              </a:rPr>
              <a:t>Przeprowadzaj regularne szybkie testy i eksperymenty, które zamkniesz w pętli kompilacja-uczenie się. </a:t>
            </a:r>
          </a:p>
        </p:txBody>
      </p:sp>
      <p:sp>
        <p:nvSpPr>
          <p:cNvPr id="8" name="Prostokąt 7">
            <a:extLst>
              <a:ext uri="{FF2B5EF4-FFF2-40B4-BE49-F238E27FC236}">
                <a16:creationId xmlns:a16="http://schemas.microsoft.com/office/drawing/2014/main" id="{03D707E3-1265-43F9-A175-71D9F46AF4D3}"/>
              </a:ext>
            </a:extLst>
          </p:cNvPr>
          <p:cNvSpPr/>
          <p:nvPr/>
        </p:nvSpPr>
        <p:spPr>
          <a:xfrm>
            <a:off x="1516829" y="8244280"/>
            <a:ext cx="15486932" cy="584775"/>
          </a:xfrm>
          <a:prstGeom prst="rect">
            <a:avLst/>
          </a:prstGeom>
        </p:spPr>
        <p:txBody>
          <a:bodyPr wrap="none">
            <a:spAutoFit/>
          </a:bodyPr>
          <a:lstStyle/>
          <a:p>
            <a:r>
              <a:rPr lang="pl-PL" sz="3200" dirty="0">
                <a:solidFill>
                  <a:schemeClr val="bg1">
                    <a:lumMod val="60000"/>
                    <a:lumOff val="40000"/>
                  </a:schemeClr>
                </a:solidFill>
              </a:rPr>
              <a:t>Regularnie (np. raz w miesiącu) przeglądaj trendy, nowe narzędzia i testuj wybrane. </a:t>
            </a:r>
          </a:p>
        </p:txBody>
      </p:sp>
      <p:sp>
        <p:nvSpPr>
          <p:cNvPr id="9" name="Strzałka: w dół 8">
            <a:extLst>
              <a:ext uri="{FF2B5EF4-FFF2-40B4-BE49-F238E27FC236}">
                <a16:creationId xmlns:a16="http://schemas.microsoft.com/office/drawing/2014/main" id="{92DD2145-A035-417E-867A-F5AE589B04F9}"/>
              </a:ext>
            </a:extLst>
          </p:cNvPr>
          <p:cNvSpPr/>
          <p:nvPr/>
        </p:nvSpPr>
        <p:spPr>
          <a:xfrm>
            <a:off x="9553903" y="5227054"/>
            <a:ext cx="1907838" cy="1162792"/>
          </a:xfrm>
          <a:prstGeom prst="downArrow">
            <a:avLst/>
          </a:prstGeom>
          <a:solidFill>
            <a:schemeClr val="bg1">
              <a:lumMod val="60000"/>
              <a:lumOff val="4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Strzałka: w dół 16">
            <a:extLst>
              <a:ext uri="{FF2B5EF4-FFF2-40B4-BE49-F238E27FC236}">
                <a16:creationId xmlns:a16="http://schemas.microsoft.com/office/drawing/2014/main" id="{FD55D807-B972-4A68-B0C4-7D3C5BB7B363}"/>
              </a:ext>
            </a:extLst>
          </p:cNvPr>
          <p:cNvSpPr/>
          <p:nvPr/>
        </p:nvSpPr>
        <p:spPr>
          <a:xfrm>
            <a:off x="9553903" y="7176803"/>
            <a:ext cx="1907838" cy="1162792"/>
          </a:xfrm>
          <a:prstGeom prst="downArrow">
            <a:avLst/>
          </a:prstGeom>
          <a:solidFill>
            <a:schemeClr val="bg1">
              <a:lumMod val="60000"/>
              <a:lumOff val="4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Prostokąt: zaokrąglone rogi po przekątnej 11">
            <a:extLst>
              <a:ext uri="{FF2B5EF4-FFF2-40B4-BE49-F238E27FC236}">
                <a16:creationId xmlns:a16="http://schemas.microsoft.com/office/drawing/2014/main" id="{73045ECE-385E-40CA-8AD2-7A444C50D466}"/>
              </a:ext>
            </a:extLst>
          </p:cNvPr>
          <p:cNvSpPr/>
          <p:nvPr/>
        </p:nvSpPr>
        <p:spPr>
          <a:xfrm>
            <a:off x="2344616" y="10849746"/>
            <a:ext cx="22039386" cy="1880851"/>
          </a:xfrm>
          <a:prstGeom prst="round2Diag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Prostokąt 12">
            <a:extLst>
              <a:ext uri="{FF2B5EF4-FFF2-40B4-BE49-F238E27FC236}">
                <a16:creationId xmlns:a16="http://schemas.microsoft.com/office/drawing/2014/main" id="{ED0F636E-E895-4809-A86D-7CAC0E14C624}"/>
              </a:ext>
            </a:extLst>
          </p:cNvPr>
          <p:cNvSpPr/>
          <p:nvPr/>
        </p:nvSpPr>
        <p:spPr>
          <a:xfrm>
            <a:off x="2660331" y="10963912"/>
            <a:ext cx="21407955" cy="1569660"/>
          </a:xfrm>
          <a:prstGeom prst="rect">
            <a:avLst/>
          </a:prstGeom>
        </p:spPr>
        <p:txBody>
          <a:bodyPr wrap="square">
            <a:spAutoFit/>
          </a:bodyPr>
          <a:lstStyle/>
          <a:p>
            <a:r>
              <a:rPr lang="pl-PL" sz="3200" dirty="0">
                <a:solidFill>
                  <a:srgbClr val="496F63"/>
                </a:solidFill>
              </a:rPr>
              <a:t>Przykład: Zastanawiasz się, czy dodać do witryny zakładkę ze studium przypadku wideo?</a:t>
            </a:r>
          </a:p>
          <a:p>
            <a:r>
              <a:rPr lang="pl-PL" sz="3200" dirty="0">
                <a:solidFill>
                  <a:srgbClr val="496F63"/>
                </a:solidFill>
              </a:rPr>
              <a:t>Najpierw utwórz film i rozpowszechniaj go kanałami, z których już korzystasz, m.in. Facebook, LinkedIn.</a:t>
            </a:r>
          </a:p>
          <a:p>
            <a:r>
              <a:rPr lang="pl-PL" sz="3200" dirty="0">
                <a:solidFill>
                  <a:srgbClr val="496F63"/>
                </a:solidFill>
              </a:rPr>
              <a:t>Wyznacz sobie mierzalny cel - zaimplementuj go na swojej stronie dopiero po spełnieniu założeń materiału testowego. </a:t>
            </a:r>
          </a:p>
        </p:txBody>
      </p:sp>
      <p:sp>
        <p:nvSpPr>
          <p:cNvPr id="85" name="Shape 85"/>
          <p:cNvSpPr/>
          <p:nvPr/>
        </p:nvSpPr>
        <p:spPr>
          <a:xfrm>
            <a:off x="2109138" y="3170717"/>
            <a:ext cx="21535234" cy="120969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400" b="1" dirty="0">
                <a:latin typeface="Arial" panose="020B0604020202020204" pitchFamily="34" charset="0"/>
                <a:cs typeface="Arial" panose="020B0604020202020204" pitchFamily="34" charset="0"/>
              </a:rPr>
              <a:t>Krok 1 – </a:t>
            </a:r>
            <a:r>
              <a:rPr lang="pl-PL" sz="3400" b="1" dirty="0">
                <a:solidFill>
                  <a:srgbClr val="FF0000"/>
                </a:solidFill>
                <a:latin typeface="Arial" panose="020B0604020202020204" pitchFamily="34" charset="0"/>
                <a:cs typeface="Arial" panose="020B0604020202020204" pitchFamily="34" charset="0"/>
              </a:rPr>
              <a:t>KISS </a:t>
            </a:r>
            <a:r>
              <a:rPr lang="pl-PL" sz="3400" b="1" dirty="0">
                <a:latin typeface="Arial" panose="020B0604020202020204" pitchFamily="34" charset="0"/>
                <a:cs typeface="Arial" panose="020B0604020202020204" pitchFamily="34" charset="0"/>
              </a:rPr>
              <a:t>(</a:t>
            </a:r>
            <a:r>
              <a:rPr lang="pl-PL" sz="3400" b="1" dirty="0" err="1">
                <a:latin typeface="Arial" panose="020B0604020202020204" pitchFamily="34" charset="0"/>
                <a:cs typeface="Arial" panose="020B0604020202020204" pitchFamily="34" charset="0"/>
              </a:rPr>
              <a:t>keep</a:t>
            </a:r>
            <a:r>
              <a:rPr lang="pl-PL" sz="3400" b="1" dirty="0">
                <a:latin typeface="Arial" panose="020B0604020202020204" pitchFamily="34" charset="0"/>
                <a:cs typeface="Arial" panose="020B0604020202020204" pitchFamily="34" charset="0"/>
              </a:rPr>
              <a:t> </a:t>
            </a:r>
            <a:r>
              <a:rPr lang="pl-PL" sz="3400" b="1" dirty="0" err="1">
                <a:latin typeface="Arial" panose="020B0604020202020204" pitchFamily="34" charset="0"/>
                <a:cs typeface="Arial" panose="020B0604020202020204" pitchFamily="34" charset="0"/>
              </a:rPr>
              <a:t>it</a:t>
            </a:r>
            <a:r>
              <a:rPr lang="pl-PL" sz="3400" b="1" dirty="0">
                <a:latin typeface="Arial" panose="020B0604020202020204" pitchFamily="34" charset="0"/>
                <a:cs typeface="Arial" panose="020B0604020202020204" pitchFamily="34" charset="0"/>
              </a:rPr>
              <a:t> </a:t>
            </a:r>
            <a:r>
              <a:rPr lang="pl-PL" sz="3400" b="1" dirty="0" err="1">
                <a:latin typeface="Arial" panose="020B0604020202020204" pitchFamily="34" charset="0"/>
                <a:cs typeface="Arial" panose="020B0604020202020204" pitchFamily="34" charset="0"/>
              </a:rPr>
              <a:t>simple</a:t>
            </a:r>
            <a:r>
              <a:rPr lang="pl-PL" sz="3400" b="1" dirty="0">
                <a:latin typeface="Arial" panose="020B0604020202020204" pitchFamily="34" charset="0"/>
                <a:cs typeface="Arial" panose="020B0604020202020204" pitchFamily="34" charset="0"/>
              </a:rPr>
              <a:t>, </a:t>
            </a:r>
            <a:r>
              <a:rPr lang="pl-PL" sz="3400" b="1" dirty="0" err="1">
                <a:latin typeface="Arial" panose="020B0604020202020204" pitchFamily="34" charset="0"/>
                <a:cs typeface="Arial" panose="020B0604020202020204" pitchFamily="34" charset="0"/>
              </a:rPr>
              <a:t>stupid</a:t>
            </a:r>
            <a:r>
              <a:rPr lang="pl-PL" sz="3400" b="1" dirty="0">
                <a:latin typeface="Arial" panose="020B0604020202020204" pitchFamily="34" charset="0"/>
                <a:cs typeface="Arial" panose="020B0604020202020204" pitchFamily="34" charset="0"/>
              </a:rPr>
              <a:t>) – Skoncentruj się na elementach, które działają.</a:t>
            </a:r>
            <a:endParaRPr lang="en-US" sz="2500" dirty="0">
              <a:latin typeface="Arial" panose="020B0604020202020204" pitchFamily="34" charset="0"/>
              <a:cs typeface="Arial" panose="020B0604020202020204" pitchFamily="34" charset="0"/>
            </a:endParaRPr>
          </a:p>
        </p:txBody>
      </p:sp>
      <p:sp>
        <p:nvSpPr>
          <p:cNvPr id="18" name="Shape 85">
            <a:extLst>
              <a:ext uri="{FF2B5EF4-FFF2-40B4-BE49-F238E27FC236}">
                <a16:creationId xmlns:a16="http://schemas.microsoft.com/office/drawing/2014/main" id="{D9461793-3E98-4E40-93AD-5B2E41BD745E}"/>
              </a:ext>
            </a:extLst>
          </p:cNvPr>
          <p:cNvSpPr/>
          <p:nvPr/>
        </p:nvSpPr>
        <p:spPr>
          <a:xfrm>
            <a:off x="2109137" y="9194722"/>
            <a:ext cx="22274863" cy="120969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400" b="1" dirty="0">
                <a:latin typeface="Arial" panose="020B0604020202020204" pitchFamily="34" charset="0"/>
                <a:cs typeface="Arial" panose="020B0604020202020204" pitchFamily="34" charset="0"/>
              </a:rPr>
              <a:t>Krok 2 – </a:t>
            </a:r>
            <a:r>
              <a:rPr lang="pl-PL" sz="3400" b="1" dirty="0">
                <a:solidFill>
                  <a:srgbClr val="FF0000"/>
                </a:solidFill>
                <a:latin typeface="Arial" panose="020B0604020202020204" pitchFamily="34" charset="0"/>
                <a:cs typeface="Arial" panose="020B0604020202020204" pitchFamily="34" charset="0"/>
              </a:rPr>
              <a:t>MVP </a:t>
            </a:r>
            <a:r>
              <a:rPr lang="pl-PL" sz="3400" b="1" dirty="0">
                <a:latin typeface="Arial" panose="020B0604020202020204" pitchFamily="34" charset="0"/>
                <a:cs typeface="Arial" panose="020B0604020202020204" pitchFamily="34" charset="0"/>
              </a:rPr>
              <a:t>(</a:t>
            </a:r>
            <a:r>
              <a:rPr lang="pl-PL" sz="3400" b="1" dirty="0" err="1">
                <a:latin typeface="Arial" panose="020B0604020202020204" pitchFamily="34" charset="0"/>
                <a:cs typeface="Arial" panose="020B0604020202020204" pitchFamily="34" charset="0"/>
              </a:rPr>
              <a:t>minimal</a:t>
            </a:r>
            <a:r>
              <a:rPr lang="pl-PL" sz="3400" b="1" dirty="0">
                <a:latin typeface="Arial" panose="020B0604020202020204" pitchFamily="34" charset="0"/>
                <a:cs typeface="Arial" panose="020B0604020202020204" pitchFamily="34" charset="0"/>
              </a:rPr>
              <a:t> </a:t>
            </a:r>
            <a:r>
              <a:rPr lang="pl-PL" sz="3400" b="1" dirty="0" err="1">
                <a:latin typeface="Arial" panose="020B0604020202020204" pitchFamily="34" charset="0"/>
                <a:cs typeface="Arial" panose="020B0604020202020204" pitchFamily="34" charset="0"/>
              </a:rPr>
              <a:t>viable</a:t>
            </a:r>
            <a:r>
              <a:rPr lang="pl-PL" sz="3400" b="1" dirty="0">
                <a:latin typeface="Arial" panose="020B0604020202020204" pitchFamily="34" charset="0"/>
                <a:cs typeface="Arial" panose="020B0604020202020204" pitchFamily="34" charset="0"/>
              </a:rPr>
              <a:t> </a:t>
            </a:r>
            <a:r>
              <a:rPr lang="pl-PL" sz="3400" b="1" dirty="0" err="1">
                <a:latin typeface="Arial" panose="020B0604020202020204" pitchFamily="34" charset="0"/>
                <a:cs typeface="Arial" panose="020B0604020202020204" pitchFamily="34" charset="0"/>
              </a:rPr>
              <a:t>product</a:t>
            </a:r>
            <a:r>
              <a:rPr lang="pl-PL" sz="3400" b="1" dirty="0">
                <a:latin typeface="Arial" panose="020B0604020202020204" pitchFamily="34" charset="0"/>
                <a:cs typeface="Arial" panose="020B0604020202020204" pitchFamily="34" charset="0"/>
              </a:rPr>
              <a:t>), który jest tworzony w celu przetestowania pomysłu, </a:t>
            </a:r>
          </a:p>
          <a:p>
            <a:pPr>
              <a:lnSpc>
                <a:spcPct val="150000"/>
              </a:lnSpc>
            </a:pPr>
            <a:r>
              <a:rPr lang="pl-PL" sz="3400" b="1" dirty="0">
                <a:latin typeface="Arial" panose="020B0604020202020204" pitchFamily="34" charset="0"/>
                <a:cs typeface="Arial" panose="020B0604020202020204" pitchFamily="34" charset="0"/>
              </a:rPr>
              <a:t>koncepcji, kanału, metody itp. </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96707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8" name="Shape 88"/>
          <p:cNvSpPr/>
          <p:nvPr/>
        </p:nvSpPr>
        <p:spPr>
          <a:xfrm>
            <a:off x="378381" y="12995544"/>
            <a:ext cx="20038574" cy="455509"/>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dirty="0"/>
              <a:t>Źródło: https://nowymarketing.pl/a/21843,5-krokow-do-bardziej-efektywnych-dzialan-marketingowych-czyli-lean-marketing</a:t>
            </a:r>
            <a:endParaRPr dirty="0"/>
          </a:p>
        </p:txBody>
      </p:sp>
      <p:sp>
        <p:nvSpPr>
          <p:cNvPr id="99" name="Shape 99"/>
          <p:cNvSpPr/>
          <p:nvPr/>
        </p:nvSpPr>
        <p:spPr>
          <a:xfrm>
            <a:off x="13612395" y="9642451"/>
            <a:ext cx="289460" cy="302890"/>
          </a:xfrm>
          <a:custGeom>
            <a:avLst/>
            <a:gdLst/>
            <a:ahLst/>
            <a:cxnLst>
              <a:cxn ang="0">
                <a:pos x="wd2" y="hd2"/>
              </a:cxn>
              <a:cxn ang="5400000">
                <a:pos x="wd2" y="hd2"/>
              </a:cxn>
              <a:cxn ang="10800000">
                <a:pos x="wd2" y="hd2"/>
              </a:cxn>
              <a:cxn ang="16200000">
                <a:pos x="wd2" y="hd2"/>
              </a:cxn>
            </a:cxnLst>
            <a:rect l="0" t="0" r="r" b="b"/>
            <a:pathLst>
              <a:path w="21600" h="21600" extrusionOk="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rgbClr val="393941"/>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042998" y="-1333440"/>
            <a:ext cx="14041665" cy="15049440"/>
          </a:xfrm>
          <a:prstGeom prst="rect">
            <a:avLst/>
          </a:prstGeom>
        </p:spPr>
      </p:pic>
      <p:pic>
        <p:nvPicPr>
          <p:cNvPr id="3" name="Obraz 2">
            <a:extLst>
              <a:ext uri="{FF2B5EF4-FFF2-40B4-BE49-F238E27FC236}">
                <a16:creationId xmlns:a16="http://schemas.microsoft.com/office/drawing/2014/main" id="{90C09BB5-CE09-41BC-8C6B-F996BBCBE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93" y="813342"/>
            <a:ext cx="9579113" cy="6944857"/>
          </a:xfrm>
          <a:prstGeom prst="rect">
            <a:avLst/>
          </a:prstGeom>
        </p:spPr>
      </p:pic>
      <p:sp>
        <p:nvSpPr>
          <p:cNvPr id="18" name="Shape 85">
            <a:extLst>
              <a:ext uri="{FF2B5EF4-FFF2-40B4-BE49-F238E27FC236}">
                <a16:creationId xmlns:a16="http://schemas.microsoft.com/office/drawing/2014/main" id="{D9461793-3E98-4E40-93AD-5B2E41BD745E}"/>
              </a:ext>
            </a:extLst>
          </p:cNvPr>
          <p:cNvSpPr/>
          <p:nvPr/>
        </p:nvSpPr>
        <p:spPr>
          <a:xfrm>
            <a:off x="2109138" y="6498389"/>
            <a:ext cx="21535234" cy="120969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400" b="1" dirty="0">
                <a:latin typeface="Arial" panose="020B0604020202020204" pitchFamily="34" charset="0"/>
                <a:cs typeface="Arial" panose="020B0604020202020204" pitchFamily="34" charset="0"/>
              </a:rPr>
              <a:t>Krok 4 – </a:t>
            </a:r>
            <a:r>
              <a:rPr lang="en-US" sz="3400" b="1" dirty="0">
                <a:solidFill>
                  <a:srgbClr val="FF0000"/>
                </a:solidFill>
                <a:latin typeface="Arial" panose="020B0604020202020204" pitchFamily="34" charset="0"/>
                <a:cs typeface="Arial" panose="020B0604020202020204" pitchFamily="34" charset="0"/>
              </a:rPr>
              <a:t>U</a:t>
            </a:r>
            <a:r>
              <a:rPr lang="pl-PL" sz="3400" b="1" dirty="0">
                <a:solidFill>
                  <a:srgbClr val="FF0000"/>
                </a:solidFill>
                <a:latin typeface="Arial" panose="020B0604020202020204" pitchFamily="34" charset="0"/>
                <a:cs typeface="Arial" panose="020B0604020202020204" pitchFamily="34" charset="0"/>
              </a:rPr>
              <a:t>żyj zasady</a:t>
            </a:r>
            <a:r>
              <a:rPr lang="en-US" sz="3400" b="1" dirty="0">
                <a:solidFill>
                  <a:srgbClr val="FF0000"/>
                </a:solidFill>
                <a:latin typeface="Arial" panose="020B0604020202020204" pitchFamily="34" charset="0"/>
                <a:cs typeface="Arial" panose="020B0604020202020204" pitchFamily="34" charset="0"/>
              </a:rPr>
              <a:t> "just in time</a:t>
            </a:r>
            <a:r>
              <a:rPr lang="pl-PL" sz="3400" b="1" dirty="0">
                <a:solidFill>
                  <a:srgbClr val="FF0000"/>
                </a:solidFill>
                <a:latin typeface="Arial" panose="020B0604020202020204" pitchFamily="34" charset="0"/>
                <a:cs typeface="Arial" panose="020B0604020202020204" pitchFamily="34" charset="0"/>
              </a:rPr>
              <a:t>”</a:t>
            </a:r>
            <a:r>
              <a:rPr lang="en-US" sz="3400" b="1" dirty="0">
                <a:latin typeface="Arial" panose="020B0604020202020204" pitchFamily="34" charset="0"/>
                <a:cs typeface="Arial" panose="020B0604020202020204" pitchFamily="34" charset="0"/>
              </a:rPr>
              <a:t>. </a:t>
            </a:r>
            <a:r>
              <a:rPr lang="pl-PL" sz="3400" b="1" dirty="0">
                <a:latin typeface="Arial" panose="020B0604020202020204" pitchFamily="34" charset="0"/>
                <a:cs typeface="Arial" panose="020B0604020202020204" pitchFamily="34" charset="0"/>
              </a:rPr>
              <a:t>Nie obciążaj pracowników zadaniami - ustalaj dla nich priorytety na dany miesiąc/tydzień/dzień i omawiaj je podczas krótkich spotkań (np. planowanie tygodniowe, codzienne </a:t>
            </a:r>
            <a:r>
              <a:rPr lang="pl-PL" sz="3400" b="1" dirty="0" err="1">
                <a:latin typeface="Arial" panose="020B0604020202020204" pitchFamily="34" charset="0"/>
                <a:cs typeface="Arial" panose="020B0604020202020204" pitchFamily="34" charset="0"/>
              </a:rPr>
              <a:t>standupy</a:t>
            </a:r>
            <a:r>
              <a:rPr lang="pl-PL" sz="3400" b="1" dirty="0">
                <a:latin typeface="Arial" panose="020B0604020202020204" pitchFamily="34" charset="0"/>
                <a:cs typeface="Arial" panose="020B0604020202020204" pitchFamily="34" charset="0"/>
              </a:rPr>
              <a:t>). Nie przydzielaj dalszych zadań, chyba że poprzednie zadania zostały zakończone</a:t>
            </a:r>
            <a:r>
              <a:rPr lang="en-US" sz="3400" b="1" dirty="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p:txBody>
      </p:sp>
      <p:sp>
        <p:nvSpPr>
          <p:cNvPr id="85" name="Shape 85"/>
          <p:cNvSpPr/>
          <p:nvPr/>
        </p:nvSpPr>
        <p:spPr>
          <a:xfrm>
            <a:off x="2109137" y="3170717"/>
            <a:ext cx="19625445" cy="120969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400" b="1" dirty="0">
                <a:latin typeface="Arial" panose="020B0604020202020204" pitchFamily="34" charset="0"/>
                <a:cs typeface="Arial" panose="020B0604020202020204" pitchFamily="34" charset="0"/>
              </a:rPr>
              <a:t>Krok 3 – Powiedz </a:t>
            </a:r>
            <a:r>
              <a:rPr lang="pl-PL" sz="3400" b="1" dirty="0">
                <a:solidFill>
                  <a:srgbClr val="FF0000"/>
                </a:solidFill>
                <a:latin typeface="Arial" panose="020B0604020202020204" pitchFamily="34" charset="0"/>
                <a:cs typeface="Arial" panose="020B0604020202020204" pitchFamily="34" charset="0"/>
              </a:rPr>
              <a:t>stop marnowaniu</a:t>
            </a:r>
            <a:r>
              <a:rPr lang="pl-PL" sz="3400" b="1" dirty="0">
                <a:latin typeface="Arial" panose="020B0604020202020204" pitchFamily="34" charset="0"/>
                <a:cs typeface="Arial" panose="020B0604020202020204" pitchFamily="34" charset="0"/>
              </a:rPr>
              <a:t>. Określ, które kroki są niepotrzebne, które można wyeliminować, zautomatyzować lub uprościć bez strat lub z niewielką utratą wartości. Zwróć szczególną uwagę na proces podejmowania decyzji, a także na wąskie gardła w tym procesie </a:t>
            </a:r>
            <a:r>
              <a:rPr lang="en-US" sz="3400" b="1" dirty="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p:txBody>
      </p:sp>
      <p:sp>
        <p:nvSpPr>
          <p:cNvPr id="19" name="Shape 85">
            <a:extLst>
              <a:ext uri="{FF2B5EF4-FFF2-40B4-BE49-F238E27FC236}">
                <a16:creationId xmlns:a16="http://schemas.microsoft.com/office/drawing/2014/main" id="{701EA080-0F08-4AEC-80B8-9EB94123EFFB}"/>
              </a:ext>
            </a:extLst>
          </p:cNvPr>
          <p:cNvSpPr/>
          <p:nvPr/>
        </p:nvSpPr>
        <p:spPr>
          <a:xfrm>
            <a:off x="2109138" y="9693357"/>
            <a:ext cx="21535234" cy="120969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400" b="1" dirty="0">
                <a:latin typeface="Arial" panose="020B0604020202020204" pitchFamily="34" charset="0"/>
                <a:cs typeface="Arial" panose="020B0604020202020204" pitchFamily="34" charset="0"/>
              </a:rPr>
              <a:t>Step 5 – </a:t>
            </a:r>
            <a:r>
              <a:rPr lang="pl-PL" sz="3400" b="1" dirty="0">
                <a:solidFill>
                  <a:srgbClr val="FF0000"/>
                </a:solidFill>
                <a:latin typeface="Arial" panose="020B0604020202020204" pitchFamily="34" charset="0"/>
                <a:cs typeface="Arial" panose="020B0604020202020204" pitchFamily="34" charset="0"/>
              </a:rPr>
              <a:t>Zamknij proces w iteracje </a:t>
            </a:r>
            <a:r>
              <a:rPr lang="en-US" sz="3400" b="1" dirty="0">
                <a:latin typeface="Arial" panose="020B0604020202020204" pitchFamily="34" charset="0"/>
                <a:cs typeface="Arial" panose="020B0604020202020204" pitchFamily="34" charset="0"/>
              </a:rPr>
              <a:t>(</a:t>
            </a:r>
            <a:r>
              <a:rPr lang="pl-PL" sz="3400" b="1" dirty="0">
                <a:latin typeface="Arial" panose="020B0604020202020204" pitchFamily="34" charset="0"/>
                <a:cs typeface="Arial" panose="020B0604020202020204" pitchFamily="34" charset="0"/>
              </a:rPr>
              <a:t>w nawiązaniu do metod</a:t>
            </a:r>
            <a:r>
              <a:rPr lang="en-US" sz="3400" b="1" dirty="0">
                <a:latin typeface="Arial" panose="020B0604020202020204" pitchFamily="34" charset="0"/>
                <a:cs typeface="Arial" panose="020B0604020202020204" pitchFamily="34" charset="0"/>
              </a:rPr>
              <a:t> agile). </a:t>
            </a:r>
            <a:r>
              <a:rPr lang="pl-PL" sz="3400" b="1" dirty="0">
                <a:latin typeface="Arial" panose="020B0604020202020204" pitchFamily="34" charset="0"/>
                <a:cs typeface="Arial" panose="020B0604020202020204" pitchFamily="34" charset="0"/>
              </a:rPr>
              <a:t>Skoncentruj się na realizacji określonego celu w tygodniowych, dwutygodniowych, miesięcznych sprintach. Podziel cele i zadania na mniejsze części, które można osiągnąć w określonym, krótszym czasie.</a:t>
            </a:r>
            <a:endParaRPr lang="en-US" sz="2500" dirty="0">
              <a:latin typeface="Arial" panose="020B0604020202020204" pitchFamily="34" charset="0"/>
              <a:cs typeface="Arial" panose="020B0604020202020204" pitchFamily="34" charset="0"/>
            </a:endParaRPr>
          </a:p>
        </p:txBody>
      </p:sp>
      <p:sp>
        <p:nvSpPr>
          <p:cNvPr id="12" name="Shape 84">
            <a:extLst>
              <a:ext uri="{FF2B5EF4-FFF2-40B4-BE49-F238E27FC236}">
                <a16:creationId xmlns:a16="http://schemas.microsoft.com/office/drawing/2014/main" id="{C04DF8EA-AA34-4F81-B019-FD0262E6F404}"/>
              </a:ext>
            </a:extLst>
          </p:cNvPr>
          <p:cNvSpPr/>
          <p:nvPr/>
        </p:nvSpPr>
        <p:spPr>
          <a:xfrm>
            <a:off x="1577102" y="604044"/>
            <a:ext cx="21229795" cy="31688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92500"/>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pl-PL" dirty="0">
                <a:latin typeface="Arial" panose="020B0604020202020204" pitchFamily="34" charset="0"/>
                <a:cs typeface="Arial" panose="020B0604020202020204" pitchFamily="34" charset="0"/>
              </a:rPr>
              <a:t>Poznaj 5 kroków do skuteczniejszych działań marketingowych.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3251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89607" y="5758608"/>
            <a:ext cx="6322624" cy="289353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pPr>
            <a:r>
              <a:rPr lang="pl-PL" sz="4000" dirty="0">
                <a:solidFill>
                  <a:srgbClr val="FFFFFF"/>
                </a:solidFill>
                <a:latin typeface="Arial" panose="020B0604020202020204" pitchFamily="34" charset="0"/>
                <a:cs typeface="Arial" panose="020B0604020202020204" pitchFamily="34" charset="0"/>
              </a:rPr>
              <a:t>Główną korzyścią jest jak najszybsze uruchomienie produktu w celu szybkiej weryfikacji jakości i użyteczności oferowanych rozwiązań. Chodzi o to, aby jak najefektywniej pracować i rozwijać swoje produkty przy jak najniższych kosztach. </a:t>
            </a:r>
          </a:p>
        </p:txBody>
      </p:sp>
      <p:sp>
        <p:nvSpPr>
          <p:cNvPr id="2" name="Prostokąt 1">
            <a:extLst>
              <a:ext uri="{FF2B5EF4-FFF2-40B4-BE49-F238E27FC236}">
                <a16:creationId xmlns:a16="http://schemas.microsoft.com/office/drawing/2014/main" id="{2ED7F9B2-2227-422E-A2B0-A49014C6913B}"/>
              </a:ext>
            </a:extLst>
          </p:cNvPr>
          <p:cNvSpPr/>
          <p:nvPr/>
        </p:nvSpPr>
        <p:spPr>
          <a:xfrm>
            <a:off x="6504312" y="481976"/>
            <a:ext cx="16836106" cy="1323439"/>
          </a:xfrm>
          <a:prstGeom prst="rect">
            <a:avLst/>
          </a:prstGeom>
        </p:spPr>
        <p:txBody>
          <a:bodyPr wrap="square">
            <a:spAutoFit/>
          </a:bodyPr>
          <a:lstStyle/>
          <a:p>
            <a:pPr algn="l"/>
            <a:r>
              <a:rPr lang="pl-PL" sz="8000" b="1" dirty="0">
                <a:solidFill>
                  <a:srgbClr val="496F63"/>
                </a:solidFill>
              </a:rPr>
              <a:t>Zalety </a:t>
            </a:r>
            <a:r>
              <a:rPr lang="pl-PL" sz="8000" b="1" dirty="0" err="1">
                <a:solidFill>
                  <a:srgbClr val="496F63"/>
                </a:solidFill>
              </a:rPr>
              <a:t>lean</a:t>
            </a:r>
            <a:r>
              <a:rPr lang="pl-PL" sz="8000" b="1" dirty="0">
                <a:solidFill>
                  <a:srgbClr val="496F63"/>
                </a:solidFill>
              </a:rPr>
              <a:t> marketingu:</a:t>
            </a:r>
          </a:p>
        </p:txBody>
      </p:sp>
      <p:sp>
        <p:nvSpPr>
          <p:cNvPr id="14" name="Prostokąt 13">
            <a:extLst>
              <a:ext uri="{FF2B5EF4-FFF2-40B4-BE49-F238E27FC236}">
                <a16:creationId xmlns:a16="http://schemas.microsoft.com/office/drawing/2014/main" id="{5C71C239-005A-4D4B-8559-E26521F017BD}"/>
              </a:ext>
            </a:extLst>
          </p:cNvPr>
          <p:cNvSpPr/>
          <p:nvPr/>
        </p:nvSpPr>
        <p:spPr>
          <a:xfrm>
            <a:off x="5484012" y="2966288"/>
            <a:ext cx="13862132" cy="1323439"/>
          </a:xfrm>
          <a:prstGeom prst="rect">
            <a:avLst/>
          </a:prstGeom>
        </p:spPr>
        <p:txBody>
          <a:bodyPr wrap="square">
            <a:spAutoFit/>
          </a:bodyPr>
          <a:lstStyle/>
          <a:p>
            <a:pPr marL="742950" indent="-742950">
              <a:buAutoNum type="arabicPeriod"/>
            </a:pPr>
            <a:r>
              <a:rPr lang="pl-PL" sz="4000" dirty="0">
                <a:solidFill>
                  <a:srgbClr val="496F63"/>
                </a:solidFill>
              </a:rPr>
              <a:t>Poruszasz się</a:t>
            </a:r>
          </a:p>
          <a:p>
            <a:pPr algn="l"/>
            <a:r>
              <a:rPr lang="pl-PL" sz="4000" dirty="0">
                <a:solidFill>
                  <a:srgbClr val="496F63"/>
                </a:solidFill>
              </a:rPr>
              <a:t>	szybko</a:t>
            </a:r>
          </a:p>
        </p:txBody>
      </p:sp>
      <p:sp>
        <p:nvSpPr>
          <p:cNvPr id="17" name="Prostokąt 16">
            <a:extLst>
              <a:ext uri="{FF2B5EF4-FFF2-40B4-BE49-F238E27FC236}">
                <a16:creationId xmlns:a16="http://schemas.microsoft.com/office/drawing/2014/main" id="{D2203104-955D-4578-8F41-8041D0656856}"/>
              </a:ext>
            </a:extLst>
          </p:cNvPr>
          <p:cNvSpPr/>
          <p:nvPr/>
        </p:nvSpPr>
        <p:spPr>
          <a:xfrm>
            <a:off x="10861977" y="12953305"/>
            <a:ext cx="13631917" cy="646331"/>
          </a:xfrm>
          <a:prstGeom prst="rect">
            <a:avLst/>
          </a:prstGeom>
        </p:spPr>
        <p:txBody>
          <a:bodyPr wrap="square">
            <a:spAutoFit/>
          </a:bodyPr>
          <a:lstStyle/>
          <a:p>
            <a:r>
              <a:rPr lang="pl-PL" sz="1800" dirty="0">
                <a:solidFill>
                  <a:srgbClr val="496F63"/>
                </a:solidFill>
              </a:rPr>
              <a:t>Źródło: https://blog.hubspot.com/lean-marketing-how-to-run-your-marketing-team-like-a-startup.aspx</a:t>
            </a:r>
          </a:p>
          <a:p>
            <a:r>
              <a:rPr lang="pl-PL" sz="1800" dirty="0">
                <a:solidFill>
                  <a:srgbClr val="496F63"/>
                </a:solidFill>
              </a:rPr>
              <a:t>https://www.marketing-automation.pl/lean-marketing-niskobudzetowe-rozwiazanie-tylko-dla-start-upow/</a:t>
            </a:r>
          </a:p>
        </p:txBody>
      </p:sp>
      <p:sp>
        <p:nvSpPr>
          <p:cNvPr id="16" name="Shape 72">
            <a:extLst>
              <a:ext uri="{FF2B5EF4-FFF2-40B4-BE49-F238E27FC236}">
                <a16:creationId xmlns:a16="http://schemas.microsoft.com/office/drawing/2014/main" id="{6A43CFDF-611A-4DDC-ABE3-3E65FE822239}"/>
              </a:ext>
            </a:extLst>
          </p:cNvPr>
          <p:cNvSpPr/>
          <p:nvPr/>
        </p:nvSpPr>
        <p:spPr>
          <a:xfrm>
            <a:off x="9660122" y="3247379"/>
            <a:ext cx="14723878" cy="71652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3" name="Prostokąt 2">
            <a:extLst>
              <a:ext uri="{FF2B5EF4-FFF2-40B4-BE49-F238E27FC236}">
                <a16:creationId xmlns:a16="http://schemas.microsoft.com/office/drawing/2014/main" id="{77F0D61A-3F32-40E1-A48B-01B2441A023C}"/>
              </a:ext>
            </a:extLst>
          </p:cNvPr>
          <p:cNvSpPr/>
          <p:nvPr/>
        </p:nvSpPr>
        <p:spPr>
          <a:xfrm>
            <a:off x="9660122" y="3410539"/>
            <a:ext cx="14909851" cy="461665"/>
          </a:xfrm>
          <a:prstGeom prst="rect">
            <a:avLst/>
          </a:prstGeom>
        </p:spPr>
        <p:txBody>
          <a:bodyPr wrap="none">
            <a:spAutoFit/>
          </a:bodyPr>
          <a:lstStyle/>
          <a:p>
            <a:r>
              <a:rPr lang="pl-PL" sz="2400" dirty="0">
                <a:solidFill>
                  <a:srgbClr val="496F63"/>
                </a:solidFill>
              </a:rPr>
              <a:t>Krótkie cykle iteracyjne pozwalają szybko dostosować się do zmieniających się warunków marketingowych. </a:t>
            </a:r>
          </a:p>
        </p:txBody>
      </p:sp>
      <p:sp>
        <p:nvSpPr>
          <p:cNvPr id="19" name="Prostokąt 18">
            <a:extLst>
              <a:ext uri="{FF2B5EF4-FFF2-40B4-BE49-F238E27FC236}">
                <a16:creationId xmlns:a16="http://schemas.microsoft.com/office/drawing/2014/main" id="{B358A05F-6016-4DEB-8793-C3F6910139AA}"/>
              </a:ext>
            </a:extLst>
          </p:cNvPr>
          <p:cNvSpPr/>
          <p:nvPr/>
        </p:nvSpPr>
        <p:spPr>
          <a:xfrm>
            <a:off x="6454222" y="4900326"/>
            <a:ext cx="13862132" cy="707886"/>
          </a:xfrm>
          <a:prstGeom prst="rect">
            <a:avLst/>
          </a:prstGeom>
        </p:spPr>
        <p:txBody>
          <a:bodyPr wrap="square">
            <a:spAutoFit/>
          </a:bodyPr>
          <a:lstStyle/>
          <a:p>
            <a:r>
              <a:rPr lang="pl-PL" sz="4000" dirty="0">
                <a:solidFill>
                  <a:srgbClr val="496F63"/>
                </a:solidFill>
              </a:rPr>
              <a:t>2. Pozostajesz skupiony</a:t>
            </a:r>
          </a:p>
        </p:txBody>
      </p:sp>
      <p:sp>
        <p:nvSpPr>
          <p:cNvPr id="22" name="Shape 72">
            <a:extLst>
              <a:ext uri="{FF2B5EF4-FFF2-40B4-BE49-F238E27FC236}">
                <a16:creationId xmlns:a16="http://schemas.microsoft.com/office/drawing/2014/main" id="{A4EEAFBC-6C9A-4614-AC7B-C4C9AFB64B82}"/>
              </a:ext>
            </a:extLst>
          </p:cNvPr>
          <p:cNvSpPr/>
          <p:nvPr/>
        </p:nvSpPr>
        <p:spPr>
          <a:xfrm>
            <a:off x="12225638" y="4458852"/>
            <a:ext cx="12192829" cy="1299756"/>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3" name="Prostokąt 22">
            <a:extLst>
              <a:ext uri="{FF2B5EF4-FFF2-40B4-BE49-F238E27FC236}">
                <a16:creationId xmlns:a16="http://schemas.microsoft.com/office/drawing/2014/main" id="{F182DA2B-52A7-4670-9533-05A40250A854}"/>
              </a:ext>
            </a:extLst>
          </p:cNvPr>
          <p:cNvSpPr/>
          <p:nvPr/>
        </p:nvSpPr>
        <p:spPr>
          <a:xfrm>
            <a:off x="12589594" y="4603196"/>
            <a:ext cx="11628686" cy="1015663"/>
          </a:xfrm>
          <a:prstGeom prst="rect">
            <a:avLst/>
          </a:prstGeom>
        </p:spPr>
        <p:txBody>
          <a:bodyPr wrap="square">
            <a:spAutoFit/>
          </a:bodyPr>
          <a:lstStyle/>
          <a:p>
            <a:r>
              <a:rPr lang="pl-PL" sz="3000" dirty="0">
                <a:solidFill>
                  <a:srgbClr val="496F63"/>
                </a:solidFill>
              </a:rPr>
              <a:t>Na początku każdego sprintu wybierasz projekty – jedyne projekty, nad którymi będziesz pracować podczas danego sprintu.</a:t>
            </a:r>
          </a:p>
        </p:txBody>
      </p:sp>
      <p:sp>
        <p:nvSpPr>
          <p:cNvPr id="24" name="Prostokąt 23">
            <a:extLst>
              <a:ext uri="{FF2B5EF4-FFF2-40B4-BE49-F238E27FC236}">
                <a16:creationId xmlns:a16="http://schemas.microsoft.com/office/drawing/2014/main" id="{75FE4D7F-8E86-4A97-8D51-7E07B7E369B7}"/>
              </a:ext>
            </a:extLst>
          </p:cNvPr>
          <p:cNvSpPr/>
          <p:nvPr/>
        </p:nvSpPr>
        <p:spPr>
          <a:xfrm>
            <a:off x="7805658" y="6758927"/>
            <a:ext cx="13862132" cy="707886"/>
          </a:xfrm>
          <a:prstGeom prst="rect">
            <a:avLst/>
          </a:prstGeom>
        </p:spPr>
        <p:txBody>
          <a:bodyPr wrap="square">
            <a:spAutoFit/>
          </a:bodyPr>
          <a:lstStyle/>
          <a:p>
            <a:r>
              <a:rPr lang="pl-PL" sz="4000" dirty="0">
                <a:solidFill>
                  <a:srgbClr val="496F63"/>
                </a:solidFill>
              </a:rPr>
              <a:t>3. </a:t>
            </a:r>
            <a:r>
              <a:rPr lang="pl-PL" sz="4000" dirty="0" err="1">
                <a:solidFill>
                  <a:srgbClr val="496F63"/>
                </a:solidFill>
              </a:rPr>
              <a:t>Priorytetyzujesz</a:t>
            </a:r>
            <a:endParaRPr lang="pl-PL" sz="4000" dirty="0">
              <a:solidFill>
                <a:srgbClr val="496F63"/>
              </a:solidFill>
            </a:endParaRPr>
          </a:p>
        </p:txBody>
      </p:sp>
      <p:sp>
        <p:nvSpPr>
          <p:cNvPr id="25" name="Shape 72">
            <a:extLst>
              <a:ext uri="{FF2B5EF4-FFF2-40B4-BE49-F238E27FC236}">
                <a16:creationId xmlns:a16="http://schemas.microsoft.com/office/drawing/2014/main" id="{50320524-83BD-4F09-8B1E-B4A5B3E66B20}"/>
              </a:ext>
            </a:extLst>
          </p:cNvPr>
          <p:cNvSpPr/>
          <p:nvPr/>
        </p:nvSpPr>
        <p:spPr>
          <a:xfrm>
            <a:off x="12225638" y="6420678"/>
            <a:ext cx="12192829" cy="1299756"/>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6" name="Prostokąt 25">
            <a:extLst>
              <a:ext uri="{FF2B5EF4-FFF2-40B4-BE49-F238E27FC236}">
                <a16:creationId xmlns:a16="http://schemas.microsoft.com/office/drawing/2014/main" id="{919A1B99-6214-4ADA-A4D6-D03000ED4209}"/>
              </a:ext>
            </a:extLst>
          </p:cNvPr>
          <p:cNvSpPr/>
          <p:nvPr/>
        </p:nvSpPr>
        <p:spPr>
          <a:xfrm>
            <a:off x="12589594" y="6565022"/>
            <a:ext cx="11628686" cy="1015663"/>
          </a:xfrm>
          <a:prstGeom prst="rect">
            <a:avLst/>
          </a:prstGeom>
        </p:spPr>
        <p:txBody>
          <a:bodyPr wrap="square">
            <a:spAutoFit/>
          </a:bodyPr>
          <a:lstStyle/>
          <a:p>
            <a:r>
              <a:rPr lang="pl-PL" sz="3000" dirty="0">
                <a:solidFill>
                  <a:srgbClr val="496F63"/>
                </a:solidFill>
              </a:rPr>
              <a:t>Każdy projekt ma jasny i wyraźny cel, miernik sukcesu, ocenę wymaganego wysiłku i wymuszony priorytet.</a:t>
            </a:r>
          </a:p>
        </p:txBody>
      </p:sp>
      <p:sp>
        <p:nvSpPr>
          <p:cNvPr id="27" name="Prostokąt 26">
            <a:extLst>
              <a:ext uri="{FF2B5EF4-FFF2-40B4-BE49-F238E27FC236}">
                <a16:creationId xmlns:a16="http://schemas.microsoft.com/office/drawing/2014/main" id="{7CFBF655-614C-44CA-89A1-846B3B3B71E7}"/>
              </a:ext>
            </a:extLst>
          </p:cNvPr>
          <p:cNvSpPr/>
          <p:nvPr/>
        </p:nvSpPr>
        <p:spPr>
          <a:xfrm>
            <a:off x="8647107" y="8771845"/>
            <a:ext cx="13862132" cy="1323439"/>
          </a:xfrm>
          <a:prstGeom prst="rect">
            <a:avLst/>
          </a:prstGeom>
        </p:spPr>
        <p:txBody>
          <a:bodyPr wrap="square">
            <a:spAutoFit/>
          </a:bodyPr>
          <a:lstStyle/>
          <a:p>
            <a:r>
              <a:rPr lang="pl-PL" sz="4000" dirty="0">
                <a:solidFill>
                  <a:srgbClr val="496F63"/>
                </a:solidFill>
              </a:rPr>
              <a:t>4. Realizujesz projekty</a:t>
            </a:r>
          </a:p>
          <a:p>
            <a:r>
              <a:rPr lang="pl-PL" sz="4000" dirty="0">
                <a:solidFill>
                  <a:srgbClr val="496F63"/>
                </a:solidFill>
              </a:rPr>
              <a:t>	z przewidywaniem</a:t>
            </a:r>
          </a:p>
        </p:txBody>
      </p:sp>
      <p:sp>
        <p:nvSpPr>
          <p:cNvPr id="28" name="Shape 72">
            <a:extLst>
              <a:ext uri="{FF2B5EF4-FFF2-40B4-BE49-F238E27FC236}">
                <a16:creationId xmlns:a16="http://schemas.microsoft.com/office/drawing/2014/main" id="{99EE4D4E-98A0-41FF-89D1-72E1E434439F}"/>
              </a:ext>
            </a:extLst>
          </p:cNvPr>
          <p:cNvSpPr/>
          <p:nvPr/>
        </p:nvSpPr>
        <p:spPr>
          <a:xfrm>
            <a:off x="13992137" y="8217441"/>
            <a:ext cx="10387346" cy="2305313"/>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9" name="Prostokąt 28">
            <a:extLst>
              <a:ext uri="{FF2B5EF4-FFF2-40B4-BE49-F238E27FC236}">
                <a16:creationId xmlns:a16="http://schemas.microsoft.com/office/drawing/2014/main" id="{F9320CC5-70DB-4393-B31E-900B700985CF}"/>
              </a:ext>
            </a:extLst>
          </p:cNvPr>
          <p:cNvSpPr/>
          <p:nvPr/>
        </p:nvSpPr>
        <p:spPr>
          <a:xfrm>
            <a:off x="14098350" y="8390081"/>
            <a:ext cx="10174922" cy="1938992"/>
          </a:xfrm>
          <a:prstGeom prst="rect">
            <a:avLst/>
          </a:prstGeom>
        </p:spPr>
        <p:txBody>
          <a:bodyPr wrap="square">
            <a:spAutoFit/>
          </a:bodyPr>
          <a:lstStyle/>
          <a:p>
            <a:r>
              <a:rPr lang="pl-PL" sz="3000" dirty="0">
                <a:solidFill>
                  <a:srgbClr val="496F63"/>
                </a:solidFill>
              </a:rPr>
              <a:t>Dzienny „</a:t>
            </a:r>
            <a:r>
              <a:rPr lang="pl-PL" sz="3000" dirty="0" err="1">
                <a:solidFill>
                  <a:srgbClr val="496F63"/>
                </a:solidFill>
              </a:rPr>
              <a:t>burndown</a:t>
            </a:r>
            <a:r>
              <a:rPr lang="pl-PL" sz="3000" dirty="0">
                <a:solidFill>
                  <a:srgbClr val="496F63"/>
                </a:solidFill>
              </a:rPr>
              <a:t>” (wykres pokazujący ilość pracy pozostałej do wykonania w sprincie w porównaniu z obecnym celem) pokazuje postępy zespołu w kierunku ukończenia wszystkich swoich projektów.</a:t>
            </a:r>
          </a:p>
        </p:txBody>
      </p:sp>
      <p:pic>
        <p:nvPicPr>
          <p:cNvPr id="6" name="Obraz 5">
            <a:extLst>
              <a:ext uri="{FF2B5EF4-FFF2-40B4-BE49-F238E27FC236}">
                <a16:creationId xmlns:a16="http://schemas.microsoft.com/office/drawing/2014/main" id="{44A217D8-7A9D-496E-A12E-B7B0FD303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77" y="1397151"/>
            <a:ext cx="4123059" cy="4123059"/>
          </a:xfrm>
          <a:prstGeom prst="rect">
            <a:avLst/>
          </a:prstGeom>
        </p:spPr>
      </p:pic>
      <p:sp>
        <p:nvSpPr>
          <p:cNvPr id="31" name="Shape 72">
            <a:extLst>
              <a:ext uri="{FF2B5EF4-FFF2-40B4-BE49-F238E27FC236}">
                <a16:creationId xmlns:a16="http://schemas.microsoft.com/office/drawing/2014/main" id="{2B677CD5-BDB2-42D6-A08A-1657FC1F52A3}"/>
              </a:ext>
            </a:extLst>
          </p:cNvPr>
          <p:cNvSpPr/>
          <p:nvPr/>
        </p:nvSpPr>
        <p:spPr>
          <a:xfrm>
            <a:off x="10432075" y="10771299"/>
            <a:ext cx="12751088" cy="1968201"/>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32" name="Shape 130">
            <a:extLst>
              <a:ext uri="{FF2B5EF4-FFF2-40B4-BE49-F238E27FC236}">
                <a16:creationId xmlns:a16="http://schemas.microsoft.com/office/drawing/2014/main" id="{EE29A2DF-F149-430E-87D1-51CEEE71FEBD}"/>
              </a:ext>
            </a:extLst>
          </p:cNvPr>
          <p:cNvSpPr/>
          <p:nvPr/>
        </p:nvSpPr>
        <p:spPr>
          <a:xfrm>
            <a:off x="10607340" y="10967588"/>
            <a:ext cx="12383507" cy="164130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ctr"/>
            <a:r>
              <a:rPr lang="en-US" sz="3000" dirty="0">
                <a:solidFill>
                  <a:srgbClr val="FFFFFF"/>
                </a:solidFill>
                <a:latin typeface="Arial" panose="020B0604020202020204" pitchFamily="34" charset="0"/>
                <a:cs typeface="Arial" panose="020B0604020202020204" pitchFamily="34" charset="0"/>
              </a:rPr>
              <a:t>Lean marketing = marketing </a:t>
            </a:r>
            <a:r>
              <a:rPr lang="pl-PL" sz="3000" dirty="0">
                <a:solidFill>
                  <a:srgbClr val="FFFFFF"/>
                </a:solidFill>
                <a:latin typeface="Arial" panose="020B0604020202020204" pitchFamily="34" charset="0"/>
                <a:cs typeface="Arial" panose="020B0604020202020204" pitchFamily="34" charset="0"/>
              </a:rPr>
              <a:t>z niskim budżetem</a:t>
            </a:r>
            <a:endParaRPr lang="en-US" sz="3000" dirty="0">
              <a:solidFill>
                <a:srgbClr val="FFFFFF"/>
              </a:solidFill>
              <a:latin typeface="Arial" panose="020B0604020202020204" pitchFamily="34" charset="0"/>
              <a:cs typeface="Arial" panose="020B0604020202020204" pitchFamily="34" charset="0"/>
            </a:endParaRPr>
          </a:p>
          <a:p>
            <a:pPr algn="just"/>
            <a:r>
              <a:rPr lang="pl-PL" sz="3000" dirty="0">
                <a:solidFill>
                  <a:srgbClr val="FFFFFF"/>
                </a:solidFill>
                <a:latin typeface="Arial" panose="020B0604020202020204" pitchFamily="34" charset="0"/>
                <a:cs typeface="Arial" panose="020B0604020202020204" pitchFamily="34" charset="0"/>
              </a:rPr>
              <a:t>Niski budżet nie oznacza w tym przypadku nic złego.</a:t>
            </a:r>
          </a:p>
          <a:p>
            <a:pPr algn="just"/>
            <a:r>
              <a:rPr lang="pl-PL" sz="3000" dirty="0">
                <a:solidFill>
                  <a:srgbClr val="FFFFFF"/>
                </a:solidFill>
                <a:latin typeface="Arial" panose="020B0604020202020204" pitchFamily="34" charset="0"/>
                <a:cs typeface="Arial" panose="020B0604020202020204" pitchFamily="34" charset="0"/>
              </a:rPr>
              <a:t>Niezwykle trudno jest dotrzeć dokładnie tam, gdzie chcemy i gdzie nasi klienci są najniższym kosztem</a:t>
            </a:r>
            <a:r>
              <a:rPr lang="en-US" sz="3000" dirty="0">
                <a:solidFill>
                  <a:srgbClr val="FFFFFF"/>
                </a:solidFill>
                <a:latin typeface="Arial" panose="020B0604020202020204" pitchFamily="34" charset="0"/>
                <a:cs typeface="Arial" panose="020B0604020202020204" pitchFamily="34" charset="0"/>
              </a:rPr>
              <a:t>.</a:t>
            </a:r>
            <a:endParaRPr lang="pl-PL" sz="3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24811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rot="10800000">
            <a:off x="14172462"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solidFill>
                  <a:srgbClr val="FFFFFF"/>
                </a:solidFill>
              </a:rPr>
              <a:t>16</a:t>
            </a:fld>
            <a:endParaRPr dirty="0">
              <a:solidFill>
                <a:srgbClr val="FFFFFF"/>
              </a:solidFill>
            </a:endParaRPr>
          </a:p>
        </p:txBody>
      </p:sp>
      <p:sp>
        <p:nvSpPr>
          <p:cNvPr id="130" name="Shape 130"/>
          <p:cNvSpPr/>
          <p:nvPr/>
        </p:nvSpPr>
        <p:spPr>
          <a:xfrm>
            <a:off x="19061723" y="1256073"/>
            <a:ext cx="4966107" cy="364334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r"/>
            <a:r>
              <a:rPr lang="pl-PL" sz="5000" dirty="0">
                <a:solidFill>
                  <a:srgbClr val="FFFFFF"/>
                </a:solidFill>
                <a:latin typeface="Arial" panose="020B0604020202020204" pitchFamily="34" charset="0"/>
                <a:cs typeface="Arial" panose="020B0604020202020204" pitchFamily="34" charset="0"/>
              </a:rPr>
              <a:t>Lean marketing zapewnia lepszy sposób i zmniejsza ryzyko niepowodzenia, rozpoznając porażkę w procesie – akceptując ją – i dokonując szybkich i świadomych zmian, aby ewoluować plan.</a:t>
            </a:r>
          </a:p>
        </p:txBody>
      </p:sp>
      <p:sp>
        <p:nvSpPr>
          <p:cNvPr id="4" name="Prostokąt 3">
            <a:extLst>
              <a:ext uri="{FF2B5EF4-FFF2-40B4-BE49-F238E27FC236}">
                <a16:creationId xmlns:a16="http://schemas.microsoft.com/office/drawing/2014/main" id="{AB6FCB31-2D33-43DD-A08C-8385CFEAD398}"/>
              </a:ext>
            </a:extLst>
          </p:cNvPr>
          <p:cNvSpPr/>
          <p:nvPr/>
        </p:nvSpPr>
        <p:spPr>
          <a:xfrm>
            <a:off x="738978" y="1830647"/>
            <a:ext cx="14245524" cy="10248960"/>
          </a:xfrm>
          <a:prstGeom prst="rect">
            <a:avLst/>
          </a:prstGeom>
        </p:spPr>
        <p:txBody>
          <a:bodyPr wrap="square">
            <a:spAutoFit/>
          </a:bodyPr>
          <a:lstStyle/>
          <a:p>
            <a:pPr algn="l"/>
            <a:r>
              <a:rPr lang="pl-PL" sz="6000" b="1" dirty="0">
                <a:solidFill>
                  <a:srgbClr val="496F63"/>
                </a:solidFill>
              </a:rPr>
              <a:t>Ponadto w oparciu o Lean Marketing możemy również</a:t>
            </a:r>
            <a:r>
              <a:rPr lang="en-US" sz="6000" b="1" dirty="0">
                <a:solidFill>
                  <a:srgbClr val="496F63"/>
                </a:solidFill>
              </a:rPr>
              <a:t>: </a:t>
            </a:r>
          </a:p>
          <a:p>
            <a:pPr marL="742950" indent="-742950" algn="l">
              <a:buFont typeface="Arial" panose="020B0604020202020204" pitchFamily="34" charset="0"/>
              <a:buChar char="•"/>
            </a:pPr>
            <a:r>
              <a:rPr lang="pl-PL" sz="6000" b="1" dirty="0">
                <a:solidFill>
                  <a:srgbClr val="496F63"/>
                </a:solidFill>
              </a:rPr>
              <a:t>Utrzymać organizację skoncentrowaną na kliencie</a:t>
            </a:r>
          </a:p>
          <a:p>
            <a:pPr marL="742950" indent="-742950" algn="l">
              <a:buFont typeface="Arial" panose="020B0604020202020204" pitchFamily="34" charset="0"/>
              <a:buChar char="•"/>
            </a:pPr>
            <a:r>
              <a:rPr lang="pl-PL" sz="6000" b="1" dirty="0">
                <a:solidFill>
                  <a:srgbClr val="496F63"/>
                </a:solidFill>
              </a:rPr>
              <a:t>Poprawić szybkość wprowadzania na rynek</a:t>
            </a:r>
          </a:p>
          <a:p>
            <a:pPr marL="742950" indent="-742950" algn="l">
              <a:buFont typeface="Arial" panose="020B0604020202020204" pitchFamily="34" charset="0"/>
              <a:buChar char="•"/>
            </a:pPr>
            <a:r>
              <a:rPr lang="pl-PL" sz="6000" b="1" dirty="0">
                <a:solidFill>
                  <a:srgbClr val="496F63"/>
                </a:solidFill>
              </a:rPr>
              <a:t>Zwiększyć produktywność zespołów</a:t>
            </a:r>
          </a:p>
          <a:p>
            <a:pPr marL="742950" indent="-742950" algn="l">
              <a:buFont typeface="Arial" panose="020B0604020202020204" pitchFamily="34" charset="0"/>
              <a:buChar char="•"/>
            </a:pPr>
            <a:r>
              <a:rPr lang="pl-PL" sz="6000" b="1" dirty="0">
                <a:solidFill>
                  <a:srgbClr val="496F63"/>
                </a:solidFill>
              </a:rPr>
              <a:t>Dostarczać lepsze, bardziej odpowiednie produkty końcowe</a:t>
            </a:r>
          </a:p>
          <a:p>
            <a:pPr marL="742950" indent="-742950" algn="l">
              <a:buFont typeface="Arial" panose="020B0604020202020204" pitchFamily="34" charset="0"/>
              <a:buChar char="•"/>
            </a:pPr>
            <a:r>
              <a:rPr lang="pl-PL" sz="6000" b="1" dirty="0">
                <a:solidFill>
                  <a:srgbClr val="496F63"/>
                </a:solidFill>
              </a:rPr>
              <a:t>Zwiększać przepustowość/szybkość dostarczanej pracy </a:t>
            </a:r>
          </a:p>
        </p:txBody>
      </p:sp>
      <p:sp>
        <p:nvSpPr>
          <p:cNvPr id="6" name="Prostokąt 5">
            <a:extLst>
              <a:ext uri="{FF2B5EF4-FFF2-40B4-BE49-F238E27FC236}">
                <a16:creationId xmlns:a16="http://schemas.microsoft.com/office/drawing/2014/main" id="{C40C1AC2-0112-4209-94AE-222184E15F7F}"/>
              </a:ext>
            </a:extLst>
          </p:cNvPr>
          <p:cNvSpPr/>
          <p:nvPr/>
        </p:nvSpPr>
        <p:spPr>
          <a:xfrm>
            <a:off x="4657511" y="12917532"/>
            <a:ext cx="9395521" cy="830997"/>
          </a:xfrm>
          <a:prstGeom prst="rect">
            <a:avLst/>
          </a:prstGeom>
        </p:spPr>
        <p:txBody>
          <a:bodyPr wrap="none">
            <a:spAutoFit/>
          </a:bodyPr>
          <a:lstStyle/>
          <a:p>
            <a:r>
              <a:rPr lang="pl-PL" sz="2400" dirty="0">
                <a:solidFill>
                  <a:srgbClr val="496F63"/>
                </a:solidFill>
                <a:latin typeface="Arial" panose="020B0604020202020204" pitchFamily="34" charset="0"/>
                <a:cs typeface="Arial" panose="020B0604020202020204" pitchFamily="34" charset="0"/>
              </a:rPr>
              <a:t>Źródło: https://cmgpartners.com/blog/what-is-lean-marketing/</a:t>
            </a:r>
          </a:p>
          <a:p>
            <a:r>
              <a:rPr lang="pl-PL" sz="2400" dirty="0">
                <a:solidFill>
                  <a:srgbClr val="496F63"/>
                </a:solidFill>
                <a:latin typeface="Arial" panose="020B0604020202020204" pitchFamily="34" charset="0"/>
                <a:cs typeface="Arial" panose="020B0604020202020204" pitchFamily="34" charset="0"/>
              </a:rPr>
              <a:t>https://www.ironpaper.com/webintel/articles/what-is-lean-marketing/</a:t>
            </a: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5263" y="6493462"/>
            <a:ext cx="9163090" cy="6289280"/>
          </a:xfrm>
          <a:prstGeom prst="rect">
            <a:avLst/>
          </a:prstGeom>
        </p:spPr>
      </p:pic>
    </p:spTree>
    <p:extLst>
      <p:ext uri="{BB962C8B-B14F-4D97-AF65-F5344CB8AC3E}">
        <p14:creationId xmlns:p14="http://schemas.microsoft.com/office/powerpoint/2010/main" val="194334485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6275466" y="-4863247"/>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
        <p:nvSpPr>
          <p:cNvPr id="118" name="Shape 118"/>
          <p:cNvSpPr/>
          <p:nvPr/>
        </p:nvSpPr>
        <p:spPr>
          <a:xfrm>
            <a:off x="-121434" y="316685"/>
            <a:ext cx="22993001" cy="36231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85000" lnSpcReduction="100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9000" dirty="0">
                <a:solidFill>
                  <a:srgbClr val="496F63"/>
                </a:solidFill>
                <a:latin typeface="Arial" panose="020B0604020202020204" pitchFamily="34" charset="0"/>
                <a:cs typeface="Arial" panose="020B0604020202020204" pitchFamily="34" charset="0"/>
              </a:rPr>
              <a:t>Oto kilka pomocnych pytań, na które należy odpowiedzieć, jeśli chcesz usprawnić marketing: </a:t>
            </a:r>
            <a:endParaRPr sz="9000"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476450" y="3637834"/>
            <a:ext cx="11953775" cy="9694962"/>
          </a:xfrm>
          <a:prstGeom prst="rect">
            <a:avLst/>
          </a:prstGeom>
        </p:spPr>
        <p:txBody>
          <a:bodyPr wrap="square">
            <a:spAutoFit/>
          </a:bodyPr>
          <a:lstStyle/>
          <a:p>
            <a:pPr algn="l"/>
            <a:r>
              <a:rPr lang="pl-PL" sz="4800" b="1" dirty="0">
                <a:solidFill>
                  <a:srgbClr val="496F63"/>
                </a:solidFill>
              </a:rPr>
              <a:t>Poszukiwanie klientów i rozwój:</a:t>
            </a:r>
          </a:p>
          <a:p>
            <a:pPr marL="685800" indent="-685800" algn="l">
              <a:buFont typeface="Arial" panose="020B0604020202020204" pitchFamily="34" charset="0"/>
              <a:buChar char="•"/>
            </a:pPr>
            <a:r>
              <a:rPr lang="pl-PL" sz="4800" b="1" dirty="0">
                <a:solidFill>
                  <a:srgbClr val="FF0000"/>
                </a:solidFill>
              </a:rPr>
              <a:t>Jakie problemy mają klienci?</a:t>
            </a:r>
          </a:p>
          <a:p>
            <a:pPr marL="685800" indent="-685800" algn="l">
              <a:buFont typeface="Arial" panose="020B0604020202020204" pitchFamily="34" charset="0"/>
              <a:buChar char="•"/>
            </a:pPr>
            <a:r>
              <a:rPr lang="pl-PL" sz="4800" b="1" dirty="0">
                <a:solidFill>
                  <a:srgbClr val="FF0000"/>
                </a:solidFill>
              </a:rPr>
              <a:t>Czy Twój produkt/usługa rozwiązuje te problemy?</a:t>
            </a:r>
          </a:p>
          <a:p>
            <a:pPr marL="685800" indent="-685800" algn="l">
              <a:buFont typeface="Arial" panose="020B0604020202020204" pitchFamily="34" charset="0"/>
              <a:buChar char="•"/>
            </a:pPr>
            <a:r>
              <a:rPr lang="pl-PL" sz="4800" b="1" dirty="0">
                <a:solidFill>
                  <a:srgbClr val="FF0000"/>
                </a:solidFill>
              </a:rPr>
              <a:t>Kto konkretnie jest Twoim klientem?</a:t>
            </a:r>
          </a:p>
          <a:p>
            <a:pPr marL="685800" indent="-685800" algn="l">
              <a:buFont typeface="Arial" panose="020B0604020202020204" pitchFamily="34" charset="0"/>
              <a:buChar char="•"/>
            </a:pPr>
            <a:r>
              <a:rPr lang="pl-PL" sz="4800" b="1" dirty="0">
                <a:solidFill>
                  <a:srgbClr val="FF0000"/>
                </a:solidFill>
              </a:rPr>
              <a:t>Kto podejmuje lub wpływa na decyzje zakupowe</a:t>
            </a:r>
            <a:r>
              <a:rPr lang="en-US" sz="4800" b="1" dirty="0">
                <a:solidFill>
                  <a:srgbClr val="FF0000"/>
                </a:solidFill>
              </a:rPr>
              <a:t>?</a:t>
            </a:r>
            <a:endParaRPr lang="pl-PL" sz="4800" b="1" dirty="0">
              <a:solidFill>
                <a:srgbClr val="FF0000"/>
              </a:solidFill>
            </a:endParaRPr>
          </a:p>
          <a:p>
            <a:pPr algn="l"/>
            <a:endParaRPr lang="pl-PL" sz="4800" b="1" dirty="0">
              <a:solidFill>
                <a:srgbClr val="496F63"/>
              </a:solidFill>
            </a:endParaRPr>
          </a:p>
          <a:p>
            <a:pPr algn="l"/>
            <a:r>
              <a:rPr lang="pl-PL" sz="4800" b="1" dirty="0">
                <a:solidFill>
                  <a:srgbClr val="496F63"/>
                </a:solidFill>
              </a:rPr>
              <a:t>Testowanie klienta i walidacja:</a:t>
            </a:r>
          </a:p>
          <a:p>
            <a:pPr marL="685800" indent="-685800" algn="l">
              <a:buFont typeface="Arial" panose="020B0604020202020204" pitchFamily="34" charset="0"/>
              <a:buChar char="•"/>
            </a:pPr>
            <a:r>
              <a:rPr lang="pl-PL" sz="4800" b="1" dirty="0">
                <a:solidFill>
                  <a:srgbClr val="FF0000"/>
                </a:solidFill>
              </a:rPr>
              <a:t>Jak możemy zapewnić naszym klientom wartość i sprawić, by byli szczęśliwi</a:t>
            </a:r>
            <a:r>
              <a:rPr lang="en-US" sz="4800" b="1" dirty="0">
                <a:solidFill>
                  <a:srgbClr val="FF0000"/>
                </a:solidFill>
              </a:rPr>
              <a:t>?</a:t>
            </a:r>
            <a:endParaRPr lang="pl-PL" sz="4800" b="1" dirty="0">
              <a:solidFill>
                <a:srgbClr val="FF0000"/>
              </a:solidFill>
            </a:endParaRPr>
          </a:p>
          <a:p>
            <a:pPr algn="l"/>
            <a:endParaRPr lang="pl-PL" sz="4800" b="1" dirty="0">
              <a:solidFill>
                <a:srgbClr val="496F63"/>
              </a:solidFill>
            </a:endParaRPr>
          </a:p>
        </p:txBody>
      </p:sp>
      <p:sp>
        <p:nvSpPr>
          <p:cNvPr id="16" name="Rectangle 1">
            <a:extLst>
              <a:ext uri="{FF2B5EF4-FFF2-40B4-BE49-F238E27FC236}">
                <a16:creationId xmlns:a16="http://schemas.microsoft.com/office/drawing/2014/main" id="{34E4DD38-FF4C-4EC2-9797-B77343AB54FE}"/>
              </a:ext>
            </a:extLst>
          </p:cNvPr>
          <p:cNvSpPr/>
          <p:nvPr/>
        </p:nvSpPr>
        <p:spPr>
          <a:xfrm>
            <a:off x="-3879335" y="13031054"/>
            <a:ext cx="19489377" cy="461665"/>
          </a:xfrm>
          <a:prstGeom prst="rect">
            <a:avLst/>
          </a:prstGeom>
        </p:spPr>
        <p:txBody>
          <a:bodyPr wrap="square">
            <a:spAutoFit/>
          </a:bodyPr>
          <a:lstStyle/>
          <a:p>
            <a:pPr algn="ctr" fontAlgn="base"/>
            <a:r>
              <a:rPr lang="pl-PL" sz="2400" b="1" kern="1200" dirty="0">
                <a:solidFill>
                  <a:srgbClr val="496F63"/>
                </a:solidFill>
                <a:latin typeface="Arial" panose="020B0604020202020204" pitchFamily="34" charset="0"/>
                <a:cs typeface="Arial" panose="020B0604020202020204" pitchFamily="34" charset="0"/>
                <a:sym typeface="Quattrocento Sans"/>
              </a:rPr>
              <a:t>Źródło: http://contentboxter.com/lean-marketing/</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11" name="Prostokąt 10">
            <a:extLst>
              <a:ext uri="{FF2B5EF4-FFF2-40B4-BE49-F238E27FC236}">
                <a16:creationId xmlns:a16="http://schemas.microsoft.com/office/drawing/2014/main" id="{6EA6CDEC-B926-4499-80ED-CFD9CBE93588}"/>
              </a:ext>
            </a:extLst>
          </p:cNvPr>
          <p:cNvSpPr/>
          <p:nvPr/>
        </p:nvSpPr>
        <p:spPr>
          <a:xfrm>
            <a:off x="12430225" y="3637834"/>
            <a:ext cx="11953775" cy="7478970"/>
          </a:xfrm>
          <a:prstGeom prst="rect">
            <a:avLst/>
          </a:prstGeom>
        </p:spPr>
        <p:txBody>
          <a:bodyPr wrap="square">
            <a:spAutoFit/>
          </a:bodyPr>
          <a:lstStyle/>
          <a:p>
            <a:pPr algn="l"/>
            <a:r>
              <a:rPr lang="pl-PL" sz="4800" b="1" dirty="0">
                <a:solidFill>
                  <a:srgbClr val="496F63"/>
                </a:solidFill>
              </a:rPr>
              <a:t>Rozwój klienta:</a:t>
            </a:r>
          </a:p>
          <a:p>
            <a:pPr marL="685800" indent="-685800" algn="l">
              <a:buFont typeface="Arial" panose="020B0604020202020204" pitchFamily="34" charset="0"/>
              <a:buChar char="•"/>
            </a:pPr>
            <a:r>
              <a:rPr lang="pl-PL" sz="4800" b="1" dirty="0">
                <a:solidFill>
                  <a:srgbClr val="FF0000"/>
                </a:solidFill>
              </a:rPr>
              <a:t>Co sprawi, że nasi klienci będą się rozwijać i udostępniać nasz produkt/usługę</a:t>
            </a:r>
            <a:r>
              <a:rPr lang="en-US" sz="4800" b="1" dirty="0">
                <a:solidFill>
                  <a:srgbClr val="FF0000"/>
                </a:solidFill>
              </a:rPr>
              <a:t>?</a:t>
            </a:r>
            <a:endParaRPr lang="pl-PL" sz="4800" b="1" dirty="0">
              <a:solidFill>
                <a:srgbClr val="FF0000"/>
              </a:solidFill>
            </a:endParaRPr>
          </a:p>
          <a:p>
            <a:pPr algn="l"/>
            <a:endParaRPr lang="pl-PL" sz="4800" b="1" dirty="0">
              <a:solidFill>
                <a:srgbClr val="496F63"/>
              </a:solidFill>
            </a:endParaRPr>
          </a:p>
          <a:p>
            <a:pPr algn="l"/>
            <a:r>
              <a:rPr lang="pl-PL" sz="4800" b="1" dirty="0">
                <a:solidFill>
                  <a:srgbClr val="496F63"/>
                </a:solidFill>
              </a:rPr>
              <a:t>Budowanie marki:</a:t>
            </a:r>
          </a:p>
          <a:p>
            <a:pPr marL="685800" indent="-685800" algn="l">
              <a:buFont typeface="Arial" panose="020B0604020202020204" pitchFamily="34" charset="0"/>
              <a:buChar char="•"/>
            </a:pPr>
            <a:r>
              <a:rPr lang="pl-PL" sz="4800" b="1" dirty="0">
                <a:solidFill>
                  <a:srgbClr val="FF0000"/>
                </a:solidFill>
              </a:rPr>
              <a:t>Jak sprawić, by nasi klienci czuli się niesamowicie?</a:t>
            </a:r>
          </a:p>
          <a:p>
            <a:pPr marL="685800" indent="-685800" algn="l">
              <a:buFont typeface="Arial" panose="020B0604020202020204" pitchFamily="34" charset="0"/>
              <a:buChar char="•"/>
            </a:pPr>
            <a:r>
              <a:rPr lang="pl-PL" sz="4800" b="1" dirty="0">
                <a:solidFill>
                  <a:srgbClr val="FF0000"/>
                </a:solidFill>
              </a:rPr>
              <a:t>Jak sprawić, by rozwój firmy był zrównoważony</a:t>
            </a:r>
            <a:r>
              <a:rPr lang="en-US" sz="4800" b="1" dirty="0">
                <a:solidFill>
                  <a:srgbClr val="FF0000"/>
                </a:solidFill>
              </a:rPr>
              <a:t>?</a:t>
            </a:r>
            <a:endParaRPr lang="pl-PL" sz="4800" b="1" dirty="0">
              <a:solidFill>
                <a:srgbClr val="FF0000"/>
              </a:solidFill>
            </a:endParaRPr>
          </a:p>
        </p:txBody>
      </p:sp>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1548" y="10042276"/>
            <a:ext cx="5882747" cy="3921831"/>
          </a:xfrm>
          <a:prstGeom prst="rect">
            <a:avLst/>
          </a:prstGeom>
        </p:spPr>
      </p:pic>
    </p:spTree>
    <p:extLst>
      <p:ext uri="{BB962C8B-B14F-4D97-AF65-F5344CB8AC3E}">
        <p14:creationId xmlns:p14="http://schemas.microsoft.com/office/powerpoint/2010/main" val="31414520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045064" y="-1333440"/>
            <a:ext cx="14041665" cy="15049440"/>
          </a:xfrm>
          <a:prstGeom prst="rect">
            <a:avLst/>
          </a:prstGeom>
        </p:spPr>
      </p:pic>
      <p:sp>
        <p:nvSpPr>
          <p:cNvPr id="85" name="Shape 85"/>
          <p:cNvSpPr/>
          <p:nvPr/>
        </p:nvSpPr>
        <p:spPr>
          <a:xfrm>
            <a:off x="2109138" y="2193570"/>
            <a:ext cx="21535234" cy="411267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000" b="1" dirty="0">
                <a:latin typeface="Arial" panose="020B0604020202020204" pitchFamily="34" charset="0"/>
                <a:cs typeface="Arial" panose="020B0604020202020204" pitchFamily="34" charset="0"/>
              </a:rPr>
              <a:t>Lean marketing polega na wykorzystaniu pętli informacji zwrotnych, danych, iteracji i walidacji, aby szybko osiągnąć sukces dzięki działaniom marketingowym. Lean </a:t>
            </a:r>
            <a:r>
              <a:rPr lang="pl-PL" sz="3000" b="1" dirty="0" err="1">
                <a:latin typeface="Arial" panose="020B0604020202020204" pitchFamily="34" charset="0"/>
                <a:cs typeface="Arial" panose="020B0604020202020204" pitchFamily="34" charset="0"/>
              </a:rPr>
              <a:t>marketerzy</a:t>
            </a:r>
            <a:r>
              <a:rPr lang="pl-PL" sz="3000" b="1" dirty="0">
                <a:latin typeface="Arial" panose="020B0604020202020204" pitchFamily="34" charset="0"/>
                <a:cs typeface="Arial" panose="020B0604020202020204" pitchFamily="34" charset="0"/>
              </a:rPr>
              <a:t> badają wyniki małych, próbnych kampanii, uczą się na ich podstawie i rozwijają elementy kampanii.</a:t>
            </a:r>
          </a:p>
          <a:p>
            <a:pPr>
              <a:lnSpc>
                <a:spcPct val="150000"/>
              </a:lnSpc>
            </a:pPr>
            <a:endParaRPr lang="pl-PL" sz="3000" b="1" dirty="0">
              <a:latin typeface="Arial" panose="020B0604020202020204" pitchFamily="34" charset="0"/>
              <a:cs typeface="Arial" panose="020B0604020202020204" pitchFamily="34" charset="0"/>
            </a:endParaRPr>
          </a:p>
          <a:p>
            <a:pPr>
              <a:lnSpc>
                <a:spcPct val="150000"/>
              </a:lnSpc>
            </a:pPr>
            <a:r>
              <a:rPr lang="pl-PL" sz="3000" b="1" dirty="0">
                <a:latin typeface="Arial" panose="020B0604020202020204" pitchFamily="34" charset="0"/>
                <a:cs typeface="Arial" panose="020B0604020202020204" pitchFamily="34" charset="0"/>
              </a:rPr>
              <a:t>Lean marketing jest zawsze iteracyjny. Twórz małe pomysły, szybko wprowadzaj je na rynek, mierz wyniki, ucz się i powtarzaj, korzystając z wyciągniętych wniosków</a:t>
            </a:r>
            <a:r>
              <a:rPr lang="en-US" sz="3000" b="1" dirty="0">
                <a:latin typeface="Arial" panose="020B0604020202020204" pitchFamily="34" charset="0"/>
                <a:cs typeface="Arial" panose="020B0604020202020204" pitchFamily="34" charset="0"/>
              </a:rPr>
              <a:t>.</a:t>
            </a:r>
            <a:endParaRPr lang="pl-PL" sz="3000" b="1" dirty="0">
              <a:latin typeface="Arial" panose="020B0604020202020204" pitchFamily="34" charset="0"/>
              <a:cs typeface="Arial" panose="020B0604020202020204" pitchFamily="34" charset="0"/>
            </a:endParaRPr>
          </a:p>
          <a:p>
            <a:pPr>
              <a:lnSpc>
                <a:spcPct val="150000"/>
              </a:lnSpc>
            </a:pPr>
            <a:endParaRPr lang="pl-PL" sz="3000" b="1" dirty="0">
              <a:latin typeface="Arial" panose="020B0604020202020204" pitchFamily="34" charset="0"/>
              <a:cs typeface="Arial" panose="020B0604020202020204" pitchFamily="34" charset="0"/>
            </a:endParaRPr>
          </a:p>
          <a:p>
            <a:pPr>
              <a:lnSpc>
                <a:spcPct val="150000"/>
              </a:lnSpc>
            </a:pPr>
            <a:r>
              <a:rPr lang="pl-PL" sz="3000" b="1" dirty="0">
                <a:latin typeface="Arial" panose="020B0604020202020204" pitchFamily="34" charset="0"/>
                <a:cs typeface="Arial" panose="020B0604020202020204" pitchFamily="34" charset="0"/>
              </a:rPr>
              <a:t>Dla </a:t>
            </a:r>
            <a:r>
              <a:rPr lang="pl-PL" sz="3000" b="1" dirty="0" err="1">
                <a:latin typeface="Arial" panose="020B0604020202020204" pitchFamily="34" charset="0"/>
                <a:cs typeface="Arial" panose="020B0604020202020204" pitchFamily="34" charset="0"/>
              </a:rPr>
              <a:t>marketerów</a:t>
            </a:r>
            <a:r>
              <a:rPr lang="pl-PL" sz="3000" b="1" dirty="0">
                <a:latin typeface="Arial" panose="020B0604020202020204" pitchFamily="34" charset="0"/>
                <a:cs typeface="Arial" panose="020B0604020202020204" pitchFamily="34" charset="0"/>
              </a:rPr>
              <a:t> zobowiązanie do ciągłego doskonalenia jest sposobem na zapewnienie, że rzeczy, nad którymi spędzasz czas, faktycznie generują największą wartość dla Twoich klientów</a:t>
            </a:r>
            <a:r>
              <a:rPr lang="en-US" sz="3000" b="1" dirty="0">
                <a:latin typeface="Arial" panose="020B0604020202020204" pitchFamily="34" charset="0"/>
                <a:cs typeface="Arial" panose="020B0604020202020204" pitchFamily="34" charset="0"/>
              </a:rPr>
              <a:t>.</a:t>
            </a:r>
          </a:p>
          <a:p>
            <a:pPr>
              <a:lnSpc>
                <a:spcPct val="150000"/>
              </a:lnSpc>
            </a:pPr>
            <a:endParaRPr lang="en-US" sz="3000" b="1" dirty="0">
              <a:latin typeface="Arial" panose="020B0604020202020204" pitchFamily="34" charset="0"/>
              <a:cs typeface="Arial" panose="020B0604020202020204" pitchFamily="34" charset="0"/>
            </a:endParaRPr>
          </a:p>
          <a:p>
            <a:pPr>
              <a:lnSpc>
                <a:spcPct val="150000"/>
              </a:lnSpc>
            </a:pPr>
            <a:r>
              <a:rPr lang="pl-PL" sz="3000" b="1" dirty="0">
                <a:latin typeface="Arial" panose="020B0604020202020204" pitchFamily="34" charset="0"/>
                <a:cs typeface="Arial" panose="020B0604020202020204" pitchFamily="34" charset="0"/>
              </a:rPr>
              <a:t>Narzędzia, które możesz wykorzystać w praktyce </a:t>
            </a:r>
            <a:r>
              <a:rPr lang="en-US" sz="3000" b="1" dirty="0">
                <a:latin typeface="Arial" panose="020B0604020202020204" pitchFamily="34" charset="0"/>
                <a:cs typeface="Arial" panose="020B0604020202020204" pitchFamily="34" charset="0"/>
              </a:rPr>
              <a:t>:</a:t>
            </a:r>
          </a:p>
          <a:p>
            <a:pPr marL="457200" indent="-457200">
              <a:lnSpc>
                <a:spcPct val="150000"/>
              </a:lnSpc>
              <a:buFont typeface="Arial" panose="020B0604020202020204" pitchFamily="34" charset="0"/>
              <a:buChar char="•"/>
            </a:pPr>
            <a:r>
              <a:rPr lang="en-US" sz="3000" b="1" dirty="0">
                <a:latin typeface="Arial" panose="020B0604020202020204" pitchFamily="34" charset="0"/>
                <a:cs typeface="Arial" panose="020B0604020202020204" pitchFamily="34" charset="0"/>
              </a:rPr>
              <a:t>Google Analytics</a:t>
            </a:r>
          </a:p>
          <a:p>
            <a:pPr marL="457200" indent="-457200">
              <a:lnSpc>
                <a:spcPct val="150000"/>
              </a:lnSpc>
              <a:buFont typeface="Arial" panose="020B0604020202020204" pitchFamily="34" charset="0"/>
              <a:buChar char="•"/>
            </a:pPr>
            <a:r>
              <a:rPr lang="en-US" sz="3000" b="1" dirty="0" err="1">
                <a:latin typeface="Arial" panose="020B0604020202020204" pitchFamily="34" charset="0"/>
                <a:cs typeface="Arial" panose="020B0604020202020204" pitchFamily="34" charset="0"/>
              </a:rPr>
              <a:t>Hubspot</a:t>
            </a:r>
            <a:endParaRPr lang="en-US" sz="3000" b="1"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3000" b="1" dirty="0" err="1">
                <a:latin typeface="Arial" panose="020B0604020202020204" pitchFamily="34" charset="0"/>
                <a:cs typeface="Arial" panose="020B0604020202020204" pitchFamily="34" charset="0"/>
              </a:rPr>
              <a:t>Adwords</a:t>
            </a:r>
            <a:endParaRPr lang="en-US" sz="3000" b="1"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3000" b="1" dirty="0">
                <a:latin typeface="Arial" panose="020B0604020202020204" pitchFamily="34" charset="0"/>
                <a:cs typeface="Arial" panose="020B0604020202020204" pitchFamily="34" charset="0"/>
              </a:rPr>
              <a:t>optimizely.com</a:t>
            </a:r>
            <a:endParaRPr lang="en-US" sz="3000" dirty="0">
              <a:latin typeface="Arial" panose="020B0604020202020204" pitchFamily="34" charset="0"/>
              <a:cs typeface="Arial" panose="020B0604020202020204" pitchFamily="34" charset="0"/>
            </a:endParaRPr>
          </a:p>
        </p:txBody>
      </p:sp>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2109138" y="492701"/>
            <a:ext cx="17779059" cy="31688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pl-PL" dirty="0" err="1">
                <a:latin typeface="Arial" panose="020B0604020202020204" pitchFamily="34" charset="0"/>
                <a:cs typeface="Arial" panose="020B0604020202020204" pitchFamily="34" charset="0"/>
              </a:rPr>
              <a:t>Podsymowując</a:t>
            </a:r>
            <a:r>
              <a:rPr lang="pl-PL"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
        <p:nvSpPr>
          <p:cNvPr id="88" name="Shape 88"/>
          <p:cNvSpPr/>
          <p:nvPr/>
        </p:nvSpPr>
        <p:spPr>
          <a:xfrm>
            <a:off x="8624237" y="12885674"/>
            <a:ext cx="14117776" cy="675249"/>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sz="2400" dirty="0"/>
              <a:t>Źródło: https://www.ironpaper.com/webintel/articles/what-is-lean-marketing/</a:t>
            </a:r>
          </a:p>
          <a:p>
            <a:r>
              <a:rPr lang="pl-PL" sz="2400" dirty="0"/>
              <a:t>https://www.planview.com/resources/articles/lkdc-lean-marketing/</a:t>
            </a:r>
            <a:endParaRPr sz="2400" dirty="0"/>
          </a:p>
        </p:txBody>
      </p:sp>
      <p:sp>
        <p:nvSpPr>
          <p:cNvPr id="99" name="Shape 99"/>
          <p:cNvSpPr/>
          <p:nvPr/>
        </p:nvSpPr>
        <p:spPr>
          <a:xfrm>
            <a:off x="13612395" y="9642451"/>
            <a:ext cx="289460" cy="302890"/>
          </a:xfrm>
          <a:custGeom>
            <a:avLst/>
            <a:gdLst/>
            <a:ahLst/>
            <a:cxnLst>
              <a:cxn ang="0">
                <a:pos x="wd2" y="hd2"/>
              </a:cxn>
              <a:cxn ang="5400000">
                <a:pos x="wd2" y="hd2"/>
              </a:cxn>
              <a:cxn ang="10800000">
                <a:pos x="wd2" y="hd2"/>
              </a:cxn>
              <a:cxn ang="16200000">
                <a:pos x="wd2" y="hd2"/>
              </a:cxn>
            </a:cxnLst>
            <a:rect l="0" t="0" r="r" b="b"/>
            <a:pathLst>
              <a:path w="21600" h="21600" extrusionOk="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rgbClr val="393941"/>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pic>
        <p:nvPicPr>
          <p:cNvPr id="2" name="Obraz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5359" y="7803232"/>
            <a:ext cx="7053577" cy="4942144"/>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2610230" y="-666720"/>
            <a:ext cx="14041665" cy="15049440"/>
          </a:xfrm>
          <a:prstGeom prst="rect">
            <a:avLst/>
          </a:prstGeom>
        </p:spPr>
      </p:pic>
      <p:sp>
        <p:nvSpPr>
          <p:cNvPr id="104" name="Shape 104"/>
          <p:cNvSpPr/>
          <p:nvPr/>
        </p:nvSpPr>
        <p:spPr>
          <a:xfrm>
            <a:off x="1008992" y="1792600"/>
            <a:ext cx="23679807"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a:solidFill>
                  <a:srgbClr val="496F63"/>
                </a:solidFill>
                <a:latin typeface="Arial" panose="020B0604020202020204" pitchFamily="34" charset="0"/>
                <a:cs typeface="Arial" panose="020B0604020202020204" pitchFamily="34" charset="0"/>
              </a:rPr>
              <a:t>Strategie </a:t>
            </a:r>
            <a:r>
              <a:rPr lang="en-US" sz="9000" dirty="0">
                <a:solidFill>
                  <a:srgbClr val="496F63"/>
                </a:solidFill>
                <a:latin typeface="Arial" panose="020B0604020202020204" pitchFamily="34" charset="0"/>
                <a:cs typeface="Arial" panose="020B0604020202020204" pitchFamily="34" charset="0"/>
              </a:rPr>
              <a:t>Lean Marketing</a:t>
            </a:r>
            <a:endParaRPr lang="pl-PL" sz="9000" dirty="0">
              <a:solidFill>
                <a:srgbClr val="496F63"/>
              </a:solidFill>
              <a:latin typeface="Arial" panose="020B0604020202020204" pitchFamily="34" charset="0"/>
              <a:cs typeface="Arial" panose="020B0604020202020204" pitchFamily="34" charset="0"/>
            </a:endParaRPr>
          </a:p>
          <a:p>
            <a:r>
              <a:rPr lang="pl-PL" sz="9000" dirty="0">
                <a:solidFill>
                  <a:srgbClr val="496F63"/>
                </a:solidFill>
                <a:latin typeface="Arial" panose="020B0604020202020204" pitchFamily="34" charset="0"/>
                <a:cs typeface="Arial" panose="020B0604020202020204" pitchFamily="34" charset="0"/>
              </a:rPr>
              <a:t>dla małych i mikroprzedsiębiorstw</a:t>
            </a: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a:p>
        </p:txBody>
      </p:sp>
      <p:sp>
        <p:nvSpPr>
          <p:cNvPr id="21" name="Shape 104">
            <a:extLst>
              <a:ext uri="{FF2B5EF4-FFF2-40B4-BE49-F238E27FC236}">
                <a16:creationId xmlns:a16="http://schemas.microsoft.com/office/drawing/2014/main" id="{0E6979D3-9B06-4524-B257-339E8146919D}"/>
              </a:ext>
            </a:extLst>
          </p:cNvPr>
          <p:cNvSpPr/>
          <p:nvPr/>
        </p:nvSpPr>
        <p:spPr>
          <a:xfrm>
            <a:off x="3512057" y="5684081"/>
            <a:ext cx="12466117" cy="466783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77500" lnSpcReduction="2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pPr>
            <a:r>
              <a:rPr lang="pl-PL" sz="9000" dirty="0">
                <a:solidFill>
                  <a:srgbClr val="496F63"/>
                </a:solidFill>
                <a:latin typeface="Arial" panose="020B0604020202020204" pitchFamily="34" charset="0"/>
                <a:cs typeface="Arial" panose="020B0604020202020204" pitchFamily="34" charset="0"/>
              </a:rPr>
              <a:t>Przeczytaj artykuł i zastanów się, jak wdrożyć koncepcję </a:t>
            </a:r>
            <a:r>
              <a:rPr lang="pl-PL" sz="9000" dirty="0" err="1">
                <a:solidFill>
                  <a:srgbClr val="496F63"/>
                </a:solidFill>
                <a:latin typeface="Arial" panose="020B0604020202020204" pitchFamily="34" charset="0"/>
                <a:cs typeface="Arial" panose="020B0604020202020204" pitchFamily="34" charset="0"/>
              </a:rPr>
              <a:t>lean</a:t>
            </a:r>
            <a:r>
              <a:rPr lang="pl-PL" sz="9000" dirty="0">
                <a:solidFill>
                  <a:srgbClr val="496F63"/>
                </a:solidFill>
                <a:latin typeface="Arial" panose="020B0604020202020204" pitchFamily="34" charset="0"/>
                <a:cs typeface="Arial" panose="020B0604020202020204" pitchFamily="34" charset="0"/>
              </a:rPr>
              <a:t> marketing w mikroprzedsiębiorstwach.</a:t>
            </a:r>
          </a:p>
        </p:txBody>
      </p:sp>
      <p:pic>
        <p:nvPicPr>
          <p:cNvPr id="3" name="Obraz 2">
            <a:extLst>
              <a:ext uri="{FF2B5EF4-FFF2-40B4-BE49-F238E27FC236}">
                <a16:creationId xmlns:a16="http://schemas.microsoft.com/office/drawing/2014/main" id="{A89479CA-E383-4880-89F0-D46AB5D04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0001" y="4417760"/>
            <a:ext cx="6877409" cy="6985205"/>
          </a:xfrm>
          <a:prstGeom prst="rect">
            <a:avLst/>
          </a:prstGeom>
        </p:spPr>
      </p:pic>
      <p:sp>
        <p:nvSpPr>
          <p:cNvPr id="23" name="Prostokąt 22">
            <a:extLst>
              <a:ext uri="{FF2B5EF4-FFF2-40B4-BE49-F238E27FC236}">
                <a16:creationId xmlns:a16="http://schemas.microsoft.com/office/drawing/2014/main" id="{51462A36-E475-4C13-A971-4182DA02B02B}"/>
              </a:ext>
            </a:extLst>
          </p:cNvPr>
          <p:cNvSpPr/>
          <p:nvPr/>
        </p:nvSpPr>
        <p:spPr>
          <a:xfrm>
            <a:off x="12839825" y="12454018"/>
            <a:ext cx="8109912" cy="461665"/>
          </a:xfrm>
          <a:prstGeom prst="rect">
            <a:avLst/>
          </a:prstGeom>
        </p:spPr>
        <p:txBody>
          <a:bodyPr wrap="none">
            <a:spAutoFit/>
          </a:bodyPr>
          <a:lstStyle/>
          <a:p>
            <a:r>
              <a:rPr lang="pl-PL" sz="2400" dirty="0">
                <a:solidFill>
                  <a:srgbClr val="496F63"/>
                </a:solidFill>
                <a:latin typeface="Arial" panose="020B0604020202020204" pitchFamily="34" charset="0"/>
                <a:cs typeface="Arial" panose="020B0604020202020204" pitchFamily="34" charset="0"/>
              </a:rPr>
              <a:t>Źródło: https://www.crowdspring.com/blog/lean-marketing/</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824949" y="0"/>
            <a:ext cx="14041665" cy="15049440"/>
          </a:xfrm>
          <a:prstGeom prst="rect">
            <a:avLst/>
          </a:prstGeom>
        </p:spPr>
      </p:pic>
      <p:sp>
        <p:nvSpPr>
          <p:cNvPr id="68" name="Shape 68"/>
          <p:cNvSpPr/>
          <p:nvPr/>
        </p:nvSpPr>
        <p:spPr>
          <a:xfrm>
            <a:off x="10709338" y="1955846"/>
            <a:ext cx="11834505" cy="283687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pl-PL" dirty="0">
                <a:solidFill>
                  <a:srgbClr val="496F63"/>
                </a:solidFill>
                <a:latin typeface="Arial" panose="020B0604020202020204" pitchFamily="34" charset="0"/>
                <a:cs typeface="Arial" panose="020B0604020202020204" pitchFamily="34" charset="0"/>
              </a:rPr>
              <a:t>Co już wiemy?</a:t>
            </a:r>
          </a:p>
          <a:p>
            <a:pPr algn="l"/>
            <a:endParaRPr lang="pl-PL" dirty="0">
              <a:solidFill>
                <a:srgbClr val="496F63"/>
              </a:solidFill>
              <a:latin typeface="Arial" panose="020B0604020202020204" pitchFamily="34" charset="0"/>
              <a:cs typeface="Arial" panose="020B0604020202020204" pitchFamily="34" charset="0"/>
            </a:endParaRPr>
          </a:p>
          <a:p>
            <a:pPr algn="l"/>
            <a:endParaRPr lang="pl-PL"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
        <p:nvSpPr>
          <p:cNvPr id="4" name="Prostokąt 3">
            <a:extLst>
              <a:ext uri="{FF2B5EF4-FFF2-40B4-BE49-F238E27FC236}">
                <a16:creationId xmlns:a16="http://schemas.microsoft.com/office/drawing/2014/main" id="{196EE3EB-0EC8-4C41-BA97-1F7768DA034B}"/>
              </a:ext>
            </a:extLst>
          </p:cNvPr>
          <p:cNvSpPr/>
          <p:nvPr/>
        </p:nvSpPr>
        <p:spPr>
          <a:xfrm>
            <a:off x="1781907" y="11165425"/>
            <a:ext cx="22109723" cy="2246769"/>
          </a:xfrm>
          <a:prstGeom prst="rect">
            <a:avLst/>
          </a:prstGeom>
        </p:spPr>
        <p:txBody>
          <a:bodyPr wrap="square">
            <a:spAutoFit/>
          </a:bodyPr>
          <a:lstStyle/>
          <a:p>
            <a:pPr algn="r"/>
            <a:r>
              <a:rPr lang="pl-PL" sz="7000" b="1" dirty="0">
                <a:solidFill>
                  <a:srgbClr val="496F63"/>
                </a:solidFill>
                <a:latin typeface="Arial" panose="020B0604020202020204" pitchFamily="34" charset="0"/>
                <a:cs typeface="Arial" panose="020B0604020202020204" pitchFamily="34" charset="0"/>
              </a:rPr>
              <a:t>Koncepcje Lean mogą być z powodzeniem wykorzystywane w procesach marketingowych.</a:t>
            </a:r>
            <a:endParaRPr lang="pl-PL" sz="7000" b="1" dirty="0">
              <a:solidFill>
                <a:srgbClr val="71BB9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Shape 68">
            <a:extLst>
              <a:ext uri="{FF2B5EF4-FFF2-40B4-BE49-F238E27FC236}">
                <a16:creationId xmlns:a16="http://schemas.microsoft.com/office/drawing/2014/main" id="{D22A0BDA-DE71-4420-8722-7001C7B196EE}"/>
              </a:ext>
            </a:extLst>
          </p:cNvPr>
          <p:cNvSpPr/>
          <p:nvPr/>
        </p:nvSpPr>
        <p:spPr>
          <a:xfrm>
            <a:off x="4650573" y="5170229"/>
            <a:ext cx="5009242" cy="421543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pl-PL" sz="3200" dirty="0">
                <a:solidFill>
                  <a:srgbClr val="496F63"/>
                </a:solidFill>
                <a:latin typeface="Arial" panose="020B0604020202020204" pitchFamily="34" charset="0"/>
                <a:cs typeface="Arial" panose="020B0604020202020204" pitchFamily="34" charset="0"/>
              </a:rPr>
              <a:t>Małe firmy mają przewagę nad większymi firmami, z którymi konkurują, ponieważ są bardziej zwinne i mogą dostosować całą organizację do określonego celu w zakresie marketingu, sprzedaży i działania, co w dużych firmach może być prawie niemożliwe.</a:t>
            </a:r>
          </a:p>
        </p:txBody>
      </p:sp>
      <p:sp>
        <p:nvSpPr>
          <p:cNvPr id="2" name="Prostokąt 1">
            <a:extLst>
              <a:ext uri="{FF2B5EF4-FFF2-40B4-BE49-F238E27FC236}">
                <a16:creationId xmlns:a16="http://schemas.microsoft.com/office/drawing/2014/main" id="{F1851591-4AF5-4B2A-8CB5-9BAA40205A88}"/>
              </a:ext>
            </a:extLst>
          </p:cNvPr>
          <p:cNvSpPr/>
          <p:nvPr/>
        </p:nvSpPr>
        <p:spPr>
          <a:xfrm rot="1692955">
            <a:off x="-57240" y="4025184"/>
            <a:ext cx="4912366" cy="923330"/>
          </a:xfrm>
          <a:prstGeom prst="rect">
            <a:avLst/>
          </a:prstGeom>
        </p:spPr>
        <p:txBody>
          <a:bodyPr wrap="square">
            <a:spAutoFit/>
          </a:bodyPr>
          <a:lstStyle/>
          <a:p>
            <a:r>
              <a:rPr lang="pl-PL" sz="1800" dirty="0">
                <a:solidFill>
                  <a:srgbClr val="496F63"/>
                </a:solidFill>
              </a:rPr>
              <a:t>Źródło: https://nowymarketing.pl/a/21843,5-krokow-do-bardziej-efektywnych-dzialan-marketingowych-czyli-lean-marketing</a:t>
            </a:r>
          </a:p>
        </p:txBody>
      </p:sp>
      <p:sp>
        <p:nvSpPr>
          <p:cNvPr id="5" name="Prostokąt 4">
            <a:extLst>
              <a:ext uri="{FF2B5EF4-FFF2-40B4-BE49-F238E27FC236}">
                <a16:creationId xmlns:a16="http://schemas.microsoft.com/office/drawing/2014/main" id="{C6A6C4B1-D795-4EC3-A92E-EF6E4548AF84}"/>
              </a:ext>
            </a:extLst>
          </p:cNvPr>
          <p:cNvSpPr/>
          <p:nvPr/>
        </p:nvSpPr>
        <p:spPr>
          <a:xfrm>
            <a:off x="11148418" y="5170229"/>
            <a:ext cx="12192000" cy="4708981"/>
          </a:xfrm>
          <a:prstGeom prst="rect">
            <a:avLst/>
          </a:prstGeom>
        </p:spPr>
        <p:txBody>
          <a:bodyPr>
            <a:spAutoFit/>
          </a:bodyPr>
          <a:lstStyle/>
          <a:p>
            <a:r>
              <a:rPr lang="pl-PL" sz="6000" dirty="0">
                <a:solidFill>
                  <a:srgbClr val="71BB9A"/>
                </a:solidFill>
              </a:rPr>
              <a:t>Lean opiera się na ciągłym doskonaleniu procesów – zaledwie 1% poprawy dziennie lub tygodniowo, a wynik przekroczy nasze oczekiwania.</a:t>
            </a:r>
          </a:p>
        </p:txBody>
      </p:sp>
    </p:spTree>
    <p:extLst>
      <p:ext uri="{BB962C8B-B14F-4D97-AF65-F5344CB8AC3E}">
        <p14:creationId xmlns:p14="http://schemas.microsoft.com/office/powerpoint/2010/main" val="124209525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a:extLst>
              <a:ext uri="{FF2B5EF4-FFF2-40B4-BE49-F238E27FC236}">
                <a16:creationId xmlns:a16="http://schemas.microsoft.com/office/drawing/2014/main" id="{CC3AE651-5F9A-4F5E-8410-949C93DE4568}"/>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3186938" y="-7743480"/>
            <a:ext cx="23679149" cy="25378609"/>
          </a:xfrm>
          <a:prstGeom prst="rect">
            <a:avLst/>
          </a:prstGeom>
        </p:spPr>
      </p:pic>
      <p:sp>
        <p:nvSpPr>
          <p:cNvPr id="279" name="Shape 2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
        <p:nvSpPr>
          <p:cNvPr id="290" name="Shape 290"/>
          <p:cNvSpPr/>
          <p:nvPr/>
        </p:nvSpPr>
        <p:spPr>
          <a:xfrm>
            <a:off x="257610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1" name="Shape 291"/>
          <p:cNvSpPr/>
          <p:nvPr/>
        </p:nvSpPr>
        <p:spPr>
          <a:xfrm>
            <a:off x="311324" y="5676750"/>
            <a:ext cx="11880676" cy="565145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ctr"/>
          </a:lstStyle>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https://www.youtube.com/watch?v=lFOKPrDF_JI</a:t>
            </a:r>
          </a:p>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https://nowymarketing.pl/a/21843,5-krokow-do-bardziej-efektywnych-dzialan-marketingowych-czyli-lean-marketing</a:t>
            </a:r>
          </a:p>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https://www.smartinsights.com/goal-setting-evaluation/performance-management/principles-lean-marketing/</a:t>
            </a:r>
          </a:p>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https://business.tutsplus.com/tutorials/how-to-write-a-lean-marketing-plan--cms-26069</a:t>
            </a:r>
          </a:p>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https://moi-global.com/blog/lean-marketing-in-practice-6-top-tips-part-3/</a:t>
            </a:r>
          </a:p>
          <a:p>
            <a:pPr marL="342900" indent="-342900">
              <a:buFont typeface="Arial" panose="020B0604020202020204" pitchFamily="34" charset="0"/>
              <a:buChar char="•"/>
            </a:pPr>
            <a:r>
              <a:rPr lang="pl-PL" sz="3400" b="1" dirty="0">
                <a:solidFill>
                  <a:srgbClr val="496F63"/>
                </a:solidFill>
                <a:latin typeface="Arial" panose="020B0604020202020204" pitchFamily="34" charset="0"/>
                <a:cs typeface="Arial" panose="020B0604020202020204" pitchFamily="34" charset="0"/>
              </a:rPr>
              <a:t>https://cmgpartners.com/blog/what-is-lean-marketing/</a:t>
            </a:r>
            <a:endParaRPr lang="en-IE" sz="3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295" name="Shape 295"/>
          <p:cNvSpPr/>
          <p:nvPr/>
        </p:nvSpPr>
        <p:spPr>
          <a:xfrm>
            <a:off x="10841735" y="2142165"/>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6" name="Shape 296"/>
          <p:cNvSpPr/>
          <p:nvPr/>
        </p:nvSpPr>
        <p:spPr>
          <a:xfrm>
            <a:off x="12923420" y="5676750"/>
            <a:ext cx="11293571" cy="572111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ctr"/>
          </a:lstStyle>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https://www.marketing-automation.pl/lean-marketing-niskobudzetowe-rozwiazanie-tylko-dla-start-upow/</a:t>
            </a:r>
          </a:p>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https://www.planview.com/resources/articles/lkdc-lean-marketing</a:t>
            </a:r>
          </a:p>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https://blog.hubspot.com/lean-marketing-how-to-run-your-marketing-team-like-a-startup.aspx</a:t>
            </a:r>
          </a:p>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https://www.ironpaper.com/webintel/articles/what-is-lean-marketing/</a:t>
            </a:r>
          </a:p>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http://contentboxter.com/lean-marketing/</a:t>
            </a:r>
          </a:p>
          <a:p>
            <a:pPr marL="342900" indent="-342900">
              <a:buFont typeface="Arial" panose="020B0604020202020204" pitchFamily="34" charset="0"/>
              <a:buChar char="•"/>
            </a:pPr>
            <a:r>
              <a:rPr lang="pl-PL" sz="3400" b="1" kern="1200" dirty="0">
                <a:solidFill>
                  <a:srgbClr val="496F63"/>
                </a:solidFill>
                <a:latin typeface="Arial" panose="020B0604020202020204" pitchFamily="34" charset="0"/>
                <a:cs typeface="Arial" panose="020B0604020202020204" pitchFamily="34" charset="0"/>
                <a:sym typeface="Quattrocento Sans"/>
              </a:rPr>
              <a:t>https://www.crowdspring.com/blog/lean-marketing/</a:t>
            </a:r>
          </a:p>
        </p:txBody>
      </p:sp>
      <p:graphicFrame>
        <p:nvGraphicFramePr>
          <p:cNvPr id="298" name="Chart 298"/>
          <p:cNvGraphicFramePr/>
          <p:nvPr>
            <p:extLst>
              <p:ext uri="{D42A27DB-BD31-4B8C-83A1-F6EECF244321}">
                <p14:modId xmlns:p14="http://schemas.microsoft.com/office/powerpoint/2010/main" val="342960436"/>
              </p:ext>
            </p:extLst>
          </p:nvPr>
        </p:nvGraphicFramePr>
        <p:xfrm>
          <a:off x="18571308" y="3006363"/>
          <a:ext cx="3878923" cy="3878924"/>
        </p:xfrm>
        <a:graphic>
          <a:graphicData uri="http://schemas.openxmlformats.org/drawingml/2006/chart">
            <c:chart xmlns:c="http://schemas.openxmlformats.org/drawingml/2006/chart" xmlns:r="http://schemas.openxmlformats.org/officeDocument/2006/relationships" r:id="rId3"/>
          </a:graphicData>
        </a:graphic>
      </p:graphicFrame>
      <p:sp>
        <p:nvSpPr>
          <p:cNvPr id="300" name="Shape 300"/>
          <p:cNvSpPr/>
          <p:nvPr/>
        </p:nvSpPr>
        <p:spPr>
          <a:xfrm>
            <a:off x="1925822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9" name="Shape 62">
            <a:extLst>
              <a:ext uri="{FF2B5EF4-FFF2-40B4-BE49-F238E27FC236}">
                <a16:creationId xmlns:a16="http://schemas.microsoft.com/office/drawing/2014/main" id="{A8038535-704F-42FE-BFCB-907B180E6254}"/>
              </a:ext>
            </a:extLst>
          </p:cNvPr>
          <p:cNvSpPr/>
          <p:nvPr/>
        </p:nvSpPr>
        <p:spPr>
          <a:xfrm>
            <a:off x="9542257" y="664469"/>
            <a:ext cx="5577191" cy="140442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a:solidFill>
                  <a:srgbClr val="496F63"/>
                </a:solidFill>
                <a:latin typeface="Arial" panose="020B0604020202020204" pitchFamily="34" charset="0"/>
                <a:cs typeface="Arial" panose="020B0604020202020204" pitchFamily="34" charset="0"/>
              </a:rPr>
              <a:t>Źródła:</a:t>
            </a:r>
            <a:endParaRPr dirty="0">
              <a:solidFill>
                <a:srgbClr val="496F63"/>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B3438753-AC40-4313-94A3-C9B43AAD4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7430" y="2646095"/>
            <a:ext cx="1531253" cy="1497225"/>
          </a:xfrm>
          <a:prstGeom prst="rect">
            <a:avLst/>
          </a:prstGeom>
        </p:spPr>
      </p:pic>
      <p:pic>
        <p:nvPicPr>
          <p:cNvPr id="13" name="Obraz 12">
            <a:extLst>
              <a:ext uri="{FF2B5EF4-FFF2-40B4-BE49-F238E27FC236}">
                <a16:creationId xmlns:a16="http://schemas.microsoft.com/office/drawing/2014/main" id="{17298636-3BA3-4847-820B-226081537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7660" y="2560681"/>
            <a:ext cx="1502323" cy="1593557"/>
          </a:xfrm>
          <a:prstGeom prst="rect">
            <a:avLst/>
          </a:prstGeom>
        </p:spPr>
      </p:pic>
      <p:pic>
        <p:nvPicPr>
          <p:cNvPr id="15" name="Obraz 14">
            <a:extLst>
              <a:ext uri="{FF2B5EF4-FFF2-40B4-BE49-F238E27FC236}">
                <a16:creationId xmlns:a16="http://schemas.microsoft.com/office/drawing/2014/main" id="{6EEBFFEC-36D0-4B9D-8183-B13F7E4277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7198" y="2686322"/>
            <a:ext cx="1797836" cy="1438269"/>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8097780" y="1771134"/>
            <a:ext cx="15252077" cy="539825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algn="ctr">
              <a:lnSpc>
                <a:spcPct val="150000"/>
              </a:lnSpc>
            </a:pPr>
            <a:r>
              <a:rPr lang="pl-PL" sz="3800" b="1" dirty="0">
                <a:solidFill>
                  <a:srgbClr val="496F63"/>
                </a:solidFill>
                <a:latin typeface="Arial" panose="020B0604020202020204" pitchFamily="34" charset="0"/>
                <a:cs typeface="Arial" panose="020B0604020202020204" pitchFamily="34" charset="0"/>
              </a:rPr>
              <a:t>Przygotuj plan Lean Marketingu dla produktu, który chcesz wdrożyć w małym przedsiębiorstwie</a:t>
            </a:r>
          </a:p>
          <a:p>
            <a:pPr algn="l">
              <a:lnSpc>
                <a:spcPct val="150000"/>
              </a:lnSpc>
            </a:pPr>
            <a:endParaRPr lang="pl-PL" sz="3800" b="1" dirty="0">
              <a:solidFill>
                <a:srgbClr val="496F63"/>
              </a:solidFill>
              <a:latin typeface="Arial" panose="020B0604020202020204" pitchFamily="34" charset="0"/>
              <a:cs typeface="Arial" panose="020B0604020202020204" pitchFamily="34" charset="0"/>
            </a:endParaRPr>
          </a:p>
          <a:p>
            <a:pPr marL="571500" indent="-571500" algn="l">
              <a:lnSpc>
                <a:spcPct val="150000"/>
              </a:lnSpc>
              <a:buFont typeface="Arial" panose="020B0604020202020204" pitchFamily="34" charset="0"/>
              <a:buChar char="•"/>
            </a:pPr>
            <a:r>
              <a:rPr lang="pl-PL" sz="3800" b="1" dirty="0">
                <a:solidFill>
                  <a:srgbClr val="496F63"/>
                </a:solidFill>
                <a:latin typeface="Arial" panose="020B0604020202020204" pitchFamily="34" charset="0"/>
                <a:cs typeface="Arial" panose="020B0604020202020204" pitchFamily="34" charset="0"/>
              </a:rPr>
              <a:t>Opisz swojego docelowego klienta. </a:t>
            </a:r>
            <a:r>
              <a:rPr lang="pl-PL" sz="3800" dirty="0">
                <a:solidFill>
                  <a:srgbClr val="496F63"/>
                </a:solidFill>
                <a:latin typeface="Arial" panose="020B0604020202020204" pitchFamily="34" charset="0"/>
                <a:cs typeface="Arial" panose="020B0604020202020204" pitchFamily="34" charset="0"/>
              </a:rPr>
              <a:t>Uwzględnij ich dane demograficzne, lokalizację i branżę, w której się znajdują.</a:t>
            </a:r>
          </a:p>
          <a:p>
            <a:pPr marL="571500" indent="-571500" algn="l">
              <a:lnSpc>
                <a:spcPct val="150000"/>
              </a:lnSpc>
              <a:buFont typeface="Arial" panose="020B0604020202020204" pitchFamily="34" charset="0"/>
              <a:buChar char="•"/>
            </a:pPr>
            <a:r>
              <a:rPr lang="pl-PL" sz="3800" b="1" dirty="0">
                <a:solidFill>
                  <a:srgbClr val="496F63"/>
                </a:solidFill>
                <a:latin typeface="Arial" panose="020B0604020202020204" pitchFamily="34" charset="0"/>
                <a:cs typeface="Arial" panose="020B0604020202020204" pitchFamily="34" charset="0"/>
              </a:rPr>
              <a:t>Zapisz główne cele i problemy Twoich docelowych klientów. </a:t>
            </a:r>
            <a:r>
              <a:rPr lang="pl-PL" sz="3800" dirty="0">
                <a:solidFill>
                  <a:srgbClr val="496F63"/>
                </a:solidFill>
                <a:latin typeface="Arial" panose="020B0604020202020204" pitchFamily="34" charset="0"/>
                <a:cs typeface="Arial" panose="020B0604020202020204" pitchFamily="34" charset="0"/>
              </a:rPr>
              <a:t>Jakie cele pomaga im osiągnąć Twoja firma? Jakie ich problemy rozwiązujesz?</a:t>
            </a:r>
          </a:p>
          <a:p>
            <a:pPr marL="571500" indent="-571500" algn="l">
              <a:lnSpc>
                <a:spcPct val="150000"/>
              </a:lnSpc>
              <a:buFont typeface="Arial" panose="020B0604020202020204" pitchFamily="34" charset="0"/>
              <a:buChar char="•"/>
            </a:pPr>
            <a:r>
              <a:rPr lang="pl-PL" sz="3800" b="1" dirty="0">
                <a:solidFill>
                  <a:srgbClr val="496F63"/>
                </a:solidFill>
                <a:latin typeface="Arial" panose="020B0604020202020204" pitchFamily="34" charset="0"/>
                <a:cs typeface="Arial" panose="020B0604020202020204" pitchFamily="34" charset="0"/>
              </a:rPr>
              <a:t>Wybierz jeden lub dwa kanały marketingowe</a:t>
            </a:r>
            <a:r>
              <a:rPr lang="pl-PL" sz="3800" dirty="0">
                <a:solidFill>
                  <a:srgbClr val="496F63"/>
                </a:solidFill>
                <a:latin typeface="Arial" panose="020B0604020202020204" pitchFamily="34" charset="0"/>
                <a:cs typeface="Arial" panose="020B0604020202020204" pitchFamily="34" charset="0"/>
              </a:rPr>
              <a:t>, których użyjesz, aby do nich dotrzeć.</a:t>
            </a:r>
          </a:p>
          <a:p>
            <a:pPr marL="571500" indent="-571500" algn="l">
              <a:lnSpc>
                <a:spcPct val="150000"/>
              </a:lnSpc>
              <a:buFont typeface="Arial" panose="020B0604020202020204" pitchFamily="34" charset="0"/>
              <a:buChar char="•"/>
            </a:pPr>
            <a:endParaRPr lang="pl-PL" sz="3800" b="1" dirty="0">
              <a:solidFill>
                <a:srgbClr val="496F63"/>
              </a:solidFill>
              <a:latin typeface="Arial" panose="020B0604020202020204" pitchFamily="34" charset="0"/>
              <a:cs typeface="Arial" panose="020B0604020202020204" pitchFamily="34" charset="0"/>
            </a:endParaRPr>
          </a:p>
          <a:p>
            <a:pPr algn="l">
              <a:lnSpc>
                <a:spcPct val="150000"/>
              </a:lnSpc>
            </a:pPr>
            <a:r>
              <a:rPr lang="pl-PL" sz="3800" dirty="0">
                <a:solidFill>
                  <a:srgbClr val="496F63"/>
                </a:solidFill>
                <a:latin typeface="Arial" panose="020B0604020202020204" pitchFamily="34" charset="0"/>
                <a:cs typeface="Arial" panose="020B0604020202020204" pitchFamily="34" charset="0"/>
              </a:rPr>
              <a:t>Czas trwania ćwiczenia to 25 minut. </a:t>
            </a:r>
            <a:endParaRPr lang="pl-PL" sz="3800" dirty="0">
              <a:solidFill>
                <a:srgbClr val="496F63"/>
              </a:solidFill>
            </a:endParaRPr>
          </a:p>
        </p:txBody>
      </p:sp>
      <p:sp>
        <p:nvSpPr>
          <p:cNvPr id="228" name="Shape 2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21</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405E853B-C038-F04B-98B1-A31DE71C0ECD}"/>
              </a:ext>
            </a:extLst>
          </p:cNvPr>
          <p:cNvSpPr>
            <a:spLocks noGrp="1"/>
          </p:cNvSpPr>
          <p:nvPr>
            <p:ph type="pic" sz="quarter" idx="15"/>
          </p:nvPr>
        </p:nvSpPr>
        <p:spPr/>
      </p:sp>
      <p:sp>
        <p:nvSpPr>
          <p:cNvPr id="230" name="Shape 230"/>
          <p:cNvSpPr/>
          <p:nvPr/>
        </p:nvSpPr>
        <p:spPr>
          <a:xfrm>
            <a:off x="0" y="762695"/>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319095" y="2287020"/>
            <a:ext cx="9099674"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a:solidFill>
                  <a:srgbClr val="FFFFFF"/>
                </a:solidFill>
                <a:latin typeface="Arial" panose="020B0604020202020204" pitchFamily="34" charset="0"/>
                <a:cs typeface="Arial" panose="020B0604020202020204" pitchFamily="34" charset="0"/>
              </a:rPr>
              <a:t>Zadanie</a:t>
            </a:r>
            <a:endParaRPr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pic>
        <p:nvPicPr>
          <p:cNvPr id="5" name="Obraz 4">
            <a:extLst>
              <a:ext uri="{FF2B5EF4-FFF2-40B4-BE49-F238E27FC236}">
                <a16:creationId xmlns:a16="http://schemas.microsoft.com/office/drawing/2014/main" id="{7C938C6E-D6BC-4984-B015-629F8E298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432" y="-1006665"/>
            <a:ext cx="15747043" cy="15729330"/>
          </a:xfrm>
          <a:prstGeom prst="rect">
            <a:avLst/>
          </a:prstGeom>
        </p:spPr>
      </p:pic>
      <p:sp>
        <p:nvSpPr>
          <p:cNvPr id="6" name="Prostokąt 5">
            <a:extLst>
              <a:ext uri="{FF2B5EF4-FFF2-40B4-BE49-F238E27FC236}">
                <a16:creationId xmlns:a16="http://schemas.microsoft.com/office/drawing/2014/main" id="{0153BCC8-0EC1-4D1D-803B-531EF3CC24E6}"/>
              </a:ext>
            </a:extLst>
          </p:cNvPr>
          <p:cNvSpPr/>
          <p:nvPr/>
        </p:nvSpPr>
        <p:spPr>
          <a:xfrm rot="241208">
            <a:off x="4702036" y="3676085"/>
            <a:ext cx="8875926" cy="5632311"/>
          </a:xfrm>
          <a:prstGeom prst="rect">
            <a:avLst/>
          </a:prstGeom>
        </p:spPr>
        <p:txBody>
          <a:bodyPr wrap="square">
            <a:spAutoFit/>
          </a:bodyPr>
          <a:lstStyle/>
          <a:p>
            <a:pPr algn="ctr"/>
            <a:r>
              <a:rPr lang="pl-PL" sz="90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Pracuj mądrzej</a:t>
            </a:r>
            <a:r>
              <a:rPr lang="en-US" sz="90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a:t>
            </a:r>
            <a:r>
              <a:rPr lang="pl-PL" sz="90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 </a:t>
            </a:r>
          </a:p>
          <a:p>
            <a:pPr algn="ctr"/>
            <a:r>
              <a:rPr lang="pl-PL" sz="90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naucz się</a:t>
            </a:r>
            <a:r>
              <a:rPr lang="en-US" sz="90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 </a:t>
            </a:r>
            <a:endParaRPr lang="pl-PL" sz="90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ndParaRPr>
          </a:p>
          <a:p>
            <a:pPr algn="ctr"/>
            <a:r>
              <a:rPr lang="en-US" sz="90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lean marketing</a:t>
            </a:r>
            <a:r>
              <a:rPr lang="pl-PL" sz="90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u.</a:t>
            </a:r>
            <a:endParaRPr lang="en-US" sz="90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ndParaRPr>
          </a:p>
        </p:txBody>
      </p:sp>
    </p:spTree>
    <p:extLst>
      <p:ext uri="{BB962C8B-B14F-4D97-AF65-F5344CB8AC3E}">
        <p14:creationId xmlns:p14="http://schemas.microsoft.com/office/powerpoint/2010/main" val="30951303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8414326" y="-2096135"/>
            <a:ext cx="14041665" cy="15049440"/>
          </a:xfrm>
          <a:prstGeom prst="rect">
            <a:avLst/>
          </a:prstGeom>
        </p:spPr>
      </p:pic>
      <p:sp>
        <p:nvSpPr>
          <p:cNvPr id="68" name="Shape 68"/>
          <p:cNvSpPr/>
          <p:nvPr/>
        </p:nvSpPr>
        <p:spPr>
          <a:xfrm>
            <a:off x="1265590" y="1077731"/>
            <a:ext cx="20936568" cy="743322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47500" lnSpcReduction="20000"/>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just">
              <a:lnSpc>
                <a:spcPct val="120000"/>
              </a:lnSpc>
            </a:pPr>
            <a:r>
              <a:rPr lang="pl-PL" sz="8000" dirty="0">
                <a:solidFill>
                  <a:srgbClr val="496F63"/>
                </a:solidFill>
                <a:latin typeface="Arial" panose="020B0604020202020204" pitchFamily="34" charset="0"/>
                <a:cs typeface="Arial" panose="020B0604020202020204" pitchFamily="34" charset="0"/>
              </a:rPr>
              <a:t>Na całym świecie każdego dnia powstają tysiące nowych firm z nowymi, ekscytującymi pomysłami na oryginalne produkty. Niestety większość z tych pomysłów zawodzi.</a:t>
            </a:r>
          </a:p>
          <a:p>
            <a:pPr algn="just">
              <a:lnSpc>
                <a:spcPct val="120000"/>
              </a:lnSpc>
            </a:pPr>
            <a:r>
              <a:rPr lang="pl-PL" sz="8000" dirty="0">
                <a:solidFill>
                  <a:srgbClr val="496F63"/>
                </a:solidFill>
                <a:latin typeface="Arial" panose="020B0604020202020204" pitchFamily="34" charset="0"/>
                <a:cs typeface="Arial" panose="020B0604020202020204" pitchFamily="34" charset="0"/>
              </a:rPr>
              <a:t>Jednak niektórzy zmieniają sposób, w jaki żyjemy, jemy, robimy zakupy, pracujemy i płacimy za rzeczy.</a:t>
            </a:r>
          </a:p>
          <a:p>
            <a:pPr algn="just">
              <a:lnSpc>
                <a:spcPct val="120000"/>
              </a:lnSpc>
            </a:pPr>
            <a:r>
              <a:rPr lang="pl-PL" sz="8000" dirty="0">
                <a:solidFill>
                  <a:srgbClr val="496F63"/>
                </a:solidFill>
                <a:latin typeface="Arial" panose="020B0604020202020204" pitchFamily="34" charset="0"/>
                <a:cs typeface="Arial" panose="020B0604020202020204" pitchFamily="34" charset="0"/>
              </a:rPr>
              <a:t>Najczęstsze przyczyny tych problemów to niedobór</a:t>
            </a:r>
            <a:r>
              <a:rPr lang="en-US" sz="8000" dirty="0">
                <a:solidFill>
                  <a:srgbClr val="496F63"/>
                </a:solidFill>
                <a:latin typeface="Arial" panose="020B0604020202020204" pitchFamily="34" charset="0"/>
                <a:cs typeface="Arial" panose="020B0604020202020204" pitchFamily="34" charset="0"/>
              </a:rPr>
              <a:t>:</a:t>
            </a:r>
          </a:p>
          <a:p>
            <a:pPr marL="1143000" indent="-1143000" algn="just">
              <a:lnSpc>
                <a:spcPct val="120000"/>
              </a:lnSpc>
              <a:buFont typeface="Arial" panose="020B0604020202020204" pitchFamily="34" charset="0"/>
              <a:buChar char="•"/>
            </a:pPr>
            <a:r>
              <a:rPr lang="pl-PL" sz="8000" dirty="0">
                <a:solidFill>
                  <a:srgbClr val="496F63"/>
                </a:solidFill>
                <a:latin typeface="Arial" panose="020B0604020202020204" pitchFamily="34" charset="0"/>
                <a:cs typeface="Arial" panose="020B0604020202020204" pitchFamily="34" charset="0"/>
              </a:rPr>
              <a:t>pieniędzy,</a:t>
            </a:r>
          </a:p>
          <a:p>
            <a:pPr marL="1143000" indent="-1143000" algn="just">
              <a:lnSpc>
                <a:spcPct val="120000"/>
              </a:lnSpc>
              <a:buFont typeface="Arial" panose="020B0604020202020204" pitchFamily="34" charset="0"/>
              <a:buChar char="•"/>
            </a:pPr>
            <a:r>
              <a:rPr lang="pl-PL" sz="8000" dirty="0">
                <a:solidFill>
                  <a:srgbClr val="496F63"/>
                </a:solidFill>
                <a:latin typeface="Arial" panose="020B0604020202020204" pitchFamily="34" charset="0"/>
                <a:cs typeface="Arial" panose="020B0604020202020204" pitchFamily="34" charset="0"/>
              </a:rPr>
              <a:t>talentu,</a:t>
            </a:r>
          </a:p>
          <a:p>
            <a:pPr marL="1143000" indent="-1143000" algn="just">
              <a:lnSpc>
                <a:spcPct val="120000"/>
              </a:lnSpc>
              <a:buFont typeface="Arial" panose="020B0604020202020204" pitchFamily="34" charset="0"/>
              <a:buChar char="•"/>
            </a:pPr>
            <a:r>
              <a:rPr lang="pl-PL" sz="8000" dirty="0">
                <a:solidFill>
                  <a:srgbClr val="496F63"/>
                </a:solidFill>
                <a:latin typeface="Arial" panose="020B0604020202020204" pitchFamily="34" charset="0"/>
                <a:cs typeface="Arial" panose="020B0604020202020204" pitchFamily="34" charset="0"/>
              </a:rPr>
              <a:t>własności intelektualnej,</a:t>
            </a:r>
          </a:p>
          <a:p>
            <a:pPr marL="1143000" indent="-1143000" algn="just">
              <a:lnSpc>
                <a:spcPct val="120000"/>
              </a:lnSpc>
              <a:buFont typeface="Arial" panose="020B0604020202020204" pitchFamily="34" charset="0"/>
              <a:buChar char="•"/>
            </a:pPr>
            <a:r>
              <a:rPr lang="pl-PL" sz="8000" dirty="0">
                <a:solidFill>
                  <a:srgbClr val="496F63"/>
                </a:solidFill>
                <a:latin typeface="Arial" panose="020B0604020202020204" pitchFamily="34" charset="0"/>
                <a:cs typeface="Arial" panose="020B0604020202020204" pitchFamily="34" charset="0"/>
              </a:rPr>
              <a:t>dostępu do dystrybucji,</a:t>
            </a:r>
          </a:p>
          <a:p>
            <a:pPr marL="1143000" indent="-1143000" algn="just">
              <a:lnSpc>
                <a:spcPct val="120000"/>
              </a:lnSpc>
              <a:buFont typeface="Arial" panose="020B0604020202020204" pitchFamily="34" charset="0"/>
              <a:buChar char="•"/>
            </a:pPr>
            <a:r>
              <a:rPr lang="pl-PL" sz="8000" dirty="0">
                <a:solidFill>
                  <a:srgbClr val="496F63"/>
                </a:solidFill>
                <a:latin typeface="Arial" panose="020B0604020202020204" pitchFamily="34" charset="0"/>
                <a:cs typeface="Arial" panose="020B0604020202020204" pitchFamily="34" charset="0"/>
              </a:rPr>
              <a:t>właściwej strategii.</a:t>
            </a:r>
            <a:endParaRPr sz="80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865843" y="8562033"/>
            <a:ext cx="23059883" cy="3785652"/>
          </a:xfrm>
          <a:prstGeom prst="rect">
            <a:avLst/>
          </a:prstGeom>
        </p:spPr>
        <p:txBody>
          <a:bodyPr wrap="square">
            <a:spAutoFit/>
          </a:bodyPr>
          <a:lstStyle/>
          <a:p>
            <a:pPr algn="ctr"/>
            <a:r>
              <a:rPr lang="pl-PL" sz="8000" b="1" dirty="0">
                <a:solidFill>
                  <a:srgbClr val="71BB9A"/>
                </a:solidFill>
                <a:latin typeface="Arial" panose="020B0604020202020204" pitchFamily="34" charset="0"/>
                <a:cs typeface="Arial" panose="020B0604020202020204" pitchFamily="34" charset="0"/>
              </a:rPr>
              <a:t>Czasami to czego potrzebujesz to marketing…</a:t>
            </a:r>
          </a:p>
          <a:p>
            <a:pPr algn="ctr"/>
            <a:r>
              <a:rPr lang="pl-PL" sz="16000" b="1" dirty="0">
                <a:solidFill>
                  <a:srgbClr val="71BB9A"/>
                </a:solidFill>
                <a:latin typeface="Arial" panose="020B0604020202020204" pitchFamily="34" charset="0"/>
                <a:cs typeface="Arial" panose="020B0604020202020204" pitchFamily="34" charset="0"/>
              </a:rPr>
              <a:t>Lean Marketing</a:t>
            </a:r>
          </a:p>
        </p:txBody>
      </p:sp>
      <p:sp>
        <p:nvSpPr>
          <p:cNvPr id="9" name="Rectangle 1">
            <a:extLst>
              <a:ext uri="{FF2B5EF4-FFF2-40B4-BE49-F238E27FC236}">
                <a16:creationId xmlns:a16="http://schemas.microsoft.com/office/drawing/2014/main" id="{C44DBB15-D910-42CD-BB4B-EC0B9FC5E673}"/>
              </a:ext>
            </a:extLst>
          </p:cNvPr>
          <p:cNvSpPr/>
          <p:nvPr/>
        </p:nvSpPr>
        <p:spPr>
          <a:xfrm>
            <a:off x="584489" y="13074986"/>
            <a:ext cx="20936568" cy="523220"/>
          </a:xfrm>
          <a:prstGeom prst="rect">
            <a:avLst/>
          </a:prstGeom>
        </p:spPr>
        <p:txBody>
          <a:bodyPr wrap="square">
            <a:spAutoFit/>
          </a:bodyPr>
          <a:lstStyle/>
          <a:p>
            <a:pPr algn="ctr" fontAlgn="base"/>
            <a:r>
              <a:rPr lang="pl-PL" sz="2800" b="1" kern="1200" dirty="0">
                <a:solidFill>
                  <a:srgbClr val="496F63"/>
                </a:solidFill>
                <a:latin typeface="Arial" panose="020B0604020202020204" pitchFamily="34" charset="0"/>
                <a:cs typeface="Arial" panose="020B0604020202020204" pitchFamily="34" charset="0"/>
                <a:sym typeface="Quattrocento Sans"/>
              </a:rPr>
              <a:t>Źródło: https://www.smartinsights.com/goal-setting-evaluation/performance-management/principles-lean-marketing/</a:t>
            </a:r>
            <a:endParaRPr lang="en-IE" sz="2800" b="1" kern="1200" dirty="0">
              <a:solidFill>
                <a:srgbClr val="496F63"/>
              </a:solidFill>
              <a:latin typeface="Arial" panose="020B0604020202020204" pitchFamily="34" charset="0"/>
              <a:cs typeface="Arial" panose="020B0604020202020204" pitchFamily="34" charset="0"/>
              <a:sym typeface="Quattrocento Sans"/>
            </a:endParaRPr>
          </a:p>
        </p:txBody>
      </p:sp>
      <p:pic>
        <p:nvPicPr>
          <p:cNvPr id="5" name="Obraz 4">
            <a:extLst>
              <a:ext uri="{FF2B5EF4-FFF2-40B4-BE49-F238E27FC236}">
                <a16:creationId xmlns:a16="http://schemas.microsoft.com/office/drawing/2014/main" id="{46354ED8-03AA-4C1A-90AE-2769739C3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3695" y="3785313"/>
            <a:ext cx="7117236" cy="4969578"/>
          </a:xfrm>
          <a:prstGeom prst="rect">
            <a:avLst/>
          </a:prstGeom>
        </p:spPr>
      </p:pic>
    </p:spTree>
    <p:extLst>
      <p:ext uri="{BB962C8B-B14F-4D97-AF65-F5344CB8AC3E}">
        <p14:creationId xmlns:p14="http://schemas.microsoft.com/office/powerpoint/2010/main" val="19643114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9018990" y="-6580082"/>
            <a:ext cx="14041665" cy="15049440"/>
          </a:xfrm>
          <a:prstGeom prst="rect">
            <a:avLst/>
          </a:prstGeom>
        </p:spPr>
      </p:pic>
      <p:sp>
        <p:nvSpPr>
          <p:cNvPr id="68" name="Shape 68"/>
          <p:cNvSpPr/>
          <p:nvPr/>
        </p:nvSpPr>
        <p:spPr>
          <a:xfrm>
            <a:off x="255465" y="688272"/>
            <a:ext cx="7757542" cy="446454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r>
              <a:rPr lang="en-US" dirty="0">
                <a:solidFill>
                  <a:srgbClr val="FF0000"/>
                </a:solidFill>
                <a:latin typeface="Arial" panose="020B0604020202020204" pitchFamily="34" charset="0"/>
                <a:cs typeface="Arial" panose="020B0604020202020204" pitchFamily="34" charset="0"/>
              </a:rPr>
              <a:t>Marketing</a:t>
            </a:r>
            <a:r>
              <a:rPr lang="pl-PL"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a:p>
            <a:r>
              <a:rPr lang="pl-PL" dirty="0">
                <a:solidFill>
                  <a:srgbClr val="496F63"/>
                </a:solidFill>
                <a:latin typeface="Arial" panose="020B0604020202020204" pitchFamily="34" charset="0"/>
                <a:cs typeface="Arial" panose="020B0604020202020204" pitchFamily="34" charset="0"/>
              </a:rPr>
              <a:t>Potrzebuję czy nie</a:t>
            </a:r>
            <a:r>
              <a:rPr lang="en-US" dirty="0">
                <a:solidFill>
                  <a:srgbClr val="496F63"/>
                </a:solidFill>
                <a:latin typeface="Arial" panose="020B0604020202020204" pitchFamily="34" charset="0"/>
                <a:cs typeface="Arial" panose="020B0604020202020204" pitchFamily="34" charset="0"/>
              </a:rPr>
              <a:t>?</a:t>
            </a:r>
            <a:endParaRPr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
        <p:nvSpPr>
          <p:cNvPr id="11" name="Shape 72">
            <a:extLst>
              <a:ext uri="{FF2B5EF4-FFF2-40B4-BE49-F238E27FC236}">
                <a16:creationId xmlns:a16="http://schemas.microsoft.com/office/drawing/2014/main" id="{20E1F28C-B04A-4362-B08D-FA9482E45FCB}"/>
              </a:ext>
            </a:extLst>
          </p:cNvPr>
          <p:cNvSpPr/>
          <p:nvPr/>
        </p:nvSpPr>
        <p:spPr>
          <a:xfrm>
            <a:off x="514294" y="4794043"/>
            <a:ext cx="8042384" cy="8592457"/>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2" name="Rectangle 1">
            <a:extLst>
              <a:ext uri="{FF2B5EF4-FFF2-40B4-BE49-F238E27FC236}">
                <a16:creationId xmlns:a16="http://schemas.microsoft.com/office/drawing/2014/main" id="{024D9C04-1E26-436F-A45F-CACA125619D6}"/>
              </a:ext>
            </a:extLst>
          </p:cNvPr>
          <p:cNvSpPr/>
          <p:nvPr/>
        </p:nvSpPr>
        <p:spPr>
          <a:xfrm>
            <a:off x="11807551" y="618451"/>
            <a:ext cx="8464545" cy="2862322"/>
          </a:xfrm>
          <a:prstGeom prst="rect">
            <a:avLst/>
          </a:prstGeom>
        </p:spPr>
        <p:txBody>
          <a:bodyPr wrap="square">
            <a:spAutoFit/>
          </a:bodyPr>
          <a:lstStyle/>
          <a:p>
            <a:pPr fontAlgn="base"/>
            <a:r>
              <a:rPr lang="pl-PL" sz="3600" dirty="0">
                <a:solidFill>
                  <a:srgbClr val="496F63"/>
                </a:solidFill>
              </a:rPr>
              <a:t>Większość właścicieli firm rozumie znaczenie marketingu – przynajmniej w teorii. Zwykle jednak marketing kończy się refleksją po już zapełnionym harmonogramie właściciela firmy. </a:t>
            </a:r>
            <a:endParaRPr lang="en-IE" sz="36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13" name="Shape 69">
            <a:extLst>
              <a:ext uri="{FF2B5EF4-FFF2-40B4-BE49-F238E27FC236}">
                <a16:creationId xmlns:a16="http://schemas.microsoft.com/office/drawing/2014/main" id="{06AC3499-C6DE-4AA7-9461-186DB4D84747}"/>
              </a:ext>
            </a:extLst>
          </p:cNvPr>
          <p:cNvSpPr/>
          <p:nvPr/>
        </p:nvSpPr>
        <p:spPr>
          <a:xfrm>
            <a:off x="905765" y="5290618"/>
            <a:ext cx="7084910" cy="156342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r>
              <a:rPr lang="pl-PL" sz="3600" dirty="0">
                <a:solidFill>
                  <a:srgbClr val="496F63"/>
                </a:solidFill>
              </a:rPr>
              <a:t>Według ankiety przeprowadzonej przez </a:t>
            </a:r>
            <a:r>
              <a:rPr lang="pl-PL" sz="3600" dirty="0" err="1">
                <a:solidFill>
                  <a:srgbClr val="496F63"/>
                </a:solidFill>
              </a:rPr>
              <a:t>Sage</a:t>
            </a:r>
            <a:r>
              <a:rPr lang="pl-PL" sz="3600" dirty="0">
                <a:solidFill>
                  <a:srgbClr val="496F63"/>
                </a:solidFill>
              </a:rPr>
              <a:t> </a:t>
            </a:r>
            <a:r>
              <a:rPr lang="pl-PL" sz="3600" dirty="0" err="1">
                <a:solidFill>
                  <a:srgbClr val="496F63"/>
                </a:solidFill>
              </a:rPr>
              <a:t>North</a:t>
            </a:r>
            <a:r>
              <a:rPr lang="pl-PL" sz="3600" dirty="0">
                <a:solidFill>
                  <a:srgbClr val="496F63"/>
                </a:solidFill>
              </a:rPr>
              <a:t> </a:t>
            </a:r>
            <a:r>
              <a:rPr lang="pl-PL" sz="3600" dirty="0" err="1">
                <a:solidFill>
                  <a:srgbClr val="496F63"/>
                </a:solidFill>
              </a:rPr>
              <a:t>America</a:t>
            </a:r>
            <a:r>
              <a:rPr lang="pl-PL" sz="3600" dirty="0">
                <a:solidFill>
                  <a:srgbClr val="496F63"/>
                </a:solidFill>
              </a:rPr>
              <a:t> wśród 6 milionów małych i średnich przedsiębiorstw w Stanach Zjednoczonych, 47% właścicieli małych firm pracuje więcej godzin tygodniowo niż pięć lat temu, przy czym większość z nich pracuje dłużej w weekendy. Ponieważ właściciele firm pracują więcej niż kiedykolwiek, coraz trudniej jest im wyegzekwować zadania, które wykraczają poza ich codzienną działalność – w tym marketing.</a:t>
            </a:r>
            <a:endParaRPr sz="3600" dirty="0">
              <a:solidFill>
                <a:srgbClr val="496F63"/>
              </a:solidFill>
              <a:latin typeface="Arial" panose="020B0604020202020204" pitchFamily="34" charset="0"/>
              <a:cs typeface="Arial" panose="020B0604020202020204" pitchFamily="34" charset="0"/>
            </a:endParaRPr>
          </a:p>
        </p:txBody>
      </p:sp>
      <p:sp>
        <p:nvSpPr>
          <p:cNvPr id="15" name="Prostokąt 14">
            <a:extLst>
              <a:ext uri="{FF2B5EF4-FFF2-40B4-BE49-F238E27FC236}">
                <a16:creationId xmlns:a16="http://schemas.microsoft.com/office/drawing/2014/main" id="{D8DE5493-D55B-44DE-848B-DE2AA6031324}"/>
              </a:ext>
            </a:extLst>
          </p:cNvPr>
          <p:cNvSpPr/>
          <p:nvPr/>
        </p:nvSpPr>
        <p:spPr>
          <a:xfrm>
            <a:off x="9970090" y="4072063"/>
            <a:ext cx="14413910" cy="4093428"/>
          </a:xfrm>
          <a:prstGeom prst="rect">
            <a:avLst/>
          </a:prstGeom>
        </p:spPr>
        <p:txBody>
          <a:bodyPr wrap="square">
            <a:spAutoFit/>
          </a:bodyPr>
          <a:lstStyle/>
          <a:p>
            <a:pPr algn="l"/>
            <a:r>
              <a:rPr lang="pl-PL" sz="5200" b="1" dirty="0">
                <a:solidFill>
                  <a:srgbClr val="496F63"/>
                </a:solidFill>
              </a:rPr>
              <a:t>Przeszkody w marketingu dla małych firm:</a:t>
            </a:r>
          </a:p>
          <a:p>
            <a:pPr marL="914400" indent="-914400" algn="l">
              <a:buAutoNum type="arabicPeriod"/>
            </a:pPr>
            <a:r>
              <a:rPr lang="pl-PL" sz="5200" b="1" dirty="0">
                <a:solidFill>
                  <a:srgbClr val="496F63"/>
                </a:solidFill>
                <a:latin typeface="Arial" panose="020B0604020202020204" pitchFamily="34" charset="0"/>
                <a:cs typeface="Arial" panose="020B0604020202020204" pitchFamily="34" charset="0"/>
              </a:rPr>
              <a:t>Brak czasu</a:t>
            </a:r>
          </a:p>
          <a:p>
            <a:pPr marL="914400" indent="-914400" algn="l">
              <a:buAutoNum type="arabicPeriod"/>
            </a:pPr>
            <a:r>
              <a:rPr lang="pl-PL" sz="5200" b="1" dirty="0">
                <a:solidFill>
                  <a:srgbClr val="496F63"/>
                </a:solidFill>
                <a:latin typeface="Arial" panose="020B0604020202020204" pitchFamily="34" charset="0"/>
                <a:cs typeface="Arial" panose="020B0604020202020204" pitchFamily="34" charset="0"/>
              </a:rPr>
              <a:t>Ograniczone budżety</a:t>
            </a:r>
          </a:p>
          <a:p>
            <a:pPr marL="914400" indent="-914400" algn="l">
              <a:buAutoNum type="arabicPeriod"/>
            </a:pPr>
            <a:r>
              <a:rPr lang="pl-PL" sz="5200" b="1" dirty="0">
                <a:solidFill>
                  <a:srgbClr val="496F63"/>
                </a:solidFill>
                <a:latin typeface="Arial" panose="020B0604020202020204" pitchFamily="34" charset="0"/>
                <a:cs typeface="Arial" panose="020B0604020202020204" pitchFamily="34" charset="0"/>
              </a:rPr>
              <a:t>Marketing DIY może być trudny</a:t>
            </a:r>
          </a:p>
          <a:p>
            <a:pPr marL="914400" indent="-914400" algn="l">
              <a:buAutoNum type="arabicPeriod"/>
            </a:pPr>
            <a:r>
              <a:rPr lang="pl-PL" sz="5200" b="1" dirty="0">
                <a:solidFill>
                  <a:srgbClr val="496F63"/>
                </a:solidFill>
                <a:latin typeface="Arial" panose="020B0604020202020204" pitchFamily="34" charset="0"/>
                <a:cs typeface="Arial" panose="020B0604020202020204" pitchFamily="34" charset="0"/>
              </a:rPr>
              <a:t>Brak zainteresowania</a:t>
            </a:r>
          </a:p>
        </p:txBody>
      </p:sp>
      <p:sp>
        <p:nvSpPr>
          <p:cNvPr id="24" name="Rectangle 1">
            <a:extLst>
              <a:ext uri="{FF2B5EF4-FFF2-40B4-BE49-F238E27FC236}">
                <a16:creationId xmlns:a16="http://schemas.microsoft.com/office/drawing/2014/main" id="{F0865906-1E44-43A6-B80C-D3FBFD7E07C1}"/>
              </a:ext>
            </a:extLst>
          </p:cNvPr>
          <p:cNvSpPr/>
          <p:nvPr/>
        </p:nvSpPr>
        <p:spPr>
          <a:xfrm>
            <a:off x="7990675" y="13062636"/>
            <a:ext cx="17837523" cy="461665"/>
          </a:xfrm>
          <a:prstGeom prst="rect">
            <a:avLst/>
          </a:prstGeom>
        </p:spPr>
        <p:txBody>
          <a:bodyPr wrap="square">
            <a:spAutoFit/>
          </a:bodyPr>
          <a:lstStyle/>
          <a:p>
            <a:pPr algn="ctr" fontAlgn="base"/>
            <a:r>
              <a:rPr lang="pl-PL" sz="2400" b="1" kern="1200" dirty="0">
                <a:solidFill>
                  <a:srgbClr val="496F63"/>
                </a:solidFill>
                <a:latin typeface="Arial" panose="020B0604020202020204" pitchFamily="34" charset="0"/>
                <a:cs typeface="Arial" panose="020B0604020202020204" pitchFamily="34" charset="0"/>
                <a:sym typeface="Quattrocento Sans"/>
              </a:rPr>
              <a:t>Źródło: https://business.tutsplus.com/tutorials/how-to-write-a-lean-marketing-plan--cms-26069</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17" name="Shape 72">
            <a:extLst>
              <a:ext uri="{FF2B5EF4-FFF2-40B4-BE49-F238E27FC236}">
                <a16:creationId xmlns:a16="http://schemas.microsoft.com/office/drawing/2014/main" id="{F45553C8-11A1-4979-8CFE-71EA285D2C56}"/>
              </a:ext>
            </a:extLst>
          </p:cNvPr>
          <p:cNvSpPr/>
          <p:nvPr/>
        </p:nvSpPr>
        <p:spPr>
          <a:xfrm>
            <a:off x="8837839" y="8668416"/>
            <a:ext cx="15031867" cy="3996104"/>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8" name="Shape 69">
            <a:extLst>
              <a:ext uri="{FF2B5EF4-FFF2-40B4-BE49-F238E27FC236}">
                <a16:creationId xmlns:a16="http://schemas.microsoft.com/office/drawing/2014/main" id="{9B8D8713-B826-4DE1-94CA-3346FEDFBA8B}"/>
              </a:ext>
            </a:extLst>
          </p:cNvPr>
          <p:cNvSpPr/>
          <p:nvPr/>
        </p:nvSpPr>
        <p:spPr>
          <a:xfrm>
            <a:off x="9226719" y="9031799"/>
            <a:ext cx="14254105" cy="1563422"/>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p>
            <a:pPr algn="ctr"/>
            <a:r>
              <a:rPr lang="pl-PL" sz="3600" dirty="0">
                <a:solidFill>
                  <a:srgbClr val="FFFFFF"/>
                </a:solidFill>
              </a:rPr>
              <a:t>Jedna trzecia małych firm nie ma budżetu marketingowego</a:t>
            </a:r>
            <a:r>
              <a:rPr lang="en-US" sz="3600" dirty="0">
                <a:solidFill>
                  <a:srgbClr val="FFFFFF"/>
                </a:solidFill>
              </a:rPr>
              <a:t>.</a:t>
            </a:r>
          </a:p>
          <a:p>
            <a:r>
              <a:rPr lang="pl-PL" sz="3600" dirty="0">
                <a:solidFill>
                  <a:srgbClr val="FFFFFF"/>
                </a:solidFill>
              </a:rPr>
              <a:t>Według ankiety przeprowadzonej przez </a:t>
            </a:r>
            <a:r>
              <a:rPr lang="pl-PL" sz="3600" dirty="0" err="1">
                <a:solidFill>
                  <a:srgbClr val="FFFFFF"/>
                </a:solidFill>
              </a:rPr>
              <a:t>Infusionsoft</a:t>
            </a:r>
            <a:r>
              <a:rPr lang="pl-PL" sz="3600" dirty="0">
                <a:solidFill>
                  <a:srgbClr val="FFFFFF"/>
                </a:solidFill>
              </a:rPr>
              <a:t>, firmy zatrudniające co najmniej pięciu pracowników najczęściej zlecają zadania marketingowe na zewnątrz. Ale nawet jeśli firmy są na tyle duże, że zatrudniają więcej niż dziesięciu pracowników, nadal zwykle to właściciel przejmuje obowiązki marketingowe</a:t>
            </a:r>
            <a:r>
              <a:rPr lang="en-US" sz="3600" dirty="0">
                <a:solidFill>
                  <a:srgbClr val="FFFFFF"/>
                </a:solidFill>
              </a:rPr>
              <a:t>.</a:t>
            </a:r>
            <a:endParaRPr sz="3600"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0" y="-666720"/>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
        <p:nvSpPr>
          <p:cNvPr id="118" name="Shape 118"/>
          <p:cNvSpPr/>
          <p:nvPr/>
        </p:nvSpPr>
        <p:spPr>
          <a:xfrm>
            <a:off x="6462781" y="215163"/>
            <a:ext cx="16512183" cy="36231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dirty="0">
                <a:solidFill>
                  <a:srgbClr val="496F63"/>
                </a:solidFill>
                <a:latin typeface="Arial" panose="020B0604020202020204" pitchFamily="34" charset="0"/>
                <a:cs typeface="Arial" panose="020B0604020202020204" pitchFamily="34" charset="0"/>
              </a:rPr>
              <a:t>Czym jest Lean Marketing?</a:t>
            </a:r>
            <a:endParaRPr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14041665" y="2226221"/>
            <a:ext cx="10342335" cy="5262979"/>
          </a:xfrm>
          <a:prstGeom prst="rect">
            <a:avLst/>
          </a:prstGeom>
        </p:spPr>
        <p:txBody>
          <a:bodyPr wrap="square">
            <a:spAutoFit/>
          </a:bodyPr>
          <a:lstStyle/>
          <a:p>
            <a:pPr algn="l"/>
            <a:r>
              <a:rPr lang="pl-PL" sz="4200" b="1" dirty="0">
                <a:solidFill>
                  <a:srgbClr val="71BB9A"/>
                </a:solidFill>
              </a:rPr>
              <a:t>Jest to metodologia zapoczątkowana przez przedsiębiorcę </a:t>
            </a:r>
            <a:r>
              <a:rPr lang="pl-PL" sz="4200" b="1" dirty="0" err="1">
                <a:solidFill>
                  <a:srgbClr val="71BB9A"/>
                </a:solidFill>
              </a:rPr>
              <a:t>Erica</a:t>
            </a:r>
            <a:r>
              <a:rPr lang="pl-PL" sz="4200" b="1" dirty="0">
                <a:solidFill>
                  <a:srgbClr val="71BB9A"/>
                </a:solidFill>
              </a:rPr>
              <a:t> </a:t>
            </a:r>
            <a:r>
              <a:rPr lang="pl-PL" sz="4200" b="1" dirty="0" err="1">
                <a:solidFill>
                  <a:srgbClr val="71BB9A"/>
                </a:solidFill>
              </a:rPr>
              <a:t>Riesa</a:t>
            </a:r>
            <a:r>
              <a:rPr lang="pl-PL" sz="4200" b="1" dirty="0">
                <a:solidFill>
                  <a:srgbClr val="71BB9A"/>
                </a:solidFill>
              </a:rPr>
              <a:t>, odnosząca się do rozwoju produktów </a:t>
            </a:r>
          </a:p>
          <a:p>
            <a:pPr algn="l"/>
            <a:r>
              <a:rPr lang="pl-PL" sz="4200" b="1" dirty="0">
                <a:solidFill>
                  <a:srgbClr val="71BB9A"/>
                </a:solidFill>
              </a:rPr>
              <a:t>w startupach.</a:t>
            </a:r>
          </a:p>
          <a:p>
            <a:pPr algn="l"/>
            <a:r>
              <a:rPr lang="pl-PL" sz="4200" b="1" dirty="0">
                <a:solidFill>
                  <a:srgbClr val="71BB9A"/>
                </a:solidFill>
              </a:rPr>
              <a:t>Metodologia </a:t>
            </a:r>
            <a:r>
              <a:rPr lang="pl-PL" sz="4200" b="1" dirty="0" err="1">
                <a:solidFill>
                  <a:srgbClr val="71BB9A"/>
                </a:solidFill>
              </a:rPr>
              <a:t>lean</a:t>
            </a:r>
            <a:r>
              <a:rPr lang="pl-PL" sz="4200" b="1" dirty="0">
                <a:solidFill>
                  <a:srgbClr val="71BB9A"/>
                </a:solidFill>
              </a:rPr>
              <a:t> startup opiera się na iteracyjnych skróconych wydaniach produktów i eksperymentach naukowych.</a:t>
            </a:r>
          </a:p>
        </p:txBody>
      </p:sp>
      <p:sp>
        <p:nvSpPr>
          <p:cNvPr id="16" name="Rectangle 1">
            <a:extLst>
              <a:ext uri="{FF2B5EF4-FFF2-40B4-BE49-F238E27FC236}">
                <a16:creationId xmlns:a16="http://schemas.microsoft.com/office/drawing/2014/main" id="{34E4DD38-FF4C-4EC2-9797-B77343AB54FE}"/>
              </a:ext>
            </a:extLst>
          </p:cNvPr>
          <p:cNvSpPr/>
          <p:nvPr/>
        </p:nvSpPr>
        <p:spPr>
          <a:xfrm>
            <a:off x="13004494" y="13188741"/>
            <a:ext cx="12192000" cy="461665"/>
          </a:xfrm>
          <a:prstGeom prst="rect">
            <a:avLst/>
          </a:prstGeom>
        </p:spPr>
        <p:txBody>
          <a:bodyPr wrap="square">
            <a:spAutoFit/>
          </a:bodyPr>
          <a:lstStyle/>
          <a:p>
            <a:pPr algn="ctr" fontAlgn="base"/>
            <a:r>
              <a:rPr lang="pl-PL" sz="2400" b="1" kern="1200" dirty="0">
                <a:solidFill>
                  <a:srgbClr val="496F63"/>
                </a:solidFill>
                <a:latin typeface="Arial" panose="020B0604020202020204" pitchFamily="34" charset="0"/>
                <a:cs typeface="Arial" panose="020B0604020202020204" pitchFamily="34" charset="0"/>
                <a:sym typeface="Quattrocento Sans"/>
              </a:rPr>
              <a:t>Źródło: https://www.youtube.com/watch?v=lFOKPrDF_JI</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pic>
        <p:nvPicPr>
          <p:cNvPr id="6" name="Obraz 5">
            <a:hlinkClick r:id="rId4"/>
            <a:extLst>
              <a:ext uri="{FF2B5EF4-FFF2-40B4-BE49-F238E27FC236}">
                <a16:creationId xmlns:a16="http://schemas.microsoft.com/office/drawing/2014/main" id="{6FDAC60B-C138-4969-B27F-EB9D0988FB76}"/>
              </a:ext>
            </a:extLst>
          </p:cNvPr>
          <p:cNvPicPr>
            <a:picLocks noChangeAspect="1"/>
          </p:cNvPicPr>
          <p:nvPr/>
        </p:nvPicPr>
        <p:blipFill>
          <a:blip r:embed="rId5"/>
          <a:stretch>
            <a:fillRect/>
          </a:stretch>
        </p:blipFill>
        <p:spPr>
          <a:xfrm>
            <a:off x="14434457" y="7539385"/>
            <a:ext cx="9455752" cy="5316264"/>
          </a:xfrm>
          <a:prstGeom prst="rect">
            <a:avLst/>
          </a:prstGeom>
        </p:spPr>
      </p:pic>
      <p:sp>
        <p:nvSpPr>
          <p:cNvPr id="14" name="Shape 118">
            <a:extLst>
              <a:ext uri="{FF2B5EF4-FFF2-40B4-BE49-F238E27FC236}">
                <a16:creationId xmlns:a16="http://schemas.microsoft.com/office/drawing/2014/main" id="{691AD970-7F9A-457D-9DEA-D92FCE59D756}"/>
              </a:ext>
            </a:extLst>
          </p:cNvPr>
          <p:cNvSpPr/>
          <p:nvPr/>
        </p:nvSpPr>
        <p:spPr>
          <a:xfrm>
            <a:off x="781960" y="1714317"/>
            <a:ext cx="4942113" cy="212403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7000" dirty="0">
                <a:solidFill>
                  <a:srgbClr val="496F63"/>
                </a:solidFill>
                <a:latin typeface="Arial" panose="020B0604020202020204" pitchFamily="34" charset="0"/>
                <a:cs typeface="Arial" panose="020B0604020202020204" pitchFamily="34" charset="0"/>
              </a:rPr>
              <a:t>BUDUJ</a:t>
            </a:r>
            <a:endParaRPr sz="7000" dirty="0">
              <a:solidFill>
                <a:srgbClr val="496F63"/>
              </a:solidFill>
              <a:latin typeface="Arial" panose="020B0604020202020204" pitchFamily="34" charset="0"/>
              <a:cs typeface="Arial" panose="020B0604020202020204" pitchFamily="34" charset="0"/>
            </a:endParaRPr>
          </a:p>
        </p:txBody>
      </p:sp>
      <p:sp>
        <p:nvSpPr>
          <p:cNvPr id="15" name="Shape 118">
            <a:extLst>
              <a:ext uri="{FF2B5EF4-FFF2-40B4-BE49-F238E27FC236}">
                <a16:creationId xmlns:a16="http://schemas.microsoft.com/office/drawing/2014/main" id="{595EA53E-B02B-469B-817B-1E8F465F441D}"/>
              </a:ext>
            </a:extLst>
          </p:cNvPr>
          <p:cNvSpPr/>
          <p:nvPr/>
        </p:nvSpPr>
        <p:spPr>
          <a:xfrm>
            <a:off x="8470531" y="6389538"/>
            <a:ext cx="4942113" cy="212403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7000" dirty="0">
                <a:solidFill>
                  <a:srgbClr val="496F63"/>
                </a:solidFill>
                <a:latin typeface="Arial" panose="020B0604020202020204" pitchFamily="34" charset="0"/>
                <a:cs typeface="Arial" panose="020B0604020202020204" pitchFamily="34" charset="0"/>
              </a:rPr>
              <a:t>MIERZ</a:t>
            </a:r>
            <a:endParaRPr sz="7000" dirty="0">
              <a:solidFill>
                <a:srgbClr val="496F63"/>
              </a:solidFill>
              <a:latin typeface="Arial" panose="020B0604020202020204" pitchFamily="34" charset="0"/>
              <a:cs typeface="Arial" panose="020B0604020202020204" pitchFamily="34" charset="0"/>
            </a:endParaRPr>
          </a:p>
        </p:txBody>
      </p:sp>
      <p:sp>
        <p:nvSpPr>
          <p:cNvPr id="17" name="Shape 118">
            <a:extLst>
              <a:ext uri="{FF2B5EF4-FFF2-40B4-BE49-F238E27FC236}">
                <a16:creationId xmlns:a16="http://schemas.microsoft.com/office/drawing/2014/main" id="{DBFD45AF-0D76-487A-8A07-3BBF19D658AB}"/>
              </a:ext>
            </a:extLst>
          </p:cNvPr>
          <p:cNvSpPr/>
          <p:nvPr/>
        </p:nvSpPr>
        <p:spPr>
          <a:xfrm>
            <a:off x="493791" y="10731611"/>
            <a:ext cx="4942113" cy="212403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7000" dirty="0">
                <a:solidFill>
                  <a:srgbClr val="496F63"/>
                </a:solidFill>
                <a:latin typeface="Arial" panose="020B0604020202020204" pitchFamily="34" charset="0"/>
                <a:cs typeface="Arial" panose="020B0604020202020204" pitchFamily="34" charset="0"/>
              </a:rPr>
              <a:t>UCZ SIĘ</a:t>
            </a:r>
            <a:endParaRPr sz="7000" dirty="0">
              <a:solidFill>
                <a:srgbClr val="496F63"/>
              </a:solidFill>
              <a:latin typeface="Arial" panose="020B0604020202020204" pitchFamily="34" charset="0"/>
              <a:cs typeface="Arial" panose="020B0604020202020204" pitchFamily="34" charset="0"/>
            </a:endParaRPr>
          </a:p>
        </p:txBody>
      </p:sp>
      <p:cxnSp>
        <p:nvCxnSpPr>
          <p:cNvPr id="10" name="Łącznik prosty ze strzałką 9">
            <a:extLst>
              <a:ext uri="{FF2B5EF4-FFF2-40B4-BE49-F238E27FC236}">
                <a16:creationId xmlns:a16="http://schemas.microsoft.com/office/drawing/2014/main" id="{04D44170-D157-443E-AB96-05D3B9E80D2D}"/>
              </a:ext>
            </a:extLst>
          </p:cNvPr>
          <p:cNvCxnSpPr>
            <a:cxnSpLocks/>
          </p:cNvCxnSpPr>
          <p:nvPr/>
        </p:nvCxnSpPr>
        <p:spPr>
          <a:xfrm flipH="1" flipV="1">
            <a:off x="2886834" y="3233057"/>
            <a:ext cx="1" cy="749855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2" name="Łącznik prosty ze strzałką 11">
            <a:extLst>
              <a:ext uri="{FF2B5EF4-FFF2-40B4-BE49-F238E27FC236}">
                <a16:creationId xmlns:a16="http://schemas.microsoft.com/office/drawing/2014/main" id="{442D377B-2FE6-4D31-8919-CA8CED45C28F}"/>
              </a:ext>
            </a:extLst>
          </p:cNvPr>
          <p:cNvCxnSpPr>
            <a:cxnSpLocks/>
          </p:cNvCxnSpPr>
          <p:nvPr/>
        </p:nvCxnSpPr>
        <p:spPr>
          <a:xfrm>
            <a:off x="4898571" y="3233057"/>
            <a:ext cx="6121587" cy="298633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9" name="Łącznik prosty ze strzałką 18">
            <a:extLst>
              <a:ext uri="{FF2B5EF4-FFF2-40B4-BE49-F238E27FC236}">
                <a16:creationId xmlns:a16="http://schemas.microsoft.com/office/drawing/2014/main" id="{576F7D87-63E9-4544-A3CE-EA728954B7BD}"/>
              </a:ext>
            </a:extLst>
          </p:cNvPr>
          <p:cNvCxnSpPr>
            <a:cxnSpLocks/>
          </p:cNvCxnSpPr>
          <p:nvPr/>
        </p:nvCxnSpPr>
        <p:spPr>
          <a:xfrm flipH="1">
            <a:off x="4898571" y="7539385"/>
            <a:ext cx="6043016" cy="319222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22" name="Obraz 21">
            <a:extLst>
              <a:ext uri="{FF2B5EF4-FFF2-40B4-BE49-F238E27FC236}">
                <a16:creationId xmlns:a16="http://schemas.microsoft.com/office/drawing/2014/main" id="{56FBADBD-0AA4-4F36-A376-307DAF1E6B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0772" y="11064759"/>
            <a:ext cx="2124038" cy="2124038"/>
          </a:xfrm>
          <a:prstGeom prst="rect">
            <a:avLst/>
          </a:prstGeom>
        </p:spPr>
      </p:pic>
      <p:pic>
        <p:nvPicPr>
          <p:cNvPr id="24" name="Obraz 23">
            <a:extLst>
              <a:ext uri="{FF2B5EF4-FFF2-40B4-BE49-F238E27FC236}">
                <a16:creationId xmlns:a16="http://schemas.microsoft.com/office/drawing/2014/main" id="{C8C809D3-AC2F-4801-A8EB-DE2DCDEDBE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27789" y="10414205"/>
            <a:ext cx="3006668" cy="3006668"/>
          </a:xfrm>
          <a:prstGeom prst="rect">
            <a:avLst/>
          </a:prstGeom>
        </p:spPr>
      </p:pic>
      <p:pic>
        <p:nvPicPr>
          <p:cNvPr id="26" name="Obraz 25">
            <a:extLst>
              <a:ext uri="{FF2B5EF4-FFF2-40B4-BE49-F238E27FC236}">
                <a16:creationId xmlns:a16="http://schemas.microsoft.com/office/drawing/2014/main" id="{E69767F9-EC07-4994-AE40-CE42245384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5600" y="10989584"/>
            <a:ext cx="2124039" cy="2124039"/>
          </a:xfrm>
          <a:prstGeom prst="rect">
            <a:avLst/>
          </a:prstGeom>
        </p:spPr>
      </p:pic>
      <p:sp>
        <p:nvSpPr>
          <p:cNvPr id="2" name="Prostokąt 1"/>
          <p:cNvSpPr/>
          <p:nvPr/>
        </p:nvSpPr>
        <p:spPr>
          <a:xfrm>
            <a:off x="3788756" y="5279620"/>
            <a:ext cx="3567138" cy="3693319"/>
          </a:xfrm>
          <a:prstGeom prst="rect">
            <a:avLst/>
          </a:prstGeom>
        </p:spPr>
        <p:txBody>
          <a:bodyPr wrap="square">
            <a:spAutoFit/>
          </a:bodyPr>
          <a:lstStyle/>
          <a:p>
            <a:pPr algn="ctr"/>
            <a:r>
              <a:rPr lang="pl-PL" sz="2600" dirty="0">
                <a:solidFill>
                  <a:srgbClr val="496F63"/>
                </a:solidFill>
              </a:rPr>
              <a:t>Lean marketing to potężne narzędzie, które może pomóc Ci stać się bardziej sprawnym i skutecznym, a także efektywniej wykorzystywać budżety.</a:t>
            </a:r>
          </a:p>
        </p:txBody>
      </p:sp>
      <p:sp>
        <p:nvSpPr>
          <p:cNvPr id="18" name="Rectangle 1">
            <a:extLst>
              <a:ext uri="{FF2B5EF4-FFF2-40B4-BE49-F238E27FC236}">
                <a16:creationId xmlns:a16="http://schemas.microsoft.com/office/drawing/2014/main" id="{34E4DD38-FF4C-4EC2-9797-B77343AB54FE}"/>
              </a:ext>
            </a:extLst>
          </p:cNvPr>
          <p:cNvSpPr/>
          <p:nvPr/>
        </p:nvSpPr>
        <p:spPr>
          <a:xfrm>
            <a:off x="874333" y="13190040"/>
            <a:ext cx="12192000" cy="461665"/>
          </a:xfrm>
          <a:prstGeom prst="rect">
            <a:avLst/>
          </a:prstGeom>
        </p:spPr>
        <p:txBody>
          <a:bodyPr wrap="square">
            <a:spAutoFit/>
          </a:bodyPr>
          <a:lstStyle/>
          <a:p>
            <a:pPr algn="ctr" fontAlgn="base"/>
            <a:r>
              <a:rPr lang="pl-PL" sz="2400" b="1" kern="1200" dirty="0">
                <a:solidFill>
                  <a:srgbClr val="496F63"/>
                </a:solidFill>
                <a:latin typeface="Arial" panose="020B0604020202020204" pitchFamily="34" charset="0"/>
                <a:cs typeface="Arial" panose="020B0604020202020204" pitchFamily="34" charset="0"/>
                <a:sym typeface="Quattrocento Sans"/>
              </a:rPr>
              <a:t>Źródło: https://moi-global.com/blog/lean-marketing-in-practice-6-top-tips-part-3/</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2102069" y="-3456673"/>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
        <p:nvSpPr>
          <p:cNvPr id="118" name="Shape 118"/>
          <p:cNvSpPr/>
          <p:nvPr/>
        </p:nvSpPr>
        <p:spPr>
          <a:xfrm>
            <a:off x="266123" y="0"/>
            <a:ext cx="18263346" cy="36231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55000" lnSpcReduction="200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10900" dirty="0">
                <a:solidFill>
                  <a:srgbClr val="496F63"/>
                </a:solidFill>
                <a:latin typeface="Arial" panose="020B0604020202020204" pitchFamily="34" charset="0"/>
                <a:cs typeface="Arial" panose="020B0604020202020204" pitchFamily="34" charset="0"/>
              </a:rPr>
              <a:t>Podstawą tej metodologii jest twierdzenie</a:t>
            </a:r>
            <a:r>
              <a:rPr lang="en-US" sz="10900" dirty="0">
                <a:solidFill>
                  <a:srgbClr val="496F63"/>
                </a:solidFill>
                <a:latin typeface="Arial" panose="020B0604020202020204" pitchFamily="34" charset="0"/>
                <a:cs typeface="Arial" panose="020B0604020202020204" pitchFamily="34" charset="0"/>
              </a:rPr>
              <a:t>: </a:t>
            </a:r>
            <a:endParaRPr lang="pl-PL" sz="10900" dirty="0">
              <a:solidFill>
                <a:srgbClr val="496F63"/>
              </a:solidFill>
              <a:latin typeface="Arial" panose="020B0604020202020204" pitchFamily="34" charset="0"/>
              <a:cs typeface="Arial" panose="020B0604020202020204" pitchFamily="34" charset="0"/>
            </a:endParaRPr>
          </a:p>
          <a:p>
            <a:pPr>
              <a:lnSpc>
                <a:spcPct val="120000"/>
              </a:lnSpc>
            </a:pPr>
            <a:r>
              <a:rPr lang="pl-PL" sz="19200" dirty="0">
                <a:solidFill>
                  <a:srgbClr val="FF0000"/>
                </a:solidFill>
                <a:latin typeface="Arial" panose="020B0604020202020204" pitchFamily="34" charset="0"/>
                <a:cs typeface="Arial" panose="020B0604020202020204" pitchFamily="34" charset="0"/>
              </a:rPr>
              <a:t>Zmiana jest nieunikniona!</a:t>
            </a:r>
            <a:endParaRPr sz="19200" dirty="0">
              <a:solidFill>
                <a:srgbClr val="FF0000"/>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266123" y="2620655"/>
            <a:ext cx="12192000" cy="11095345"/>
          </a:xfrm>
          <a:prstGeom prst="rect">
            <a:avLst/>
          </a:prstGeom>
        </p:spPr>
        <p:txBody>
          <a:bodyPr wrap="square">
            <a:spAutoFit/>
          </a:bodyPr>
          <a:lstStyle/>
          <a:p>
            <a:pPr algn="l"/>
            <a:r>
              <a:rPr lang="pl-PL" sz="5500" b="1" dirty="0">
                <a:solidFill>
                  <a:srgbClr val="496F63"/>
                </a:solidFill>
              </a:rPr>
              <a:t>Lean marketing, znany również jako Agile Marketing, to proces, który pozwala firmom często modyfikować swoje strategie marketingowe, aby analizować, co działa, a co nie. Ułatwia to modyfikowanie planów, w przeciwieństwie do tradycyjnego marketingu, w którym wkładasz całą swoją energię w doskonalenie ostatecznego uruchomienia, tylko po to, aby dowiedzieć się, że jest już za późno na zmiany. </a:t>
            </a:r>
          </a:p>
        </p:txBody>
      </p:sp>
      <p:sp>
        <p:nvSpPr>
          <p:cNvPr id="16" name="Rectangle 1">
            <a:extLst>
              <a:ext uri="{FF2B5EF4-FFF2-40B4-BE49-F238E27FC236}">
                <a16:creationId xmlns:a16="http://schemas.microsoft.com/office/drawing/2014/main" id="{34E4DD38-FF4C-4EC2-9797-B77343AB54FE}"/>
              </a:ext>
            </a:extLst>
          </p:cNvPr>
          <p:cNvSpPr/>
          <p:nvPr/>
        </p:nvSpPr>
        <p:spPr>
          <a:xfrm>
            <a:off x="13568776" y="13039172"/>
            <a:ext cx="12192000" cy="461665"/>
          </a:xfrm>
          <a:prstGeom prst="rect">
            <a:avLst/>
          </a:prstGeom>
        </p:spPr>
        <p:txBody>
          <a:bodyPr wrap="square">
            <a:spAutoFit/>
          </a:bodyPr>
          <a:lstStyle/>
          <a:p>
            <a:pPr algn="ctr" fontAlgn="base"/>
            <a:r>
              <a:rPr lang="pl-PL" sz="2400" b="1" kern="1200" dirty="0">
                <a:solidFill>
                  <a:srgbClr val="496F63"/>
                </a:solidFill>
                <a:latin typeface="Arial" panose="020B0604020202020204" pitchFamily="34" charset="0"/>
                <a:cs typeface="Arial" panose="020B0604020202020204" pitchFamily="34" charset="0"/>
                <a:sym typeface="Quattrocento Sans"/>
              </a:rPr>
              <a:t>Źródło: https://cmgpartners.com/blog/what-is-lean-marketing/</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29" name="Shape 72">
            <a:extLst>
              <a:ext uri="{FF2B5EF4-FFF2-40B4-BE49-F238E27FC236}">
                <a16:creationId xmlns:a16="http://schemas.microsoft.com/office/drawing/2014/main" id="{B51F0376-C708-404D-B976-FCEF54B7D481}"/>
              </a:ext>
            </a:extLst>
          </p:cNvPr>
          <p:cNvSpPr/>
          <p:nvPr/>
        </p:nvSpPr>
        <p:spPr>
          <a:xfrm>
            <a:off x="12573463" y="7698658"/>
            <a:ext cx="11810537" cy="4965862"/>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 name="Prostokąt 1">
            <a:extLst>
              <a:ext uri="{FF2B5EF4-FFF2-40B4-BE49-F238E27FC236}">
                <a16:creationId xmlns:a16="http://schemas.microsoft.com/office/drawing/2014/main" id="{2A5EF72C-91CD-4AA9-895E-FB61CA79ADEE}"/>
              </a:ext>
            </a:extLst>
          </p:cNvPr>
          <p:cNvSpPr/>
          <p:nvPr/>
        </p:nvSpPr>
        <p:spPr>
          <a:xfrm>
            <a:off x="12788190" y="7698658"/>
            <a:ext cx="11329687" cy="5016758"/>
          </a:xfrm>
          <a:prstGeom prst="rect">
            <a:avLst/>
          </a:prstGeom>
        </p:spPr>
        <p:txBody>
          <a:bodyPr wrap="square">
            <a:spAutoFit/>
          </a:bodyPr>
          <a:lstStyle/>
          <a:p>
            <a:r>
              <a:rPr lang="pl-PL" sz="4000" dirty="0">
                <a:solidFill>
                  <a:srgbClr val="FFFFFF"/>
                </a:solidFill>
              </a:rPr>
              <a:t>Zamiast inwestować znaczną ilość czasu i zasobów w produkt, witrynę internetową lub kampanię marketingową — i czekać do czasu publikacji, aby zobaczyć, jak działa — przeprowadź eksperymentalne próby w trakcie procesu. Popełniaj błędy wcześnie i często, a zaoszczędzisz dużo czasu i pieniędzy, ucząc się na najlepszych praktykach.</a:t>
            </a:r>
          </a:p>
        </p:txBody>
      </p:sp>
      <p:pic>
        <p:nvPicPr>
          <p:cNvPr id="4" name="Obraz 3">
            <a:extLst>
              <a:ext uri="{FF2B5EF4-FFF2-40B4-BE49-F238E27FC236}">
                <a16:creationId xmlns:a16="http://schemas.microsoft.com/office/drawing/2014/main" id="{9E6AC5AE-F170-4431-8014-50961B529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9804" y="1262312"/>
            <a:ext cx="7574196" cy="6317730"/>
          </a:xfrm>
          <a:prstGeom prst="rect">
            <a:avLst/>
          </a:prstGeom>
        </p:spPr>
      </p:pic>
    </p:spTree>
    <p:extLst>
      <p:ext uri="{BB962C8B-B14F-4D97-AF65-F5344CB8AC3E}">
        <p14:creationId xmlns:p14="http://schemas.microsoft.com/office/powerpoint/2010/main" val="31502432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6275466" y="-4863247"/>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a:p>
        </p:txBody>
      </p:sp>
      <p:sp>
        <p:nvSpPr>
          <p:cNvPr id="118" name="Shape 118"/>
          <p:cNvSpPr/>
          <p:nvPr/>
        </p:nvSpPr>
        <p:spPr>
          <a:xfrm>
            <a:off x="-252248" y="547216"/>
            <a:ext cx="22993001" cy="36231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9000" dirty="0">
                <a:solidFill>
                  <a:srgbClr val="496F63"/>
                </a:solidFill>
                <a:latin typeface="Arial" panose="020B0604020202020204" pitchFamily="34" charset="0"/>
                <a:cs typeface="Arial" panose="020B0604020202020204" pitchFamily="34" charset="0"/>
              </a:rPr>
              <a:t>Główne założenia Lean Marketing:</a:t>
            </a:r>
          </a:p>
        </p:txBody>
      </p:sp>
      <p:sp>
        <p:nvSpPr>
          <p:cNvPr id="5" name="Prostokąt 4">
            <a:extLst>
              <a:ext uri="{FF2B5EF4-FFF2-40B4-BE49-F238E27FC236}">
                <a16:creationId xmlns:a16="http://schemas.microsoft.com/office/drawing/2014/main" id="{6EA6CDEC-B926-4499-80ED-CFD9CBE93588}"/>
              </a:ext>
            </a:extLst>
          </p:cNvPr>
          <p:cNvSpPr/>
          <p:nvPr/>
        </p:nvSpPr>
        <p:spPr>
          <a:xfrm>
            <a:off x="640975" y="2598850"/>
            <a:ext cx="12507467" cy="9694962"/>
          </a:xfrm>
          <a:prstGeom prst="rect">
            <a:avLst/>
          </a:prstGeom>
        </p:spPr>
        <p:txBody>
          <a:bodyPr wrap="square">
            <a:spAutoFit/>
          </a:bodyPr>
          <a:lstStyle/>
          <a:p>
            <a:pPr marL="571500" indent="-571500" algn="l">
              <a:buFont typeface="Arial" panose="020B0604020202020204" pitchFamily="34" charset="0"/>
              <a:buChar char="•"/>
            </a:pPr>
            <a:r>
              <a:rPr lang="pl-PL" sz="4800" b="1" dirty="0">
                <a:solidFill>
                  <a:srgbClr val="496F63"/>
                </a:solidFill>
              </a:rPr>
              <a:t>szybki rozwój, metodologia oparta o cykle, sprinty,</a:t>
            </a:r>
          </a:p>
          <a:p>
            <a:pPr marL="571500" indent="-571500" algn="l">
              <a:buFont typeface="Arial" panose="020B0604020202020204" pitchFamily="34" charset="0"/>
              <a:buChar char="•"/>
            </a:pPr>
            <a:r>
              <a:rPr lang="pl-PL" sz="4800" b="1" dirty="0">
                <a:solidFill>
                  <a:srgbClr val="496F63"/>
                </a:solidFill>
              </a:rPr>
              <a:t>nastawienie na cel,</a:t>
            </a:r>
          </a:p>
          <a:p>
            <a:pPr marL="571500" indent="-571500" algn="l">
              <a:buFont typeface="Arial" panose="020B0604020202020204" pitchFamily="34" charset="0"/>
              <a:buChar char="•"/>
            </a:pPr>
            <a:r>
              <a:rPr lang="pl-PL" sz="4800" b="1" dirty="0" err="1">
                <a:solidFill>
                  <a:srgbClr val="496F63"/>
                </a:solidFill>
              </a:rPr>
              <a:t>priorytetyzacja</a:t>
            </a:r>
            <a:r>
              <a:rPr lang="pl-PL" sz="4800" b="1" dirty="0">
                <a:solidFill>
                  <a:srgbClr val="496F63"/>
                </a:solidFill>
              </a:rPr>
              <a:t> działań – konkretnie ustalony harmonogram,</a:t>
            </a:r>
          </a:p>
          <a:p>
            <a:pPr marL="571500" indent="-571500" algn="l">
              <a:buFont typeface="Arial" panose="020B0604020202020204" pitchFamily="34" charset="0"/>
              <a:buChar char="•"/>
            </a:pPr>
            <a:r>
              <a:rPr lang="pl-PL" sz="4800" b="1" dirty="0">
                <a:solidFill>
                  <a:srgbClr val="496F63"/>
                </a:solidFill>
              </a:rPr>
              <a:t>maksymalizacja efektywności przy minimalizacji nakładu czasu i pieniędzy,</a:t>
            </a:r>
          </a:p>
          <a:p>
            <a:pPr marL="571500" indent="-571500" algn="l">
              <a:buFont typeface="Arial" panose="020B0604020202020204" pitchFamily="34" charset="0"/>
              <a:buChar char="•"/>
            </a:pPr>
            <a:r>
              <a:rPr lang="pl-PL" sz="4800" b="1" dirty="0">
                <a:solidFill>
                  <a:srgbClr val="496F63"/>
                </a:solidFill>
              </a:rPr>
              <a:t>zbieranie feedbacku wśród testerów i użytkowników,</a:t>
            </a:r>
          </a:p>
          <a:p>
            <a:pPr marL="571500" indent="-571500" algn="l">
              <a:buFont typeface="Arial" panose="020B0604020202020204" pitchFamily="34" charset="0"/>
              <a:buChar char="•"/>
            </a:pPr>
            <a:r>
              <a:rPr lang="pl-PL" sz="4800" b="1" dirty="0">
                <a:solidFill>
                  <a:srgbClr val="496F63"/>
                </a:solidFill>
              </a:rPr>
              <a:t>nowoczesność i pełna transparentność działań,</a:t>
            </a:r>
          </a:p>
          <a:p>
            <a:pPr marL="571500" indent="-571500" algn="l">
              <a:buFont typeface="Arial" panose="020B0604020202020204" pitchFamily="34" charset="0"/>
              <a:buChar char="•"/>
            </a:pPr>
            <a:r>
              <a:rPr lang="pl-PL" sz="4800" b="1" dirty="0">
                <a:solidFill>
                  <a:srgbClr val="496F63"/>
                </a:solidFill>
              </a:rPr>
              <a:t>ciągłe testowanie wersji beta produktu aż do powstania finalnej formy.</a:t>
            </a:r>
          </a:p>
        </p:txBody>
      </p:sp>
      <p:sp>
        <p:nvSpPr>
          <p:cNvPr id="16" name="Rectangle 1">
            <a:extLst>
              <a:ext uri="{FF2B5EF4-FFF2-40B4-BE49-F238E27FC236}">
                <a16:creationId xmlns:a16="http://schemas.microsoft.com/office/drawing/2014/main" id="{34E4DD38-FF4C-4EC2-9797-B77343AB54FE}"/>
              </a:ext>
            </a:extLst>
          </p:cNvPr>
          <p:cNvSpPr/>
          <p:nvPr/>
        </p:nvSpPr>
        <p:spPr>
          <a:xfrm>
            <a:off x="-693683" y="12800222"/>
            <a:ext cx="19489377" cy="461665"/>
          </a:xfrm>
          <a:prstGeom prst="rect">
            <a:avLst/>
          </a:prstGeom>
        </p:spPr>
        <p:txBody>
          <a:bodyPr wrap="square">
            <a:spAutoFit/>
          </a:bodyPr>
          <a:lstStyle/>
          <a:p>
            <a:pPr algn="ctr" fontAlgn="base"/>
            <a:r>
              <a:rPr lang="pl-PL" sz="2400" b="1" kern="1200" dirty="0">
                <a:solidFill>
                  <a:srgbClr val="496F63"/>
                </a:solidFill>
                <a:latin typeface="Arial" panose="020B0604020202020204" pitchFamily="34" charset="0"/>
                <a:cs typeface="Arial" panose="020B0604020202020204" pitchFamily="34" charset="0"/>
                <a:sym typeface="Quattrocento Sans"/>
              </a:rPr>
              <a:t>Źródło: https://www.marketing-automation.pl/lean-marketing-niskobudzetowe-rozwiazanie-tylko-dla-start-upow/</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2" name="Prostokąt 1">
            <a:extLst>
              <a:ext uri="{FF2B5EF4-FFF2-40B4-BE49-F238E27FC236}">
                <a16:creationId xmlns:a16="http://schemas.microsoft.com/office/drawing/2014/main" id="{A379EBCA-C05F-4562-9661-24313602E0B7}"/>
              </a:ext>
            </a:extLst>
          </p:cNvPr>
          <p:cNvSpPr/>
          <p:nvPr/>
        </p:nvSpPr>
        <p:spPr>
          <a:xfrm>
            <a:off x="14041665" y="2358812"/>
            <a:ext cx="6048402" cy="2400657"/>
          </a:xfrm>
          <a:prstGeom prst="rect">
            <a:avLst/>
          </a:prstGeom>
        </p:spPr>
        <p:txBody>
          <a:bodyPr wrap="square">
            <a:spAutoFit/>
          </a:bodyPr>
          <a:lstStyle/>
          <a:p>
            <a:pPr algn="ctr"/>
            <a:r>
              <a:rPr lang="pl-PL" sz="7500" b="1" dirty="0">
                <a:solidFill>
                  <a:srgbClr val="FF0000"/>
                </a:solidFill>
              </a:rPr>
              <a:t>Feedback </a:t>
            </a:r>
          </a:p>
          <a:p>
            <a:pPr algn="ctr"/>
            <a:r>
              <a:rPr lang="pl-PL" sz="7500" b="1" dirty="0" err="1">
                <a:solidFill>
                  <a:srgbClr val="FF0000"/>
                </a:solidFill>
              </a:rPr>
              <a:t>is</a:t>
            </a:r>
            <a:r>
              <a:rPr lang="pl-PL" sz="7500" b="1" dirty="0">
                <a:solidFill>
                  <a:srgbClr val="FF0000"/>
                </a:solidFill>
              </a:rPr>
              <a:t> the king</a:t>
            </a:r>
          </a:p>
        </p:txBody>
      </p:sp>
      <p:sp>
        <p:nvSpPr>
          <p:cNvPr id="3" name="Prostokąt: ścięte rogi po przekątnej 2">
            <a:extLst>
              <a:ext uri="{FF2B5EF4-FFF2-40B4-BE49-F238E27FC236}">
                <a16:creationId xmlns:a16="http://schemas.microsoft.com/office/drawing/2014/main" id="{9A61AE2A-2AA1-418C-A9EE-8A3128357B25}"/>
              </a:ext>
            </a:extLst>
          </p:cNvPr>
          <p:cNvSpPr/>
          <p:nvPr/>
        </p:nvSpPr>
        <p:spPr>
          <a:xfrm>
            <a:off x="13387754" y="6589986"/>
            <a:ext cx="10996245" cy="5775342"/>
          </a:xfrm>
          <a:prstGeom prst="snip2DiagRect">
            <a:avLst>
              <a:gd name="adj1" fmla="val 0"/>
              <a:gd name="adj2" fmla="val 16667"/>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rostokąt 3">
            <a:extLst>
              <a:ext uri="{FF2B5EF4-FFF2-40B4-BE49-F238E27FC236}">
                <a16:creationId xmlns:a16="http://schemas.microsoft.com/office/drawing/2014/main" id="{13842C10-0AFC-4770-888D-BA59AE52CD4C}"/>
              </a:ext>
            </a:extLst>
          </p:cNvPr>
          <p:cNvSpPr/>
          <p:nvPr/>
        </p:nvSpPr>
        <p:spPr>
          <a:xfrm>
            <a:off x="14041665" y="6638494"/>
            <a:ext cx="10186779" cy="5632311"/>
          </a:xfrm>
          <a:prstGeom prst="rect">
            <a:avLst/>
          </a:prstGeom>
        </p:spPr>
        <p:txBody>
          <a:bodyPr wrap="square">
            <a:spAutoFit/>
          </a:bodyPr>
          <a:lstStyle/>
          <a:p>
            <a:pPr algn="l"/>
            <a:r>
              <a:rPr lang="pl-PL" sz="3600" b="1" dirty="0">
                <a:solidFill>
                  <a:srgbClr val="496F63"/>
                </a:solidFill>
              </a:rPr>
              <a:t>Jakie działania możemy podjąć, aby zebrać informacje zwrotne</a:t>
            </a:r>
            <a:r>
              <a:rPr lang="en-US" sz="3600" b="1" dirty="0">
                <a:solidFill>
                  <a:srgbClr val="496F63"/>
                </a:solidFill>
              </a:rPr>
              <a:t>?</a:t>
            </a:r>
            <a:endParaRPr lang="pl-PL" sz="3600" b="1" dirty="0">
              <a:solidFill>
                <a:srgbClr val="496F63"/>
              </a:solidFill>
            </a:endParaRPr>
          </a:p>
          <a:p>
            <a:pPr marL="571500" indent="-571500" algn="l">
              <a:buFont typeface="Arial" panose="020B0604020202020204" pitchFamily="34" charset="0"/>
              <a:buChar char="•"/>
            </a:pPr>
            <a:r>
              <a:rPr lang="pl-PL" sz="3600" dirty="0">
                <a:solidFill>
                  <a:srgbClr val="496F63"/>
                </a:solidFill>
              </a:rPr>
              <a:t>wypuszczenie na rynek i do testów wersji beta produktu</a:t>
            </a:r>
          </a:p>
          <a:p>
            <a:pPr marL="571500" indent="-571500" algn="l">
              <a:buFont typeface="Arial" panose="020B0604020202020204" pitchFamily="34" charset="0"/>
              <a:buChar char="•"/>
            </a:pPr>
            <a:r>
              <a:rPr lang="pl-PL" sz="3600" dirty="0">
                <a:solidFill>
                  <a:srgbClr val="496F63"/>
                </a:solidFill>
              </a:rPr>
              <a:t>uruchomiony system zbierania opinii / rekomendacji</a:t>
            </a:r>
          </a:p>
          <a:p>
            <a:pPr marL="571500" indent="-571500" algn="l">
              <a:buFont typeface="Arial" panose="020B0604020202020204" pitchFamily="34" charset="0"/>
              <a:buChar char="•"/>
            </a:pPr>
            <a:r>
              <a:rPr lang="pl-PL" sz="3600" dirty="0">
                <a:solidFill>
                  <a:srgbClr val="496F63"/>
                </a:solidFill>
              </a:rPr>
              <a:t>reklama w sieciach kontekstowych</a:t>
            </a:r>
          </a:p>
          <a:p>
            <a:pPr marL="571500" indent="-571500" algn="l">
              <a:buFont typeface="Arial" panose="020B0604020202020204" pitchFamily="34" charset="0"/>
              <a:buChar char="•"/>
            </a:pPr>
            <a:r>
              <a:rPr lang="pl-PL" sz="3600" dirty="0">
                <a:solidFill>
                  <a:srgbClr val="496F63"/>
                </a:solidFill>
              </a:rPr>
              <a:t>biznesowe portale – reklamy Adwords</a:t>
            </a:r>
          </a:p>
          <a:p>
            <a:pPr marL="571500" indent="-571500" algn="l">
              <a:buFont typeface="Arial" panose="020B0604020202020204" pitchFamily="34" charset="0"/>
              <a:buChar char="•"/>
            </a:pPr>
            <a:r>
              <a:rPr lang="pl-PL" sz="3600" dirty="0">
                <a:solidFill>
                  <a:srgbClr val="496F63"/>
                </a:solidFill>
              </a:rPr>
              <a:t>spotkania wąskiej grupy geeków, </a:t>
            </a:r>
            <a:r>
              <a:rPr lang="pl-PL" sz="3600" dirty="0" err="1">
                <a:solidFill>
                  <a:srgbClr val="496F63"/>
                </a:solidFill>
              </a:rPr>
              <a:t>fascynatów</a:t>
            </a:r>
            <a:endParaRPr lang="pl-PL" sz="3600" dirty="0">
              <a:solidFill>
                <a:srgbClr val="496F63"/>
              </a:solidFill>
            </a:endParaRPr>
          </a:p>
          <a:p>
            <a:pPr marL="571500" indent="-571500" algn="l">
              <a:buFont typeface="Arial" panose="020B0604020202020204" pitchFamily="34" charset="0"/>
              <a:buChar char="•"/>
            </a:pPr>
            <a:r>
              <a:rPr lang="pl-PL" sz="3600" dirty="0">
                <a:solidFill>
                  <a:srgbClr val="496F63"/>
                </a:solidFill>
              </a:rPr>
              <a:t>aktywność na forach</a:t>
            </a:r>
          </a:p>
        </p:txBody>
      </p:sp>
      <p:pic>
        <p:nvPicPr>
          <p:cNvPr id="8" name="Obraz 7">
            <a:extLst>
              <a:ext uri="{FF2B5EF4-FFF2-40B4-BE49-F238E27FC236}">
                <a16:creationId xmlns:a16="http://schemas.microsoft.com/office/drawing/2014/main" id="{451146EF-C3A9-49BC-B4ED-E437206E25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8941" y="3708625"/>
            <a:ext cx="4148959" cy="2292300"/>
          </a:xfrm>
          <a:prstGeom prst="rect">
            <a:avLst/>
          </a:prstGeom>
        </p:spPr>
      </p:pic>
    </p:spTree>
    <p:extLst>
      <p:ext uri="{BB962C8B-B14F-4D97-AF65-F5344CB8AC3E}">
        <p14:creationId xmlns:p14="http://schemas.microsoft.com/office/powerpoint/2010/main" val="2588008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
        <p:nvSpPr>
          <p:cNvPr id="131" name="Shape 131"/>
          <p:cNvSpPr/>
          <p:nvPr/>
        </p:nvSpPr>
        <p:spPr>
          <a:xfrm>
            <a:off x="6564923" y="2770242"/>
            <a:ext cx="17536049" cy="257548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r>
              <a:rPr lang="en-US" sz="3800" b="1" dirty="0">
                <a:solidFill>
                  <a:srgbClr val="496F63"/>
                </a:solidFill>
              </a:rPr>
              <a:t>1. </a:t>
            </a:r>
            <a:r>
              <a:rPr lang="pl-PL" sz="3800" b="1" dirty="0">
                <a:solidFill>
                  <a:srgbClr val="496F63"/>
                </a:solidFill>
              </a:rPr>
              <a:t>Inwestuj tylko w to, co najważniejsze </a:t>
            </a:r>
            <a:endParaRPr lang="en-US" sz="3800" b="1" dirty="0">
              <a:solidFill>
                <a:srgbClr val="496F63"/>
              </a:solidFill>
            </a:endParaRPr>
          </a:p>
          <a:p>
            <a:r>
              <a:rPr lang="pl-PL" sz="3800" dirty="0"/>
              <a:t>Za każdym razem, gdy dodajesz zadanie marketingowe do swojej listy rzeczy do zrobienia, dokładnie zastanów się, czy Twoje wysiłki i zasoby nie mogą być lepiej wykorzystane na inne możliwości, które przyniosą lepsze wyniki</a:t>
            </a:r>
            <a:r>
              <a:rPr lang="en-US" sz="3800" dirty="0"/>
              <a:t>.</a:t>
            </a:r>
          </a:p>
          <a:p>
            <a:endParaRPr lang="en-US" sz="3800" dirty="0"/>
          </a:p>
          <a:p>
            <a:r>
              <a:rPr lang="en-US" sz="3800" b="1" dirty="0">
                <a:solidFill>
                  <a:srgbClr val="496F63"/>
                </a:solidFill>
              </a:rPr>
              <a:t>2. </a:t>
            </a:r>
            <a:r>
              <a:rPr lang="pl-PL" sz="3800" b="1" dirty="0">
                <a:solidFill>
                  <a:srgbClr val="496F63"/>
                </a:solidFill>
              </a:rPr>
              <a:t>Opanuj sztukę </a:t>
            </a:r>
            <a:r>
              <a:rPr lang="en-US" sz="3800" b="1" dirty="0">
                <a:solidFill>
                  <a:srgbClr val="496F63"/>
                </a:solidFill>
              </a:rPr>
              <a:t>"Little Bets" </a:t>
            </a:r>
          </a:p>
          <a:p>
            <a:r>
              <a:rPr lang="pl-PL" sz="3800" dirty="0"/>
              <a:t>Według przedsiębiorcy Petera </a:t>
            </a:r>
            <a:r>
              <a:rPr lang="pl-PL" sz="3800" dirty="0" err="1"/>
              <a:t>Simsa</a:t>
            </a:r>
            <a:r>
              <a:rPr lang="pl-PL" sz="3800" dirty="0"/>
              <a:t>, który spopularyzował ten pomysł, „</a:t>
            </a:r>
            <a:r>
              <a:rPr lang="pl-PL" sz="3800" dirty="0" err="1"/>
              <a:t>little</a:t>
            </a:r>
            <a:r>
              <a:rPr lang="pl-PL" sz="3800" dirty="0"/>
              <a:t> bet” to „niskie ryzyko podejmowane w celu odkrycia, rozwinięcia i przetestowania pomysłu”. Zamiast skupiać się na dużych wygranych lub ogromnych zyskach, lepiej przeprowadzić tanie i niewymagające wysiłku testy, aby sprawdzić, czy kanał lub taktyka będą działać</a:t>
            </a:r>
            <a:r>
              <a:rPr lang="en-US" sz="3800" dirty="0"/>
              <a:t>. </a:t>
            </a:r>
          </a:p>
          <a:p>
            <a:endParaRPr lang="en-US" sz="3800" b="1" dirty="0">
              <a:solidFill>
                <a:srgbClr val="496F63"/>
              </a:solidFill>
            </a:endParaRPr>
          </a:p>
          <a:p>
            <a:r>
              <a:rPr lang="en-US" sz="3800" b="1" dirty="0">
                <a:solidFill>
                  <a:srgbClr val="496F63"/>
                </a:solidFill>
              </a:rPr>
              <a:t>3. </a:t>
            </a:r>
            <a:r>
              <a:rPr lang="pl-PL" sz="3800" b="1" dirty="0">
                <a:solidFill>
                  <a:srgbClr val="496F63"/>
                </a:solidFill>
              </a:rPr>
              <a:t>Szybko porzucaj rzeczy, które nie działają</a:t>
            </a:r>
            <a:endParaRPr lang="en-US" sz="3800" b="1" dirty="0">
              <a:solidFill>
                <a:srgbClr val="496F63"/>
              </a:solidFill>
            </a:endParaRPr>
          </a:p>
          <a:p>
            <a:r>
              <a:rPr lang="pl-PL" sz="3800" dirty="0"/>
              <a:t>Pamiętaj, że kiedy wyeliminujesz strategię, która nie działa – czy to blogowanie, media społecznościowe, czy rozsyłanie ulotek – eliminujesz także setki godzin, zadań i decyzji, które nie przyniosą Ci żadnych namacalnych rezultatów. </a:t>
            </a:r>
          </a:p>
          <a:p>
            <a:r>
              <a:rPr lang="pl-PL" sz="3800" dirty="0">
                <a:solidFill>
                  <a:srgbClr val="FF0000"/>
                </a:solidFill>
              </a:rPr>
              <a:t>Jeśli Twój klient za coś nie zapłaci, to jest to marnotrawstwo</a:t>
            </a:r>
            <a:r>
              <a:rPr lang="en-US" sz="3800" dirty="0">
                <a:solidFill>
                  <a:srgbClr val="FF0000"/>
                </a:solidFill>
              </a:rPr>
              <a:t>.</a:t>
            </a:r>
            <a:endParaRPr sz="3800" dirty="0">
              <a:solidFill>
                <a:srgbClr val="FF0000"/>
              </a:solidFill>
              <a:latin typeface="Arial" panose="020B0604020202020204" pitchFamily="34" charset="0"/>
              <a:cs typeface="Arial" panose="020B0604020202020204" pitchFamily="34" charset="0"/>
            </a:endParaRPr>
          </a:p>
        </p:txBody>
      </p:sp>
      <p:sp>
        <p:nvSpPr>
          <p:cNvPr id="128" name="Shape 128"/>
          <p:cNvSpPr/>
          <p:nvPr/>
        </p:nvSpPr>
        <p:spPr>
          <a:xfrm rot="342803">
            <a:off x="-2632231" y="-61958"/>
            <a:ext cx="10622168" cy="14298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0" y="6978164"/>
            <a:ext cx="5025302" cy="458897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pPr>
            <a:r>
              <a:rPr lang="pl-PL" sz="2800" dirty="0">
                <a:solidFill>
                  <a:srgbClr val="FFFFFF"/>
                </a:solidFill>
                <a:latin typeface="Arial" panose="020B0604020202020204" pitchFamily="34" charset="0"/>
                <a:cs typeface="Arial" panose="020B0604020202020204" pitchFamily="34" charset="0"/>
              </a:rPr>
              <a:t>Przykład </a:t>
            </a:r>
            <a:r>
              <a:rPr lang="en-US" sz="2800" dirty="0">
                <a:solidFill>
                  <a:srgbClr val="FFFFFF"/>
                </a:solidFill>
                <a:latin typeface="Arial" panose="020B0604020202020204" pitchFamily="34" charset="0"/>
                <a:cs typeface="Arial" panose="020B0604020202020204" pitchFamily="34" charset="0"/>
              </a:rPr>
              <a:t>"Little Bets":</a:t>
            </a:r>
          </a:p>
          <a:p>
            <a:pPr>
              <a:lnSpc>
                <a:spcPct val="120000"/>
              </a:lnSpc>
            </a:pPr>
            <a:r>
              <a:rPr lang="pl-PL" sz="2800" dirty="0">
                <a:solidFill>
                  <a:srgbClr val="FFFFFF"/>
                </a:solidFill>
                <a:latin typeface="Arial" panose="020B0604020202020204" pitchFamily="34" charset="0"/>
                <a:cs typeface="Arial" panose="020B0604020202020204" pitchFamily="34" charset="0"/>
              </a:rPr>
              <a:t>Zamiast spędzać dni na burzach mózgów i pisaniu dziesięciu nowych artykułów na blogu firmowym, możesz wymienić kilka tematów, które chcesz poruszyć, i wysłać listę do czytelników za pośrednictwem poczty elektronicznej lub mediów społecznościowych. Poproś ich, aby wybrali, o których chcą najpierw przeczytać.</a:t>
            </a:r>
            <a:endParaRPr sz="2800" dirty="0">
              <a:solidFill>
                <a:srgbClr val="FFFFFF"/>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3F5A9E92-E73C-4250-A956-3BF97C9BDE97}"/>
              </a:ext>
            </a:extLst>
          </p:cNvPr>
          <p:cNvSpPr/>
          <p:nvPr/>
        </p:nvSpPr>
        <p:spPr>
          <a:xfrm>
            <a:off x="7014458" y="283780"/>
            <a:ext cx="13999781" cy="2246769"/>
          </a:xfrm>
          <a:prstGeom prst="rect">
            <a:avLst/>
          </a:prstGeom>
        </p:spPr>
        <p:txBody>
          <a:bodyPr wrap="square">
            <a:spAutoFit/>
          </a:bodyPr>
          <a:lstStyle/>
          <a:p>
            <a:pPr algn="l"/>
            <a:r>
              <a:rPr lang="pl-PL" sz="7000" b="1" dirty="0">
                <a:solidFill>
                  <a:srgbClr val="496F63"/>
                </a:solidFill>
              </a:rPr>
              <a:t>Główne zasady szczupłego marketingu w małych firmach</a:t>
            </a:r>
          </a:p>
        </p:txBody>
      </p:sp>
      <p:sp>
        <p:nvSpPr>
          <p:cNvPr id="12" name="Rectangle 1">
            <a:extLst>
              <a:ext uri="{FF2B5EF4-FFF2-40B4-BE49-F238E27FC236}">
                <a16:creationId xmlns:a16="http://schemas.microsoft.com/office/drawing/2014/main" id="{30F095E1-BB2F-410C-8870-5C9B577A542B}"/>
              </a:ext>
            </a:extLst>
          </p:cNvPr>
          <p:cNvSpPr/>
          <p:nvPr/>
        </p:nvSpPr>
        <p:spPr>
          <a:xfrm>
            <a:off x="8618998" y="12885003"/>
            <a:ext cx="14721420" cy="830997"/>
          </a:xfrm>
          <a:prstGeom prst="rect">
            <a:avLst/>
          </a:prstGeom>
        </p:spPr>
        <p:txBody>
          <a:bodyPr wrap="square">
            <a:spAutoFit/>
          </a:bodyPr>
          <a:lstStyle/>
          <a:p>
            <a:pPr algn="ctr" fontAlgn="base"/>
            <a:r>
              <a:rPr lang="pl-PL" sz="2400" b="1" kern="1200" dirty="0">
                <a:solidFill>
                  <a:srgbClr val="496F63"/>
                </a:solidFill>
                <a:latin typeface="Arial" panose="020B0604020202020204" pitchFamily="34" charset="0"/>
                <a:cs typeface="Arial" panose="020B0604020202020204" pitchFamily="34" charset="0"/>
                <a:sym typeface="Quattrocento Sans"/>
              </a:rPr>
              <a:t>Źródło: https://business.tutsplus.com/tutorials/how-to-write-a-lean-marketing-plan--cms-26069</a:t>
            </a:r>
          </a:p>
          <a:p>
            <a:pPr algn="ctr" fontAlgn="base"/>
            <a:r>
              <a:rPr lang="en-IE" sz="2400" b="1" kern="1200" dirty="0">
                <a:solidFill>
                  <a:srgbClr val="496F63"/>
                </a:solidFill>
                <a:latin typeface="Arial" panose="020B0604020202020204" pitchFamily="34" charset="0"/>
                <a:cs typeface="Arial" panose="020B0604020202020204" pitchFamily="34" charset="0"/>
                <a:sym typeface="Quattrocento Sans"/>
              </a:rPr>
              <a:t>https://www.planview.com/resources/articles/lkdc-lean-marketing/</a:t>
            </a:r>
          </a:p>
        </p:txBody>
      </p:sp>
      <p:pic>
        <p:nvPicPr>
          <p:cNvPr id="6" name="Obraz 5">
            <a:extLst>
              <a:ext uri="{FF2B5EF4-FFF2-40B4-BE49-F238E27FC236}">
                <a16:creationId xmlns:a16="http://schemas.microsoft.com/office/drawing/2014/main" id="{C7651C21-3FB3-474F-B371-E1281D834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67" y="3972514"/>
            <a:ext cx="3124433" cy="2928656"/>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
        <p:nvSpPr>
          <p:cNvPr id="131" name="Shape 131"/>
          <p:cNvSpPr/>
          <p:nvPr/>
        </p:nvSpPr>
        <p:spPr>
          <a:xfrm>
            <a:off x="343302" y="2410849"/>
            <a:ext cx="17804438" cy="26666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algn="ctr"/>
            <a:r>
              <a:rPr lang="pl-PL" sz="3600" dirty="0">
                <a:solidFill>
                  <a:srgbClr val="496F63"/>
                </a:solidFill>
                <a:latin typeface="Arial" panose="020B0604020202020204" pitchFamily="34" charset="0"/>
                <a:cs typeface="Arial" panose="020B0604020202020204" pitchFamily="34" charset="0"/>
              </a:rPr>
              <a:t>W planie Lean Marketing należy uwzględnić :</a:t>
            </a:r>
          </a:p>
          <a:p>
            <a:endParaRPr lang="pl-PL" sz="3600" dirty="0">
              <a:solidFill>
                <a:srgbClr val="496F63"/>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pl-PL" sz="3600" b="1" dirty="0">
                <a:solidFill>
                  <a:srgbClr val="496F63"/>
                </a:solidFill>
                <a:latin typeface="Arial" panose="020B0604020202020204" pitchFamily="34" charset="0"/>
                <a:cs typeface="Arial" panose="020B0604020202020204" pitchFamily="34" charset="0"/>
              </a:rPr>
              <a:t>Twojego klienta docelowego</a:t>
            </a:r>
          </a:p>
          <a:p>
            <a:r>
              <a:rPr lang="pl-PL" sz="3600" dirty="0">
                <a:solidFill>
                  <a:srgbClr val="496F63"/>
                </a:solidFill>
                <a:latin typeface="Arial" panose="020B0604020202020204" pitchFamily="34" charset="0"/>
                <a:cs typeface="Arial" panose="020B0604020202020204" pitchFamily="34" charset="0"/>
              </a:rPr>
              <a:t>	Opisz swoich docelowych klientów i bądź jak najbardziej konkretny . </a:t>
            </a:r>
          </a:p>
          <a:p>
            <a:r>
              <a:rPr lang="pl-PL" sz="3600" dirty="0">
                <a:solidFill>
                  <a:srgbClr val="496F63"/>
                </a:solidFill>
                <a:latin typeface="Arial" panose="020B0604020202020204" pitchFamily="34" charset="0"/>
                <a:cs typeface="Arial" panose="020B0604020202020204" pitchFamily="34" charset="0"/>
              </a:rPr>
              <a:t>	Te informacje przydadzą się podczas wybierania strategii marketingowych, </a:t>
            </a:r>
          </a:p>
          <a:p>
            <a:r>
              <a:rPr lang="pl-PL" sz="3600" dirty="0">
                <a:solidFill>
                  <a:srgbClr val="496F63"/>
                </a:solidFill>
                <a:latin typeface="Arial" panose="020B0604020202020204" pitchFamily="34" charset="0"/>
                <a:cs typeface="Arial" panose="020B0604020202020204" pitchFamily="34" charset="0"/>
              </a:rPr>
              <a:t>	które będą dobrze pasować do Twoich odbiorców</a:t>
            </a:r>
            <a:r>
              <a:rPr lang="en-US" sz="3600" dirty="0">
                <a:solidFill>
                  <a:srgbClr val="496F63"/>
                </a:solidFill>
                <a:latin typeface="Arial" panose="020B0604020202020204" pitchFamily="34" charset="0"/>
                <a:cs typeface="Arial" panose="020B0604020202020204" pitchFamily="34" charset="0"/>
              </a:rPr>
              <a:t>.</a:t>
            </a:r>
          </a:p>
          <a:p>
            <a:pPr marL="571500" indent="-571500">
              <a:buFont typeface="Arial" panose="020B0604020202020204" pitchFamily="34" charset="0"/>
              <a:buChar char="•"/>
            </a:pPr>
            <a:endParaRPr lang="en-US" sz="3600" dirty="0">
              <a:solidFill>
                <a:srgbClr val="496F63"/>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pl-PL" sz="3600" b="1" dirty="0">
                <a:solidFill>
                  <a:srgbClr val="496F63"/>
                </a:solidFill>
                <a:latin typeface="Arial" panose="020B0604020202020204" pitchFamily="34" charset="0"/>
                <a:cs typeface="Arial" panose="020B0604020202020204" pitchFamily="34" charset="0"/>
              </a:rPr>
              <a:t>Cele i problemy klientów</a:t>
            </a:r>
          </a:p>
          <a:p>
            <a:r>
              <a:rPr lang="pl-PL" sz="3600" dirty="0">
                <a:solidFill>
                  <a:srgbClr val="496F63"/>
                </a:solidFill>
                <a:latin typeface="Arial" panose="020B0604020202020204" pitchFamily="34" charset="0"/>
                <a:cs typeface="Arial" panose="020B0604020202020204" pitchFamily="34" charset="0"/>
              </a:rPr>
              <a:t>	Jako przypomnienie dla komunikatów marketingowych, które zamierzasz stworzyć, 	zapisz główne cele i problemy Twoich docelowych klientów.</a:t>
            </a:r>
          </a:p>
          <a:p>
            <a:r>
              <a:rPr lang="pl-PL" sz="3600" dirty="0">
                <a:solidFill>
                  <a:srgbClr val="496F63"/>
                </a:solidFill>
                <a:latin typeface="Arial" panose="020B0604020202020204" pitchFamily="34" charset="0"/>
                <a:cs typeface="Arial" panose="020B0604020202020204" pitchFamily="34" charset="0"/>
              </a:rPr>
              <a:t>	Zapisanie tych elementów w planie marketingowym może dostarczyć odniesienia, 	którego możesz użyć podczas planowania wiadomości</a:t>
            </a:r>
            <a:r>
              <a:rPr lang="en-US" sz="3600" dirty="0">
                <a:solidFill>
                  <a:srgbClr val="496F63"/>
                </a:solidFill>
                <a:latin typeface="Arial" panose="020B0604020202020204" pitchFamily="34" charset="0"/>
                <a:cs typeface="Arial" panose="020B0604020202020204" pitchFamily="34" charset="0"/>
              </a:rPr>
              <a:t>.</a:t>
            </a:r>
          </a:p>
          <a:p>
            <a:pPr marL="571500" indent="-571500">
              <a:buFont typeface="Arial" panose="020B0604020202020204" pitchFamily="34" charset="0"/>
              <a:buChar char="•"/>
            </a:pPr>
            <a:endParaRPr lang="en-US" sz="3600" dirty="0">
              <a:solidFill>
                <a:srgbClr val="496F63"/>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pl-PL" sz="3600" b="1" dirty="0">
                <a:solidFill>
                  <a:srgbClr val="496F63"/>
                </a:solidFill>
                <a:latin typeface="Arial" panose="020B0604020202020204" pitchFamily="34" charset="0"/>
                <a:cs typeface="Arial" panose="020B0604020202020204" pitchFamily="34" charset="0"/>
              </a:rPr>
              <a:t>Skoncentrowane kanały marketingowe</a:t>
            </a:r>
          </a:p>
          <a:p>
            <a:r>
              <a:rPr lang="pl-PL" sz="3600" dirty="0">
                <a:solidFill>
                  <a:srgbClr val="496F63"/>
                </a:solidFill>
                <a:latin typeface="Arial" panose="020B0604020202020204" pitchFamily="34" charset="0"/>
                <a:cs typeface="Arial" panose="020B0604020202020204" pitchFamily="34" charset="0"/>
              </a:rPr>
              <a:t>	 Po ponownym zapoznaniu się z klientami docelowymi i ich potrzebami, przejdź od 	razu do wyboru jednego lub dwóch kanałów marketingowych, którymi będziesz się 	do nich zwracać. Tylko jeden lub dwa kanały z tej listy mają potencjał, aby 	zapewnić dobre zwroty z zainwestowanego czasu i pieniędzy</a:t>
            </a:r>
            <a:r>
              <a:rPr lang="en-US" sz="3600" dirty="0">
                <a:solidFill>
                  <a:srgbClr val="496F63"/>
                </a:solidFill>
                <a:latin typeface="Arial" panose="020B0604020202020204" pitchFamily="34" charset="0"/>
                <a:cs typeface="Arial" panose="020B0604020202020204" pitchFamily="34" charset="0"/>
              </a:rPr>
              <a:t>.</a:t>
            </a:r>
            <a:endParaRPr lang="pl-PL" sz="3600" dirty="0">
              <a:solidFill>
                <a:srgbClr val="496F63"/>
              </a:solidFill>
              <a:latin typeface="Arial" panose="020B0604020202020204" pitchFamily="34" charset="0"/>
              <a:cs typeface="Arial" panose="020B0604020202020204" pitchFamily="34" charset="0"/>
            </a:endParaRPr>
          </a:p>
          <a:p>
            <a:endParaRPr sz="3600" dirty="0">
              <a:latin typeface="Arial" panose="020B0604020202020204" pitchFamily="34" charset="0"/>
              <a:cs typeface="Arial" panose="020B0604020202020204" pitchFamily="34" charset="0"/>
            </a:endParaRPr>
          </a:p>
        </p:txBody>
      </p:sp>
      <p:sp>
        <p:nvSpPr>
          <p:cNvPr id="128" name="Shape 128"/>
          <p:cNvSpPr/>
          <p:nvPr/>
        </p:nvSpPr>
        <p:spPr>
          <a:xfrm rot="14155870">
            <a:off x="16138676" y="1909653"/>
            <a:ext cx="11198248" cy="14298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20018828" y="7624350"/>
            <a:ext cx="4669971" cy="458897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pPr>
            <a:r>
              <a:rPr lang="pl-PL" sz="2800" dirty="0">
                <a:solidFill>
                  <a:srgbClr val="FFFFFF"/>
                </a:solidFill>
                <a:latin typeface="Arial" panose="020B0604020202020204" pitchFamily="34" charset="0"/>
                <a:cs typeface="Arial" panose="020B0604020202020204" pitchFamily="34" charset="0"/>
              </a:rPr>
              <a:t>/</a:t>
            </a:r>
            <a:endParaRPr sz="2800" dirty="0">
              <a:solidFill>
                <a:srgbClr val="FFFFFF"/>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3F5A9E92-E73C-4250-A956-3BF97C9BDE97}"/>
              </a:ext>
            </a:extLst>
          </p:cNvPr>
          <p:cNvSpPr/>
          <p:nvPr/>
        </p:nvSpPr>
        <p:spPr>
          <a:xfrm>
            <a:off x="293914" y="283780"/>
            <a:ext cx="21945600" cy="1785104"/>
          </a:xfrm>
          <a:prstGeom prst="rect">
            <a:avLst/>
          </a:prstGeom>
        </p:spPr>
        <p:txBody>
          <a:bodyPr wrap="square">
            <a:spAutoFit/>
          </a:bodyPr>
          <a:lstStyle/>
          <a:p>
            <a:pPr algn="l"/>
            <a:r>
              <a:rPr lang="pl-PL" sz="5500" b="1" dirty="0">
                <a:solidFill>
                  <a:srgbClr val="496F63"/>
                </a:solidFill>
              </a:rPr>
              <a:t>Utrzymuj swój plan marketingowy na jednej stronie i po prostu dostosowuj go w miarę upływu czasu, testując swoje wyniki</a:t>
            </a:r>
            <a:r>
              <a:rPr lang="en-US" sz="5500" b="1" dirty="0">
                <a:solidFill>
                  <a:srgbClr val="496F63"/>
                </a:solidFill>
              </a:rPr>
              <a:t>.</a:t>
            </a:r>
            <a:endParaRPr lang="pl-PL" sz="5500" b="1" dirty="0">
              <a:solidFill>
                <a:srgbClr val="496F63"/>
              </a:solidFill>
            </a:endParaRPr>
          </a:p>
        </p:txBody>
      </p:sp>
      <p:sp>
        <p:nvSpPr>
          <p:cNvPr id="12" name="Rectangle 1">
            <a:extLst>
              <a:ext uri="{FF2B5EF4-FFF2-40B4-BE49-F238E27FC236}">
                <a16:creationId xmlns:a16="http://schemas.microsoft.com/office/drawing/2014/main" id="{30F095E1-BB2F-410C-8870-5C9B577A542B}"/>
              </a:ext>
            </a:extLst>
          </p:cNvPr>
          <p:cNvSpPr/>
          <p:nvPr/>
        </p:nvSpPr>
        <p:spPr>
          <a:xfrm>
            <a:off x="0" y="13034036"/>
            <a:ext cx="14721420" cy="461665"/>
          </a:xfrm>
          <a:prstGeom prst="rect">
            <a:avLst/>
          </a:prstGeom>
        </p:spPr>
        <p:txBody>
          <a:bodyPr wrap="square">
            <a:spAutoFit/>
          </a:bodyPr>
          <a:lstStyle/>
          <a:p>
            <a:pPr algn="ctr" fontAlgn="base"/>
            <a:r>
              <a:rPr lang="pl-PL" sz="2400" b="1" kern="1200" dirty="0">
                <a:solidFill>
                  <a:srgbClr val="496F63"/>
                </a:solidFill>
                <a:latin typeface="Arial" panose="020B0604020202020204" pitchFamily="34" charset="0"/>
                <a:cs typeface="Arial" panose="020B0604020202020204" pitchFamily="34" charset="0"/>
                <a:sym typeface="Quattrocento Sans"/>
              </a:rPr>
              <a:t>Źródło: https://business.tutsplus.com/tutorials/how-to-write-a-lean-marketing-plan--cms-26069</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2" name="Prostokąt 1">
            <a:extLst>
              <a:ext uri="{FF2B5EF4-FFF2-40B4-BE49-F238E27FC236}">
                <a16:creationId xmlns:a16="http://schemas.microsoft.com/office/drawing/2014/main" id="{74B56CC0-76CD-4A9F-BB57-0BED2BC9F11D}"/>
              </a:ext>
            </a:extLst>
          </p:cNvPr>
          <p:cNvSpPr/>
          <p:nvPr/>
        </p:nvSpPr>
        <p:spPr>
          <a:xfrm>
            <a:off x="20817253" y="7310557"/>
            <a:ext cx="3566747" cy="6494085"/>
          </a:xfrm>
          <a:prstGeom prst="rect">
            <a:avLst/>
          </a:prstGeom>
        </p:spPr>
        <p:txBody>
          <a:bodyPr wrap="square">
            <a:spAutoFit/>
          </a:bodyPr>
          <a:lstStyle/>
          <a:p>
            <a:pPr algn="r"/>
            <a:r>
              <a:rPr lang="pl-PL" sz="3200" dirty="0">
                <a:solidFill>
                  <a:srgbClr val="FFFFFF"/>
                </a:solidFill>
              </a:rPr>
              <a:t>Po drodze popełnisz kilka błędów i będziesz mieć awarie – i to jest w porządku.</a:t>
            </a:r>
          </a:p>
          <a:p>
            <a:pPr algn="r"/>
            <a:r>
              <a:rPr lang="pl-PL" sz="3200" dirty="0">
                <a:solidFill>
                  <a:srgbClr val="FFFFFF"/>
                </a:solidFill>
              </a:rPr>
              <a:t>Każda nowa iteracja Twojego planu marketingowego będzie skuteczniejsza i dokładniejsza niż poprzednia. </a:t>
            </a:r>
          </a:p>
        </p:txBody>
      </p:sp>
    </p:spTree>
    <p:extLst>
      <p:ext uri="{BB962C8B-B14F-4D97-AF65-F5344CB8AC3E}">
        <p14:creationId xmlns:p14="http://schemas.microsoft.com/office/powerpoint/2010/main" val="2552848492"/>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28716</TotalTime>
  <Words>2839</Words>
  <Application>Microsoft Office PowerPoint</Application>
  <PresentationFormat>Custom</PresentationFormat>
  <Paragraphs>290</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Helvetica Light</vt:lpstr>
      <vt:lpstr>Helvetica Neue</vt:lpstr>
      <vt:lpstr>Montserrat-Regular</vt:lpstr>
      <vt:lpstr>Montserrat-SemiBold</vt:lpstr>
      <vt:lpstr>PT Sans</vt:lpstr>
      <vt:lpstr>Roboto Regular</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T</dc:creator>
  <cp:lastModifiedBy>David Montgomery</cp:lastModifiedBy>
  <cp:revision>345</cp:revision>
  <dcterms:modified xsi:type="dcterms:W3CDTF">2022-04-05T11:45:17Z</dcterms:modified>
</cp:coreProperties>
</file>