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94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315" r:id="rId13"/>
    <p:sldId id="385" r:id="rId14"/>
    <p:sldId id="386" r:id="rId15"/>
    <p:sldId id="405" r:id="rId16"/>
    <p:sldId id="382" r:id="rId17"/>
    <p:sldId id="389" r:id="rId18"/>
    <p:sldId id="383" r:id="rId19"/>
    <p:sldId id="384" r:id="rId20"/>
    <p:sldId id="387" r:id="rId21"/>
    <p:sldId id="391" r:id="rId22"/>
    <p:sldId id="392" r:id="rId23"/>
    <p:sldId id="393" r:id="rId24"/>
    <p:sldId id="390" r:id="rId25"/>
    <p:sldId id="404" r:id="rId26"/>
    <p:sldId id="277" r:id="rId27"/>
    <p:sldId id="363" r:id="rId28"/>
    <p:sldId id="379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1pPr>
    <a:lvl2pPr marL="0" marR="0" indent="2286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2pPr>
    <a:lvl3pPr marL="0" marR="0" indent="4572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3pPr>
    <a:lvl4pPr marL="0" marR="0" indent="6858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4pPr>
    <a:lvl5pPr marL="0" marR="0" indent="9144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5pPr>
    <a:lvl6pPr marL="0" marR="0" indent="11430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6pPr>
    <a:lvl7pPr marL="0" marR="0" indent="13716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7pPr>
    <a:lvl8pPr marL="0" marR="0" indent="16002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8pPr>
    <a:lvl9pPr marL="0" marR="0" indent="18288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63A34"/>
    <a:srgbClr val="496F63"/>
    <a:srgbClr val="71BB9A"/>
    <a:srgbClr val="84CAC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49" autoAdjust="0"/>
    <p:restoredTop sz="50000" autoAdjust="0"/>
  </p:normalViewPr>
  <p:slideViewPr>
    <p:cSldViewPr snapToGrid="0" snapToObjects="1">
      <p:cViewPr varScale="1">
        <p:scale>
          <a:sx n="51" d="100"/>
          <a:sy n="51" d="100"/>
        </p:scale>
        <p:origin x="180" y="31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16292-09EA-CA42-A336-FC5908FF788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5CB92E9-D05C-6C44-AD34-51ED9120F3AF}">
      <dgm:prSet phldrT="[Tekst]" custT="1"/>
      <dgm:spPr>
        <a:noFill/>
      </dgm:spPr>
      <dgm:t>
        <a:bodyPr/>
        <a:lstStyle/>
        <a:p>
          <a:r>
            <a:rPr lang="en-GB" sz="10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4 </a:t>
          </a:r>
          <a:r>
            <a:rPr lang="en-GB" sz="10000" b="1" dirty="0" err="1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podstawowe</a:t>
          </a:r>
          <a:r>
            <a:rPr lang="en-GB" sz="10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n-GB" sz="10000" b="1" dirty="0" err="1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wartości</a:t>
          </a:r>
          <a:r>
            <a:rPr lang="en-GB" sz="10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0000" b="1" dirty="0" err="1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Manifestu</a:t>
          </a:r>
          <a:r>
            <a:rPr lang="en-GB" sz="10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 Agile:</a:t>
          </a:r>
          <a:endParaRPr lang="pl-PL" sz="10000" b="1" dirty="0"/>
        </a:p>
      </dgm:t>
    </dgm:pt>
    <dgm:pt modelId="{C0D5F940-426A-194A-8B82-C3A5CF3B71C6}" type="parTrans" cxnId="{12CEF119-DC3B-F343-A9A7-B948E6326C8A}">
      <dgm:prSet/>
      <dgm:spPr/>
      <dgm:t>
        <a:bodyPr/>
        <a:lstStyle/>
        <a:p>
          <a:endParaRPr lang="pl-PL"/>
        </a:p>
      </dgm:t>
    </dgm:pt>
    <dgm:pt modelId="{9741ECA7-B51F-7D4D-A526-FEC55D5D5B9E}" type="sibTrans" cxnId="{12CEF119-DC3B-F343-A9A7-B948E6326C8A}">
      <dgm:prSet/>
      <dgm:spPr/>
      <dgm:t>
        <a:bodyPr/>
        <a:lstStyle/>
        <a:p>
          <a:endParaRPr lang="pl-PL"/>
        </a:p>
      </dgm:t>
    </dgm:pt>
    <dgm:pt modelId="{0CA34024-A4E0-8845-8F4C-ACF75AD68C1C}">
      <dgm:prSet phldrT="[Tekst]" custT="1"/>
      <dgm:spPr>
        <a:noFill/>
      </dgm:spPr>
      <dgm:t>
        <a:bodyPr/>
        <a:lstStyle/>
        <a:p>
          <a:pPr>
            <a:lnSpc>
              <a:spcPct val="150000"/>
            </a:lnSpc>
          </a:pPr>
          <a:r>
            <a:rPr lang="pl-PL" sz="3200" dirty="0">
              <a:solidFill>
                <a:srgbClr val="263A34"/>
              </a:solidFill>
            </a:rPr>
            <a:t>Osoby i interakcje ponad procesami i narzędziami</a:t>
          </a:r>
        </a:p>
      </dgm:t>
    </dgm:pt>
    <dgm:pt modelId="{14697B61-6542-1D46-9230-BC407F8E2DF8}" type="parTrans" cxnId="{D42B9667-1C5E-CC45-89F7-D5153502B4F0}">
      <dgm:prSet/>
      <dgm:spPr/>
      <dgm:t>
        <a:bodyPr/>
        <a:lstStyle/>
        <a:p>
          <a:endParaRPr lang="pl-PL"/>
        </a:p>
      </dgm:t>
    </dgm:pt>
    <dgm:pt modelId="{47FB63E5-B5CE-554D-97CB-4A5DA51667A7}" type="sibTrans" cxnId="{D42B9667-1C5E-CC45-89F7-D5153502B4F0}">
      <dgm:prSet/>
      <dgm:spPr/>
      <dgm:t>
        <a:bodyPr/>
        <a:lstStyle/>
        <a:p>
          <a:endParaRPr lang="pl-PL"/>
        </a:p>
      </dgm:t>
    </dgm:pt>
    <dgm:pt modelId="{239B2DDE-7769-8A4B-9F56-4A1C3DAD3306}">
      <dgm:prSet custT="1"/>
      <dgm:spPr>
        <a:noFill/>
      </dgm:spPr>
      <dgm:t>
        <a:bodyPr/>
        <a:lstStyle/>
        <a:p>
          <a:pPr>
            <a:lnSpc>
              <a:spcPct val="150000"/>
            </a:lnSpc>
          </a:pPr>
          <a:r>
            <a:rPr lang="pl-PL" sz="3200" dirty="0">
              <a:solidFill>
                <a:srgbClr val="263A34"/>
              </a:solidFill>
            </a:rPr>
            <a:t>Działające oprogramowanie nad obszerną dokumentacją</a:t>
          </a:r>
        </a:p>
      </dgm:t>
    </dgm:pt>
    <dgm:pt modelId="{8B824217-D486-D14E-979F-815CAA09268C}" type="parTrans" cxnId="{8CECA042-2369-9F46-BD8F-169F64CB43DA}">
      <dgm:prSet/>
      <dgm:spPr/>
      <dgm:t>
        <a:bodyPr/>
        <a:lstStyle/>
        <a:p>
          <a:endParaRPr lang="pl-PL"/>
        </a:p>
      </dgm:t>
    </dgm:pt>
    <dgm:pt modelId="{CE6A9E4E-7AC2-1C43-99F0-DA32FC45F1CB}" type="sibTrans" cxnId="{8CECA042-2369-9F46-BD8F-169F64CB43DA}">
      <dgm:prSet/>
      <dgm:spPr/>
      <dgm:t>
        <a:bodyPr/>
        <a:lstStyle/>
        <a:p>
          <a:endParaRPr lang="pl-PL"/>
        </a:p>
      </dgm:t>
    </dgm:pt>
    <dgm:pt modelId="{1D7218DE-C548-CF4F-8D81-E02E2B2D6939}">
      <dgm:prSet custT="1"/>
      <dgm:spPr>
        <a:noFill/>
      </dgm:spPr>
      <dgm:t>
        <a:bodyPr/>
        <a:lstStyle/>
        <a:p>
          <a:pPr>
            <a:lnSpc>
              <a:spcPct val="150000"/>
            </a:lnSpc>
          </a:pPr>
          <a:r>
            <a:rPr lang="pl-PL" sz="3200" dirty="0">
              <a:solidFill>
                <a:srgbClr val="263A34"/>
              </a:solidFill>
            </a:rPr>
            <a:t>Współpraca z klientem przy negocjacjach umowy</a:t>
          </a:r>
        </a:p>
      </dgm:t>
    </dgm:pt>
    <dgm:pt modelId="{A64A7133-AA66-D048-BA5B-E0DCDD7D8509}" type="parTrans" cxnId="{5BDD1490-F0ED-A843-8C0D-A88EFA9FF279}">
      <dgm:prSet/>
      <dgm:spPr/>
      <dgm:t>
        <a:bodyPr/>
        <a:lstStyle/>
        <a:p>
          <a:endParaRPr lang="pl-PL"/>
        </a:p>
      </dgm:t>
    </dgm:pt>
    <dgm:pt modelId="{883E1170-0356-6348-B397-DEF5F63FFDAD}" type="sibTrans" cxnId="{5BDD1490-F0ED-A843-8C0D-A88EFA9FF279}">
      <dgm:prSet/>
      <dgm:spPr/>
      <dgm:t>
        <a:bodyPr/>
        <a:lstStyle/>
        <a:p>
          <a:endParaRPr lang="pl-PL"/>
        </a:p>
      </dgm:t>
    </dgm:pt>
    <dgm:pt modelId="{868EBBEA-3A76-DC4C-B51D-D15587B55FBE}">
      <dgm:prSet custT="1"/>
      <dgm:spPr>
        <a:noFill/>
      </dgm:spPr>
      <dgm:t>
        <a:bodyPr/>
        <a:lstStyle/>
        <a:p>
          <a:pPr>
            <a:lnSpc>
              <a:spcPct val="150000"/>
            </a:lnSpc>
          </a:pPr>
          <a:r>
            <a:rPr lang="pl-PL" sz="3200" dirty="0">
              <a:solidFill>
                <a:srgbClr val="263A34"/>
              </a:solidFill>
            </a:rPr>
            <a:t>Reagowanie na zmianę realizacji planu</a:t>
          </a:r>
        </a:p>
      </dgm:t>
    </dgm:pt>
    <dgm:pt modelId="{E046571E-F3E5-2A45-B7C1-442E717BA497}" type="parTrans" cxnId="{9BC2ACD6-A91B-934C-8995-CDB62E6CC013}">
      <dgm:prSet/>
      <dgm:spPr/>
      <dgm:t>
        <a:bodyPr/>
        <a:lstStyle/>
        <a:p>
          <a:endParaRPr lang="pl-PL"/>
        </a:p>
      </dgm:t>
    </dgm:pt>
    <dgm:pt modelId="{DFBB61A0-C885-DB40-AE91-FE75B64EEA80}" type="sibTrans" cxnId="{9BC2ACD6-A91B-934C-8995-CDB62E6CC013}">
      <dgm:prSet/>
      <dgm:spPr/>
      <dgm:t>
        <a:bodyPr/>
        <a:lstStyle/>
        <a:p>
          <a:endParaRPr lang="pl-PL"/>
        </a:p>
      </dgm:t>
    </dgm:pt>
    <dgm:pt modelId="{55AE1568-DE12-A345-95BA-350E49EE4C7A}" type="pres">
      <dgm:prSet presAssocID="{01916292-09EA-CA42-A336-FC5908FF78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F14EBD-86A6-3B40-B3A1-529CBC52A6B7}" type="pres">
      <dgm:prSet presAssocID="{05CB92E9-D05C-6C44-AD34-51ED9120F3AF}" presName="hierRoot1" presStyleCnt="0">
        <dgm:presLayoutVars>
          <dgm:hierBranch val="init"/>
        </dgm:presLayoutVars>
      </dgm:prSet>
      <dgm:spPr/>
    </dgm:pt>
    <dgm:pt modelId="{0E4272DA-FDA9-014D-AF63-76443E6D0998}" type="pres">
      <dgm:prSet presAssocID="{05CB92E9-D05C-6C44-AD34-51ED9120F3AF}" presName="rootComposite1" presStyleCnt="0"/>
      <dgm:spPr/>
    </dgm:pt>
    <dgm:pt modelId="{899BFD02-6057-C840-BF65-4182140BF816}" type="pres">
      <dgm:prSet presAssocID="{05CB92E9-D05C-6C44-AD34-51ED9120F3AF}" presName="rootText1" presStyleLbl="node0" presStyleIdx="0" presStyleCnt="1" custScaleX="464794" custScaleY="264739" custLinFactNeighborX="-329" custLinFactNeighborY="-53766">
        <dgm:presLayoutVars>
          <dgm:chPref val="3"/>
        </dgm:presLayoutVars>
      </dgm:prSet>
      <dgm:spPr/>
    </dgm:pt>
    <dgm:pt modelId="{5BDB3788-3E47-A247-9090-0E34876A3521}" type="pres">
      <dgm:prSet presAssocID="{05CB92E9-D05C-6C44-AD34-51ED9120F3AF}" presName="rootConnector1" presStyleLbl="node1" presStyleIdx="0" presStyleCnt="0"/>
      <dgm:spPr/>
    </dgm:pt>
    <dgm:pt modelId="{0FE90FD2-A217-724C-9108-65552FA14EF0}" type="pres">
      <dgm:prSet presAssocID="{05CB92E9-D05C-6C44-AD34-51ED9120F3AF}" presName="hierChild2" presStyleCnt="0"/>
      <dgm:spPr/>
    </dgm:pt>
    <dgm:pt modelId="{533AC7C2-8FDE-9F40-8FC4-D3577905B081}" type="pres">
      <dgm:prSet presAssocID="{14697B61-6542-1D46-9230-BC407F8E2DF8}" presName="Name37" presStyleLbl="parChTrans1D2" presStyleIdx="0" presStyleCnt="4"/>
      <dgm:spPr/>
    </dgm:pt>
    <dgm:pt modelId="{BA9F7A42-F31B-9144-A422-B594DD0357DB}" type="pres">
      <dgm:prSet presAssocID="{0CA34024-A4E0-8845-8F4C-ACF75AD68C1C}" presName="hierRoot2" presStyleCnt="0">
        <dgm:presLayoutVars>
          <dgm:hierBranch val="init"/>
        </dgm:presLayoutVars>
      </dgm:prSet>
      <dgm:spPr/>
    </dgm:pt>
    <dgm:pt modelId="{6B94A0C8-F536-3A41-93EC-25E7157CA01F}" type="pres">
      <dgm:prSet presAssocID="{0CA34024-A4E0-8845-8F4C-ACF75AD68C1C}" presName="rootComposite" presStyleCnt="0"/>
      <dgm:spPr/>
    </dgm:pt>
    <dgm:pt modelId="{EA09CE48-128F-6344-9319-BBCB8AE30871}" type="pres">
      <dgm:prSet presAssocID="{0CA34024-A4E0-8845-8F4C-ACF75AD68C1C}" presName="rootText" presStyleLbl="node2" presStyleIdx="0" presStyleCnt="4" custAng="10800000" custFlipVert="1" custScaleX="100825" custScaleY="149589">
        <dgm:presLayoutVars>
          <dgm:chPref val="3"/>
        </dgm:presLayoutVars>
      </dgm:prSet>
      <dgm:spPr/>
    </dgm:pt>
    <dgm:pt modelId="{27739C89-7B1B-0547-BB72-3CA9C6E8E02F}" type="pres">
      <dgm:prSet presAssocID="{0CA34024-A4E0-8845-8F4C-ACF75AD68C1C}" presName="rootConnector" presStyleLbl="node2" presStyleIdx="0" presStyleCnt="4"/>
      <dgm:spPr/>
    </dgm:pt>
    <dgm:pt modelId="{D4F39584-6241-864D-99E7-C3B706142E9B}" type="pres">
      <dgm:prSet presAssocID="{0CA34024-A4E0-8845-8F4C-ACF75AD68C1C}" presName="hierChild4" presStyleCnt="0"/>
      <dgm:spPr/>
    </dgm:pt>
    <dgm:pt modelId="{E0D0AA87-1F25-544A-95DA-1B7744A18F85}" type="pres">
      <dgm:prSet presAssocID="{0CA34024-A4E0-8845-8F4C-ACF75AD68C1C}" presName="hierChild5" presStyleCnt="0"/>
      <dgm:spPr/>
    </dgm:pt>
    <dgm:pt modelId="{F7D4C8AC-1538-BF49-A55C-09D272327A93}" type="pres">
      <dgm:prSet presAssocID="{8B824217-D486-D14E-979F-815CAA09268C}" presName="Name37" presStyleLbl="parChTrans1D2" presStyleIdx="1" presStyleCnt="4"/>
      <dgm:spPr/>
    </dgm:pt>
    <dgm:pt modelId="{C7843C46-C6BE-1E48-B73C-EE9EBE764F4B}" type="pres">
      <dgm:prSet presAssocID="{239B2DDE-7769-8A4B-9F56-4A1C3DAD3306}" presName="hierRoot2" presStyleCnt="0">
        <dgm:presLayoutVars>
          <dgm:hierBranch val="init"/>
        </dgm:presLayoutVars>
      </dgm:prSet>
      <dgm:spPr/>
    </dgm:pt>
    <dgm:pt modelId="{617620CE-AF7F-FD42-B7FC-1CAD9227830B}" type="pres">
      <dgm:prSet presAssocID="{239B2DDE-7769-8A4B-9F56-4A1C3DAD3306}" presName="rootComposite" presStyleCnt="0"/>
      <dgm:spPr/>
    </dgm:pt>
    <dgm:pt modelId="{EEA97E09-64A4-044A-8726-DADCC5D34515}" type="pres">
      <dgm:prSet presAssocID="{239B2DDE-7769-8A4B-9F56-4A1C3DAD3306}" presName="rootText" presStyleLbl="node2" presStyleIdx="1" presStyleCnt="4" custScaleY="147075">
        <dgm:presLayoutVars>
          <dgm:chPref val="3"/>
        </dgm:presLayoutVars>
      </dgm:prSet>
      <dgm:spPr/>
    </dgm:pt>
    <dgm:pt modelId="{080E0448-FA5A-6A4C-9AA7-99B89583EA3A}" type="pres">
      <dgm:prSet presAssocID="{239B2DDE-7769-8A4B-9F56-4A1C3DAD3306}" presName="rootConnector" presStyleLbl="node2" presStyleIdx="1" presStyleCnt="4"/>
      <dgm:spPr/>
    </dgm:pt>
    <dgm:pt modelId="{7BF27E77-0930-D14C-A550-174A067186CE}" type="pres">
      <dgm:prSet presAssocID="{239B2DDE-7769-8A4B-9F56-4A1C3DAD3306}" presName="hierChild4" presStyleCnt="0"/>
      <dgm:spPr/>
    </dgm:pt>
    <dgm:pt modelId="{0FE9C393-1548-5B4B-8EAF-AD55B9E121B4}" type="pres">
      <dgm:prSet presAssocID="{239B2DDE-7769-8A4B-9F56-4A1C3DAD3306}" presName="hierChild5" presStyleCnt="0"/>
      <dgm:spPr/>
    </dgm:pt>
    <dgm:pt modelId="{C109E812-92E6-0A4F-917C-15F135EC326E}" type="pres">
      <dgm:prSet presAssocID="{A64A7133-AA66-D048-BA5B-E0DCDD7D8509}" presName="Name37" presStyleLbl="parChTrans1D2" presStyleIdx="2" presStyleCnt="4"/>
      <dgm:spPr/>
    </dgm:pt>
    <dgm:pt modelId="{EA6EF219-C151-744C-B1AA-F06CAE216761}" type="pres">
      <dgm:prSet presAssocID="{1D7218DE-C548-CF4F-8D81-E02E2B2D6939}" presName="hierRoot2" presStyleCnt="0">
        <dgm:presLayoutVars>
          <dgm:hierBranch val="init"/>
        </dgm:presLayoutVars>
      </dgm:prSet>
      <dgm:spPr/>
    </dgm:pt>
    <dgm:pt modelId="{240D6A24-25E9-164F-BF99-F34074EE5167}" type="pres">
      <dgm:prSet presAssocID="{1D7218DE-C548-CF4F-8D81-E02E2B2D6939}" presName="rootComposite" presStyleCnt="0"/>
      <dgm:spPr/>
    </dgm:pt>
    <dgm:pt modelId="{D3896D30-016E-9441-8FC9-D2106D98AC7C}" type="pres">
      <dgm:prSet presAssocID="{1D7218DE-C548-CF4F-8D81-E02E2B2D6939}" presName="rootText" presStyleLbl="node2" presStyleIdx="2" presStyleCnt="4" custScaleY="140918">
        <dgm:presLayoutVars>
          <dgm:chPref val="3"/>
        </dgm:presLayoutVars>
      </dgm:prSet>
      <dgm:spPr/>
    </dgm:pt>
    <dgm:pt modelId="{6C735676-A2A6-E646-99EA-F0179FB36D18}" type="pres">
      <dgm:prSet presAssocID="{1D7218DE-C548-CF4F-8D81-E02E2B2D6939}" presName="rootConnector" presStyleLbl="node2" presStyleIdx="2" presStyleCnt="4"/>
      <dgm:spPr/>
    </dgm:pt>
    <dgm:pt modelId="{AF5F6F10-CE7A-0B4E-8ADD-61826189D54E}" type="pres">
      <dgm:prSet presAssocID="{1D7218DE-C548-CF4F-8D81-E02E2B2D6939}" presName="hierChild4" presStyleCnt="0"/>
      <dgm:spPr/>
    </dgm:pt>
    <dgm:pt modelId="{2B77C6DA-C991-DA48-981D-CFEF55DB7515}" type="pres">
      <dgm:prSet presAssocID="{1D7218DE-C548-CF4F-8D81-E02E2B2D6939}" presName="hierChild5" presStyleCnt="0"/>
      <dgm:spPr/>
    </dgm:pt>
    <dgm:pt modelId="{1D02B122-0AEE-5441-8355-116DE4541E5E}" type="pres">
      <dgm:prSet presAssocID="{E046571E-F3E5-2A45-B7C1-442E717BA497}" presName="Name37" presStyleLbl="parChTrans1D2" presStyleIdx="3" presStyleCnt="4"/>
      <dgm:spPr/>
    </dgm:pt>
    <dgm:pt modelId="{1865587B-F950-2C45-B8BB-5EF0A949C929}" type="pres">
      <dgm:prSet presAssocID="{868EBBEA-3A76-DC4C-B51D-D15587B55FBE}" presName="hierRoot2" presStyleCnt="0">
        <dgm:presLayoutVars>
          <dgm:hierBranch val="init"/>
        </dgm:presLayoutVars>
      </dgm:prSet>
      <dgm:spPr/>
    </dgm:pt>
    <dgm:pt modelId="{E4FF55DF-0128-5E4F-900D-26185CC71D93}" type="pres">
      <dgm:prSet presAssocID="{868EBBEA-3A76-DC4C-B51D-D15587B55FBE}" presName="rootComposite" presStyleCnt="0"/>
      <dgm:spPr/>
    </dgm:pt>
    <dgm:pt modelId="{845AE08A-2B9B-1C47-8683-2319A38F2878}" type="pres">
      <dgm:prSet presAssocID="{868EBBEA-3A76-DC4C-B51D-D15587B55FBE}" presName="rootText" presStyleLbl="node2" presStyleIdx="3" presStyleCnt="4" custScaleY="140919">
        <dgm:presLayoutVars>
          <dgm:chPref val="3"/>
        </dgm:presLayoutVars>
      </dgm:prSet>
      <dgm:spPr/>
    </dgm:pt>
    <dgm:pt modelId="{7B31C43A-7564-B746-ABF4-6252DBAE2685}" type="pres">
      <dgm:prSet presAssocID="{868EBBEA-3A76-DC4C-B51D-D15587B55FBE}" presName="rootConnector" presStyleLbl="node2" presStyleIdx="3" presStyleCnt="4"/>
      <dgm:spPr/>
    </dgm:pt>
    <dgm:pt modelId="{8C4A9921-3C58-314F-8081-93EF1E933670}" type="pres">
      <dgm:prSet presAssocID="{868EBBEA-3A76-DC4C-B51D-D15587B55FBE}" presName="hierChild4" presStyleCnt="0"/>
      <dgm:spPr/>
    </dgm:pt>
    <dgm:pt modelId="{0F434655-348F-214C-8C7F-1F4E0301EFD4}" type="pres">
      <dgm:prSet presAssocID="{868EBBEA-3A76-DC4C-B51D-D15587B55FBE}" presName="hierChild5" presStyleCnt="0"/>
      <dgm:spPr/>
    </dgm:pt>
    <dgm:pt modelId="{292E0FA9-4764-174A-8C0E-048BC7398BAF}" type="pres">
      <dgm:prSet presAssocID="{05CB92E9-D05C-6C44-AD34-51ED9120F3AF}" presName="hierChild3" presStyleCnt="0"/>
      <dgm:spPr/>
    </dgm:pt>
  </dgm:ptLst>
  <dgm:cxnLst>
    <dgm:cxn modelId="{89A9130B-7E37-BE42-AA8D-C672CCDF289D}" type="presOf" srcId="{1D7218DE-C548-CF4F-8D81-E02E2B2D6939}" destId="{6C735676-A2A6-E646-99EA-F0179FB36D18}" srcOrd="1" destOrd="0" presId="urn:microsoft.com/office/officeart/2005/8/layout/orgChart1"/>
    <dgm:cxn modelId="{12CEF119-DC3B-F343-A9A7-B948E6326C8A}" srcId="{01916292-09EA-CA42-A336-FC5908FF7882}" destId="{05CB92E9-D05C-6C44-AD34-51ED9120F3AF}" srcOrd="0" destOrd="0" parTransId="{C0D5F940-426A-194A-8B82-C3A5CF3B71C6}" sibTransId="{9741ECA7-B51F-7D4D-A526-FEC55D5D5B9E}"/>
    <dgm:cxn modelId="{64BA5434-369D-274F-A4BD-64FCDC3CAF68}" type="presOf" srcId="{14697B61-6542-1D46-9230-BC407F8E2DF8}" destId="{533AC7C2-8FDE-9F40-8FC4-D3577905B081}" srcOrd="0" destOrd="0" presId="urn:microsoft.com/office/officeart/2005/8/layout/orgChart1"/>
    <dgm:cxn modelId="{7941503A-75EC-6247-83DE-2F9ABF3B7402}" type="presOf" srcId="{1D7218DE-C548-CF4F-8D81-E02E2B2D6939}" destId="{D3896D30-016E-9441-8FC9-D2106D98AC7C}" srcOrd="0" destOrd="0" presId="urn:microsoft.com/office/officeart/2005/8/layout/orgChart1"/>
    <dgm:cxn modelId="{30A8F73B-F1A8-E547-8AD4-68B34700B31F}" type="presOf" srcId="{05CB92E9-D05C-6C44-AD34-51ED9120F3AF}" destId="{899BFD02-6057-C840-BF65-4182140BF816}" srcOrd="0" destOrd="0" presId="urn:microsoft.com/office/officeart/2005/8/layout/orgChart1"/>
    <dgm:cxn modelId="{1C361B5E-AA7F-4F41-B187-7F7B3FD29F3F}" type="presOf" srcId="{868EBBEA-3A76-DC4C-B51D-D15587B55FBE}" destId="{7B31C43A-7564-B746-ABF4-6252DBAE2685}" srcOrd="1" destOrd="0" presId="urn:microsoft.com/office/officeart/2005/8/layout/orgChart1"/>
    <dgm:cxn modelId="{8CECA042-2369-9F46-BD8F-169F64CB43DA}" srcId="{05CB92E9-D05C-6C44-AD34-51ED9120F3AF}" destId="{239B2DDE-7769-8A4B-9F56-4A1C3DAD3306}" srcOrd="1" destOrd="0" parTransId="{8B824217-D486-D14E-979F-815CAA09268C}" sibTransId="{CE6A9E4E-7AC2-1C43-99F0-DA32FC45F1CB}"/>
    <dgm:cxn modelId="{FDB54D63-FC82-184A-9E02-06AFCA67D129}" type="presOf" srcId="{01916292-09EA-CA42-A336-FC5908FF7882}" destId="{55AE1568-DE12-A345-95BA-350E49EE4C7A}" srcOrd="0" destOrd="0" presId="urn:microsoft.com/office/officeart/2005/8/layout/orgChart1"/>
    <dgm:cxn modelId="{D42B9667-1C5E-CC45-89F7-D5153502B4F0}" srcId="{05CB92E9-D05C-6C44-AD34-51ED9120F3AF}" destId="{0CA34024-A4E0-8845-8F4C-ACF75AD68C1C}" srcOrd="0" destOrd="0" parTransId="{14697B61-6542-1D46-9230-BC407F8E2DF8}" sibTransId="{47FB63E5-B5CE-554D-97CB-4A5DA51667A7}"/>
    <dgm:cxn modelId="{61652668-3432-D247-9EAF-56848CCC71AD}" type="presOf" srcId="{8B824217-D486-D14E-979F-815CAA09268C}" destId="{F7D4C8AC-1538-BF49-A55C-09D272327A93}" srcOrd="0" destOrd="0" presId="urn:microsoft.com/office/officeart/2005/8/layout/orgChart1"/>
    <dgm:cxn modelId="{48A0FC54-50D7-1542-9DC7-D585760D303E}" type="presOf" srcId="{239B2DDE-7769-8A4B-9F56-4A1C3DAD3306}" destId="{080E0448-FA5A-6A4C-9AA7-99B89583EA3A}" srcOrd="1" destOrd="0" presId="urn:microsoft.com/office/officeart/2005/8/layout/orgChart1"/>
    <dgm:cxn modelId="{67F1D357-E1D1-4C48-AD93-37C5EC8AA8A9}" type="presOf" srcId="{A64A7133-AA66-D048-BA5B-E0DCDD7D8509}" destId="{C109E812-92E6-0A4F-917C-15F135EC326E}" srcOrd="0" destOrd="0" presId="urn:microsoft.com/office/officeart/2005/8/layout/orgChart1"/>
    <dgm:cxn modelId="{2E77327B-3FC7-E64F-8B6A-C36499D4C6F3}" type="presOf" srcId="{05CB92E9-D05C-6C44-AD34-51ED9120F3AF}" destId="{5BDB3788-3E47-A247-9090-0E34876A3521}" srcOrd="1" destOrd="0" presId="urn:microsoft.com/office/officeart/2005/8/layout/orgChart1"/>
    <dgm:cxn modelId="{6D1D4981-183A-D246-8943-7CE33FF4BA44}" type="presOf" srcId="{0CA34024-A4E0-8845-8F4C-ACF75AD68C1C}" destId="{EA09CE48-128F-6344-9319-BBCB8AE30871}" srcOrd="0" destOrd="0" presId="urn:microsoft.com/office/officeart/2005/8/layout/orgChart1"/>
    <dgm:cxn modelId="{5BDD1490-F0ED-A843-8C0D-A88EFA9FF279}" srcId="{05CB92E9-D05C-6C44-AD34-51ED9120F3AF}" destId="{1D7218DE-C548-CF4F-8D81-E02E2B2D6939}" srcOrd="2" destOrd="0" parTransId="{A64A7133-AA66-D048-BA5B-E0DCDD7D8509}" sibTransId="{883E1170-0356-6348-B397-DEF5F63FFDAD}"/>
    <dgm:cxn modelId="{CD454F94-AAC0-0540-96B1-3756522705FE}" type="presOf" srcId="{868EBBEA-3A76-DC4C-B51D-D15587B55FBE}" destId="{845AE08A-2B9B-1C47-8683-2319A38F2878}" srcOrd="0" destOrd="0" presId="urn:microsoft.com/office/officeart/2005/8/layout/orgChart1"/>
    <dgm:cxn modelId="{574B32BF-F2BA-A44A-8192-2A9DCB5C4F76}" type="presOf" srcId="{239B2DDE-7769-8A4B-9F56-4A1C3DAD3306}" destId="{EEA97E09-64A4-044A-8726-DADCC5D34515}" srcOrd="0" destOrd="0" presId="urn:microsoft.com/office/officeart/2005/8/layout/orgChart1"/>
    <dgm:cxn modelId="{9BC2ACD6-A91B-934C-8995-CDB62E6CC013}" srcId="{05CB92E9-D05C-6C44-AD34-51ED9120F3AF}" destId="{868EBBEA-3A76-DC4C-B51D-D15587B55FBE}" srcOrd="3" destOrd="0" parTransId="{E046571E-F3E5-2A45-B7C1-442E717BA497}" sibTransId="{DFBB61A0-C885-DB40-AE91-FE75B64EEA80}"/>
    <dgm:cxn modelId="{95E7B6FD-47A5-014F-9D3F-F50B40AB1474}" type="presOf" srcId="{0CA34024-A4E0-8845-8F4C-ACF75AD68C1C}" destId="{27739C89-7B1B-0547-BB72-3CA9C6E8E02F}" srcOrd="1" destOrd="0" presId="urn:microsoft.com/office/officeart/2005/8/layout/orgChart1"/>
    <dgm:cxn modelId="{637C7AFF-DD07-BB4B-B63E-38DB83F75A8C}" type="presOf" srcId="{E046571E-F3E5-2A45-B7C1-442E717BA497}" destId="{1D02B122-0AEE-5441-8355-116DE4541E5E}" srcOrd="0" destOrd="0" presId="urn:microsoft.com/office/officeart/2005/8/layout/orgChart1"/>
    <dgm:cxn modelId="{F809DC33-B486-634B-B02C-6A643FC6CB14}" type="presParOf" srcId="{55AE1568-DE12-A345-95BA-350E49EE4C7A}" destId="{41F14EBD-86A6-3B40-B3A1-529CBC52A6B7}" srcOrd="0" destOrd="0" presId="urn:microsoft.com/office/officeart/2005/8/layout/orgChart1"/>
    <dgm:cxn modelId="{2A31958B-2A0D-C24B-922C-BAA7589415EE}" type="presParOf" srcId="{41F14EBD-86A6-3B40-B3A1-529CBC52A6B7}" destId="{0E4272DA-FDA9-014D-AF63-76443E6D0998}" srcOrd="0" destOrd="0" presId="urn:microsoft.com/office/officeart/2005/8/layout/orgChart1"/>
    <dgm:cxn modelId="{9A6D241B-1FB6-2341-9869-9543833F7B01}" type="presParOf" srcId="{0E4272DA-FDA9-014D-AF63-76443E6D0998}" destId="{899BFD02-6057-C840-BF65-4182140BF816}" srcOrd="0" destOrd="0" presId="urn:microsoft.com/office/officeart/2005/8/layout/orgChart1"/>
    <dgm:cxn modelId="{CA8C5CE2-3683-E544-AA21-A7247B909882}" type="presParOf" srcId="{0E4272DA-FDA9-014D-AF63-76443E6D0998}" destId="{5BDB3788-3E47-A247-9090-0E34876A3521}" srcOrd="1" destOrd="0" presId="urn:microsoft.com/office/officeart/2005/8/layout/orgChart1"/>
    <dgm:cxn modelId="{267B0E13-02A4-5A4A-99E8-F0842967D802}" type="presParOf" srcId="{41F14EBD-86A6-3B40-B3A1-529CBC52A6B7}" destId="{0FE90FD2-A217-724C-9108-65552FA14EF0}" srcOrd="1" destOrd="0" presId="urn:microsoft.com/office/officeart/2005/8/layout/orgChart1"/>
    <dgm:cxn modelId="{B171F5FA-A718-9E43-86EB-66847F8292BB}" type="presParOf" srcId="{0FE90FD2-A217-724C-9108-65552FA14EF0}" destId="{533AC7C2-8FDE-9F40-8FC4-D3577905B081}" srcOrd="0" destOrd="0" presId="urn:microsoft.com/office/officeart/2005/8/layout/orgChart1"/>
    <dgm:cxn modelId="{BAE65611-1310-FB41-841E-731C87F892C2}" type="presParOf" srcId="{0FE90FD2-A217-724C-9108-65552FA14EF0}" destId="{BA9F7A42-F31B-9144-A422-B594DD0357DB}" srcOrd="1" destOrd="0" presId="urn:microsoft.com/office/officeart/2005/8/layout/orgChart1"/>
    <dgm:cxn modelId="{D4E79231-81CF-7344-A492-63F67DEEC13A}" type="presParOf" srcId="{BA9F7A42-F31B-9144-A422-B594DD0357DB}" destId="{6B94A0C8-F536-3A41-93EC-25E7157CA01F}" srcOrd="0" destOrd="0" presId="urn:microsoft.com/office/officeart/2005/8/layout/orgChart1"/>
    <dgm:cxn modelId="{F1FFF760-DEC1-9A43-B8B4-DE2C3DCB8397}" type="presParOf" srcId="{6B94A0C8-F536-3A41-93EC-25E7157CA01F}" destId="{EA09CE48-128F-6344-9319-BBCB8AE30871}" srcOrd="0" destOrd="0" presId="urn:microsoft.com/office/officeart/2005/8/layout/orgChart1"/>
    <dgm:cxn modelId="{BCFFE18D-D4A9-2847-9BBA-9869242F3644}" type="presParOf" srcId="{6B94A0C8-F536-3A41-93EC-25E7157CA01F}" destId="{27739C89-7B1B-0547-BB72-3CA9C6E8E02F}" srcOrd="1" destOrd="0" presId="urn:microsoft.com/office/officeart/2005/8/layout/orgChart1"/>
    <dgm:cxn modelId="{448F4234-1E60-994F-9155-893832628D30}" type="presParOf" srcId="{BA9F7A42-F31B-9144-A422-B594DD0357DB}" destId="{D4F39584-6241-864D-99E7-C3B706142E9B}" srcOrd="1" destOrd="0" presId="urn:microsoft.com/office/officeart/2005/8/layout/orgChart1"/>
    <dgm:cxn modelId="{2F3E47B6-F01D-394C-8977-7102DA8B9E75}" type="presParOf" srcId="{BA9F7A42-F31B-9144-A422-B594DD0357DB}" destId="{E0D0AA87-1F25-544A-95DA-1B7744A18F85}" srcOrd="2" destOrd="0" presId="urn:microsoft.com/office/officeart/2005/8/layout/orgChart1"/>
    <dgm:cxn modelId="{4C018D41-DC74-0C45-86A4-5855AE95F559}" type="presParOf" srcId="{0FE90FD2-A217-724C-9108-65552FA14EF0}" destId="{F7D4C8AC-1538-BF49-A55C-09D272327A93}" srcOrd="2" destOrd="0" presId="urn:microsoft.com/office/officeart/2005/8/layout/orgChart1"/>
    <dgm:cxn modelId="{5F3EE152-3B86-1D4E-8428-7E2CC9C281A9}" type="presParOf" srcId="{0FE90FD2-A217-724C-9108-65552FA14EF0}" destId="{C7843C46-C6BE-1E48-B73C-EE9EBE764F4B}" srcOrd="3" destOrd="0" presId="urn:microsoft.com/office/officeart/2005/8/layout/orgChart1"/>
    <dgm:cxn modelId="{AF82A533-17BC-3443-BA28-F49A24EB722F}" type="presParOf" srcId="{C7843C46-C6BE-1E48-B73C-EE9EBE764F4B}" destId="{617620CE-AF7F-FD42-B7FC-1CAD9227830B}" srcOrd="0" destOrd="0" presId="urn:microsoft.com/office/officeart/2005/8/layout/orgChart1"/>
    <dgm:cxn modelId="{B6EDA5A7-5A7D-234F-AF41-B73332FF8733}" type="presParOf" srcId="{617620CE-AF7F-FD42-B7FC-1CAD9227830B}" destId="{EEA97E09-64A4-044A-8726-DADCC5D34515}" srcOrd="0" destOrd="0" presId="urn:microsoft.com/office/officeart/2005/8/layout/orgChart1"/>
    <dgm:cxn modelId="{75874DB2-3425-214E-A683-1E38F8A24089}" type="presParOf" srcId="{617620CE-AF7F-FD42-B7FC-1CAD9227830B}" destId="{080E0448-FA5A-6A4C-9AA7-99B89583EA3A}" srcOrd="1" destOrd="0" presId="urn:microsoft.com/office/officeart/2005/8/layout/orgChart1"/>
    <dgm:cxn modelId="{F171A14F-98EE-1C44-8ED7-7DA60CA47345}" type="presParOf" srcId="{C7843C46-C6BE-1E48-B73C-EE9EBE764F4B}" destId="{7BF27E77-0930-D14C-A550-174A067186CE}" srcOrd="1" destOrd="0" presId="urn:microsoft.com/office/officeart/2005/8/layout/orgChart1"/>
    <dgm:cxn modelId="{EB20AFE6-41A0-B543-A72C-8B6169E88A7A}" type="presParOf" srcId="{C7843C46-C6BE-1E48-B73C-EE9EBE764F4B}" destId="{0FE9C393-1548-5B4B-8EAF-AD55B9E121B4}" srcOrd="2" destOrd="0" presId="urn:microsoft.com/office/officeart/2005/8/layout/orgChart1"/>
    <dgm:cxn modelId="{DF04DCB9-C14C-3C40-A8E9-FBD1230A4FFD}" type="presParOf" srcId="{0FE90FD2-A217-724C-9108-65552FA14EF0}" destId="{C109E812-92E6-0A4F-917C-15F135EC326E}" srcOrd="4" destOrd="0" presId="urn:microsoft.com/office/officeart/2005/8/layout/orgChart1"/>
    <dgm:cxn modelId="{630F5C24-86E7-9C4F-9C99-11B379CA0CE2}" type="presParOf" srcId="{0FE90FD2-A217-724C-9108-65552FA14EF0}" destId="{EA6EF219-C151-744C-B1AA-F06CAE216761}" srcOrd="5" destOrd="0" presId="urn:microsoft.com/office/officeart/2005/8/layout/orgChart1"/>
    <dgm:cxn modelId="{4D2D0826-736C-0645-A037-89D1CBDB5BFD}" type="presParOf" srcId="{EA6EF219-C151-744C-B1AA-F06CAE216761}" destId="{240D6A24-25E9-164F-BF99-F34074EE5167}" srcOrd="0" destOrd="0" presId="urn:microsoft.com/office/officeart/2005/8/layout/orgChart1"/>
    <dgm:cxn modelId="{7A6A8C6B-FED1-9F4E-BCAA-4E45389913FA}" type="presParOf" srcId="{240D6A24-25E9-164F-BF99-F34074EE5167}" destId="{D3896D30-016E-9441-8FC9-D2106D98AC7C}" srcOrd="0" destOrd="0" presId="urn:microsoft.com/office/officeart/2005/8/layout/orgChart1"/>
    <dgm:cxn modelId="{44426300-22C0-5142-8C3B-0F4B1D9FFC1F}" type="presParOf" srcId="{240D6A24-25E9-164F-BF99-F34074EE5167}" destId="{6C735676-A2A6-E646-99EA-F0179FB36D18}" srcOrd="1" destOrd="0" presId="urn:microsoft.com/office/officeart/2005/8/layout/orgChart1"/>
    <dgm:cxn modelId="{C7B52A03-1B02-EC4B-A4EB-7C15921CB57E}" type="presParOf" srcId="{EA6EF219-C151-744C-B1AA-F06CAE216761}" destId="{AF5F6F10-CE7A-0B4E-8ADD-61826189D54E}" srcOrd="1" destOrd="0" presId="urn:microsoft.com/office/officeart/2005/8/layout/orgChart1"/>
    <dgm:cxn modelId="{76FAA321-B1B3-8A4A-8711-BE3E5E86FCF8}" type="presParOf" srcId="{EA6EF219-C151-744C-B1AA-F06CAE216761}" destId="{2B77C6DA-C991-DA48-981D-CFEF55DB7515}" srcOrd="2" destOrd="0" presId="urn:microsoft.com/office/officeart/2005/8/layout/orgChart1"/>
    <dgm:cxn modelId="{81A20F55-5CB0-D74C-9DF5-B5B2DB3DB946}" type="presParOf" srcId="{0FE90FD2-A217-724C-9108-65552FA14EF0}" destId="{1D02B122-0AEE-5441-8355-116DE4541E5E}" srcOrd="6" destOrd="0" presId="urn:microsoft.com/office/officeart/2005/8/layout/orgChart1"/>
    <dgm:cxn modelId="{82348960-A63F-4948-8325-DDB72891FF81}" type="presParOf" srcId="{0FE90FD2-A217-724C-9108-65552FA14EF0}" destId="{1865587B-F950-2C45-B8BB-5EF0A949C929}" srcOrd="7" destOrd="0" presId="urn:microsoft.com/office/officeart/2005/8/layout/orgChart1"/>
    <dgm:cxn modelId="{A2DC671F-7B80-4149-8659-544C87CCB722}" type="presParOf" srcId="{1865587B-F950-2C45-B8BB-5EF0A949C929}" destId="{E4FF55DF-0128-5E4F-900D-26185CC71D93}" srcOrd="0" destOrd="0" presId="urn:microsoft.com/office/officeart/2005/8/layout/orgChart1"/>
    <dgm:cxn modelId="{CBCC83C0-9209-9545-808E-E86D1FA0C305}" type="presParOf" srcId="{E4FF55DF-0128-5E4F-900D-26185CC71D93}" destId="{845AE08A-2B9B-1C47-8683-2319A38F2878}" srcOrd="0" destOrd="0" presId="urn:microsoft.com/office/officeart/2005/8/layout/orgChart1"/>
    <dgm:cxn modelId="{A9EC86C2-6979-2A4F-8FA8-55EC9731A54A}" type="presParOf" srcId="{E4FF55DF-0128-5E4F-900D-26185CC71D93}" destId="{7B31C43A-7564-B746-ABF4-6252DBAE2685}" srcOrd="1" destOrd="0" presId="urn:microsoft.com/office/officeart/2005/8/layout/orgChart1"/>
    <dgm:cxn modelId="{404C89AA-FEFA-164A-AE37-345D9A55AEAD}" type="presParOf" srcId="{1865587B-F950-2C45-B8BB-5EF0A949C929}" destId="{8C4A9921-3C58-314F-8081-93EF1E933670}" srcOrd="1" destOrd="0" presId="urn:microsoft.com/office/officeart/2005/8/layout/orgChart1"/>
    <dgm:cxn modelId="{6667DC4D-2B14-8B4D-ABDA-88823679C93E}" type="presParOf" srcId="{1865587B-F950-2C45-B8BB-5EF0A949C929}" destId="{0F434655-348F-214C-8C7F-1F4E0301EFD4}" srcOrd="2" destOrd="0" presId="urn:microsoft.com/office/officeart/2005/8/layout/orgChart1"/>
    <dgm:cxn modelId="{17C965C8-5712-A54A-8357-29FECDD1FB4D}" type="presParOf" srcId="{41F14EBD-86A6-3B40-B3A1-529CBC52A6B7}" destId="{292E0FA9-4764-174A-8C0E-048BC7398B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02B122-0AEE-5441-8355-116DE4541E5E}">
      <dsp:nvSpPr>
        <dsp:cNvPr id="0" name=""/>
        <dsp:cNvSpPr/>
      </dsp:nvSpPr>
      <dsp:spPr>
        <a:xfrm>
          <a:off x="8312148" y="5357437"/>
          <a:ext cx="6506473" cy="1712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7078"/>
              </a:lnTo>
              <a:lnTo>
                <a:pt x="6506473" y="1337078"/>
              </a:lnTo>
              <a:lnTo>
                <a:pt x="6506473" y="17126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9E812-92E6-0A4F-917C-15F135EC326E}">
      <dsp:nvSpPr>
        <dsp:cNvPr id="0" name=""/>
        <dsp:cNvSpPr/>
      </dsp:nvSpPr>
      <dsp:spPr>
        <a:xfrm>
          <a:off x="8312148" y="5357437"/>
          <a:ext cx="2178664" cy="1712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7078"/>
              </a:lnTo>
              <a:lnTo>
                <a:pt x="2178664" y="1337078"/>
              </a:lnTo>
              <a:lnTo>
                <a:pt x="2178664" y="17126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4C8AC-1538-BF49-A55C-09D272327A93}">
      <dsp:nvSpPr>
        <dsp:cNvPr id="0" name=""/>
        <dsp:cNvSpPr/>
      </dsp:nvSpPr>
      <dsp:spPr>
        <a:xfrm>
          <a:off x="6163003" y="5357437"/>
          <a:ext cx="2149144" cy="1712632"/>
        </a:xfrm>
        <a:custGeom>
          <a:avLst/>
          <a:gdLst/>
          <a:ahLst/>
          <a:cxnLst/>
          <a:rect l="0" t="0" r="0" b="0"/>
          <a:pathLst>
            <a:path>
              <a:moveTo>
                <a:pt x="2149144" y="0"/>
              </a:moveTo>
              <a:lnTo>
                <a:pt x="2149144" y="1337078"/>
              </a:lnTo>
              <a:lnTo>
                <a:pt x="0" y="1337078"/>
              </a:lnTo>
              <a:lnTo>
                <a:pt x="0" y="17126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3AC7C2-8FDE-9F40-8FC4-D3577905B081}">
      <dsp:nvSpPr>
        <dsp:cNvPr id="0" name=""/>
        <dsp:cNvSpPr/>
      </dsp:nvSpPr>
      <dsp:spPr>
        <a:xfrm>
          <a:off x="1820439" y="5357437"/>
          <a:ext cx="6491708" cy="1712632"/>
        </a:xfrm>
        <a:custGeom>
          <a:avLst/>
          <a:gdLst/>
          <a:ahLst/>
          <a:cxnLst/>
          <a:rect l="0" t="0" r="0" b="0"/>
          <a:pathLst>
            <a:path>
              <a:moveTo>
                <a:pt x="6491708" y="0"/>
              </a:moveTo>
              <a:lnTo>
                <a:pt x="6491708" y="1337078"/>
              </a:lnTo>
              <a:lnTo>
                <a:pt x="0" y="1337078"/>
              </a:lnTo>
              <a:lnTo>
                <a:pt x="0" y="17126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FD02-6057-C840-BF65-4182140BF816}">
      <dsp:nvSpPr>
        <dsp:cNvPr id="0" name=""/>
        <dsp:cNvSpPr/>
      </dsp:nvSpPr>
      <dsp:spPr>
        <a:xfrm>
          <a:off x="0" y="622975"/>
          <a:ext cx="16624296" cy="4734462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4445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0" b="1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4 </a:t>
          </a:r>
          <a:r>
            <a:rPr lang="en-GB" sz="10000" b="1" kern="1200" dirty="0" err="1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podstawowe</a:t>
          </a:r>
          <a:r>
            <a:rPr lang="en-GB" sz="10000" b="1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4445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0" b="1" kern="1200" dirty="0" err="1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wartości</a:t>
          </a:r>
          <a:r>
            <a:rPr lang="en-GB" sz="10000" b="1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0000" b="1" kern="1200" dirty="0" err="1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Manifestu</a:t>
          </a:r>
          <a:r>
            <a:rPr lang="en-GB" sz="10000" b="1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 Agile:</a:t>
          </a:r>
          <a:endParaRPr lang="pl-PL" sz="10000" b="1" kern="1200" dirty="0"/>
        </a:p>
      </dsp:txBody>
      <dsp:txXfrm>
        <a:off x="0" y="622975"/>
        <a:ext cx="16624296" cy="4734462"/>
      </dsp:txXfrm>
    </dsp:sp>
    <dsp:sp modelId="{EA09CE48-128F-6344-9319-BBCB8AE30871}">
      <dsp:nvSpPr>
        <dsp:cNvPr id="0" name=""/>
        <dsp:cNvSpPr/>
      </dsp:nvSpPr>
      <dsp:spPr>
        <a:xfrm rot="10800000" flipV="1">
          <a:off x="17334" y="7070069"/>
          <a:ext cx="3606209" cy="2675176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>
              <a:solidFill>
                <a:srgbClr val="263A34"/>
              </a:solidFill>
            </a:rPr>
            <a:t>Osoby i interakcje ponad procesami i narzędziami</a:t>
          </a:r>
        </a:p>
      </dsp:txBody>
      <dsp:txXfrm rot="-10800000">
        <a:off x="17334" y="7070069"/>
        <a:ext cx="3606209" cy="2675176"/>
      </dsp:txXfrm>
    </dsp:sp>
    <dsp:sp modelId="{EEA97E09-64A4-044A-8726-DADCC5D34515}">
      <dsp:nvSpPr>
        <dsp:cNvPr id="0" name=""/>
        <dsp:cNvSpPr/>
      </dsp:nvSpPr>
      <dsp:spPr>
        <a:xfrm>
          <a:off x="4374652" y="7070069"/>
          <a:ext cx="3576702" cy="2630217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>
              <a:solidFill>
                <a:srgbClr val="263A34"/>
              </a:solidFill>
            </a:rPr>
            <a:t>Działające oprogramowanie nad obszerną dokumentacją</a:t>
          </a:r>
        </a:p>
      </dsp:txBody>
      <dsp:txXfrm>
        <a:off x="4374652" y="7070069"/>
        <a:ext cx="3576702" cy="2630217"/>
      </dsp:txXfrm>
    </dsp:sp>
    <dsp:sp modelId="{D3896D30-016E-9441-8FC9-D2106D98AC7C}">
      <dsp:nvSpPr>
        <dsp:cNvPr id="0" name=""/>
        <dsp:cNvSpPr/>
      </dsp:nvSpPr>
      <dsp:spPr>
        <a:xfrm>
          <a:off x="8702461" y="7070069"/>
          <a:ext cx="3576702" cy="2520108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>
              <a:solidFill>
                <a:srgbClr val="263A34"/>
              </a:solidFill>
            </a:rPr>
            <a:t>Współpraca z klientem przy negocjacjach umowy</a:t>
          </a:r>
        </a:p>
      </dsp:txBody>
      <dsp:txXfrm>
        <a:off x="8702461" y="7070069"/>
        <a:ext cx="3576702" cy="2520108"/>
      </dsp:txXfrm>
    </dsp:sp>
    <dsp:sp modelId="{845AE08A-2B9B-1C47-8683-2319A38F2878}">
      <dsp:nvSpPr>
        <dsp:cNvPr id="0" name=""/>
        <dsp:cNvSpPr/>
      </dsp:nvSpPr>
      <dsp:spPr>
        <a:xfrm>
          <a:off x="13030271" y="7070069"/>
          <a:ext cx="3576702" cy="2520126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>
              <a:solidFill>
                <a:srgbClr val="263A34"/>
              </a:solidFill>
            </a:rPr>
            <a:t>Reagowanie na zmianę realizacji planu</a:t>
          </a:r>
        </a:p>
      </dsp:txBody>
      <dsp:txXfrm>
        <a:off x="13030271" y="7070069"/>
        <a:ext cx="3576702" cy="2520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FB577-A9D9-483B-83DA-D5CBDE05DB58}" type="datetimeFigureOut">
              <a:rPr lang="pl-PL" smtClean="0"/>
              <a:pPr/>
              <a:t>05.04.2022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E5ADD-B392-4905-B3E8-45E72555FF0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4538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</p:spPr>
        <p:txBody>
          <a:bodyPr wrap="none"/>
          <a:lstStyle>
            <a:lvl1pPr algn="ctr">
              <a:defRPr sz="2400" cap="none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dark bg">
    <p:bg>
      <p:bgPr>
        <a:solidFill>
          <a:srgbClr val="39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</p:spPr>
        <p:txBody>
          <a:bodyPr wrap="none"/>
          <a:lstStyle>
            <a:lvl1pPr algn="ctr">
              <a:defRPr sz="2400" cap="none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1632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16216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70800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25384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79968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1632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16216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70800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25384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799685" y="7060883"/>
            <a:ext cx="2906713" cy="29067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590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dark bg">
    <p:bg>
      <p:bgPr>
        <a:solidFill>
          <a:srgbClr val="39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F5F7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6" name="Shape 46"/>
          <p:cNvSpPr/>
          <p:nvPr/>
        </p:nvSpPr>
        <p:spPr>
          <a:xfrm>
            <a:off x="23077405" y="1371248"/>
            <a:ext cx="1636515" cy="1"/>
          </a:xfrm>
          <a:prstGeom prst="line">
            <a:avLst/>
          </a:prstGeom>
          <a:ln w="50800">
            <a:solidFill>
              <a:srgbClr val="71BB9A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255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291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9327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3363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7399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255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291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9327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3363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7399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25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121840" y="2279414"/>
            <a:ext cx="16482720" cy="21768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167984" y="4630044"/>
            <a:ext cx="20476358" cy="70192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23036465" y="762695"/>
            <a:ext cx="607907" cy="381001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lvl1pPr algn="l">
              <a:defRPr sz="2000" cap="all" spc="400">
                <a:solidFill>
                  <a:srgbClr val="393941"/>
                </a:solidFill>
                <a:latin typeface="+mn-lt"/>
                <a:ea typeface="+mn-ea"/>
                <a:cs typeface="+mn-cs"/>
                <a:sym typeface="Montserrat-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9" name="Shape 9"/>
          <p:cNvSpPr/>
          <p:nvPr/>
        </p:nvSpPr>
        <p:spPr>
          <a:xfrm>
            <a:off x="23077405" y="1371248"/>
            <a:ext cx="1636515" cy="1"/>
          </a:xfrm>
          <a:prstGeom prst="line">
            <a:avLst/>
          </a:prstGeom>
          <a:ln w="50800">
            <a:solidFill>
              <a:srgbClr val="496F63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9pPr>
    </p:titleStyle>
    <p:bodyStyle>
      <a:lvl1pPr marL="0" marR="0" indent="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1pPr>
      <a:lvl2pPr marL="0" marR="0" indent="2286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2pPr>
      <a:lvl3pPr marL="0" marR="0" indent="4572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3pPr>
      <a:lvl4pPr marL="0" marR="0" indent="6858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4pPr>
      <a:lvl5pPr marL="0" marR="0" indent="9144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5pPr>
      <a:lvl6pPr marL="0" marR="0" indent="11430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6pPr>
      <a:lvl7pPr marL="0" marR="0" indent="13716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7pPr>
      <a:lvl8pPr marL="0" marR="0" indent="16002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8pPr>
      <a:lvl9pPr marL="0" marR="0" indent="18288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9pPr>
    </p:bodyStyle>
    <p:other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s://www.zynga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em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1.jpeg"/><Relationship Id="rId2" Type="http://schemas.openxmlformats.org/officeDocument/2006/relationships/hyperlink" Target="https://www.zappos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xPJoq_QVsY4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v5/bs12jt211j16brq4w3dhgwz40000gn/T/com.microsoft.Word/WebArchiveCopyPasteTempFiles/feature_chart_lean_experimentation_process_592_321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hyperlink" Target="https://www.youtube.com/watch?v=KqtVWzwIfso" TargetMode="External"/><Relationship Id="rId4" Type="http://schemas.openxmlformats.org/officeDocument/2006/relationships/hyperlink" Target="https://www.youtube.com/watch?v=NSYwKuCMieU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9.tiff"/><Relationship Id="rId12" Type="http://schemas.openxmlformats.org/officeDocument/2006/relationships/hyperlink" Target="https://www.youtube.com/watch?v=gf7pBZxOCtY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2.tif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hyperlink" Target="https://www.youtube.com/watch?v=hwlRxZJuWT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3283704" y="4651730"/>
            <a:ext cx="16740553" cy="503153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ctr">
              <a:lnSpc>
                <a:spcPct val="80000"/>
              </a:lnSpc>
              <a:defRPr sz="15000" b="1">
                <a:solidFill>
                  <a:srgbClr val="F4F5F7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endParaRPr lang="en-GB" sz="9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DAFA7-800E-E84A-894B-AAFF39F7EC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88" y="1101970"/>
            <a:ext cx="5658587" cy="174726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A9128ED-5EAB-A54D-8690-927A83062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71" y="192830"/>
            <a:ext cx="11228949" cy="1203485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7621495" y="3826446"/>
            <a:ext cx="1601409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8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GB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Minimalny</a:t>
            </a:r>
            <a:r>
              <a:rPr lang="en-GB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opłacalny</a:t>
            </a:r>
            <a:r>
              <a:rPr lang="en-GB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GB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(MVP)</a:t>
            </a:r>
          </a:p>
          <a:p>
            <a:pPr algn="r"/>
            <a:r>
              <a:rPr lang="en-GB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</a:t>
            </a:r>
            <a:r>
              <a:rPr lang="en-GB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techniki</a:t>
            </a:r>
            <a:endParaRPr lang="en-GB" sz="8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GB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testowania</a:t>
            </a:r>
            <a:r>
              <a:rPr lang="en-GB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eksperymentowania</a:t>
            </a:r>
            <a:endParaRPr lang="en-GB" sz="6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1</a:t>
            </a:fld>
            <a:endParaRPr lang="pl-P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D81C12-0F4A-4303-AAD6-495C18126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1260" y="12677028"/>
            <a:ext cx="8577780" cy="10557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1162" y="4314825"/>
            <a:ext cx="15060887" cy="94011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l-PL" sz="4000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pl-PL" sz="4000" dirty="0" err="1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Zynga</a:t>
            </a:r>
            <a:r>
              <a:rPr lang="pl-PL" sz="4000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 (</a:t>
            </a:r>
            <a:r>
              <a:rPr lang="pl-PL" sz="4000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https://www.zynga.com</a:t>
            </a:r>
            <a:r>
              <a:rPr lang="pl-PL" sz="4000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), </a:t>
            </a:r>
            <a:r>
              <a:rPr lang="pl-PL" sz="2800" dirty="0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jeden z największych producentów gier komputerowych. Stworzyli </a:t>
            </a:r>
            <a:r>
              <a:rPr lang="pl-PL" sz="2800" dirty="0" err="1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Farmville</a:t>
            </a:r>
            <a:r>
              <a:rPr lang="pl-PL" sz="2800" dirty="0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 i </a:t>
            </a:r>
            <a:r>
              <a:rPr lang="pl-PL" sz="2800" dirty="0" err="1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Cityville</a:t>
            </a:r>
            <a:r>
              <a:rPr lang="pl-PL" sz="2800" dirty="0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pl-PL" sz="4000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-</a:t>
            </a:r>
            <a:r>
              <a:rPr lang="pl-PL" sz="2800" dirty="0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 gry, które pewnie znacie z Facebooka.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l-PL" sz="4000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Jak to zrobili?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-Gdy chcą rozpocząć nową produkcję, to najpierw tworzona jest o tym strona z bardzo szczegółowym opisem: co to będzie, jak będzie działać, jakie będą plansze itp.,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-Następnie zbieraj maile osób zainteresowanych w zamian za obietnicę, że te osoby będą mogły najpierw przetestować grę za darmo!. 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CC34A91-9E96-CE4D-8067-366F29D9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62" y="419724"/>
            <a:ext cx="22612777" cy="2288354"/>
          </a:xfrm>
        </p:spPr>
        <p:txBody>
          <a:bodyPr>
            <a:noAutofit/>
          </a:bodyPr>
          <a:lstStyle/>
          <a:p>
            <a:r>
              <a:rPr lang="pl-PL" sz="8000" dirty="0">
                <a:solidFill>
                  <a:srgbClr val="496F63"/>
                </a:solidFill>
                <a:latin typeface="Arial"/>
                <a:cs typeface="Arial"/>
                <a:sym typeface="Helvetica Light"/>
              </a:rPr>
              <a:t>Stwórz swojego MVP za pomocą swojego konta na Facebooku lub </a:t>
            </a:r>
            <a:r>
              <a:rPr lang="pl-PL" sz="8000" dirty="0" err="1">
                <a:solidFill>
                  <a:srgbClr val="496F63"/>
                </a:solidFill>
                <a:latin typeface="Arial"/>
                <a:cs typeface="Arial"/>
                <a:sym typeface="Helvetica Light"/>
              </a:rPr>
              <a:t>blogspotu</a:t>
            </a:r>
            <a:r>
              <a:rPr lang="pl-PL" sz="8000" dirty="0">
                <a:solidFill>
                  <a:srgbClr val="496F63"/>
                </a:solidFill>
                <a:latin typeface="Arial"/>
                <a:cs typeface="Arial"/>
                <a:sym typeface="Helvetica Light"/>
              </a:rPr>
              <a:t>!</a:t>
            </a:r>
            <a:br>
              <a:rPr lang="pl-PL" sz="7200" dirty="0"/>
            </a:br>
            <a:br>
              <a:rPr lang="pl-PL" sz="7200" dirty="0"/>
            </a:br>
            <a:r>
              <a:rPr lang="pl-PL" sz="6600" dirty="0"/>
              <a:t>Przykłady:</a:t>
            </a:r>
            <a:br>
              <a:rPr lang="pl-PL" sz="7200" dirty="0"/>
            </a:br>
            <a:endParaRPr lang="pl-PL" sz="72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ED1010-62B1-C442-B695-D576F68215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82175" y="3666938"/>
            <a:ext cx="7171765" cy="32472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BDB478-46DC-FA4D-8A18-7118AC31A6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39306" y="10844288"/>
            <a:ext cx="3549585" cy="241451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0D3E4C2-1D54-9F4D-8F7A-523A5FF4C4F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48420" y="7188200"/>
            <a:ext cx="6177430" cy="31750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MVP STUDIUM PRZYPADKU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77319E37-5246-1C49-8C7A-518D9947D8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862" y="2708078"/>
            <a:ext cx="10317438" cy="1055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61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0705" y="697504"/>
            <a:ext cx="22297292" cy="1168251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4000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Inny przykład - </a:t>
            </a:r>
            <a:r>
              <a:rPr lang="pl-PL" sz="4000" b="1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ZAPPOS </a:t>
            </a:r>
            <a:r>
              <a:rPr lang="pl-PL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https://www.zappos.com</a:t>
            </a:r>
            <a:r>
              <a:rPr lang="pl-PL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l-PL" sz="3200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Jak założyciel- Nick </a:t>
            </a:r>
            <a:r>
              <a:rPr lang="pl-PL" sz="3200" dirty="0" err="1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Swinmurn</a:t>
            </a:r>
            <a:r>
              <a:rPr lang="pl-PL" sz="3200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  - to zrobił? </a:t>
            </a:r>
          </a:p>
          <a:p>
            <a:pPr>
              <a:lnSpc>
                <a:spcPct val="150000"/>
              </a:lnSpc>
            </a:pPr>
            <a:r>
              <a:rPr lang="pl-PL" sz="3200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Czy kupił tysiące par butów aby je odsprzedać? </a:t>
            </a:r>
            <a:r>
              <a:rPr lang="pl-P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800" b="1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NIE!</a:t>
            </a:r>
            <a:endParaRPr lang="pl-PL" sz="48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endParaRPr lang="pl-P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4000" b="1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Więc jak to zrobił?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Po prostu sfotografował buty w jakichś stacjonarnych sklepach, wrzucił je do </a:t>
            </a:r>
            <a:r>
              <a:rPr lang="pl-PL" sz="2800" dirty="0" err="1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internetu</a:t>
            </a:r>
            <a:r>
              <a:rPr lang="pl-PL" sz="2800" dirty="0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, a potem wystawił na sprzedaż. Gdy ktoś wybrał daną parę butów i kupił ją od niego w sklepie internetowym, to dopiero wtedy udał się do konkretnego sklepu stacjonarnego, kupił te buty i wysłał je do klienta! Robiąc to – sprawdził sam model biznesowy.</a:t>
            </a:r>
          </a:p>
          <a:p>
            <a:pPr>
              <a:lnSpc>
                <a:spcPct val="150000"/>
              </a:lnSpc>
            </a:pPr>
            <a:endParaRPr lang="pl-PL" sz="4000" b="1" dirty="0">
              <a:solidFill>
                <a:srgbClr val="263A34"/>
              </a:solidFill>
              <a:latin typeface="Arial"/>
              <a:ea typeface="Montserrat-SemiBold"/>
              <a:cs typeface="Arial"/>
              <a:sym typeface="Helvetica Light"/>
            </a:endParaRPr>
          </a:p>
          <a:p>
            <a:pPr>
              <a:lnSpc>
                <a:spcPct val="150000"/>
              </a:lnSpc>
            </a:pPr>
            <a:r>
              <a:rPr lang="pl-PL" sz="4000" b="1" dirty="0">
                <a:solidFill>
                  <a:srgbClr val="263A34"/>
                </a:solidFill>
                <a:latin typeface="Arial"/>
                <a:ea typeface="Montserrat-SemiBold"/>
                <a:cs typeface="Arial"/>
                <a:sym typeface="Helvetica Light"/>
              </a:rPr>
              <a:t>Co on też zrobił?</a:t>
            </a:r>
            <a:endParaRPr lang="pl-PL" sz="2800" dirty="0">
              <a:solidFill>
                <a:srgbClr val="000000"/>
              </a:solidFill>
              <a:latin typeface="Arial"/>
              <a:ea typeface="Montserrat-SemiBold"/>
              <a:cs typeface="Arial"/>
              <a:sym typeface="Helvetica Light"/>
            </a:endParaRPr>
          </a:p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Zauważył, że część osób dokonywała zwrotów (z powodu niedopasowania butów do stopy), więc zorganizował cały system związany z tym: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000000"/>
                </a:solidFill>
                <a:latin typeface="Arial"/>
                <a:ea typeface="Montserrat-SemiBold"/>
                <a:cs typeface="Arial"/>
                <a:sym typeface="Helvetica Light"/>
              </a:rPr>
              <a:t>Wysyłając parę butów (np. rozmiar 37) dostarczył kurierowi (podpisał umowę z UPS) dodatkowe pary butów: rozmiar 36 i 38. Do klienta trafiły trzy pary i klient mógł przymierzyć na wszystkich 3 parach. Był w stanie wybrać rozmiar, który najbardziej mu odpowiadał. Kurier odebrał pozostałe pary i wysłał je do firmy.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79A8EF3-B916-5841-BB7E-8D9627A224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78713" y="-299771"/>
            <a:ext cx="11748237" cy="3470757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7607DE6-5595-B04B-8C16-FCB6467D8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30" y="1435608"/>
            <a:ext cx="10373628" cy="111181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MVP STUDIUM PRZYPADKU</a:t>
            </a:r>
          </a:p>
        </p:txBody>
      </p:sp>
      <p:pic>
        <p:nvPicPr>
          <p:cNvPr id="8" name="Picture 2" descr="281189262">
            <a:extLst>
              <a:ext uri="{FF2B5EF4-FFF2-40B4-BE49-F238E27FC236}">
                <a16:creationId xmlns:a16="http://schemas.microsoft.com/office/drawing/2014/main" id="{B9B4AC01-5D68-DA4E-BE79-F7ED04C2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296" y="2757265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C47FC09-66D5-1A4A-853E-1F3CEB2AD46E}"/>
              </a:ext>
            </a:extLst>
          </p:cNvPr>
          <p:cNvSpPr/>
          <p:nvPr/>
        </p:nvSpPr>
        <p:spPr>
          <a:xfrm>
            <a:off x="16225125" y="2613405"/>
            <a:ext cx="75501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Obejrzyj „3 </a:t>
            </a:r>
            <a:r>
              <a:rPr lang="pl-P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Awesome</a:t>
            </a:r>
            <a:r>
              <a:rPr lang="pl-P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Minimum </a:t>
            </a:r>
            <a:r>
              <a:rPr lang="pl-P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Viable</a:t>
            </a:r>
            <a:r>
              <a:rPr lang="pl-P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Products (</a:t>
            </a:r>
            <a:r>
              <a:rPr lang="pl-P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MVPs</a:t>
            </a:r>
            <a:r>
              <a:rPr lang="pl-P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)”(materiał w jęz. angielskim)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54C15F4-6A54-DC41-901F-F6ADA2AB9601}"/>
              </a:ext>
            </a:extLst>
          </p:cNvPr>
          <p:cNvSpPr/>
          <p:nvPr/>
        </p:nvSpPr>
        <p:spPr>
          <a:xfrm>
            <a:off x="16202181" y="4423706"/>
            <a:ext cx="689163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E4AF0A"/>
                </a:solidFill>
                <a:latin typeface="Helvetica Neue" panose="02000503000000020004" pitchFamily="2" charset="0"/>
                <a:hlinkClick r:id="rId6"/>
              </a:rPr>
              <a:t>https://www.youtube.com/watch?v=xPJoq_QVsY4</a:t>
            </a:r>
            <a:endParaRPr lang="pl-PL" dirty="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  <p:pic>
        <p:nvPicPr>
          <p:cNvPr id="10" name="Obraz 9" descr="Obraz zawierający rysunek&#10;&#10;Opis wygenerowany automatycznie">
            <a:extLst>
              <a:ext uri="{FF2B5EF4-FFF2-40B4-BE49-F238E27FC236}">
                <a16:creationId xmlns:a16="http://schemas.microsoft.com/office/drawing/2014/main" id="{AE7711C2-17B8-D64C-BC78-050C5E0AA0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190" y="6736258"/>
            <a:ext cx="3796141" cy="12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6232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5919884" y="3771900"/>
            <a:ext cx="10452257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 techniki</a:t>
            </a:r>
          </a:p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CYKL POWTARZANIA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508171C-F5E9-5A43-85C9-51260F817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24" y="534473"/>
            <a:ext cx="11800152" cy="1264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3611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D86CA0-5A72-6A41-88E3-19A5575CB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775" y="556565"/>
            <a:ext cx="21174075" cy="2176835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rgbClr val="496F63"/>
                </a:solidFill>
                <a:latin typeface="Arial"/>
                <a:cs typeface="Arial"/>
                <a:sym typeface="Helvetica Light"/>
              </a:rPr>
              <a:t>Proces</a:t>
            </a:r>
            <a:r>
              <a:rPr lang="en-US" sz="8000" dirty="0">
                <a:solidFill>
                  <a:srgbClr val="496F63"/>
                </a:solidFill>
                <a:latin typeface="Arial"/>
                <a:cs typeface="Arial"/>
                <a:sym typeface="Helvetica Light"/>
              </a:rPr>
              <a:t> </a:t>
            </a:r>
            <a:r>
              <a:rPr lang="en-US" sz="8000" dirty="0" err="1">
                <a:solidFill>
                  <a:srgbClr val="496F63"/>
                </a:solidFill>
                <a:latin typeface="Arial"/>
                <a:cs typeface="Arial"/>
                <a:sym typeface="Helvetica Light"/>
              </a:rPr>
              <a:t>eksperymentowania</a:t>
            </a:r>
            <a:r>
              <a:rPr lang="en-US" sz="8000" dirty="0">
                <a:solidFill>
                  <a:srgbClr val="496F63"/>
                </a:solidFill>
                <a:latin typeface="Arial"/>
                <a:cs typeface="Arial"/>
                <a:sym typeface="Helvetica Light"/>
              </a:rPr>
              <a:t> lean – </a:t>
            </a:r>
            <a:r>
              <a:rPr lang="en-US" sz="8000" dirty="0" err="1">
                <a:solidFill>
                  <a:srgbClr val="496F63"/>
                </a:solidFill>
                <a:latin typeface="Arial"/>
                <a:cs typeface="Arial"/>
                <a:sym typeface="Helvetica Light"/>
              </a:rPr>
              <a:t>cykl</a:t>
            </a:r>
            <a:r>
              <a:rPr lang="en-US" sz="8000" dirty="0">
                <a:solidFill>
                  <a:srgbClr val="496F63"/>
                </a:solidFill>
                <a:latin typeface="Arial"/>
                <a:cs typeface="Arial"/>
                <a:sym typeface="Helvetica Light"/>
              </a:rPr>
              <a:t> </a:t>
            </a:r>
            <a:r>
              <a:rPr lang="en-US" sz="8000" dirty="0" err="1">
                <a:solidFill>
                  <a:srgbClr val="496F63"/>
                </a:solidFill>
                <a:latin typeface="Arial"/>
                <a:cs typeface="Arial"/>
                <a:sym typeface="Helvetica Light"/>
              </a:rPr>
              <a:t>powtarzania</a:t>
            </a:r>
            <a:endParaRPr lang="pl-PL" sz="8000" dirty="0">
              <a:solidFill>
                <a:srgbClr val="496F63"/>
              </a:solidFill>
              <a:latin typeface="Arial"/>
              <a:cs typeface="Arial"/>
              <a:sym typeface="Helvetica Ligh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24B1603-AB26-1A42-8C93-8486AA38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25" name="Obraz 5" descr="lean_experimentation_process">
            <a:extLst>
              <a:ext uri="{FF2B5EF4-FFF2-40B4-BE49-F238E27FC236}">
                <a16:creationId xmlns:a16="http://schemas.microsoft.com/office/drawing/2014/main" id="{66B7E946-0353-CB42-831F-3E36B3986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179" y="3289964"/>
            <a:ext cx="20068674" cy="935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2B79BBE-B12D-5A4A-9243-CECED0FBF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30" y="256032"/>
            <a:ext cx="12294322" cy="1317669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D89CCB8-C4BD-EE4D-9A3E-6F78D0A968E1}"/>
              </a:ext>
            </a:extLst>
          </p:cNvPr>
          <p:cNvSpPr/>
          <p:nvPr/>
        </p:nvSpPr>
        <p:spPr>
          <a:xfrm>
            <a:off x="1973179" y="12956447"/>
            <a:ext cx="10849765" cy="579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marR="243840">
              <a:lnSpc>
                <a:spcPct val="150000"/>
              </a:lnSpc>
              <a:spcBef>
                <a:spcPts val="1200"/>
              </a:spcBef>
              <a:tabLst>
                <a:tab pos="450215" algn="l"/>
              </a:tabLst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Source: https://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ssir.org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/articles/entry/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the_promise_of_lean_experimentation</a:t>
            </a:r>
            <a:endParaRPr lang="pl-PL" sz="4800" b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CYKL POWTARZANIA</a:t>
            </a:r>
          </a:p>
        </p:txBody>
      </p:sp>
    </p:spTree>
    <p:extLst>
      <p:ext uri="{BB962C8B-B14F-4D97-AF65-F5344CB8AC3E}">
        <p14:creationId xmlns:p14="http://schemas.microsoft.com/office/powerpoint/2010/main" val="120238503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5437" y="1347215"/>
            <a:ext cx="13115925" cy="11153775"/>
          </a:xfrm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1. Idea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analiza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wygenerowanymi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Ciebie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pomysłami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hipotezami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dotyczącymi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rozwiązań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zdaniem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ludzi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osiągnąć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ich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aspiracje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przeanalizuj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podobne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już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istnieją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dowiedz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Twoje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podejście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poprawić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świecie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nazywa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zróżnicowaniem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konkurencyjnym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”).</a:t>
            </a:r>
          </a:p>
          <a:p>
            <a:pPr>
              <a:lnSpc>
                <a:spcPct val="150000"/>
              </a:lnSpc>
            </a:pPr>
            <a:endParaRPr lang="en-US" sz="44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2.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Odkrycie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składowe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Wyjdź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biura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posłuchaj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ludzi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którym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nadzieję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służyć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ankietom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indywidualnym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rozmowom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dowiedz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naprawdę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potrzebują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chcą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Przedstaw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swoje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hipotezy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klientom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obserwuj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reagują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świecie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nazywa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odkrywaniem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”).</a:t>
            </a:r>
            <a:endParaRPr lang="pl-PL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7EC5F6F-2D85-6B4C-9986-F5959DB10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81" y="328236"/>
            <a:ext cx="12294322" cy="1317669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CYKL POWTARZANIA</a:t>
            </a:r>
          </a:p>
        </p:txBody>
      </p:sp>
      <p:pic>
        <p:nvPicPr>
          <p:cNvPr id="1026" name="Picture 2" descr="C:\Users\BZ\Desktop\OneDrive Beniamin Zawilla\OneDrive - Uniwersytet Szczeciński\LIME - kurs szkoleniowy\Moduły zmienione\Nowe grafiki do modułów użyte przez BZ\M5\pexels-pixabay-355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30601" y="1219199"/>
            <a:ext cx="7038975" cy="4279111"/>
          </a:xfrm>
          <a:prstGeom prst="rect">
            <a:avLst/>
          </a:prstGeom>
          <a:noFill/>
        </p:spPr>
      </p:pic>
      <p:pic>
        <p:nvPicPr>
          <p:cNvPr id="1027" name="Picture 3" descr="C:\Users\BZ\Desktop\OneDrive Beniamin Zawilla\OneDrive - Uniwersytet Szczeciński\LIME - kurs szkoleniowy\Moduły zmienione\Nowe grafiki do modułów użyte przez BZ\M5\chat-309417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30601" y="7296150"/>
            <a:ext cx="6096000" cy="3924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39685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7908" y="841248"/>
            <a:ext cx="12430126" cy="12335442"/>
          </a:xfrm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3.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Budowanie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Określ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najbardziej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ryzykowne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hipotezy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mają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zastosowanie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Twojego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Hipoteza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ryzykowna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kluczowe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znaczenie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powodzenia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Twojego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założenie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jednak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okazać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nieważne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innowacji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powinieneś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skoncentrować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najbardziej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ryzykownych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hipotezach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Aby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przetestować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hipotezy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opracuj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MVP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podstawowy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swojego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Utwórz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również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przybliżony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finansowy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swojego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obejmuje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szacunkowe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koszty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potencjalne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przychodów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4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4.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Testowanie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Zaprojektuj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weryfikacji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unieważnienia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najbardziej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ryzykownych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hipotez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Następnie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udostępnij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swój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MVP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zbierz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reagują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pamiętaj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unikaj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skupiania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wskaźnikach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próżności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dawać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wyniki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ale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rzeczywistości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pomagają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zweryfikować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ani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unieważnić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7EC5F6F-2D85-6B4C-9986-F5959DB10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57" y="0"/>
            <a:ext cx="12294322" cy="1317669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CYKL POWTARZANIA</a:t>
            </a:r>
          </a:p>
        </p:txBody>
      </p:sp>
      <p:pic>
        <p:nvPicPr>
          <p:cNvPr id="2050" name="Picture 2" descr="C:\Users\BZ\Desktop\OneDrive Beniamin Zawilla\OneDrive - Uniwersytet Szczeciński\LIME - kurs szkoleniowy\Moduły zmienione\Nowe grafiki do modułów użyte przez BZ\M5\pexels-igor-starkov-1117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9854" y="1590674"/>
            <a:ext cx="7288721" cy="5306719"/>
          </a:xfrm>
          <a:prstGeom prst="rect">
            <a:avLst/>
          </a:prstGeom>
          <a:noFill/>
        </p:spPr>
      </p:pic>
      <p:pic>
        <p:nvPicPr>
          <p:cNvPr id="2051" name="Picture 3" descr="C:\Users\BZ\Desktop\OneDrive Beniamin Zawilla\OneDrive - Uniwersytet Szczeciński\LIME - kurs szkoleniowy\Moduły zmienione\Nowe grafiki do modułów użyte przez BZ\M5\microscope-275984_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99853" y="7690145"/>
            <a:ext cx="7288721" cy="4817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39685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3049" y="283278"/>
            <a:ext cx="21917647" cy="13149444"/>
          </a:xfrm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63A34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5.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Reagowanie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na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dane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Przeanalizuj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wyniki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swojego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Twój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MVP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spodobał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mniejszej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osób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niż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spodziewałeś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napotkał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nieprzewidziane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wyzwania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logistyczne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naliczyłeś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okazała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zbyt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l-PL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sz="28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Jeśli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z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Twoich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danych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wynika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że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masz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flopa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na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rękach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naciśnij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przycisk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resetowania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ponownie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rozpocznij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proces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eksperymentowania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zanim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zainwestujesz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więcej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zasobów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w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swój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pomysł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W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obszarze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Lean Startup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nazywa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się</a:t>
            </a:r>
            <a:r>
              <a:rPr lang="en-US" sz="3200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to „pivot”. </a:t>
            </a:r>
            <a:endParaRPr lang="pl-PL" sz="40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endParaRPr lang="pl-PL" sz="40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endParaRPr lang="pl-PL" sz="40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endParaRPr lang="pl-PL" sz="40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endParaRPr lang="en-US" sz="4400" b="1" dirty="0">
              <a:solidFill>
                <a:srgbClr val="263A34"/>
              </a:solidFill>
              <a:latin typeface="Agency FB" panose="020B0503020202020204" pitchFamily="34" charset="0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63A34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6.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Zwiększanie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400" b="1" dirty="0" err="1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skali</a:t>
            </a:r>
            <a:r>
              <a:rPr lang="en-US" sz="44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sprawdza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wykorzystaj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podczas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odkrywania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testowania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uzyskać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poparcie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od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nadzorczej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personelu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do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szerszego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wdrożenia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miarę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zwiększania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kontynuuj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przeprowadzanie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eksperymentów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sposobami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zwiększania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wydajności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tworzenia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dodatkowej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swoich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składników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l-PL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6FA56B1-FB6A-CD44-9C02-68BDFBE34B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82031" y="7211645"/>
            <a:ext cx="5024966" cy="215053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0E4BCFA-198E-B649-BDE7-EA7B46BF62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27971" y="4474227"/>
            <a:ext cx="4685678" cy="2210599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55BA7118-DE5A-584F-B5A4-FC5A326FA21E}"/>
              </a:ext>
            </a:extLst>
          </p:cNvPr>
          <p:cNvSpPr/>
          <p:nvPr/>
        </p:nvSpPr>
        <p:spPr>
          <a:xfrm>
            <a:off x="17151298" y="9362178"/>
            <a:ext cx="2341013" cy="538609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000" b="1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MEASURE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FF9F3A2-417D-B242-BBBA-022C3620B09A}"/>
              </a:ext>
            </a:extLst>
          </p:cNvPr>
          <p:cNvSpPr/>
          <p:nvPr/>
        </p:nvSpPr>
        <p:spPr>
          <a:xfrm>
            <a:off x="14243657" y="6415521"/>
            <a:ext cx="1894716" cy="538609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LEARN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AAB2F0B2-F469-954F-AB72-7B61A16AF02D}"/>
              </a:ext>
            </a:extLst>
          </p:cNvPr>
          <p:cNvSpPr/>
          <p:nvPr/>
        </p:nvSpPr>
        <p:spPr>
          <a:xfrm>
            <a:off x="1543049" y="4534293"/>
            <a:ext cx="10684922" cy="5183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Jeśli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Twoje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dane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są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obiecujące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wykorzystaj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informacje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zwrotne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z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testu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, aby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stworzyć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lepszą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iterację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swojego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pomysłu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Następnie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przetestuj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tę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wersję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pomysłu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kontynuuj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iterację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testowanie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pomysłu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aż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upewnisz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się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że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przyniesie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zamierzoną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wartość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W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modelu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szczupłego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startu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proces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ten jest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cyklem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powtórek</a:t>
            </a:r>
            <a:r>
              <a:rPr lang="en-US" sz="3200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„</a:t>
            </a:r>
            <a:r>
              <a:rPr lang="en-US" sz="3200" b="1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buduj-mierz-ucz</a:t>
            </a:r>
            <a:r>
              <a:rPr lang="en-US" sz="3200" b="1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się</a:t>
            </a:r>
            <a:r>
              <a:rPr lang="en-US" sz="3200" b="1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”.</a:t>
            </a:r>
          </a:p>
          <a:p>
            <a:pPr algn="ctr">
              <a:lnSpc>
                <a:spcPct val="150000"/>
              </a:lnSpc>
            </a:pPr>
            <a:endParaRPr lang="pl-PL" sz="3200" b="1" dirty="0">
              <a:solidFill>
                <a:srgbClr val="000000"/>
              </a:solidFill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F18E4AA-4B5C-B446-A5B5-A0F1508C85D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92311" y="4534293"/>
            <a:ext cx="3140186" cy="2358995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945EBC3E-84A7-4D41-94EF-AA2EC44151A8}"/>
              </a:ext>
            </a:extLst>
          </p:cNvPr>
          <p:cNvSpPr/>
          <p:nvPr/>
        </p:nvSpPr>
        <p:spPr>
          <a:xfrm>
            <a:off x="19736799" y="6437525"/>
            <a:ext cx="1740395" cy="538609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BUILT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Strzałka zakrzywiona w lewo 17">
            <a:extLst>
              <a:ext uri="{FF2B5EF4-FFF2-40B4-BE49-F238E27FC236}">
                <a16:creationId xmlns:a16="http://schemas.microsoft.com/office/drawing/2014/main" id="{F0AE9EB1-3586-DE44-9AE9-54A279394C6A}"/>
              </a:ext>
            </a:extLst>
          </p:cNvPr>
          <p:cNvSpPr/>
          <p:nvPr/>
        </p:nvSpPr>
        <p:spPr>
          <a:xfrm rot="15384691">
            <a:off x="17653020" y="3568840"/>
            <a:ext cx="1225928" cy="4081439"/>
          </a:xfrm>
          <a:prstGeom prst="curvedLeftArrow">
            <a:avLst>
              <a:gd name="adj1" fmla="val 5972"/>
              <a:gd name="adj2" fmla="val 50000"/>
              <a:gd name="adj3" fmla="val 40777"/>
            </a:avLst>
          </a:prstGeom>
          <a:blipFill rotWithShape="1">
            <a:blip r:embed="rId5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Strzałka zakrzywiona w lewo 18">
            <a:extLst>
              <a:ext uri="{FF2B5EF4-FFF2-40B4-BE49-F238E27FC236}">
                <a16:creationId xmlns:a16="http://schemas.microsoft.com/office/drawing/2014/main" id="{737447F1-BBB4-E948-B8DC-64E833BF92B5}"/>
              </a:ext>
            </a:extLst>
          </p:cNvPr>
          <p:cNvSpPr/>
          <p:nvPr/>
        </p:nvSpPr>
        <p:spPr>
          <a:xfrm rot="11602184" flipH="1" flipV="1">
            <a:off x="21426297" y="6645280"/>
            <a:ext cx="1670507" cy="3343184"/>
          </a:xfrm>
          <a:prstGeom prst="curvedLeftArrow">
            <a:avLst>
              <a:gd name="adj1" fmla="val 5972"/>
              <a:gd name="adj2" fmla="val 50000"/>
              <a:gd name="adj3" fmla="val 40777"/>
            </a:avLst>
          </a:prstGeom>
          <a:blipFill rotWithShape="1">
            <a:blip r:embed="rId5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trzałka zakrzywiona w lewo 19">
            <a:extLst>
              <a:ext uri="{FF2B5EF4-FFF2-40B4-BE49-F238E27FC236}">
                <a16:creationId xmlns:a16="http://schemas.microsoft.com/office/drawing/2014/main" id="{35843984-8244-384E-9BCA-EB33105C01D3}"/>
              </a:ext>
            </a:extLst>
          </p:cNvPr>
          <p:cNvSpPr/>
          <p:nvPr/>
        </p:nvSpPr>
        <p:spPr>
          <a:xfrm rot="19512897" flipH="1" flipV="1">
            <a:off x="13032352" y="6615320"/>
            <a:ext cx="1670507" cy="3343184"/>
          </a:xfrm>
          <a:prstGeom prst="curvedLeftArrow">
            <a:avLst>
              <a:gd name="adj1" fmla="val 5972"/>
              <a:gd name="adj2" fmla="val 50000"/>
              <a:gd name="adj3" fmla="val 40777"/>
            </a:avLst>
          </a:prstGeom>
          <a:blipFill rotWithShape="1">
            <a:blip r:embed="rId5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CYKL POWTARZANIA</a:t>
            </a:r>
          </a:p>
        </p:txBody>
      </p:sp>
    </p:spTree>
    <p:extLst>
      <p:ext uri="{BB962C8B-B14F-4D97-AF65-F5344CB8AC3E}">
        <p14:creationId xmlns:p14="http://schemas.microsoft.com/office/powerpoint/2010/main" val="51716825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8">
            <a:extLst>
              <a:ext uri="{FF2B5EF4-FFF2-40B4-BE49-F238E27FC236}">
                <a16:creationId xmlns:a16="http://schemas.microsoft.com/office/drawing/2014/main" id="{53A1292A-9F7C-4F46-9923-D109D24F2BD0}"/>
              </a:ext>
            </a:extLst>
          </p:cNvPr>
          <p:cNvSpPr/>
          <p:nvPr/>
        </p:nvSpPr>
        <p:spPr>
          <a:xfrm>
            <a:off x="5718846" y="3934350"/>
            <a:ext cx="11454729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Techniki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badawcze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eksperymentalne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56A2807-3692-104C-AFB0-A68DA0208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80" y="659884"/>
            <a:ext cx="11823857" cy="12672460"/>
          </a:xfrm>
          <a:prstGeom prst="rect">
            <a:avLst/>
          </a:prstGeom>
        </p:spPr>
      </p:pic>
      <p:pic>
        <p:nvPicPr>
          <p:cNvPr id="4" name="Picture 2" descr="281189262">
            <a:extLst>
              <a:ext uri="{FF2B5EF4-FFF2-40B4-BE49-F238E27FC236}">
                <a16:creationId xmlns:a16="http://schemas.microsoft.com/office/drawing/2014/main" id="{FEA0D4D9-28A3-B94F-AF47-F6C054C4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990" y="11627259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81189262">
            <a:extLst>
              <a:ext uri="{FF2B5EF4-FFF2-40B4-BE49-F238E27FC236}">
                <a16:creationId xmlns:a16="http://schemas.microsoft.com/office/drawing/2014/main" id="{D4AFAE1D-2752-094B-B9EF-027FEFDF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18" y="11627259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B216F70-20A3-D647-826D-71AF0099EAAA}"/>
              </a:ext>
            </a:extLst>
          </p:cNvPr>
          <p:cNvSpPr/>
          <p:nvPr/>
        </p:nvSpPr>
        <p:spPr>
          <a:xfrm>
            <a:off x="587218" y="8857549"/>
            <a:ext cx="75501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Obejrzyj „Start </a:t>
            </a:r>
            <a:r>
              <a:rPr lang="pl-PL" sz="3600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Experimenting</a:t>
            </a:r>
            <a:r>
              <a:rPr lang="pl-PL" sz="3600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and Stop </a:t>
            </a:r>
            <a:r>
              <a:rPr lang="pl-PL" sz="3600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Wasting</a:t>
            </a:r>
            <a:r>
              <a:rPr lang="pl-PL" sz="3600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People's</a:t>
            </a:r>
            <a:r>
              <a:rPr lang="pl-PL" sz="3600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Time” (materiał w jęz. angielskim)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6B54D2F-7C22-6946-8EBA-BD77D93C1983}"/>
              </a:ext>
            </a:extLst>
          </p:cNvPr>
          <p:cNvSpPr/>
          <p:nvPr/>
        </p:nvSpPr>
        <p:spPr>
          <a:xfrm>
            <a:off x="18114706" y="8857549"/>
            <a:ext cx="58541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Obejrzyj „Test </a:t>
            </a:r>
            <a:r>
              <a:rPr lang="pl-PL" sz="3600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Before</a:t>
            </a:r>
            <a:r>
              <a:rPr lang="pl-PL" sz="3600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you</a:t>
            </a:r>
            <a:r>
              <a:rPr lang="pl-PL" sz="3600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Build</a:t>
            </a:r>
            <a:r>
              <a:rPr lang="pl-PL" sz="3600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(materiał w jęz. angielskim)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E7C2B24-5245-CC4E-BB10-EB2BDF1BE181}"/>
              </a:ext>
            </a:extLst>
          </p:cNvPr>
          <p:cNvSpPr/>
          <p:nvPr/>
        </p:nvSpPr>
        <p:spPr>
          <a:xfrm>
            <a:off x="587218" y="10301962"/>
            <a:ext cx="70839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E4AF0A"/>
                </a:solidFill>
                <a:latin typeface="Helvetica Neue" panose="02000503000000020004" pitchFamily="2" charset="0"/>
                <a:hlinkClick r:id="rId4"/>
              </a:rPr>
              <a:t>https://www.youtube.com/watch?v=NSYwKuCMieU</a:t>
            </a:r>
            <a:endParaRPr lang="pl-PL" dirty="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057049C-9D75-1E4A-AF54-12EF629B83D7}"/>
              </a:ext>
            </a:extLst>
          </p:cNvPr>
          <p:cNvSpPr/>
          <p:nvPr/>
        </p:nvSpPr>
        <p:spPr>
          <a:xfrm>
            <a:off x="17623816" y="10301962"/>
            <a:ext cx="676018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E4AF0A"/>
                </a:solidFill>
                <a:latin typeface="Helvetica Neue" panose="02000503000000020004" pitchFamily="2" charset="0"/>
                <a:hlinkClick r:id="rId5"/>
              </a:rPr>
              <a:t>https://www.youtube.com/watch?v=KqtVWzwIfso</a:t>
            </a:r>
            <a:endParaRPr lang="pl-PL" dirty="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  <p:pic>
        <p:nvPicPr>
          <p:cNvPr id="11" name="Obraz 10" descr="Obraz zawierający kwiat, ptak&#10;&#10;Opis wygenerowany automatycznie">
            <a:extLst>
              <a:ext uri="{FF2B5EF4-FFF2-40B4-BE49-F238E27FC236}">
                <a16:creationId xmlns:a16="http://schemas.microsoft.com/office/drawing/2014/main" id="{A29C62F8-6560-504F-8522-E515660BA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8" y="10824557"/>
            <a:ext cx="4762500" cy="2705100"/>
          </a:xfrm>
          <a:prstGeom prst="rect">
            <a:avLst/>
          </a:prstGeom>
        </p:spPr>
      </p:pic>
      <p:pic>
        <p:nvPicPr>
          <p:cNvPr id="13" name="Obraz 12" descr="Obraz zawierający osoba, wewnątrz, mężczyzna, siedzi&#10;&#10;Opis wygenerowany automatycznie">
            <a:extLst>
              <a:ext uri="{FF2B5EF4-FFF2-40B4-BE49-F238E27FC236}">
                <a16:creationId xmlns:a16="http://schemas.microsoft.com/office/drawing/2014/main" id="{3F4B6004-D104-B841-94A1-6D31748A13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341" y="10938857"/>
            <a:ext cx="47625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2312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157F24-D9C0-F94E-A1DE-C438D5ED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486" y="639804"/>
            <a:ext cx="21583206" cy="3141905"/>
          </a:xfrm>
        </p:spPr>
        <p:txBody>
          <a:bodyPr>
            <a:noAutofit/>
          </a:bodyPr>
          <a:lstStyle/>
          <a:p>
            <a:pPr algn="ctr"/>
            <a:r>
              <a:rPr lang="pl-PL" sz="7200" dirty="0">
                <a:solidFill>
                  <a:srgbClr val="496F63"/>
                </a:solidFill>
              </a:rPr>
              <a:t>Jakie rodzaje obserwacji możesz wykorzystać podczas testowania i eksperymentowania? </a:t>
            </a:r>
            <a:br>
              <a:rPr lang="pl-PL" sz="7200" dirty="0">
                <a:solidFill>
                  <a:srgbClr val="496F63"/>
                </a:solidFill>
              </a:rPr>
            </a:br>
            <a:br>
              <a:rPr lang="pl-PL" sz="7200" dirty="0">
                <a:solidFill>
                  <a:srgbClr val="496F63"/>
                </a:solidFill>
              </a:rPr>
            </a:br>
            <a:r>
              <a:rPr lang="pl-PL" sz="3600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Jak zachowują się klienci, gdy Ty tu jesteś, a kiedy Ciebie nie ma?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DD25FFC-9D91-5E44-8730-E45935BEB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5486" y="4295829"/>
            <a:ext cx="16958216" cy="832395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pl-PL" sz="65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Bezpośrednia obserwacja </a:t>
            </a:r>
            <a:r>
              <a:rPr lang="pl-PL" sz="6500" b="1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– </a:t>
            </a:r>
            <a:r>
              <a:rPr lang="pl-PL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Twoja obecność w otoczeniu klientów da Ci możliwość zadawania pytań i zagłębiania się w zachowania podczas eksperymentu. To Twoja szansa na bezpośrednią naukę i ulepszanie swojego pomysłu.</a:t>
            </a:r>
          </a:p>
          <a:p>
            <a:pPr>
              <a:lnSpc>
                <a:spcPct val="150000"/>
              </a:lnSpc>
            </a:pPr>
            <a:r>
              <a:rPr lang="pl-PL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pamiętaj – Twoja obecność może sprawić, że klienci będą zachowywać się inaczej niż gdyby ich nie obserwowałeś.</a:t>
            </a:r>
          </a:p>
          <a:p>
            <a:pPr>
              <a:lnSpc>
                <a:spcPct val="150000"/>
              </a:lnSpc>
            </a:pPr>
            <a:endParaRPr lang="pl-PL" sz="6000" b="1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6500" b="1" dirty="0">
                <a:solidFill>
                  <a:srgbClr val="263A34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Obserwacja pośrednia </a:t>
            </a:r>
            <a:r>
              <a:rPr lang="pl-PL" sz="6500" b="1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– </a:t>
            </a:r>
            <a:r>
              <a:rPr lang="pl-PL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masz większe szanse na uzyskanie wiarygodnych danych, które są zbliżone do tego, jak klienci zachowywaliby się w rzeczywistości (np. jak długo faktycznie przebywają w witrynie). Chociaż ogranicza to możliwość poznania innych rzeczy, trzymanie się z daleka umożliwia generowanie silniejszych dowodów na konkretną hipotezę.</a:t>
            </a:r>
            <a:endParaRPr lang="pl-PL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AA0D6DF-5B12-6247-83BC-EF7810AD6E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96342" y="4295829"/>
            <a:ext cx="4101858" cy="7638156"/>
          </a:xfrm>
          <a:prstGeom prst="rect">
            <a:avLst/>
          </a:prstGeom>
          <a:ln>
            <a:solidFill>
              <a:srgbClr val="496F63"/>
            </a:solidFill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E7793B2-5848-D44A-92AB-9A48FA158619}"/>
              </a:ext>
            </a:extLst>
          </p:cNvPr>
          <p:cNvSpPr/>
          <p:nvPr/>
        </p:nvSpPr>
        <p:spPr>
          <a:xfrm>
            <a:off x="2167984" y="12629920"/>
            <a:ext cx="1594856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Source</a:t>
            </a:r>
            <a:r>
              <a:rPr lang="pl-PL" dirty="0"/>
              <a:t>: https://www.strategyzer.com/blog/posts/2015/4/30/ways-to-test-your-value-proposition-and-business-model</a:t>
            </a:r>
          </a:p>
        </p:txBody>
      </p:sp>
      <p:sp>
        <p:nvSpPr>
          <p:cNvPr id="7" name="Prostokąt 6"/>
          <p:cNvSpPr/>
          <p:nvPr/>
        </p:nvSpPr>
        <p:spPr>
          <a:xfrm>
            <a:off x="216972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TECHNIKI BADAWCZE I EKSPERYMENTALNE</a:t>
            </a:r>
          </a:p>
        </p:txBody>
      </p:sp>
    </p:spTree>
    <p:extLst>
      <p:ext uri="{BB962C8B-B14F-4D97-AF65-F5344CB8AC3E}">
        <p14:creationId xmlns:p14="http://schemas.microsoft.com/office/powerpoint/2010/main" val="234491044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>
            <a:extLst>
              <a:ext uri="{FF2B5EF4-FFF2-40B4-BE49-F238E27FC236}">
                <a16:creationId xmlns:a16="http://schemas.microsoft.com/office/drawing/2014/main" id="{115A3A45-DA4A-844B-AC68-4BA7B4104335}"/>
              </a:ext>
            </a:extLst>
          </p:cNvPr>
          <p:cNvSpPr/>
          <p:nvPr/>
        </p:nvSpPr>
        <p:spPr>
          <a:xfrm>
            <a:off x="13505017" y="1629966"/>
            <a:ext cx="10777396" cy="11244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224D54E6-82D7-5445-BA6D-72588597DD00}"/>
              </a:ext>
            </a:extLst>
          </p:cNvPr>
          <p:cNvSpPr/>
          <p:nvPr/>
        </p:nvSpPr>
        <p:spPr>
          <a:xfrm>
            <a:off x="3064485" y="1991046"/>
            <a:ext cx="9770357" cy="11244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D9B66AEB-F8AF-8F4C-B59A-BC89AACB1166}"/>
              </a:ext>
            </a:extLst>
          </p:cNvPr>
          <p:cNvSpPr txBox="1">
            <a:spLocks/>
          </p:cNvSpPr>
          <p:nvPr/>
        </p:nvSpPr>
        <p:spPr>
          <a:xfrm>
            <a:off x="1535470" y="480230"/>
            <a:ext cx="22746947" cy="9717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9pPr>
          </a:lstStyle>
          <a:p>
            <a:pPr algn="ctr" hangingPunct="1"/>
            <a:r>
              <a:rPr lang="pl-PL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Pośrednie i bezpośrednie eksperymenty i techniki testowania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215FFB4-C3DC-FE4E-BA54-8A18688632F3}"/>
              </a:ext>
            </a:extLst>
          </p:cNvPr>
          <p:cNvSpPr/>
          <p:nvPr/>
        </p:nvSpPr>
        <p:spPr>
          <a:xfrm>
            <a:off x="4437065" y="8817689"/>
            <a:ext cx="7050026" cy="1923604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PROJEKT I OCENA PARTYCYPACYJNA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Ilustracje, </a:t>
            </a:r>
            <a:r>
              <a:rPr lang="pl-PL" sz="3000" b="1" dirty="0" err="1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storyboardy</a:t>
            </a:r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i scenariusze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Motorówka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Pudełko produktu</a:t>
            </a:r>
            <a:endParaRPr lang="pl-PL" sz="3000" dirty="0">
              <a:solidFill>
                <a:srgbClr val="263A34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5545877-4908-054E-BA55-C2B49863BBFF}"/>
              </a:ext>
            </a:extLst>
          </p:cNvPr>
          <p:cNvSpPr/>
          <p:nvPr/>
        </p:nvSpPr>
        <p:spPr>
          <a:xfrm>
            <a:off x="13537779" y="4857925"/>
            <a:ext cx="4469453" cy="2846933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DZIAŁANIA SPRZEDAŻY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Wyprzedaż pozorna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Przedsprzedaż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Finansowanie społecznościowe (crowdfunding)</a:t>
            </a:r>
            <a:endParaRPr lang="pl-PL" sz="3000" dirty="0">
              <a:solidFill>
                <a:srgbClr val="263A34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4B97A4F-0AD1-C844-A89D-228BE708932C}"/>
              </a:ext>
            </a:extLst>
          </p:cNvPr>
          <p:cNvSpPr/>
          <p:nvPr/>
        </p:nvSpPr>
        <p:spPr>
          <a:xfrm>
            <a:off x="4467541" y="5300266"/>
            <a:ext cx="7050026" cy="1923604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BADANIA LABORATORYJNE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Prototyp nauki/MVP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Prototypy naturalnej wielkości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Czarnoksiężnik z Krainy Oz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E3BB4A9C-DE92-0B47-B34C-A9A7A75086F2}"/>
              </a:ext>
            </a:extLst>
          </p:cNvPr>
          <p:cNvCxnSpPr>
            <a:cxnSpLocks/>
          </p:cNvCxnSpPr>
          <p:nvPr/>
        </p:nvCxnSpPr>
        <p:spPr>
          <a:xfrm>
            <a:off x="13059992" y="1452008"/>
            <a:ext cx="129472" cy="118829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1988F5E-5BF5-B940-B511-662F717C5E4B}"/>
              </a:ext>
            </a:extLst>
          </p:cNvPr>
          <p:cNvCxnSpPr>
            <a:cxnSpLocks/>
          </p:cNvCxnSpPr>
          <p:nvPr/>
        </p:nvCxnSpPr>
        <p:spPr>
          <a:xfrm>
            <a:off x="3064485" y="7807990"/>
            <a:ext cx="2121793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Prostokąt 16">
            <a:extLst>
              <a:ext uri="{FF2B5EF4-FFF2-40B4-BE49-F238E27FC236}">
                <a16:creationId xmlns:a16="http://schemas.microsoft.com/office/drawing/2014/main" id="{813ADEA2-B6D0-E146-866D-A1DF6B04E7B0}"/>
              </a:ext>
            </a:extLst>
          </p:cNvPr>
          <p:cNvSpPr/>
          <p:nvPr/>
        </p:nvSpPr>
        <p:spPr>
          <a:xfrm>
            <a:off x="4119526" y="1724663"/>
            <a:ext cx="8310599" cy="1184940"/>
          </a:xfrm>
          <a:prstGeom prst="rect">
            <a:avLst/>
          </a:prstGeom>
          <a:solidFill>
            <a:schemeClr val="accent2"/>
          </a:solidFill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263A34"/>
                </a:solidFill>
                <a:latin typeface="Apple Chancery" panose="03020702040506060504" pitchFamily="66" charset="-79"/>
                <a:ea typeface="Helvetica Light"/>
                <a:cs typeface="Apple Chancery" panose="03020702040506060504" pitchFamily="66" charset="-79"/>
                <a:sym typeface="Helvetica Light"/>
              </a:rPr>
              <a:t>Bezpośredni kontakt z klientami</a:t>
            </a:r>
          </a:p>
          <a:p>
            <a:pPr algn="ctr"/>
            <a:r>
              <a:rPr lang="pl-PL" sz="28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Dowiedz się, dlaczego i jak poprawić</a:t>
            </a:r>
            <a:endParaRPr kumimoji="0" lang="pl-PL" sz="2800" b="0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96DBBEF-EDED-2F46-BA90-99C873FC4485}"/>
              </a:ext>
            </a:extLst>
          </p:cNvPr>
          <p:cNvSpPr/>
          <p:nvPr/>
        </p:nvSpPr>
        <p:spPr>
          <a:xfrm>
            <a:off x="14027437" y="1871643"/>
            <a:ext cx="10171924" cy="1277273"/>
          </a:xfrm>
          <a:prstGeom prst="rect">
            <a:avLst/>
          </a:prstGeom>
          <a:solidFill>
            <a:schemeClr val="accent2"/>
          </a:solidFill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263A34"/>
                </a:solidFill>
                <a:latin typeface="Apple Chancery" panose="03020702040506060504" pitchFamily="66" charset="-79"/>
                <a:ea typeface="Helvetica Light"/>
                <a:cs typeface="Apple Chancery" panose="03020702040506060504" pitchFamily="66" charset="-79"/>
                <a:sym typeface="Helvetica Light"/>
              </a:rPr>
              <a:t>Pośrednia obserwacja klientów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Dowiedz się ile i za ile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DFD29B1A-0A8B-6F40-B1B5-7698237B331F}"/>
              </a:ext>
            </a:extLst>
          </p:cNvPr>
          <p:cNvSpPr/>
          <p:nvPr/>
        </p:nvSpPr>
        <p:spPr>
          <a:xfrm rot="16200000">
            <a:off x="332748" y="9747429"/>
            <a:ext cx="4815587" cy="1123384"/>
          </a:xfrm>
          <a:prstGeom prst="rect">
            <a:avLst/>
          </a:prstGeom>
          <a:solidFill>
            <a:schemeClr val="accent2"/>
          </a:solidFill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263A34"/>
                </a:solidFill>
                <a:latin typeface="Apple Chancery" panose="03020702040506060504" pitchFamily="66" charset="-79"/>
                <a:ea typeface="Helvetica Light"/>
                <a:cs typeface="Apple Chancery" panose="03020702040506060504" pitchFamily="66" charset="-79"/>
                <a:sym typeface="Helvetica Light"/>
              </a:rPr>
              <a:t>Co mówią klienci?</a:t>
            </a:r>
          </a:p>
          <a:p>
            <a:pPr algn="ctr"/>
            <a:r>
              <a:rPr lang="pl-PL" sz="2800" b="1" dirty="0">
                <a:solidFill>
                  <a:srgbClr val="263A34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Obserwuj ich postawy</a:t>
            </a:r>
            <a:endParaRPr kumimoji="0" lang="pl-PL" sz="2800" b="0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C457819-1ED7-0349-8C3E-855B0D186571}"/>
              </a:ext>
            </a:extLst>
          </p:cNvPr>
          <p:cNvSpPr/>
          <p:nvPr/>
        </p:nvSpPr>
        <p:spPr>
          <a:xfrm rot="16200000">
            <a:off x="-363898" y="4024140"/>
            <a:ext cx="5814672" cy="1184940"/>
          </a:xfrm>
          <a:prstGeom prst="rect">
            <a:avLst/>
          </a:prstGeom>
          <a:solidFill>
            <a:schemeClr val="accent2"/>
          </a:solidFill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263A34"/>
                </a:solidFill>
                <a:latin typeface="Apple Chancery" panose="03020702040506060504" pitchFamily="66" charset="-79"/>
                <a:ea typeface="Helvetica Light"/>
                <a:cs typeface="Apple Chancery" panose="03020702040506060504" pitchFamily="66" charset="-79"/>
                <a:sym typeface="Helvetica Light"/>
              </a:rPr>
              <a:t>Co robią klienci?</a:t>
            </a:r>
          </a:p>
          <a:p>
            <a:pPr algn="ctr"/>
            <a:r>
              <a:rPr lang="pl-PL" sz="2800" b="1" dirty="0">
                <a:solidFill>
                  <a:srgbClr val="263A34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Obserwuj ich zachowanie</a:t>
            </a:r>
            <a:endParaRPr kumimoji="0" lang="pl-PL" sz="2800" b="0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5F0E0467-C566-2F4E-8CF8-EC077FDADE69}"/>
              </a:ext>
            </a:extLst>
          </p:cNvPr>
          <p:cNvSpPr/>
          <p:nvPr/>
        </p:nvSpPr>
        <p:spPr>
          <a:xfrm>
            <a:off x="18380686" y="5360658"/>
            <a:ext cx="4762499" cy="1923604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ŚLEDZENIE DZIAŁAŃ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Śledzenie reklam i linków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Wstęp</a:t>
            </a:r>
          </a:p>
          <a:p>
            <a:pPr algn="ctr"/>
            <a:r>
              <a:rPr lang="pl-PL" sz="3000" b="1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Testy dzielone</a:t>
            </a:r>
            <a:endParaRPr lang="pl-PL" sz="3000" dirty="0">
              <a:solidFill>
                <a:srgbClr val="263A34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78FE2EE4-D9FC-B046-86D8-880D9B6B9ADB}"/>
              </a:ext>
            </a:extLst>
          </p:cNvPr>
          <p:cNvSpPr/>
          <p:nvPr/>
        </p:nvSpPr>
        <p:spPr>
          <a:xfrm>
            <a:off x="11868255" y="6562144"/>
            <a:ext cx="980676" cy="1923604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ANTROPOLOG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0F83A5F1-09FD-F84B-B73B-8B922B480A58}"/>
              </a:ext>
            </a:extLst>
          </p:cNvPr>
          <p:cNvSpPr/>
          <p:nvPr/>
        </p:nvSpPr>
        <p:spPr>
          <a:xfrm>
            <a:off x="23218685" y="6882438"/>
            <a:ext cx="980676" cy="1461939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DETEKTYW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A12EF63E-966E-DC42-8108-4114122DA5A5}"/>
              </a:ext>
            </a:extLst>
          </p:cNvPr>
          <p:cNvSpPr/>
          <p:nvPr/>
        </p:nvSpPr>
        <p:spPr>
          <a:xfrm>
            <a:off x="6172200" y="11947475"/>
            <a:ext cx="2931113" cy="1000274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BADANIA TERENOWE</a:t>
            </a:r>
            <a:endParaRPr lang="pl-PL" sz="3000" b="1" dirty="0">
              <a:solidFill>
                <a:srgbClr val="00B0F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F0F28534-6E3D-4A4D-BEF1-2FDB973C1623}"/>
              </a:ext>
            </a:extLst>
          </p:cNvPr>
          <p:cNvSpPr/>
          <p:nvPr/>
        </p:nvSpPr>
        <p:spPr>
          <a:xfrm>
            <a:off x="17080992" y="11949646"/>
            <a:ext cx="3155604" cy="1000274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ANALIZA DANYCH</a:t>
            </a:r>
            <a:endParaRPr lang="pl-PL" sz="3000" b="1" dirty="0">
              <a:solidFill>
                <a:srgbClr val="00B0F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216972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TECHNIKI BADAWCZE I EKSPERYMENTALNES</a:t>
            </a:r>
          </a:p>
        </p:txBody>
      </p:sp>
    </p:spTree>
    <p:extLst>
      <p:ext uri="{BB962C8B-B14F-4D97-AF65-F5344CB8AC3E}">
        <p14:creationId xmlns:p14="http://schemas.microsoft.com/office/powerpoint/2010/main" val="35888761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8">
            <a:extLst>
              <a:ext uri="{FF2B5EF4-FFF2-40B4-BE49-F238E27FC236}">
                <a16:creationId xmlns:a16="http://schemas.microsoft.com/office/drawing/2014/main" id="{5FC5704D-62C8-1646-B178-F163B5D2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000" y="269655"/>
            <a:ext cx="22951440" cy="39921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fontScale="925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SPRAWDZIĆ POMYSŁ NA BIZNES?</a:t>
            </a:r>
          </a:p>
          <a:p>
            <a:pPr algn="ctr"/>
            <a:r>
              <a:rPr lang="en-GB" sz="78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Odpowiedź</a:t>
            </a:r>
            <a:r>
              <a:rPr lang="en-GB" sz="78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-</a:t>
            </a:r>
          </a:p>
          <a:p>
            <a:pPr algn="ctr"/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Minimalny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opłacalny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(MVP)</a:t>
            </a:r>
            <a:endParaRPr sz="8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A2ACCE8-FE60-D740-B9BE-D5FA77177E6D}"/>
              </a:ext>
            </a:extLst>
          </p:cNvPr>
          <p:cNvSpPr/>
          <p:nvPr/>
        </p:nvSpPr>
        <p:spPr>
          <a:xfrm>
            <a:off x="6270827" y="4073638"/>
            <a:ext cx="12858421" cy="82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43840">
              <a:lnSpc>
                <a:spcPct val="150000"/>
              </a:lnSpc>
              <a:spcBef>
                <a:spcPts val="1200"/>
              </a:spcBef>
              <a:tabLst>
                <a:tab pos="450215" algn="l"/>
              </a:tabLst>
            </a:pPr>
            <a:r>
              <a:rPr lang="en-US" sz="3600" b="1" dirty="0" err="1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skuteczna</a:t>
            </a:r>
            <a:r>
              <a:rPr lang="en-US" sz="3600" b="1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metoda</a:t>
            </a:r>
            <a:r>
              <a:rPr lang="en-US" sz="3600" b="1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testowania</a:t>
            </a:r>
            <a:r>
              <a:rPr lang="en-US" sz="3600" b="1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pomysłów</a:t>
            </a:r>
            <a:r>
              <a:rPr lang="en-US" sz="3600" b="1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produktowych</a:t>
            </a:r>
            <a:endParaRPr lang="pl-PL" sz="3600" b="1" dirty="0">
              <a:solidFill>
                <a:srgbClr val="2E95D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6EE54F4-3EE4-D843-8EF5-E85662C66093}"/>
              </a:ext>
            </a:extLst>
          </p:cNvPr>
          <p:cNvSpPr/>
          <p:nvPr/>
        </p:nvSpPr>
        <p:spPr>
          <a:xfrm>
            <a:off x="1188000" y="9181433"/>
            <a:ext cx="13454323" cy="423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43840" algn="ctr">
              <a:lnSpc>
                <a:spcPct val="150000"/>
              </a:lnSpc>
              <a:spcBef>
                <a:spcPts val="1200"/>
              </a:spcBef>
              <a:tabLst>
                <a:tab pos="450215" algn="l"/>
              </a:tabLst>
            </a:pPr>
            <a:r>
              <a:rPr lang="en-US" sz="6000" b="1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JAK TO ZROBIĆ?</a:t>
            </a:r>
          </a:p>
          <a:p>
            <a:pPr marL="180340" marR="243840" algn="ctr">
              <a:lnSpc>
                <a:spcPct val="150000"/>
              </a:lnSpc>
              <a:spcBef>
                <a:spcPts val="1200"/>
              </a:spcBef>
              <a:tabLst>
                <a:tab pos="450215" algn="l"/>
              </a:tabLst>
            </a:pPr>
            <a:r>
              <a:rPr lang="en-US" sz="6000" b="1" dirty="0" err="1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Wystarczy</a:t>
            </a:r>
            <a:r>
              <a:rPr lang="en-US" sz="6000" b="1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kilka</a:t>
            </a:r>
            <a:r>
              <a:rPr lang="en-US" sz="6000" b="1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prostych</a:t>
            </a:r>
            <a:r>
              <a:rPr lang="en-US" sz="6000" b="1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kroków</a:t>
            </a:r>
            <a:r>
              <a:rPr lang="en-US" sz="6000" b="1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….. </a:t>
            </a:r>
            <a:endParaRPr lang="pl-PL" sz="6000" b="1" dirty="0">
              <a:solidFill>
                <a:srgbClr val="2E95D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7B9D108-EC9E-6F4F-A7EF-653252780AD4}"/>
              </a:ext>
            </a:extLst>
          </p:cNvPr>
          <p:cNvSpPr/>
          <p:nvPr/>
        </p:nvSpPr>
        <p:spPr>
          <a:xfrm>
            <a:off x="1133856" y="5386779"/>
            <a:ext cx="22686264" cy="382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43840">
              <a:lnSpc>
                <a:spcPct val="150000"/>
              </a:lnSpc>
              <a:spcBef>
                <a:spcPts val="1200"/>
              </a:spcBef>
              <a:tabLst>
                <a:tab pos="450215" algn="l"/>
              </a:tabLst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Metoda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Lean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skupia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się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szybkim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przekształcaniu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nowych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pomysłów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produkty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usługi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w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iteracyjne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eksperymenty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Praktycy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Lean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budują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proste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prototypy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zwane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„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minimalnie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opłacalnymi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produktami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” (MVP),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szybko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pracują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aby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uzyskać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informacje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zwrotne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temat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tych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MVP od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użytkowników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a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następnie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opracowują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iteracje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swoich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MVP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podstawie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tych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informacji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zwrotnych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pl-PL" sz="3600" b="1" dirty="0">
              <a:solidFill>
                <a:srgbClr val="CE177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Source: </a:t>
            </a:r>
            <a:r>
              <a:rPr lang="pl-PL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https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pl-PL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ssir.org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pl-PL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articles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pl-PL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entry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pl-PL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the_promise_of_lean_experimentation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40796F7-3EAA-3646-8F96-622D8C9284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91394" y="8668491"/>
            <a:ext cx="8728726" cy="441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0126CE-918E-C842-85C2-FF7597D43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7" y="-4748873"/>
            <a:ext cx="12294322" cy="13176690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86196" y="-269655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MINIMALNY OPŁACALNY PRODUKT (MVP)</a:t>
            </a:r>
          </a:p>
        </p:txBody>
      </p:sp>
    </p:spTree>
    <p:extLst>
      <p:ext uri="{BB962C8B-B14F-4D97-AF65-F5344CB8AC3E}">
        <p14:creationId xmlns:p14="http://schemas.microsoft.com/office/powerpoint/2010/main" val="227701097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0397" y="1916727"/>
            <a:ext cx="22060300" cy="10695695"/>
          </a:xfrm>
        </p:spPr>
        <p:txBody>
          <a:bodyPr wrap="square" lIns="0" tIns="0" rIns="0" bIns="0">
            <a:noAutofit/>
          </a:bodyPr>
          <a:lstStyle/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Prototypy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naturalnej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wielkości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istnieją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już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dostarczają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byłyby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korzyści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twojego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przeciwieństwie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2. Wizard of Oz </a:t>
            </a:r>
            <a:r>
              <a:rPr lang="en-US" sz="4000" b="1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– </a:t>
            </a:r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Czarnoksiężnik z Oz– Aby uruchomić MVP „</a:t>
            </a:r>
            <a:r>
              <a:rPr lang="pl-PL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Wizard</a:t>
            </a:r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Oz”, skonfiguruj przednią scenę, która naśladuje rzeczywistą, działającą propozycję wartości. Na zapleczu będziesz ręcznie wykonywać zadania, które normalnie byłyby bardziej zautomatyzowanym procesem dostarczania propozycji wartości.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3.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Ilustracje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,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storyboardy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scenariusze</a:t>
            </a:r>
            <a:endParaRPr lang="en-US" sz="40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l">
              <a:lnSpc>
                <a:spcPct val="150000"/>
              </a:lnSpc>
            </a:pPr>
            <a:endParaRPr lang="en-US" sz="4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872AFAB-A944-3441-B648-424AC0A6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97" y="384878"/>
            <a:ext cx="21583206" cy="1274589"/>
          </a:xfrm>
        </p:spPr>
        <p:txBody>
          <a:bodyPr>
            <a:noAutofit/>
          </a:bodyPr>
          <a:lstStyle/>
          <a:p>
            <a:pPr algn="ctr"/>
            <a:r>
              <a:rPr lang="pl-PL" sz="8000" dirty="0">
                <a:solidFill>
                  <a:srgbClr val="496F63"/>
                </a:solidFill>
              </a:rPr>
              <a:t>Techniki testowania i eksperymentowania</a:t>
            </a:r>
            <a:endParaRPr lang="pl-PL" sz="4000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A6531B3-55D1-5A4A-A7C5-455BD42A1D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4322" y="6585874"/>
            <a:ext cx="6800628" cy="301449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3C35528-E262-704A-8A0D-C7C50848F3D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22875" y="2857312"/>
            <a:ext cx="5737822" cy="468022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7991D9-798C-4F4A-8440-E5B1EB0832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49505" y="10283122"/>
            <a:ext cx="3048000" cy="304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AD6DBEC-DC30-C841-BAE9-9F28C697546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22875" y="10283122"/>
            <a:ext cx="3048000" cy="30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C4F128-7490-ED42-B67D-D85EEBC4276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138067" y="10283122"/>
            <a:ext cx="3048000" cy="3048000"/>
          </a:xfrm>
          <a:prstGeom prst="rect">
            <a:avLst/>
          </a:prstGeom>
        </p:spPr>
      </p:pic>
      <p:sp>
        <p:nvSpPr>
          <p:cNvPr id="10" name="Strzałka w prawo 9">
            <a:extLst>
              <a:ext uri="{FF2B5EF4-FFF2-40B4-BE49-F238E27FC236}">
                <a16:creationId xmlns:a16="http://schemas.microsoft.com/office/drawing/2014/main" id="{3192F3FA-7E42-A34E-BA91-3044911F3548}"/>
              </a:ext>
            </a:extLst>
          </p:cNvPr>
          <p:cNvSpPr/>
          <p:nvPr/>
        </p:nvSpPr>
        <p:spPr>
          <a:xfrm>
            <a:off x="14043315" y="2845329"/>
            <a:ext cx="3250188" cy="81889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Strzałka w prawo 10">
            <a:extLst>
              <a:ext uri="{FF2B5EF4-FFF2-40B4-BE49-F238E27FC236}">
                <a16:creationId xmlns:a16="http://schemas.microsoft.com/office/drawing/2014/main" id="{F74313F1-ACEA-CC47-9584-CFED7A1690E8}"/>
              </a:ext>
            </a:extLst>
          </p:cNvPr>
          <p:cNvSpPr/>
          <p:nvPr/>
        </p:nvSpPr>
        <p:spPr>
          <a:xfrm>
            <a:off x="11982954" y="10935738"/>
            <a:ext cx="1764363" cy="1069925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trzałka w prawo 11">
            <a:extLst>
              <a:ext uri="{FF2B5EF4-FFF2-40B4-BE49-F238E27FC236}">
                <a16:creationId xmlns:a16="http://schemas.microsoft.com/office/drawing/2014/main" id="{747B642F-EB84-8840-BC54-773FA4AB4C80}"/>
              </a:ext>
            </a:extLst>
          </p:cNvPr>
          <p:cNvSpPr/>
          <p:nvPr/>
        </p:nvSpPr>
        <p:spPr>
          <a:xfrm rot="9684062">
            <a:off x="11240041" y="5657849"/>
            <a:ext cx="3250188" cy="81889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3FCB3B1-E462-4E4D-8ECA-F43053EC05F6}"/>
              </a:ext>
            </a:extLst>
          </p:cNvPr>
          <p:cNvSpPr/>
          <p:nvPr/>
        </p:nvSpPr>
        <p:spPr>
          <a:xfrm>
            <a:off x="1400397" y="12227058"/>
            <a:ext cx="1127016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www.strategyzer.com</a:t>
            </a:r>
            <a:r>
              <a:rPr lang="pl-PL" dirty="0"/>
              <a:t>/blog/</a:t>
            </a:r>
            <a:r>
              <a:rPr lang="pl-PL" dirty="0" err="1"/>
              <a:t>posts</a:t>
            </a:r>
            <a:r>
              <a:rPr lang="pl-PL" dirty="0"/>
              <a:t>/2015/5/7/</a:t>
            </a:r>
            <a:r>
              <a:rPr lang="pl-PL" dirty="0" err="1"/>
              <a:t>dont-build-when-you-build-measure-learn?utm_campaign</a:t>
            </a:r>
            <a:r>
              <a:rPr lang="pl-PL" dirty="0"/>
              <a:t>=</a:t>
            </a:r>
            <a:r>
              <a:rPr lang="pl-PL" dirty="0" err="1"/>
              <a:t>buffer&amp;utm_content</a:t>
            </a:r>
            <a:r>
              <a:rPr lang="pl-PL" dirty="0"/>
              <a:t>=buffer64700&amp;utm_medium=</a:t>
            </a:r>
            <a:r>
              <a:rPr lang="pl-PL" dirty="0" err="1"/>
              <a:t>social&amp;utm_source</a:t>
            </a:r>
            <a:r>
              <a:rPr lang="pl-PL" dirty="0"/>
              <a:t>=</a:t>
            </a:r>
            <a:r>
              <a:rPr lang="pl-PL" dirty="0" err="1"/>
              <a:t>twitter.com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216972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TECHNIKI BADAWCZE I EKSPERYMENTALNE</a:t>
            </a:r>
          </a:p>
        </p:txBody>
      </p:sp>
    </p:spTree>
    <p:extLst>
      <p:ext uri="{BB962C8B-B14F-4D97-AF65-F5344CB8AC3E}">
        <p14:creationId xmlns:p14="http://schemas.microsoft.com/office/powerpoint/2010/main" val="20225311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4864" y="2044345"/>
            <a:ext cx="13827062" cy="11671655"/>
          </a:xfrm>
        </p:spPr>
        <p:txBody>
          <a:bodyPr wrap="square" lIns="0" tIns="0" rIns="0" bIns="0">
            <a:no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 startAt="4"/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Łódź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motorowa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/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łódź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Agile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przyjmuje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metaforę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łodzi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skłania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zastanowienia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spowoduje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pomoże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ruszyć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przodu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Łódź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motorowa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znacznie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więcej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niż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tylko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umożliwi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wykorzystanie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zbiorowej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inteligencji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następującym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wizualizacjom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łódź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wyspa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wiatr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kotwice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ustaleniu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wszystkie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umożliwiają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pojawienie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czterech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głównych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tematów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przypominających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macierz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SWOT: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słabe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szanse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zagrożenia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4"/>
            </a:pPr>
            <a:endParaRPr lang="en-US" sz="40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 startAt="4"/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Pudełko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produktu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bardzo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skutecznym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MVP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fizycznych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zaprojektowanie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opakowania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wyobrażonej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propozycji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Dostarcz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 do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rąk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zobaczyć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wchodzą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interakcję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reagują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różne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aspekty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propozycji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l-PL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872AFAB-A944-3441-B648-424AC0A6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97" y="384878"/>
            <a:ext cx="21583206" cy="1274589"/>
          </a:xfrm>
        </p:spPr>
        <p:txBody>
          <a:bodyPr>
            <a:noAutofit/>
          </a:bodyPr>
          <a:lstStyle/>
          <a:p>
            <a:pPr algn="ctr"/>
            <a:r>
              <a:rPr lang="pl-PL" sz="8000" dirty="0">
                <a:solidFill>
                  <a:srgbClr val="496F63"/>
                </a:solidFill>
              </a:rPr>
              <a:t>Techniki testowania i eksperymentowania</a:t>
            </a:r>
            <a:br>
              <a:rPr lang="pl-PL" sz="8000" dirty="0">
                <a:solidFill>
                  <a:srgbClr val="496F63"/>
                </a:solidFill>
              </a:rPr>
            </a:br>
            <a:endParaRPr lang="pl-PL" sz="4000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B27D90A-8250-A54A-ADC0-2BBF88DC57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32431" y="7603641"/>
            <a:ext cx="3609506" cy="5727481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EA399B86-17B2-254E-AAD5-7FF4AB4C81E6}"/>
              </a:ext>
            </a:extLst>
          </p:cNvPr>
          <p:cNvSpPr/>
          <p:nvPr/>
        </p:nvSpPr>
        <p:spPr>
          <a:xfrm>
            <a:off x="2289238" y="12884846"/>
            <a:ext cx="860524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klaxoon.com</a:t>
            </a:r>
            <a:r>
              <a:rPr lang="pl-PL" dirty="0"/>
              <a:t>/blog/</a:t>
            </a:r>
            <a:r>
              <a:rPr lang="pl-PL" dirty="0" err="1"/>
              <a:t>speed</a:t>
            </a:r>
            <a:r>
              <a:rPr lang="pl-PL" dirty="0"/>
              <a:t>-</a:t>
            </a:r>
            <a:r>
              <a:rPr lang="pl-PL" dirty="0" err="1"/>
              <a:t>boat</a:t>
            </a:r>
            <a:r>
              <a:rPr lang="pl-PL" dirty="0"/>
              <a:t>-</a:t>
            </a:r>
            <a:r>
              <a:rPr lang="pl-PL" dirty="0" err="1"/>
              <a:t>an</a:t>
            </a:r>
            <a:r>
              <a:rPr lang="pl-PL" dirty="0"/>
              <a:t>-agile-</a:t>
            </a:r>
            <a:r>
              <a:rPr lang="pl-PL" dirty="0" err="1"/>
              <a:t>method</a:t>
            </a:r>
            <a:r>
              <a:rPr lang="pl-PL" dirty="0"/>
              <a:t>-to-</a:t>
            </a:r>
            <a:r>
              <a:rPr lang="pl-PL" dirty="0" err="1"/>
              <a:t>discover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7678448-CD44-674D-A283-99F7001CB0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10943" y="2345267"/>
            <a:ext cx="7240301" cy="4072669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216972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TECHNIKI BADAWCZE I EKSPERYMENTALNE</a:t>
            </a:r>
          </a:p>
        </p:txBody>
      </p:sp>
    </p:spTree>
    <p:extLst>
      <p:ext uri="{BB962C8B-B14F-4D97-AF65-F5344CB8AC3E}">
        <p14:creationId xmlns:p14="http://schemas.microsoft.com/office/powerpoint/2010/main" val="222509383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7EC5F6F-2D85-6B4C-9986-F5959DB10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05" y="2156316"/>
            <a:ext cx="10291337" cy="11029950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702" y="1659467"/>
            <a:ext cx="16046355" cy="11773255"/>
          </a:xfrm>
        </p:spPr>
        <p:txBody>
          <a:bodyPr wrap="square" lIns="0" tIns="0" rIns="0" bIns="0">
            <a:noAutofit/>
          </a:bodyPr>
          <a:lstStyle/>
          <a:p>
            <a:pPr marL="914400" indent="-914400" algn="l">
              <a:lnSpc>
                <a:spcPct val="150000"/>
              </a:lnSpc>
              <a:buFont typeface="+mj-lt"/>
              <a:buAutoNum type="arabicPeriod" startAt="6"/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Próbna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sprzedaż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próbna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prezentacja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sprzedażowa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częste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podczas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którego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l">
              <a:lnSpc>
                <a:spcPct val="150000"/>
              </a:lnSpc>
              <a:buFont typeface="+mj-lt"/>
              <a:buAutoNum type="arabicPeriod" startAt="6"/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Pracodawca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przedstawia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produkt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/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rozwiązanie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</a:t>
            </a:r>
          </a:p>
          <a:p>
            <a:pPr marL="914400" indent="-914400" algn="l">
              <a:lnSpc>
                <a:spcPct val="150000"/>
              </a:lnSpc>
              <a:buFont typeface="+mj-lt"/>
              <a:buAutoNum type="arabicPeriod" startAt="6"/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Przedsprzedaż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Utwórz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pudełko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wrzutowe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Fałszywa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sprzedaży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społecznościowych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jak Facebook, aby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dowiedzieć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skłonny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zapłacić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Powinno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zawierać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wezwanie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linkiem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danych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przykład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Google Analytics.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Uzyskaj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płatność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będzie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gotowy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dając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klientom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VIP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wyraźnym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komunikatem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Pomóż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uczynić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niesamowitym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Broszura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makiety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opisuje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podróż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użytkownika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propozycję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l">
              <a:lnSpc>
                <a:spcPct val="150000"/>
              </a:lnSpc>
              <a:buFont typeface="+mj-lt"/>
              <a:buAutoNum type="arabicPeriod" startAt="6"/>
            </a:pP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Crowdfunding: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skutecznej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kampanii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oznacza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ludzie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chcą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kupić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Twój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indent="-914400" algn="l">
              <a:lnSpc>
                <a:spcPct val="150000"/>
              </a:lnSpc>
              <a:buFont typeface="+mj-lt"/>
              <a:buAutoNum type="arabicPeriod" startAt="6"/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Śledzenie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reklam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linków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śledzenie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reklam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umożliwiło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marketerom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dokładniejsze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mierzenie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testowanie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korygowanie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reklam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podstawie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interakcji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użytkowników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kampaniami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online.</a:t>
            </a:r>
            <a:endParaRPr lang="pl-PL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872AFAB-A944-3441-B648-424AC0A6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97" y="384878"/>
            <a:ext cx="21583206" cy="1274589"/>
          </a:xfrm>
        </p:spPr>
        <p:txBody>
          <a:bodyPr>
            <a:noAutofit/>
          </a:bodyPr>
          <a:lstStyle/>
          <a:p>
            <a:pPr algn="ctr"/>
            <a:r>
              <a:rPr lang="pl-PL" sz="8000" dirty="0">
                <a:solidFill>
                  <a:srgbClr val="496F63"/>
                </a:solidFill>
              </a:rPr>
              <a:t>Techniki testowania i eksperymentowania</a:t>
            </a:r>
            <a:br>
              <a:rPr lang="pl-PL" sz="8000" dirty="0">
                <a:solidFill>
                  <a:srgbClr val="496F63"/>
                </a:solidFill>
              </a:rPr>
            </a:br>
            <a:endParaRPr lang="pl-PL" sz="4000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F0F96D8-5728-5547-BDAD-A741D2EB3E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69022" y="1659467"/>
            <a:ext cx="4508702" cy="304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91F6599-BE0B-B944-A459-D2A91968E4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29724" y="7671291"/>
            <a:ext cx="3048000" cy="304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425827C-BCD9-2C4D-92D0-FD1BD901E5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75057" y="11042074"/>
            <a:ext cx="5926667" cy="1981200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16972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TECHNIKI BADAWCZE I EKSPERYMENTALNE</a:t>
            </a:r>
          </a:p>
        </p:txBody>
      </p:sp>
    </p:spTree>
    <p:extLst>
      <p:ext uri="{BB962C8B-B14F-4D97-AF65-F5344CB8AC3E}">
        <p14:creationId xmlns:p14="http://schemas.microsoft.com/office/powerpoint/2010/main" val="27165736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0397" y="1758213"/>
            <a:ext cx="10972578" cy="10824541"/>
          </a:xfrm>
        </p:spPr>
        <p:txBody>
          <a:bodyPr wrap="square" lIns="0" tIns="0" rIns="0" bIns="0">
            <a:noAutofit/>
          </a:bodyPr>
          <a:lstStyle/>
          <a:p>
            <a:pPr marL="1143000" indent="-1143000" algn="l">
              <a:lnSpc>
                <a:spcPct val="150000"/>
              </a:lnSpc>
              <a:buFont typeface="+mj-lt"/>
              <a:buAutoNum type="arabicPeriod" startAt="10"/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Strony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docelowe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Stwórz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szybką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internetową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wizualny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sposób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przedstawia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korzyści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Twojej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propozycji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lnSpc>
                <a:spcPct val="150000"/>
              </a:lnSpc>
              <a:buFont typeface="+mj-lt"/>
              <a:buAutoNum type="arabicPeriod" startAt="10"/>
            </a:pPr>
            <a:endParaRPr lang="en-US" sz="40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1143000" indent="-1143000" algn="l">
              <a:lnSpc>
                <a:spcPct val="150000"/>
              </a:lnSpc>
              <a:buFont typeface="+mj-lt"/>
              <a:buAutoNum type="arabicPeriod" startAt="10"/>
            </a:pP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Testy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podzielone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/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zbiorcze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porównanie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dwóch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wersji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niezależnie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internetowa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narzędzie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aplikacja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określić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lepiej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0" indent="-1143000" algn="l">
              <a:lnSpc>
                <a:spcPct val="150000"/>
              </a:lnSpc>
              <a:buFont typeface="+mj-lt"/>
              <a:buAutoNum type="arabicPeriod" startAt="10"/>
            </a:pPr>
            <a:endParaRPr lang="en-US" sz="40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1143000" indent="-1143000" algn="l">
              <a:lnSpc>
                <a:spcPct val="150000"/>
              </a:lnSpc>
              <a:buFont typeface="+mj-lt"/>
              <a:buAutoNum type="arabicPeriod" startAt="10"/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Szybki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MVP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podstawowym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zestawem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opisuje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propozycję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upewnij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łączysz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danymi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zobaczyć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skąd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pochodzi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MVP.</a:t>
            </a:r>
            <a:endParaRPr lang="pl-PL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sz="400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7EC5F6F-2D85-6B4C-9986-F5959DB10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40" y="1758213"/>
            <a:ext cx="9976667" cy="10692696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872AFAB-A944-3441-B648-424AC0A6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97" y="384878"/>
            <a:ext cx="21583206" cy="1274589"/>
          </a:xfrm>
        </p:spPr>
        <p:txBody>
          <a:bodyPr>
            <a:noAutofit/>
          </a:bodyPr>
          <a:lstStyle/>
          <a:p>
            <a:pPr algn="ctr"/>
            <a:r>
              <a:rPr lang="pl-PL" sz="8000" dirty="0">
                <a:solidFill>
                  <a:srgbClr val="496F63"/>
                </a:solidFill>
              </a:rPr>
              <a:t>Techniki testowania i eksperymentowania</a:t>
            </a:r>
            <a:br>
              <a:rPr lang="pl-PL" sz="8000" dirty="0">
                <a:solidFill>
                  <a:srgbClr val="496F63"/>
                </a:solidFill>
              </a:rPr>
            </a:br>
            <a:endParaRPr lang="pl-PL" sz="4000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8CC8972-616E-1640-9EF7-5BAEC49385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02111" y="9247420"/>
            <a:ext cx="5430683" cy="377410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1614B31-682B-4140-9438-ED8520A556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40153" y="5909481"/>
            <a:ext cx="6243450" cy="277731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14250D4-76CE-A046-9C3D-CE1E6EA807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38966" y="2231139"/>
            <a:ext cx="5244637" cy="3048000"/>
          </a:xfrm>
          <a:prstGeom prst="rect">
            <a:avLst/>
          </a:prstGeom>
        </p:spPr>
      </p:pic>
      <p:sp>
        <p:nvSpPr>
          <p:cNvPr id="8" name="Strzałka w prawo 7">
            <a:extLst>
              <a:ext uri="{FF2B5EF4-FFF2-40B4-BE49-F238E27FC236}">
                <a16:creationId xmlns:a16="http://schemas.microsoft.com/office/drawing/2014/main" id="{ADD0DBC3-4767-D045-B133-4C5657BC3F8E}"/>
              </a:ext>
            </a:extLst>
          </p:cNvPr>
          <p:cNvSpPr/>
          <p:nvPr/>
        </p:nvSpPr>
        <p:spPr>
          <a:xfrm>
            <a:off x="12840784" y="3123578"/>
            <a:ext cx="3250188" cy="81889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Strzałka w prawo 8">
            <a:extLst>
              <a:ext uri="{FF2B5EF4-FFF2-40B4-BE49-F238E27FC236}">
                <a16:creationId xmlns:a16="http://schemas.microsoft.com/office/drawing/2014/main" id="{9CA89FAC-E2B7-B34C-BA5B-842F0C7A0A2E}"/>
              </a:ext>
            </a:extLst>
          </p:cNvPr>
          <p:cNvSpPr/>
          <p:nvPr/>
        </p:nvSpPr>
        <p:spPr>
          <a:xfrm>
            <a:off x="12840784" y="6761036"/>
            <a:ext cx="3250188" cy="81889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Strzałka w prawo 9">
            <a:extLst>
              <a:ext uri="{FF2B5EF4-FFF2-40B4-BE49-F238E27FC236}">
                <a16:creationId xmlns:a16="http://schemas.microsoft.com/office/drawing/2014/main" id="{79B18991-B7CD-C945-A947-AE8F670C7002}"/>
              </a:ext>
            </a:extLst>
          </p:cNvPr>
          <p:cNvSpPr/>
          <p:nvPr/>
        </p:nvSpPr>
        <p:spPr>
          <a:xfrm>
            <a:off x="12840784" y="10315575"/>
            <a:ext cx="3250188" cy="81889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16972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TECHNIKI BADAWCZE I EKSPERYMENTALNE</a:t>
            </a:r>
          </a:p>
        </p:txBody>
      </p:sp>
    </p:spTree>
    <p:extLst>
      <p:ext uri="{BB962C8B-B14F-4D97-AF65-F5344CB8AC3E}">
        <p14:creationId xmlns:p14="http://schemas.microsoft.com/office/powerpoint/2010/main" val="178324880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0397" y="2635427"/>
            <a:ext cx="14287278" cy="8445145"/>
          </a:xfrm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u="sng" dirty="0" err="1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Inne</a:t>
            </a:r>
            <a:r>
              <a:rPr lang="en-US" sz="4400" b="1" u="sng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:</a:t>
            </a:r>
            <a:endParaRPr lang="en-US" sz="44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l">
              <a:lnSpc>
                <a:spcPct val="150000"/>
              </a:lnSpc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Analiza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konkurencji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jakieś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już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stanowią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byłyby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korzyści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Twojego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porównaniu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>
              <a:lnSpc>
                <a:spcPct val="150000"/>
              </a:lnSpc>
            </a:pPr>
            <a:endParaRPr lang="en-US" sz="40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l">
              <a:lnSpc>
                <a:spcPct val="150000"/>
              </a:lnSpc>
            </a:pPr>
            <a:endParaRPr lang="en-US" sz="40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l">
              <a:lnSpc>
                <a:spcPct val="150000"/>
              </a:lnSpc>
            </a:pPr>
            <a:endParaRPr lang="en-US" sz="40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l">
              <a:lnSpc>
                <a:spcPct val="150000"/>
              </a:lnSpc>
            </a:pP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Ankieta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dla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klientów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lub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wywiady</a:t>
            </a:r>
            <a:r>
              <a:rPr lang="en-US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z </a:t>
            </a:r>
            <a:r>
              <a:rPr lang="en-US" sz="40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klientami</a:t>
            </a:r>
            <a:endParaRPr lang="en-US" sz="40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doświadczają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Jak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bolesny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problem?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tzn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to problem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1?)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Jak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rozwiązują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problem?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zapłacą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pl-PL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pl-PL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7EC5F6F-2D85-6B4C-9986-F5959DB10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93" y="2225980"/>
            <a:ext cx="9758107" cy="1045845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872AFAB-A944-3441-B648-424AC0A6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97" y="384878"/>
            <a:ext cx="21583206" cy="127458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9600" dirty="0">
                <a:solidFill>
                  <a:srgbClr val="496F63"/>
                </a:solidFill>
              </a:rPr>
              <a:t>Techniki testowania i eksperymentowania</a:t>
            </a:r>
            <a:br>
              <a:rPr lang="pl-PL" dirty="0">
                <a:solidFill>
                  <a:srgbClr val="496F63"/>
                </a:solidFill>
              </a:rPr>
            </a:br>
            <a:endParaRPr lang="pl-PL" sz="5300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FB47F4D-616C-154F-A850-9753D7D6F8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50785" y="2797712"/>
            <a:ext cx="4807418" cy="404619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6BCF84B-A3AA-6743-BFA1-9E9349A3C0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16665" y="9386524"/>
            <a:ext cx="4233333" cy="404619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2F559E0-9451-734E-A035-9D81A663D2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465235" y="9386524"/>
            <a:ext cx="4031882" cy="4031882"/>
          </a:xfrm>
          <a:prstGeom prst="rect">
            <a:avLst/>
          </a:prstGeom>
        </p:spPr>
      </p:pic>
      <p:sp>
        <p:nvSpPr>
          <p:cNvPr id="8" name="Strzałka w prawo 7">
            <a:extLst>
              <a:ext uri="{FF2B5EF4-FFF2-40B4-BE49-F238E27FC236}">
                <a16:creationId xmlns:a16="http://schemas.microsoft.com/office/drawing/2014/main" id="{FE53EFD6-08B8-8E4F-8F94-224154EB3F5A}"/>
              </a:ext>
            </a:extLst>
          </p:cNvPr>
          <p:cNvSpPr/>
          <p:nvPr/>
        </p:nvSpPr>
        <p:spPr>
          <a:xfrm>
            <a:off x="10965216" y="10671124"/>
            <a:ext cx="3250188" cy="81889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Strzałka w prawo 8">
            <a:extLst>
              <a:ext uri="{FF2B5EF4-FFF2-40B4-BE49-F238E27FC236}">
                <a16:creationId xmlns:a16="http://schemas.microsoft.com/office/drawing/2014/main" id="{18785EC6-34E0-504F-80A7-8746F1510350}"/>
              </a:ext>
            </a:extLst>
          </p:cNvPr>
          <p:cNvSpPr/>
          <p:nvPr/>
        </p:nvSpPr>
        <p:spPr>
          <a:xfrm>
            <a:off x="13628526" y="5583955"/>
            <a:ext cx="3250188" cy="81889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16972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TECHNIKI BADAWCZE I EKSPERYMENTALNE</a:t>
            </a:r>
          </a:p>
        </p:txBody>
      </p:sp>
    </p:spTree>
    <p:extLst>
      <p:ext uri="{BB962C8B-B14F-4D97-AF65-F5344CB8AC3E}">
        <p14:creationId xmlns:p14="http://schemas.microsoft.com/office/powerpoint/2010/main" val="1372341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8">
            <a:extLst>
              <a:ext uri="{FF2B5EF4-FFF2-40B4-BE49-F238E27FC236}">
                <a16:creationId xmlns:a16="http://schemas.microsoft.com/office/drawing/2014/main" id="{53A1292A-9F7C-4F46-9923-D109D24F2BD0}"/>
              </a:ext>
            </a:extLst>
          </p:cNvPr>
          <p:cNvSpPr/>
          <p:nvPr/>
        </p:nvSpPr>
        <p:spPr>
          <a:xfrm>
            <a:off x="5635373" y="5525809"/>
            <a:ext cx="10452257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Zasady Agile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B511254-DB3C-F944-A7D4-7B4168CAA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39" y="269655"/>
            <a:ext cx="12294322" cy="1317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1784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20794911" y="762695"/>
            <a:ext cx="607907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5FD575D-1E10-8344-83D1-850652ED1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914565"/>
              </p:ext>
            </p:extLst>
          </p:nvPr>
        </p:nvGraphicFramePr>
        <p:xfrm>
          <a:off x="1638292" y="101600"/>
          <a:ext cx="16624308" cy="11329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82361178-FEE6-3F41-8CA1-1F92F7C94A2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38292" y="9976660"/>
            <a:ext cx="3618006" cy="36180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54FDBF4-D35F-8C46-8005-E1DD78D41A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746" y="9976660"/>
            <a:ext cx="3618006" cy="347681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D65ADD0-E0E7-6045-8927-E24100D8138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82142" y="9976659"/>
            <a:ext cx="3618006" cy="347681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B7ACCA1-B183-3240-BAF0-12950C4D2D5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640752" y="9976659"/>
            <a:ext cx="3618006" cy="3314204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216972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4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ZASADY AGILE</a:t>
            </a:r>
          </a:p>
        </p:txBody>
      </p:sp>
      <p:pic>
        <p:nvPicPr>
          <p:cNvPr id="11" name="Picture 2" descr="281189262">
            <a:extLst>
              <a:ext uri="{FF2B5EF4-FFF2-40B4-BE49-F238E27FC236}">
                <a16:creationId xmlns:a16="http://schemas.microsoft.com/office/drawing/2014/main" id="{396C6D41-1688-9744-BC63-8347EC9CC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480" y="7229799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DCF35391-D583-A441-9AC3-A120CD5B8242}"/>
              </a:ext>
            </a:extLst>
          </p:cNvPr>
          <p:cNvSpPr/>
          <p:nvPr/>
        </p:nvSpPr>
        <p:spPr>
          <a:xfrm>
            <a:off x="18760676" y="4853817"/>
            <a:ext cx="52842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600" b="1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Obejrzyj „The 4 </a:t>
            </a:r>
            <a:r>
              <a:rPr lang="pl-PL" sz="3600" b="1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Values</a:t>
            </a:r>
            <a:r>
              <a:rPr lang="pl-PL" sz="3600" b="1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of Agile </a:t>
            </a:r>
            <a:r>
              <a:rPr lang="pl-PL" sz="3600" b="1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Manifesto</a:t>
            </a:r>
            <a:r>
              <a:rPr lang="pl-PL" sz="3600" b="1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b="1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Explained</a:t>
            </a:r>
            <a:r>
              <a:rPr lang="pl-PL" sz="3600" b="1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!” (materiał w jęz. angielskim)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0C5D855-82CD-F647-B010-262F9B8E97C9}"/>
              </a:ext>
            </a:extLst>
          </p:cNvPr>
          <p:cNvSpPr/>
          <p:nvPr/>
        </p:nvSpPr>
        <p:spPr>
          <a:xfrm>
            <a:off x="19137092" y="9097794"/>
            <a:ext cx="524306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E4AF0A"/>
                </a:solidFill>
                <a:latin typeface="Helvetica Neue" panose="02000503000000020004" pitchFamily="2" charset="0"/>
                <a:hlinkClick r:id="rId12"/>
              </a:rPr>
              <a:t>https://www.youtube.com/watch?v=gf7pBZxOCtY</a:t>
            </a:r>
            <a:endParaRPr lang="pl-PL" dirty="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AA4124E-F56A-E542-87AA-E3A3595B24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093" y="1922074"/>
            <a:ext cx="4531449" cy="25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9809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8">
            <a:extLst>
              <a:ext uri="{FF2B5EF4-FFF2-40B4-BE49-F238E27FC236}">
                <a16:creationId xmlns:a16="http://schemas.microsoft.com/office/drawing/2014/main" id="{53A1292A-9F7C-4F46-9923-D109D24F2BD0}"/>
              </a:ext>
            </a:extLst>
          </p:cNvPr>
          <p:cNvSpPr/>
          <p:nvPr/>
        </p:nvSpPr>
        <p:spPr>
          <a:xfrm>
            <a:off x="5553060" y="5219652"/>
            <a:ext cx="13759067" cy="17473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 fontScale="925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Walidacja (ocena) L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ean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B511254-DB3C-F944-A7D4-7B4168CAA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58" y="194708"/>
            <a:ext cx="12294322" cy="13176690"/>
          </a:xfrm>
          <a:prstGeom prst="rect">
            <a:avLst/>
          </a:prstGeom>
        </p:spPr>
      </p:pic>
      <p:pic>
        <p:nvPicPr>
          <p:cNvPr id="4" name="Picture 2" descr="281189262">
            <a:extLst>
              <a:ext uri="{FF2B5EF4-FFF2-40B4-BE49-F238E27FC236}">
                <a16:creationId xmlns:a16="http://schemas.microsoft.com/office/drawing/2014/main" id="{121A151D-E50E-374C-BF89-A37156A7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325" y="11748619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2F8B18E-318E-AB41-9C4A-913606FCD97E}"/>
              </a:ext>
            </a:extLst>
          </p:cNvPr>
          <p:cNvSpPr/>
          <p:nvPr/>
        </p:nvSpPr>
        <p:spPr>
          <a:xfrm>
            <a:off x="5807658" y="11617072"/>
            <a:ext cx="88126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Obejrzyj „Lean Startup </a:t>
            </a:r>
            <a:r>
              <a:rPr lang="pl-PL" sz="3600" b="1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Lessons</a:t>
            </a:r>
            <a:r>
              <a:rPr lang="pl-PL" sz="3600" b="1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pl-PL" sz="3600" b="1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Will</a:t>
            </a:r>
            <a:r>
              <a:rPr lang="pl-PL" sz="3600" b="1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b="1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it</a:t>
            </a:r>
            <a:r>
              <a:rPr lang="pl-PL" sz="3600" b="1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b="1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Fly</a:t>
            </a:r>
            <a:r>
              <a:rPr lang="pl-PL" sz="3600" b="1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The Value of </a:t>
            </a:r>
            <a:r>
              <a:rPr lang="pl-PL" sz="3600" b="1" dirty="0" err="1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Validated</a:t>
            </a:r>
            <a:r>
              <a:rPr lang="pl-PL" sz="3600" b="1" dirty="0">
                <a:solidFill>
                  <a:srgbClr val="263A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Learning” (materiał w jęz. angielskim)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DDBF110-D605-3F44-8BC5-62852C5B6CC0}"/>
              </a:ext>
            </a:extLst>
          </p:cNvPr>
          <p:cNvSpPr/>
          <p:nvPr/>
        </p:nvSpPr>
        <p:spPr>
          <a:xfrm>
            <a:off x="15107017" y="12300196"/>
            <a:ext cx="693330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E4AF0A"/>
                </a:solidFill>
                <a:latin typeface="Helvetica Neue" panose="02000503000000020004" pitchFamily="2" charset="0"/>
                <a:hlinkClick r:id="rId4"/>
              </a:rPr>
              <a:t>https://www.youtube.com/watch?v=hwlRxZJuWTY</a:t>
            </a:r>
            <a:endParaRPr lang="pl-PL" dirty="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  <p:pic>
        <p:nvPicPr>
          <p:cNvPr id="7" name="Obraz 6" descr="Obraz zawierający kwiat, rysunek&#10;&#10;Opis wygenerowany automatycznie">
            <a:extLst>
              <a:ext uri="{FF2B5EF4-FFF2-40B4-BE49-F238E27FC236}">
                <a16:creationId xmlns:a16="http://schemas.microsoft.com/office/drawing/2014/main" id="{959A1AE5-E2D1-6E43-A203-690FFFA486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0" y="10678151"/>
            <a:ext cx="47625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0123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945727-F6AC-B14A-B41D-0ED6E052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999" y="347797"/>
            <a:ext cx="22347936" cy="126089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496F63"/>
                </a:solidFill>
              </a:rPr>
              <a:t>O co </a:t>
            </a:r>
            <a:r>
              <a:rPr lang="en-US" dirty="0" err="1">
                <a:solidFill>
                  <a:srgbClr val="496F63"/>
                </a:solidFill>
              </a:rPr>
              <a:t>powinieneś</a:t>
            </a:r>
            <a:r>
              <a:rPr lang="en-US" dirty="0">
                <a:solidFill>
                  <a:srgbClr val="496F63"/>
                </a:solidFill>
              </a:rPr>
              <a:t> </a:t>
            </a:r>
            <a:r>
              <a:rPr lang="en-US" dirty="0" err="1">
                <a:solidFill>
                  <a:srgbClr val="496F63"/>
                </a:solidFill>
              </a:rPr>
              <a:t>zapytać</a:t>
            </a:r>
            <a:r>
              <a:rPr lang="en-US" dirty="0">
                <a:solidFill>
                  <a:srgbClr val="496F63"/>
                </a:solidFill>
              </a:rPr>
              <a:t> </a:t>
            </a:r>
            <a:r>
              <a:rPr lang="en-US" dirty="0" err="1">
                <a:solidFill>
                  <a:srgbClr val="496F63"/>
                </a:solidFill>
              </a:rPr>
              <a:t>podczas</a:t>
            </a:r>
            <a:r>
              <a:rPr lang="en-US" dirty="0">
                <a:solidFill>
                  <a:srgbClr val="496F63"/>
                </a:solidFill>
              </a:rPr>
              <a:t> </a:t>
            </a:r>
            <a:r>
              <a:rPr lang="en-US" dirty="0" err="1">
                <a:solidFill>
                  <a:srgbClr val="496F63"/>
                </a:solidFill>
              </a:rPr>
              <a:t>walidacji</a:t>
            </a:r>
            <a:r>
              <a:rPr lang="en-US" i="1" dirty="0"/>
              <a:t>?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5338A0-18B3-3746-98BB-2AFC95EAE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200" y="2172214"/>
            <a:ext cx="13787622" cy="10293842"/>
          </a:xfrm>
        </p:spPr>
        <p:txBody>
          <a:bodyPr>
            <a:normAutofit fontScale="85000" lnSpcReduction="10000"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Sprawdź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poprawność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problemu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rozwiązać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problem?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Jeśli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użytkownicy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uważają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to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poważny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problem,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Twoje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rozwiązanie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będzie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atrakcyjne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Sprawdź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poprawność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rynku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Niektórzy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użytkownicy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mogą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zgodzić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to problem,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rozwiązać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Ale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ich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wystarczająco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dużo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aby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stworzyć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rynek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Twój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Sprawdź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poprawność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produktu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/</a:t>
            </a: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rozwiązania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istnieć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ale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Twój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faktycznie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rozwiązuje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Sprawdź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gotowość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do </a:t>
            </a:r>
            <a:r>
              <a:rPr lang="en-US" sz="47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zapłaty</a:t>
            </a:r>
            <a:r>
              <a:rPr lang="en-US" sz="47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pojawić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popyt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rynku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świetny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Ale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ludzie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rzeczywiście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będą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chcieli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sięgnąć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swoich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portfeli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to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zapłacić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l-PL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3FA0974-867E-9241-AE02-CA435C57B1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51231" y="7415779"/>
            <a:ext cx="3897239" cy="24438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2F30838-57C2-2E42-9735-309C2F54A6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86956" y="1608695"/>
            <a:ext cx="3144444" cy="281863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060222-F042-A24D-8289-5528D7D183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51519" y="4427326"/>
            <a:ext cx="2979881" cy="297988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BAB6559-4A73-1948-A6A8-377ACF7A27B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51231" y="9859623"/>
            <a:ext cx="3681015" cy="3262333"/>
          </a:xfrm>
          <a:prstGeom prst="rect">
            <a:avLst/>
          </a:prstGeom>
        </p:spPr>
      </p:pic>
      <p:sp>
        <p:nvSpPr>
          <p:cNvPr id="9" name="Strzałka w prawo 8">
            <a:extLst>
              <a:ext uri="{FF2B5EF4-FFF2-40B4-BE49-F238E27FC236}">
                <a16:creationId xmlns:a16="http://schemas.microsoft.com/office/drawing/2014/main" id="{D94F3A9C-307A-0A43-A11D-5DBFB2C15842}"/>
              </a:ext>
            </a:extLst>
          </p:cNvPr>
          <p:cNvSpPr/>
          <p:nvPr/>
        </p:nvSpPr>
        <p:spPr>
          <a:xfrm>
            <a:off x="16001043" y="2745632"/>
            <a:ext cx="3250188" cy="81889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Strzałka w prawo 9">
            <a:extLst>
              <a:ext uri="{FF2B5EF4-FFF2-40B4-BE49-F238E27FC236}">
                <a16:creationId xmlns:a16="http://schemas.microsoft.com/office/drawing/2014/main" id="{72DFDF72-5052-2340-A06D-9DC8036F209C}"/>
              </a:ext>
            </a:extLst>
          </p:cNvPr>
          <p:cNvSpPr/>
          <p:nvPr/>
        </p:nvSpPr>
        <p:spPr>
          <a:xfrm>
            <a:off x="15766407" y="10355986"/>
            <a:ext cx="3250188" cy="1069925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Strzałka w prawo 10">
            <a:extLst>
              <a:ext uri="{FF2B5EF4-FFF2-40B4-BE49-F238E27FC236}">
                <a16:creationId xmlns:a16="http://schemas.microsoft.com/office/drawing/2014/main" id="{91FB034C-0758-EB49-9FDE-5E544D09427B}"/>
              </a:ext>
            </a:extLst>
          </p:cNvPr>
          <p:cNvSpPr/>
          <p:nvPr/>
        </p:nvSpPr>
        <p:spPr>
          <a:xfrm>
            <a:off x="15766407" y="8228253"/>
            <a:ext cx="3250188" cy="81889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trzałka w prawo 11">
            <a:extLst>
              <a:ext uri="{FF2B5EF4-FFF2-40B4-BE49-F238E27FC236}">
                <a16:creationId xmlns:a16="http://schemas.microsoft.com/office/drawing/2014/main" id="{B1D005BA-743F-B340-B6A9-18C61ECD1349}"/>
              </a:ext>
            </a:extLst>
          </p:cNvPr>
          <p:cNvSpPr/>
          <p:nvPr/>
        </p:nvSpPr>
        <p:spPr>
          <a:xfrm>
            <a:off x="16001043" y="5681343"/>
            <a:ext cx="3250188" cy="81889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CA5DEF9-4C20-194B-8BEA-BD1862AB9EF6}"/>
              </a:ext>
            </a:extLst>
          </p:cNvPr>
          <p:cNvSpPr/>
          <p:nvPr/>
        </p:nvSpPr>
        <p:spPr>
          <a:xfrm>
            <a:off x="1123277" y="12924065"/>
            <a:ext cx="1278426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Source: </a:t>
            </a:r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medium.com</a:t>
            </a:r>
            <a:r>
              <a:rPr lang="pl-PL" dirty="0"/>
              <a:t>/</a:t>
            </a:r>
            <a:r>
              <a:rPr lang="pl-PL" dirty="0" err="1"/>
              <a:t>lean</a:t>
            </a:r>
            <a:r>
              <a:rPr lang="pl-PL" dirty="0"/>
              <a:t>-startup-</a:t>
            </a:r>
            <a:r>
              <a:rPr lang="pl-PL" dirty="0" err="1"/>
              <a:t>circle</a:t>
            </a:r>
            <a:r>
              <a:rPr lang="pl-PL" dirty="0"/>
              <a:t>/lean-validation-and-experimentation-b48eac3a1fbc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216972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WALIDACJA LEAN</a:t>
            </a:r>
          </a:p>
        </p:txBody>
      </p:sp>
    </p:spTree>
    <p:extLst>
      <p:ext uri="{BB962C8B-B14F-4D97-AF65-F5344CB8AC3E}">
        <p14:creationId xmlns:p14="http://schemas.microsoft.com/office/powerpoint/2010/main" val="227883841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1ED5F-0B4C-7F47-968A-2D77AA89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017" y="423961"/>
            <a:ext cx="22505631" cy="2176835"/>
          </a:xfrm>
        </p:spPr>
        <p:txBody>
          <a:bodyPr>
            <a:normAutofit/>
          </a:bodyPr>
          <a:lstStyle/>
          <a:p>
            <a:r>
              <a:rPr lang="pl-PL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Krok 1 – stwórz produkt z minimalną funkcjonalnością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7771" y="2471091"/>
            <a:ext cx="20476358" cy="6743294"/>
          </a:xfrm>
        </p:spPr>
        <p:txBody>
          <a:bodyPr lIns="38100" tIns="38100" rIns="38100" bIns="38100" anchor="t">
            <a:normAutofit lnSpcReduction="10000"/>
          </a:bodyPr>
          <a:lstStyle/>
          <a:p>
            <a:pPr algn="l">
              <a:lnSpc>
                <a:spcPct val="150000"/>
              </a:lnSpc>
            </a:pPr>
            <a:r>
              <a:rPr lang="pl-PL" sz="4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Ma to na celu pozyskanie konkretnych, prawdziwych danych od osób zainteresowanych produktem, np. podpowiedzi pochodzących od obecnych nabywców:</a:t>
            </a:r>
          </a:p>
          <a:p>
            <a:pPr algn="l">
              <a:lnSpc>
                <a:spcPct val="150000"/>
              </a:lnSpc>
            </a:pPr>
            <a:endParaRPr lang="pl-PL" sz="44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co jeszcze możesz dodać do produktu?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jakie elementy należy wyeliminować z tego produktu? Co jest zbędne?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jak inaczej można rozwiązać pewne aspekty związane z produktem? </a:t>
            </a:r>
            <a:endParaRPr lang="pl-PL" sz="4400" dirty="0">
              <a:solidFill>
                <a:srgbClr val="496F63"/>
              </a:solidFill>
              <a:latin typeface="Arial"/>
              <a:ea typeface="Montserrat-SemiBold"/>
              <a:cs typeface="Arial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37E3597-AF4A-F14B-9D10-A71650C737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85348" y="4289509"/>
            <a:ext cx="6977427" cy="2371993"/>
          </a:xfrm>
          <a:prstGeom prst="rect">
            <a:avLst/>
          </a:prstGeom>
        </p:spPr>
      </p:pic>
      <p:sp>
        <p:nvSpPr>
          <p:cNvPr id="7" name="Strzałka w prawo 6">
            <a:extLst>
              <a:ext uri="{FF2B5EF4-FFF2-40B4-BE49-F238E27FC236}">
                <a16:creationId xmlns:a16="http://schemas.microsoft.com/office/drawing/2014/main" id="{598B6DB7-2621-234A-9EC3-70F7DEB3A5CA}"/>
              </a:ext>
            </a:extLst>
          </p:cNvPr>
          <p:cNvSpPr/>
          <p:nvPr/>
        </p:nvSpPr>
        <p:spPr>
          <a:xfrm>
            <a:off x="12650835" y="6107415"/>
            <a:ext cx="3028983" cy="554087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6A69426-BDA3-A641-8D2D-714BF4E54E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06857" y="9401240"/>
            <a:ext cx="5058984" cy="3048000"/>
          </a:xfrm>
          <a:prstGeom prst="rect">
            <a:avLst/>
          </a:prstGeom>
        </p:spPr>
      </p:pic>
      <p:sp>
        <p:nvSpPr>
          <p:cNvPr id="9" name="Strzałka w prawo 8">
            <a:extLst>
              <a:ext uri="{FF2B5EF4-FFF2-40B4-BE49-F238E27FC236}">
                <a16:creationId xmlns:a16="http://schemas.microsoft.com/office/drawing/2014/main" id="{EACAC4F3-3B61-964C-A7EE-5CF7C5349E31}"/>
              </a:ext>
            </a:extLst>
          </p:cNvPr>
          <p:cNvSpPr/>
          <p:nvPr/>
        </p:nvSpPr>
        <p:spPr>
          <a:xfrm rot="1263950">
            <a:off x="18802690" y="8148060"/>
            <a:ext cx="3028983" cy="540000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401C7BA-33F3-BE4D-95B6-CF4773318F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6856" y="9751858"/>
            <a:ext cx="11200117" cy="3680864"/>
          </a:xfrm>
          <a:prstGeom prst="rect">
            <a:avLst/>
          </a:prstGeom>
        </p:spPr>
      </p:pic>
      <p:sp>
        <p:nvSpPr>
          <p:cNvPr id="11" name="Strzałka w prawo 10">
            <a:extLst>
              <a:ext uri="{FF2B5EF4-FFF2-40B4-BE49-F238E27FC236}">
                <a16:creationId xmlns:a16="http://schemas.microsoft.com/office/drawing/2014/main" id="{DAFB72F2-8894-F44A-8EB8-B57E336EF6DC}"/>
              </a:ext>
            </a:extLst>
          </p:cNvPr>
          <p:cNvSpPr/>
          <p:nvPr/>
        </p:nvSpPr>
        <p:spPr>
          <a:xfrm rot="7820012">
            <a:off x="12973908" y="9867076"/>
            <a:ext cx="3028983" cy="554087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MINIMALNY OPŁACALNY PRODUKT (MVP)</a:t>
            </a:r>
          </a:p>
        </p:txBody>
      </p:sp>
    </p:spTree>
    <p:extLst>
      <p:ext uri="{BB962C8B-B14F-4D97-AF65-F5344CB8AC3E}">
        <p14:creationId xmlns:p14="http://schemas.microsoft.com/office/powerpoint/2010/main" val="212440109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3050" y="3658584"/>
            <a:ext cx="13165025" cy="98013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4000" dirty="0">
                <a:solidFill>
                  <a:srgbClr val="263A34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Mierzysz wszystkie dane, które mogą Cię zainteresować i być przydatne do ulepszania produktu i samej oferty. Na przykład:</a:t>
            </a:r>
          </a:p>
          <a:p>
            <a:pPr>
              <a:lnSpc>
                <a:spcPct val="150000"/>
              </a:lnSpc>
            </a:pPr>
            <a:endParaRPr lang="pl-PL" sz="4000" dirty="0">
              <a:solidFill>
                <a:srgbClr val="263A34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263A34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ile osób odwiedziło stronę?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263A34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ile osób kupiło produkt?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263A34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ile osób wypełniło formularz?</a:t>
            </a:r>
          </a:p>
          <a:p>
            <a:pPr>
              <a:lnSpc>
                <a:spcPct val="150000"/>
              </a:lnSpc>
            </a:pPr>
            <a:endParaRPr lang="pl-PL" sz="4000" dirty="0">
              <a:solidFill>
                <a:srgbClr val="263A34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>
              <a:lnSpc>
                <a:spcPct val="150000"/>
              </a:lnSpc>
            </a:pPr>
            <a:r>
              <a:rPr lang="pl-PL" sz="4000" dirty="0">
                <a:solidFill>
                  <a:srgbClr val="263A34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Masz konkretne dane, konkretne liczby, nad którymi możesz później pracować.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181335B-F164-0E4A-A542-EE703CD6F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0" y="866464"/>
            <a:ext cx="17483328" cy="2176835"/>
          </a:xfrm>
        </p:spPr>
        <p:txBody>
          <a:bodyPr>
            <a:normAutofit/>
          </a:bodyPr>
          <a:lstStyle/>
          <a:p>
            <a:r>
              <a:rPr lang="pl-PL" sz="72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Krok 2 – zmierz i oceń wszystkie dane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BCB9499-61CC-0F4E-BE89-0E0CCF20F73F}"/>
              </a:ext>
            </a:extLst>
          </p:cNvPr>
          <p:cNvSpPr/>
          <p:nvPr/>
        </p:nvSpPr>
        <p:spPr>
          <a:xfrm>
            <a:off x="6766560" y="2119969"/>
            <a:ext cx="11996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Co zrobić po stworzeniu prototypu?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AC543B3-92F4-9C4B-8C70-B5455AB9D1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3502" y="4003900"/>
            <a:ext cx="8474087" cy="775884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C6C71BD-07D0-3D47-AFBC-5E5972E01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53" y="4003900"/>
            <a:ext cx="8345047" cy="894397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MINIMALNY OPŁACALNY PRODUKT (MVP)</a:t>
            </a:r>
          </a:p>
        </p:txBody>
      </p:sp>
    </p:spTree>
    <p:extLst>
      <p:ext uri="{BB962C8B-B14F-4D97-AF65-F5344CB8AC3E}">
        <p14:creationId xmlns:p14="http://schemas.microsoft.com/office/powerpoint/2010/main" val="208357999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000" y="2095424"/>
            <a:ext cx="23071016" cy="1241442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170000"/>
              </a:lnSpc>
            </a:pPr>
            <a:r>
              <a:rPr lang="pl-PL" sz="8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Poprawiasz, optymalizujesz, pracujesz nad różnymi wskaźnikami, aby produkt był lepszy.</a:t>
            </a:r>
            <a:endParaRPr lang="pl-PL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pl-PL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pl-PL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pl-PL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pl-PL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CC34A91-9E96-CE4D-8067-366F29D9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444" y="539310"/>
            <a:ext cx="16482720" cy="2176835"/>
          </a:xfrm>
        </p:spPr>
        <p:txBody>
          <a:bodyPr>
            <a:normAutofit/>
          </a:bodyPr>
          <a:lstStyle/>
          <a:p>
            <a:pPr algn="ctr"/>
            <a:r>
              <a:rPr lang="pl-PL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Krok 3 – uczysz się i doskonalisz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D254E5E-FBAE-824D-B4C3-AE7F965FBE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740" y="4562162"/>
            <a:ext cx="7089056" cy="50390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80FAEE1-CC3F-684D-B7DD-57920843AB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77825" y="4515016"/>
            <a:ext cx="7089055" cy="5039037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1B04E7A-2151-E641-90AF-8F47C26B3719}"/>
              </a:ext>
            </a:extLst>
          </p:cNvPr>
          <p:cNvSpPr/>
          <p:nvPr/>
        </p:nvSpPr>
        <p:spPr>
          <a:xfrm>
            <a:off x="1295740" y="10572750"/>
            <a:ext cx="22229070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b="1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Pamiętaj! </a:t>
            </a:r>
            <a:r>
              <a:rPr lang="pl-PL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6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zasami tak naprawdę sama zmiana nagłówka może zwiększyć skuteczność oferty nawet o 200%!</a:t>
            </a:r>
            <a:endParaRPr lang="pl-PL" sz="6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CB13CFD-1668-4848-852E-5A18C14BEE2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59909" y="4515016"/>
            <a:ext cx="7264901" cy="513332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MINIMALNY OPŁACALNY PRODUKT (MVP)</a:t>
            </a:r>
          </a:p>
        </p:txBody>
      </p:sp>
    </p:spTree>
    <p:extLst>
      <p:ext uri="{BB962C8B-B14F-4D97-AF65-F5344CB8AC3E}">
        <p14:creationId xmlns:p14="http://schemas.microsoft.com/office/powerpoint/2010/main" val="350681422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9044" y="2771775"/>
            <a:ext cx="18225527" cy="8877561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pl-PL" sz="4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Zaletą strategii Minimum </a:t>
            </a:r>
            <a:r>
              <a:rPr lang="pl-PL" sz="4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Viable</a:t>
            </a:r>
            <a:r>
              <a:rPr lang="pl-PL" sz="4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Product jest to, że otrzymujesz odpowiedź na pytanie, czy ma sens tworzenie danego produktu, czy kupujący będą starali się go znaleźć, czy też ktoś będzie zainteresowany jego zakupem.</a:t>
            </a:r>
          </a:p>
          <a:p>
            <a:pPr>
              <a:lnSpc>
                <a:spcPct val="160000"/>
              </a:lnSpc>
            </a:pPr>
            <a:endParaRPr lang="pl-PL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60000"/>
              </a:lnSpc>
            </a:pPr>
            <a:endParaRPr lang="pl-PL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60000"/>
              </a:lnSpc>
            </a:pPr>
            <a:r>
              <a:rPr lang="pl-PL" sz="4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Pytanie więc NIE brzmi: </a:t>
            </a:r>
            <a:r>
              <a:rPr lang="pl-PL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„Czy ten produkt można zbudować?”</a:t>
            </a:r>
          </a:p>
          <a:p>
            <a:pPr>
              <a:lnSpc>
                <a:spcPct val="160000"/>
              </a:lnSpc>
            </a:pPr>
            <a:r>
              <a:rPr lang="pl-PL" sz="4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Zamiast tego pytanie powinno brzmieć: </a:t>
            </a:r>
            <a:r>
              <a:rPr lang="pl-PL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„Czy ten produkt powinien zostać zbudowany?”</a:t>
            </a:r>
            <a:endParaRPr lang="pl-PL" sz="4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CC34A91-9E96-CE4D-8067-366F29D9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984" y="738555"/>
            <a:ext cx="20476358" cy="2033220"/>
          </a:xfrm>
        </p:spPr>
        <p:txBody>
          <a:bodyPr>
            <a:noAutofit/>
          </a:bodyPr>
          <a:lstStyle/>
          <a:p>
            <a:pPr algn="ctr"/>
            <a:r>
              <a:rPr lang="pl-PL" sz="6600" dirty="0">
                <a:solidFill>
                  <a:srgbClr val="496F63"/>
                </a:solidFill>
                <a:latin typeface="Arial" pitchFamily="34" charset="0"/>
                <a:cs typeface="Arial" pitchFamily="34" charset="0"/>
              </a:rPr>
              <a:t>OK. Ale po co? Po co tworzyć taki produkt o minimalnej funkcjonalności?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1746CC1-9156-9F46-B7A4-E3E1CA06D9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614" y="5091689"/>
            <a:ext cx="3597816" cy="56349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D663D2-329A-7F48-8127-31F99C79D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53" y="2887998"/>
            <a:ext cx="9413814" cy="10089447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MINIMALNY OPŁACALNY PRODUKT (MVP)</a:t>
            </a:r>
          </a:p>
        </p:txBody>
      </p:sp>
    </p:spTree>
    <p:extLst>
      <p:ext uri="{BB962C8B-B14F-4D97-AF65-F5344CB8AC3E}">
        <p14:creationId xmlns:p14="http://schemas.microsoft.com/office/powerpoint/2010/main" val="3356872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8457" y="4630044"/>
            <a:ext cx="20476358" cy="493598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endParaRPr lang="pl-PL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pl-PL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przykład - chciałbyś zacząć </a:t>
            </a:r>
            <a:r>
              <a:rPr lang="pl-PL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blogować</a:t>
            </a:r>
            <a:r>
              <a:rPr lang="pl-PL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pl-PL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musisz od razu kupować własnej domeny, serwera, samodzielnie instalować </a:t>
            </a:r>
            <a:r>
              <a:rPr lang="pl-PL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WordPressa</a:t>
            </a:r>
            <a:r>
              <a:rPr lang="pl-PL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(lub zatrudniać projektanta stron internetowych). NIE!</a:t>
            </a:r>
          </a:p>
          <a:p>
            <a:pPr>
              <a:lnSpc>
                <a:spcPct val="170000"/>
              </a:lnSpc>
            </a:pPr>
            <a:r>
              <a:rPr lang="pl-PL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Masz konto na Facebooku? Możesz zacząć </a:t>
            </a:r>
            <a:r>
              <a:rPr lang="pl-PL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blogować</a:t>
            </a:r>
            <a:r>
              <a:rPr lang="pl-PL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pl-PL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blogspot</a:t>
            </a:r>
            <a:r>
              <a:rPr lang="pl-PL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lub po prostu założyć fanpage - to bardzo proste! </a:t>
            </a:r>
            <a:endParaRPr lang="pl-PL" sz="4000" dirty="0">
              <a:solidFill>
                <a:srgbClr val="000000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CC34A91-9E96-CE4D-8067-366F29D9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319" y="656971"/>
            <a:ext cx="16482720" cy="217683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Praktyczne zastosowanie MVP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0C77EDAB-0367-8340-A596-10DFE7428FF3}"/>
              </a:ext>
            </a:extLst>
          </p:cNvPr>
          <p:cNvSpPr txBox="1">
            <a:spLocks/>
          </p:cNvSpPr>
          <p:nvPr/>
        </p:nvSpPr>
        <p:spPr>
          <a:xfrm>
            <a:off x="1080740" y="2496583"/>
            <a:ext cx="12882432" cy="20771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9pPr>
          </a:lstStyle>
          <a:p>
            <a:pPr algn="ctr" hangingPunct="1"/>
            <a:r>
              <a:rPr lang="pl-PL" sz="4800" dirty="0">
                <a:solidFill>
                  <a:srgbClr val="263A34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Stwórz swojego MVP za pomocą swojego konta na Facebooku lub </a:t>
            </a:r>
            <a:r>
              <a:rPr lang="pl-PL" sz="4800" dirty="0" err="1">
                <a:solidFill>
                  <a:srgbClr val="263A34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blogspota</a:t>
            </a:r>
            <a:r>
              <a:rPr lang="pl-PL" sz="4800" dirty="0">
                <a:solidFill>
                  <a:srgbClr val="263A34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!</a:t>
            </a:r>
            <a:endParaRPr lang="pl-PL" sz="4800" dirty="0">
              <a:solidFill>
                <a:srgbClr val="263A34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4DC1E8C-D769-A740-BB0D-B575A03918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02779" y="2145323"/>
            <a:ext cx="8341563" cy="350851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FBE952A-01F1-374E-932F-EC226309B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59" y="-375090"/>
            <a:ext cx="12294322" cy="1317669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E5F8DF6-6601-594F-8B06-91B0678D8E98}"/>
              </a:ext>
            </a:extLst>
          </p:cNvPr>
          <p:cNvSpPr/>
          <p:nvPr/>
        </p:nvSpPr>
        <p:spPr>
          <a:xfrm>
            <a:off x="1080740" y="9622302"/>
            <a:ext cx="22887877" cy="406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b="1" dirty="0">
                <a:solidFill>
                  <a:srgbClr val="263A34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Zapamiętaj!</a:t>
            </a:r>
          </a:p>
          <a:p>
            <a:pPr algn="ctr">
              <a:lnSpc>
                <a:spcPct val="150000"/>
              </a:lnSpc>
            </a:pPr>
            <a:r>
              <a:rPr lang="pl-PL" sz="6000" b="1" dirty="0">
                <a:solidFill>
                  <a:srgbClr val="263A34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MVP mają zostać stworzone ZANIM kiedykolwiek poświęcisz czas, pieniądze i zasoby na budowanie fizycznego produktu lub usługi.</a:t>
            </a:r>
            <a:endParaRPr lang="pl-PL" sz="6000" dirty="0">
              <a:solidFill>
                <a:srgbClr val="263A34"/>
              </a:solidFill>
              <a:latin typeface="Agency FB" panose="020B050302020202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MINIMALNY OPŁACALNY PRODUKT (MVP)</a:t>
            </a:r>
          </a:p>
        </p:txBody>
      </p:sp>
    </p:spTree>
    <p:extLst>
      <p:ext uri="{BB962C8B-B14F-4D97-AF65-F5344CB8AC3E}">
        <p14:creationId xmlns:p14="http://schemas.microsoft.com/office/powerpoint/2010/main" val="29092349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3821" y="3729996"/>
            <a:ext cx="20476358" cy="9735153"/>
          </a:xfrm>
        </p:spPr>
        <p:txBody>
          <a:bodyPr>
            <a:normAutofit/>
          </a:bodyPr>
          <a:lstStyle/>
          <a:p>
            <a:endParaRPr lang="pl-PL" sz="4000" dirty="0"/>
          </a:p>
          <a:p>
            <a:endParaRPr lang="pl-PL" sz="40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EFFE77-5292-8940-A0A5-B17BF4FF98AC}"/>
              </a:ext>
            </a:extLst>
          </p:cNvPr>
          <p:cNvSpPr/>
          <p:nvPr/>
        </p:nvSpPr>
        <p:spPr>
          <a:xfrm>
            <a:off x="1188000" y="3086551"/>
            <a:ext cx="2313816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Utwórz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reklamę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Facebooku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pośrednictwem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AdWords.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Ogłoszenie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odnosić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bezpośrednio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oferty</a:t>
            </a:r>
            <a:endParaRPr lang="en-GB" sz="40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Opisz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jego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wygląd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funkcjonalność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cechy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zalety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cenę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itp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będą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zainteresowane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zakupem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produktu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będą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musiały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kliknąć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wpisać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swoje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imię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nazwisko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e-mail,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telefonu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Kolejnym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krokiem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wykonać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jest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kliknięcie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Finalizuj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potem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pojawi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informacja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aktualnie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niedostępny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go w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magazynie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ale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zostanie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powiadomiony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będzie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ponownie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magazynie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LUB „z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powodu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problemów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technicznych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jesteśmy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stanie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sfinalizować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zamówienia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poinformujemy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Cię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naprawimy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dzięki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temu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będziesz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wiedział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osób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chce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kupić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Twój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GB" sz="4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Shape 68">
            <a:extLst>
              <a:ext uri="{FF2B5EF4-FFF2-40B4-BE49-F238E27FC236}">
                <a16:creationId xmlns:a16="http://schemas.microsoft.com/office/drawing/2014/main" id="{03BE920B-5F3D-994E-B0C4-8C8955B85E7F}"/>
              </a:ext>
            </a:extLst>
          </p:cNvPr>
          <p:cNvSpPr/>
          <p:nvPr/>
        </p:nvSpPr>
        <p:spPr>
          <a:xfrm>
            <a:off x="1953821" y="534155"/>
            <a:ext cx="20911355" cy="28039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8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MVP – jak </a:t>
            </a:r>
            <a:r>
              <a:rPr lang="en-GB" sz="88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stworzyć</a:t>
            </a:r>
            <a:r>
              <a:rPr lang="en-GB" sz="88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8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GB" sz="88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GB" sz="88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Przykład</a:t>
            </a:r>
            <a:r>
              <a:rPr lang="en-GB" sz="88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8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tego</a:t>
            </a:r>
            <a:r>
              <a:rPr lang="en-GB" sz="88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 </a:t>
            </a:r>
            <a:r>
              <a:rPr lang="en-GB" sz="88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możesz</a:t>
            </a:r>
            <a:r>
              <a:rPr lang="en-GB" sz="88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8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zrobić</a:t>
            </a:r>
            <a:endParaRPr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53F1433-9AF1-9B4E-AC2C-50A4BA8A30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708" y="9917723"/>
            <a:ext cx="10342410" cy="3459985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0A7533C-1D9B-3B40-92EE-2BF587240C10}"/>
              </a:ext>
            </a:extLst>
          </p:cNvPr>
          <p:cNvSpPr/>
          <p:nvPr/>
        </p:nvSpPr>
        <p:spPr>
          <a:xfrm>
            <a:off x="11667118" y="10476460"/>
            <a:ext cx="1219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Tak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więc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produkt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może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jeszcze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nie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istnieć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fizycznie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.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Trzeba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sprawdzić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,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czy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w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ogóle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jest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potrzebny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na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GB" sz="4800" b="1" dirty="0" err="1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rynku</a:t>
            </a:r>
            <a:r>
              <a:rPr lang="en-GB" sz="4800" b="1" dirty="0">
                <a:solidFill>
                  <a:srgbClr val="71BB9A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.</a:t>
            </a:r>
          </a:p>
        </p:txBody>
      </p:sp>
      <p:sp>
        <p:nvSpPr>
          <p:cNvPr id="9" name="Prostokąt 8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MINIMALNY OPŁACALNY PRODUKT (MVP)</a:t>
            </a:r>
          </a:p>
        </p:txBody>
      </p:sp>
    </p:spTree>
    <p:extLst>
      <p:ext uri="{BB962C8B-B14F-4D97-AF65-F5344CB8AC3E}">
        <p14:creationId xmlns:p14="http://schemas.microsoft.com/office/powerpoint/2010/main" val="31324201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7" name="Shape 68">
            <a:extLst>
              <a:ext uri="{FF2B5EF4-FFF2-40B4-BE49-F238E27FC236}">
                <a16:creationId xmlns:a16="http://schemas.microsoft.com/office/drawing/2014/main" id="{7CDC6581-FBDF-9743-A7C5-7A844CDCB4CE}"/>
              </a:ext>
            </a:extLst>
          </p:cNvPr>
          <p:cNvSpPr/>
          <p:nvPr/>
        </p:nvSpPr>
        <p:spPr>
          <a:xfrm>
            <a:off x="5852160" y="4681729"/>
            <a:ext cx="12294322" cy="39479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MVP </a:t>
            </a:r>
          </a:p>
          <a:p>
            <a:pPr algn="ctr"/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studium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przypadku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7319E37-5246-1C49-8C7A-518D9947D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31" y="762695"/>
            <a:ext cx="12294322" cy="1257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8222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AC9006"/>
      </a:dk1>
      <a:lt1>
        <a:srgbClr val="A6A7A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92245</TotalTime>
  <Words>2645</Words>
  <Application>Microsoft Office PowerPoint</Application>
  <PresentationFormat>Custom</PresentationFormat>
  <Paragraphs>230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Agency FB</vt:lpstr>
      <vt:lpstr>Apple Chancery</vt:lpstr>
      <vt:lpstr>Apple Chancery</vt:lpstr>
      <vt:lpstr>Arial</vt:lpstr>
      <vt:lpstr>Helvetica Light</vt:lpstr>
      <vt:lpstr>Helvetica Neue</vt:lpstr>
      <vt:lpstr>Montserrat-Regular</vt:lpstr>
      <vt:lpstr>Montserrat-SemiBold</vt:lpstr>
      <vt:lpstr>PT Sans</vt:lpstr>
      <vt:lpstr>Roboto Regular</vt:lpstr>
      <vt:lpstr>Times New Roman</vt:lpstr>
      <vt:lpstr>Wingdings</vt:lpstr>
      <vt:lpstr>White</vt:lpstr>
      <vt:lpstr>PowerPoint Presentation</vt:lpstr>
      <vt:lpstr>PowerPoint Presentation</vt:lpstr>
      <vt:lpstr>Krok 1 – stwórz produkt z minimalną funkcjonalnością</vt:lpstr>
      <vt:lpstr>Krok 2 – zmierz i oceń wszystkie dane</vt:lpstr>
      <vt:lpstr>Krok 3 – uczysz się i doskonalisz</vt:lpstr>
      <vt:lpstr>OK. Ale po co? Po co tworzyć taki produkt o minimalnej funkcjonalności?</vt:lpstr>
      <vt:lpstr>Praktyczne zastosowanie MVP</vt:lpstr>
      <vt:lpstr>PowerPoint Presentation</vt:lpstr>
      <vt:lpstr>PowerPoint Presentation</vt:lpstr>
      <vt:lpstr>Stwórz swojego MVP za pomocą swojego konta na Facebooku lub blogspotu!  Przykłady: </vt:lpstr>
      <vt:lpstr>PowerPoint Presentation</vt:lpstr>
      <vt:lpstr>PowerPoint Presentation</vt:lpstr>
      <vt:lpstr>Proces eksperymentowania lean – cykl powtarzania</vt:lpstr>
      <vt:lpstr>PowerPoint Presentation</vt:lpstr>
      <vt:lpstr>PowerPoint Presentation</vt:lpstr>
      <vt:lpstr>PowerPoint Presentation</vt:lpstr>
      <vt:lpstr>PowerPoint Presentation</vt:lpstr>
      <vt:lpstr>Jakie rodzaje obserwacji możesz wykorzystać podczas testowania i eksperymentowania?   Jak zachowują się klienci, gdy Ty tu jesteś, a kiedy Ciebie nie ma?</vt:lpstr>
      <vt:lpstr>PowerPoint Presentation</vt:lpstr>
      <vt:lpstr>Techniki testowania i eksperymentowania</vt:lpstr>
      <vt:lpstr>Techniki testowania i eksperymentowania </vt:lpstr>
      <vt:lpstr>Techniki testowania i eksperymentowania </vt:lpstr>
      <vt:lpstr>Techniki testowania i eksperymentowania </vt:lpstr>
      <vt:lpstr>Techniki testowania i eksperymentowania </vt:lpstr>
      <vt:lpstr>PowerPoint Presentation</vt:lpstr>
      <vt:lpstr>PowerPoint Presentation</vt:lpstr>
      <vt:lpstr>PowerPoint Presentation</vt:lpstr>
      <vt:lpstr>O co powinieneś zapytać podczas walidacji?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</dc:creator>
  <cp:lastModifiedBy>David Montgomery</cp:lastModifiedBy>
  <cp:revision>314</cp:revision>
  <dcterms:modified xsi:type="dcterms:W3CDTF">2022-04-05T11:44:55Z</dcterms:modified>
</cp:coreProperties>
</file>