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96" r:id="rId4"/>
    <p:sldId id="275" r:id="rId5"/>
    <p:sldId id="258" r:id="rId6"/>
    <p:sldId id="262" r:id="rId7"/>
    <p:sldId id="263" r:id="rId8"/>
    <p:sldId id="288" r:id="rId9"/>
    <p:sldId id="289" r:id="rId10"/>
    <p:sldId id="290" r:id="rId11"/>
    <p:sldId id="291" r:id="rId12"/>
    <p:sldId id="260" r:id="rId13"/>
    <p:sldId id="264" r:id="rId14"/>
    <p:sldId id="261" r:id="rId15"/>
    <p:sldId id="300" r:id="rId16"/>
    <p:sldId id="299" r:id="rId17"/>
    <p:sldId id="293" r:id="rId18"/>
    <p:sldId id="294" r:id="rId19"/>
    <p:sldId id="295" r:id="rId20"/>
    <p:sldId id="297" r:id="rId21"/>
    <p:sldId id="298" r:id="rId22"/>
    <p:sldId id="259" r:id="rId23"/>
    <p:sldId id="269" r:id="rId24"/>
    <p:sldId id="267" r:id="rId25"/>
    <p:sldId id="287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F63"/>
    <a:srgbClr val="71BB9A"/>
    <a:srgbClr val="FFFFFF"/>
    <a:srgbClr val="84C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/>
    <p:restoredTop sz="87661" autoAdjust="0"/>
  </p:normalViewPr>
  <p:slideViewPr>
    <p:cSldViewPr snapToGrid="0" snapToObjects="1">
      <p:cViewPr varScale="1">
        <p:scale>
          <a:sx n="49" d="100"/>
          <a:sy n="49" d="100"/>
        </p:scale>
        <p:origin x="990" y="3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CBC6C-1847-4979-BAE2-8E0D2E2A23DD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C802DE-4BEE-4934-A80D-D73B9455BCE8}">
      <dgm:prSet phldrT="[Tekst]"/>
      <dgm:spPr/>
      <dgm:t>
        <a:bodyPr/>
        <a:lstStyle/>
        <a:p>
          <a:r>
            <a:rPr lang="pl-PL" b="1" dirty="0">
              <a:solidFill>
                <a:srgbClr val="71BB9A"/>
              </a:solidFill>
            </a:rPr>
            <a:t>1. Empatia</a:t>
          </a:r>
        </a:p>
      </dgm:t>
    </dgm:pt>
    <dgm:pt modelId="{AB11A1EE-F98A-45EB-8499-D07CA2EC39F6}" type="parTrans" cxnId="{CE627863-3DED-4426-91EA-262B357B54F4}">
      <dgm:prSet/>
      <dgm:spPr/>
      <dgm:t>
        <a:bodyPr/>
        <a:lstStyle/>
        <a:p>
          <a:endParaRPr lang="pl-PL"/>
        </a:p>
      </dgm:t>
    </dgm:pt>
    <dgm:pt modelId="{25E994F6-571D-4262-99FE-3DC3F59FC098}" type="sibTrans" cxnId="{CE627863-3DED-4426-91EA-262B357B54F4}">
      <dgm:prSet/>
      <dgm:spPr/>
      <dgm:t>
        <a:bodyPr/>
        <a:lstStyle/>
        <a:p>
          <a:endParaRPr lang="pl-PL"/>
        </a:p>
      </dgm:t>
    </dgm:pt>
    <dgm:pt modelId="{AEA291A1-6354-41B2-B8CE-99D2CA2E5C44}">
      <dgm:prSet phldrT="[Tekst]"/>
      <dgm:spPr/>
      <dgm:t>
        <a:bodyPr/>
        <a:lstStyle/>
        <a:p>
          <a:r>
            <a:rPr lang="pl-PL" b="1" dirty="0">
              <a:solidFill>
                <a:srgbClr val="71BB9A"/>
              </a:solidFill>
            </a:rPr>
            <a:t>2. Definiowanie</a:t>
          </a:r>
        </a:p>
      </dgm:t>
    </dgm:pt>
    <dgm:pt modelId="{D2ADEFA1-679B-49DE-9834-2E8237571096}" type="parTrans" cxnId="{0B2555BC-56E6-4D0C-870F-D2878CF60F5D}">
      <dgm:prSet/>
      <dgm:spPr/>
      <dgm:t>
        <a:bodyPr/>
        <a:lstStyle/>
        <a:p>
          <a:endParaRPr lang="pl-PL"/>
        </a:p>
      </dgm:t>
    </dgm:pt>
    <dgm:pt modelId="{4CD6FD06-870E-4F92-894E-86534190460A}" type="sibTrans" cxnId="{0B2555BC-56E6-4D0C-870F-D2878CF60F5D}">
      <dgm:prSet/>
      <dgm:spPr/>
      <dgm:t>
        <a:bodyPr/>
        <a:lstStyle/>
        <a:p>
          <a:endParaRPr lang="pl-PL"/>
        </a:p>
      </dgm:t>
    </dgm:pt>
    <dgm:pt modelId="{E66423A9-9C21-4266-BCF6-550ADDD539DF}">
      <dgm:prSet phldrT="[Tekst]"/>
      <dgm:spPr/>
      <dgm:t>
        <a:bodyPr/>
        <a:lstStyle/>
        <a:p>
          <a:r>
            <a:rPr lang="pl-PL" b="1" dirty="0">
              <a:solidFill>
                <a:srgbClr val="71BB9A"/>
              </a:solidFill>
            </a:rPr>
            <a:t>3. Generowanie pomysłów</a:t>
          </a:r>
        </a:p>
      </dgm:t>
    </dgm:pt>
    <dgm:pt modelId="{EC285215-D916-4E9F-A30E-AA2A6DBB4C80}" type="parTrans" cxnId="{E6103CBE-C473-483C-9653-7FDBB9EEEC39}">
      <dgm:prSet/>
      <dgm:spPr/>
      <dgm:t>
        <a:bodyPr/>
        <a:lstStyle/>
        <a:p>
          <a:endParaRPr lang="pl-PL"/>
        </a:p>
      </dgm:t>
    </dgm:pt>
    <dgm:pt modelId="{8C604290-DFA8-4B57-AB22-792DAE7E08A0}" type="sibTrans" cxnId="{E6103CBE-C473-483C-9653-7FDBB9EEEC39}">
      <dgm:prSet/>
      <dgm:spPr/>
      <dgm:t>
        <a:bodyPr/>
        <a:lstStyle/>
        <a:p>
          <a:endParaRPr lang="pl-PL"/>
        </a:p>
      </dgm:t>
    </dgm:pt>
    <dgm:pt modelId="{22F0BABD-EFB3-4CD9-A4A0-F11EA587C27C}">
      <dgm:prSet phldrT="[Tekst]"/>
      <dgm:spPr/>
      <dgm:t>
        <a:bodyPr/>
        <a:lstStyle/>
        <a:p>
          <a:r>
            <a:rPr lang="pl-PL" b="1" dirty="0">
              <a:solidFill>
                <a:srgbClr val="71BB9A"/>
              </a:solidFill>
            </a:rPr>
            <a:t>4. Prototypowanie</a:t>
          </a:r>
        </a:p>
      </dgm:t>
    </dgm:pt>
    <dgm:pt modelId="{450C7F8E-231C-4BBD-B964-8F8F876236CD}" type="parTrans" cxnId="{E44EFE23-64D5-4951-BA65-FA4ED649DE57}">
      <dgm:prSet/>
      <dgm:spPr/>
      <dgm:t>
        <a:bodyPr/>
        <a:lstStyle/>
        <a:p>
          <a:endParaRPr lang="pl-PL"/>
        </a:p>
      </dgm:t>
    </dgm:pt>
    <dgm:pt modelId="{A6AC0A5E-C919-480B-ABA7-49F3BEEEBF77}" type="sibTrans" cxnId="{E44EFE23-64D5-4951-BA65-FA4ED649DE57}">
      <dgm:prSet/>
      <dgm:spPr/>
      <dgm:t>
        <a:bodyPr/>
        <a:lstStyle/>
        <a:p>
          <a:endParaRPr lang="pl-PL"/>
        </a:p>
      </dgm:t>
    </dgm:pt>
    <dgm:pt modelId="{D773CB94-2E80-42EB-8567-67421B0C811F}">
      <dgm:prSet phldrT="[Tekst]"/>
      <dgm:spPr/>
      <dgm:t>
        <a:bodyPr/>
        <a:lstStyle/>
        <a:p>
          <a:r>
            <a:rPr lang="pl-PL" b="1" dirty="0">
              <a:solidFill>
                <a:srgbClr val="71BB9A"/>
              </a:solidFill>
            </a:rPr>
            <a:t>5. Testowanie</a:t>
          </a:r>
        </a:p>
      </dgm:t>
    </dgm:pt>
    <dgm:pt modelId="{1C204B9D-4102-4129-AF3A-AD43FBA881C1}" type="parTrans" cxnId="{97580C5B-9F6B-40D9-89E7-273143909435}">
      <dgm:prSet/>
      <dgm:spPr/>
      <dgm:t>
        <a:bodyPr/>
        <a:lstStyle/>
        <a:p>
          <a:endParaRPr lang="pl-PL"/>
        </a:p>
      </dgm:t>
    </dgm:pt>
    <dgm:pt modelId="{04E1A59B-EB0F-433F-AE9B-2007BACFA095}" type="sibTrans" cxnId="{97580C5B-9F6B-40D9-89E7-273143909435}">
      <dgm:prSet/>
      <dgm:spPr/>
      <dgm:t>
        <a:bodyPr/>
        <a:lstStyle/>
        <a:p>
          <a:endParaRPr lang="pl-PL"/>
        </a:p>
      </dgm:t>
    </dgm:pt>
    <dgm:pt modelId="{21B50E89-5220-41EC-ACCC-B7B6B40C39E9}" type="pres">
      <dgm:prSet presAssocID="{2E6CBC6C-1847-4979-BAE2-8E0D2E2A23DD}" presName="Name0" presStyleCnt="0">
        <dgm:presLayoutVars>
          <dgm:chMax val="7"/>
          <dgm:chPref val="5"/>
        </dgm:presLayoutVars>
      </dgm:prSet>
      <dgm:spPr/>
    </dgm:pt>
    <dgm:pt modelId="{88CEB2B4-FAE6-4ADA-9824-66A2455DA3D8}" type="pres">
      <dgm:prSet presAssocID="{2E6CBC6C-1847-4979-BAE2-8E0D2E2A23DD}" presName="arrowNode" presStyleLbl="node1" presStyleIdx="0" presStyleCnt="1"/>
      <dgm:spPr/>
    </dgm:pt>
    <dgm:pt modelId="{AF327509-CD76-486B-90FA-91D9EF50EB26}" type="pres">
      <dgm:prSet presAssocID="{14C802DE-4BEE-4934-A80D-D73B9455BCE8}" presName="txNode1" presStyleLbl="revTx" presStyleIdx="0" presStyleCnt="5" custLinFactNeighborX="6005" custLinFactNeighborY="3218">
        <dgm:presLayoutVars>
          <dgm:bulletEnabled val="1"/>
        </dgm:presLayoutVars>
      </dgm:prSet>
      <dgm:spPr/>
    </dgm:pt>
    <dgm:pt modelId="{AEB6FDE4-7DA8-4A77-BD5E-B02B0007E61B}" type="pres">
      <dgm:prSet presAssocID="{AEA291A1-6354-41B2-B8CE-99D2CA2E5C44}" presName="txNode2" presStyleLbl="revTx" presStyleIdx="1" presStyleCnt="5" custLinFactNeighborX="-12811" custLinFactNeighborY="-23993">
        <dgm:presLayoutVars>
          <dgm:bulletEnabled val="1"/>
        </dgm:presLayoutVars>
      </dgm:prSet>
      <dgm:spPr/>
    </dgm:pt>
    <dgm:pt modelId="{2558ED39-DF40-4680-924A-72235CF7BFD5}" type="pres">
      <dgm:prSet presAssocID="{4CD6FD06-870E-4F92-894E-86534190460A}" presName="dotNode2" presStyleCnt="0"/>
      <dgm:spPr/>
    </dgm:pt>
    <dgm:pt modelId="{99F63458-DDC8-48E2-9A86-64C97CF77187}" type="pres">
      <dgm:prSet presAssocID="{4CD6FD06-870E-4F92-894E-86534190460A}" presName="dotRepeatNode" presStyleLbl="fgShp" presStyleIdx="0" presStyleCnt="3"/>
      <dgm:spPr/>
    </dgm:pt>
    <dgm:pt modelId="{1203DD06-382D-4495-BD3A-140D90F157D6}" type="pres">
      <dgm:prSet presAssocID="{E66423A9-9C21-4266-BCF6-550ADDD539DF}" presName="txNode3" presStyleLbl="revTx" presStyleIdx="2" presStyleCnt="5" custLinFactNeighborX="16315" custLinFactNeighborY="71162">
        <dgm:presLayoutVars>
          <dgm:bulletEnabled val="1"/>
        </dgm:presLayoutVars>
      </dgm:prSet>
      <dgm:spPr/>
    </dgm:pt>
    <dgm:pt modelId="{D6908A5D-D41B-447E-B0D9-AF918D8D837B}" type="pres">
      <dgm:prSet presAssocID="{8C604290-DFA8-4B57-AB22-792DAE7E08A0}" presName="dotNode3" presStyleCnt="0"/>
      <dgm:spPr/>
    </dgm:pt>
    <dgm:pt modelId="{C21365E1-F230-43B8-981C-B70A98FA41D5}" type="pres">
      <dgm:prSet presAssocID="{8C604290-DFA8-4B57-AB22-792DAE7E08A0}" presName="dotRepeatNode" presStyleLbl="fgShp" presStyleIdx="1" presStyleCnt="3"/>
      <dgm:spPr/>
    </dgm:pt>
    <dgm:pt modelId="{CFC8720A-2DEE-4010-94E2-6E47AFB8F7C9}" type="pres">
      <dgm:prSet presAssocID="{22F0BABD-EFB3-4CD9-A4A0-F11EA587C27C}" presName="txNode4" presStyleLbl="revTx" presStyleIdx="3" presStyleCnt="5" custScaleX="147986" custLinFactNeighborX="16656" custLinFactNeighborY="1227">
        <dgm:presLayoutVars>
          <dgm:bulletEnabled val="1"/>
        </dgm:presLayoutVars>
      </dgm:prSet>
      <dgm:spPr/>
    </dgm:pt>
    <dgm:pt modelId="{243357F4-C41C-4C67-9F59-7B35F48571E6}" type="pres">
      <dgm:prSet presAssocID="{A6AC0A5E-C919-480B-ABA7-49F3BEEEBF77}" presName="dotNode4" presStyleCnt="0"/>
      <dgm:spPr/>
    </dgm:pt>
    <dgm:pt modelId="{0C819AA5-9FFD-4ACD-98A2-8498EDA13C6A}" type="pres">
      <dgm:prSet presAssocID="{A6AC0A5E-C919-480B-ABA7-49F3BEEEBF77}" presName="dotRepeatNode" presStyleLbl="fgShp" presStyleIdx="2" presStyleCnt="3"/>
      <dgm:spPr/>
    </dgm:pt>
    <dgm:pt modelId="{2AA2FB86-2435-4BD3-BAA0-0CC0F6310D8E}" type="pres">
      <dgm:prSet presAssocID="{D773CB94-2E80-42EB-8567-67421B0C811F}" presName="txNode5" presStyleLbl="revTx" presStyleIdx="4" presStyleCnt="5" custScaleY="82898" custLinFactNeighborX="34338" custLinFactNeighborY="-46136">
        <dgm:presLayoutVars>
          <dgm:bulletEnabled val="1"/>
        </dgm:presLayoutVars>
      </dgm:prSet>
      <dgm:spPr/>
    </dgm:pt>
  </dgm:ptLst>
  <dgm:cxnLst>
    <dgm:cxn modelId="{E44EFE23-64D5-4951-BA65-FA4ED649DE57}" srcId="{2E6CBC6C-1847-4979-BAE2-8E0D2E2A23DD}" destId="{22F0BABD-EFB3-4CD9-A4A0-F11EA587C27C}" srcOrd="3" destOrd="0" parTransId="{450C7F8E-231C-4BBD-B964-8F8F876236CD}" sibTransId="{A6AC0A5E-C919-480B-ABA7-49F3BEEEBF77}"/>
    <dgm:cxn modelId="{97580C5B-9F6B-40D9-89E7-273143909435}" srcId="{2E6CBC6C-1847-4979-BAE2-8E0D2E2A23DD}" destId="{D773CB94-2E80-42EB-8567-67421B0C811F}" srcOrd="4" destOrd="0" parTransId="{1C204B9D-4102-4129-AF3A-AD43FBA881C1}" sibTransId="{04E1A59B-EB0F-433F-AE9B-2007BACFA095}"/>
    <dgm:cxn modelId="{CE627863-3DED-4426-91EA-262B357B54F4}" srcId="{2E6CBC6C-1847-4979-BAE2-8E0D2E2A23DD}" destId="{14C802DE-4BEE-4934-A80D-D73B9455BCE8}" srcOrd="0" destOrd="0" parTransId="{AB11A1EE-F98A-45EB-8499-D07CA2EC39F6}" sibTransId="{25E994F6-571D-4262-99FE-3DC3F59FC098}"/>
    <dgm:cxn modelId="{E082877C-D5CE-4C73-AFD6-77802763869B}" type="presOf" srcId="{A6AC0A5E-C919-480B-ABA7-49F3BEEEBF77}" destId="{0C819AA5-9FFD-4ACD-98A2-8498EDA13C6A}" srcOrd="0" destOrd="0" presId="urn:microsoft.com/office/officeart/2009/3/layout/DescendingProcess"/>
    <dgm:cxn modelId="{EF8EFF86-1581-441E-B0B0-3765A6439864}" type="presOf" srcId="{2E6CBC6C-1847-4979-BAE2-8E0D2E2A23DD}" destId="{21B50E89-5220-41EC-ACCC-B7B6B40C39E9}" srcOrd="0" destOrd="0" presId="urn:microsoft.com/office/officeart/2009/3/layout/DescendingProcess"/>
    <dgm:cxn modelId="{FE67F68B-E164-4A73-8BFB-DA6F45CCED59}" type="presOf" srcId="{4CD6FD06-870E-4F92-894E-86534190460A}" destId="{99F63458-DDC8-48E2-9A86-64C97CF77187}" srcOrd="0" destOrd="0" presId="urn:microsoft.com/office/officeart/2009/3/layout/DescendingProcess"/>
    <dgm:cxn modelId="{A74630AC-177B-4F3B-8443-64F7BF2AF73B}" type="presOf" srcId="{E66423A9-9C21-4266-BCF6-550ADDD539DF}" destId="{1203DD06-382D-4495-BD3A-140D90F157D6}" srcOrd="0" destOrd="0" presId="urn:microsoft.com/office/officeart/2009/3/layout/DescendingProcess"/>
    <dgm:cxn modelId="{0B2555BC-56E6-4D0C-870F-D2878CF60F5D}" srcId="{2E6CBC6C-1847-4979-BAE2-8E0D2E2A23DD}" destId="{AEA291A1-6354-41B2-B8CE-99D2CA2E5C44}" srcOrd="1" destOrd="0" parTransId="{D2ADEFA1-679B-49DE-9834-2E8237571096}" sibTransId="{4CD6FD06-870E-4F92-894E-86534190460A}"/>
    <dgm:cxn modelId="{E6103CBE-C473-483C-9653-7FDBB9EEEC39}" srcId="{2E6CBC6C-1847-4979-BAE2-8E0D2E2A23DD}" destId="{E66423A9-9C21-4266-BCF6-550ADDD539DF}" srcOrd="2" destOrd="0" parTransId="{EC285215-D916-4E9F-A30E-AA2A6DBB4C80}" sibTransId="{8C604290-DFA8-4B57-AB22-792DAE7E08A0}"/>
    <dgm:cxn modelId="{749399C7-EE4F-4B29-8268-78549809C394}" type="presOf" srcId="{8C604290-DFA8-4B57-AB22-792DAE7E08A0}" destId="{C21365E1-F230-43B8-981C-B70A98FA41D5}" srcOrd="0" destOrd="0" presId="urn:microsoft.com/office/officeart/2009/3/layout/DescendingProcess"/>
    <dgm:cxn modelId="{A072C7D5-4080-45F6-B913-7A245EEE38F7}" type="presOf" srcId="{22F0BABD-EFB3-4CD9-A4A0-F11EA587C27C}" destId="{CFC8720A-2DEE-4010-94E2-6E47AFB8F7C9}" srcOrd="0" destOrd="0" presId="urn:microsoft.com/office/officeart/2009/3/layout/DescendingProcess"/>
    <dgm:cxn modelId="{0D673EDD-4C5E-44E3-B6FD-4057FE25FEA3}" type="presOf" srcId="{14C802DE-4BEE-4934-A80D-D73B9455BCE8}" destId="{AF327509-CD76-486B-90FA-91D9EF50EB26}" srcOrd="0" destOrd="0" presId="urn:microsoft.com/office/officeart/2009/3/layout/DescendingProcess"/>
    <dgm:cxn modelId="{F436F0E4-C83F-440B-87E9-4159AD3B0BFF}" type="presOf" srcId="{AEA291A1-6354-41B2-B8CE-99D2CA2E5C44}" destId="{AEB6FDE4-7DA8-4A77-BD5E-B02B0007E61B}" srcOrd="0" destOrd="0" presId="urn:microsoft.com/office/officeart/2009/3/layout/DescendingProcess"/>
    <dgm:cxn modelId="{5D98B8F5-98D5-425A-8AAF-7A500F5103A5}" type="presOf" srcId="{D773CB94-2E80-42EB-8567-67421B0C811F}" destId="{2AA2FB86-2435-4BD3-BAA0-0CC0F6310D8E}" srcOrd="0" destOrd="0" presId="urn:microsoft.com/office/officeart/2009/3/layout/DescendingProcess"/>
    <dgm:cxn modelId="{B517E277-F96E-48B7-93ED-5F10603892D6}" type="presParOf" srcId="{21B50E89-5220-41EC-ACCC-B7B6B40C39E9}" destId="{88CEB2B4-FAE6-4ADA-9824-66A2455DA3D8}" srcOrd="0" destOrd="0" presId="urn:microsoft.com/office/officeart/2009/3/layout/DescendingProcess"/>
    <dgm:cxn modelId="{12B0FB0C-165B-49CA-9238-95CF3026B4D9}" type="presParOf" srcId="{21B50E89-5220-41EC-ACCC-B7B6B40C39E9}" destId="{AF327509-CD76-486B-90FA-91D9EF50EB26}" srcOrd="1" destOrd="0" presId="urn:microsoft.com/office/officeart/2009/3/layout/DescendingProcess"/>
    <dgm:cxn modelId="{CB47EED0-4CEB-456B-8C72-A42C7FF8CE4A}" type="presParOf" srcId="{21B50E89-5220-41EC-ACCC-B7B6B40C39E9}" destId="{AEB6FDE4-7DA8-4A77-BD5E-B02B0007E61B}" srcOrd="2" destOrd="0" presId="urn:microsoft.com/office/officeart/2009/3/layout/DescendingProcess"/>
    <dgm:cxn modelId="{66203E31-2373-4A0F-B83E-E07DAE203EC0}" type="presParOf" srcId="{21B50E89-5220-41EC-ACCC-B7B6B40C39E9}" destId="{2558ED39-DF40-4680-924A-72235CF7BFD5}" srcOrd="3" destOrd="0" presId="urn:microsoft.com/office/officeart/2009/3/layout/DescendingProcess"/>
    <dgm:cxn modelId="{4CDEE959-AC0E-4D68-A425-690925262C85}" type="presParOf" srcId="{2558ED39-DF40-4680-924A-72235CF7BFD5}" destId="{99F63458-DDC8-48E2-9A86-64C97CF77187}" srcOrd="0" destOrd="0" presId="urn:microsoft.com/office/officeart/2009/3/layout/DescendingProcess"/>
    <dgm:cxn modelId="{54BBD94C-51B8-4D93-A8CC-6E3A9EA6BACE}" type="presParOf" srcId="{21B50E89-5220-41EC-ACCC-B7B6B40C39E9}" destId="{1203DD06-382D-4495-BD3A-140D90F157D6}" srcOrd="4" destOrd="0" presId="urn:microsoft.com/office/officeart/2009/3/layout/DescendingProcess"/>
    <dgm:cxn modelId="{A2A968DC-91E4-43A7-BF55-4653778C15A8}" type="presParOf" srcId="{21B50E89-5220-41EC-ACCC-B7B6B40C39E9}" destId="{D6908A5D-D41B-447E-B0D9-AF918D8D837B}" srcOrd="5" destOrd="0" presId="urn:microsoft.com/office/officeart/2009/3/layout/DescendingProcess"/>
    <dgm:cxn modelId="{76F3709F-4DC0-4B30-9B14-87D810F88D5E}" type="presParOf" srcId="{D6908A5D-D41B-447E-B0D9-AF918D8D837B}" destId="{C21365E1-F230-43B8-981C-B70A98FA41D5}" srcOrd="0" destOrd="0" presId="urn:microsoft.com/office/officeart/2009/3/layout/DescendingProcess"/>
    <dgm:cxn modelId="{12A53F39-9F47-4F5D-BAEE-DB1FD5E85364}" type="presParOf" srcId="{21B50E89-5220-41EC-ACCC-B7B6B40C39E9}" destId="{CFC8720A-2DEE-4010-94E2-6E47AFB8F7C9}" srcOrd="6" destOrd="0" presId="urn:microsoft.com/office/officeart/2009/3/layout/DescendingProcess"/>
    <dgm:cxn modelId="{E356DAED-ADD9-4256-9101-F98AA565BBC7}" type="presParOf" srcId="{21B50E89-5220-41EC-ACCC-B7B6B40C39E9}" destId="{243357F4-C41C-4C67-9F59-7B35F48571E6}" srcOrd="7" destOrd="0" presId="urn:microsoft.com/office/officeart/2009/3/layout/DescendingProcess"/>
    <dgm:cxn modelId="{4CE734FA-4605-4F5B-9E06-D91CC7DF0E64}" type="presParOf" srcId="{243357F4-C41C-4C67-9F59-7B35F48571E6}" destId="{0C819AA5-9FFD-4ACD-98A2-8498EDA13C6A}" srcOrd="0" destOrd="0" presId="urn:microsoft.com/office/officeart/2009/3/layout/DescendingProcess"/>
    <dgm:cxn modelId="{A307D839-8D1E-4801-B96C-B0278CB1F85F}" type="presParOf" srcId="{21B50E89-5220-41EC-ACCC-B7B6B40C39E9}" destId="{2AA2FB86-2435-4BD3-BAA0-0CC0F6310D8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EB2B4-FAE6-4ADA-9824-66A2455DA3D8}">
      <dsp:nvSpPr>
        <dsp:cNvPr id="0" name=""/>
        <dsp:cNvSpPr/>
      </dsp:nvSpPr>
      <dsp:spPr>
        <a:xfrm rot="4396374">
          <a:off x="5064110" y="2291189"/>
          <a:ext cx="9939543" cy="693159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63458-DDC8-48E2-9A86-64C97CF77187}">
      <dsp:nvSpPr>
        <dsp:cNvPr id="0" name=""/>
        <dsp:cNvSpPr/>
      </dsp:nvSpPr>
      <dsp:spPr>
        <a:xfrm>
          <a:off x="8787494" y="3196278"/>
          <a:ext cx="251004" cy="2510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365E1-F230-43B8-981C-B70A98FA41D5}">
      <dsp:nvSpPr>
        <dsp:cNvPr id="0" name=""/>
        <dsp:cNvSpPr/>
      </dsp:nvSpPr>
      <dsp:spPr>
        <a:xfrm>
          <a:off x="10506185" y="4582560"/>
          <a:ext cx="251004" cy="2510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19AA5-9FFD-4ACD-98A2-8498EDA13C6A}">
      <dsp:nvSpPr>
        <dsp:cNvPr id="0" name=""/>
        <dsp:cNvSpPr/>
      </dsp:nvSpPr>
      <dsp:spPr>
        <a:xfrm>
          <a:off x="11794253" y="6203728"/>
          <a:ext cx="251004" cy="2510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27509-CD76-486B-90FA-91D9EF50EB26}">
      <dsp:nvSpPr>
        <dsp:cNvPr id="0" name=""/>
        <dsp:cNvSpPr/>
      </dsp:nvSpPr>
      <dsp:spPr>
        <a:xfrm>
          <a:off x="4679198" y="59283"/>
          <a:ext cx="4686186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b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b="1" kern="1200" dirty="0">
              <a:solidFill>
                <a:srgbClr val="71BB9A"/>
              </a:solidFill>
            </a:rPr>
            <a:t>1. Empatia</a:t>
          </a:r>
        </a:p>
      </dsp:txBody>
      <dsp:txXfrm>
        <a:off x="4679198" y="59283"/>
        <a:ext cx="4686186" cy="1842235"/>
      </dsp:txXfrm>
    </dsp:sp>
    <dsp:sp modelId="{AEB6FDE4-7DA8-4A77-BD5E-B02B0007E61B}">
      <dsp:nvSpPr>
        <dsp:cNvPr id="0" name=""/>
        <dsp:cNvSpPr/>
      </dsp:nvSpPr>
      <dsp:spPr>
        <a:xfrm>
          <a:off x="9347680" y="1958655"/>
          <a:ext cx="6839299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b="1" kern="1200" dirty="0">
              <a:solidFill>
                <a:srgbClr val="71BB9A"/>
              </a:solidFill>
            </a:rPr>
            <a:t>2. Definiowanie</a:t>
          </a:r>
        </a:p>
      </dsp:txBody>
      <dsp:txXfrm>
        <a:off x="9347680" y="1958655"/>
        <a:ext cx="6839299" cy="1842235"/>
      </dsp:txXfrm>
    </dsp:sp>
    <dsp:sp modelId="{1203DD06-382D-4495-BD3A-140D90F157D6}">
      <dsp:nvSpPr>
        <dsp:cNvPr id="0" name=""/>
        <dsp:cNvSpPr/>
      </dsp:nvSpPr>
      <dsp:spPr>
        <a:xfrm>
          <a:off x="5286325" y="5097917"/>
          <a:ext cx="5446108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b="1" kern="1200" dirty="0">
              <a:solidFill>
                <a:srgbClr val="71BB9A"/>
              </a:solidFill>
            </a:rPr>
            <a:t>3. Generowanie pomysłów</a:t>
          </a:r>
        </a:p>
      </dsp:txBody>
      <dsp:txXfrm>
        <a:off x="5286325" y="5097917"/>
        <a:ext cx="5446108" cy="1842235"/>
      </dsp:txXfrm>
    </dsp:sp>
    <dsp:sp modelId="{CFC8720A-2DEE-4010-94E2-6E47AFB8F7C9}">
      <dsp:nvSpPr>
        <dsp:cNvPr id="0" name=""/>
        <dsp:cNvSpPr/>
      </dsp:nvSpPr>
      <dsp:spPr>
        <a:xfrm>
          <a:off x="12576935" y="5430716"/>
          <a:ext cx="6185181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b="1" kern="1200" dirty="0">
              <a:solidFill>
                <a:srgbClr val="71BB9A"/>
              </a:solidFill>
            </a:rPr>
            <a:t>4. Prototypowanie</a:t>
          </a:r>
        </a:p>
      </dsp:txBody>
      <dsp:txXfrm>
        <a:off x="12576935" y="5430716"/>
        <a:ext cx="6185181" cy="1842235"/>
      </dsp:txXfrm>
    </dsp:sp>
    <dsp:sp modelId="{2AA2FB86-2435-4BD3-BAA0-0CC0F6310D8E}">
      <dsp:nvSpPr>
        <dsp:cNvPr id="0" name=""/>
        <dsp:cNvSpPr/>
      </dsp:nvSpPr>
      <dsp:spPr>
        <a:xfrm>
          <a:off x="12904994" y="8979332"/>
          <a:ext cx="6332684" cy="1527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t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b="1" kern="1200" dirty="0">
              <a:solidFill>
                <a:srgbClr val="71BB9A"/>
              </a:solidFill>
            </a:rPr>
            <a:t>5. Testowanie</a:t>
          </a:r>
        </a:p>
      </dsp:txBody>
      <dsp:txXfrm>
        <a:off x="12904994" y="8979332"/>
        <a:ext cx="6332684" cy="1527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54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703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662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11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91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14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6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98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2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95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31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0427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2079888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763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05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18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56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42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78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73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65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5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hyperlink" Target="https://www.youtube.com/watch?v=2iYae8zCMA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bin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bin"/><Relationship Id="rId4" Type="http://schemas.openxmlformats.org/officeDocument/2006/relationships/image" Target="../media/image4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bin"/><Relationship Id="rId4" Type="http://schemas.openxmlformats.org/officeDocument/2006/relationships/image" Target="../media/image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hyperlink" Target="https://www.youtube.com/watch?v=vQytKCT563I" TargetMode="Externa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GPXeeyL4tE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4.png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Relationship Id="rId14" Type="http://schemas.openxmlformats.org/officeDocument/2006/relationships/hyperlink" Target="https://www.youtube.com/watch?v=_r0VX-aU_T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864532" y="6143625"/>
            <a:ext cx="10654931" cy="381015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5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4.</a:t>
            </a:r>
          </a:p>
          <a:p>
            <a:r>
              <a:rPr lang="pl-PL" sz="9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96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sz="9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DAFA7-800E-E84A-894B-AAFF39F7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4088219"/>
            <a:ext cx="5658587" cy="174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9EAB2-DF6A-4DE7-85F5-EAD7E6703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9088" y="12660273"/>
            <a:ext cx="8577780" cy="10557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201854" y="10787417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Prototypowanie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F7F825-B52D-4150-8112-A180C2DE0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9" y="4266136"/>
            <a:ext cx="5200997" cy="5200997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2C21EB9E-D28B-4E74-8DE8-64BCB57EE433}"/>
              </a:ext>
            </a:extLst>
          </p:cNvPr>
          <p:cNvSpPr/>
          <p:nvPr/>
        </p:nvSpPr>
        <p:spPr>
          <a:xfrm>
            <a:off x="7940853" y="5338923"/>
            <a:ext cx="13999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800" b="1" dirty="0">
                <a:solidFill>
                  <a:srgbClr val="496F63"/>
                </a:solidFill>
              </a:rPr>
              <a:t>Cel – </a:t>
            </a:r>
            <a:r>
              <a:rPr lang="en-US" sz="4800" dirty="0" err="1">
                <a:solidFill>
                  <a:srgbClr val="496F63"/>
                </a:solidFill>
              </a:rPr>
              <a:t>stworzenie</a:t>
            </a:r>
            <a:r>
              <a:rPr lang="en-US" sz="4800" dirty="0">
                <a:solidFill>
                  <a:srgbClr val="496F63"/>
                </a:solidFill>
              </a:rPr>
              <a:t> </a:t>
            </a:r>
            <a:r>
              <a:rPr lang="en-US" sz="4800" dirty="0" err="1">
                <a:solidFill>
                  <a:srgbClr val="496F63"/>
                </a:solidFill>
              </a:rPr>
              <a:t>przynajmniej</a:t>
            </a:r>
            <a:r>
              <a:rPr lang="en-US" sz="4800" dirty="0">
                <a:solidFill>
                  <a:srgbClr val="496F63"/>
                </a:solidFill>
              </a:rPr>
              <a:t> </a:t>
            </a:r>
            <a:r>
              <a:rPr lang="en-US" sz="4800" dirty="0" err="1">
                <a:solidFill>
                  <a:srgbClr val="496F63"/>
                </a:solidFill>
              </a:rPr>
              <a:t>jednego</a:t>
            </a:r>
            <a:r>
              <a:rPr lang="en-US" sz="4800" dirty="0">
                <a:solidFill>
                  <a:srgbClr val="496F63"/>
                </a:solidFill>
              </a:rPr>
              <a:t> </a:t>
            </a:r>
            <a:r>
              <a:rPr lang="en-US" sz="4800" dirty="0" err="1">
                <a:solidFill>
                  <a:srgbClr val="496F63"/>
                </a:solidFill>
              </a:rPr>
              <a:t>prototypu</a:t>
            </a:r>
            <a:r>
              <a:rPr lang="en-US" sz="4800" dirty="0">
                <a:solidFill>
                  <a:srgbClr val="496F63"/>
                </a:solidFill>
              </a:rPr>
              <a:t>. </a:t>
            </a:r>
            <a:endParaRPr lang="pl-PL" sz="4800" b="1" dirty="0">
              <a:solidFill>
                <a:srgbClr val="496F63"/>
              </a:solidFill>
            </a:endParaRPr>
          </a:p>
        </p:txBody>
      </p:sp>
      <p:sp>
        <p:nvSpPr>
          <p:cNvPr id="16" name="Shape 72">
            <a:extLst>
              <a:ext uri="{FF2B5EF4-FFF2-40B4-BE49-F238E27FC236}">
                <a16:creationId xmlns:a16="http://schemas.microsoft.com/office/drawing/2014/main" id="{BB24FC54-65F7-4182-A5AE-7F2BBE8EE780}"/>
              </a:ext>
            </a:extLst>
          </p:cNvPr>
          <p:cNvSpPr/>
          <p:nvPr/>
        </p:nvSpPr>
        <p:spPr>
          <a:xfrm>
            <a:off x="9875467" y="6858000"/>
            <a:ext cx="10850933" cy="5889658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A20920C-3787-41C3-B5E6-B7B8C832C6CD}"/>
              </a:ext>
            </a:extLst>
          </p:cNvPr>
          <p:cNvSpPr/>
          <p:nvPr/>
        </p:nvSpPr>
        <p:spPr>
          <a:xfrm>
            <a:off x="10176763" y="7193293"/>
            <a:ext cx="1024483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0" b="1" dirty="0">
                <a:solidFill>
                  <a:srgbClr val="496F63"/>
                </a:solidFill>
              </a:rPr>
              <a:t>Ta faza służy do budowania prostych prototypów jako obiektów wizualnych, aby zademonstrować efekt innowacji.</a:t>
            </a:r>
          </a:p>
          <a:p>
            <a:r>
              <a:rPr lang="pl-PL" sz="5000" b="1" dirty="0">
                <a:solidFill>
                  <a:srgbClr val="496F63"/>
                </a:solidFill>
              </a:rPr>
              <a:t>Nie komplikuj zbytnio i stwórz ten MVP tak szybko, jak to możliwe.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5557A7-F11B-41AD-8023-AC0B5CFFC9D7}"/>
              </a:ext>
            </a:extLst>
          </p:cNvPr>
          <p:cNvSpPr/>
          <p:nvPr/>
        </p:nvSpPr>
        <p:spPr>
          <a:xfrm>
            <a:off x="8126257" y="2250186"/>
            <a:ext cx="111449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b="1" dirty="0">
                <a:solidFill>
                  <a:srgbClr val="71BB9A"/>
                </a:solidFill>
              </a:rPr>
              <a:t>Czas wybrać najlepsze pomysły!</a:t>
            </a:r>
          </a:p>
          <a:p>
            <a:pPr algn="ctr"/>
            <a:r>
              <a:rPr lang="pl-PL" sz="5000" b="1" dirty="0">
                <a:solidFill>
                  <a:srgbClr val="71BB9A"/>
                </a:solidFill>
              </a:rPr>
              <a:t>Tworzone rozwiązania zawężamy </a:t>
            </a:r>
          </a:p>
          <a:p>
            <a:pPr algn="ctr"/>
            <a:r>
              <a:rPr lang="pl-PL" sz="5000" b="1" dirty="0">
                <a:solidFill>
                  <a:srgbClr val="71BB9A"/>
                </a:solidFill>
              </a:rPr>
              <a:t>do maksymalnie kilku wariantów. 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5AA5145-3692-4FAE-9C29-1A7B43DD1102}"/>
              </a:ext>
            </a:extLst>
          </p:cNvPr>
          <p:cNvSpPr/>
          <p:nvPr/>
        </p:nvSpPr>
        <p:spPr>
          <a:xfrm>
            <a:off x="9498864" y="13008114"/>
            <a:ext cx="15273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https://play.google.com/books/reader?id=2yyDDwAAQBAJ&amp;hl=pl&amp;pg=GBS.PT10</a:t>
            </a:r>
          </a:p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https://contentsolutions.pl/5-krokow-do-tworzenia-lepszego-contentu-design-thinking/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2D0A6CC-9F04-4D4B-815F-D5B23363C0C9}"/>
              </a:ext>
            </a:extLst>
          </p:cNvPr>
          <p:cNvSpPr/>
          <p:nvPr/>
        </p:nvSpPr>
        <p:spPr>
          <a:xfrm>
            <a:off x="8303184" y="798089"/>
            <a:ext cx="102595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err="1"/>
              <a:t>sprawdzanie</a:t>
            </a:r>
            <a:r>
              <a:rPr lang="en-US" sz="5000" dirty="0"/>
              <a:t> </a:t>
            </a:r>
            <a:r>
              <a:rPr lang="en-US" sz="5000" dirty="0" err="1"/>
              <a:t>rozwiązań</a:t>
            </a:r>
            <a:r>
              <a:rPr lang="en-US" sz="5000" dirty="0"/>
              <a:t> w </a:t>
            </a:r>
            <a:r>
              <a:rPr lang="en-US" sz="5000" dirty="0" err="1"/>
              <a:t>praktyce</a:t>
            </a:r>
            <a:r>
              <a:rPr lang="en-US" sz="5000" dirty="0"/>
              <a:t> </a:t>
            </a:r>
            <a:endParaRPr lang="pl-PL" sz="50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D175C6A-B15E-40E2-85FE-704550AE3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868" y="6872571"/>
            <a:ext cx="3132616" cy="510564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ECB68FA-6427-4869-AB33-8BCEB6376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848" y="648044"/>
            <a:ext cx="2068420" cy="15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644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502402" y="11523347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Testowanie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650AFF0-8C9E-4DF4-BC0E-174EFE394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9" y="3635808"/>
            <a:ext cx="5011185" cy="6357214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88184E2-AA11-40B7-88E4-C289DB612E33}"/>
              </a:ext>
            </a:extLst>
          </p:cNvPr>
          <p:cNvSpPr/>
          <p:nvPr/>
        </p:nvSpPr>
        <p:spPr>
          <a:xfrm>
            <a:off x="7422693" y="293503"/>
            <a:ext cx="13999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800" b="1" dirty="0">
                <a:solidFill>
                  <a:srgbClr val="496F63"/>
                </a:solidFill>
              </a:rPr>
              <a:t>Cel – </a:t>
            </a:r>
            <a:r>
              <a:rPr lang="pl-PL" sz="4800" dirty="0">
                <a:solidFill>
                  <a:srgbClr val="496F63"/>
                </a:solidFill>
              </a:rPr>
              <a:t>uzyskanie informacji zwrotnej od użytkowników na temat prototypu w celu podjęcia decyzji dotyczących dalszych działań.</a:t>
            </a:r>
            <a:endParaRPr lang="pl-PL" sz="4800" b="1" dirty="0">
              <a:solidFill>
                <a:srgbClr val="496F63"/>
              </a:solidFill>
            </a:endParaRPr>
          </a:p>
        </p:txBody>
      </p:sp>
      <p:sp>
        <p:nvSpPr>
          <p:cNvPr id="13" name="Shape 72">
            <a:extLst>
              <a:ext uri="{FF2B5EF4-FFF2-40B4-BE49-F238E27FC236}">
                <a16:creationId xmlns:a16="http://schemas.microsoft.com/office/drawing/2014/main" id="{4925B0F4-85B4-48EB-A7CA-A96260F459F2}"/>
              </a:ext>
            </a:extLst>
          </p:cNvPr>
          <p:cNvSpPr/>
          <p:nvPr/>
        </p:nvSpPr>
        <p:spPr>
          <a:xfrm>
            <a:off x="14630399" y="4412653"/>
            <a:ext cx="7498225" cy="3969347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9404277-8975-4630-871B-B7768D340C1D}"/>
              </a:ext>
            </a:extLst>
          </p:cNvPr>
          <p:cNvSpPr/>
          <p:nvPr/>
        </p:nvSpPr>
        <p:spPr>
          <a:xfrm>
            <a:off x="9296400" y="2601827"/>
            <a:ext cx="15004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496F63"/>
                </a:solidFill>
              </a:rPr>
              <a:t>Możliwość testowania prototypów w warunkach rzeczywistych.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496F63"/>
                </a:solidFill>
              </a:rPr>
              <a:t>Zbieranie opinii poprzez wywiady.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4192485-6F35-4589-8F9F-381C9B10F7D9}"/>
              </a:ext>
            </a:extLst>
          </p:cNvPr>
          <p:cNvSpPr/>
          <p:nvPr/>
        </p:nvSpPr>
        <p:spPr>
          <a:xfrm>
            <a:off x="10435830" y="9006511"/>
            <a:ext cx="9461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71BB9A"/>
                </a:solidFill>
              </a:rPr>
              <a:t>Z uwagi na to, że proces design </a:t>
            </a:r>
            <a:r>
              <a:rPr lang="pl-PL" sz="4000" dirty="0" err="1">
                <a:solidFill>
                  <a:srgbClr val="71BB9A"/>
                </a:solidFill>
              </a:rPr>
              <a:t>thinking</a:t>
            </a:r>
            <a:r>
              <a:rPr lang="pl-PL" sz="4000" dirty="0">
                <a:solidFill>
                  <a:srgbClr val="71BB9A"/>
                </a:solidFill>
              </a:rPr>
              <a:t> jest procesem iteracyjnym, w celu lepszego dostosowania prototypu do potrzeb jego przyszłych użytkowników i dopracowania go, ostatnie trzy fazy należy powtórzyć.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C7A30CF-436E-40E8-B35D-E2FBF1C33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680" y="9121387"/>
            <a:ext cx="3691890" cy="369189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9B73D78-3AEF-4735-AEFF-E40F7A590D2E}"/>
              </a:ext>
            </a:extLst>
          </p:cNvPr>
          <p:cNvSpPr/>
          <p:nvPr/>
        </p:nvSpPr>
        <p:spPr>
          <a:xfrm>
            <a:off x="14874239" y="4534286"/>
            <a:ext cx="70410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600" dirty="0">
                <a:solidFill>
                  <a:srgbClr val="496F63"/>
                </a:solidFill>
              </a:rPr>
              <a:t>Musimy sprawdzić, czy proponowane rozwiązania mają sens i czy odpowiadają potrzebom naszej grupy docelowej.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8E1C28BB-49F6-45FB-B7F8-841AFB88A34B}"/>
              </a:ext>
            </a:extLst>
          </p:cNvPr>
          <p:cNvSpPr/>
          <p:nvPr/>
        </p:nvSpPr>
        <p:spPr>
          <a:xfrm>
            <a:off x="9498864" y="13008114"/>
            <a:ext cx="15273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https://play.google.com/books/reader?id=2yyDDwAAQBAJ&amp;hl=pl&amp;pg=GBS.PT10</a:t>
            </a:r>
          </a:p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https://contentsolutions.pl/5-krokow-do-tworzenia-lepszego-contentu-design-thinking/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000A88C-88BE-440A-BAB0-CA8B256C6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02" y="4267660"/>
            <a:ext cx="5516038" cy="40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318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291429" y="2276559"/>
            <a:ext cx="16646749" cy="41126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3500" b="1" dirty="0">
                <a:latin typeface="Arial" panose="020B0604020202020204" pitchFamily="34" charset="0"/>
                <a:cs typeface="Arial" panose="020B0604020202020204" pitchFamily="34" charset="0"/>
              </a:rPr>
              <a:t>1. Ludzka zasada: wszelka działalność projektowa ma ostatecznie charakter społeczny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Wdrażanie rozwiązań powinno dążyć do zaspokojenia potrzeb człowieka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l-P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500" b="1" dirty="0">
                <a:latin typeface="Arial" panose="020B0604020202020204" pitchFamily="34" charset="0"/>
                <a:cs typeface="Arial" panose="020B0604020202020204" pitchFamily="34" charset="0"/>
              </a:rPr>
              <a:t>2. Zasada niejednoznaczności: myśliciele projektowi muszą zachowywać niejednoznaczność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Odejście od ograniczeń i stworzenie warunków do eksperymentowania na granicy wiedzy i wyobraźni. Poszukaj rozwiązań, które wydają się nieodpowiednie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l-P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500" b="1" dirty="0">
                <a:latin typeface="Arial" panose="020B0604020202020204" pitchFamily="34" charset="0"/>
                <a:cs typeface="Arial" panose="020B0604020202020204" pitchFamily="34" charset="0"/>
              </a:rPr>
              <a:t>3. Zasada przeprojektowania: cały projekt jest przeprojektowany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Projektowanie przyszłych warunków technicznych i społecznych w oparciu o historyczne rozwiązania w celu jak najlepszego przeanalizowania i rozwiązania problemu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l-P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500" b="1" dirty="0">
                <a:latin typeface="Arial" panose="020B0604020202020204" pitchFamily="34" charset="0"/>
                <a:cs typeface="Arial" panose="020B0604020202020204" pitchFamily="34" charset="0"/>
              </a:rPr>
              <a:t>4. Zasada namacalności: namacalne pomysły zawsze ułatwiają komunikację</a:t>
            </a:r>
          </a:p>
          <a:p>
            <a:pPr>
              <a:lnSpc>
                <a:spcPct val="150000"/>
              </a:lnSpc>
            </a:pP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Urzeczywistnianie pomysłów poprzez wizualizację i prototypowanie usprawnia komunikację między członkami zespołu projektowego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 flipH="1">
            <a:off x="1045064" y="-357184"/>
            <a:ext cx="1" cy="5328019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109138" y="492701"/>
            <a:ext cx="17779059" cy="3168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Zasady design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3688081" y="12995544"/>
            <a:ext cx="15357274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/>
              <a:t>Źródło: H. </a:t>
            </a:r>
            <a:r>
              <a:rPr lang="pl-PL" dirty="0" err="1"/>
              <a:t>Plattner,C</a:t>
            </a:r>
            <a:r>
              <a:rPr lang="pl-PL" dirty="0"/>
              <a:t>.  </a:t>
            </a:r>
            <a:r>
              <a:rPr lang="pl-PL" dirty="0" err="1"/>
              <a:t>Meinel</a:t>
            </a:r>
            <a:r>
              <a:rPr lang="pl-PL" dirty="0"/>
              <a:t>, L. </a:t>
            </a:r>
            <a:r>
              <a:rPr lang="pl-PL" dirty="0" err="1"/>
              <a:t>Leifer</a:t>
            </a:r>
            <a:r>
              <a:rPr lang="pl-PL" dirty="0"/>
              <a:t>, Design </a:t>
            </a:r>
            <a:r>
              <a:rPr lang="pl-PL" dirty="0" err="1"/>
              <a:t>Thinking</a:t>
            </a:r>
            <a:r>
              <a:rPr lang="pl-PL" dirty="0"/>
              <a:t>: </a:t>
            </a:r>
            <a:r>
              <a:rPr lang="pl-PL" dirty="0" err="1"/>
              <a:t>Understand</a:t>
            </a:r>
            <a:r>
              <a:rPr lang="pl-PL" dirty="0"/>
              <a:t> - </a:t>
            </a:r>
            <a:r>
              <a:rPr lang="pl-PL" dirty="0" err="1"/>
              <a:t>Improve</a:t>
            </a:r>
            <a:r>
              <a:rPr lang="pl-PL" dirty="0"/>
              <a:t> - </a:t>
            </a:r>
            <a:r>
              <a:rPr lang="pl-PL" dirty="0" err="1"/>
              <a:t>Apply</a:t>
            </a: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13612395" y="9642451"/>
            <a:ext cx="289460" cy="30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rgbClr val="393941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28069-EB91-1949-9A5A-112AA2E3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178" y="-994018"/>
            <a:ext cx="14041665" cy="1504944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1E2C652-E033-419A-8738-4D92DA823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371" y="7741920"/>
            <a:ext cx="5976629" cy="59766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903043" y="940072"/>
            <a:ext cx="22437375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Zalety i wady design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3586480" y="12585810"/>
            <a:ext cx="16943977" cy="8248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</a:rPr>
              <a:t>Źródło: </a:t>
            </a:r>
            <a:r>
              <a:rPr lang="en-US" dirty="0">
                <a:solidFill>
                  <a:srgbClr val="496F63"/>
                </a:solidFill>
              </a:rPr>
              <a:t>U. </a:t>
            </a:r>
            <a:r>
              <a:rPr lang="en-US" dirty="0" err="1">
                <a:solidFill>
                  <a:srgbClr val="496F63"/>
                </a:solidFill>
              </a:rPr>
              <a:t>Schleinkofer</a:t>
            </a:r>
            <a:r>
              <a:rPr lang="en-US" dirty="0">
                <a:solidFill>
                  <a:srgbClr val="496F63"/>
                </a:solidFill>
              </a:rPr>
              <a:t>, T. Herrmann, I. Maier, T. </a:t>
            </a:r>
            <a:r>
              <a:rPr lang="en-US" dirty="0" err="1">
                <a:solidFill>
                  <a:srgbClr val="496F63"/>
                </a:solidFill>
              </a:rPr>
              <a:t>Bauernhansl</a:t>
            </a:r>
            <a:r>
              <a:rPr lang="en-US" dirty="0">
                <a:solidFill>
                  <a:srgbClr val="496F63"/>
                </a:solidFill>
              </a:rPr>
              <a:t>, D. Roth, D</a:t>
            </a:r>
            <a:r>
              <a:rPr lang="pl-PL" dirty="0">
                <a:solidFill>
                  <a:srgbClr val="496F63"/>
                </a:solidFill>
              </a:rPr>
              <a:t>.</a:t>
            </a:r>
            <a:r>
              <a:rPr lang="en-US" dirty="0">
                <a:solidFill>
                  <a:srgbClr val="496F63"/>
                </a:solidFill>
              </a:rPr>
              <a:t> </a:t>
            </a:r>
            <a:r>
              <a:rPr lang="en-US" dirty="0" err="1">
                <a:solidFill>
                  <a:srgbClr val="496F63"/>
                </a:solidFill>
              </a:rPr>
              <a:t>Spath</a:t>
            </a:r>
            <a:r>
              <a:rPr lang="en-US" dirty="0">
                <a:solidFill>
                  <a:srgbClr val="496F63"/>
                </a:solidFill>
              </a:rPr>
              <a:t>, Development and Evaluation of a Design Thinking Process Adapted to Frugal Production Systems for Emerging Markets</a:t>
            </a:r>
            <a:endParaRPr dirty="0">
              <a:solidFill>
                <a:srgbClr val="496F63"/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906D2FE3-C582-4150-AC64-581DD2336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28043"/>
              </p:ext>
            </p:extLst>
          </p:nvPr>
        </p:nvGraphicFramePr>
        <p:xfrm>
          <a:off x="2255520" y="3563243"/>
          <a:ext cx="20360640" cy="8939479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0180320">
                  <a:extLst>
                    <a:ext uri="{9D8B030D-6E8A-4147-A177-3AD203B41FA5}">
                      <a16:colId xmlns:a16="http://schemas.microsoft.com/office/drawing/2014/main" val="2058418015"/>
                    </a:ext>
                  </a:extLst>
                </a:gridCol>
                <a:gridCol w="10180320">
                  <a:extLst>
                    <a:ext uri="{9D8B030D-6E8A-4147-A177-3AD203B41FA5}">
                      <a16:colId xmlns:a16="http://schemas.microsoft.com/office/drawing/2014/main" val="4145792102"/>
                    </a:ext>
                  </a:extLst>
                </a:gridCol>
              </a:tblGrid>
              <a:tr h="923239">
                <a:tc>
                  <a:txBody>
                    <a:bodyPr/>
                    <a:lstStyle/>
                    <a:p>
                      <a:pPr algn="ctr"/>
                      <a:r>
                        <a:rPr lang="pl-PL" sz="4000" cap="none" baseline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PT Sans"/>
                        </a:rPr>
                        <a:t>Zalety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cap="none" baseline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PT Sans"/>
                        </a:rPr>
                        <a:t>Wady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699887"/>
                  </a:ext>
                </a:extLst>
              </a:tr>
              <a:tr h="6462672"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Częste kontakty z klientami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Niezwykle wysoka koncentracja na kliencie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Eliminacja błędnych założeń poprzez monitorowanie procesu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Realizacja podstawowych funkcji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Oszczędności dzięki częstym opiniom użytkowników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Oszczędność kosztów dzięki pominięciu niektórych komponentów </a:t>
                      </a:r>
                      <a:endParaRPr lang="pl-PL" sz="40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Zależność od użytkownika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Trudność w oszacowaniu czasu próby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Komunikacja z użytkownikiem jest trudna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Fizyczny i kulturowy dystans do użytkownika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Potrzeby użytkownika mogą być niezidentyfikowane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4000" cap="none" baseline="0" dirty="0">
                          <a:solidFill>
                            <a:srgbClr val="496F63"/>
                          </a:solidFill>
                        </a:rPr>
                        <a:t>Duży wpływ na użytkowników, co może skutkować rozwiązaniami, które nie odpowiadają kompetencjom firmy </a:t>
                      </a:r>
                      <a:endParaRPr lang="pl-PL" sz="40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6596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43203A0D-B363-4801-8CEB-6D5C9D04C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93" y="305349"/>
            <a:ext cx="2857899" cy="26483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7AC47B-8692-41E3-913E-4B94F66DC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787" y="257718"/>
            <a:ext cx="2848373" cy="26959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64" y="-3607488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383425" y="200148"/>
            <a:ext cx="24000575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6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zwizualizować potrzeby i pragnienia swoich użytkowników w różnych wymiarach, </a:t>
            </a:r>
          </a:p>
          <a:p>
            <a:r>
              <a:rPr lang="pl-PL" sz="6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możesz skorzystać z </a:t>
            </a:r>
            <a:r>
              <a:rPr lang="pl-PL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pl-PL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 </a:t>
            </a:r>
            <a:r>
              <a:rPr lang="pl-PL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l-PL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  <a:r>
              <a:rPr lang="pl-PL" sz="6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15242905" y="3039501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u="sng" dirty="0">
                <a:solidFill>
                  <a:srgbClr val="496F63"/>
                </a:solidFill>
              </a:rPr>
              <a:t>Co to jest?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7707086" y="4185177"/>
            <a:ext cx="164585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500" b="1" dirty="0">
                <a:solidFill>
                  <a:srgbClr val="496F63"/>
                </a:solidFill>
              </a:rPr>
              <a:t>Jest to podejście oparte na współpracy, które pozwala uzyskać głębszy wgląd w klientów lub użytkowników końcowych poprzez poznanie tego, co oni:</a:t>
            </a:r>
            <a:r>
              <a:rPr lang="en-US" sz="4500" b="1" dirty="0">
                <a:solidFill>
                  <a:srgbClr val="496F63"/>
                </a:solidFill>
              </a:rPr>
              <a:t> </a:t>
            </a:r>
            <a:endParaRPr lang="pl-PL" sz="4500" b="1" dirty="0">
              <a:solidFill>
                <a:srgbClr val="496F63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b="1" dirty="0">
                <a:solidFill>
                  <a:srgbClr val="FF0000"/>
                </a:solidFill>
              </a:rPr>
              <a:t>MÓWIĄ</a:t>
            </a:r>
            <a:r>
              <a:rPr lang="pl-PL" sz="4500" b="1" dirty="0">
                <a:solidFill>
                  <a:srgbClr val="496F63"/>
                </a:solidFill>
              </a:rPr>
              <a:t> – Jakie są kluczowe przesłania Twoich użytkowników? Jak mówią o Twoim produkcie/usłudze</a:t>
            </a:r>
            <a:r>
              <a:rPr lang="en-US" sz="4500" b="1" dirty="0">
                <a:solidFill>
                  <a:srgbClr val="496F63"/>
                </a:solidFill>
              </a:rPr>
              <a:t>?</a:t>
            </a:r>
            <a:endParaRPr lang="pl-PL" sz="4500" b="1" dirty="0">
              <a:solidFill>
                <a:srgbClr val="496F63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b="1" dirty="0">
                <a:solidFill>
                  <a:srgbClr val="FF0000"/>
                </a:solidFill>
              </a:rPr>
              <a:t>MYŚLĄ </a:t>
            </a:r>
            <a:r>
              <a:rPr lang="pl-PL" sz="4500" b="1" dirty="0">
                <a:solidFill>
                  <a:srgbClr val="496F63"/>
                </a:solidFill>
              </a:rPr>
              <a:t>– Jakie myśli lub przekonania mogą wpływać na zachowanie użytkowników</a:t>
            </a:r>
            <a:r>
              <a:rPr lang="en-US" sz="4500" b="1" dirty="0">
                <a:solidFill>
                  <a:srgbClr val="496F63"/>
                </a:solidFill>
              </a:rPr>
              <a:t>?</a:t>
            </a:r>
            <a:endParaRPr lang="pl-PL" sz="4500" b="1" dirty="0">
              <a:solidFill>
                <a:srgbClr val="496F63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b="1" dirty="0">
                <a:solidFill>
                  <a:srgbClr val="FF0000"/>
                </a:solidFill>
              </a:rPr>
              <a:t>CZUJĄ</a:t>
            </a:r>
            <a:r>
              <a:rPr lang="pl-PL" sz="4500" b="1" dirty="0">
                <a:solidFill>
                  <a:srgbClr val="496F63"/>
                </a:solidFill>
              </a:rPr>
              <a:t> – Jakie niewerbalne sygnały wskazują na emocje użytkownika</a:t>
            </a:r>
            <a:r>
              <a:rPr lang="en-US" sz="4500" b="1" dirty="0">
                <a:solidFill>
                  <a:srgbClr val="496F63"/>
                </a:solidFill>
              </a:rPr>
              <a:t>?</a:t>
            </a:r>
            <a:r>
              <a:rPr lang="pl-PL" sz="4500" b="1" dirty="0">
                <a:solidFill>
                  <a:srgbClr val="496F63"/>
                </a:solidFill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b="1" dirty="0">
                <a:solidFill>
                  <a:srgbClr val="FF0000"/>
                </a:solidFill>
              </a:rPr>
              <a:t>ROBIĄ</a:t>
            </a:r>
            <a:r>
              <a:rPr lang="pl-PL" sz="4500" b="1" dirty="0">
                <a:solidFill>
                  <a:srgbClr val="496F63"/>
                </a:solidFill>
              </a:rPr>
              <a:t> – Jakie działania i zachowania zaobserwowałeś</a:t>
            </a:r>
            <a:r>
              <a:rPr lang="en-US" sz="4500" b="1" dirty="0">
                <a:solidFill>
                  <a:srgbClr val="496F63"/>
                </a:solidFill>
              </a:rPr>
              <a:t>?</a:t>
            </a:r>
            <a:endParaRPr lang="pl-PL" sz="4500" b="1" dirty="0">
              <a:solidFill>
                <a:srgbClr val="496F63"/>
              </a:solidFill>
            </a:endParaRPr>
          </a:p>
          <a:p>
            <a:r>
              <a:rPr lang="pl-PL" sz="4500" b="1" dirty="0">
                <a:solidFill>
                  <a:srgbClr val="496F63"/>
                </a:solidFill>
              </a:rPr>
              <a:t>Opiera się na wywiadach, obserwacjach i innych źródłach zdobywania empatii</a:t>
            </a:r>
            <a:r>
              <a:rPr lang="en-US" sz="4500" b="1" dirty="0">
                <a:solidFill>
                  <a:srgbClr val="496F63"/>
                </a:solidFill>
              </a:rPr>
              <a:t>.</a:t>
            </a:r>
            <a:endParaRPr lang="pl-PL" sz="45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704193" y="12761817"/>
            <a:ext cx="71647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https://www.innovationtraining.org/empathy-map-template-training/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CD76455-641A-451E-83C7-DCEF6FF8AF85}"/>
              </a:ext>
            </a:extLst>
          </p:cNvPr>
          <p:cNvSpPr txBox="1"/>
          <p:nvPr/>
        </p:nvSpPr>
        <p:spPr>
          <a:xfrm>
            <a:off x="542383" y="9881396"/>
            <a:ext cx="7164703" cy="25545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71BB9A"/>
                </a:solidFill>
              </a:rPr>
              <a:t>Możesz zrobić tę mapę cyfrowo lub użyć papieru </a:t>
            </a:r>
          </a:p>
          <a:p>
            <a:pPr algn="ctr"/>
            <a:r>
              <a:rPr lang="pl-PL" sz="4000" b="1" dirty="0">
                <a:solidFill>
                  <a:srgbClr val="71BB9A"/>
                </a:solidFill>
              </a:rPr>
              <a:t>z karteczkami samoprzylepnymi.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2872E3D-C85A-4477-A43E-FC53C4CA2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5" y="4368608"/>
            <a:ext cx="7164703" cy="5074998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7A74ED1-684D-4A84-BBC4-D439F63DFC90}"/>
              </a:ext>
            </a:extLst>
          </p:cNvPr>
          <p:cNvCxnSpPr/>
          <p:nvPr/>
        </p:nvCxnSpPr>
        <p:spPr>
          <a:xfrm>
            <a:off x="16541805" y="2607752"/>
            <a:ext cx="0" cy="597164"/>
          </a:xfrm>
          <a:prstGeom prst="straightConnector1">
            <a:avLst/>
          </a:prstGeom>
          <a:noFill/>
          <a:ln w="76200" cap="flat">
            <a:solidFill>
              <a:srgbClr val="496F6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6359264C-82C4-487D-A642-AA2CE8954735}"/>
              </a:ext>
            </a:extLst>
          </p:cNvPr>
          <p:cNvCxnSpPr/>
          <p:nvPr/>
        </p:nvCxnSpPr>
        <p:spPr>
          <a:xfrm>
            <a:off x="16541805" y="3712976"/>
            <a:ext cx="0" cy="597164"/>
          </a:xfrm>
          <a:prstGeom prst="straightConnector1">
            <a:avLst/>
          </a:prstGeom>
          <a:noFill/>
          <a:ln w="76200" cap="flat">
            <a:solidFill>
              <a:srgbClr val="496F6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3" y="-1031469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704193" y="762695"/>
            <a:ext cx="21025015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6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chcesz korzystać z narzędzia do współpracy </a:t>
            </a:r>
          </a:p>
          <a:p>
            <a:r>
              <a:rPr lang="pl-PL" sz="6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chmurze</a:t>
            </a:r>
            <a:r>
              <a:rPr lang="en-US" sz="6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6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6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Poznaj</a:t>
            </a: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Conceptboard</a:t>
            </a:r>
            <a:r>
              <a:rPr lang="en-US" sz="6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704193" y="3387719"/>
            <a:ext cx="14703199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600" b="1" dirty="0">
                <a:solidFill>
                  <a:srgbClr val="496F63"/>
                </a:solidFill>
              </a:rPr>
              <a:t>To scentralizowane centrum wszystkich Twoich treści i pomysłów, które może zarządzać wszystkimi projektami wizualnymi w jednym wspólnym obszarze roboczym</a:t>
            </a:r>
            <a:r>
              <a:rPr lang="en-US" sz="4600" b="1" dirty="0">
                <a:solidFill>
                  <a:srgbClr val="496F63"/>
                </a:solidFill>
              </a:rPr>
              <a:t>.</a:t>
            </a:r>
            <a:endParaRPr lang="pl-PL" sz="4600" b="1" dirty="0">
              <a:solidFill>
                <a:srgbClr val="496F63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496F63"/>
                </a:solidFill>
              </a:rPr>
              <a:t>Dzięki temu zespoły są zorganizowane, aby projekty posuwały się do przodu.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496F63"/>
                </a:solidFill>
              </a:rPr>
              <a:t>Ten obszar roboczy umożliwia zespołom dodawanie pomysłów, plików, notatek i opinii w czasie rzeczywistym.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496F63"/>
                </a:solidFill>
              </a:rPr>
              <a:t>Może zwiększyć produktywność zdalnych zespołów.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600" b="1" dirty="0">
                <a:solidFill>
                  <a:srgbClr val="496F63"/>
                </a:solidFill>
              </a:rPr>
              <a:t>Jest to przydatne narzędzie do wirtualnej współpracy i usprawnienia współpracy zespołów</a:t>
            </a:r>
            <a:r>
              <a:rPr lang="en-US" sz="4600" b="1" dirty="0">
                <a:solidFill>
                  <a:srgbClr val="496F63"/>
                </a:solidFill>
              </a:rPr>
              <a:t>.</a:t>
            </a:r>
            <a:endParaRPr lang="pl-PL" sz="46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704193" y="12761817"/>
            <a:ext cx="7164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https://conceptboard.com/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72">
            <a:extLst>
              <a:ext uri="{FF2B5EF4-FFF2-40B4-BE49-F238E27FC236}">
                <a16:creationId xmlns:a16="http://schemas.microsoft.com/office/drawing/2014/main" id="{C2C17C47-2019-477F-9FFE-68FB6829A0EC}"/>
              </a:ext>
            </a:extLst>
          </p:cNvPr>
          <p:cNvSpPr/>
          <p:nvPr/>
        </p:nvSpPr>
        <p:spPr>
          <a:xfrm>
            <a:off x="15683701" y="2769070"/>
            <a:ext cx="8456459" cy="5759665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88AFD81-31AA-45ED-89D4-E194085279C4}"/>
              </a:ext>
            </a:extLst>
          </p:cNvPr>
          <p:cNvSpPr/>
          <p:nvPr/>
        </p:nvSpPr>
        <p:spPr>
          <a:xfrm>
            <a:off x="15981664" y="7570744"/>
            <a:ext cx="9692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</a:rPr>
              <a:t>Źródło: https://www.youtube.com/watch?v=2iYae8zCMAI</a:t>
            </a:r>
          </a:p>
        </p:txBody>
      </p:sp>
      <p:pic>
        <p:nvPicPr>
          <p:cNvPr id="9" name="Obraz 8">
            <a:hlinkClick r:id="rId4"/>
            <a:extLst>
              <a:ext uri="{FF2B5EF4-FFF2-40B4-BE49-F238E27FC236}">
                <a16:creationId xmlns:a16="http://schemas.microsoft.com/office/drawing/2014/main" id="{AC9C1C52-4C6E-4BE7-A950-BE4D963E3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0008" y="3039501"/>
            <a:ext cx="7903843" cy="444374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F7ABF75-2589-423B-B48C-6881DD0AA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685" y="8119910"/>
            <a:ext cx="5859780" cy="55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208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praktyce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7956011" y="6627237"/>
            <a:ext cx="1613133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https://firstround.com/review/How-design-thinking-transformed-Airbnb-from-failing-startup-to-billion-dollar-business/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8659473" y="2975358"/>
            <a:ext cx="1219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Myślenie projektowe jest częścią sukcesu </a:t>
            </a:r>
            <a:r>
              <a:rPr lang="pl-PL" sz="4000" b="1" dirty="0">
                <a:solidFill>
                  <a:srgbClr val="496F63"/>
                </a:solidFill>
              </a:rPr>
              <a:t>Airbnb</a:t>
            </a:r>
            <a:r>
              <a:rPr lang="pl-PL" sz="4000" dirty="0">
                <a:solidFill>
                  <a:srgbClr val="496F63"/>
                </a:solidFill>
              </a:rPr>
              <a:t>; zbudowali kulturę eksperymentowania: „Dopiero kiedy pozwolili sobie na eksperymentowanie z nieskalowalnymi zmianami w biznesie, wydostali się z tego, co nazywali »dnem smutku«”.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C984C0-6246-4395-9158-82763501F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38" y="3030626"/>
            <a:ext cx="6876144" cy="3438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1008993" y="7946601"/>
            <a:ext cx="1530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err="1">
                <a:solidFill>
                  <a:srgbClr val="496F63"/>
                </a:solidFill>
              </a:rPr>
              <a:t>PillPack</a:t>
            </a:r>
            <a:r>
              <a:rPr lang="pl-PL" sz="4000" dirty="0">
                <a:solidFill>
                  <a:srgbClr val="496F63"/>
                </a:solidFill>
              </a:rPr>
              <a:t> zaczynał jako startup-in-</a:t>
            </a:r>
            <a:r>
              <a:rPr lang="pl-PL" sz="4000" dirty="0" err="1">
                <a:solidFill>
                  <a:srgbClr val="496F63"/>
                </a:solidFill>
              </a:rPr>
              <a:t>residence</a:t>
            </a:r>
            <a:r>
              <a:rPr lang="pl-PL" sz="4000" dirty="0">
                <a:solidFill>
                  <a:srgbClr val="496F63"/>
                </a:solidFill>
              </a:rPr>
              <a:t> w IDEO Cambridge. Współpracując z projektantami i stosując podejście skoncentrowane na człowieku, </a:t>
            </a:r>
            <a:r>
              <a:rPr lang="pl-PL" sz="4000" dirty="0" err="1">
                <a:solidFill>
                  <a:srgbClr val="496F63"/>
                </a:solidFill>
              </a:rPr>
              <a:t>PillPack</a:t>
            </a:r>
            <a:r>
              <a:rPr lang="pl-PL" sz="4000" dirty="0">
                <a:solidFill>
                  <a:srgbClr val="496F63"/>
                </a:solidFill>
              </a:rPr>
              <a:t> dopracował swoją wizję marki, strategię i tożsamość we wszystkich kanałach.</a:t>
            </a:r>
          </a:p>
          <a:p>
            <a:r>
              <a:rPr lang="pl-PL" sz="4000" dirty="0" err="1">
                <a:solidFill>
                  <a:srgbClr val="496F63"/>
                </a:solidFill>
              </a:rPr>
              <a:t>PillPack</a:t>
            </a:r>
            <a:r>
              <a:rPr lang="pl-PL" sz="4000" dirty="0">
                <a:solidFill>
                  <a:srgbClr val="496F63"/>
                </a:solidFill>
              </a:rPr>
              <a:t> został uznany przez Time Magazine za jeden z najlepszych wynalazków 2014 roku, a Amazon kupił </a:t>
            </a:r>
            <a:r>
              <a:rPr lang="pl-PL" sz="4000" dirty="0" err="1">
                <a:solidFill>
                  <a:srgbClr val="496F63"/>
                </a:solidFill>
              </a:rPr>
              <a:t>PillPack</a:t>
            </a:r>
            <a:r>
              <a:rPr lang="pl-PL" sz="4000" dirty="0">
                <a:solidFill>
                  <a:srgbClr val="496F63"/>
                </a:solidFill>
              </a:rPr>
              <a:t> za 1 miliard dolarów w 2018 roku.</a:t>
            </a:r>
          </a:p>
          <a:p>
            <a:r>
              <a:rPr lang="pl-PL" sz="4000" dirty="0">
                <a:solidFill>
                  <a:srgbClr val="496F63"/>
                </a:solidFill>
              </a:rPr>
              <a:t>Ich podejście do 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 jest skuteczne.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A7352B4-1C69-4024-9E1F-74FE0C895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342" y="7555293"/>
            <a:ext cx="6583680" cy="4937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1045023" y="12899132"/>
            <a:ext cx="125502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https://www.ideo.com/case-study/this-startup-revolutionized-an-industry-through-design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9736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1050671" y="12992402"/>
            <a:ext cx="970329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https://voltagecontrol.com/blog/8-great-design-thinking-examples/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7498080" y="2209862"/>
            <a:ext cx="165920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W </a:t>
            </a:r>
            <a:r>
              <a:rPr lang="pl-PL" sz="4000" b="1" dirty="0" err="1">
                <a:solidFill>
                  <a:srgbClr val="496F63"/>
                </a:solidFill>
              </a:rPr>
              <a:t>Clean</a:t>
            </a:r>
            <a:r>
              <a:rPr lang="pl-PL" sz="4000" b="1" dirty="0">
                <a:solidFill>
                  <a:srgbClr val="496F63"/>
                </a:solidFill>
              </a:rPr>
              <a:t> Team </a:t>
            </a:r>
            <a:r>
              <a:rPr lang="pl-PL" sz="4000" dirty="0">
                <a:solidFill>
                  <a:srgbClr val="496F63"/>
                </a:solidFill>
              </a:rPr>
              <a:t>zastosowano 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, aby dostarczyć domowe toalety dla miejskiej biedoty Ghany.</a:t>
            </a:r>
          </a:p>
          <a:p>
            <a:r>
              <a:rPr lang="pl-PL" sz="4000" dirty="0">
                <a:solidFill>
                  <a:srgbClr val="496F63"/>
                </a:solidFill>
              </a:rPr>
              <a:t>„Dla milionów Ghańczyków, którzy nie mają toalet w domu, istnieje kilka dobrych opcji, jeśli chodzi o najbardziej podstawowe funkcje naszego ciała. Współpracując z Unilever i </a:t>
            </a:r>
            <a:r>
              <a:rPr lang="pl-PL" sz="4000" dirty="0" err="1">
                <a:solidFill>
                  <a:srgbClr val="496F63"/>
                </a:solidFill>
              </a:rPr>
              <a:t>Water</a:t>
            </a:r>
            <a:r>
              <a:rPr lang="pl-PL" sz="4000" dirty="0">
                <a:solidFill>
                  <a:srgbClr val="496F63"/>
                </a:solidFill>
              </a:rPr>
              <a:t> and </a:t>
            </a:r>
            <a:r>
              <a:rPr lang="pl-PL" sz="4000" dirty="0" err="1">
                <a:solidFill>
                  <a:srgbClr val="496F63"/>
                </a:solidFill>
              </a:rPr>
              <a:t>Sanitation</a:t>
            </a:r>
            <a:r>
              <a:rPr lang="pl-PL" sz="4000" dirty="0">
                <a:solidFill>
                  <a:srgbClr val="496F63"/>
                </a:solidFill>
              </a:rPr>
              <a:t> for the Urban </a:t>
            </a:r>
            <a:r>
              <a:rPr lang="pl-PL" sz="4000" dirty="0" err="1">
                <a:solidFill>
                  <a:srgbClr val="496F63"/>
                </a:solidFill>
              </a:rPr>
              <a:t>Poor</a:t>
            </a:r>
            <a:r>
              <a:rPr lang="pl-PL" sz="4000" dirty="0">
                <a:solidFill>
                  <a:srgbClr val="496F63"/>
                </a:solidFill>
              </a:rPr>
              <a:t> (WSUP) oraz IDEO.org opracowano </a:t>
            </a:r>
            <a:r>
              <a:rPr lang="pl-PL" sz="4000" dirty="0" err="1">
                <a:solidFill>
                  <a:srgbClr val="496F63"/>
                </a:solidFill>
              </a:rPr>
              <a:t>Clean</a:t>
            </a:r>
            <a:r>
              <a:rPr lang="pl-PL" sz="4000" dirty="0">
                <a:solidFill>
                  <a:srgbClr val="496F63"/>
                </a:solidFill>
              </a:rPr>
              <a:t> Team, kompleksowy system sanitarny, który dostarcza i utrzymuje toalety w domach użytkowników. </a:t>
            </a:r>
            <a:r>
              <a:rPr lang="pl-PL" sz="4000" dirty="0" err="1">
                <a:solidFill>
                  <a:srgbClr val="496F63"/>
                </a:solidFill>
              </a:rPr>
              <a:t>Clean</a:t>
            </a:r>
            <a:r>
              <a:rPr lang="pl-PL" sz="4000" dirty="0">
                <a:solidFill>
                  <a:srgbClr val="496F63"/>
                </a:solidFill>
              </a:rPr>
              <a:t> Team obsługuje teraz 5000 osób w Kumasi w Ghanie, czyniąc życie czystszym, zdrowszym i bardziej godnym”.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816367" y="8502696"/>
            <a:ext cx="147429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496F63"/>
                </a:solidFill>
              </a:rPr>
              <a:t>IBM</a:t>
            </a:r>
            <a:r>
              <a:rPr lang="pl-PL" sz="4000" dirty="0">
                <a:solidFill>
                  <a:srgbClr val="496F63"/>
                </a:solidFill>
              </a:rPr>
              <a:t> jest przykładem korporacyjnego giganta, który głęboko zainwestował w 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 i budowanie dużego wewnętrznego zespołu projektowego. Wiedzieli, że praca się opłaca. IBM odnotował 301% (!) ROI dzięki 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. Kolejnym imponującym sukcesem IBM jest to, że udostępnili swoje zasoby myślenia projektowego w przedsiębiorstwie wszystkim za pośrednictwem otwartego zestawu narzędzi.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62DADBD-C410-44BE-BDFA-4110B0EA7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9" y="2697726"/>
            <a:ext cx="7267455" cy="36498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44894A1-7340-429F-BFC3-A7DDEA922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076" y="8142514"/>
            <a:ext cx="6712499" cy="5157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984757F1-F5BB-493E-9A80-78782152F350}"/>
              </a:ext>
            </a:extLst>
          </p:cNvPr>
          <p:cNvSpPr/>
          <p:nvPr/>
        </p:nvSpPr>
        <p:spPr>
          <a:xfrm>
            <a:off x="7578258" y="7883761"/>
            <a:ext cx="643477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https://www.designkit.org/case-studies/1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04">
            <a:extLst>
              <a:ext uri="{FF2B5EF4-FFF2-40B4-BE49-F238E27FC236}">
                <a16:creationId xmlns:a16="http://schemas.microsoft.com/office/drawing/2014/main" id="{5F20B02F-F405-4273-AD78-F6A3E7673A7D}"/>
              </a:ext>
            </a:extLst>
          </p:cNvPr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praktyce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762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1058686" y="12997902"/>
            <a:ext cx="1200681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https://medium.com/uber-design/how-we-design-on-the-ubereats-team-ff7c41fffb76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6814457" y="2209862"/>
            <a:ext cx="172756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 znalazło drogę do świata medycyny i jest postrzegane przez wielu jako fundamentalne dla przyszłości dobrego samopoczucia.</a:t>
            </a:r>
          </a:p>
          <a:p>
            <a:r>
              <a:rPr lang="pl-PL" sz="4000" b="1" dirty="0">
                <a:solidFill>
                  <a:srgbClr val="496F63"/>
                </a:solidFill>
              </a:rPr>
              <a:t>Szpital Stanford </a:t>
            </a:r>
            <a:r>
              <a:rPr lang="pl-PL" sz="4000" dirty="0">
                <a:solidFill>
                  <a:srgbClr val="496F63"/>
                </a:solidFill>
              </a:rPr>
              <a:t>wykorzystał 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, aby zbadać sposoby poprawy doświadczeń pacjentów na izbie przyjęć.</a:t>
            </a:r>
          </a:p>
          <a:p>
            <a:r>
              <a:rPr lang="pl-PL" sz="4000" dirty="0">
                <a:solidFill>
                  <a:srgbClr val="496F63"/>
                </a:solidFill>
              </a:rPr>
              <a:t>Administratorzy Stanforda wykorzystują 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, aby wyobrazić sobie inne nowe doświadczenia dla szpitala: „Pracownicy SHC wykorzystali 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, aby ukończyć plan przeprojektowania dwóch oddziałów opieki w obecnym szpitalu, aby służyły tylko pacjentom z rakiem”.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475565" y="7882374"/>
            <a:ext cx="174314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496F63"/>
                </a:solidFill>
              </a:rPr>
              <a:t>Uber </a:t>
            </a:r>
            <a:r>
              <a:rPr lang="pl-PL" sz="4000" b="1" dirty="0" err="1">
                <a:solidFill>
                  <a:srgbClr val="496F63"/>
                </a:solidFill>
              </a:rPr>
              <a:t>Eats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dirty="0">
                <a:solidFill>
                  <a:srgbClr val="496F63"/>
                </a:solidFill>
              </a:rPr>
              <a:t>to amerykańska platforma do zamawiania i dostarczania jedzenia online uruchomiona przez Ubera w 2014 roku. Dla Uber </a:t>
            </a:r>
            <a:r>
              <a:rPr lang="pl-PL" sz="4000" dirty="0" err="1">
                <a:solidFill>
                  <a:srgbClr val="496F63"/>
                </a:solidFill>
              </a:rPr>
              <a:t>Eats</a:t>
            </a:r>
            <a:r>
              <a:rPr lang="pl-PL" sz="4000" dirty="0">
                <a:solidFill>
                  <a:srgbClr val="496F63"/>
                </a:solidFill>
              </a:rPr>
              <a:t> najważniejszą fazą w procesie myślenia projektowego jest empatia: „Zrozumienie wszystkich naszych różnych rynków i tego, jak nasze produkty pasują do fizycznych warunków w każdym mieście. Nieustannie zanurzamy się w miejscach, w których mieszkają, pracują i jedzą nasi klienci. Siedząc w naszych biurach w San Francisco czy Nowym Jorku, nie możemy naprawdę zrozumieć doświadczeń człowieka na ulicach Bangkoku czy Londynu”.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DF80F-D3DC-49A2-B785-5CE5D07C6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06" y="2642535"/>
            <a:ext cx="5696786" cy="3872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95E7E5A-1D2D-4DAA-9093-14BCAEF8F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59" y="8594184"/>
            <a:ext cx="6307193" cy="42019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69325DF8-D7B3-4BB7-80B5-69CA6F05B52B}"/>
              </a:ext>
            </a:extLst>
          </p:cNvPr>
          <p:cNvSpPr/>
          <p:nvPr/>
        </p:nvSpPr>
        <p:spPr>
          <a:xfrm>
            <a:off x="7425853" y="7170564"/>
            <a:ext cx="1542762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https://med.stanford.edu/news/all-news/2016/06/design-thinking-as-a-way-to-improve-patient-experience.html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04">
            <a:extLst>
              <a:ext uri="{FF2B5EF4-FFF2-40B4-BE49-F238E27FC236}">
                <a16:creationId xmlns:a16="http://schemas.microsoft.com/office/drawing/2014/main" id="{70869D15-D41C-48C8-B39B-3F1C322BFB96}"/>
              </a:ext>
            </a:extLst>
          </p:cNvPr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praktyce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9925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1058686" y="12514777"/>
            <a:ext cx="990367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https://www.invisionapp.com/inside-design/applied-design-thinking/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6052457" y="2209862"/>
            <a:ext cx="180376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 został wykorzystany również przez </a:t>
            </a:r>
            <a:r>
              <a:rPr lang="pl-PL" sz="4000" b="1" dirty="0" err="1">
                <a:solidFill>
                  <a:srgbClr val="496F63"/>
                </a:solidFill>
              </a:rPr>
              <a:t>Golden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Gate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Regional</a:t>
            </a:r>
            <a:r>
              <a:rPr lang="pl-PL" sz="4000" b="1" dirty="0">
                <a:solidFill>
                  <a:srgbClr val="496F63"/>
                </a:solidFill>
              </a:rPr>
              <a:t> Center </a:t>
            </a:r>
            <a:r>
              <a:rPr lang="pl-PL" sz="4000" dirty="0">
                <a:solidFill>
                  <a:srgbClr val="496F63"/>
                </a:solidFill>
              </a:rPr>
              <a:t>(GGRC), organizację świadczącą usługi i wsparcie finansowe dla osób z niepełnosprawnością rozwojową w rejonie zatoki San Francisco.</a:t>
            </a:r>
          </a:p>
          <a:p>
            <a:r>
              <a:rPr lang="pl-PL" sz="4000" dirty="0">
                <a:solidFill>
                  <a:srgbClr val="496F63"/>
                </a:solidFill>
              </a:rPr>
              <a:t>GGRC współpracowało ze studentami projektowania ze Stanford, aby ponownie przemyśleć ich długi proces oceny, który często zajmował miesiące. Jednym z wyników projektu była zmiana kultury wewnątrz GGRC w kierunku myślenia projektowego: „GGRC prowadzi obecnie burzę mózgów na temat pomysłów na ulepszenia i wymyśla sposoby ich regularnego prototypowania”.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1008993" y="8120247"/>
            <a:ext cx="157019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496F63"/>
                </a:solidFill>
              </a:rPr>
              <a:t>Bank of </a:t>
            </a:r>
            <a:r>
              <a:rPr lang="pl-PL" sz="4000" b="1" dirty="0" err="1">
                <a:solidFill>
                  <a:srgbClr val="496F63"/>
                </a:solidFill>
              </a:rPr>
              <a:t>America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dirty="0">
                <a:solidFill>
                  <a:srgbClr val="496F63"/>
                </a:solidFill>
              </a:rPr>
              <a:t>nawiązał współpracę z firmą konsultingową IDEO w 2004 roku, aby dowiedzieć się, jak zachęcić więcej osób do otwierania kont bankowych. Ostatecznie wymyślili program </a:t>
            </a:r>
            <a:r>
              <a:rPr lang="pl-PL" sz="4000" dirty="0" err="1">
                <a:solidFill>
                  <a:srgbClr val="496F63"/>
                </a:solidFill>
              </a:rPr>
              <a:t>Keep</a:t>
            </a:r>
            <a:r>
              <a:rPr lang="pl-PL" sz="4000" dirty="0">
                <a:solidFill>
                  <a:srgbClr val="496F63"/>
                </a:solidFill>
              </a:rPr>
              <a:t> the </a:t>
            </a:r>
            <a:r>
              <a:rPr lang="pl-PL" sz="4000" dirty="0" err="1">
                <a:solidFill>
                  <a:srgbClr val="496F63"/>
                </a:solidFill>
              </a:rPr>
              <a:t>Change</a:t>
            </a:r>
            <a:r>
              <a:rPr lang="pl-PL" sz="4000" dirty="0">
                <a:solidFill>
                  <a:srgbClr val="496F63"/>
                </a:solidFill>
              </a:rPr>
              <a:t>. Ta bardzo udana inicjatywa bankowa wyszła z badań nad design </a:t>
            </a:r>
            <a:r>
              <a:rPr lang="pl-PL" sz="4000" dirty="0" err="1">
                <a:solidFill>
                  <a:srgbClr val="496F63"/>
                </a:solidFill>
              </a:rPr>
              <a:t>thinking</a:t>
            </a:r>
            <a:r>
              <a:rPr lang="pl-PL" sz="4000" dirty="0">
                <a:solidFill>
                  <a:srgbClr val="496F63"/>
                </a:solidFill>
              </a:rPr>
              <a:t>, które przeprowadził zespół IDEO, gdzie okazało się, że oszczędzający celowo zaokrąglają pieniądze podczas wypisywania czeków.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F3FD823-BDB7-4BAF-922C-DDCA62E2E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2919771"/>
            <a:ext cx="5494095" cy="3670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3D64175-6066-43CE-BEC3-1E2D678AF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81" y="7943909"/>
            <a:ext cx="7076440" cy="4695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15D091CA-2B68-4A55-BF43-03078E80BA2C}"/>
              </a:ext>
            </a:extLst>
          </p:cNvPr>
          <p:cNvSpPr/>
          <p:nvPr/>
        </p:nvSpPr>
        <p:spPr>
          <a:xfrm>
            <a:off x="7425853" y="7358988"/>
            <a:ext cx="1069876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https://hbr.org/2016/01/better-service-faster-a-design-thinking-case-study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04">
            <a:extLst>
              <a:ext uri="{FF2B5EF4-FFF2-40B4-BE49-F238E27FC236}">
                <a16:creationId xmlns:a16="http://schemas.microsoft.com/office/drawing/2014/main" id="{85B0BE67-1FFA-41D6-8727-3C899014AC10}"/>
              </a:ext>
            </a:extLst>
          </p:cNvPr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praktyce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252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949" y="0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4400350" y="1143696"/>
            <a:ext cx="8176621" cy="97791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70000" lnSpcReduction="2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Rozwiązaniem dla podmiotów gospodarczych, które skłania je do intensyfikacji działalności innowacyjnej i stałego rozwoju, jest koncepcja tworzenia innowacji w oparciu o metodę pracy projektowej... </a:t>
            </a:r>
            <a:endParaRPr lang="pl-PL" sz="5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5470117" y="11085563"/>
            <a:ext cx="222275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…to </a:t>
            </a:r>
            <a:r>
              <a:rPr lang="pl-PL" sz="100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10000" b="1" dirty="0" err="1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lang="pl-PL" sz="10000" b="1" dirty="0">
              <a:solidFill>
                <a:srgbClr val="71BB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D22A0BDA-DE71-4420-8722-7001C7B196EE}"/>
              </a:ext>
            </a:extLst>
          </p:cNvPr>
          <p:cNvSpPr/>
          <p:nvPr/>
        </p:nvSpPr>
        <p:spPr>
          <a:xfrm>
            <a:off x="4432337" y="5438318"/>
            <a:ext cx="5236014" cy="4445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ujęciu strategicznym wykorzystanie koncepcji design </a:t>
            </a:r>
            <a:r>
              <a:rPr lang="pl-PL" sz="48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zakłada opracowanie nowych metod pracy</a:t>
            </a:r>
            <a:r>
              <a:rPr lang="en-US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4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851591-4AF5-4B2A-8CB5-9BAA40205A88}"/>
              </a:ext>
            </a:extLst>
          </p:cNvPr>
          <p:cNvSpPr/>
          <p:nvPr/>
        </p:nvSpPr>
        <p:spPr>
          <a:xfrm rot="1692955">
            <a:off x="-57240" y="4163683"/>
            <a:ext cx="491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496F63"/>
                </a:solidFill>
              </a:rPr>
              <a:t>Źródło: E. </a:t>
            </a:r>
            <a:r>
              <a:rPr lang="pl-PL" sz="1800" dirty="0" err="1">
                <a:solidFill>
                  <a:srgbClr val="496F63"/>
                </a:solidFill>
              </a:rPr>
              <a:t>Wise</a:t>
            </a:r>
            <a:r>
              <a:rPr lang="pl-PL" sz="1800" dirty="0">
                <a:solidFill>
                  <a:srgbClr val="496F63"/>
                </a:solidFill>
              </a:rPr>
              <a:t>, </a:t>
            </a:r>
            <a:r>
              <a:rPr lang="pl-PL" sz="1800" dirty="0" err="1">
                <a:solidFill>
                  <a:srgbClr val="496F63"/>
                </a:solidFill>
              </a:rPr>
              <a:t>Understanding</a:t>
            </a:r>
            <a:r>
              <a:rPr lang="pl-PL" sz="1800" dirty="0">
                <a:solidFill>
                  <a:srgbClr val="496F63"/>
                </a:solidFill>
              </a:rPr>
              <a:t> User-</a:t>
            </a:r>
            <a:r>
              <a:rPr lang="pl-PL" sz="1800" dirty="0" err="1">
                <a:solidFill>
                  <a:srgbClr val="496F63"/>
                </a:solidFill>
              </a:rPr>
              <a:t>Driven</a:t>
            </a:r>
            <a:r>
              <a:rPr lang="pl-PL" sz="1800" dirty="0">
                <a:solidFill>
                  <a:srgbClr val="496F63"/>
                </a:solidFill>
              </a:rPr>
              <a:t> </a:t>
            </a:r>
            <a:r>
              <a:rPr lang="pl-PL" sz="1800" dirty="0" err="1">
                <a:solidFill>
                  <a:srgbClr val="496F63"/>
                </a:solidFill>
              </a:rPr>
              <a:t>Innovation</a:t>
            </a:r>
            <a:r>
              <a:rPr lang="pl-PL" sz="1800" dirty="0">
                <a:solidFill>
                  <a:srgbClr val="496F63"/>
                </a:solidFill>
              </a:rPr>
              <a:t>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291925-7586-4768-A694-9F4B81F1F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42" y="-65440"/>
            <a:ext cx="9851166" cy="73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52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10044011" y="13254422"/>
            <a:ext cx="1359699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https://www.interaction-design.org/literature/article/design-thinking-getting-started-with-empathy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7376160" y="1955271"/>
            <a:ext cx="16713992" cy="1120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800" dirty="0">
                <a:solidFill>
                  <a:srgbClr val="496F63"/>
                </a:solidFill>
              </a:rPr>
              <a:t>Zespół doktorantów ze Stanford otrzymał zadanie opracowania nowego typu inkubatora dla krajów rozwijających się. Ich bezpośredni kontakt z matkami w odległych wioskach, które nie były w stanie dotrzeć do szpitali, pomógł im przestawić wyzwanie na urządzenie ogrzewające, a nie nowy rodzaj inkubatora.</a:t>
            </a:r>
          </a:p>
          <a:p>
            <a:r>
              <a:rPr lang="pl-PL" sz="3800" dirty="0">
                <a:solidFill>
                  <a:srgbClr val="496F63"/>
                </a:solidFill>
              </a:rPr>
              <a:t>Efektem końcowym był </a:t>
            </a:r>
            <a:r>
              <a:rPr lang="pl-PL" sz="3800" b="1" dirty="0">
                <a:solidFill>
                  <a:srgbClr val="496F63"/>
                </a:solidFill>
              </a:rPr>
              <a:t>The </a:t>
            </a:r>
            <a:r>
              <a:rPr lang="pl-PL" sz="3800" b="1" dirty="0" err="1">
                <a:solidFill>
                  <a:srgbClr val="496F63"/>
                </a:solidFill>
              </a:rPr>
              <a:t>Embrace</a:t>
            </a:r>
            <a:r>
              <a:rPr lang="pl-PL" sz="3800" b="1" dirty="0">
                <a:solidFill>
                  <a:srgbClr val="496F63"/>
                </a:solidFill>
              </a:rPr>
              <a:t> </a:t>
            </a:r>
            <a:r>
              <a:rPr lang="pl-PL" sz="3800" b="1" dirty="0" err="1">
                <a:solidFill>
                  <a:srgbClr val="496F63"/>
                </a:solidFill>
              </a:rPr>
              <a:t>Warmer</a:t>
            </a:r>
            <a:r>
              <a:rPr lang="pl-PL" sz="3800" dirty="0">
                <a:solidFill>
                  <a:srgbClr val="496F63"/>
                </a:solidFill>
              </a:rPr>
              <a:t>, który może uratować tysiące istnień ludzkich. </a:t>
            </a:r>
            <a:r>
              <a:rPr lang="pl-PL" sz="3800" dirty="0" err="1">
                <a:solidFill>
                  <a:srgbClr val="496F63"/>
                </a:solidFill>
              </a:rPr>
              <a:t>Embrace</a:t>
            </a:r>
            <a:r>
              <a:rPr lang="pl-PL" sz="3800" dirty="0">
                <a:solidFill>
                  <a:srgbClr val="496F63"/>
                </a:solidFill>
              </a:rPr>
              <a:t> </a:t>
            </a:r>
            <a:r>
              <a:rPr lang="pl-PL" sz="3800" dirty="0" err="1">
                <a:solidFill>
                  <a:srgbClr val="496F63"/>
                </a:solidFill>
              </a:rPr>
              <a:t>Warmer</a:t>
            </a:r>
            <a:r>
              <a:rPr lang="pl-PL" sz="3800" dirty="0">
                <a:solidFill>
                  <a:srgbClr val="496F63"/>
                </a:solidFill>
              </a:rPr>
              <a:t> jest w stanie dotrzeć tam, gdzie wcześniej nie mógł się znaleźć żaden inkubator, ze względu na jego przenośność i radykalnie obniżone koszty produkcji. Jest to </a:t>
            </a:r>
            <a:r>
              <a:rPr lang="pl-PL" sz="3800" dirty="0" err="1">
                <a:solidFill>
                  <a:srgbClr val="496F63"/>
                </a:solidFill>
              </a:rPr>
              <a:t>ultraprzenośny</a:t>
            </a:r>
            <a:r>
              <a:rPr lang="pl-PL" sz="3800" dirty="0">
                <a:solidFill>
                  <a:srgbClr val="496F63"/>
                </a:solidFill>
              </a:rPr>
              <a:t> inkubator, który można owinąć wokół niemowlęcia i używać, gdy dziecko jest trzymane w ramionach matki. Zamiast umieszczać swoje dzieci w odległych szpitalach, matki w odległych wioskach mogą zamiast tego używać przenośnego podgrzewacza, który służy tym samym potrzebom.</a:t>
            </a:r>
          </a:p>
          <a:p>
            <a:r>
              <a:rPr lang="pl-PL" sz="3800" dirty="0">
                <a:solidFill>
                  <a:srgbClr val="496F63"/>
                </a:solidFill>
              </a:rPr>
              <a:t>Gdyby zespół pomyślał tylko o zaprojektowaniu inkubatorów, być może opracowaliby </a:t>
            </a:r>
            <a:r>
              <a:rPr lang="pl-PL" sz="3800" dirty="0" err="1">
                <a:solidFill>
                  <a:srgbClr val="496F63"/>
                </a:solidFill>
              </a:rPr>
              <a:t>półprzenośny</a:t>
            </a:r>
            <a:r>
              <a:rPr lang="pl-PL" sz="3800" dirty="0">
                <a:solidFill>
                  <a:srgbClr val="496F63"/>
                </a:solidFill>
              </a:rPr>
              <a:t>, tańszy inkubator, który i tak nie dotarłby do odległych wiosek. Jednak dzięki empatii – tj. zrozumieniu problemów, z jakimi borykają się matki w odległych wioskach – zespół projektowy zaprojektował skoncentrowane na człowieku rozwiązanie, które okazało się optymalne dla matek w krajach rozwijających się.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F3FD823-BDB7-4BAF-922C-DDCA62E2E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35" y="3871502"/>
            <a:ext cx="6429086" cy="7857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Shape 104">
            <a:extLst>
              <a:ext uri="{FF2B5EF4-FFF2-40B4-BE49-F238E27FC236}">
                <a16:creationId xmlns:a16="http://schemas.microsoft.com/office/drawing/2014/main" id="{E28DA88F-43CD-4068-A10E-F5B7DB5F93FF}"/>
              </a:ext>
            </a:extLst>
          </p:cNvPr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praktyce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1009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empatii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747612" y="13254422"/>
            <a:ext cx="1359699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496F63"/>
                </a:solidFill>
              </a:rPr>
              <a:t>Źródło: https://www.interaction-design.org/literature/article/design-thinking-getting-started-with-empathy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1008993" y="2060756"/>
            <a:ext cx="2308115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800" dirty="0">
                <a:solidFill>
                  <a:srgbClr val="496F63"/>
                </a:solidFill>
              </a:rPr>
              <a:t>Google wypuścił swój pierwszy produkt do noszenia, </a:t>
            </a:r>
            <a:r>
              <a:rPr lang="pl-PL" sz="3800" b="1" dirty="0">
                <a:solidFill>
                  <a:srgbClr val="496F63"/>
                </a:solidFill>
              </a:rPr>
              <a:t>Google Glass</a:t>
            </a:r>
            <a:r>
              <a:rPr lang="pl-PL" sz="3800" dirty="0">
                <a:solidFill>
                  <a:srgbClr val="496F63"/>
                </a:solidFill>
              </a:rPr>
              <a:t>, w 2013 roku. Komputer do noszenia na głowie, choć imponujący pod względem technologicznym, nie działał dobrze, a wynikało to głównie z braku empatii wobec użytkowników.</a:t>
            </a:r>
          </a:p>
          <a:p>
            <a:r>
              <a:rPr lang="pl-PL" sz="3800" dirty="0">
                <a:solidFill>
                  <a:srgbClr val="496F63"/>
                </a:solidFill>
              </a:rPr>
              <a:t>Chociaż okulary pozwalały użytkownikom robić zdjęcia, wysyłać wiadomości i przeglądać inne informacje, takie jak pogoda i wskazówki dojazdu, w rzeczywistości nie spełniały rzeczywistych potrzeb użytkowników. Innymi słowy, chociaż okulary wykonywały wiele rzeczy, nie były to rzeczy, których użytkownicy potrzebowali.</a:t>
            </a:r>
          </a:p>
          <a:p>
            <a:r>
              <a:rPr lang="pl-PL" sz="3800" dirty="0">
                <a:solidFill>
                  <a:srgbClr val="496F63"/>
                </a:solidFill>
              </a:rPr>
              <a:t>Okulary zawierały nieokreśloną kamerę, co powodowało obawy o prywatność osób wokół użytkownika, ponieważ nie było sposobu, aby wiedzieć, czy są filmowani, czy nie. Wszystkie te problemy można przypisać brakowi empatii Google podczas projektowania okularów.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5B78747-FAB1-40AE-B790-3DB29E9E5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82" y="8098184"/>
            <a:ext cx="10973797" cy="4961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CADA0C0-358A-4C72-9CE2-A9DDCDED5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392" y="7513409"/>
            <a:ext cx="9509760" cy="63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33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0708861" y="-41664"/>
            <a:ext cx="8418381" cy="13799327"/>
          </a:xfrm>
          <a:prstGeom prst="rect">
            <a:avLst/>
          </a:pr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152525" y="1880328"/>
            <a:ext cx="8309293" cy="7410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71BB9A"/>
                </a:solidFill>
                <a:cs typeface="Arial" panose="020B0604020202020204" pitchFamily="34" charset="0"/>
              </a:rPr>
              <a:t>Transformacja Rotterdam </a:t>
            </a:r>
            <a:r>
              <a:rPr lang="pl-PL" sz="4000" dirty="0" err="1">
                <a:solidFill>
                  <a:srgbClr val="71BB9A"/>
                </a:solidFill>
                <a:cs typeface="Arial" panose="020B0604020202020204" pitchFamily="34" charset="0"/>
              </a:rPr>
              <a:t>Eye</a:t>
            </a:r>
            <a:r>
              <a:rPr lang="pl-PL" sz="4000" dirty="0">
                <a:solidFill>
                  <a:srgbClr val="71BB9A"/>
                </a:solidFill>
                <a:cs typeface="Arial" panose="020B0604020202020204" pitchFamily="34" charset="0"/>
              </a:rPr>
              <a:t> </a:t>
            </a:r>
            <a:r>
              <a:rPr lang="pl-PL" sz="4000" dirty="0" err="1">
                <a:solidFill>
                  <a:srgbClr val="71BB9A"/>
                </a:solidFill>
                <a:cs typeface="Arial" panose="020B0604020202020204" pitchFamily="34" charset="0"/>
              </a:rPr>
              <a:t>Hospital</a:t>
            </a:r>
            <a:r>
              <a:rPr lang="pl-PL" sz="4000" dirty="0">
                <a:solidFill>
                  <a:srgbClr val="71BB9A"/>
                </a:solidFill>
                <a:cs typeface="Arial" panose="020B0604020202020204" pitchFamily="34" charset="0"/>
              </a:rPr>
              <a:t> jest dowodem na skuteczne wdrażanie empatii w procesie projektowania usług i produktów. Dzięki zmianie myślenia i skupieniu się na kliencie szpital zdobył wiele nagród w kategoriach bezpieczeństwa, jakości i wzornictwa oraz został nominowany do prestiżowej nagrody Dutch Design </a:t>
            </a:r>
            <a:r>
              <a:rPr lang="pl-PL" sz="4000" dirty="0" err="1">
                <a:solidFill>
                  <a:srgbClr val="71BB9A"/>
                </a:solidFill>
                <a:cs typeface="Arial" panose="020B0604020202020204" pitchFamily="34" charset="0"/>
              </a:rPr>
              <a:t>Award</a:t>
            </a:r>
            <a:r>
              <a:rPr lang="pl-PL" sz="4000" dirty="0">
                <a:solidFill>
                  <a:srgbClr val="71BB9A"/>
                </a:solidFill>
                <a:cs typeface="Arial" panose="020B0604020202020204" pitchFamily="34" charset="0"/>
              </a:rPr>
              <a:t>. Wskaźnik przyjęć pacjentów wzrósł o 47%. </a:t>
            </a:r>
            <a:endParaRPr sz="4000" dirty="0">
              <a:solidFill>
                <a:srgbClr val="71BB9A"/>
              </a:solidFill>
              <a:cs typeface="Arial" panose="020B0604020202020204" pitchFamily="34" charset="0"/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708860" y="-41665"/>
            <a:ext cx="8418381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1045064" y="12403712"/>
            <a:ext cx="1" cy="2620762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63C92ADB-110A-4D6B-ABAA-BEE4C17C89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r="1885"/>
          <a:stretch>
            <a:fillRect/>
          </a:stretch>
        </p:blipFill>
        <p:spPr>
          <a:xfrm>
            <a:off x="13658850" y="3883025"/>
            <a:ext cx="9572625" cy="6592888"/>
          </a:xfrm>
          <a:solidFill>
            <a:schemeClr val="tx1"/>
          </a:solidFill>
        </p:spPr>
      </p:pic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1818946" y="715225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przypadku</a:t>
            </a:r>
            <a:endParaRPr sz="6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3B8BC36-4FE6-4117-977E-87CD337582CC}"/>
              </a:ext>
            </a:extLst>
          </p:cNvPr>
          <p:cNvSpPr/>
          <p:nvPr/>
        </p:nvSpPr>
        <p:spPr>
          <a:xfrm>
            <a:off x="10945996" y="10670788"/>
            <a:ext cx="817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Źródło:https</a:t>
            </a:r>
            <a:r>
              <a:rPr lang="pl-PL" sz="2000" dirty="0">
                <a:solidFill>
                  <a:srgbClr val="FFFFFF"/>
                </a:solidFill>
              </a:rPr>
              <a:t>://thisisdesignthinking.net/2017/01/</a:t>
            </a:r>
            <a:r>
              <a:rPr lang="pl-PL" sz="2000" dirty="0" err="1">
                <a:solidFill>
                  <a:srgbClr val="FFFFFF"/>
                </a:solidFill>
              </a:rPr>
              <a:t>rotterdam-eye-hospital</a:t>
            </a:r>
            <a:r>
              <a:rPr lang="pl-PL" sz="2000" dirty="0">
                <a:solidFill>
                  <a:srgbClr val="FFFFFF"/>
                </a:solidFill>
              </a:rPr>
              <a:t>/</a:t>
            </a:r>
            <a:endParaRPr lang="pl-PL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EF5EA55-8E6D-465C-8E06-D8B6A7FA8B49}"/>
              </a:ext>
            </a:extLst>
          </p:cNvPr>
          <p:cNvSpPr/>
          <p:nvPr/>
        </p:nvSpPr>
        <p:spPr>
          <a:xfrm>
            <a:off x="11214406" y="2581404"/>
            <a:ext cx="74110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000" b="1" dirty="0">
                <a:solidFill>
                  <a:srgbClr val="FFFFFF"/>
                </a:solidFill>
              </a:rPr>
              <a:t>Rotterdam </a:t>
            </a:r>
            <a:r>
              <a:rPr lang="pl-PL" sz="5000" b="1" dirty="0" err="1">
                <a:solidFill>
                  <a:srgbClr val="FFFFFF"/>
                </a:solidFill>
              </a:rPr>
              <a:t>Eye</a:t>
            </a:r>
            <a:r>
              <a:rPr lang="pl-PL" sz="5000" b="1" dirty="0">
                <a:solidFill>
                  <a:srgbClr val="FFFFFF"/>
                </a:solidFill>
              </a:rPr>
              <a:t> </a:t>
            </a:r>
            <a:r>
              <a:rPr lang="pl-PL" sz="5000" b="1" dirty="0" err="1">
                <a:solidFill>
                  <a:srgbClr val="FFFFFF"/>
                </a:solidFill>
              </a:rPr>
              <a:t>Hospital</a:t>
            </a:r>
            <a:endParaRPr lang="pl-PL" sz="5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1087543" y="13157499"/>
            <a:ext cx="14477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err="1">
                <a:solidFill>
                  <a:srgbClr val="71BB9A"/>
                </a:solidFill>
              </a:rPr>
              <a:t>Źródło:https</a:t>
            </a:r>
            <a:r>
              <a:rPr lang="pl-PL" sz="2000" dirty="0">
                <a:solidFill>
                  <a:srgbClr val="71BB9A"/>
                </a:solidFill>
              </a:rPr>
              <a:t>://dtdlafirm.pl/co-sie-stanie-gdy-wstaniemy-od-biurka-i-poznamy-wlasnego-klienta-czyli-empatia-w-design-thinking/</a:t>
            </a:r>
            <a:endParaRPr lang="pl-PL" sz="2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>
            <a:extLst>
              <a:ext uri="{FF2B5EF4-FFF2-40B4-BE49-F238E27FC236}">
                <a16:creationId xmlns:a16="http://schemas.microsoft.com/office/drawing/2014/main" id="{CC3AE651-5F9A-4F5E-8410-949C93DE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38" y="-7743480"/>
            <a:ext cx="23679149" cy="25378609"/>
          </a:xfrm>
          <a:prstGeom prst="rect">
            <a:avLst/>
          </a:prstGeom>
        </p:spPr>
      </p:pic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57610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38746" y="5684094"/>
            <a:ext cx="7617528" cy="5651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https://www.parp.gov.pl/files/74/81/545/20508.pdf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https://www.toptal.com/project-managers/digital/a-design-thinking-case-study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https://play.google.com/books/reader?id=2yyDDwAAQBAJ&amp;hl=pl&amp;pg=GBS.PT10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https://contentsolutions.pl/5-krokow-do-tworzenia-lepszego-contentu-design-thinking/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https://firstround.com/review/How-design-thinking-transformed-Airbnb-from-failing-startup-to-billion-dollar-business/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https://www.ideo.com/case-study/this-startup-revolutionized-an-industry-through-design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https://www.designkit.org/case-studies/1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https://voltagecontrol.com/blog/8-great-design-thinking-examples/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https://med.stanford.edu/news/all-news/2016/06/design-thinking-as-a-way-to-improve-patient-experience.html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https://medium.com/uber-design/how-we-design-on-the-ubereats-team-ff7c41fffb76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https://hbr.org/2016/01/better-service-faster-a-design-thinking-case-study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https://www.invisionapp.com/inside-design/applied-design-thinking/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https://dtdlafirm.pl/co-sie-stanie-gdy-wstaniemy-od-biurka-i-poznamy-wlasnego-klienta-czyli-empatia-w-design-thinking/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https://www.interaction-design.org/literature/article/design-thinking-getting-started-with-empathy</a:t>
            </a:r>
            <a:endParaRPr lang="pl-PL" sz="1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https://www.innovationtraining.org/empathy-map-template-training/</a:t>
            </a:r>
            <a:endParaRPr lang="pl-PL" sz="1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https://conceptboard.com/</a:t>
            </a:r>
          </a:p>
        </p:txBody>
      </p:sp>
      <p:sp>
        <p:nvSpPr>
          <p:cNvPr id="292" name="Shape 292"/>
          <p:cNvSpPr/>
          <p:nvPr/>
        </p:nvSpPr>
        <p:spPr>
          <a:xfrm>
            <a:off x="154952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0841735" y="2142165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8086314" y="5918763"/>
            <a:ext cx="8211370" cy="5721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https://www.youtube.com/watch?v=GPXeeyL4tEA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https://www.youtube.com/watch?v=_r0VX-aU_T8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https://www.youtube.com/watch?v=vQytKCT563I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https://www.youtube.com/watch?v=2iYae8zCMAI</a:t>
            </a:r>
          </a:p>
        </p:txBody>
      </p:sp>
      <p:sp>
        <p:nvSpPr>
          <p:cNvPr id="297" name="Shape 297"/>
          <p:cNvSpPr/>
          <p:nvPr/>
        </p:nvSpPr>
        <p:spPr>
          <a:xfrm>
            <a:off x="991287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8" name="Chart 298"/>
          <p:cNvGraphicFramePr/>
          <p:nvPr>
            <p:extLst>
              <p:ext uri="{D42A27DB-BD31-4B8C-83A1-F6EECF244321}">
                <p14:modId xmlns:p14="http://schemas.microsoft.com/office/powerpoint/2010/main" val="342960436"/>
              </p:ext>
            </p:extLst>
          </p:nvPr>
        </p:nvGraphicFramePr>
        <p:xfrm>
          <a:off x="18571308" y="3006363"/>
          <a:ext cx="3878923" cy="387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9" name="Shape 299"/>
          <p:cNvSpPr/>
          <p:nvPr/>
        </p:nvSpPr>
        <p:spPr>
          <a:xfrm>
            <a:off x="18886233" y="3321288"/>
            <a:ext cx="3249073" cy="3249074"/>
          </a:xfrm>
          <a:prstGeom prst="ellipse">
            <a:avLst/>
          </a:prstGeom>
          <a:solidFill>
            <a:srgbClr val="F4F5F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925822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01" name="Shape 301"/>
          <p:cNvSpPr/>
          <p:nvPr/>
        </p:nvSpPr>
        <p:spPr>
          <a:xfrm>
            <a:off x="16706205" y="5922883"/>
            <a:ext cx="7239049" cy="2586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Lubińska, A. Więcka (2015), Jak wykorzystać design w biznesie, PARP, Warszawa.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Plattner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Meinel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Leifer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(2011), Design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Heidelberg.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Schleinkofer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Herrmann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Maier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Bauernhansl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Spath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(2019), Development and Evaluation of a Design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Frugal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for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3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Procedia</a:t>
            </a:r>
            <a:r>
              <a:rPr lang="pl-PL" sz="3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Manufacturing 39.</a:t>
            </a:r>
          </a:p>
        </p:txBody>
      </p:sp>
      <p:sp>
        <p:nvSpPr>
          <p:cNvPr id="302" name="Shape 302"/>
          <p:cNvSpPr/>
          <p:nvPr/>
        </p:nvSpPr>
        <p:spPr>
          <a:xfrm>
            <a:off x="18231646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źródła: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62">
            <a:extLst>
              <a:ext uri="{FF2B5EF4-FFF2-40B4-BE49-F238E27FC236}">
                <a16:creationId xmlns:a16="http://schemas.microsoft.com/office/drawing/2014/main" id="{A8038535-704F-42FE-BFCB-907B180E6254}"/>
              </a:ext>
            </a:extLst>
          </p:cNvPr>
          <p:cNvSpPr/>
          <p:nvPr/>
        </p:nvSpPr>
        <p:spPr>
          <a:xfrm>
            <a:off x="10193414" y="663243"/>
            <a:ext cx="5577191" cy="14044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Źródła: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438753-AC40-4313-94A3-C9B43AAD4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30" y="2646095"/>
            <a:ext cx="1531253" cy="14972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7298636-3BA3-4847-820B-226081537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660" y="2560681"/>
            <a:ext cx="1502323" cy="159355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EEBFFEC-36D0-4B9D-8183-B13F7E427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198" y="2686322"/>
            <a:ext cx="1797836" cy="14382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8097780" y="50531"/>
            <a:ext cx="14938685" cy="5398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6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Zaprojektuj proces rekrutacyjny </a:t>
            </a:r>
          </a:p>
          <a:p>
            <a:pPr algn="ctr">
              <a:lnSpc>
                <a:spcPct val="150000"/>
              </a:lnSpc>
            </a:pPr>
            <a:r>
              <a:rPr lang="pl-PL" sz="6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mikroprzedsiębiorstwa z branży IT.</a:t>
            </a:r>
            <a:r>
              <a:rPr lang="en-US" sz="6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6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Wykorzystaj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en-US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</a:t>
            </a: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</a:t>
            </a:r>
          </a:p>
          <a:p>
            <a:pPr algn="l">
              <a:lnSpc>
                <a:spcPct val="150000"/>
              </a:lnSpc>
            </a:pPr>
            <a:r>
              <a:rPr lang="en-US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lang="pl-PL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3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spróbuj zrozumieć potrzeby i problemy użytkownika</a:t>
            </a:r>
            <a:r>
              <a:rPr lang="en-US" sz="3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</a:t>
            </a:r>
            <a:r>
              <a:rPr lang="pl-PL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owanie</a:t>
            </a: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problemu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3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wyjdź poza standardowe schematy, w ramach których działamy, aby poszerzyć pole widzenia</a:t>
            </a:r>
            <a:r>
              <a:rPr lang="en-US" sz="3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Generowanie pomysłów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3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wygeneruj jak najwięcej rozwiązań problemu.</a:t>
            </a:r>
            <a:endParaRPr lang="en-US" sz="3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</a:t>
            </a:r>
            <a:r>
              <a:rPr lang="pl-PL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owanie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3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zaproponuj wstępny model, aby szybko zebrać informację zwrotną na jego temat</a:t>
            </a:r>
            <a:r>
              <a:rPr lang="en-US" sz="3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pl-PL" sz="38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owanie</a:t>
            </a:r>
            <a:r>
              <a:rPr lang="en-US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3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przetestuj wybrane rozwiązanie w środowisku użytkownika (innych osób z grupy).</a:t>
            </a:r>
          </a:p>
          <a:p>
            <a:pPr algn="l">
              <a:lnSpc>
                <a:spcPct val="150000"/>
              </a:lnSpc>
            </a:pPr>
            <a:endParaRPr lang="pl-PL" sz="3200" dirty="0">
              <a:solidFill>
                <a:srgbClr val="496F63"/>
              </a:solidFill>
            </a:endParaRPr>
          </a:p>
          <a:p>
            <a:pPr algn="l">
              <a:lnSpc>
                <a:spcPct val="150000"/>
              </a:lnSpc>
            </a:pPr>
            <a:r>
              <a:rPr lang="pl-PL" sz="3200" dirty="0">
                <a:solidFill>
                  <a:srgbClr val="496F63"/>
                </a:solidFill>
              </a:rPr>
              <a:t>Czas ćwiczenia (w grupach) -</a:t>
            </a:r>
            <a:r>
              <a:rPr lang="en-US" sz="3200" dirty="0">
                <a:solidFill>
                  <a:srgbClr val="496F63"/>
                </a:solidFill>
              </a:rPr>
              <a:t> </a:t>
            </a:r>
            <a:r>
              <a:rPr lang="pl-PL" sz="3200" dirty="0">
                <a:solidFill>
                  <a:srgbClr val="496F63"/>
                </a:solidFill>
              </a:rPr>
              <a:t>30</a:t>
            </a:r>
            <a:r>
              <a:rPr lang="en-US" sz="3200" dirty="0">
                <a:solidFill>
                  <a:srgbClr val="496F63"/>
                </a:solidFill>
              </a:rPr>
              <a:t> </a:t>
            </a:r>
            <a:r>
              <a:rPr lang="en-US" sz="3200" dirty="0" err="1">
                <a:solidFill>
                  <a:srgbClr val="496F63"/>
                </a:solidFill>
              </a:rPr>
              <a:t>minut</a:t>
            </a:r>
            <a:r>
              <a:rPr lang="pl-PL" sz="3200" dirty="0">
                <a:solidFill>
                  <a:srgbClr val="496F63"/>
                </a:solidFill>
              </a:rPr>
              <a:t>.</a:t>
            </a:r>
            <a:endParaRPr sz="3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F4088D-0A09-7044-A639-4F6FF1CFD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5E853B-C038-F04B-98B1-A31DE71C0E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0" name="Shape 230"/>
          <p:cNvSpPr/>
          <p:nvPr/>
        </p:nvSpPr>
        <p:spPr>
          <a:xfrm>
            <a:off x="0" y="762695"/>
            <a:ext cx="7030802" cy="137485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AE0282B9-D2A2-4C1E-9193-B666B04ABE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76144" y="4764263"/>
            <a:ext cx="5878513" cy="5876925"/>
          </a:xfrm>
        </p:spPr>
      </p:pic>
      <p:sp>
        <p:nvSpPr>
          <p:cNvPr id="226" name="Shape 226"/>
          <p:cNvSpPr/>
          <p:nvPr/>
        </p:nvSpPr>
        <p:spPr>
          <a:xfrm>
            <a:off x="1347535" y="1785500"/>
            <a:ext cx="909967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938C6E-D6BC-4984-B015-629F8E298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127" y="-214185"/>
            <a:ext cx="15747043" cy="1572933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153BCC8-0EC1-4D1D-803B-531EF3CC24E6}"/>
              </a:ext>
            </a:extLst>
          </p:cNvPr>
          <p:cNvSpPr/>
          <p:nvPr/>
        </p:nvSpPr>
        <p:spPr>
          <a:xfrm rot="241208">
            <a:off x="2508355" y="5127920"/>
            <a:ext cx="88759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Nie bój się myśleć inaczej.</a:t>
            </a:r>
          </a:p>
          <a:p>
            <a:pPr algn="ctr"/>
            <a:r>
              <a: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Postaw się w sytuacji klienta.</a:t>
            </a:r>
            <a:endParaRPr lang="pl-PL" sz="7000" b="1" dirty="0">
              <a:solidFill>
                <a:srgbClr val="496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Shape 72">
            <a:extLst>
              <a:ext uri="{FF2B5EF4-FFF2-40B4-BE49-F238E27FC236}">
                <a16:creationId xmlns:a16="http://schemas.microsoft.com/office/drawing/2014/main" id="{D7E3EF80-D1DD-47B8-BB3A-9B99E86795C7}"/>
              </a:ext>
            </a:extLst>
          </p:cNvPr>
          <p:cNvSpPr/>
          <p:nvPr/>
        </p:nvSpPr>
        <p:spPr>
          <a:xfrm>
            <a:off x="13746480" y="661172"/>
            <a:ext cx="10637520" cy="6989308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555C00D-2F7D-4E07-9A98-A8F46E3B868F}"/>
              </a:ext>
            </a:extLst>
          </p:cNvPr>
          <p:cNvSpPr/>
          <p:nvPr/>
        </p:nvSpPr>
        <p:spPr>
          <a:xfrm>
            <a:off x="14421084" y="881605"/>
            <a:ext cx="9589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</a:rPr>
              <a:t>Podsumowując…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39C10DC-9632-49FD-897D-0022C00B96B0}"/>
              </a:ext>
            </a:extLst>
          </p:cNvPr>
          <p:cNvSpPr/>
          <p:nvPr/>
        </p:nvSpPr>
        <p:spPr>
          <a:xfrm>
            <a:off x="15149414" y="6938827"/>
            <a:ext cx="1219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</a:rPr>
              <a:t>Źródło: https://www.youtube.com/watch?v=vQytKCT563I</a:t>
            </a:r>
          </a:p>
        </p:txBody>
      </p:sp>
      <p:pic>
        <p:nvPicPr>
          <p:cNvPr id="3" name="Obraz 2">
            <a:hlinkClick r:id="rId5"/>
            <a:extLst>
              <a:ext uri="{FF2B5EF4-FFF2-40B4-BE49-F238E27FC236}">
                <a16:creationId xmlns:a16="http://schemas.microsoft.com/office/drawing/2014/main" id="{A9912D02-9933-4416-932F-68AACF0CB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440" y="1806719"/>
            <a:ext cx="8840677" cy="4970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1303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63" y="0"/>
            <a:ext cx="14041665" cy="15049440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3424818" y="5358079"/>
            <a:ext cx="10696515" cy="75474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47500" lnSpcReduction="20000"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podstawowe siły prowadzące do rozwoju biznesu zgodnie z myśleniem projektowym:</a:t>
            </a:r>
          </a:p>
          <a:p>
            <a:pPr>
              <a:lnSpc>
                <a:spcPct val="120000"/>
              </a:lnSpc>
            </a:pPr>
            <a:endParaRPr lang="pl-PL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pl-PL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Głębokie zrozumienie użytkownika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endParaRPr lang="pl-PL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pl-PL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Wizualizacja koncepcji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endParaRPr lang="pl-PL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pl-PL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Strategiczny projekt biznesowy </a:t>
            </a:r>
            <a:endParaRPr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9164882" y="1542479"/>
            <a:ext cx="14041665" cy="36231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l"/>
            <a:r>
              <a:rPr lang="pl-PL" sz="4400" b="1" dirty="0"/>
              <a:t>Design </a:t>
            </a:r>
            <a:r>
              <a:rPr lang="pl-PL" sz="4400" b="1" dirty="0" err="1"/>
              <a:t>thinking</a:t>
            </a:r>
            <a:r>
              <a:rPr lang="pl-PL" sz="4400" b="1" dirty="0"/>
              <a:t> to proces zorientowany na człowieka i oparty na obserwacji, współpracy, szybkiej nauce, wizualizacji pomysłów, szybkim prototypowaniu i wykorzystaniu analizy biznesowej</a:t>
            </a:r>
            <a:r>
              <a:rPr lang="en-US" sz="4400" b="1" dirty="0"/>
              <a:t>.</a:t>
            </a:r>
            <a:endParaRPr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AEF5BBF-33DC-4FAF-A84A-1CD9B57D079B}"/>
              </a:ext>
            </a:extLst>
          </p:cNvPr>
          <p:cNvSpPr/>
          <p:nvPr/>
        </p:nvSpPr>
        <p:spPr>
          <a:xfrm>
            <a:off x="3127134" y="6655926"/>
            <a:ext cx="44343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Rozwiązywanie</a:t>
            </a:r>
            <a:r>
              <a:rPr lang="en-US" sz="4400" b="1" dirty="0"/>
              <a:t> </a:t>
            </a:r>
            <a:r>
              <a:rPr lang="en-US" sz="4400" b="1" dirty="0" err="1"/>
              <a:t>problemów</a:t>
            </a:r>
            <a:r>
              <a:rPr lang="en-US" sz="4400" b="1" dirty="0"/>
              <a:t> </a:t>
            </a:r>
            <a:endParaRPr lang="pl-PL" sz="4400" b="1" dirty="0"/>
          </a:p>
          <a:p>
            <a:pPr algn="ctr"/>
            <a:r>
              <a:rPr lang="en-US" sz="4400" b="1" dirty="0"/>
              <a:t>w </a:t>
            </a:r>
            <a:r>
              <a:rPr lang="en-US" sz="4400" b="1" dirty="0" err="1"/>
              <a:t>sposób</a:t>
            </a:r>
            <a:r>
              <a:rPr lang="en-US" sz="4400" b="1" dirty="0"/>
              <a:t>:</a:t>
            </a:r>
            <a:endParaRPr lang="pl-PL" sz="44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DC7BE1C-B11F-409C-93CC-084FC2A766F3}"/>
              </a:ext>
            </a:extLst>
          </p:cNvPr>
          <p:cNvSpPr/>
          <p:nvPr/>
        </p:nvSpPr>
        <p:spPr>
          <a:xfrm>
            <a:off x="379269" y="1984950"/>
            <a:ext cx="4892686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kreatywny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FCE6EB8-45E4-4D5F-B5D1-65DE7E0CA66D}"/>
              </a:ext>
            </a:extLst>
          </p:cNvPr>
          <p:cNvSpPr/>
          <p:nvPr/>
        </p:nvSpPr>
        <p:spPr>
          <a:xfrm>
            <a:off x="-19058" y="11107802"/>
            <a:ext cx="6069290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interaktywny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D3D50BE-DE06-44C1-B084-97B790463608}"/>
              </a:ext>
            </a:extLst>
          </p:cNvPr>
          <p:cNvSpPr/>
          <p:nvPr/>
        </p:nvSpPr>
        <p:spPr>
          <a:xfrm>
            <a:off x="8439072" y="6858000"/>
            <a:ext cx="521328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praktyczny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9B9C99EB-D8AF-4E56-9BAF-A3F7F74E9EE5}"/>
              </a:ext>
            </a:extLst>
          </p:cNvPr>
          <p:cNvCxnSpPr>
            <a:cxnSpLocks/>
          </p:cNvCxnSpPr>
          <p:nvPr/>
        </p:nvCxnSpPr>
        <p:spPr>
          <a:xfrm flipH="1" flipV="1">
            <a:off x="3139440" y="3231447"/>
            <a:ext cx="1248298" cy="2521251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3FC9F8D4-C718-4F49-83A6-AB359E73F6B7}"/>
              </a:ext>
            </a:extLst>
          </p:cNvPr>
          <p:cNvCxnSpPr>
            <a:cxnSpLocks/>
          </p:cNvCxnSpPr>
          <p:nvPr/>
        </p:nvCxnSpPr>
        <p:spPr>
          <a:xfrm flipH="1">
            <a:off x="2458892" y="9177179"/>
            <a:ext cx="1745966" cy="2150828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101FB11-99E7-4891-B65D-B71DB61133A0}"/>
              </a:ext>
            </a:extLst>
          </p:cNvPr>
          <p:cNvCxnSpPr>
            <a:cxnSpLocks/>
          </p:cNvCxnSpPr>
          <p:nvPr/>
        </p:nvCxnSpPr>
        <p:spPr>
          <a:xfrm flipV="1">
            <a:off x="7511887" y="7524718"/>
            <a:ext cx="819131" cy="1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ectangle 1">
            <a:extLst>
              <a:ext uri="{FF2B5EF4-FFF2-40B4-BE49-F238E27FC236}">
                <a16:creationId xmlns:a16="http://schemas.microsoft.com/office/drawing/2014/main" id="{32E72AE5-93E3-4D0D-8268-3A7E79672981}"/>
              </a:ext>
            </a:extLst>
          </p:cNvPr>
          <p:cNvSpPr/>
          <p:nvPr/>
        </p:nvSpPr>
        <p:spPr>
          <a:xfrm>
            <a:off x="4194372" y="13153758"/>
            <a:ext cx="12413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https://www.parp.gov.pl/files/74/81/545/20508.pdf</a:t>
            </a:r>
            <a:endParaRPr lang="en-IE" sz="2000" b="1" kern="1200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27" y="-1846147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265591" y="1077731"/>
            <a:ext cx="13429689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Zastosowanie design </a:t>
            </a:r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pozwala na:</a:t>
            </a:r>
            <a:endParaRPr sz="8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828146" y="3108222"/>
            <a:ext cx="14594734" cy="100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głębokie zrozumienie potrzeb klienta,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oferowanie produktów i usług wyższej jakości przy niższych kosztach,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w kulturze organizacji sprzyjające tworzeniu innowacji,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nowych perspektyw rozwoju,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efektywności działań,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wydajności produkcji,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lepsza komunikacja z klientem,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stałe doskonalenie relacji użytkownika z marką,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wyróżnianie się na tle konkurencji,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spójność marki i oferty</a:t>
            </a:r>
            <a:r>
              <a:rPr lang="en-US" sz="50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50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4DBB15-D910-42CD-BB4B-EC0B9FC5E673}"/>
              </a:ext>
            </a:extLst>
          </p:cNvPr>
          <p:cNvSpPr/>
          <p:nvPr/>
        </p:nvSpPr>
        <p:spPr>
          <a:xfrm>
            <a:off x="584489" y="13074986"/>
            <a:ext cx="12413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M. Lubińska, A. Więcka, Jak wykorzystać design w biznesie.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64A894-AEFD-49CD-8332-5925FD9BD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554" y="-49758"/>
            <a:ext cx="4340300" cy="4873577"/>
          </a:xfrm>
          <a:prstGeom prst="rect">
            <a:avLst/>
          </a:prstGeom>
        </p:spPr>
      </p:pic>
      <p:sp>
        <p:nvSpPr>
          <p:cNvPr id="11" name="Shape 72">
            <a:extLst>
              <a:ext uri="{FF2B5EF4-FFF2-40B4-BE49-F238E27FC236}">
                <a16:creationId xmlns:a16="http://schemas.microsoft.com/office/drawing/2014/main" id="{0F57C1DB-66BB-4472-850E-49BDC0927E73}"/>
              </a:ext>
            </a:extLst>
          </p:cNvPr>
          <p:cNvSpPr/>
          <p:nvPr/>
        </p:nvSpPr>
        <p:spPr>
          <a:xfrm>
            <a:off x="13746480" y="6213985"/>
            <a:ext cx="10637520" cy="6989308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FC0F151-9C41-4170-8182-9538CF452C3D}"/>
              </a:ext>
            </a:extLst>
          </p:cNvPr>
          <p:cNvSpPr/>
          <p:nvPr/>
        </p:nvSpPr>
        <p:spPr>
          <a:xfrm>
            <a:off x="14234159" y="6434418"/>
            <a:ext cx="9589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</a:rPr>
              <a:t>Design </a:t>
            </a:r>
            <a:r>
              <a:rPr lang="pl-PL" sz="4000" b="1" dirty="0" err="1">
                <a:solidFill>
                  <a:srgbClr val="FF0000"/>
                </a:solidFill>
              </a:rPr>
              <a:t>thinking</a:t>
            </a:r>
            <a:r>
              <a:rPr lang="pl-PL" sz="4000" b="1" dirty="0">
                <a:solidFill>
                  <a:srgbClr val="FF0000"/>
                </a:solidFill>
              </a:rPr>
              <a:t> pomaga firmom rozwiązywać złożone problemy</a:t>
            </a:r>
          </a:p>
        </p:txBody>
      </p:sp>
      <p:pic>
        <p:nvPicPr>
          <p:cNvPr id="4" name="Obraz 3">
            <a:hlinkClick r:id="rId5"/>
            <a:extLst>
              <a:ext uri="{FF2B5EF4-FFF2-40B4-BE49-F238E27FC236}">
                <a16:creationId xmlns:a16="http://schemas.microsoft.com/office/drawing/2014/main" id="{60F25038-8CE0-4918-B3AF-E6405994A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414" y="7978290"/>
            <a:ext cx="8132279" cy="4309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9CC8499-9999-41EA-BD3F-66767689BBCC}"/>
              </a:ext>
            </a:extLst>
          </p:cNvPr>
          <p:cNvSpPr/>
          <p:nvPr/>
        </p:nvSpPr>
        <p:spPr>
          <a:xfrm>
            <a:off x="15149414" y="12491640"/>
            <a:ext cx="1219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</a:rPr>
              <a:t>Źródło: https://www.youtube.com/watch?v=GPXeeyL4tEA</a:t>
            </a:r>
          </a:p>
        </p:txBody>
      </p:sp>
    </p:spTree>
    <p:extLst>
      <p:ext uri="{BB962C8B-B14F-4D97-AF65-F5344CB8AC3E}">
        <p14:creationId xmlns:p14="http://schemas.microsoft.com/office/powerpoint/2010/main" val="19643114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578" y="3816066"/>
            <a:ext cx="14041665" cy="15049440"/>
          </a:xfrm>
          <a:prstGeom prst="rect">
            <a:avLst/>
          </a:prstGeom>
        </p:spPr>
      </p:pic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8DE5493-D55B-44DE-848B-DE2AA6031324}"/>
              </a:ext>
            </a:extLst>
          </p:cNvPr>
          <p:cNvSpPr/>
          <p:nvPr/>
        </p:nvSpPr>
        <p:spPr>
          <a:xfrm>
            <a:off x="6853433" y="4650935"/>
            <a:ext cx="142951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6000" b="1" dirty="0">
                <a:solidFill>
                  <a:srgbClr val="496F63"/>
                </a:solidFill>
              </a:rPr>
              <a:t>To kreatywne i eksperymentalne podejście pomaga lepiej zrozumieć, jak tworzyć rzeczy, które są użyteczne.</a:t>
            </a:r>
          </a:p>
          <a:p>
            <a:pPr algn="l"/>
            <a:endParaRPr lang="pl-PL" sz="6000" b="1" dirty="0">
              <a:solidFill>
                <a:srgbClr val="496F63"/>
              </a:solidFill>
            </a:endParaRPr>
          </a:p>
          <a:p>
            <a:pPr algn="l"/>
            <a:r>
              <a:rPr lang="pl-PL" sz="6000" b="1" dirty="0">
                <a:solidFill>
                  <a:srgbClr val="496F63"/>
                </a:solidFill>
              </a:rPr>
              <a:t>Proces myślenia projektowego jest szczególnie przydatny, ponieważ generuje unikalny i konkretny wynik: wiedzę</a:t>
            </a:r>
            <a:r>
              <a:rPr lang="en-US" sz="6000" b="1" dirty="0">
                <a:solidFill>
                  <a:srgbClr val="496F63"/>
                </a:solidFill>
              </a:rPr>
              <a:t>.</a:t>
            </a:r>
            <a:endParaRPr lang="en-US" sz="6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0865906-1E44-43A6-B80C-D3FBFD7E07C1}"/>
              </a:ext>
            </a:extLst>
          </p:cNvPr>
          <p:cNvSpPr/>
          <p:nvPr/>
        </p:nvSpPr>
        <p:spPr>
          <a:xfrm>
            <a:off x="4555366" y="12754294"/>
            <a:ext cx="15273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https://www.toptal.com/project-managers/digital/a-design-thinking-case-study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7" name="Shape 72">
            <a:extLst>
              <a:ext uri="{FF2B5EF4-FFF2-40B4-BE49-F238E27FC236}">
                <a16:creationId xmlns:a16="http://schemas.microsoft.com/office/drawing/2014/main" id="{C3C6C94B-0535-45C8-A604-D11E6CBE0C2D}"/>
              </a:ext>
            </a:extLst>
          </p:cNvPr>
          <p:cNvSpPr/>
          <p:nvPr/>
        </p:nvSpPr>
        <p:spPr>
          <a:xfrm>
            <a:off x="4814940" y="710054"/>
            <a:ext cx="13333445" cy="3346299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96F8382-3744-4C7B-B291-6757CD47C29D}"/>
              </a:ext>
            </a:extLst>
          </p:cNvPr>
          <p:cNvSpPr/>
          <p:nvPr/>
        </p:nvSpPr>
        <p:spPr>
          <a:xfrm>
            <a:off x="5133377" y="874680"/>
            <a:ext cx="12610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496F63"/>
                </a:solidFill>
              </a:rPr>
              <a:t>Najważniejszym pytaniem, jakie należy najpierw zadać w design </a:t>
            </a:r>
            <a:r>
              <a:rPr lang="pl-PL" sz="4800" b="1" dirty="0" err="1">
                <a:solidFill>
                  <a:srgbClr val="496F63"/>
                </a:solidFill>
              </a:rPr>
              <a:t>thinking</a:t>
            </a:r>
            <a:r>
              <a:rPr lang="pl-PL" sz="4800" b="1" dirty="0">
                <a:solidFill>
                  <a:srgbClr val="496F63"/>
                </a:solidFill>
              </a:rPr>
              <a:t>, jest:</a:t>
            </a:r>
          </a:p>
          <a:p>
            <a:pPr algn="ctr"/>
            <a:r>
              <a:rPr lang="pl-PL" sz="4800" b="1" dirty="0">
                <a:solidFill>
                  <a:srgbClr val="496F63"/>
                </a:solidFill>
              </a:rPr>
              <a:t>„Jaką wartość mogę stworzyć dla moich użytkowników?”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C53486B-B7BC-464F-BE84-6E23BE9B1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182">
            <a:off x="1500635" y="763145"/>
            <a:ext cx="2016978" cy="304074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4671126-4F56-44CA-A33A-F219C835E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140">
            <a:off x="19521972" y="710055"/>
            <a:ext cx="2016978" cy="3040747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7075405-B750-415A-84EA-072C5D3EE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942" y="8625840"/>
            <a:ext cx="8677776" cy="54236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7854" y="2837836"/>
            <a:ext cx="14801521" cy="15863831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028690" y="438007"/>
            <a:ext cx="16284911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design </a:t>
            </a:r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648AB7A-39C1-45D6-8ED6-5F6FBE416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817126"/>
              </p:ext>
            </p:extLst>
          </p:nvPr>
        </p:nvGraphicFramePr>
        <p:xfrm>
          <a:off x="739628" y="1219170"/>
          <a:ext cx="22463760" cy="1151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Obraz 16">
            <a:extLst>
              <a:ext uri="{FF2B5EF4-FFF2-40B4-BE49-F238E27FC236}">
                <a16:creationId xmlns:a16="http://schemas.microsoft.com/office/drawing/2014/main" id="{31932F6D-917F-4C15-86F2-5ADBBEF77D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1" y="2065638"/>
            <a:ext cx="2676910" cy="267691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7F831C4-9D38-4897-AD87-B718ACFC26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98" y="3828992"/>
            <a:ext cx="2820888" cy="282088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7885E564-FBEB-42DD-8671-05E8124D4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02" y="4225947"/>
            <a:ext cx="3482500" cy="34825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DCED2189-90EF-4F34-AC76-1EA43827F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99" y="6758745"/>
            <a:ext cx="2909795" cy="290979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EFABDCC-81ED-4576-B2A9-2DE8843436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730" y="9981033"/>
            <a:ext cx="2909521" cy="3691033"/>
          </a:xfrm>
          <a:prstGeom prst="rect">
            <a:avLst/>
          </a:prstGeom>
        </p:spPr>
      </p:pic>
      <p:sp>
        <p:nvSpPr>
          <p:cNvPr id="13" name="Shape 72">
            <a:extLst>
              <a:ext uri="{FF2B5EF4-FFF2-40B4-BE49-F238E27FC236}">
                <a16:creationId xmlns:a16="http://schemas.microsoft.com/office/drawing/2014/main" id="{B40AE2BE-B923-4EC1-BEFE-30D9EC01999B}"/>
              </a:ext>
            </a:extLst>
          </p:cNvPr>
          <p:cNvSpPr/>
          <p:nvPr/>
        </p:nvSpPr>
        <p:spPr>
          <a:xfrm>
            <a:off x="18442487" y="2545239"/>
            <a:ext cx="5941513" cy="4104641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14" name="Obraz 13">
            <a:hlinkClick r:id="rId14"/>
            <a:extLst>
              <a:ext uri="{FF2B5EF4-FFF2-40B4-BE49-F238E27FC236}">
                <a16:creationId xmlns:a16="http://schemas.microsoft.com/office/drawing/2014/main" id="{ADA647F0-99DE-4CFC-81AC-6563468F33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852" y="2837836"/>
            <a:ext cx="5310782" cy="3013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34E4DD38-FF4C-4EC2-9797-B77343AB54FE}"/>
              </a:ext>
            </a:extLst>
          </p:cNvPr>
          <p:cNvSpPr/>
          <p:nvPr/>
        </p:nvSpPr>
        <p:spPr>
          <a:xfrm>
            <a:off x="15317243" y="6093859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16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https://www.youtube.com/watch?v=_r0VX-aU_T8</a:t>
            </a:r>
            <a:endParaRPr lang="en-IE" sz="16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2" name="Shape 68">
            <a:extLst>
              <a:ext uri="{FF2B5EF4-FFF2-40B4-BE49-F238E27FC236}">
                <a16:creationId xmlns:a16="http://schemas.microsoft.com/office/drawing/2014/main" id="{1F3299FC-2A22-4B1D-B276-ADE56935D05D}"/>
              </a:ext>
            </a:extLst>
          </p:cNvPr>
          <p:cNvSpPr/>
          <p:nvPr/>
        </p:nvSpPr>
        <p:spPr>
          <a:xfrm>
            <a:off x="2504261" y="8525450"/>
            <a:ext cx="5236014" cy="4445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design </a:t>
            </a:r>
            <a:r>
              <a:rPr lang="pl-PL" sz="4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pl-PL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powinien być poprzedzony opracowaniem wstępnych wyzwań projektowych oraz zidentyfikowaniem i stworzeniem odpowiedniego </a:t>
            </a:r>
            <a:r>
              <a:rPr lang="pl-PL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zespołu</a:t>
            </a:r>
            <a:r>
              <a:rPr lang="en-US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4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4F592B-7505-45E4-8CD0-67101FBB74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25" y="8905776"/>
            <a:ext cx="7958965" cy="50246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391482" y="10577248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Empatia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F5A9E92-E73C-4250-A956-3BF97C9BDE97}"/>
              </a:ext>
            </a:extLst>
          </p:cNvPr>
          <p:cNvSpPr/>
          <p:nvPr/>
        </p:nvSpPr>
        <p:spPr>
          <a:xfrm>
            <a:off x="7422693" y="1433262"/>
            <a:ext cx="153591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800" b="1" dirty="0">
                <a:solidFill>
                  <a:srgbClr val="496F63"/>
                </a:solidFill>
              </a:rPr>
              <a:t>Cele</a:t>
            </a:r>
            <a:r>
              <a:rPr lang="en-US" sz="4800" b="1" dirty="0">
                <a:solidFill>
                  <a:srgbClr val="496F63"/>
                </a:solidFill>
              </a:rPr>
              <a:t>: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4800" dirty="0">
                <a:solidFill>
                  <a:srgbClr val="496F63"/>
                </a:solidFill>
              </a:rPr>
              <a:t>Zapewnienie wspólnego zrozumienia wyzwania,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4800" dirty="0">
                <a:solidFill>
                  <a:srgbClr val="496F63"/>
                </a:solidFill>
              </a:rPr>
              <a:t>Rozwijanie specjalistycznej wiedzy o projekcie,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4800" dirty="0">
                <a:solidFill>
                  <a:srgbClr val="496F63"/>
                </a:solidFill>
              </a:rPr>
              <a:t>Poszerzenie wiedzy o użytkowniku i jego problemach,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4800" dirty="0">
                <a:solidFill>
                  <a:srgbClr val="496F63"/>
                </a:solidFill>
              </a:rPr>
              <a:t>Uzyskanie wiedzy na temat podłoża problemu, miejsca użytkowania produktu i środowiska pracy</a:t>
            </a:r>
            <a:r>
              <a:rPr lang="en-US" sz="4800" dirty="0">
                <a:solidFill>
                  <a:srgbClr val="496F63"/>
                </a:solidFill>
              </a:rPr>
              <a:t>.</a:t>
            </a:r>
            <a:endParaRPr lang="pl-PL" sz="4800" dirty="0">
              <a:solidFill>
                <a:srgbClr val="496F63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D095624-9BF0-4A56-AD19-FE350A9D3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" y="4434055"/>
            <a:ext cx="4865160" cy="486516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5FAF974-A0C0-4CC7-ADCC-0DBDBA2F41AB}"/>
              </a:ext>
            </a:extLst>
          </p:cNvPr>
          <p:cNvSpPr/>
          <p:nvPr/>
        </p:nvSpPr>
        <p:spPr>
          <a:xfrm>
            <a:off x="10354068" y="8789687"/>
            <a:ext cx="144180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400" b="1" dirty="0">
                <a:solidFill>
                  <a:srgbClr val="71BB9A"/>
                </a:solidFill>
                <a:cs typeface="Arial" panose="020B0604020202020204" pitchFamily="34" charset="0"/>
              </a:rPr>
              <a:t>Przykłady narzędzi wykorzystywanych na tym etapie</a:t>
            </a:r>
            <a:r>
              <a:rPr lang="en-US" sz="3400" b="1" dirty="0">
                <a:solidFill>
                  <a:srgbClr val="71BB9A"/>
                </a:solidFill>
                <a:cs typeface="Arial" panose="020B0604020202020204" pitchFamily="34" charset="0"/>
              </a:rPr>
              <a:t>:</a:t>
            </a:r>
            <a:endParaRPr lang="pl-PL" sz="3400" b="1" dirty="0">
              <a:solidFill>
                <a:srgbClr val="71BB9A"/>
              </a:solidFill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0C5E134-D3F2-4C33-A7A0-D53A05E619D3}"/>
              </a:ext>
            </a:extLst>
          </p:cNvPr>
          <p:cNvSpPr/>
          <p:nvPr/>
        </p:nvSpPr>
        <p:spPr>
          <a:xfrm>
            <a:off x="9878120" y="9460049"/>
            <a:ext cx="11578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burza mózgów na temat wyzwania projektowego,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omówienie kluczowych warunków projektu,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testowanie istniejących rozwiązań,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obserwacja grupy docelowej,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przeprowadzanie wywiadów z potencjalnymi klientami,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słuchanie głosu klienta,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safari design,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86DECCB-6F6A-4B5E-AB30-515D488B46A7}"/>
              </a:ext>
            </a:extLst>
          </p:cNvPr>
          <p:cNvSpPr/>
          <p:nvPr/>
        </p:nvSpPr>
        <p:spPr>
          <a:xfrm>
            <a:off x="11800518" y="9348107"/>
            <a:ext cx="1219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rgbClr val="71BB9A"/>
                </a:solidFill>
              </a:rPr>
              <a:t>shadowing</a:t>
            </a:r>
            <a:r>
              <a:rPr lang="pl-PL" sz="3200" dirty="0">
                <a:solidFill>
                  <a:srgbClr val="71BB9A"/>
                </a:solidFill>
              </a:rPr>
              <a:t>,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rgbClr val="71BB9A"/>
                </a:solidFill>
              </a:rPr>
              <a:t>bodystorming</a:t>
            </a:r>
            <a:r>
              <a:rPr lang="pl-PL" sz="3200" dirty="0">
                <a:solidFill>
                  <a:srgbClr val="71BB9A"/>
                </a:solidFill>
              </a:rPr>
              <a:t>,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role </a:t>
            </a:r>
            <a:r>
              <a:rPr lang="pl-PL" sz="3200" dirty="0" err="1">
                <a:solidFill>
                  <a:srgbClr val="71BB9A"/>
                </a:solidFill>
              </a:rPr>
              <a:t>playing</a:t>
            </a:r>
            <a:endParaRPr lang="pl-PL" sz="3200" dirty="0">
              <a:solidFill>
                <a:srgbClr val="71BB9A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rgbClr val="71BB9A"/>
                </a:solidFill>
              </a:rPr>
              <a:t>card</a:t>
            </a:r>
            <a:r>
              <a:rPr lang="pl-PL" sz="3200" dirty="0">
                <a:solidFill>
                  <a:srgbClr val="71BB9A"/>
                </a:solidFill>
              </a:rPr>
              <a:t> </a:t>
            </a:r>
            <a:r>
              <a:rPr lang="pl-PL" sz="3200" dirty="0" err="1">
                <a:solidFill>
                  <a:srgbClr val="71BB9A"/>
                </a:solidFill>
              </a:rPr>
              <a:t>sorting</a:t>
            </a:r>
            <a:endParaRPr lang="pl-PL" sz="3200" dirty="0">
              <a:solidFill>
                <a:srgbClr val="71BB9A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rgbClr val="71BB9A"/>
                </a:solidFill>
              </a:rPr>
              <a:t>inspiration</a:t>
            </a:r>
            <a:r>
              <a:rPr lang="pl-PL" sz="3200" dirty="0">
                <a:solidFill>
                  <a:srgbClr val="71BB9A"/>
                </a:solidFill>
              </a:rPr>
              <a:t> </a:t>
            </a:r>
            <a:r>
              <a:rPr lang="pl-PL" sz="3200" dirty="0" err="1">
                <a:solidFill>
                  <a:srgbClr val="71BB9A"/>
                </a:solidFill>
              </a:rPr>
              <a:t>cards</a:t>
            </a:r>
            <a:endParaRPr lang="pl-PL" sz="3200" dirty="0">
              <a:solidFill>
                <a:srgbClr val="71BB9A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</a:rPr>
              <a:t>mapowanie empatii,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rgbClr val="71BB9A"/>
                </a:solidFill>
              </a:rPr>
              <a:t>Rose</a:t>
            </a:r>
            <a:r>
              <a:rPr lang="pl-PL" sz="3200" dirty="0">
                <a:solidFill>
                  <a:srgbClr val="71BB9A"/>
                </a:solidFill>
              </a:rPr>
              <a:t>-Bud-</a:t>
            </a:r>
            <a:r>
              <a:rPr lang="pl-PL" sz="3200" dirty="0" err="1">
                <a:solidFill>
                  <a:srgbClr val="71BB9A"/>
                </a:solidFill>
              </a:rPr>
              <a:t>Thorn</a:t>
            </a:r>
            <a:endParaRPr lang="pl-PL" sz="3200" dirty="0">
              <a:solidFill>
                <a:srgbClr val="71BB9A"/>
              </a:solidFill>
            </a:endParaRPr>
          </a:p>
        </p:txBody>
      </p:sp>
      <p:sp>
        <p:nvSpPr>
          <p:cNvPr id="12" name="Shape 72">
            <a:extLst>
              <a:ext uri="{FF2B5EF4-FFF2-40B4-BE49-F238E27FC236}">
                <a16:creationId xmlns:a16="http://schemas.microsoft.com/office/drawing/2014/main" id="{3DEE7206-5DC1-4623-B1F1-9B8B1646FE1D}"/>
              </a:ext>
            </a:extLst>
          </p:cNvPr>
          <p:cNvSpPr/>
          <p:nvPr/>
        </p:nvSpPr>
        <p:spPr>
          <a:xfrm>
            <a:off x="9224354" y="7256072"/>
            <a:ext cx="14434746" cy="1330461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E8F6911-8714-4BF0-9186-276967E60222}"/>
              </a:ext>
            </a:extLst>
          </p:cNvPr>
          <p:cNvSpPr/>
          <p:nvPr/>
        </p:nvSpPr>
        <p:spPr>
          <a:xfrm>
            <a:off x="9224354" y="7470157"/>
            <a:ext cx="145491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600" b="1" dirty="0">
                <a:solidFill>
                  <a:srgbClr val="496F63"/>
                </a:solidFill>
              </a:rPr>
              <a:t>Na tym etapie nie powinniśmy wyciągać wniosków.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713C402-C2FD-444F-8FCA-922BFB578070}"/>
              </a:ext>
            </a:extLst>
          </p:cNvPr>
          <p:cNvSpPr/>
          <p:nvPr/>
        </p:nvSpPr>
        <p:spPr>
          <a:xfrm>
            <a:off x="4435126" y="169219"/>
            <a:ext cx="173448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000" dirty="0"/>
              <a:t>obserwacja </a:t>
            </a:r>
            <a:r>
              <a:rPr lang="pl-PL" sz="5000" dirty="0" err="1"/>
              <a:t>zachowań</a:t>
            </a:r>
            <a:r>
              <a:rPr lang="pl-PL" sz="5000" dirty="0"/>
              <a:t> klientów w ich naturalnym środowisku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AD106E4-3DD6-4A20-B5DD-9630790D60CC}"/>
              </a:ext>
            </a:extLst>
          </p:cNvPr>
          <p:cNvSpPr/>
          <p:nvPr/>
        </p:nvSpPr>
        <p:spPr>
          <a:xfrm>
            <a:off x="9498864" y="13008114"/>
            <a:ext cx="15273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https://play.google.com/books/reader?id=2yyDDwAAQBAJ&amp;hl=pl&amp;pg=GBS.PT10</a:t>
            </a:r>
          </a:p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https://contentsolutions.pl/5-krokow-do-tworzenia-lepszego-contentu-design-thinking/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131836" y="11877290"/>
            <a:ext cx="9956900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Definiowanie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23A8190-4290-4DD1-BDF3-EEEE292BE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" y="4027304"/>
            <a:ext cx="5159802" cy="515980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1A725F49-DB70-4702-8AD6-C261B329A7FD}"/>
              </a:ext>
            </a:extLst>
          </p:cNvPr>
          <p:cNvSpPr/>
          <p:nvPr/>
        </p:nvSpPr>
        <p:spPr>
          <a:xfrm>
            <a:off x="5834743" y="1920863"/>
            <a:ext cx="16720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800" b="1" dirty="0">
                <a:solidFill>
                  <a:srgbClr val="496F63"/>
                </a:solidFill>
              </a:rPr>
              <a:t>Cel – </a:t>
            </a:r>
            <a:r>
              <a:rPr lang="pl-PL" sz="4800" dirty="0">
                <a:solidFill>
                  <a:srgbClr val="496F63"/>
                </a:solidFill>
              </a:rPr>
              <a:t>podsumowanie wyników poprzedniej fazy dotyczących potencjalnego użytkownika i jego punktu widzenia.</a:t>
            </a:r>
            <a:endParaRPr lang="pl-PL" sz="4800" b="1" dirty="0">
              <a:solidFill>
                <a:srgbClr val="496F63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BB6C130-169F-4247-8309-55EF0B10D39E}"/>
              </a:ext>
            </a:extLst>
          </p:cNvPr>
          <p:cNvSpPr/>
          <p:nvPr/>
        </p:nvSpPr>
        <p:spPr>
          <a:xfrm>
            <a:off x="9447776" y="7075611"/>
            <a:ext cx="1441806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400" b="1" dirty="0">
                <a:solidFill>
                  <a:srgbClr val="71BB9A"/>
                </a:solidFill>
                <a:cs typeface="Arial" panose="020B0604020202020204" pitchFamily="34" charset="0"/>
              </a:rPr>
              <a:t>Przykłady narzędzi wykorzystywanych na tym etapie </a:t>
            </a:r>
            <a:r>
              <a:rPr lang="en-US" sz="3400" b="1" dirty="0">
                <a:solidFill>
                  <a:srgbClr val="71BB9A"/>
                </a:solidFill>
                <a:cs typeface="Arial" panose="020B0604020202020204" pitchFamily="34" charset="0"/>
              </a:rPr>
              <a:t>:</a:t>
            </a:r>
            <a:endParaRPr lang="pl-PL" sz="3400" b="1" dirty="0">
              <a:solidFill>
                <a:srgbClr val="71BB9A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kreowanie osób</a:t>
            </a: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mapy empatii</a:t>
            </a: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Story Telling,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71BB9A"/>
                </a:solidFill>
                <a:cs typeface="Arial" panose="020B0604020202020204" pitchFamily="34" charset="0"/>
              </a:rPr>
              <a:t>mapowanie</a:t>
            </a: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1BB9A"/>
                </a:solidFill>
                <a:cs typeface="Arial" panose="020B0604020202020204" pitchFamily="34" charset="0"/>
              </a:rPr>
              <a:t>ścieżki</a:t>
            </a: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1BB9A"/>
                </a:solidFill>
                <a:cs typeface="Arial" panose="020B0604020202020204" pitchFamily="34" charset="0"/>
              </a:rPr>
              <a:t>klienta</a:t>
            </a: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lean canvas</a:t>
            </a: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aplikacje: np. </a:t>
            </a:r>
            <a:r>
              <a:rPr lang="pl-PL" sz="3200" dirty="0" err="1">
                <a:solidFill>
                  <a:srgbClr val="71BB9A"/>
                </a:solidFill>
                <a:cs typeface="Arial" panose="020B0604020202020204" pitchFamily="34" charset="0"/>
              </a:rPr>
              <a:t>Trello</a:t>
            </a: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, Asana, </a:t>
            </a:r>
            <a:r>
              <a:rPr lang="pl-PL" sz="3200" dirty="0" err="1">
                <a:solidFill>
                  <a:srgbClr val="71BB9A"/>
                </a:solidFill>
                <a:cs typeface="Arial" panose="020B0604020202020204" pitchFamily="34" charset="0"/>
              </a:rPr>
              <a:t>Evernote</a:t>
            </a: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, OneNote.</a:t>
            </a:r>
          </a:p>
        </p:txBody>
      </p:sp>
      <p:sp>
        <p:nvSpPr>
          <p:cNvPr id="12" name="Shape 72">
            <a:extLst>
              <a:ext uri="{FF2B5EF4-FFF2-40B4-BE49-F238E27FC236}">
                <a16:creationId xmlns:a16="http://schemas.microsoft.com/office/drawing/2014/main" id="{673B6095-1BB7-4976-A78E-FAFCF6591F3C}"/>
              </a:ext>
            </a:extLst>
          </p:cNvPr>
          <p:cNvSpPr/>
          <p:nvPr/>
        </p:nvSpPr>
        <p:spPr>
          <a:xfrm>
            <a:off x="9961418" y="4164951"/>
            <a:ext cx="14422582" cy="2327423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A902670-A9C4-4B29-9DD9-4D95C43F6A4D}"/>
              </a:ext>
            </a:extLst>
          </p:cNvPr>
          <p:cNvSpPr/>
          <p:nvPr/>
        </p:nvSpPr>
        <p:spPr>
          <a:xfrm>
            <a:off x="11087729" y="4341056"/>
            <a:ext cx="126223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6000" b="1" dirty="0">
                <a:solidFill>
                  <a:srgbClr val="496F63"/>
                </a:solidFill>
              </a:rPr>
              <a:t>Musimy zidentyfikować problemy </a:t>
            </a:r>
          </a:p>
          <a:p>
            <a:pPr algn="ctr"/>
            <a:r>
              <a:rPr lang="pl-PL" sz="6000" b="1" dirty="0">
                <a:solidFill>
                  <a:srgbClr val="496F63"/>
                </a:solidFill>
              </a:rPr>
              <a:t>i potrzeby grupy docelowej.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309AA4B-944C-45C0-B889-E3DC17668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474" y="7410872"/>
            <a:ext cx="2957009" cy="309302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334AD57-5234-4D00-8272-139E2DDAF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187" y="8067901"/>
            <a:ext cx="1580185" cy="158018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0673CDD-90E9-4204-A472-9D9196D8C1D8}"/>
              </a:ext>
            </a:extLst>
          </p:cNvPr>
          <p:cNvSpPr/>
          <p:nvPr/>
        </p:nvSpPr>
        <p:spPr>
          <a:xfrm>
            <a:off x="4280449" y="522308"/>
            <a:ext cx="183050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000" dirty="0"/>
              <a:t>określenie założeń i problemów, z którymi musimy się zmierzyć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2EE1C09-6EA8-4D1C-9DEB-D177D9CD3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959" y="10606612"/>
            <a:ext cx="3485697" cy="240807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507323D-411C-403D-B741-20D39B3403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58" y="10860996"/>
            <a:ext cx="3137188" cy="162363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554664A-B636-4B8B-ABBC-29E17EA074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79" y="11123757"/>
            <a:ext cx="4308512" cy="132486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D0AA731-E771-458C-9F5E-86FC7947CA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648" y="10944101"/>
            <a:ext cx="1431633" cy="1431633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5990631B-7AAB-4106-A004-89AA8766A95D}"/>
              </a:ext>
            </a:extLst>
          </p:cNvPr>
          <p:cNvSpPr/>
          <p:nvPr/>
        </p:nvSpPr>
        <p:spPr>
          <a:xfrm>
            <a:off x="9498864" y="13008114"/>
            <a:ext cx="15273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https://play.google.com/books/reader?id=2yyDDwAAQBAJ&amp;hl=pl&amp;pg=GBS.PT10</a:t>
            </a:r>
          </a:p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https://contentsolutions.pl/5-krokow-do-tworzenia-lepszego-contentu-design-thinking/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9888625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0" y="-1727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105563" y="10875911"/>
            <a:ext cx="9424755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Generowanie pomysłów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0D3F8AF-E6C0-4A99-B3FE-DEE169D51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" y="3807624"/>
            <a:ext cx="5632311" cy="563231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71D2BB1-09C0-4DF8-A221-CAC265C07F3F}"/>
              </a:ext>
            </a:extLst>
          </p:cNvPr>
          <p:cNvSpPr/>
          <p:nvPr/>
        </p:nvSpPr>
        <p:spPr>
          <a:xfrm>
            <a:off x="5464629" y="293503"/>
            <a:ext cx="15957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496F63"/>
                </a:solidFill>
              </a:rPr>
              <a:t>Goal</a:t>
            </a:r>
            <a:r>
              <a:rPr lang="pl-PL" sz="4800" b="1" dirty="0">
                <a:solidFill>
                  <a:srgbClr val="496F63"/>
                </a:solidFill>
              </a:rPr>
              <a:t> – </a:t>
            </a:r>
            <a:r>
              <a:rPr lang="pl-PL" sz="4800" dirty="0">
                <a:solidFill>
                  <a:srgbClr val="496F63"/>
                </a:solidFill>
              </a:rPr>
              <a:t>generowanie i gromadzenie jak największej liczby pomysłów w celu uzyskania optymalnego rozwiązania</a:t>
            </a:r>
            <a:r>
              <a:rPr lang="en-US" sz="4800" dirty="0">
                <a:solidFill>
                  <a:srgbClr val="496F63"/>
                </a:solidFill>
              </a:rPr>
              <a:t>.</a:t>
            </a:r>
            <a:endParaRPr lang="pl-PL" sz="4800" b="1" dirty="0">
              <a:solidFill>
                <a:srgbClr val="496F63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7EDD587-B7BC-4E55-8231-314424C020BF}"/>
              </a:ext>
            </a:extLst>
          </p:cNvPr>
          <p:cNvSpPr/>
          <p:nvPr/>
        </p:nvSpPr>
        <p:spPr>
          <a:xfrm>
            <a:off x="9965936" y="8203087"/>
            <a:ext cx="144180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400" b="1" dirty="0">
                <a:solidFill>
                  <a:srgbClr val="71BB9A"/>
                </a:solidFill>
                <a:cs typeface="Arial" panose="020B0604020202020204" pitchFamily="34" charset="0"/>
              </a:rPr>
              <a:t>Przykłady narzędzi wykorzystywanych na tym etapie</a:t>
            </a:r>
            <a:r>
              <a:rPr lang="en-US" sz="3400" b="1" dirty="0">
                <a:solidFill>
                  <a:srgbClr val="71BB9A"/>
                </a:solidFill>
                <a:cs typeface="Arial" panose="020B0604020202020204" pitchFamily="34" charset="0"/>
              </a:rPr>
              <a:t>:</a:t>
            </a:r>
            <a:endParaRPr lang="pl-PL" sz="3400" b="1" dirty="0">
              <a:solidFill>
                <a:srgbClr val="71BB9A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rgbClr val="71BB9A"/>
                </a:solidFill>
                <a:cs typeface="Arial" panose="020B0604020202020204" pitchFamily="34" charset="0"/>
              </a:rPr>
              <a:t>brainstorming</a:t>
            </a: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71BB9A"/>
                </a:solidFill>
                <a:cs typeface="Arial" panose="020B0604020202020204" pitchFamily="34" charset="0"/>
              </a:rPr>
              <a:t>braindumping</a:t>
            </a: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sketching,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brainwriting,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71BB9A"/>
                </a:solidFill>
                <a:cs typeface="Arial" panose="020B0604020202020204" pitchFamily="34" charset="0"/>
              </a:rPr>
              <a:t>brainwalking</a:t>
            </a: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6 </a:t>
            </a: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myślowych kapeluszy</a:t>
            </a: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SWOT,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BB9A"/>
                </a:solidFill>
                <a:cs typeface="Arial" panose="020B0604020202020204" pitchFamily="34" charset="0"/>
              </a:rPr>
              <a:t>PEST</a:t>
            </a:r>
            <a:r>
              <a:rPr lang="pl-PL" sz="3200" dirty="0">
                <a:solidFill>
                  <a:srgbClr val="71BB9A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Shape 72">
            <a:extLst>
              <a:ext uri="{FF2B5EF4-FFF2-40B4-BE49-F238E27FC236}">
                <a16:creationId xmlns:a16="http://schemas.microsoft.com/office/drawing/2014/main" id="{87D0EFC6-C517-4BB9-9E35-0E1D5C0B5DCC}"/>
              </a:ext>
            </a:extLst>
          </p:cNvPr>
          <p:cNvSpPr/>
          <p:nvPr/>
        </p:nvSpPr>
        <p:spPr>
          <a:xfrm>
            <a:off x="6970362" y="2108779"/>
            <a:ext cx="16536548" cy="3343317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C74B267-07D3-4817-AA28-B8B21239F850}"/>
              </a:ext>
            </a:extLst>
          </p:cNvPr>
          <p:cNvSpPr/>
          <p:nvPr/>
        </p:nvSpPr>
        <p:spPr>
          <a:xfrm>
            <a:off x="6970362" y="2287919"/>
            <a:ext cx="165365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600" b="1" dirty="0">
                <a:solidFill>
                  <a:srgbClr val="496F63"/>
                </a:solidFill>
              </a:rPr>
              <a:t>Ta faza powinna ograniczyć wszelką krytykę.</a:t>
            </a:r>
          </a:p>
          <a:p>
            <a:pPr algn="ctr"/>
            <a:r>
              <a:rPr lang="pl-PL" sz="4600" b="1" dirty="0">
                <a:solidFill>
                  <a:srgbClr val="496F63"/>
                </a:solidFill>
              </a:rPr>
              <a:t>Na tym etapie liczy się ilość, a nie jakość.</a:t>
            </a:r>
          </a:p>
          <a:p>
            <a:pPr algn="ctr"/>
            <a:r>
              <a:rPr lang="pl-PL" sz="4600" b="1" dirty="0">
                <a:solidFill>
                  <a:srgbClr val="496F63"/>
                </a:solidFill>
              </a:rPr>
              <a:t>Nie ma głupich lub złych pomysłów!</a:t>
            </a:r>
          </a:p>
          <a:p>
            <a:pPr algn="ctr"/>
            <a:r>
              <a:rPr lang="pl-PL" sz="4600" b="1" dirty="0">
                <a:solidFill>
                  <a:srgbClr val="496F63"/>
                </a:solidFill>
              </a:rPr>
              <a:t>„Jedyny głupi pomysł to ten, którego nigdy nie wyrażono”.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21E0E07-4CD3-4EFD-8C9E-13A5E13F4415}"/>
              </a:ext>
            </a:extLst>
          </p:cNvPr>
          <p:cNvSpPr/>
          <p:nvPr/>
        </p:nvSpPr>
        <p:spPr>
          <a:xfrm>
            <a:off x="8562391" y="5610534"/>
            <a:ext cx="14887409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800" dirty="0">
                <a:solidFill>
                  <a:srgbClr val="84CAC5"/>
                </a:solidFill>
              </a:rPr>
              <a:t>Stworzenie jednego pomysłu nie jest sukcesem.</a:t>
            </a:r>
          </a:p>
          <a:p>
            <a:r>
              <a:rPr lang="pl-PL" sz="3800" dirty="0">
                <a:solidFill>
                  <a:srgbClr val="84CAC5"/>
                </a:solidFill>
              </a:rPr>
              <a:t>Stworzenie 50 pomysłów, ich analiza i wybór najlepszego to sukces.</a:t>
            </a:r>
          </a:p>
          <a:p>
            <a:r>
              <a:rPr lang="pl-PL" sz="3800" dirty="0">
                <a:solidFill>
                  <a:srgbClr val="84CAC5"/>
                </a:solidFill>
              </a:rPr>
              <a:t>Kluczem jest tworzenie rzeczywistych koncepcji i rozwiązań, </a:t>
            </a:r>
          </a:p>
          <a:p>
            <a:r>
              <a:rPr lang="pl-PL" sz="3800" dirty="0">
                <a:solidFill>
                  <a:srgbClr val="84CAC5"/>
                </a:solidFill>
              </a:rPr>
              <a:t>a nie tylko abstrakcyjnych definicji.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EF31CF5-AC40-4F6C-87B1-051D1E736D44}"/>
              </a:ext>
            </a:extLst>
          </p:cNvPr>
          <p:cNvSpPr/>
          <p:nvPr/>
        </p:nvSpPr>
        <p:spPr>
          <a:xfrm>
            <a:off x="9498864" y="13008114"/>
            <a:ext cx="15273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Źródło: https://play.google.com/books/reader?id=2yyDDwAAQBAJ&amp;hl=pl&amp;pg=GBS.PT10</a:t>
            </a:r>
          </a:p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https://contentsolutions.pl/5-krokow-do-tworzenia-lepszego-contentu-design-thinking/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B28541D-02FB-4984-866A-C65BF1B2F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253" y="8781719"/>
            <a:ext cx="2908682" cy="290868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57AC0D7-DDE7-475D-A69A-64A8D444E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64" y="9135118"/>
            <a:ext cx="4318945" cy="316485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03EB250-FA1E-4057-9A77-6CD77F76F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41" y="9925942"/>
            <a:ext cx="2420528" cy="28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12166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35769</TotalTime>
  <Words>3068</Words>
  <Application>Microsoft Office PowerPoint</Application>
  <PresentationFormat>Custom</PresentationFormat>
  <Paragraphs>283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David Montgomery</cp:lastModifiedBy>
  <cp:revision>333</cp:revision>
  <dcterms:modified xsi:type="dcterms:W3CDTF">2022-04-05T11:44:27Z</dcterms:modified>
</cp:coreProperties>
</file>