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4" r:id="rId3"/>
    <p:sldId id="365" r:id="rId4"/>
    <p:sldId id="363" r:id="rId5"/>
    <p:sldId id="364" r:id="rId6"/>
    <p:sldId id="315" r:id="rId7"/>
    <p:sldId id="316" r:id="rId8"/>
    <p:sldId id="320" r:id="rId9"/>
    <p:sldId id="366" r:id="rId10"/>
    <p:sldId id="347" r:id="rId11"/>
    <p:sldId id="329" r:id="rId12"/>
    <p:sldId id="348" r:id="rId13"/>
    <p:sldId id="330" r:id="rId14"/>
    <p:sldId id="332" r:id="rId15"/>
    <p:sldId id="349" r:id="rId16"/>
    <p:sldId id="331" r:id="rId17"/>
    <p:sldId id="278" r:id="rId18"/>
    <p:sldId id="281" r:id="rId19"/>
    <p:sldId id="358" r:id="rId20"/>
    <p:sldId id="359" r:id="rId21"/>
    <p:sldId id="367" r:id="rId22"/>
    <p:sldId id="351" r:id="rId23"/>
    <p:sldId id="361" r:id="rId24"/>
    <p:sldId id="360" r:id="rId25"/>
    <p:sldId id="282" r:id="rId26"/>
    <p:sldId id="323" r:id="rId27"/>
    <p:sldId id="324" r:id="rId28"/>
    <p:sldId id="325" r:id="rId29"/>
    <p:sldId id="326" r:id="rId30"/>
    <p:sldId id="327" r:id="rId31"/>
    <p:sldId id="335" r:id="rId32"/>
    <p:sldId id="314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F63"/>
    <a:srgbClr val="FFFFFF"/>
    <a:srgbClr val="000000"/>
    <a:srgbClr val="84CAC5"/>
    <a:srgbClr val="71B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47"/>
    <p:restoredTop sz="93350"/>
  </p:normalViewPr>
  <p:slideViewPr>
    <p:cSldViewPr snapToGrid="0" snapToObjects="1">
      <p:cViewPr varScale="1">
        <p:scale>
          <a:sx n="51" d="100"/>
          <a:sy n="51" d="100"/>
        </p:scale>
        <p:origin x="156" y="31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pl-PL" sz="4400" b="1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usisz</a:t>
          </a:r>
          <a:r>
            <a:rPr lang="pl-PL" sz="44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zrozumieć:</a:t>
          </a:r>
          <a:endParaRPr lang="pl-PL" sz="4400" b="1" dirty="0"/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DBB439B-D916-9847-B450-99F96308CABE}">
      <dgm:prSet custT="1"/>
      <dgm:spPr>
        <a:noFill/>
      </dgm:spPr>
      <dgm:t>
        <a:bodyPr/>
        <a:lstStyle/>
        <a:p>
          <a:r>
            <a:rPr lang="pl-PL" sz="3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Jakie są trendy rynkowe?</a:t>
          </a:r>
        </a:p>
      </dgm:t>
    </dgm:pt>
    <dgm:pt modelId="{D3F01AE6-75CF-6F4D-B13D-81EBC36E15E2}" type="parTrans" cxnId="{3C5D00C2-914D-E84C-917A-12237AB74740}">
      <dgm:prSet/>
      <dgm:spPr>
        <a:ln>
          <a:solidFill>
            <a:srgbClr val="000000"/>
          </a:solidFill>
        </a:ln>
      </dgm:spPr>
      <dgm:t>
        <a:bodyPr/>
        <a:lstStyle/>
        <a:p>
          <a:endParaRPr lang="pl-PL" sz="2800"/>
        </a:p>
      </dgm:t>
    </dgm:pt>
    <dgm:pt modelId="{1E72BE1E-672A-1149-95FF-67131286EDB2}" type="sibTrans" cxnId="{3C5D00C2-914D-E84C-917A-12237AB74740}">
      <dgm:prSet/>
      <dgm:spPr/>
      <dgm:t>
        <a:bodyPr/>
        <a:lstStyle/>
        <a:p>
          <a:endParaRPr lang="pl-PL"/>
        </a:p>
      </dgm:t>
    </dgm:pt>
    <dgm:pt modelId="{0B04AD62-A890-5C4E-9466-FC097829A7D3}">
      <dgm:prSet custT="1"/>
      <dgm:spPr>
        <a:noFill/>
      </dgm:spPr>
      <dgm:t>
        <a:bodyPr/>
        <a:lstStyle/>
        <a:p>
          <a:r>
            <a:rPr lang="pl-PL" sz="3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Czego chcą klienci?</a:t>
          </a:r>
        </a:p>
      </dgm:t>
    </dgm:pt>
    <dgm:pt modelId="{45F01D1C-7590-C84F-85CC-67882A5D05CF}" type="parTrans" cxnId="{2A3F5517-C914-D640-B9D3-71D9263B4599}">
      <dgm:prSet/>
      <dgm:spPr>
        <a:ln>
          <a:solidFill>
            <a:srgbClr val="000000"/>
          </a:solidFill>
        </a:ln>
      </dgm:spPr>
      <dgm:t>
        <a:bodyPr/>
        <a:lstStyle/>
        <a:p>
          <a:endParaRPr lang="pl-PL" sz="2800"/>
        </a:p>
      </dgm:t>
    </dgm:pt>
    <dgm:pt modelId="{5DBC74C5-6216-0549-B31F-3E6D1C9F8329}" type="sibTrans" cxnId="{2A3F5517-C914-D640-B9D3-71D9263B4599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264739" custLinFactNeighborX="1639" custLinFactNeighborY="-6527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68AF0DF7-E05D-9449-98AF-45530BA87CD7}" type="pres">
      <dgm:prSet presAssocID="{D3F01AE6-75CF-6F4D-B13D-81EBC36E15E2}" presName="Name37" presStyleLbl="parChTrans1D2" presStyleIdx="0" presStyleCnt="2"/>
      <dgm:spPr/>
    </dgm:pt>
    <dgm:pt modelId="{365AF388-1EDE-2946-B905-5B33549B6F85}" type="pres">
      <dgm:prSet presAssocID="{DDBB439B-D916-9847-B450-99F96308CABE}" presName="hierRoot2" presStyleCnt="0">
        <dgm:presLayoutVars>
          <dgm:hierBranch val="init"/>
        </dgm:presLayoutVars>
      </dgm:prSet>
      <dgm:spPr/>
    </dgm:pt>
    <dgm:pt modelId="{F0856765-E790-5B40-9BF9-8962527A4D17}" type="pres">
      <dgm:prSet presAssocID="{DDBB439B-D916-9847-B450-99F96308CABE}" presName="rootComposite" presStyleCnt="0"/>
      <dgm:spPr/>
    </dgm:pt>
    <dgm:pt modelId="{A1C3F06C-0295-9E46-B2A1-DA09961A464D}" type="pres">
      <dgm:prSet presAssocID="{DDBB439B-D916-9847-B450-99F96308CABE}" presName="rootText" presStyleLbl="node2" presStyleIdx="0" presStyleCnt="2" custScaleX="242566" custScaleY="226642">
        <dgm:presLayoutVars>
          <dgm:chPref val="3"/>
        </dgm:presLayoutVars>
      </dgm:prSet>
      <dgm:spPr/>
    </dgm:pt>
    <dgm:pt modelId="{E22202AB-F541-744D-AF0E-1620DABDC2B8}" type="pres">
      <dgm:prSet presAssocID="{DDBB439B-D916-9847-B450-99F96308CABE}" presName="rootConnector" presStyleLbl="node2" presStyleIdx="0" presStyleCnt="2"/>
      <dgm:spPr/>
    </dgm:pt>
    <dgm:pt modelId="{F36487DA-9158-3A40-9F69-E170FC780F27}" type="pres">
      <dgm:prSet presAssocID="{DDBB439B-D916-9847-B450-99F96308CABE}" presName="hierChild4" presStyleCnt="0"/>
      <dgm:spPr/>
    </dgm:pt>
    <dgm:pt modelId="{5731975B-FEB2-FA4B-9C9C-20287ED206B0}" type="pres">
      <dgm:prSet presAssocID="{DDBB439B-D916-9847-B450-99F96308CABE}" presName="hierChild5" presStyleCnt="0"/>
      <dgm:spPr/>
    </dgm:pt>
    <dgm:pt modelId="{09D6EF50-AA43-A44E-A072-99D86701AFAD}" type="pres">
      <dgm:prSet presAssocID="{45F01D1C-7590-C84F-85CC-67882A5D05CF}" presName="Name37" presStyleLbl="parChTrans1D2" presStyleIdx="1" presStyleCnt="2"/>
      <dgm:spPr/>
    </dgm:pt>
    <dgm:pt modelId="{FE953FB0-494A-E849-9669-2E3C1C7719F0}" type="pres">
      <dgm:prSet presAssocID="{0B04AD62-A890-5C4E-9466-FC097829A7D3}" presName="hierRoot2" presStyleCnt="0">
        <dgm:presLayoutVars>
          <dgm:hierBranch val="init"/>
        </dgm:presLayoutVars>
      </dgm:prSet>
      <dgm:spPr/>
    </dgm:pt>
    <dgm:pt modelId="{23E35F21-F121-954F-BB40-AB1DEEB81BF7}" type="pres">
      <dgm:prSet presAssocID="{0B04AD62-A890-5C4E-9466-FC097829A7D3}" presName="rootComposite" presStyleCnt="0"/>
      <dgm:spPr/>
    </dgm:pt>
    <dgm:pt modelId="{3C681853-2174-9542-8D1E-62F0FB2030EE}" type="pres">
      <dgm:prSet presAssocID="{0B04AD62-A890-5C4E-9466-FC097829A7D3}" presName="rootText" presStyleLbl="node2" presStyleIdx="1" presStyleCnt="2" custScaleX="233555" custScaleY="245316">
        <dgm:presLayoutVars>
          <dgm:chPref val="3"/>
        </dgm:presLayoutVars>
      </dgm:prSet>
      <dgm:spPr/>
    </dgm:pt>
    <dgm:pt modelId="{2A8923F3-1C0D-8842-9E53-157C9A71783C}" type="pres">
      <dgm:prSet presAssocID="{0B04AD62-A890-5C4E-9466-FC097829A7D3}" presName="rootConnector" presStyleLbl="node2" presStyleIdx="1" presStyleCnt="2"/>
      <dgm:spPr/>
    </dgm:pt>
    <dgm:pt modelId="{2FEB7CA9-55DC-1A4D-9915-1CE6CB3E99B2}" type="pres">
      <dgm:prSet presAssocID="{0B04AD62-A890-5C4E-9466-FC097829A7D3}" presName="hierChild4" presStyleCnt="0"/>
      <dgm:spPr/>
    </dgm:pt>
    <dgm:pt modelId="{E80E33E9-7E8A-CA4F-9635-28705FE5F033}" type="pres">
      <dgm:prSet presAssocID="{0B04AD62-A890-5C4E-9466-FC097829A7D3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2A3F5517-C914-D640-B9D3-71D9263B4599}" srcId="{05CB92E9-D05C-6C44-AD34-51ED9120F3AF}" destId="{0B04AD62-A890-5C4E-9466-FC097829A7D3}" srcOrd="1" destOrd="0" parTransId="{45F01D1C-7590-C84F-85CC-67882A5D05CF}" sibTransId="{5DBC74C5-6216-0549-B31F-3E6D1C9F8329}"/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62289B31-79BF-BA4D-AFFD-0716181F0176}" type="presOf" srcId="{45F01D1C-7590-C84F-85CC-67882A5D05CF}" destId="{09D6EF50-AA43-A44E-A072-99D86701AFAD}" srcOrd="0" destOrd="0" presId="urn:microsoft.com/office/officeart/2005/8/layout/orgChart1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22A96640-8784-6848-B480-28F8120AA0E8}" type="presOf" srcId="{0B04AD62-A890-5C4E-9466-FC097829A7D3}" destId="{3C681853-2174-9542-8D1E-62F0FB2030EE}" srcOrd="0" destOrd="0" presId="urn:microsoft.com/office/officeart/2005/8/layout/orgChart1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BF74227B-DA40-574C-B0B1-54B1DEBD2A73}" type="presOf" srcId="{D3F01AE6-75CF-6F4D-B13D-81EBC36E15E2}" destId="{68AF0DF7-E05D-9449-98AF-45530BA87CD7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A0A1928D-FA7A-CD4B-ABD2-D98014BB5E6E}" type="presOf" srcId="{DDBB439B-D916-9847-B450-99F96308CABE}" destId="{E22202AB-F541-744D-AF0E-1620DABDC2B8}" srcOrd="1" destOrd="0" presId="urn:microsoft.com/office/officeart/2005/8/layout/orgChart1"/>
    <dgm:cxn modelId="{DC6B3FB9-5F52-434F-9C3C-65721F18270F}" type="presOf" srcId="{DDBB439B-D916-9847-B450-99F96308CABE}" destId="{A1C3F06C-0295-9E46-B2A1-DA09961A464D}" srcOrd="0" destOrd="0" presId="urn:microsoft.com/office/officeart/2005/8/layout/orgChart1"/>
    <dgm:cxn modelId="{3C5D00C2-914D-E84C-917A-12237AB74740}" srcId="{05CB92E9-D05C-6C44-AD34-51ED9120F3AF}" destId="{DDBB439B-D916-9847-B450-99F96308CABE}" srcOrd="0" destOrd="0" parTransId="{D3F01AE6-75CF-6F4D-B13D-81EBC36E15E2}" sibTransId="{1E72BE1E-672A-1149-95FF-67131286EDB2}"/>
    <dgm:cxn modelId="{B05A81C2-F58D-5444-9714-F0548169A4B4}" type="presOf" srcId="{0B04AD62-A890-5C4E-9466-FC097829A7D3}" destId="{2A8923F3-1C0D-8842-9E53-157C9A71783C}" srcOrd="1" destOrd="0" presId="urn:microsoft.com/office/officeart/2005/8/layout/orgChart1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73A0ED84-D3FC-764F-9BE6-9EB99D86B4EB}" type="presParOf" srcId="{0FE90FD2-A217-724C-9108-65552FA14EF0}" destId="{68AF0DF7-E05D-9449-98AF-45530BA87CD7}" srcOrd="0" destOrd="0" presId="urn:microsoft.com/office/officeart/2005/8/layout/orgChart1"/>
    <dgm:cxn modelId="{B6737B4A-C457-7245-AB94-5E5D3FDBFFDA}" type="presParOf" srcId="{0FE90FD2-A217-724C-9108-65552FA14EF0}" destId="{365AF388-1EDE-2946-B905-5B33549B6F85}" srcOrd="1" destOrd="0" presId="urn:microsoft.com/office/officeart/2005/8/layout/orgChart1"/>
    <dgm:cxn modelId="{0A16CDBF-F6E8-2F42-9EE0-E7690DCDBA47}" type="presParOf" srcId="{365AF388-1EDE-2946-B905-5B33549B6F85}" destId="{F0856765-E790-5B40-9BF9-8962527A4D17}" srcOrd="0" destOrd="0" presId="urn:microsoft.com/office/officeart/2005/8/layout/orgChart1"/>
    <dgm:cxn modelId="{D35FBCF8-E125-F548-92DD-2FDC0E71E6D1}" type="presParOf" srcId="{F0856765-E790-5B40-9BF9-8962527A4D17}" destId="{A1C3F06C-0295-9E46-B2A1-DA09961A464D}" srcOrd="0" destOrd="0" presId="urn:microsoft.com/office/officeart/2005/8/layout/orgChart1"/>
    <dgm:cxn modelId="{3A6259AD-2948-9247-84CB-A6C14346722F}" type="presParOf" srcId="{F0856765-E790-5B40-9BF9-8962527A4D17}" destId="{E22202AB-F541-744D-AF0E-1620DABDC2B8}" srcOrd="1" destOrd="0" presId="urn:microsoft.com/office/officeart/2005/8/layout/orgChart1"/>
    <dgm:cxn modelId="{B9EFE0E8-A51B-F140-9273-5170CF05C29C}" type="presParOf" srcId="{365AF388-1EDE-2946-B905-5B33549B6F85}" destId="{F36487DA-9158-3A40-9F69-E170FC780F27}" srcOrd="1" destOrd="0" presId="urn:microsoft.com/office/officeart/2005/8/layout/orgChart1"/>
    <dgm:cxn modelId="{952F53A1-B95D-1B40-8AA9-13935AFD1E1F}" type="presParOf" srcId="{365AF388-1EDE-2946-B905-5B33549B6F85}" destId="{5731975B-FEB2-FA4B-9C9C-20287ED206B0}" srcOrd="2" destOrd="0" presId="urn:microsoft.com/office/officeart/2005/8/layout/orgChart1"/>
    <dgm:cxn modelId="{A7CE12FA-C254-7445-B674-66577339A952}" type="presParOf" srcId="{0FE90FD2-A217-724C-9108-65552FA14EF0}" destId="{09D6EF50-AA43-A44E-A072-99D86701AFAD}" srcOrd="2" destOrd="0" presId="urn:microsoft.com/office/officeart/2005/8/layout/orgChart1"/>
    <dgm:cxn modelId="{E7943F86-D9E3-5345-A8B0-D32D2E70A403}" type="presParOf" srcId="{0FE90FD2-A217-724C-9108-65552FA14EF0}" destId="{FE953FB0-494A-E849-9669-2E3C1C7719F0}" srcOrd="3" destOrd="0" presId="urn:microsoft.com/office/officeart/2005/8/layout/orgChart1"/>
    <dgm:cxn modelId="{F05AA041-CD37-4845-B2E4-2DADC822CBC8}" type="presParOf" srcId="{FE953FB0-494A-E849-9669-2E3C1C7719F0}" destId="{23E35F21-F121-954F-BB40-AB1DEEB81BF7}" srcOrd="0" destOrd="0" presId="urn:microsoft.com/office/officeart/2005/8/layout/orgChart1"/>
    <dgm:cxn modelId="{49650206-D76B-3D4C-8DF0-B2F6A1A5F8B8}" type="presParOf" srcId="{23E35F21-F121-954F-BB40-AB1DEEB81BF7}" destId="{3C681853-2174-9542-8D1E-62F0FB2030EE}" srcOrd="0" destOrd="0" presId="urn:microsoft.com/office/officeart/2005/8/layout/orgChart1"/>
    <dgm:cxn modelId="{1AAD1A11-C5A8-024D-BAAB-A654B4BACE4E}" type="presParOf" srcId="{23E35F21-F121-954F-BB40-AB1DEEB81BF7}" destId="{2A8923F3-1C0D-8842-9E53-157C9A71783C}" srcOrd="1" destOrd="0" presId="urn:microsoft.com/office/officeart/2005/8/layout/orgChart1"/>
    <dgm:cxn modelId="{6EE30FA5-3169-CA44-9047-DF76C904E607}" type="presParOf" srcId="{FE953FB0-494A-E849-9669-2E3C1C7719F0}" destId="{2FEB7CA9-55DC-1A4D-9915-1CE6CB3E99B2}" srcOrd="1" destOrd="0" presId="urn:microsoft.com/office/officeart/2005/8/layout/orgChart1"/>
    <dgm:cxn modelId="{9E12C078-9BBD-0147-86C2-C706E0F10808}" type="presParOf" srcId="{FE953FB0-494A-E849-9669-2E3C1C7719F0}" destId="{E80E33E9-7E8A-CA4F-9635-28705FE5F033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pl-PL" sz="48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zbierania nowych pomysłów:</a:t>
          </a:r>
          <a:endParaRPr lang="pl-PL" sz="4800" b="1" dirty="0"/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AF1A834-E96B-BF43-89C6-196DCB4EF4F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84CAC5"/>
        </a:solidFill>
      </dgm:spPr>
      <dgm:t>
        <a:bodyPr/>
        <a:lstStyle/>
        <a:p>
          <a:r>
            <a:rPr lang="pl-P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wewnętrzne</a:t>
          </a:r>
        </a:p>
      </dgm:t>
    </dgm:pt>
    <dgm:pt modelId="{081EF8C0-4F1D-8149-918C-86674525245E}" type="parTrans" cxnId="{1D7A8620-9F0F-B146-BEE2-3E8497CB6316}">
      <dgm:prSet/>
      <dgm:spPr/>
      <dgm:t>
        <a:bodyPr/>
        <a:lstStyle/>
        <a:p>
          <a:endParaRPr lang="pl-PL"/>
        </a:p>
      </dgm:t>
    </dgm:pt>
    <dgm:pt modelId="{7FF0241B-7242-4C42-8947-E283FDA4B773}" type="sibTrans" cxnId="{1D7A8620-9F0F-B146-BEE2-3E8497CB6316}">
      <dgm:prSet/>
      <dgm:spPr/>
      <dgm:t>
        <a:bodyPr/>
        <a:lstStyle/>
        <a:p>
          <a:endParaRPr lang="pl-PL"/>
        </a:p>
      </dgm:t>
    </dgm:pt>
    <dgm:pt modelId="{DD22D1CF-A20F-B34F-9E76-19FDFD7CA2C5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84CAC5"/>
        </a:solidFill>
      </dgm:spPr>
      <dgm:t>
        <a:bodyPr/>
        <a:lstStyle/>
        <a:p>
          <a:r>
            <a:rPr lang="pl-P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zewnętrzne</a:t>
          </a:r>
        </a:p>
      </dgm:t>
    </dgm:pt>
    <dgm:pt modelId="{81A12BD1-CBB4-8240-916D-1E9663BAC0F7}" type="parTrans" cxnId="{2D265342-387A-9845-8C6D-6BFFC9DFCC0F}">
      <dgm:prSet/>
      <dgm:spPr/>
      <dgm:t>
        <a:bodyPr/>
        <a:lstStyle/>
        <a:p>
          <a:endParaRPr lang="pl-PL"/>
        </a:p>
      </dgm:t>
    </dgm:pt>
    <dgm:pt modelId="{0DB2C566-F197-324B-A11C-03E79AAED420}" type="sibTrans" cxnId="{2D265342-387A-9845-8C6D-6BFFC9DFCC0F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53652" custLinFactNeighborX="-4478" custLinFactNeighborY="-7199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C494CFF4-CD5F-D44B-84F5-55F3A1972531}" type="pres">
      <dgm:prSet presAssocID="{081EF8C0-4F1D-8149-918C-86674525245E}" presName="Name37" presStyleLbl="parChTrans1D2" presStyleIdx="0" presStyleCnt="2"/>
      <dgm:spPr/>
    </dgm:pt>
    <dgm:pt modelId="{7986EE7F-3B34-B94D-A4CB-8697C5FD7A8F}" type="pres">
      <dgm:prSet presAssocID="{DAF1A834-E96B-BF43-89C6-196DCB4EF4F7}" presName="hierRoot2" presStyleCnt="0">
        <dgm:presLayoutVars>
          <dgm:hierBranch val="init"/>
        </dgm:presLayoutVars>
      </dgm:prSet>
      <dgm:spPr/>
    </dgm:pt>
    <dgm:pt modelId="{822B84B6-62AD-F046-80B3-A64C256EB813}" type="pres">
      <dgm:prSet presAssocID="{DAF1A834-E96B-BF43-89C6-196DCB4EF4F7}" presName="rootComposite" presStyleCnt="0"/>
      <dgm:spPr/>
    </dgm:pt>
    <dgm:pt modelId="{D764BD37-1498-A540-88A1-C42A587E3A6E}" type="pres">
      <dgm:prSet presAssocID="{DAF1A834-E96B-BF43-89C6-196DCB4EF4F7}" presName="rootText" presStyleLbl="node2" presStyleIdx="0" presStyleCnt="2">
        <dgm:presLayoutVars>
          <dgm:chPref val="3"/>
        </dgm:presLayoutVars>
      </dgm:prSet>
      <dgm:spPr/>
    </dgm:pt>
    <dgm:pt modelId="{8EEA085F-D4A6-EC4B-89AD-F8CC0C14CE3D}" type="pres">
      <dgm:prSet presAssocID="{DAF1A834-E96B-BF43-89C6-196DCB4EF4F7}" presName="rootConnector" presStyleLbl="node2" presStyleIdx="0" presStyleCnt="2"/>
      <dgm:spPr/>
    </dgm:pt>
    <dgm:pt modelId="{DB4029AB-5FBF-F244-AADC-DB2F2A117938}" type="pres">
      <dgm:prSet presAssocID="{DAF1A834-E96B-BF43-89C6-196DCB4EF4F7}" presName="hierChild4" presStyleCnt="0"/>
      <dgm:spPr/>
    </dgm:pt>
    <dgm:pt modelId="{6E7D5513-8770-3644-BDCE-C6DEA5B04C3C}" type="pres">
      <dgm:prSet presAssocID="{DAF1A834-E96B-BF43-89C6-196DCB4EF4F7}" presName="hierChild5" presStyleCnt="0"/>
      <dgm:spPr/>
    </dgm:pt>
    <dgm:pt modelId="{6596EAD8-C0E1-114A-B6C3-D1160F467436}" type="pres">
      <dgm:prSet presAssocID="{81A12BD1-CBB4-8240-916D-1E9663BAC0F7}" presName="Name37" presStyleLbl="parChTrans1D2" presStyleIdx="1" presStyleCnt="2"/>
      <dgm:spPr/>
    </dgm:pt>
    <dgm:pt modelId="{86D1253A-10B3-FE42-B3F6-B5CE6883542A}" type="pres">
      <dgm:prSet presAssocID="{DD22D1CF-A20F-B34F-9E76-19FDFD7CA2C5}" presName="hierRoot2" presStyleCnt="0">
        <dgm:presLayoutVars>
          <dgm:hierBranch val="init"/>
        </dgm:presLayoutVars>
      </dgm:prSet>
      <dgm:spPr/>
    </dgm:pt>
    <dgm:pt modelId="{6954A2E3-A977-8F49-8EF4-3B7D3887F625}" type="pres">
      <dgm:prSet presAssocID="{DD22D1CF-A20F-B34F-9E76-19FDFD7CA2C5}" presName="rootComposite" presStyleCnt="0"/>
      <dgm:spPr/>
    </dgm:pt>
    <dgm:pt modelId="{052982E0-8DA1-2649-86FE-21C72DD749FA}" type="pres">
      <dgm:prSet presAssocID="{DD22D1CF-A20F-B34F-9E76-19FDFD7CA2C5}" presName="rootText" presStyleLbl="node2" presStyleIdx="1" presStyleCnt="2">
        <dgm:presLayoutVars>
          <dgm:chPref val="3"/>
        </dgm:presLayoutVars>
      </dgm:prSet>
      <dgm:spPr/>
    </dgm:pt>
    <dgm:pt modelId="{AC34C6D6-9461-0E43-9CE9-5B9D1ADC8D1F}" type="pres">
      <dgm:prSet presAssocID="{DD22D1CF-A20F-B34F-9E76-19FDFD7CA2C5}" presName="rootConnector" presStyleLbl="node2" presStyleIdx="1" presStyleCnt="2"/>
      <dgm:spPr/>
    </dgm:pt>
    <dgm:pt modelId="{77AB0431-1A5A-E541-9326-4169A06A9305}" type="pres">
      <dgm:prSet presAssocID="{DD22D1CF-A20F-B34F-9E76-19FDFD7CA2C5}" presName="hierChild4" presStyleCnt="0"/>
      <dgm:spPr/>
    </dgm:pt>
    <dgm:pt modelId="{88B92685-4697-A44F-92F3-1D6902E9620B}" type="pres">
      <dgm:prSet presAssocID="{DD22D1CF-A20F-B34F-9E76-19FDFD7CA2C5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1D7A8620-9F0F-B146-BEE2-3E8497CB6316}" srcId="{05CB92E9-D05C-6C44-AD34-51ED9120F3AF}" destId="{DAF1A834-E96B-BF43-89C6-196DCB4EF4F7}" srcOrd="0" destOrd="0" parTransId="{081EF8C0-4F1D-8149-918C-86674525245E}" sibTransId="{7FF0241B-7242-4C42-8947-E283FDA4B773}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2D265342-387A-9845-8C6D-6BFFC9DFCC0F}" srcId="{05CB92E9-D05C-6C44-AD34-51ED9120F3AF}" destId="{DD22D1CF-A20F-B34F-9E76-19FDFD7CA2C5}" srcOrd="1" destOrd="0" parTransId="{81A12BD1-CBB4-8240-916D-1E9663BAC0F7}" sibTransId="{0DB2C566-F197-324B-A11C-03E79AAED420}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264B4C48-BB15-904A-9804-B62257259535}" type="presOf" srcId="{DAF1A834-E96B-BF43-89C6-196DCB4EF4F7}" destId="{8EEA085F-D4A6-EC4B-89AD-F8CC0C14CE3D}" srcOrd="1" destOrd="0" presId="urn:microsoft.com/office/officeart/2005/8/layout/orgChart1"/>
    <dgm:cxn modelId="{D4D3155A-2CCF-C541-A520-5ED7A0D4ABDB}" type="presOf" srcId="{81A12BD1-CBB4-8240-916D-1E9663BAC0F7}" destId="{6596EAD8-C0E1-114A-B6C3-D1160F467436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CC3D3F89-EFAD-3740-8F08-018A0D23F1F7}" type="presOf" srcId="{081EF8C0-4F1D-8149-918C-86674525245E}" destId="{C494CFF4-CD5F-D44B-84F5-55F3A1972531}" srcOrd="0" destOrd="0" presId="urn:microsoft.com/office/officeart/2005/8/layout/orgChart1"/>
    <dgm:cxn modelId="{D77EA7B7-F4A2-EF4E-A03C-592297ECD942}" type="presOf" srcId="{DAF1A834-E96B-BF43-89C6-196DCB4EF4F7}" destId="{D764BD37-1498-A540-88A1-C42A587E3A6E}" srcOrd="0" destOrd="0" presId="urn:microsoft.com/office/officeart/2005/8/layout/orgChart1"/>
    <dgm:cxn modelId="{399F72D1-5A0A-1F41-A5F2-B94092FAE18B}" type="presOf" srcId="{DD22D1CF-A20F-B34F-9E76-19FDFD7CA2C5}" destId="{052982E0-8DA1-2649-86FE-21C72DD749FA}" srcOrd="0" destOrd="0" presId="urn:microsoft.com/office/officeart/2005/8/layout/orgChart1"/>
    <dgm:cxn modelId="{9545ECFE-AFB8-964B-92B3-21EC8DD9C8C1}" type="presOf" srcId="{DD22D1CF-A20F-B34F-9E76-19FDFD7CA2C5}" destId="{AC34C6D6-9461-0E43-9CE9-5B9D1ADC8D1F}" srcOrd="1" destOrd="0" presId="urn:microsoft.com/office/officeart/2005/8/layout/orgChart1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64BDFE5C-11C3-DA45-BFD9-B344FAEB60C8}" type="presParOf" srcId="{0FE90FD2-A217-724C-9108-65552FA14EF0}" destId="{C494CFF4-CD5F-D44B-84F5-55F3A1972531}" srcOrd="0" destOrd="0" presId="urn:microsoft.com/office/officeart/2005/8/layout/orgChart1"/>
    <dgm:cxn modelId="{08BEE06A-8A0F-C64B-9B08-4E71FCB61158}" type="presParOf" srcId="{0FE90FD2-A217-724C-9108-65552FA14EF0}" destId="{7986EE7F-3B34-B94D-A4CB-8697C5FD7A8F}" srcOrd="1" destOrd="0" presId="urn:microsoft.com/office/officeart/2005/8/layout/orgChart1"/>
    <dgm:cxn modelId="{38C6F700-F35A-4346-AB5B-FFDB24F2F28A}" type="presParOf" srcId="{7986EE7F-3B34-B94D-A4CB-8697C5FD7A8F}" destId="{822B84B6-62AD-F046-80B3-A64C256EB813}" srcOrd="0" destOrd="0" presId="urn:microsoft.com/office/officeart/2005/8/layout/orgChart1"/>
    <dgm:cxn modelId="{07669D83-5E02-3A42-BC86-6BB861F54CE2}" type="presParOf" srcId="{822B84B6-62AD-F046-80B3-A64C256EB813}" destId="{D764BD37-1498-A540-88A1-C42A587E3A6E}" srcOrd="0" destOrd="0" presId="urn:microsoft.com/office/officeart/2005/8/layout/orgChart1"/>
    <dgm:cxn modelId="{3375B448-28DA-5F4A-ABBF-B038EBD2BD7F}" type="presParOf" srcId="{822B84B6-62AD-F046-80B3-A64C256EB813}" destId="{8EEA085F-D4A6-EC4B-89AD-F8CC0C14CE3D}" srcOrd="1" destOrd="0" presId="urn:microsoft.com/office/officeart/2005/8/layout/orgChart1"/>
    <dgm:cxn modelId="{F2E3A668-2DBF-8746-AB81-6715941871B0}" type="presParOf" srcId="{7986EE7F-3B34-B94D-A4CB-8697C5FD7A8F}" destId="{DB4029AB-5FBF-F244-AADC-DB2F2A117938}" srcOrd="1" destOrd="0" presId="urn:microsoft.com/office/officeart/2005/8/layout/orgChart1"/>
    <dgm:cxn modelId="{32E072F2-EBCD-5B40-9630-CC71EF58A793}" type="presParOf" srcId="{7986EE7F-3B34-B94D-A4CB-8697C5FD7A8F}" destId="{6E7D5513-8770-3644-BDCE-C6DEA5B04C3C}" srcOrd="2" destOrd="0" presId="urn:microsoft.com/office/officeart/2005/8/layout/orgChart1"/>
    <dgm:cxn modelId="{CF719719-B22C-F846-9F11-910C5AD6D2E2}" type="presParOf" srcId="{0FE90FD2-A217-724C-9108-65552FA14EF0}" destId="{6596EAD8-C0E1-114A-B6C3-D1160F467436}" srcOrd="2" destOrd="0" presId="urn:microsoft.com/office/officeart/2005/8/layout/orgChart1"/>
    <dgm:cxn modelId="{BCAB54E0-CE43-4C42-BCA8-58F8D03A264E}" type="presParOf" srcId="{0FE90FD2-A217-724C-9108-65552FA14EF0}" destId="{86D1253A-10B3-FE42-B3F6-B5CE6883542A}" srcOrd="3" destOrd="0" presId="urn:microsoft.com/office/officeart/2005/8/layout/orgChart1"/>
    <dgm:cxn modelId="{8E8F94A3-6E5D-4B46-A24F-DB344CB23A8B}" type="presParOf" srcId="{86D1253A-10B3-FE42-B3F6-B5CE6883542A}" destId="{6954A2E3-A977-8F49-8EF4-3B7D3887F625}" srcOrd="0" destOrd="0" presId="urn:microsoft.com/office/officeart/2005/8/layout/orgChart1"/>
    <dgm:cxn modelId="{D8C440B5-3AA7-1C49-A10B-29C2A483FEBF}" type="presParOf" srcId="{6954A2E3-A977-8F49-8EF4-3B7D3887F625}" destId="{052982E0-8DA1-2649-86FE-21C72DD749FA}" srcOrd="0" destOrd="0" presId="urn:microsoft.com/office/officeart/2005/8/layout/orgChart1"/>
    <dgm:cxn modelId="{98169BA3-5BAB-5B4A-A481-2FD39045FA19}" type="presParOf" srcId="{6954A2E3-A977-8F49-8EF4-3B7D3887F625}" destId="{AC34C6D6-9461-0E43-9CE9-5B9D1ADC8D1F}" srcOrd="1" destOrd="0" presId="urn:microsoft.com/office/officeart/2005/8/layout/orgChart1"/>
    <dgm:cxn modelId="{A5F70E35-5AFA-084B-B2B7-8CC6CB3B5FD1}" type="presParOf" srcId="{86D1253A-10B3-FE42-B3F6-B5CE6883542A}" destId="{77AB0431-1A5A-E541-9326-4169A06A9305}" srcOrd="1" destOrd="0" presId="urn:microsoft.com/office/officeart/2005/8/layout/orgChart1"/>
    <dgm:cxn modelId="{77CB38EC-F7A4-104F-A901-63EFB5DBB472}" type="presParOf" srcId="{86D1253A-10B3-FE42-B3F6-B5CE6883542A}" destId="{88B92685-4697-A44F-92F3-1D6902E9620B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Musisz znaleźć odpowiedzi na te </a:t>
          </a:r>
          <a:r>
            <a:rPr lang="pl-PL" sz="4000" b="1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dwa najważniejsze pytania</a:t>
          </a:r>
          <a:r>
            <a: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pl-PL" sz="4800" b="1" dirty="0">
            <a:latin typeface="Agency FB" panose="020B0503020202020204" pitchFamily="34" charset="0"/>
          </a:endParaRPr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AF1A834-E96B-BF43-89C6-196DCB4EF4F7}">
      <dgm:prSet custT="1"/>
      <dgm:spPr>
        <a:noFill/>
      </dgm:spPr>
      <dgm:t>
        <a:bodyPr/>
        <a:lstStyle/>
        <a:p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Jaki jest rzeczywisty cel Twojego nowego produktu lub usługi?</a:t>
          </a:r>
          <a:endParaRPr lang="pl-PL" sz="4800" b="1" dirty="0">
            <a:solidFill>
              <a:srgbClr val="000000"/>
            </a:solidFill>
            <a:latin typeface="Agency FB" panose="020B0503020202020204" pitchFamily="34" charset="0"/>
            <a:cs typeface="Apple Chancery" panose="03020702040506060504" pitchFamily="66" charset="-79"/>
          </a:endParaRPr>
        </a:p>
      </dgm:t>
    </dgm:pt>
    <dgm:pt modelId="{081EF8C0-4F1D-8149-918C-86674525245E}" type="parTrans" cxnId="{1D7A8620-9F0F-B146-BEE2-3E8497CB6316}">
      <dgm:prSet/>
      <dgm:spPr>
        <a:ln>
          <a:solidFill>
            <a:srgbClr val="496F63"/>
          </a:solidFill>
        </a:ln>
      </dgm:spPr>
      <dgm:t>
        <a:bodyPr/>
        <a:lstStyle/>
        <a:p>
          <a:endParaRPr lang="pl-PL"/>
        </a:p>
      </dgm:t>
    </dgm:pt>
    <dgm:pt modelId="{7FF0241B-7242-4C42-8947-E283FDA4B773}" type="sibTrans" cxnId="{1D7A8620-9F0F-B146-BEE2-3E8497CB6316}">
      <dgm:prSet/>
      <dgm:spPr/>
      <dgm:t>
        <a:bodyPr/>
        <a:lstStyle/>
        <a:p>
          <a:endParaRPr lang="pl-PL"/>
        </a:p>
      </dgm:t>
    </dgm:pt>
    <dgm:pt modelId="{BE2DD2EC-A689-9340-8DAE-ADA69A9EE349}">
      <dgm:prSet custT="1"/>
      <dgm:spPr>
        <a:noFill/>
      </dgm:spPr>
      <dgm:t>
        <a:bodyPr/>
        <a:lstStyle/>
        <a:p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Jaką potrzebę to rozwiązuje?</a:t>
          </a:r>
          <a:endParaRPr lang="pl-PL" sz="5200" dirty="0">
            <a:latin typeface="Agency FB" panose="020B0503020202020204" pitchFamily="34" charset="0"/>
          </a:endParaRPr>
        </a:p>
      </dgm:t>
    </dgm:pt>
    <dgm:pt modelId="{15AC43D7-CE78-FB41-A9AE-75DE475C58B2}" type="parTrans" cxnId="{7F575ED3-8391-7348-BC1B-EABF8DD63375}">
      <dgm:prSet/>
      <dgm:spPr>
        <a:ln>
          <a:solidFill>
            <a:srgbClr val="496F63"/>
          </a:solidFill>
        </a:ln>
      </dgm:spPr>
      <dgm:t>
        <a:bodyPr/>
        <a:lstStyle/>
        <a:p>
          <a:endParaRPr lang="pl-PL"/>
        </a:p>
      </dgm:t>
    </dgm:pt>
    <dgm:pt modelId="{568175BF-1942-884A-81F6-150DCCFC154F}" type="sibTrans" cxnId="{7F575ED3-8391-7348-BC1B-EABF8DD63375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53652" custLinFactNeighborX="-4478" custLinFactNeighborY="-7199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C494CFF4-CD5F-D44B-84F5-55F3A1972531}" type="pres">
      <dgm:prSet presAssocID="{081EF8C0-4F1D-8149-918C-86674525245E}" presName="Name37" presStyleLbl="parChTrans1D2" presStyleIdx="0" presStyleCnt="1"/>
      <dgm:spPr/>
    </dgm:pt>
    <dgm:pt modelId="{7986EE7F-3B34-B94D-A4CB-8697C5FD7A8F}" type="pres">
      <dgm:prSet presAssocID="{DAF1A834-E96B-BF43-89C6-196DCB4EF4F7}" presName="hierRoot2" presStyleCnt="0">
        <dgm:presLayoutVars>
          <dgm:hierBranch val="init"/>
        </dgm:presLayoutVars>
      </dgm:prSet>
      <dgm:spPr/>
    </dgm:pt>
    <dgm:pt modelId="{822B84B6-62AD-F046-80B3-A64C256EB813}" type="pres">
      <dgm:prSet presAssocID="{DAF1A834-E96B-BF43-89C6-196DCB4EF4F7}" presName="rootComposite" presStyleCnt="0"/>
      <dgm:spPr/>
    </dgm:pt>
    <dgm:pt modelId="{D764BD37-1498-A540-88A1-C42A587E3A6E}" type="pres">
      <dgm:prSet presAssocID="{DAF1A834-E96B-BF43-89C6-196DCB4EF4F7}" presName="rootText" presStyleLbl="node2" presStyleIdx="0" presStyleCnt="1" custScaleX="156963" custScaleY="137909" custLinFactX="-30558" custLinFactNeighborX="-100000" custLinFactNeighborY="-10983">
        <dgm:presLayoutVars>
          <dgm:chPref val="3"/>
        </dgm:presLayoutVars>
      </dgm:prSet>
      <dgm:spPr/>
    </dgm:pt>
    <dgm:pt modelId="{8EEA085F-D4A6-EC4B-89AD-F8CC0C14CE3D}" type="pres">
      <dgm:prSet presAssocID="{DAF1A834-E96B-BF43-89C6-196DCB4EF4F7}" presName="rootConnector" presStyleLbl="node2" presStyleIdx="0" presStyleCnt="1"/>
      <dgm:spPr/>
    </dgm:pt>
    <dgm:pt modelId="{DB4029AB-5FBF-F244-AADC-DB2F2A117938}" type="pres">
      <dgm:prSet presAssocID="{DAF1A834-E96B-BF43-89C6-196DCB4EF4F7}" presName="hierChild4" presStyleCnt="0"/>
      <dgm:spPr/>
    </dgm:pt>
    <dgm:pt modelId="{680DD39C-F054-2C49-8847-E75371C9A892}" type="pres">
      <dgm:prSet presAssocID="{15AC43D7-CE78-FB41-A9AE-75DE475C58B2}" presName="Name37" presStyleLbl="parChTrans1D3" presStyleIdx="0" presStyleCnt="1"/>
      <dgm:spPr/>
    </dgm:pt>
    <dgm:pt modelId="{A91A13D5-C950-3844-9FDC-26EC962F3AFA}" type="pres">
      <dgm:prSet presAssocID="{BE2DD2EC-A689-9340-8DAE-ADA69A9EE349}" presName="hierRoot2" presStyleCnt="0">
        <dgm:presLayoutVars>
          <dgm:hierBranch val="init"/>
        </dgm:presLayoutVars>
      </dgm:prSet>
      <dgm:spPr/>
    </dgm:pt>
    <dgm:pt modelId="{525E31A0-8041-1642-99C4-72899CE56380}" type="pres">
      <dgm:prSet presAssocID="{BE2DD2EC-A689-9340-8DAE-ADA69A9EE349}" presName="rootComposite" presStyleCnt="0"/>
      <dgm:spPr/>
    </dgm:pt>
    <dgm:pt modelId="{C0EA1B8F-6E2C-A24F-8295-8761E548B88D}" type="pres">
      <dgm:prSet presAssocID="{BE2DD2EC-A689-9340-8DAE-ADA69A9EE349}" presName="rootText" presStyleLbl="node3" presStyleIdx="0" presStyleCnt="1" custLinFactNeighborX="-1306" custLinFactNeighborY="-87640">
        <dgm:presLayoutVars>
          <dgm:chPref val="3"/>
        </dgm:presLayoutVars>
      </dgm:prSet>
      <dgm:spPr/>
    </dgm:pt>
    <dgm:pt modelId="{40D2A549-37C4-0542-8543-391C81F54DEF}" type="pres">
      <dgm:prSet presAssocID="{BE2DD2EC-A689-9340-8DAE-ADA69A9EE349}" presName="rootConnector" presStyleLbl="node3" presStyleIdx="0" presStyleCnt="1"/>
      <dgm:spPr/>
    </dgm:pt>
    <dgm:pt modelId="{F117B035-90FC-104C-BE26-366C7122F504}" type="pres">
      <dgm:prSet presAssocID="{BE2DD2EC-A689-9340-8DAE-ADA69A9EE349}" presName="hierChild4" presStyleCnt="0"/>
      <dgm:spPr/>
    </dgm:pt>
    <dgm:pt modelId="{E5E9DB9A-0B02-9246-B93E-CA33C99F5D7F}" type="pres">
      <dgm:prSet presAssocID="{BE2DD2EC-A689-9340-8DAE-ADA69A9EE349}" presName="hierChild5" presStyleCnt="0"/>
      <dgm:spPr/>
    </dgm:pt>
    <dgm:pt modelId="{6E7D5513-8770-3644-BDCE-C6DEA5B04C3C}" type="pres">
      <dgm:prSet presAssocID="{DAF1A834-E96B-BF43-89C6-196DCB4EF4F7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1D7A8620-9F0F-B146-BEE2-3E8497CB6316}" srcId="{05CB92E9-D05C-6C44-AD34-51ED9120F3AF}" destId="{DAF1A834-E96B-BF43-89C6-196DCB4EF4F7}" srcOrd="0" destOrd="0" parTransId="{081EF8C0-4F1D-8149-918C-86674525245E}" sibTransId="{7FF0241B-7242-4C42-8947-E283FDA4B773}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264B4C48-BB15-904A-9804-B62257259535}" type="presOf" srcId="{DAF1A834-E96B-BF43-89C6-196DCB4EF4F7}" destId="{8EEA085F-D4A6-EC4B-89AD-F8CC0C14CE3D}" srcOrd="1" destOrd="0" presId="urn:microsoft.com/office/officeart/2005/8/layout/orgChart1"/>
    <dgm:cxn modelId="{26AF626E-345A-7743-8084-F802DCF2A188}" type="presOf" srcId="{BE2DD2EC-A689-9340-8DAE-ADA69A9EE349}" destId="{40D2A549-37C4-0542-8543-391C81F54DEF}" srcOrd="1" destOrd="0" presId="urn:microsoft.com/office/officeart/2005/8/layout/orgChart1"/>
    <dgm:cxn modelId="{99FE1D70-6123-2842-BD8A-B24F957CADBB}" type="presOf" srcId="{BE2DD2EC-A689-9340-8DAE-ADA69A9EE349}" destId="{C0EA1B8F-6E2C-A24F-8295-8761E548B88D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CC3D3F89-EFAD-3740-8F08-018A0D23F1F7}" type="presOf" srcId="{081EF8C0-4F1D-8149-918C-86674525245E}" destId="{C494CFF4-CD5F-D44B-84F5-55F3A1972531}" srcOrd="0" destOrd="0" presId="urn:microsoft.com/office/officeart/2005/8/layout/orgChart1"/>
    <dgm:cxn modelId="{D77EA7B7-F4A2-EF4E-A03C-592297ECD942}" type="presOf" srcId="{DAF1A834-E96B-BF43-89C6-196DCB4EF4F7}" destId="{D764BD37-1498-A540-88A1-C42A587E3A6E}" srcOrd="0" destOrd="0" presId="urn:microsoft.com/office/officeart/2005/8/layout/orgChart1"/>
    <dgm:cxn modelId="{C8F0FDC9-952E-504C-AB33-C05EB51F2B6E}" type="presOf" srcId="{15AC43D7-CE78-FB41-A9AE-75DE475C58B2}" destId="{680DD39C-F054-2C49-8847-E75371C9A892}" srcOrd="0" destOrd="0" presId="urn:microsoft.com/office/officeart/2005/8/layout/orgChart1"/>
    <dgm:cxn modelId="{7F575ED3-8391-7348-BC1B-EABF8DD63375}" srcId="{DAF1A834-E96B-BF43-89C6-196DCB4EF4F7}" destId="{BE2DD2EC-A689-9340-8DAE-ADA69A9EE349}" srcOrd="0" destOrd="0" parTransId="{15AC43D7-CE78-FB41-A9AE-75DE475C58B2}" sibTransId="{568175BF-1942-884A-81F6-150DCCFC154F}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64BDFE5C-11C3-DA45-BFD9-B344FAEB60C8}" type="presParOf" srcId="{0FE90FD2-A217-724C-9108-65552FA14EF0}" destId="{C494CFF4-CD5F-D44B-84F5-55F3A1972531}" srcOrd="0" destOrd="0" presId="urn:microsoft.com/office/officeart/2005/8/layout/orgChart1"/>
    <dgm:cxn modelId="{08BEE06A-8A0F-C64B-9B08-4E71FCB61158}" type="presParOf" srcId="{0FE90FD2-A217-724C-9108-65552FA14EF0}" destId="{7986EE7F-3B34-B94D-A4CB-8697C5FD7A8F}" srcOrd="1" destOrd="0" presId="urn:microsoft.com/office/officeart/2005/8/layout/orgChart1"/>
    <dgm:cxn modelId="{38C6F700-F35A-4346-AB5B-FFDB24F2F28A}" type="presParOf" srcId="{7986EE7F-3B34-B94D-A4CB-8697C5FD7A8F}" destId="{822B84B6-62AD-F046-80B3-A64C256EB813}" srcOrd="0" destOrd="0" presId="urn:microsoft.com/office/officeart/2005/8/layout/orgChart1"/>
    <dgm:cxn modelId="{07669D83-5E02-3A42-BC86-6BB861F54CE2}" type="presParOf" srcId="{822B84B6-62AD-F046-80B3-A64C256EB813}" destId="{D764BD37-1498-A540-88A1-C42A587E3A6E}" srcOrd="0" destOrd="0" presId="urn:microsoft.com/office/officeart/2005/8/layout/orgChart1"/>
    <dgm:cxn modelId="{3375B448-28DA-5F4A-ABBF-B038EBD2BD7F}" type="presParOf" srcId="{822B84B6-62AD-F046-80B3-A64C256EB813}" destId="{8EEA085F-D4A6-EC4B-89AD-F8CC0C14CE3D}" srcOrd="1" destOrd="0" presId="urn:microsoft.com/office/officeart/2005/8/layout/orgChart1"/>
    <dgm:cxn modelId="{F2E3A668-2DBF-8746-AB81-6715941871B0}" type="presParOf" srcId="{7986EE7F-3B34-B94D-A4CB-8697C5FD7A8F}" destId="{DB4029AB-5FBF-F244-AADC-DB2F2A117938}" srcOrd="1" destOrd="0" presId="urn:microsoft.com/office/officeart/2005/8/layout/orgChart1"/>
    <dgm:cxn modelId="{17030D85-E056-294D-A643-FAFDBA412769}" type="presParOf" srcId="{DB4029AB-5FBF-F244-AADC-DB2F2A117938}" destId="{680DD39C-F054-2C49-8847-E75371C9A892}" srcOrd="0" destOrd="0" presId="urn:microsoft.com/office/officeart/2005/8/layout/orgChart1"/>
    <dgm:cxn modelId="{92107A91-71B6-8342-B9AA-E843FD50C720}" type="presParOf" srcId="{DB4029AB-5FBF-F244-AADC-DB2F2A117938}" destId="{A91A13D5-C950-3844-9FDC-26EC962F3AFA}" srcOrd="1" destOrd="0" presId="urn:microsoft.com/office/officeart/2005/8/layout/orgChart1"/>
    <dgm:cxn modelId="{C295DE05-6EDE-B04C-978E-9F9A2E549FF1}" type="presParOf" srcId="{A91A13D5-C950-3844-9FDC-26EC962F3AFA}" destId="{525E31A0-8041-1642-99C4-72899CE56380}" srcOrd="0" destOrd="0" presId="urn:microsoft.com/office/officeart/2005/8/layout/orgChart1"/>
    <dgm:cxn modelId="{30FE61D4-AE73-D849-940E-7717D6C267F0}" type="presParOf" srcId="{525E31A0-8041-1642-99C4-72899CE56380}" destId="{C0EA1B8F-6E2C-A24F-8295-8761E548B88D}" srcOrd="0" destOrd="0" presId="urn:microsoft.com/office/officeart/2005/8/layout/orgChart1"/>
    <dgm:cxn modelId="{3C1E8187-5DBB-D643-A5A3-4DC90B59FDE0}" type="presParOf" srcId="{525E31A0-8041-1642-99C4-72899CE56380}" destId="{40D2A549-37C4-0542-8543-391C81F54DEF}" srcOrd="1" destOrd="0" presId="urn:microsoft.com/office/officeart/2005/8/layout/orgChart1"/>
    <dgm:cxn modelId="{CF34899A-7E24-1346-9C01-69480F14845E}" type="presParOf" srcId="{A91A13D5-C950-3844-9FDC-26EC962F3AFA}" destId="{F117B035-90FC-104C-BE26-366C7122F504}" srcOrd="1" destOrd="0" presId="urn:microsoft.com/office/officeart/2005/8/layout/orgChart1"/>
    <dgm:cxn modelId="{83DBA147-92AC-2445-A659-EB211D88B3F9}" type="presParOf" srcId="{A91A13D5-C950-3844-9FDC-26EC962F3AFA}" destId="{E5E9DB9A-0B02-9246-B93E-CA33C99F5D7F}" srcOrd="2" destOrd="0" presId="urn:microsoft.com/office/officeart/2005/8/layout/orgChart1"/>
    <dgm:cxn modelId="{32E072F2-EBCD-5B40-9630-CC71EF58A793}" type="presParOf" srcId="{7986EE7F-3B34-B94D-A4CB-8697C5FD7A8F}" destId="{6E7D5513-8770-3644-BDCE-C6DEA5B04C3C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6EF50-AA43-A44E-A072-99D86701AFAD}">
      <dsp:nvSpPr>
        <dsp:cNvPr id="0" name=""/>
        <dsp:cNvSpPr/>
      </dsp:nvSpPr>
      <dsp:spPr>
        <a:xfrm>
          <a:off x="2577108" y="1750851"/>
          <a:ext cx="1340196" cy="552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205"/>
              </a:lnTo>
              <a:lnTo>
                <a:pt x="1340196" y="444205"/>
              </a:lnTo>
              <a:lnTo>
                <a:pt x="1340196" y="552332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F0DF7-E05D-9449-98AF-45530BA87CD7}">
      <dsp:nvSpPr>
        <dsp:cNvPr id="0" name=""/>
        <dsp:cNvSpPr/>
      </dsp:nvSpPr>
      <dsp:spPr>
        <a:xfrm>
          <a:off x="1249551" y="1750851"/>
          <a:ext cx="1327556" cy="552332"/>
        </a:xfrm>
        <a:custGeom>
          <a:avLst/>
          <a:gdLst/>
          <a:ahLst/>
          <a:cxnLst/>
          <a:rect l="0" t="0" r="0" b="0"/>
          <a:pathLst>
            <a:path>
              <a:moveTo>
                <a:pt x="1327556" y="0"/>
              </a:moveTo>
              <a:lnTo>
                <a:pt x="1327556" y="444205"/>
              </a:lnTo>
              <a:lnTo>
                <a:pt x="0" y="444205"/>
              </a:lnTo>
              <a:lnTo>
                <a:pt x="0" y="552332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447600" y="387736"/>
          <a:ext cx="4259015" cy="1363114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b="1" kern="12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usisz</a:t>
          </a:r>
          <a:r>
            <a:rPr lang="pl-PL" sz="44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 zrozumieć:</a:t>
          </a:r>
          <a:endParaRPr lang="pl-PL" sz="4400" b="1" kern="1200" dirty="0"/>
        </a:p>
      </dsp:txBody>
      <dsp:txXfrm>
        <a:off x="447600" y="387736"/>
        <a:ext cx="4259015" cy="1363114"/>
      </dsp:txXfrm>
    </dsp:sp>
    <dsp:sp modelId="{A1C3F06C-0295-9E46-B2A1-DA09961A464D}">
      <dsp:nvSpPr>
        <dsp:cNvPr id="0" name=""/>
        <dsp:cNvSpPr/>
      </dsp:nvSpPr>
      <dsp:spPr>
        <a:xfrm>
          <a:off x="603" y="2303183"/>
          <a:ext cx="2497896" cy="116695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Jakie są trendy rynkowe?</a:t>
          </a:r>
        </a:p>
      </dsp:txBody>
      <dsp:txXfrm>
        <a:off x="603" y="2303183"/>
        <a:ext cx="2497896" cy="1166957"/>
      </dsp:txXfrm>
    </dsp:sp>
    <dsp:sp modelId="{3C681853-2174-9542-8D1E-62F0FB2030EE}">
      <dsp:nvSpPr>
        <dsp:cNvPr id="0" name=""/>
        <dsp:cNvSpPr/>
      </dsp:nvSpPr>
      <dsp:spPr>
        <a:xfrm>
          <a:off x="2714753" y="2303183"/>
          <a:ext cx="2405102" cy="126310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Czego chcą klienci?</a:t>
          </a:r>
        </a:p>
      </dsp:txBody>
      <dsp:txXfrm>
        <a:off x="2714753" y="2303183"/>
        <a:ext cx="2405102" cy="1263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6EAD8-C0E1-114A-B6C3-D1160F467436}">
      <dsp:nvSpPr>
        <dsp:cNvPr id="0" name=""/>
        <dsp:cNvSpPr/>
      </dsp:nvSpPr>
      <dsp:spPr>
        <a:xfrm>
          <a:off x="8815924" y="1143639"/>
          <a:ext cx="2582468" cy="1863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6139"/>
              </a:lnTo>
              <a:lnTo>
                <a:pt x="2582468" y="1416139"/>
              </a:lnTo>
              <a:lnTo>
                <a:pt x="2582468" y="1863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4CFF4-CD5F-D44B-84F5-55F3A1972531}">
      <dsp:nvSpPr>
        <dsp:cNvPr id="0" name=""/>
        <dsp:cNvSpPr/>
      </dsp:nvSpPr>
      <dsp:spPr>
        <a:xfrm>
          <a:off x="6239951" y="1143639"/>
          <a:ext cx="2575972" cy="1863773"/>
        </a:xfrm>
        <a:custGeom>
          <a:avLst/>
          <a:gdLst/>
          <a:ahLst/>
          <a:cxnLst/>
          <a:rect l="0" t="0" r="0" b="0"/>
          <a:pathLst>
            <a:path>
              <a:moveTo>
                <a:pt x="2575972" y="0"/>
              </a:moveTo>
              <a:lnTo>
                <a:pt x="2575972" y="1416139"/>
              </a:lnTo>
              <a:lnTo>
                <a:pt x="0" y="1416139"/>
              </a:lnTo>
              <a:lnTo>
                <a:pt x="0" y="1863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0" y="0"/>
          <a:ext cx="17631848" cy="114363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zbierania nowych pomysłów:</a:t>
          </a:r>
          <a:endParaRPr lang="pl-PL" sz="4800" b="1" kern="1200" dirty="0"/>
        </a:p>
      </dsp:txBody>
      <dsp:txXfrm>
        <a:off x="0" y="0"/>
        <a:ext cx="17631848" cy="1143639"/>
      </dsp:txXfrm>
    </dsp:sp>
    <dsp:sp modelId="{D764BD37-1498-A540-88A1-C42A587E3A6E}">
      <dsp:nvSpPr>
        <dsp:cNvPr id="0" name=""/>
        <dsp:cNvSpPr/>
      </dsp:nvSpPr>
      <dsp:spPr>
        <a:xfrm>
          <a:off x="4108364" y="3007412"/>
          <a:ext cx="4263173" cy="2131586"/>
        </a:xfrm>
        <a:prstGeom prst="rect">
          <a:avLst/>
        </a:prstGeom>
        <a:solidFill>
          <a:srgbClr val="84CAC5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1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wewnętrzne</a:t>
          </a:r>
        </a:p>
      </dsp:txBody>
      <dsp:txXfrm>
        <a:off x="4108364" y="3007412"/>
        <a:ext cx="4263173" cy="2131586"/>
      </dsp:txXfrm>
    </dsp:sp>
    <dsp:sp modelId="{052982E0-8DA1-2649-86FE-21C72DD749FA}">
      <dsp:nvSpPr>
        <dsp:cNvPr id="0" name=""/>
        <dsp:cNvSpPr/>
      </dsp:nvSpPr>
      <dsp:spPr>
        <a:xfrm>
          <a:off x="9266805" y="3007412"/>
          <a:ext cx="4263173" cy="2131586"/>
        </a:xfrm>
        <a:prstGeom prst="rect">
          <a:avLst/>
        </a:prstGeom>
        <a:solidFill>
          <a:srgbClr val="84CAC5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1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Źródła zewnętrzne</a:t>
          </a:r>
        </a:p>
      </dsp:txBody>
      <dsp:txXfrm>
        <a:off x="9266805" y="3007412"/>
        <a:ext cx="4263173" cy="2131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DD39C-F054-2C49-8847-E75371C9A892}">
      <dsp:nvSpPr>
        <dsp:cNvPr id="0" name=""/>
        <dsp:cNvSpPr/>
      </dsp:nvSpPr>
      <dsp:spPr>
        <a:xfrm>
          <a:off x="1362812" y="4435236"/>
          <a:ext cx="6086484" cy="305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586"/>
              </a:lnTo>
              <a:lnTo>
                <a:pt x="6086484" y="305586"/>
              </a:lnTo>
            </a:path>
          </a:pathLst>
        </a:custGeom>
        <a:noFill/>
        <a:ln w="25400" cap="flat" cmpd="sng" algn="ctr">
          <a:solidFill>
            <a:srgbClr val="496F6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4CFF4-CD5F-D44B-84F5-55F3A1972531}">
      <dsp:nvSpPr>
        <dsp:cNvPr id="0" name=""/>
        <dsp:cNvSpPr/>
      </dsp:nvSpPr>
      <dsp:spPr>
        <a:xfrm>
          <a:off x="3863794" y="1068585"/>
          <a:ext cx="5022263" cy="619921"/>
        </a:xfrm>
        <a:custGeom>
          <a:avLst/>
          <a:gdLst/>
          <a:ahLst/>
          <a:cxnLst/>
          <a:rect l="0" t="0" r="0" b="0"/>
          <a:pathLst>
            <a:path>
              <a:moveTo>
                <a:pt x="5022263" y="0"/>
              </a:moveTo>
              <a:lnTo>
                <a:pt x="5022263" y="201665"/>
              </a:lnTo>
              <a:lnTo>
                <a:pt x="0" y="201665"/>
              </a:lnTo>
              <a:lnTo>
                <a:pt x="0" y="619921"/>
              </a:lnTo>
            </a:path>
          </a:pathLst>
        </a:custGeom>
        <a:noFill/>
        <a:ln w="25400" cap="flat" cmpd="sng" algn="ctr">
          <a:solidFill>
            <a:srgbClr val="496F6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648697" y="0"/>
          <a:ext cx="16474720" cy="106858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Musisz znaleźć odpowiedzi na te </a:t>
          </a:r>
          <a:r>
            <a:rPr lang="pl-PL" sz="4000" b="1" kern="1200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dwa najważniejsze pytania</a:t>
          </a:r>
          <a:r>
            <a:rPr lang="pl-PL" sz="3600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pl-PL" sz="4800" b="1" kern="1200" dirty="0">
            <a:latin typeface="Agency FB" panose="020B0503020202020204" pitchFamily="34" charset="0"/>
          </a:endParaRPr>
        </a:p>
      </dsp:txBody>
      <dsp:txXfrm>
        <a:off x="648697" y="0"/>
        <a:ext cx="16474720" cy="1068585"/>
      </dsp:txXfrm>
    </dsp:sp>
    <dsp:sp modelId="{D764BD37-1498-A540-88A1-C42A587E3A6E}">
      <dsp:nvSpPr>
        <dsp:cNvPr id="0" name=""/>
        <dsp:cNvSpPr/>
      </dsp:nvSpPr>
      <dsp:spPr>
        <a:xfrm>
          <a:off x="737567" y="1688506"/>
          <a:ext cx="6252454" cy="274672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Jaki jest rzeczywisty cel Twojego nowego produktu lub usługi?</a:t>
          </a:r>
          <a:endParaRPr lang="pl-PL" sz="4800" b="1" kern="1200" dirty="0">
            <a:solidFill>
              <a:srgbClr val="000000"/>
            </a:solidFill>
            <a:latin typeface="Agency FB" panose="020B0503020202020204" pitchFamily="34" charset="0"/>
            <a:cs typeface="Apple Chancery" panose="03020702040506060504" pitchFamily="66" charset="-79"/>
          </a:endParaRPr>
        </a:p>
      </dsp:txBody>
      <dsp:txXfrm>
        <a:off x="737567" y="1688506"/>
        <a:ext cx="6252454" cy="2746729"/>
      </dsp:txXfrm>
    </dsp:sp>
    <dsp:sp modelId="{C0EA1B8F-6E2C-A24F-8295-8761E548B88D}">
      <dsp:nvSpPr>
        <dsp:cNvPr id="0" name=""/>
        <dsp:cNvSpPr/>
      </dsp:nvSpPr>
      <dsp:spPr>
        <a:xfrm>
          <a:off x="7449297" y="3744973"/>
          <a:ext cx="3983394" cy="199169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Jaką potrzebę to rozwiązuje?</a:t>
          </a:r>
          <a:endParaRPr lang="pl-PL" sz="5200" kern="1200" dirty="0">
            <a:latin typeface="Agency FB" panose="020B0503020202020204" pitchFamily="34" charset="0"/>
          </a:endParaRPr>
        </a:p>
      </dsp:txBody>
      <dsp:txXfrm>
        <a:off x="7449297" y="3744973"/>
        <a:ext cx="3983394" cy="1991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538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1632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6216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70800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5384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9968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1632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6216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0800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25384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99685" y="7060883"/>
            <a:ext cx="2906713" cy="2906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59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F5F7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71BB9A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55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91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9327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3363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399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255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291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327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3363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399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5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l">
              <a:defRPr sz="2000" cap="all" spc="400">
                <a:solidFill>
                  <a:srgbClr val="393941"/>
                </a:solidFill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496F63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hyperlink" Target="https://m.youtube.com/watch?v=yAidvTKX6xM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emf"/><Relationship Id="rId4" Type="http://schemas.openxmlformats.org/officeDocument/2006/relationships/image" Target="../media/image26.jpeg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sapphireeyewear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3554543" y="5743611"/>
            <a:ext cx="10829457" cy="503153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ctr">
              <a:lnSpc>
                <a:spcPct val="80000"/>
              </a:lnSpc>
              <a:defRPr sz="15000" b="1">
                <a:solidFill>
                  <a:srgbClr val="F4F5F7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ROZWÓJ KONCEPCJI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DAFA7-800E-E84A-894B-AAFF39F7E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8" y="1101970"/>
            <a:ext cx="5658587" cy="1747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AF96C-29E9-2A41-9A6B-263897271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60" y="340093"/>
            <a:ext cx="12162879" cy="13035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E3326-DE30-4898-B721-85AC0AF6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6220" y="12613787"/>
            <a:ext cx="8577780" cy="1055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00" y="0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2356603" y="6941557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972921" y="94692"/>
            <a:ext cx="212364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Źródła zewnętrzne</a:t>
            </a: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FC32C24-90E7-AA47-A2B7-4BD649EF7637}"/>
              </a:ext>
            </a:extLst>
          </p:cNvPr>
          <p:cNvSpPr/>
          <p:nvPr/>
        </p:nvSpPr>
        <p:spPr>
          <a:xfrm>
            <a:off x="1223248" y="7300732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Klienci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D8B11D1-EDD2-1348-B231-3323E03593D5}"/>
              </a:ext>
            </a:extLst>
          </p:cNvPr>
          <p:cNvGrpSpPr/>
          <p:nvPr/>
        </p:nvGrpSpPr>
        <p:grpSpPr>
          <a:xfrm>
            <a:off x="1972921" y="3478302"/>
            <a:ext cx="21592518" cy="2536234"/>
            <a:chOff x="1190771" y="4307829"/>
            <a:chExt cx="21592518" cy="2536234"/>
          </a:xfrm>
        </p:grpSpPr>
        <p:sp>
          <p:nvSpPr>
            <p:cNvPr id="6" name="Strzałka w dół 5">
              <a:extLst>
                <a:ext uri="{FF2B5EF4-FFF2-40B4-BE49-F238E27FC236}">
                  <a16:creationId xmlns:a16="http://schemas.microsoft.com/office/drawing/2014/main" id="{75BF9EE1-BA53-1743-AC76-2056647EB822}"/>
                </a:ext>
              </a:extLst>
            </p:cNvPr>
            <p:cNvSpPr/>
            <p:nvPr/>
          </p:nvSpPr>
          <p:spPr>
            <a:xfrm>
              <a:off x="1190771" y="4336512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7" name="Strzałka w dół 6">
              <a:extLst>
                <a:ext uri="{FF2B5EF4-FFF2-40B4-BE49-F238E27FC236}">
                  <a16:creationId xmlns:a16="http://schemas.microsoft.com/office/drawing/2014/main" id="{C59953AE-246E-5C45-BFC2-54AF29104D3D}"/>
                </a:ext>
              </a:extLst>
            </p:cNvPr>
            <p:cNvSpPr/>
            <p:nvPr/>
          </p:nvSpPr>
          <p:spPr>
            <a:xfrm>
              <a:off x="17943156" y="4378076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trzałka w dół 9">
              <a:extLst>
                <a:ext uri="{FF2B5EF4-FFF2-40B4-BE49-F238E27FC236}">
                  <a16:creationId xmlns:a16="http://schemas.microsoft.com/office/drawing/2014/main" id="{389E609D-47A6-ED48-87B2-6A0E28EDBF2B}"/>
                </a:ext>
              </a:extLst>
            </p:cNvPr>
            <p:cNvSpPr/>
            <p:nvPr/>
          </p:nvSpPr>
          <p:spPr>
            <a:xfrm>
              <a:off x="4439005" y="4336512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trzałka w dół 12">
              <a:extLst>
                <a:ext uri="{FF2B5EF4-FFF2-40B4-BE49-F238E27FC236}">
                  <a16:creationId xmlns:a16="http://schemas.microsoft.com/office/drawing/2014/main" id="{2684544B-3FD5-4742-A2A4-7093F563D14D}"/>
                </a:ext>
              </a:extLst>
            </p:cNvPr>
            <p:cNvSpPr/>
            <p:nvPr/>
          </p:nvSpPr>
          <p:spPr>
            <a:xfrm>
              <a:off x="7610321" y="4307829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trzałka w dół 13">
              <a:extLst>
                <a:ext uri="{FF2B5EF4-FFF2-40B4-BE49-F238E27FC236}">
                  <a16:creationId xmlns:a16="http://schemas.microsoft.com/office/drawing/2014/main" id="{4192B973-53C8-D34F-A0E9-12F3ECA5E4CA}"/>
                </a:ext>
              </a:extLst>
            </p:cNvPr>
            <p:cNvSpPr/>
            <p:nvPr/>
          </p:nvSpPr>
          <p:spPr>
            <a:xfrm>
              <a:off x="10687745" y="4321723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trzałka w dół 14">
              <a:extLst>
                <a:ext uri="{FF2B5EF4-FFF2-40B4-BE49-F238E27FC236}">
                  <a16:creationId xmlns:a16="http://schemas.microsoft.com/office/drawing/2014/main" id="{3348008F-26E9-EA4A-95E7-3D6135803A2A}"/>
                </a:ext>
              </a:extLst>
            </p:cNvPr>
            <p:cNvSpPr/>
            <p:nvPr/>
          </p:nvSpPr>
          <p:spPr>
            <a:xfrm>
              <a:off x="14392562" y="4405663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trzałka w dół 15">
              <a:extLst>
                <a:ext uri="{FF2B5EF4-FFF2-40B4-BE49-F238E27FC236}">
                  <a16:creationId xmlns:a16="http://schemas.microsoft.com/office/drawing/2014/main" id="{D2062707-C813-F64E-A4EF-557D31F3FB5A}"/>
                </a:ext>
              </a:extLst>
            </p:cNvPr>
            <p:cNvSpPr/>
            <p:nvPr/>
          </p:nvSpPr>
          <p:spPr>
            <a:xfrm>
              <a:off x="21493750" y="4397416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9B487D4F-7D9B-C24F-AE20-FDFF54F99745}"/>
              </a:ext>
            </a:extLst>
          </p:cNvPr>
          <p:cNvSpPr/>
          <p:nvPr/>
        </p:nvSpPr>
        <p:spPr>
          <a:xfrm>
            <a:off x="4460085" y="6502741"/>
            <a:ext cx="2686141" cy="284693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Wiodący użytkownicy (rozwiązania użytkowników)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82740A5-B2F0-BA41-9038-6938359FB87E}"/>
              </a:ext>
            </a:extLst>
          </p:cNvPr>
          <p:cNvSpPr/>
          <p:nvPr/>
        </p:nvSpPr>
        <p:spPr>
          <a:xfrm>
            <a:off x="10238703" y="7299693"/>
            <a:ext cx="3234092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Konkurenci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F4078D0-A36B-D946-AAAB-62686E2665EA}"/>
              </a:ext>
            </a:extLst>
          </p:cNvPr>
          <p:cNvSpPr/>
          <p:nvPr/>
        </p:nvSpPr>
        <p:spPr>
          <a:xfrm>
            <a:off x="13697584" y="7295266"/>
            <a:ext cx="3376465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Dostawcy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6255AAA-C209-6344-BABD-8527A5140789}"/>
              </a:ext>
            </a:extLst>
          </p:cNvPr>
          <p:cNvSpPr/>
          <p:nvPr/>
        </p:nvSpPr>
        <p:spPr>
          <a:xfrm>
            <a:off x="17298839" y="7272558"/>
            <a:ext cx="3376465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Akwizytorzy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18D421C-50CA-0B45-9857-0772E844C768}"/>
              </a:ext>
            </a:extLst>
          </p:cNvPr>
          <p:cNvSpPr/>
          <p:nvPr/>
        </p:nvSpPr>
        <p:spPr>
          <a:xfrm>
            <a:off x="21007535" y="7295266"/>
            <a:ext cx="33764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Targi i konwencje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2A960F6-7406-EF4C-BBB9-5CEB722B2D65}"/>
              </a:ext>
            </a:extLst>
          </p:cNvPr>
          <p:cNvSpPr/>
          <p:nvPr/>
        </p:nvSpPr>
        <p:spPr>
          <a:xfrm>
            <a:off x="7371015" y="7266717"/>
            <a:ext cx="2686140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Patenty/</a:t>
            </a:r>
          </a:p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wynalazki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98542030-75D3-2C43-B3C5-14A7325F071A}"/>
              </a:ext>
            </a:extLst>
          </p:cNvPr>
          <p:cNvSpPr/>
          <p:nvPr/>
        </p:nvSpPr>
        <p:spPr>
          <a:xfrm>
            <a:off x="12408969" y="9639097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55DA214D-3E65-2A41-AD2E-49AECE326493}"/>
              </a:ext>
            </a:extLst>
          </p:cNvPr>
          <p:cNvSpPr/>
          <p:nvPr/>
        </p:nvSpPr>
        <p:spPr>
          <a:xfrm>
            <a:off x="8632533" y="967395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BD3DBF00-0746-764E-89B4-B9C7AAE0B276}"/>
              </a:ext>
            </a:extLst>
          </p:cNvPr>
          <p:cNvSpPr/>
          <p:nvPr/>
        </p:nvSpPr>
        <p:spPr>
          <a:xfrm>
            <a:off x="4877843" y="9611571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99D30301-25A3-4146-80E1-0A2976905186}"/>
              </a:ext>
            </a:extLst>
          </p:cNvPr>
          <p:cNvSpPr/>
          <p:nvPr/>
        </p:nvSpPr>
        <p:spPr>
          <a:xfrm>
            <a:off x="3730455" y="12279425"/>
            <a:ext cx="31723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Opublikowane informacje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EAA6328-2A2D-784E-B428-79EA3497BAAE}"/>
              </a:ext>
            </a:extLst>
          </p:cNvPr>
          <p:cNvSpPr/>
          <p:nvPr/>
        </p:nvSpPr>
        <p:spPr>
          <a:xfrm>
            <a:off x="7964558" y="12322119"/>
            <a:ext cx="2839799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Magazyny branżowe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B8FDEE4A-B399-C34A-8815-3343B6525958}"/>
              </a:ext>
            </a:extLst>
          </p:cNvPr>
          <p:cNvSpPr/>
          <p:nvPr/>
        </p:nvSpPr>
        <p:spPr>
          <a:xfrm>
            <a:off x="11675379" y="12322119"/>
            <a:ext cx="2839799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Konsultanci zewnętrzni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Strzałka w dół 31">
            <a:extLst>
              <a:ext uri="{FF2B5EF4-FFF2-40B4-BE49-F238E27FC236}">
                <a16:creationId xmlns:a16="http://schemas.microsoft.com/office/drawing/2014/main" id="{09CF849A-4E33-1245-B7D0-A10592F37FF6}"/>
              </a:ext>
            </a:extLst>
          </p:cNvPr>
          <p:cNvSpPr/>
          <p:nvPr/>
        </p:nvSpPr>
        <p:spPr>
          <a:xfrm>
            <a:off x="15662330" y="967395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A7A29BA8-F63C-E142-848D-1D2747ED474F}"/>
              </a:ext>
            </a:extLst>
          </p:cNvPr>
          <p:cNvSpPr/>
          <p:nvPr/>
        </p:nvSpPr>
        <p:spPr>
          <a:xfrm>
            <a:off x="14993135" y="12283647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Uniwersytety 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trzałka w dół 33">
            <a:extLst>
              <a:ext uri="{FF2B5EF4-FFF2-40B4-BE49-F238E27FC236}">
                <a16:creationId xmlns:a16="http://schemas.microsoft.com/office/drawing/2014/main" id="{6424B0C7-65DD-ED4E-AC5E-21C842C6A5F3}"/>
              </a:ext>
            </a:extLst>
          </p:cNvPr>
          <p:cNvSpPr/>
          <p:nvPr/>
        </p:nvSpPr>
        <p:spPr>
          <a:xfrm>
            <a:off x="18704111" y="9639097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96ABB0E6-8ED3-BC45-A0C8-469D9214ED71}"/>
              </a:ext>
            </a:extLst>
          </p:cNvPr>
          <p:cNvSpPr/>
          <p:nvPr/>
        </p:nvSpPr>
        <p:spPr>
          <a:xfrm>
            <a:off x="18126539" y="12279425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Rząd 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7" name="Prostokąt 3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19107425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25" y="83088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187999" y="83088"/>
            <a:ext cx="1429965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b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7D21E19-3BD5-F446-A2D9-A09B474A4A70}"/>
              </a:ext>
            </a:extLst>
          </p:cNvPr>
          <p:cNvSpPr/>
          <p:nvPr/>
        </p:nvSpPr>
        <p:spPr>
          <a:xfrm>
            <a:off x="2213015" y="5925210"/>
            <a:ext cx="219264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44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/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Klienci nie byliby tego świadomi, gdybyś ich o to poprosił. Abyście oboje odkryli ten pomysł, </a:t>
            </a:r>
            <a:r>
              <a:rPr lang="pl-PL" sz="4000" b="1" dirty="0">
                <a:solidFill>
                  <a:srgbClr val="00000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musicie robić rzeczy razem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48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JEDNYM ZE SPOSOBÓW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ustalenie z klientem, że spędzi z nim określony czas w miejscu pracy, kiedy uważasz, że najprawdopodobniej będzie miał pomysły na temat swojej pracy. Jest to szczególnie odpowiednie w przypadku produktów, które są używane w sposób, którego Ty i Twoja firma tak naprawdę nie rozumiecie lub nie potraficie ulepszyć.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E128221-E8F2-F64B-B4A4-706D8622CEF9}"/>
              </a:ext>
            </a:extLst>
          </p:cNvPr>
          <p:cNvSpPr/>
          <p:nvPr/>
        </p:nvSpPr>
        <p:spPr>
          <a:xfrm>
            <a:off x="2045630" y="4949183"/>
            <a:ext cx="20292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prawdopodobne, że Twój kolejny duży pomysł na produkt znajdzie się wśród Twoich klientów!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7B2BAD-6EAB-F74E-9D84-BC9E7D20FF89}"/>
              </a:ext>
            </a:extLst>
          </p:cNvPr>
          <p:cNvSpPr/>
          <p:nvPr/>
        </p:nvSpPr>
        <p:spPr>
          <a:xfrm>
            <a:off x="9752868" y="5674519"/>
            <a:ext cx="48782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Jaki może być problem?</a:t>
            </a:r>
            <a:endParaRPr lang="pl-PL" sz="4400" dirty="0">
              <a:latin typeface="Agency FB" panose="020B0503020202020204" pitchFamily="34" charset="0"/>
            </a:endParaRPr>
          </a:p>
        </p:txBody>
      </p:sp>
      <p:sp>
        <p:nvSpPr>
          <p:cNvPr id="5" name="Strzałka w prawo 4">
            <a:extLst>
              <a:ext uri="{FF2B5EF4-FFF2-40B4-BE49-F238E27FC236}">
                <a16:creationId xmlns:a16="http://schemas.microsoft.com/office/drawing/2014/main" id="{034E829F-2BD7-E243-A900-B05562B3EA7F}"/>
              </a:ext>
            </a:extLst>
          </p:cNvPr>
          <p:cNvSpPr/>
          <p:nvPr/>
        </p:nvSpPr>
        <p:spPr>
          <a:xfrm flipV="1">
            <a:off x="1142157" y="8586153"/>
            <a:ext cx="815299" cy="1069925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A5667CE4-A9FA-234D-A995-BB329AD52991}"/>
              </a:ext>
            </a:extLst>
          </p:cNvPr>
          <p:cNvSpPr/>
          <p:nvPr/>
        </p:nvSpPr>
        <p:spPr>
          <a:xfrm rot="10800000" flipH="1" flipV="1">
            <a:off x="1246908" y="11078473"/>
            <a:ext cx="4849091" cy="1620173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Przykład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AD87F1A-9B9E-BA43-9FBE-14DC276151A7}"/>
              </a:ext>
            </a:extLst>
          </p:cNvPr>
          <p:cNvSpPr/>
          <p:nvPr/>
        </p:nvSpPr>
        <p:spPr>
          <a:xfrm>
            <a:off x="6601874" y="10762716"/>
            <a:ext cx="170424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 dostarczająca maszyny dla piekarni szukała sposobów na ulepszenie swoich produktów. Po dwóch tygodniach spędzonych na miejscu z piekarzem wpadli na szereg pomysłów na nowe produkty, o których wcześniej nie myśleli.</a:t>
            </a:r>
          </a:p>
          <a:p>
            <a:pPr algn="l"/>
            <a:r>
              <a:rPr lang="pl-P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produktów szybko rotujących praca w mikroprzedsiębiorstwach, na przykład w sklepie, barze lub restauracji, może zapewnić podobne doświadczenia, które można przywrócić do własnego rozwoju produktu.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94B2763A-591B-6044-B29C-5D9B158D1F97}"/>
              </a:ext>
            </a:extLst>
          </p:cNvPr>
          <p:cNvSpPr/>
          <p:nvPr/>
        </p:nvSpPr>
        <p:spPr>
          <a:xfrm>
            <a:off x="15951922" y="762695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2C23781-7AAE-8347-BEAC-D4F64F00ACA1}"/>
              </a:ext>
            </a:extLst>
          </p:cNvPr>
          <p:cNvSpPr/>
          <p:nvPr/>
        </p:nvSpPr>
        <p:spPr>
          <a:xfrm>
            <a:off x="19094577" y="762695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C5A20CC4-7FC8-6749-884E-D1EA494107DD}"/>
              </a:ext>
            </a:extLst>
          </p:cNvPr>
          <p:cNvSpPr/>
          <p:nvPr/>
        </p:nvSpPr>
        <p:spPr>
          <a:xfrm>
            <a:off x="22245639" y="682844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F5C7350-DFCE-0442-B1C4-E6FE684C7A11}"/>
              </a:ext>
            </a:extLst>
          </p:cNvPr>
          <p:cNvSpPr/>
          <p:nvPr/>
        </p:nvSpPr>
        <p:spPr>
          <a:xfrm>
            <a:off x="20953738" y="2258161"/>
            <a:ext cx="3185685" cy="70166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Feedback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6028B02-B277-584E-912B-FC8AE1EB383F}"/>
              </a:ext>
            </a:extLst>
          </p:cNvPr>
          <p:cNvSpPr/>
          <p:nvPr/>
        </p:nvSpPr>
        <p:spPr>
          <a:xfrm>
            <a:off x="17771830" y="2262743"/>
            <a:ext cx="3071737" cy="692497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Skargi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5345FC8-7BA2-9C48-820B-3F1AFBBA0A95}"/>
              </a:ext>
            </a:extLst>
          </p:cNvPr>
          <p:cNvSpPr/>
          <p:nvPr/>
        </p:nvSpPr>
        <p:spPr>
          <a:xfrm>
            <a:off x="14916501" y="2254163"/>
            <a:ext cx="2686172" cy="70965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Pytania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451E734-DE1D-2940-BF58-8EC89459DA74}"/>
              </a:ext>
            </a:extLst>
          </p:cNvPr>
          <p:cNvSpPr/>
          <p:nvPr/>
        </p:nvSpPr>
        <p:spPr>
          <a:xfrm>
            <a:off x="16645758" y="3972423"/>
            <a:ext cx="6285310" cy="692497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FFFFFF"/>
                </a:solidFill>
                <a:latin typeface="Agency FB" panose="020B0503020202020204" pitchFamily="34" charset="0"/>
                <a:ea typeface="Helvetica Light"/>
                <a:cs typeface="Apple Chancery" panose="03020702040506060504" pitchFamily="66" charset="-79"/>
                <a:sym typeface="Helvetica Light"/>
              </a:rPr>
              <a:t>POMYSŁ NA NOWY PRODUKT</a:t>
            </a:r>
            <a:endParaRPr lang="pl-PL" sz="4000" dirty="0">
              <a:solidFill>
                <a:srgbClr val="FFFFFF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92048ED1-BFBE-C749-AE01-0B43DC3DA0C0}"/>
              </a:ext>
            </a:extLst>
          </p:cNvPr>
          <p:cNvCxnSpPr>
            <a:cxnSpLocks/>
          </p:cNvCxnSpPr>
          <p:nvPr/>
        </p:nvCxnSpPr>
        <p:spPr>
          <a:xfrm flipH="1">
            <a:off x="21132800" y="3087948"/>
            <a:ext cx="1494381" cy="73317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903B4CA5-1C2B-FB48-A576-D2B797283480}"/>
              </a:ext>
            </a:extLst>
          </p:cNvPr>
          <p:cNvCxnSpPr>
            <a:cxnSpLocks/>
          </p:cNvCxnSpPr>
          <p:nvPr/>
        </p:nvCxnSpPr>
        <p:spPr>
          <a:xfrm>
            <a:off x="16514150" y="3181075"/>
            <a:ext cx="1504096" cy="72876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43AD02CC-C010-3A4E-BBDB-1FC1DEF36091}"/>
              </a:ext>
            </a:extLst>
          </p:cNvPr>
          <p:cNvCxnSpPr>
            <a:cxnSpLocks/>
          </p:cNvCxnSpPr>
          <p:nvPr/>
        </p:nvCxnSpPr>
        <p:spPr>
          <a:xfrm flipH="1">
            <a:off x="19463757" y="3137846"/>
            <a:ext cx="1" cy="64986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Prostokąt 21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15221592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2808458" y="-552908"/>
            <a:ext cx="207343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Konkurenci</a:t>
            </a: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691659A-4993-C540-A08B-44C0D1E44FF2}"/>
              </a:ext>
            </a:extLst>
          </p:cNvPr>
          <p:cNvSpPr/>
          <p:nvPr/>
        </p:nvSpPr>
        <p:spPr>
          <a:xfrm>
            <a:off x="2418906" y="2828317"/>
            <a:ext cx="4645393" cy="2785378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dirty="0">
                <a:solidFill>
                  <a:srgbClr val="FFFFFF"/>
                </a:solidFill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Przygotuj analizę SWOT</a:t>
            </a:r>
          </a:p>
          <a:p>
            <a:pPr algn="ctr"/>
            <a:r>
              <a:rPr lang="pl-PL" sz="4400" dirty="0">
                <a:solidFill>
                  <a:srgbClr val="FFFFFF"/>
                </a:solidFill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twojego głównego konkurenta…</a:t>
            </a:r>
            <a:endParaRPr kumimoji="0" lang="pl-PL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itchFamily="34" charset="0"/>
              <a:ea typeface="Helvetica Light"/>
              <a:cs typeface="Arial" pitchFamily="34" charset="0"/>
              <a:sym typeface="Helvetica Light"/>
            </a:endParaRPr>
          </a:p>
        </p:txBody>
      </p:sp>
      <p:grpSp>
        <p:nvGrpSpPr>
          <p:cNvPr id="32" name="Group 3">
            <a:extLst>
              <a:ext uri="{FF2B5EF4-FFF2-40B4-BE49-F238E27FC236}">
                <a16:creationId xmlns:a16="http://schemas.microsoft.com/office/drawing/2014/main" id="{22A563BC-FC01-9048-8B86-55C142E9ECFF}"/>
              </a:ext>
            </a:extLst>
          </p:cNvPr>
          <p:cNvGrpSpPr/>
          <p:nvPr/>
        </p:nvGrpSpPr>
        <p:grpSpPr>
          <a:xfrm>
            <a:off x="7885890" y="2363918"/>
            <a:ext cx="12510505" cy="11124132"/>
            <a:chOff x="3421343" y="754343"/>
            <a:chExt cx="5349315" cy="5349314"/>
          </a:xfrm>
        </p:grpSpPr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944CF6AB-F55A-AB40-8C3F-4B46B8215810}"/>
                </a:ext>
              </a:extLst>
            </p:cNvPr>
            <p:cNvSpPr/>
            <p:nvPr/>
          </p:nvSpPr>
          <p:spPr>
            <a:xfrm>
              <a:off x="3421344" y="4141009"/>
              <a:ext cx="5349314" cy="1962648"/>
            </a:xfrm>
            <a:custGeom>
              <a:avLst/>
              <a:gdLst>
                <a:gd name="connsiteX0" fmla="*/ 4202429 w 5349314"/>
                <a:gd name="connsiteY0" fmla="*/ 1947627 h 1962648"/>
                <a:gd name="connsiteX1" fmla="*/ 4234845 w 5349314"/>
                <a:gd name="connsiteY1" fmla="*/ 1952574 h 1962648"/>
                <a:gd name="connsiteX2" fmla="*/ 4218544 w 5349314"/>
                <a:gd name="connsiteY2" fmla="*/ 1951341 h 1962648"/>
                <a:gd name="connsiteX3" fmla="*/ 3928708 w 5349314"/>
                <a:gd name="connsiteY3" fmla="*/ 1857925 h 1962648"/>
                <a:gd name="connsiteX4" fmla="*/ 3957226 w 5349314"/>
                <a:gd name="connsiteY4" fmla="*/ 1871663 h 1962648"/>
                <a:gd name="connsiteX5" fmla="*/ 3942546 w 5349314"/>
                <a:gd name="connsiteY5" fmla="*/ 1865879 h 1962648"/>
                <a:gd name="connsiteX6" fmla="*/ 3757771 w 5349314"/>
                <a:gd name="connsiteY6" fmla="*/ 1744269 h 1962648"/>
                <a:gd name="connsiteX7" fmla="*/ 3769043 w 5349314"/>
                <a:gd name="connsiteY7" fmla="*/ 1753570 h 1962648"/>
                <a:gd name="connsiteX8" fmla="*/ 3769043 w 5349314"/>
                <a:gd name="connsiteY8" fmla="*/ 1754514 h 1962648"/>
                <a:gd name="connsiteX9" fmla="*/ 5339238 w 5349314"/>
                <a:gd name="connsiteY9" fmla="*/ 848169 h 1962648"/>
                <a:gd name="connsiteX10" fmla="*/ 5344248 w 5349314"/>
                <a:gd name="connsiteY10" fmla="*/ 880990 h 1962648"/>
                <a:gd name="connsiteX11" fmla="*/ 5349314 w 5349314"/>
                <a:gd name="connsiteY11" fmla="*/ 981324 h 1962648"/>
                <a:gd name="connsiteX12" fmla="*/ 4367990 w 5349314"/>
                <a:gd name="connsiteY12" fmla="*/ 1962648 h 1962648"/>
                <a:gd name="connsiteX13" fmla="*/ 4367990 w 5349314"/>
                <a:gd name="connsiteY13" fmla="*/ 1962648 h 1962648"/>
                <a:gd name="connsiteX14" fmla="*/ 4468324 w 5349314"/>
                <a:gd name="connsiteY14" fmla="*/ 1957582 h 1962648"/>
                <a:gd name="connsiteX15" fmla="*/ 5349313 w 5349314"/>
                <a:gd name="connsiteY15" fmla="*/ 981324 h 1962648"/>
                <a:gd name="connsiteX16" fmla="*/ 5258326 w 5349314"/>
                <a:gd name="connsiteY16" fmla="*/ 570556 h 1962648"/>
                <a:gd name="connsiteX17" fmla="*/ 5272197 w 5349314"/>
                <a:gd name="connsiteY17" fmla="*/ 599349 h 1962648"/>
                <a:gd name="connsiteX18" fmla="*/ 5329377 w 5349314"/>
                <a:gd name="connsiteY18" fmla="*/ 783553 h 1962648"/>
                <a:gd name="connsiteX19" fmla="*/ 5334294 w 5349314"/>
                <a:gd name="connsiteY19" fmla="*/ 815774 h 1962648"/>
                <a:gd name="connsiteX20" fmla="*/ 5305195 w 5349314"/>
                <a:gd name="connsiteY20" fmla="*/ 689509 h 1962648"/>
                <a:gd name="connsiteX21" fmla="*/ 5064279 w 5349314"/>
                <a:gd name="connsiteY21" fmla="*/ 290319 h 1962648"/>
                <a:gd name="connsiteX22" fmla="*/ 5181719 w 5349314"/>
                <a:gd name="connsiteY22" fmla="*/ 432657 h 1962648"/>
                <a:gd name="connsiteX23" fmla="*/ 5230873 w 5349314"/>
                <a:gd name="connsiteY23" fmla="*/ 513567 h 1962648"/>
                <a:gd name="connsiteX24" fmla="*/ 5244592 w 5349314"/>
                <a:gd name="connsiteY24" fmla="*/ 542045 h 1962648"/>
                <a:gd name="connsiteX25" fmla="*/ 5181718 w 5349314"/>
                <a:gd name="connsiteY25" fmla="*/ 432656 h 1962648"/>
                <a:gd name="connsiteX26" fmla="*/ 5064292 w 5349314"/>
                <a:gd name="connsiteY26" fmla="*/ 290335 h 1962648"/>
                <a:gd name="connsiteX27" fmla="*/ 981324 w 5349314"/>
                <a:gd name="connsiteY27" fmla="*/ 0 h 1962648"/>
                <a:gd name="connsiteX28" fmla="*/ 1529992 w 5349314"/>
                <a:gd name="connsiteY28" fmla="*/ 167595 h 1962648"/>
                <a:gd name="connsiteX29" fmla="*/ 1672324 w 5349314"/>
                <a:gd name="connsiteY29" fmla="*/ 285030 h 1962648"/>
                <a:gd name="connsiteX30" fmla="*/ 1738059 w 5349314"/>
                <a:gd name="connsiteY30" fmla="*/ 334803 h 1962648"/>
                <a:gd name="connsiteX31" fmla="*/ 2674656 w 5349314"/>
                <a:gd name="connsiteY31" fmla="*/ 627088 h 1962648"/>
                <a:gd name="connsiteX32" fmla="*/ 3611253 w 5349314"/>
                <a:gd name="connsiteY32" fmla="*/ 334803 h 1962648"/>
                <a:gd name="connsiteX33" fmla="*/ 3673976 w 5349314"/>
                <a:gd name="connsiteY33" fmla="*/ 287312 h 1962648"/>
                <a:gd name="connsiteX34" fmla="*/ 3671695 w 5349314"/>
                <a:gd name="connsiteY34" fmla="*/ 290324 h 1962648"/>
                <a:gd name="connsiteX35" fmla="*/ 3554260 w 5349314"/>
                <a:gd name="connsiteY35" fmla="*/ 432656 h 1962648"/>
                <a:gd name="connsiteX36" fmla="*/ 3386665 w 5349314"/>
                <a:gd name="connsiteY36" fmla="*/ 981324 h 1962648"/>
                <a:gd name="connsiteX37" fmla="*/ 3674089 w 5349314"/>
                <a:gd name="connsiteY37" fmla="*/ 1675225 h 1962648"/>
                <a:gd name="connsiteX38" fmla="*/ 3676987 w 5349314"/>
                <a:gd name="connsiteY38" fmla="*/ 1677616 h 1962648"/>
                <a:gd name="connsiteX39" fmla="*/ 3611254 w 5349314"/>
                <a:gd name="connsiteY39" fmla="*/ 1627845 h 1962648"/>
                <a:gd name="connsiteX40" fmla="*/ 2674657 w 5349314"/>
                <a:gd name="connsiteY40" fmla="*/ 1335560 h 1962648"/>
                <a:gd name="connsiteX41" fmla="*/ 1738060 w 5349314"/>
                <a:gd name="connsiteY41" fmla="*/ 1627845 h 1962648"/>
                <a:gd name="connsiteX42" fmla="*/ 1672313 w 5349314"/>
                <a:gd name="connsiteY42" fmla="*/ 1677627 h 1962648"/>
                <a:gd name="connsiteX43" fmla="*/ 1529992 w 5349314"/>
                <a:gd name="connsiteY43" fmla="*/ 1795053 h 1962648"/>
                <a:gd name="connsiteX44" fmla="*/ 981324 w 5349314"/>
                <a:gd name="connsiteY44" fmla="*/ 1962648 h 1962648"/>
                <a:gd name="connsiteX45" fmla="*/ 0 w 5349314"/>
                <a:gd name="connsiteY45" fmla="*/ 981324 h 1962648"/>
                <a:gd name="connsiteX46" fmla="*/ 981324 w 5349314"/>
                <a:gd name="connsiteY46" fmla="*/ 0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49314" h="1962648">
                  <a:moveTo>
                    <a:pt x="4202429" y="1947627"/>
                  </a:moveTo>
                  <a:lnTo>
                    <a:pt x="4234845" y="1952574"/>
                  </a:lnTo>
                  <a:lnTo>
                    <a:pt x="4218544" y="1951341"/>
                  </a:lnTo>
                  <a:close/>
                  <a:moveTo>
                    <a:pt x="3928708" y="1857925"/>
                  </a:moveTo>
                  <a:lnTo>
                    <a:pt x="3957226" y="1871663"/>
                  </a:lnTo>
                  <a:lnTo>
                    <a:pt x="3942546" y="1865879"/>
                  </a:lnTo>
                  <a:close/>
                  <a:moveTo>
                    <a:pt x="3757771" y="1744269"/>
                  </a:moveTo>
                  <a:lnTo>
                    <a:pt x="3769043" y="1753570"/>
                  </a:lnTo>
                  <a:lnTo>
                    <a:pt x="3769043" y="1754514"/>
                  </a:lnTo>
                  <a:close/>
                  <a:moveTo>
                    <a:pt x="5339238" y="848169"/>
                  </a:moveTo>
                  <a:lnTo>
                    <a:pt x="5344248" y="880990"/>
                  </a:lnTo>
                  <a:cubicBezTo>
                    <a:pt x="5347598" y="913979"/>
                    <a:pt x="5349314" y="947451"/>
                    <a:pt x="5349314" y="981324"/>
                  </a:cubicBezTo>
                  <a:cubicBezTo>
                    <a:pt x="5349314" y="1523294"/>
                    <a:pt x="4909960" y="1962648"/>
                    <a:pt x="4367990" y="1962648"/>
                  </a:cubicBezTo>
                  <a:lnTo>
                    <a:pt x="4367990" y="1962648"/>
                  </a:lnTo>
                  <a:lnTo>
                    <a:pt x="4468324" y="1957582"/>
                  </a:lnTo>
                  <a:cubicBezTo>
                    <a:pt x="4963162" y="1907328"/>
                    <a:pt x="5349313" y="1489421"/>
                    <a:pt x="5349313" y="981324"/>
                  </a:cubicBezTo>
                  <a:close/>
                  <a:moveTo>
                    <a:pt x="5258326" y="570556"/>
                  </a:moveTo>
                  <a:lnTo>
                    <a:pt x="5272197" y="599349"/>
                  </a:lnTo>
                  <a:cubicBezTo>
                    <a:pt x="5297025" y="658051"/>
                    <a:pt x="5316305" y="719671"/>
                    <a:pt x="5329377" y="783553"/>
                  </a:cubicBezTo>
                  <a:lnTo>
                    <a:pt x="5334294" y="815774"/>
                  </a:lnTo>
                  <a:lnTo>
                    <a:pt x="5305195" y="689509"/>
                  </a:lnTo>
                  <a:close/>
                  <a:moveTo>
                    <a:pt x="5064279" y="290319"/>
                  </a:moveTo>
                  <a:lnTo>
                    <a:pt x="5181719" y="432657"/>
                  </a:lnTo>
                  <a:cubicBezTo>
                    <a:pt x="5199354" y="458760"/>
                    <a:pt x="5215766" y="485758"/>
                    <a:pt x="5230873" y="513567"/>
                  </a:cubicBezTo>
                  <a:lnTo>
                    <a:pt x="5244592" y="542045"/>
                  </a:lnTo>
                  <a:lnTo>
                    <a:pt x="5181718" y="432656"/>
                  </a:lnTo>
                  <a:lnTo>
                    <a:pt x="5064292" y="290335"/>
                  </a:lnTo>
                  <a:close/>
                  <a:moveTo>
                    <a:pt x="981324" y="0"/>
                  </a:moveTo>
                  <a:cubicBezTo>
                    <a:pt x="1184563" y="0"/>
                    <a:pt x="1373371" y="61784"/>
                    <a:pt x="1529992" y="167595"/>
                  </a:cubicBezTo>
                  <a:lnTo>
                    <a:pt x="1672324" y="285030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3976" y="287312"/>
                  </a:lnTo>
                  <a:lnTo>
                    <a:pt x="3671695" y="290324"/>
                  </a:lnTo>
                  <a:lnTo>
                    <a:pt x="3554260" y="432656"/>
                  </a:lnTo>
                  <a:cubicBezTo>
                    <a:pt x="3448449" y="589277"/>
                    <a:pt x="3386665" y="778085"/>
                    <a:pt x="3386665" y="981324"/>
                  </a:cubicBezTo>
                  <a:cubicBezTo>
                    <a:pt x="3386665" y="1252309"/>
                    <a:pt x="3496504" y="1497640"/>
                    <a:pt x="3674089" y="1675225"/>
                  </a:cubicBezTo>
                  <a:lnTo>
                    <a:pt x="3676987" y="1677616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2313" y="1677627"/>
                  </a:lnTo>
                  <a:lnTo>
                    <a:pt x="1529992" y="1795053"/>
                  </a:lnTo>
                  <a:cubicBezTo>
                    <a:pt x="1373371" y="1900864"/>
                    <a:pt x="1184563" y="1962648"/>
                    <a:pt x="981324" y="1962648"/>
                  </a:cubicBezTo>
                  <a:cubicBezTo>
                    <a:pt x="439354" y="1962648"/>
                    <a:pt x="0" y="1523294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lose/>
                </a:path>
              </a:pathLst>
            </a:custGeom>
            <a:solidFill>
              <a:srgbClr val="71BB9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8448C226-AD87-514F-AEEB-7399F36E6D13}"/>
                </a:ext>
              </a:extLst>
            </p:cNvPr>
            <p:cNvSpPr/>
            <p:nvPr/>
          </p:nvSpPr>
          <p:spPr>
            <a:xfrm rot="16200000">
              <a:off x="1728011" y="2447676"/>
              <a:ext cx="5349314" cy="1962648"/>
            </a:xfrm>
            <a:custGeom>
              <a:avLst/>
              <a:gdLst>
                <a:gd name="connsiteX0" fmla="*/ 10074 w 5349314"/>
                <a:gd name="connsiteY0" fmla="*/ 1114467 h 1962648"/>
                <a:gd name="connsiteX1" fmla="*/ 5067 w 5349314"/>
                <a:gd name="connsiteY1" fmla="*/ 1081659 h 1962648"/>
                <a:gd name="connsiteX2" fmla="*/ 0 w 5349314"/>
                <a:gd name="connsiteY2" fmla="*/ 981324 h 1962648"/>
                <a:gd name="connsiteX3" fmla="*/ 44118 w 5349314"/>
                <a:gd name="connsiteY3" fmla="*/ 1273136 h 1962648"/>
                <a:gd name="connsiteX4" fmla="*/ 19937 w 5349314"/>
                <a:gd name="connsiteY4" fmla="*/ 1179095 h 1962648"/>
                <a:gd name="connsiteX5" fmla="*/ 15022 w 5349314"/>
                <a:gd name="connsiteY5" fmla="*/ 1146887 h 1962648"/>
                <a:gd name="connsiteX6" fmla="*/ 90983 w 5349314"/>
                <a:gd name="connsiteY6" fmla="*/ 1392082 h 1962648"/>
                <a:gd name="connsiteX7" fmla="*/ 77118 w 5349314"/>
                <a:gd name="connsiteY7" fmla="*/ 1363300 h 1962648"/>
                <a:gd name="connsiteX8" fmla="*/ 44120 w 5349314"/>
                <a:gd name="connsiteY8" fmla="*/ 1273144 h 1962648"/>
                <a:gd name="connsiteX9" fmla="*/ 167592 w 5349314"/>
                <a:gd name="connsiteY9" fmla="*/ 1529987 h 1962648"/>
                <a:gd name="connsiteX10" fmla="*/ 118441 w 5349314"/>
                <a:gd name="connsiteY10" fmla="*/ 1449082 h 1962648"/>
                <a:gd name="connsiteX11" fmla="*/ 104727 w 5349314"/>
                <a:gd name="connsiteY11" fmla="*/ 1420614 h 1962648"/>
                <a:gd name="connsiteX12" fmla="*/ 285023 w 5349314"/>
                <a:gd name="connsiteY12" fmla="*/ 1672316 h 1962648"/>
                <a:gd name="connsiteX13" fmla="*/ 242186 w 5349314"/>
                <a:gd name="connsiteY13" fmla="*/ 1620397 h 1962648"/>
                <a:gd name="connsiteX14" fmla="*/ 285021 w 5349314"/>
                <a:gd name="connsiteY14" fmla="*/ 1672313 h 1962648"/>
                <a:gd name="connsiteX15" fmla="*/ 1146887 w 5349314"/>
                <a:gd name="connsiteY15" fmla="*/ 15022 h 1962648"/>
                <a:gd name="connsiteX16" fmla="*/ 1114467 w 5349314"/>
                <a:gd name="connsiteY16" fmla="*/ 10074 h 1962648"/>
                <a:gd name="connsiteX17" fmla="*/ 1130770 w 5349314"/>
                <a:gd name="connsiteY17" fmla="*/ 11307 h 1962648"/>
                <a:gd name="connsiteX18" fmla="*/ 1273141 w 5349314"/>
                <a:gd name="connsiteY18" fmla="*/ 44119 h 1962648"/>
                <a:gd name="connsiteX19" fmla="*/ 1273140 w 5349314"/>
                <a:gd name="connsiteY19" fmla="*/ 44119 h 1962648"/>
                <a:gd name="connsiteX20" fmla="*/ 1273139 w 5349314"/>
                <a:gd name="connsiteY20" fmla="*/ 44118 h 1962648"/>
                <a:gd name="connsiteX21" fmla="*/ 1273140 w 5349314"/>
                <a:gd name="connsiteY21" fmla="*/ 44119 h 1962648"/>
                <a:gd name="connsiteX22" fmla="*/ 1420613 w 5349314"/>
                <a:gd name="connsiteY22" fmla="*/ 104727 h 1962648"/>
                <a:gd name="connsiteX23" fmla="*/ 1392083 w 5349314"/>
                <a:gd name="connsiteY23" fmla="*/ 90983 h 1962648"/>
                <a:gd name="connsiteX24" fmla="*/ 1406769 w 5349314"/>
                <a:gd name="connsiteY24" fmla="*/ 96769 h 1962648"/>
                <a:gd name="connsiteX25" fmla="*/ 1614766 w 5349314"/>
                <a:gd name="connsiteY25" fmla="*/ 237540 h 1962648"/>
                <a:gd name="connsiteX26" fmla="*/ 1529992 w 5349314"/>
                <a:gd name="connsiteY26" fmla="*/ 167595 h 1962648"/>
                <a:gd name="connsiteX27" fmla="*/ 1529991 w 5349314"/>
                <a:gd name="connsiteY27" fmla="*/ 167594 h 1962648"/>
                <a:gd name="connsiteX28" fmla="*/ 1529992 w 5349314"/>
                <a:gd name="connsiteY28" fmla="*/ 167595 h 1962648"/>
                <a:gd name="connsiteX29" fmla="*/ 5349314 w 5349314"/>
                <a:gd name="connsiteY29" fmla="*/ 981324 h 1962648"/>
                <a:gd name="connsiteX30" fmla="*/ 4367990 w 5349314"/>
                <a:gd name="connsiteY30" fmla="*/ 1962648 h 1962648"/>
                <a:gd name="connsiteX31" fmla="*/ 3819323 w 5349314"/>
                <a:gd name="connsiteY31" fmla="*/ 1795053 h 1962648"/>
                <a:gd name="connsiteX32" fmla="*/ 3769043 w 5349314"/>
                <a:gd name="connsiteY32" fmla="*/ 1753569 h 1962648"/>
                <a:gd name="connsiteX33" fmla="*/ 3769043 w 5349314"/>
                <a:gd name="connsiteY33" fmla="*/ 1754514 h 1962648"/>
                <a:gd name="connsiteX34" fmla="*/ 3757763 w 5349314"/>
                <a:gd name="connsiteY34" fmla="*/ 1744262 h 1962648"/>
                <a:gd name="connsiteX35" fmla="*/ 3677001 w 5349314"/>
                <a:gd name="connsiteY35" fmla="*/ 1677627 h 1962648"/>
                <a:gd name="connsiteX36" fmla="*/ 3611254 w 5349314"/>
                <a:gd name="connsiteY36" fmla="*/ 1627845 h 1962648"/>
                <a:gd name="connsiteX37" fmla="*/ 2674657 w 5349314"/>
                <a:gd name="connsiteY37" fmla="*/ 1335560 h 1962648"/>
                <a:gd name="connsiteX38" fmla="*/ 1738060 w 5349314"/>
                <a:gd name="connsiteY38" fmla="*/ 1627845 h 1962648"/>
                <a:gd name="connsiteX39" fmla="*/ 1675336 w 5349314"/>
                <a:gd name="connsiteY39" fmla="*/ 1675339 h 1962648"/>
                <a:gd name="connsiteX40" fmla="*/ 1677618 w 5349314"/>
                <a:gd name="connsiteY40" fmla="*/ 1672324 h 1962648"/>
                <a:gd name="connsiteX41" fmla="*/ 1795053 w 5349314"/>
                <a:gd name="connsiteY41" fmla="*/ 1529992 h 1962648"/>
                <a:gd name="connsiteX42" fmla="*/ 1962648 w 5349314"/>
                <a:gd name="connsiteY42" fmla="*/ 981324 h 1962648"/>
                <a:gd name="connsiteX43" fmla="*/ 1675225 w 5349314"/>
                <a:gd name="connsiteY43" fmla="*/ 287423 h 1962648"/>
                <a:gd name="connsiteX44" fmla="*/ 1672326 w 5349314"/>
                <a:gd name="connsiteY44" fmla="*/ 285031 h 1962648"/>
                <a:gd name="connsiteX45" fmla="*/ 1738059 w 5349314"/>
                <a:gd name="connsiteY45" fmla="*/ 334803 h 1962648"/>
                <a:gd name="connsiteX46" fmla="*/ 2674656 w 5349314"/>
                <a:gd name="connsiteY46" fmla="*/ 627088 h 1962648"/>
                <a:gd name="connsiteX47" fmla="*/ 3611253 w 5349314"/>
                <a:gd name="connsiteY47" fmla="*/ 334803 h 1962648"/>
                <a:gd name="connsiteX48" fmla="*/ 3677013 w 5349314"/>
                <a:gd name="connsiteY48" fmla="*/ 285012 h 1962648"/>
                <a:gd name="connsiteX49" fmla="*/ 3757751 w 5349314"/>
                <a:gd name="connsiteY49" fmla="*/ 218396 h 1962648"/>
                <a:gd name="connsiteX50" fmla="*/ 3769043 w 5349314"/>
                <a:gd name="connsiteY50" fmla="*/ 208133 h 1962648"/>
                <a:gd name="connsiteX51" fmla="*/ 3769043 w 5349314"/>
                <a:gd name="connsiteY51" fmla="*/ 209080 h 1962648"/>
                <a:gd name="connsiteX52" fmla="*/ 3819323 w 5349314"/>
                <a:gd name="connsiteY52" fmla="*/ 167595 h 1962648"/>
                <a:gd name="connsiteX53" fmla="*/ 4367990 w 5349314"/>
                <a:gd name="connsiteY53" fmla="*/ 0 h 1962648"/>
                <a:gd name="connsiteX54" fmla="*/ 5349314 w 5349314"/>
                <a:gd name="connsiteY54" fmla="*/ 981324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349314" h="1962648">
                  <a:moveTo>
                    <a:pt x="10074" y="1114467"/>
                  </a:moveTo>
                  <a:lnTo>
                    <a:pt x="5067" y="1081659"/>
                  </a:lnTo>
                  <a:cubicBezTo>
                    <a:pt x="1717" y="1048670"/>
                    <a:pt x="0" y="1015197"/>
                    <a:pt x="0" y="981324"/>
                  </a:cubicBezTo>
                  <a:close/>
                  <a:moveTo>
                    <a:pt x="44118" y="1273136"/>
                  </a:moveTo>
                  <a:lnTo>
                    <a:pt x="19937" y="1179095"/>
                  </a:lnTo>
                  <a:lnTo>
                    <a:pt x="15022" y="1146887"/>
                  </a:lnTo>
                  <a:close/>
                  <a:moveTo>
                    <a:pt x="90983" y="1392082"/>
                  </a:moveTo>
                  <a:lnTo>
                    <a:pt x="77118" y="1363300"/>
                  </a:lnTo>
                  <a:lnTo>
                    <a:pt x="44120" y="1273144"/>
                  </a:lnTo>
                  <a:close/>
                  <a:moveTo>
                    <a:pt x="167592" y="1529987"/>
                  </a:moveTo>
                  <a:lnTo>
                    <a:pt x="118441" y="1449082"/>
                  </a:lnTo>
                  <a:lnTo>
                    <a:pt x="104727" y="1420614"/>
                  </a:lnTo>
                  <a:close/>
                  <a:moveTo>
                    <a:pt x="285023" y="1672316"/>
                  </a:moveTo>
                  <a:lnTo>
                    <a:pt x="242186" y="1620397"/>
                  </a:lnTo>
                  <a:lnTo>
                    <a:pt x="285021" y="1672313"/>
                  </a:lnTo>
                  <a:close/>
                  <a:moveTo>
                    <a:pt x="1146887" y="15022"/>
                  </a:moveTo>
                  <a:lnTo>
                    <a:pt x="1114467" y="10074"/>
                  </a:lnTo>
                  <a:lnTo>
                    <a:pt x="1130770" y="11307"/>
                  </a:lnTo>
                  <a:close/>
                  <a:moveTo>
                    <a:pt x="1273141" y="44119"/>
                  </a:moveTo>
                  <a:lnTo>
                    <a:pt x="1273140" y="44119"/>
                  </a:lnTo>
                  <a:lnTo>
                    <a:pt x="1273139" y="44118"/>
                  </a:lnTo>
                  <a:lnTo>
                    <a:pt x="1273140" y="44119"/>
                  </a:lnTo>
                  <a:close/>
                  <a:moveTo>
                    <a:pt x="1420613" y="104727"/>
                  </a:moveTo>
                  <a:lnTo>
                    <a:pt x="1392083" y="90983"/>
                  </a:lnTo>
                  <a:lnTo>
                    <a:pt x="1406769" y="96769"/>
                  </a:lnTo>
                  <a:close/>
                  <a:moveTo>
                    <a:pt x="1614766" y="237540"/>
                  </a:moveTo>
                  <a:lnTo>
                    <a:pt x="1529992" y="167595"/>
                  </a:lnTo>
                  <a:lnTo>
                    <a:pt x="1529991" y="167594"/>
                  </a:lnTo>
                  <a:lnTo>
                    <a:pt x="1529992" y="167595"/>
                  </a:lnTo>
                  <a:close/>
                  <a:moveTo>
                    <a:pt x="5349314" y="981324"/>
                  </a:moveTo>
                  <a:cubicBezTo>
                    <a:pt x="5349314" y="1523294"/>
                    <a:pt x="4909960" y="1962648"/>
                    <a:pt x="4367990" y="1962648"/>
                  </a:cubicBezTo>
                  <a:cubicBezTo>
                    <a:pt x="4164751" y="1962648"/>
                    <a:pt x="3975943" y="1900864"/>
                    <a:pt x="3819323" y="1795053"/>
                  </a:cubicBez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677001" y="1677627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5336" y="1675339"/>
                  </a:lnTo>
                  <a:lnTo>
                    <a:pt x="1677618" y="1672324"/>
                  </a:lnTo>
                  <a:lnTo>
                    <a:pt x="1795053" y="1529992"/>
                  </a:lnTo>
                  <a:cubicBezTo>
                    <a:pt x="1900864" y="1373371"/>
                    <a:pt x="1962648" y="1184563"/>
                    <a:pt x="1962648" y="981324"/>
                  </a:cubicBezTo>
                  <a:cubicBezTo>
                    <a:pt x="1962648" y="710339"/>
                    <a:pt x="1852810" y="465008"/>
                    <a:pt x="1675225" y="287423"/>
                  </a:cubicBezTo>
                  <a:lnTo>
                    <a:pt x="1672326" y="285031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7013" y="285012"/>
                  </a:lnTo>
                  <a:lnTo>
                    <a:pt x="3757751" y="218396"/>
                  </a:lnTo>
                  <a:lnTo>
                    <a:pt x="3769043" y="208133"/>
                  </a:lnTo>
                  <a:lnTo>
                    <a:pt x="3769043" y="209080"/>
                  </a:lnTo>
                  <a:lnTo>
                    <a:pt x="3819323" y="167595"/>
                  </a:lnTo>
                  <a:cubicBezTo>
                    <a:pt x="3975943" y="61784"/>
                    <a:pt x="4164751" y="0"/>
                    <a:pt x="4367990" y="0"/>
                  </a:cubicBezTo>
                  <a:cubicBezTo>
                    <a:pt x="4909960" y="0"/>
                    <a:pt x="5349314" y="439354"/>
                    <a:pt x="5349314" y="981324"/>
                  </a:cubicBezTo>
                  <a:close/>
                </a:path>
              </a:pathLst>
            </a:custGeom>
            <a:solidFill>
              <a:srgbClr val="71B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FE46FE09-9F93-774C-B6C0-55BA236F8668}"/>
                </a:ext>
              </a:extLst>
            </p:cNvPr>
            <p:cNvSpPr/>
            <p:nvPr/>
          </p:nvSpPr>
          <p:spPr>
            <a:xfrm>
              <a:off x="3421343" y="754343"/>
              <a:ext cx="5349314" cy="1962648"/>
            </a:xfrm>
            <a:custGeom>
              <a:avLst/>
              <a:gdLst>
                <a:gd name="connsiteX0" fmla="*/ 218386 w 5349314"/>
                <a:gd name="connsiteY0" fmla="*/ 1591551 h 1962648"/>
                <a:gd name="connsiteX1" fmla="*/ 218397 w 5349314"/>
                <a:gd name="connsiteY1" fmla="*/ 1591563 h 1962648"/>
                <a:gd name="connsiteX2" fmla="*/ 285013 w 5349314"/>
                <a:gd name="connsiteY2" fmla="*/ 1672301 h 1962648"/>
                <a:gd name="connsiteX3" fmla="*/ 285037 w 5349314"/>
                <a:gd name="connsiteY3" fmla="*/ 1672333 h 1962648"/>
                <a:gd name="connsiteX4" fmla="*/ 104721 w 5349314"/>
                <a:gd name="connsiteY4" fmla="*/ 1420600 h 1962648"/>
                <a:gd name="connsiteX5" fmla="*/ 167596 w 5349314"/>
                <a:gd name="connsiteY5" fmla="*/ 1529991 h 1962648"/>
                <a:gd name="connsiteX6" fmla="*/ 209081 w 5349314"/>
                <a:gd name="connsiteY6" fmla="*/ 1580271 h 1962648"/>
                <a:gd name="connsiteX7" fmla="*/ 209079 w 5349314"/>
                <a:gd name="connsiteY7" fmla="*/ 1580271 h 1962648"/>
                <a:gd name="connsiteX8" fmla="*/ 167595 w 5349314"/>
                <a:gd name="connsiteY8" fmla="*/ 1529992 h 1962648"/>
                <a:gd name="connsiteX9" fmla="*/ 118441 w 5349314"/>
                <a:gd name="connsiteY9" fmla="*/ 1449081 h 1962648"/>
                <a:gd name="connsiteX10" fmla="*/ 15020 w 5349314"/>
                <a:gd name="connsiteY10" fmla="*/ 1146874 h 1962648"/>
                <a:gd name="connsiteX11" fmla="*/ 44120 w 5349314"/>
                <a:gd name="connsiteY11" fmla="*/ 1273140 h 1962648"/>
                <a:gd name="connsiteX12" fmla="*/ 90989 w 5349314"/>
                <a:gd name="connsiteY12" fmla="*/ 1392095 h 1962648"/>
                <a:gd name="connsiteX13" fmla="*/ 77118 w 5349314"/>
                <a:gd name="connsiteY13" fmla="*/ 1363300 h 1962648"/>
                <a:gd name="connsiteX14" fmla="*/ 19937 w 5349314"/>
                <a:gd name="connsiteY14" fmla="*/ 1179095 h 1962648"/>
                <a:gd name="connsiteX15" fmla="*/ 1392088 w 5349314"/>
                <a:gd name="connsiteY15" fmla="*/ 90985 h 1962648"/>
                <a:gd name="connsiteX16" fmla="*/ 1406769 w 5349314"/>
                <a:gd name="connsiteY16" fmla="*/ 96769 h 1962648"/>
                <a:gd name="connsiteX17" fmla="*/ 1420608 w 5349314"/>
                <a:gd name="connsiteY17" fmla="*/ 104724 h 1962648"/>
                <a:gd name="connsiteX18" fmla="*/ 1114470 w 5349314"/>
                <a:gd name="connsiteY18" fmla="*/ 10074 h 1962648"/>
                <a:gd name="connsiteX19" fmla="*/ 1130770 w 5349314"/>
                <a:gd name="connsiteY19" fmla="*/ 11307 h 1962648"/>
                <a:gd name="connsiteX20" fmla="*/ 1146885 w 5349314"/>
                <a:gd name="connsiteY20" fmla="*/ 15021 h 1962648"/>
                <a:gd name="connsiteX21" fmla="*/ 4367990 w 5349314"/>
                <a:gd name="connsiteY21" fmla="*/ 0 h 1962648"/>
                <a:gd name="connsiteX22" fmla="*/ 5349314 w 5349314"/>
                <a:gd name="connsiteY22" fmla="*/ 981324 h 1962648"/>
                <a:gd name="connsiteX23" fmla="*/ 4367990 w 5349314"/>
                <a:gd name="connsiteY23" fmla="*/ 1962648 h 1962648"/>
                <a:gd name="connsiteX24" fmla="*/ 3819323 w 5349314"/>
                <a:gd name="connsiteY24" fmla="*/ 1795053 h 1962648"/>
                <a:gd name="connsiteX25" fmla="*/ 3769043 w 5349314"/>
                <a:gd name="connsiteY25" fmla="*/ 1753569 h 1962648"/>
                <a:gd name="connsiteX26" fmla="*/ 3769043 w 5349314"/>
                <a:gd name="connsiteY26" fmla="*/ 1754514 h 1962648"/>
                <a:gd name="connsiteX27" fmla="*/ 3757763 w 5349314"/>
                <a:gd name="connsiteY27" fmla="*/ 1744262 h 1962648"/>
                <a:gd name="connsiteX28" fmla="*/ 3677001 w 5349314"/>
                <a:gd name="connsiteY28" fmla="*/ 1677627 h 1962648"/>
                <a:gd name="connsiteX29" fmla="*/ 3611254 w 5349314"/>
                <a:gd name="connsiteY29" fmla="*/ 1627845 h 1962648"/>
                <a:gd name="connsiteX30" fmla="*/ 2674657 w 5349314"/>
                <a:gd name="connsiteY30" fmla="*/ 1335560 h 1962648"/>
                <a:gd name="connsiteX31" fmla="*/ 1738060 w 5349314"/>
                <a:gd name="connsiteY31" fmla="*/ 1627845 h 1962648"/>
                <a:gd name="connsiteX32" fmla="*/ 1675340 w 5349314"/>
                <a:gd name="connsiteY32" fmla="*/ 1675336 h 1962648"/>
                <a:gd name="connsiteX33" fmla="*/ 1677628 w 5349314"/>
                <a:gd name="connsiteY33" fmla="*/ 1672313 h 1962648"/>
                <a:gd name="connsiteX34" fmla="*/ 1744263 w 5349314"/>
                <a:gd name="connsiteY34" fmla="*/ 1591551 h 1962648"/>
                <a:gd name="connsiteX35" fmla="*/ 1754515 w 5349314"/>
                <a:gd name="connsiteY35" fmla="*/ 1580271 h 1962648"/>
                <a:gd name="connsiteX36" fmla="*/ 1753570 w 5349314"/>
                <a:gd name="connsiteY36" fmla="*/ 1580271 h 1962648"/>
                <a:gd name="connsiteX37" fmla="*/ 1795054 w 5349314"/>
                <a:gd name="connsiteY37" fmla="*/ 1529991 h 1962648"/>
                <a:gd name="connsiteX38" fmla="*/ 1962649 w 5349314"/>
                <a:gd name="connsiteY38" fmla="*/ 981324 h 1962648"/>
                <a:gd name="connsiteX39" fmla="*/ 1675226 w 5349314"/>
                <a:gd name="connsiteY39" fmla="*/ 287423 h 1962648"/>
                <a:gd name="connsiteX40" fmla="*/ 1672338 w 5349314"/>
                <a:gd name="connsiteY40" fmla="*/ 285041 h 1962648"/>
                <a:gd name="connsiteX41" fmla="*/ 1738059 w 5349314"/>
                <a:gd name="connsiteY41" fmla="*/ 334803 h 1962648"/>
                <a:gd name="connsiteX42" fmla="*/ 2674656 w 5349314"/>
                <a:gd name="connsiteY42" fmla="*/ 627088 h 1962648"/>
                <a:gd name="connsiteX43" fmla="*/ 3611253 w 5349314"/>
                <a:gd name="connsiteY43" fmla="*/ 334803 h 1962648"/>
                <a:gd name="connsiteX44" fmla="*/ 3677013 w 5349314"/>
                <a:gd name="connsiteY44" fmla="*/ 285012 h 1962648"/>
                <a:gd name="connsiteX45" fmla="*/ 3757751 w 5349314"/>
                <a:gd name="connsiteY45" fmla="*/ 218396 h 1962648"/>
                <a:gd name="connsiteX46" fmla="*/ 3769043 w 5349314"/>
                <a:gd name="connsiteY46" fmla="*/ 208133 h 1962648"/>
                <a:gd name="connsiteX47" fmla="*/ 3769043 w 5349314"/>
                <a:gd name="connsiteY47" fmla="*/ 209080 h 1962648"/>
                <a:gd name="connsiteX48" fmla="*/ 3819323 w 5349314"/>
                <a:gd name="connsiteY48" fmla="*/ 167595 h 1962648"/>
                <a:gd name="connsiteX49" fmla="*/ 4367990 w 5349314"/>
                <a:gd name="connsiteY49" fmla="*/ 0 h 1962648"/>
                <a:gd name="connsiteX50" fmla="*/ 981324 w 5349314"/>
                <a:gd name="connsiteY50" fmla="*/ 0 h 1962648"/>
                <a:gd name="connsiteX51" fmla="*/ 981325 w 5349314"/>
                <a:gd name="connsiteY51" fmla="*/ 0 h 1962648"/>
                <a:gd name="connsiteX52" fmla="*/ 880991 w 5349314"/>
                <a:gd name="connsiteY52" fmla="*/ 5067 h 1962648"/>
                <a:gd name="connsiteX53" fmla="*/ 1 w 5349314"/>
                <a:gd name="connsiteY53" fmla="*/ 981324 h 1962648"/>
                <a:gd name="connsiteX54" fmla="*/ 10076 w 5349314"/>
                <a:gd name="connsiteY54" fmla="*/ 1114480 h 1962648"/>
                <a:gd name="connsiteX55" fmla="*/ 5067 w 5349314"/>
                <a:gd name="connsiteY55" fmla="*/ 1081659 h 1962648"/>
                <a:gd name="connsiteX56" fmla="*/ 0 w 5349314"/>
                <a:gd name="connsiteY56" fmla="*/ 981324 h 1962648"/>
                <a:gd name="connsiteX57" fmla="*/ 981324 w 5349314"/>
                <a:gd name="connsiteY57" fmla="*/ 0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49314" h="1962648">
                  <a:moveTo>
                    <a:pt x="218386" y="1591551"/>
                  </a:moveTo>
                  <a:lnTo>
                    <a:pt x="218397" y="1591563"/>
                  </a:lnTo>
                  <a:lnTo>
                    <a:pt x="285013" y="1672301"/>
                  </a:lnTo>
                  <a:lnTo>
                    <a:pt x="285037" y="1672333"/>
                  </a:lnTo>
                  <a:close/>
                  <a:moveTo>
                    <a:pt x="104721" y="1420600"/>
                  </a:moveTo>
                  <a:lnTo>
                    <a:pt x="167596" y="1529991"/>
                  </a:lnTo>
                  <a:lnTo>
                    <a:pt x="209081" y="1580271"/>
                  </a:lnTo>
                  <a:lnTo>
                    <a:pt x="209079" y="1580271"/>
                  </a:lnTo>
                  <a:lnTo>
                    <a:pt x="167595" y="1529992"/>
                  </a:lnTo>
                  <a:cubicBezTo>
                    <a:pt x="149960" y="1503888"/>
                    <a:pt x="133548" y="1476891"/>
                    <a:pt x="118441" y="1449081"/>
                  </a:cubicBezTo>
                  <a:close/>
                  <a:moveTo>
                    <a:pt x="15020" y="1146874"/>
                  </a:moveTo>
                  <a:lnTo>
                    <a:pt x="44120" y="1273140"/>
                  </a:lnTo>
                  <a:lnTo>
                    <a:pt x="90989" y="1392095"/>
                  </a:lnTo>
                  <a:lnTo>
                    <a:pt x="77118" y="1363300"/>
                  </a:lnTo>
                  <a:cubicBezTo>
                    <a:pt x="52289" y="1304598"/>
                    <a:pt x="33009" y="1242977"/>
                    <a:pt x="19937" y="1179095"/>
                  </a:cubicBezTo>
                  <a:close/>
                  <a:moveTo>
                    <a:pt x="1392088" y="90985"/>
                  </a:moveTo>
                  <a:lnTo>
                    <a:pt x="1406769" y="96769"/>
                  </a:lnTo>
                  <a:lnTo>
                    <a:pt x="1420608" y="104724"/>
                  </a:lnTo>
                  <a:close/>
                  <a:moveTo>
                    <a:pt x="1114470" y="10074"/>
                  </a:moveTo>
                  <a:lnTo>
                    <a:pt x="1130770" y="11307"/>
                  </a:lnTo>
                  <a:lnTo>
                    <a:pt x="1146885" y="15021"/>
                  </a:lnTo>
                  <a:close/>
                  <a:moveTo>
                    <a:pt x="4367990" y="0"/>
                  </a:moveTo>
                  <a:cubicBezTo>
                    <a:pt x="4909960" y="0"/>
                    <a:pt x="5349314" y="439354"/>
                    <a:pt x="5349314" y="981324"/>
                  </a:cubicBezTo>
                  <a:cubicBezTo>
                    <a:pt x="5349314" y="1523294"/>
                    <a:pt x="4909960" y="1962648"/>
                    <a:pt x="4367990" y="1962648"/>
                  </a:cubicBezTo>
                  <a:cubicBezTo>
                    <a:pt x="4164751" y="1962648"/>
                    <a:pt x="3975943" y="1900864"/>
                    <a:pt x="3819323" y="1795053"/>
                  </a:cubicBez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677001" y="1677627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5340" y="1675336"/>
                  </a:lnTo>
                  <a:lnTo>
                    <a:pt x="1677628" y="1672313"/>
                  </a:lnTo>
                  <a:lnTo>
                    <a:pt x="1744263" y="1591551"/>
                  </a:lnTo>
                  <a:lnTo>
                    <a:pt x="1754515" y="1580271"/>
                  </a:lnTo>
                  <a:lnTo>
                    <a:pt x="1753570" y="1580271"/>
                  </a:lnTo>
                  <a:lnTo>
                    <a:pt x="1795054" y="1529991"/>
                  </a:lnTo>
                  <a:cubicBezTo>
                    <a:pt x="1900865" y="1373371"/>
                    <a:pt x="1962649" y="1184563"/>
                    <a:pt x="1962649" y="981324"/>
                  </a:cubicBezTo>
                  <a:cubicBezTo>
                    <a:pt x="1962649" y="710339"/>
                    <a:pt x="1852811" y="465008"/>
                    <a:pt x="1675226" y="287423"/>
                  </a:cubicBezTo>
                  <a:lnTo>
                    <a:pt x="1672338" y="285041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7013" y="285012"/>
                  </a:lnTo>
                  <a:lnTo>
                    <a:pt x="3757751" y="218396"/>
                  </a:lnTo>
                  <a:lnTo>
                    <a:pt x="3769043" y="208133"/>
                  </a:lnTo>
                  <a:lnTo>
                    <a:pt x="3769043" y="209080"/>
                  </a:lnTo>
                  <a:lnTo>
                    <a:pt x="3819323" y="167595"/>
                  </a:lnTo>
                  <a:cubicBezTo>
                    <a:pt x="3975943" y="61784"/>
                    <a:pt x="4164751" y="0"/>
                    <a:pt x="4367990" y="0"/>
                  </a:cubicBezTo>
                  <a:close/>
                  <a:moveTo>
                    <a:pt x="981324" y="0"/>
                  </a:moveTo>
                  <a:lnTo>
                    <a:pt x="981325" y="0"/>
                  </a:lnTo>
                  <a:lnTo>
                    <a:pt x="880991" y="5067"/>
                  </a:lnTo>
                  <a:cubicBezTo>
                    <a:pt x="386152" y="55320"/>
                    <a:pt x="1" y="473227"/>
                    <a:pt x="1" y="981324"/>
                  </a:cubicBezTo>
                  <a:lnTo>
                    <a:pt x="10076" y="1114480"/>
                  </a:lnTo>
                  <a:lnTo>
                    <a:pt x="5067" y="1081659"/>
                  </a:lnTo>
                  <a:cubicBezTo>
                    <a:pt x="1716" y="1048670"/>
                    <a:pt x="0" y="1015197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lose/>
                </a:path>
              </a:pathLst>
            </a:custGeom>
            <a:solidFill>
              <a:srgbClr val="71B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F6108053-5D94-9848-8BA9-14CD2EA558BA}"/>
                </a:ext>
              </a:extLst>
            </p:cNvPr>
            <p:cNvSpPr/>
            <p:nvPr/>
          </p:nvSpPr>
          <p:spPr>
            <a:xfrm rot="16200000">
              <a:off x="5114676" y="2447676"/>
              <a:ext cx="5349314" cy="1962648"/>
            </a:xfrm>
            <a:custGeom>
              <a:avLst/>
              <a:gdLst>
                <a:gd name="connsiteX0" fmla="*/ 3676998 w 5349314"/>
                <a:gd name="connsiteY0" fmla="*/ 1677625 h 1962648"/>
                <a:gd name="connsiteX1" fmla="*/ 3611254 w 5349314"/>
                <a:gd name="connsiteY1" fmla="*/ 1627845 h 1962648"/>
                <a:gd name="connsiteX2" fmla="*/ 2674657 w 5349314"/>
                <a:gd name="connsiteY2" fmla="*/ 1335560 h 1962648"/>
                <a:gd name="connsiteX3" fmla="*/ 1738060 w 5349314"/>
                <a:gd name="connsiteY3" fmla="*/ 1627845 h 1962648"/>
                <a:gd name="connsiteX4" fmla="*/ 1672313 w 5349314"/>
                <a:gd name="connsiteY4" fmla="*/ 1677627 h 1962648"/>
                <a:gd name="connsiteX5" fmla="*/ 1529992 w 5349314"/>
                <a:gd name="connsiteY5" fmla="*/ 1795053 h 1962648"/>
                <a:gd name="connsiteX6" fmla="*/ 981324 w 5349314"/>
                <a:gd name="connsiteY6" fmla="*/ 1962648 h 1962648"/>
                <a:gd name="connsiteX7" fmla="*/ 0 w 5349314"/>
                <a:gd name="connsiteY7" fmla="*/ 981324 h 1962648"/>
                <a:gd name="connsiteX8" fmla="*/ 981324 w 5349314"/>
                <a:gd name="connsiteY8" fmla="*/ 0 h 1962648"/>
                <a:gd name="connsiteX9" fmla="*/ 1529992 w 5349314"/>
                <a:gd name="connsiteY9" fmla="*/ 167595 h 1962648"/>
                <a:gd name="connsiteX10" fmla="*/ 1672324 w 5349314"/>
                <a:gd name="connsiteY10" fmla="*/ 285030 h 1962648"/>
                <a:gd name="connsiteX11" fmla="*/ 1738059 w 5349314"/>
                <a:gd name="connsiteY11" fmla="*/ 334803 h 1962648"/>
                <a:gd name="connsiteX12" fmla="*/ 2674656 w 5349314"/>
                <a:gd name="connsiteY12" fmla="*/ 627088 h 1962648"/>
                <a:gd name="connsiteX13" fmla="*/ 3611253 w 5349314"/>
                <a:gd name="connsiteY13" fmla="*/ 334803 h 1962648"/>
                <a:gd name="connsiteX14" fmla="*/ 3673977 w 5349314"/>
                <a:gd name="connsiteY14" fmla="*/ 287311 h 1962648"/>
                <a:gd name="connsiteX15" fmla="*/ 3671687 w 5349314"/>
                <a:gd name="connsiteY15" fmla="*/ 290335 h 1962648"/>
                <a:gd name="connsiteX16" fmla="*/ 3605052 w 5349314"/>
                <a:gd name="connsiteY16" fmla="*/ 371097 h 1962648"/>
                <a:gd name="connsiteX17" fmla="*/ 3594800 w 5349314"/>
                <a:gd name="connsiteY17" fmla="*/ 382377 h 1962648"/>
                <a:gd name="connsiteX18" fmla="*/ 3595745 w 5349314"/>
                <a:gd name="connsiteY18" fmla="*/ 382377 h 1962648"/>
                <a:gd name="connsiteX19" fmla="*/ 3554261 w 5349314"/>
                <a:gd name="connsiteY19" fmla="*/ 432657 h 1962648"/>
                <a:gd name="connsiteX20" fmla="*/ 3386666 w 5349314"/>
                <a:gd name="connsiteY20" fmla="*/ 981324 h 1962648"/>
                <a:gd name="connsiteX21" fmla="*/ 3674089 w 5349314"/>
                <a:gd name="connsiteY21" fmla="*/ 1675225 h 1962648"/>
                <a:gd name="connsiteX22" fmla="*/ 3784529 w 5349314"/>
                <a:gd name="connsiteY22" fmla="*/ 1766346 h 1962648"/>
                <a:gd name="connsiteX23" fmla="*/ 3769043 w 5349314"/>
                <a:gd name="connsiteY23" fmla="*/ 1753569 h 1962648"/>
                <a:gd name="connsiteX24" fmla="*/ 3769043 w 5349314"/>
                <a:gd name="connsiteY24" fmla="*/ 1754514 h 1962648"/>
                <a:gd name="connsiteX25" fmla="*/ 3757763 w 5349314"/>
                <a:gd name="connsiteY25" fmla="*/ 1744262 h 1962648"/>
                <a:gd name="connsiteX26" fmla="*/ 3748076 w 5349314"/>
                <a:gd name="connsiteY26" fmla="*/ 1736269 h 1962648"/>
                <a:gd name="connsiteX27" fmla="*/ 3957231 w 5349314"/>
                <a:gd name="connsiteY27" fmla="*/ 1871665 h 1962648"/>
                <a:gd name="connsiteX28" fmla="*/ 3942546 w 5349314"/>
                <a:gd name="connsiteY28" fmla="*/ 1865879 h 1962648"/>
                <a:gd name="connsiteX29" fmla="*/ 3928703 w 5349314"/>
                <a:gd name="connsiteY29" fmla="*/ 1857922 h 1962648"/>
                <a:gd name="connsiteX30" fmla="*/ 4076177 w 5349314"/>
                <a:gd name="connsiteY30" fmla="*/ 1918530 h 1962648"/>
                <a:gd name="connsiteX31" fmla="*/ 4076174 w 5349314"/>
                <a:gd name="connsiteY31" fmla="*/ 1918530 h 1962648"/>
                <a:gd name="connsiteX32" fmla="*/ 4076173 w 5349314"/>
                <a:gd name="connsiteY32" fmla="*/ 1918529 h 1962648"/>
                <a:gd name="connsiteX33" fmla="*/ 4076174 w 5349314"/>
                <a:gd name="connsiteY33" fmla="*/ 1918530 h 1962648"/>
                <a:gd name="connsiteX34" fmla="*/ 4234847 w 5349314"/>
                <a:gd name="connsiteY34" fmla="*/ 1952574 h 1962648"/>
                <a:gd name="connsiteX35" fmla="*/ 4218544 w 5349314"/>
                <a:gd name="connsiteY35" fmla="*/ 1951341 h 1962648"/>
                <a:gd name="connsiteX36" fmla="*/ 4202427 w 5349314"/>
                <a:gd name="connsiteY36" fmla="*/ 1947627 h 1962648"/>
                <a:gd name="connsiteX37" fmla="*/ 5130919 w 5349314"/>
                <a:gd name="connsiteY37" fmla="*/ 371086 h 1962648"/>
                <a:gd name="connsiteX38" fmla="*/ 5130918 w 5349314"/>
                <a:gd name="connsiteY38" fmla="*/ 371085 h 1962648"/>
                <a:gd name="connsiteX39" fmla="*/ 5064302 w 5349314"/>
                <a:gd name="connsiteY39" fmla="*/ 290347 h 1962648"/>
                <a:gd name="connsiteX40" fmla="*/ 5064290 w 5349314"/>
                <a:gd name="connsiteY40" fmla="*/ 290331 h 1962648"/>
                <a:gd name="connsiteX41" fmla="*/ 5244589 w 5349314"/>
                <a:gd name="connsiteY41" fmla="*/ 542038 h 1962648"/>
                <a:gd name="connsiteX42" fmla="*/ 5181719 w 5349314"/>
                <a:gd name="connsiteY42" fmla="*/ 432657 h 1962648"/>
                <a:gd name="connsiteX43" fmla="*/ 5140234 w 5349314"/>
                <a:gd name="connsiteY43" fmla="*/ 382377 h 1962648"/>
                <a:gd name="connsiteX44" fmla="*/ 5140235 w 5349314"/>
                <a:gd name="connsiteY44" fmla="*/ 382377 h 1962648"/>
                <a:gd name="connsiteX45" fmla="*/ 5181719 w 5349314"/>
                <a:gd name="connsiteY45" fmla="*/ 432657 h 1962648"/>
                <a:gd name="connsiteX46" fmla="*/ 5230874 w 5349314"/>
                <a:gd name="connsiteY46" fmla="*/ 513567 h 1962648"/>
                <a:gd name="connsiteX47" fmla="*/ 5305196 w 5349314"/>
                <a:gd name="connsiteY47" fmla="*/ 689509 h 1962648"/>
                <a:gd name="connsiteX48" fmla="*/ 5258331 w 5349314"/>
                <a:gd name="connsiteY48" fmla="*/ 570564 h 1962648"/>
                <a:gd name="connsiteX49" fmla="*/ 5272197 w 5349314"/>
                <a:gd name="connsiteY49" fmla="*/ 599349 h 1962648"/>
                <a:gd name="connsiteX50" fmla="*/ 5305196 w 5349314"/>
                <a:gd name="connsiteY50" fmla="*/ 689509 h 1962648"/>
                <a:gd name="connsiteX51" fmla="*/ 5334293 w 5349314"/>
                <a:gd name="connsiteY51" fmla="*/ 815762 h 1962648"/>
                <a:gd name="connsiteX52" fmla="*/ 5305196 w 5349314"/>
                <a:gd name="connsiteY52" fmla="*/ 689509 h 1962648"/>
                <a:gd name="connsiteX53" fmla="*/ 5329377 w 5349314"/>
                <a:gd name="connsiteY53" fmla="*/ 783553 h 1962648"/>
                <a:gd name="connsiteX54" fmla="*/ 5349314 w 5349314"/>
                <a:gd name="connsiteY54" fmla="*/ 981324 h 1962648"/>
                <a:gd name="connsiteX55" fmla="*/ 5339241 w 5349314"/>
                <a:gd name="connsiteY55" fmla="*/ 848181 h 1962648"/>
                <a:gd name="connsiteX56" fmla="*/ 5344248 w 5349314"/>
                <a:gd name="connsiteY56" fmla="*/ 880990 h 1962648"/>
                <a:gd name="connsiteX57" fmla="*/ 5349314 w 5349314"/>
                <a:gd name="connsiteY57" fmla="*/ 981324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49314" h="1962648">
                  <a:moveTo>
                    <a:pt x="3676998" y="1677625"/>
                  </a:move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2313" y="1677627"/>
                  </a:lnTo>
                  <a:lnTo>
                    <a:pt x="1529992" y="1795053"/>
                  </a:lnTo>
                  <a:cubicBezTo>
                    <a:pt x="1373371" y="1900864"/>
                    <a:pt x="1184563" y="1962648"/>
                    <a:pt x="981324" y="1962648"/>
                  </a:cubicBezTo>
                  <a:cubicBezTo>
                    <a:pt x="439354" y="1962648"/>
                    <a:pt x="0" y="1523294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ubicBezTo>
                    <a:pt x="1184563" y="0"/>
                    <a:pt x="1373371" y="61784"/>
                    <a:pt x="1529992" y="167595"/>
                  </a:cubicBezTo>
                  <a:lnTo>
                    <a:pt x="1672324" y="285030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3977" y="287311"/>
                  </a:lnTo>
                  <a:lnTo>
                    <a:pt x="3671687" y="290335"/>
                  </a:lnTo>
                  <a:lnTo>
                    <a:pt x="3605052" y="371097"/>
                  </a:lnTo>
                  <a:lnTo>
                    <a:pt x="3594800" y="382377"/>
                  </a:lnTo>
                  <a:lnTo>
                    <a:pt x="3595745" y="382377"/>
                  </a:lnTo>
                  <a:lnTo>
                    <a:pt x="3554261" y="432657"/>
                  </a:lnTo>
                  <a:cubicBezTo>
                    <a:pt x="3448450" y="589277"/>
                    <a:pt x="3386666" y="778085"/>
                    <a:pt x="3386666" y="981324"/>
                  </a:cubicBezTo>
                  <a:cubicBezTo>
                    <a:pt x="3386666" y="1252309"/>
                    <a:pt x="3496505" y="1497640"/>
                    <a:pt x="3674089" y="1675225"/>
                  </a:cubicBezTo>
                  <a:close/>
                  <a:moveTo>
                    <a:pt x="3784529" y="1766346"/>
                  </a:move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748076" y="1736269"/>
                  </a:lnTo>
                  <a:close/>
                  <a:moveTo>
                    <a:pt x="3957231" y="1871665"/>
                  </a:moveTo>
                  <a:lnTo>
                    <a:pt x="3942546" y="1865879"/>
                  </a:lnTo>
                  <a:lnTo>
                    <a:pt x="3928703" y="1857922"/>
                  </a:lnTo>
                  <a:close/>
                  <a:moveTo>
                    <a:pt x="4076177" y="1918530"/>
                  </a:moveTo>
                  <a:lnTo>
                    <a:pt x="4076174" y="1918530"/>
                  </a:lnTo>
                  <a:lnTo>
                    <a:pt x="4076173" y="1918529"/>
                  </a:lnTo>
                  <a:lnTo>
                    <a:pt x="4076174" y="1918530"/>
                  </a:lnTo>
                  <a:close/>
                  <a:moveTo>
                    <a:pt x="4234847" y="1952574"/>
                  </a:moveTo>
                  <a:lnTo>
                    <a:pt x="4218544" y="1951341"/>
                  </a:lnTo>
                  <a:lnTo>
                    <a:pt x="4202427" y="1947627"/>
                  </a:lnTo>
                  <a:close/>
                  <a:moveTo>
                    <a:pt x="5130919" y="371086"/>
                  </a:moveTo>
                  <a:lnTo>
                    <a:pt x="5130918" y="371085"/>
                  </a:lnTo>
                  <a:lnTo>
                    <a:pt x="5064302" y="290347"/>
                  </a:lnTo>
                  <a:lnTo>
                    <a:pt x="5064290" y="290331"/>
                  </a:lnTo>
                  <a:close/>
                  <a:moveTo>
                    <a:pt x="5244589" y="542038"/>
                  </a:moveTo>
                  <a:lnTo>
                    <a:pt x="5181719" y="432657"/>
                  </a:lnTo>
                  <a:lnTo>
                    <a:pt x="5140234" y="382377"/>
                  </a:lnTo>
                  <a:lnTo>
                    <a:pt x="5140235" y="382377"/>
                  </a:lnTo>
                  <a:lnTo>
                    <a:pt x="5181719" y="432657"/>
                  </a:lnTo>
                  <a:cubicBezTo>
                    <a:pt x="5199354" y="458760"/>
                    <a:pt x="5215767" y="485758"/>
                    <a:pt x="5230874" y="513567"/>
                  </a:cubicBezTo>
                  <a:close/>
                  <a:moveTo>
                    <a:pt x="5305196" y="689509"/>
                  </a:moveTo>
                  <a:lnTo>
                    <a:pt x="5258331" y="570564"/>
                  </a:lnTo>
                  <a:lnTo>
                    <a:pt x="5272197" y="599349"/>
                  </a:lnTo>
                  <a:cubicBezTo>
                    <a:pt x="5284611" y="628700"/>
                    <a:pt x="5295638" y="658780"/>
                    <a:pt x="5305196" y="689509"/>
                  </a:cubicBezTo>
                  <a:close/>
                  <a:moveTo>
                    <a:pt x="5334293" y="815762"/>
                  </a:moveTo>
                  <a:lnTo>
                    <a:pt x="5305196" y="689509"/>
                  </a:lnTo>
                  <a:cubicBezTo>
                    <a:pt x="5314753" y="720237"/>
                    <a:pt x="5322841" y="751612"/>
                    <a:pt x="5329377" y="783553"/>
                  </a:cubicBezTo>
                  <a:close/>
                  <a:moveTo>
                    <a:pt x="5349314" y="981324"/>
                  </a:moveTo>
                  <a:lnTo>
                    <a:pt x="5339241" y="848181"/>
                  </a:lnTo>
                  <a:lnTo>
                    <a:pt x="5344248" y="880990"/>
                  </a:lnTo>
                  <a:cubicBezTo>
                    <a:pt x="5347598" y="913979"/>
                    <a:pt x="5349314" y="947451"/>
                    <a:pt x="5349314" y="981324"/>
                  </a:cubicBezTo>
                  <a:close/>
                </a:path>
              </a:pathLst>
            </a:custGeom>
            <a:solidFill>
              <a:srgbClr val="71BB9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Oval 58">
              <a:extLst>
                <a:ext uri="{FF2B5EF4-FFF2-40B4-BE49-F238E27FC236}">
                  <a16:creationId xmlns:a16="http://schemas.microsoft.com/office/drawing/2014/main" id="{8AC8B44E-6621-8945-8CA2-2CD061C11485}"/>
                </a:ext>
              </a:extLst>
            </p:cNvPr>
            <p:cNvSpPr/>
            <p:nvPr/>
          </p:nvSpPr>
          <p:spPr>
            <a:xfrm>
              <a:off x="3522365" y="855365"/>
              <a:ext cx="1760604" cy="1760604"/>
            </a:xfrm>
            <a:prstGeom prst="ellipse">
              <a:avLst/>
            </a:prstGeom>
            <a:solidFill>
              <a:srgbClr val="496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Oval 59">
              <a:extLst>
                <a:ext uri="{FF2B5EF4-FFF2-40B4-BE49-F238E27FC236}">
                  <a16:creationId xmlns:a16="http://schemas.microsoft.com/office/drawing/2014/main" id="{EB89CCB5-38FC-324A-9F2E-4F30ACE52298}"/>
                </a:ext>
              </a:extLst>
            </p:cNvPr>
            <p:cNvSpPr/>
            <p:nvPr/>
          </p:nvSpPr>
          <p:spPr>
            <a:xfrm>
              <a:off x="6909031" y="855365"/>
              <a:ext cx="1760604" cy="1760604"/>
            </a:xfrm>
            <a:prstGeom prst="ellipse">
              <a:avLst/>
            </a:prstGeom>
            <a:solidFill>
              <a:srgbClr val="496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9" name="Oval 60">
              <a:extLst>
                <a:ext uri="{FF2B5EF4-FFF2-40B4-BE49-F238E27FC236}">
                  <a16:creationId xmlns:a16="http://schemas.microsoft.com/office/drawing/2014/main" id="{23806B52-ADE6-AA46-8841-0136C735AA75}"/>
                </a:ext>
              </a:extLst>
            </p:cNvPr>
            <p:cNvSpPr/>
            <p:nvPr/>
          </p:nvSpPr>
          <p:spPr>
            <a:xfrm>
              <a:off x="3522366" y="4242031"/>
              <a:ext cx="1760604" cy="1760604"/>
            </a:xfrm>
            <a:prstGeom prst="ellipse">
              <a:avLst/>
            </a:prstGeom>
            <a:solidFill>
              <a:srgbClr val="496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Oval 61">
              <a:extLst>
                <a:ext uri="{FF2B5EF4-FFF2-40B4-BE49-F238E27FC236}">
                  <a16:creationId xmlns:a16="http://schemas.microsoft.com/office/drawing/2014/main" id="{ED439714-A476-A147-84CA-A6209D662406}"/>
                </a:ext>
              </a:extLst>
            </p:cNvPr>
            <p:cNvSpPr/>
            <p:nvPr/>
          </p:nvSpPr>
          <p:spPr>
            <a:xfrm>
              <a:off x="6909032" y="4242031"/>
              <a:ext cx="1760604" cy="1760604"/>
            </a:xfrm>
            <a:prstGeom prst="ellipse">
              <a:avLst/>
            </a:prstGeom>
            <a:solidFill>
              <a:srgbClr val="496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Rectangle 63">
              <a:extLst>
                <a:ext uri="{FF2B5EF4-FFF2-40B4-BE49-F238E27FC236}">
                  <a16:creationId xmlns:a16="http://schemas.microsoft.com/office/drawing/2014/main" id="{B8DA6E32-0EA9-FB4F-9E57-830DD9C974E5}"/>
                </a:ext>
              </a:extLst>
            </p:cNvPr>
            <p:cNvSpPr/>
            <p:nvPr/>
          </p:nvSpPr>
          <p:spPr>
            <a:xfrm>
              <a:off x="7157653" y="1467932"/>
              <a:ext cx="1263358" cy="16378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64">
              <a:extLst>
                <a:ext uri="{FF2B5EF4-FFF2-40B4-BE49-F238E27FC236}">
                  <a16:creationId xmlns:a16="http://schemas.microsoft.com/office/drawing/2014/main" id="{082F207E-CC14-5440-AB38-12A470F508CE}"/>
                </a:ext>
              </a:extLst>
            </p:cNvPr>
            <p:cNvSpPr txBox="1"/>
            <p:nvPr/>
          </p:nvSpPr>
          <p:spPr>
            <a:xfrm>
              <a:off x="7023330" y="1415206"/>
              <a:ext cx="1551383" cy="4440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000000"/>
                  </a:solidFill>
                </a:rPr>
                <a:t>Słabe</a:t>
              </a:r>
              <a:r>
                <a:rPr lang="en-US" sz="5400" dirty="0">
                  <a:solidFill>
                    <a:srgbClr val="000000"/>
                  </a:solidFill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</a:rPr>
                <a:t>strony</a:t>
              </a:r>
              <a:endParaRPr lang="en-US" sz="540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67">
              <a:extLst>
                <a:ext uri="{FF2B5EF4-FFF2-40B4-BE49-F238E27FC236}">
                  <a16:creationId xmlns:a16="http://schemas.microsoft.com/office/drawing/2014/main" id="{27480B23-4A36-5047-AFDA-09C16B7E3945}"/>
                </a:ext>
              </a:extLst>
            </p:cNvPr>
            <p:cNvSpPr txBox="1"/>
            <p:nvPr/>
          </p:nvSpPr>
          <p:spPr>
            <a:xfrm>
              <a:off x="7355197" y="4849697"/>
              <a:ext cx="887648" cy="4440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000000"/>
                  </a:solidFill>
                </a:rPr>
                <a:t>Szanse</a:t>
              </a:r>
              <a:endParaRPr lang="en-US" sz="5400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Box 71">
              <a:extLst>
                <a:ext uri="{FF2B5EF4-FFF2-40B4-BE49-F238E27FC236}">
                  <a16:creationId xmlns:a16="http://schemas.microsoft.com/office/drawing/2014/main" id="{E244A3E5-F0BB-3545-93EE-766F06F693C9}"/>
                </a:ext>
              </a:extLst>
            </p:cNvPr>
            <p:cNvSpPr txBox="1"/>
            <p:nvPr/>
          </p:nvSpPr>
          <p:spPr>
            <a:xfrm>
              <a:off x="3716998" y="4849697"/>
              <a:ext cx="1371337" cy="4440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000000"/>
                  </a:solidFill>
                </a:rPr>
                <a:t>Zagrożenia</a:t>
              </a:r>
              <a:endParaRPr lang="en-US" sz="540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74">
              <a:extLst>
                <a:ext uri="{FF2B5EF4-FFF2-40B4-BE49-F238E27FC236}">
                  <a16:creationId xmlns:a16="http://schemas.microsoft.com/office/drawing/2014/main" id="{D7A61010-89A3-7449-B2C1-9B54FD521549}"/>
                </a:ext>
              </a:extLst>
            </p:cNvPr>
            <p:cNvSpPr txBox="1"/>
            <p:nvPr/>
          </p:nvSpPr>
          <p:spPr>
            <a:xfrm>
              <a:off x="3535130" y="1420133"/>
              <a:ext cx="1735076" cy="44400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000000"/>
                  </a:solidFill>
                </a:rPr>
                <a:t>Mocne</a:t>
              </a:r>
              <a:r>
                <a:rPr lang="en-US" sz="5400" dirty="0">
                  <a:solidFill>
                    <a:srgbClr val="000000"/>
                  </a:solidFill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</a:rPr>
                <a:t>strony</a:t>
              </a:r>
              <a:endParaRPr lang="en-US" sz="5400" dirty="0">
                <a:solidFill>
                  <a:srgbClr val="000000"/>
                </a:solidFill>
              </a:endParaRPr>
            </a:p>
          </p:txBody>
        </p:sp>
        <p:sp>
          <p:nvSpPr>
            <p:cNvPr id="53" name="TextBox 75">
              <a:extLst>
                <a:ext uri="{FF2B5EF4-FFF2-40B4-BE49-F238E27FC236}">
                  <a16:creationId xmlns:a16="http://schemas.microsoft.com/office/drawing/2014/main" id="{91A479FE-5DE4-C646-BE85-FD0E88550B73}"/>
                </a:ext>
              </a:extLst>
            </p:cNvPr>
            <p:cNvSpPr txBox="1"/>
            <p:nvPr/>
          </p:nvSpPr>
          <p:spPr>
            <a:xfrm>
              <a:off x="5574296" y="2674191"/>
              <a:ext cx="1019359" cy="15096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 err="1">
                  <a:solidFill>
                    <a:srgbClr val="000000"/>
                  </a:solidFill>
                  <a:latin typeface="Agency FB" panose="020B0503020202020204" pitchFamily="34" charset="0"/>
                  <a:cs typeface="Apple Chancery" panose="03020702040506060504" pitchFamily="66" charset="-79"/>
                </a:rPr>
                <a:t>Analiza</a:t>
              </a:r>
              <a:r>
                <a:rPr lang="en-US" sz="6600" b="1" dirty="0">
                  <a:solidFill>
                    <a:srgbClr val="000000"/>
                  </a:solidFill>
                  <a:latin typeface="Agency FB" panose="020B0503020202020204" pitchFamily="34" charset="0"/>
                  <a:cs typeface="Apple Chancery" panose="03020702040506060504" pitchFamily="66" charset="-79"/>
                </a:rPr>
                <a:t> </a:t>
              </a:r>
            </a:p>
            <a:p>
              <a:pPr algn="ctr"/>
              <a:r>
                <a:rPr lang="en-US" sz="6600" b="1" dirty="0">
                  <a:solidFill>
                    <a:srgbClr val="000000"/>
                  </a:solidFill>
                  <a:latin typeface="Agency FB" panose="020B0503020202020204" pitchFamily="34" charset="0"/>
                  <a:cs typeface="Apple Chancery" panose="03020702040506060504" pitchFamily="66" charset="-79"/>
                </a:rPr>
                <a:t>SWOT</a:t>
              </a:r>
              <a:endParaRPr lang="pl-PL" sz="66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endParaRPr>
            </a:p>
            <a:p>
              <a:pPr algn="ctr"/>
              <a:endParaRPr lang="en-US" sz="66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endParaRPr>
            </a:p>
          </p:txBody>
        </p:sp>
      </p:grpSp>
      <p:sp>
        <p:nvSpPr>
          <p:cNvPr id="54" name="Prostokąt 53">
            <a:extLst>
              <a:ext uri="{FF2B5EF4-FFF2-40B4-BE49-F238E27FC236}">
                <a16:creationId xmlns:a16="http://schemas.microsoft.com/office/drawing/2014/main" id="{B0C2D9FA-FC20-6342-9DCB-F644E15E3275}"/>
              </a:ext>
            </a:extLst>
          </p:cNvPr>
          <p:cNvSpPr/>
          <p:nvPr/>
        </p:nvSpPr>
        <p:spPr>
          <a:xfrm>
            <a:off x="299609" y="550230"/>
            <a:ext cx="9869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Co możesz zrobić, aby znaleźć pomysł na produkt/usługę?</a:t>
            </a:r>
          </a:p>
        </p:txBody>
      </p:sp>
      <p:sp>
        <p:nvSpPr>
          <p:cNvPr id="55" name="Strzałka w dół 54">
            <a:extLst>
              <a:ext uri="{FF2B5EF4-FFF2-40B4-BE49-F238E27FC236}">
                <a16:creationId xmlns:a16="http://schemas.microsoft.com/office/drawing/2014/main" id="{0D0C1392-911B-AA4D-866B-413CA06EE532}"/>
              </a:ext>
            </a:extLst>
          </p:cNvPr>
          <p:cNvSpPr/>
          <p:nvPr/>
        </p:nvSpPr>
        <p:spPr>
          <a:xfrm>
            <a:off x="2418906" y="6347023"/>
            <a:ext cx="4645393" cy="2260283"/>
          </a:xfrm>
          <a:prstGeom prst="downArrow">
            <a:avLst>
              <a:gd name="adj1" fmla="val 50000"/>
              <a:gd name="adj2" fmla="val 46889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…aby dowiedzieć się…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E8F2F98C-2FAF-D448-8F13-36BC8D69F4CA}"/>
              </a:ext>
            </a:extLst>
          </p:cNvPr>
          <p:cNvSpPr/>
          <p:nvPr/>
        </p:nvSpPr>
        <p:spPr>
          <a:xfrm>
            <a:off x="1834516" y="8984750"/>
            <a:ext cx="5928434" cy="377026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 jaka jest luka w produktach/usługach konkurencji, którą możesz wypełnić własnymi produktami/usługami.</a:t>
            </a:r>
            <a:endParaRPr lang="pl-PL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  <p:pic>
        <p:nvPicPr>
          <p:cNvPr id="28" name="Picture 2" descr="281189262">
            <a:extLst>
              <a:ext uri="{FF2B5EF4-FFF2-40B4-BE49-F238E27FC236}">
                <a16:creationId xmlns:a16="http://schemas.microsoft.com/office/drawing/2014/main" id="{59C1168A-3816-0040-BE16-85081E32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881" y="4161811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13F25C0-8291-9D4B-8EC5-47D2DDB7F9A2}"/>
              </a:ext>
            </a:extLst>
          </p:cNvPr>
          <p:cNvSpPr/>
          <p:nvPr/>
        </p:nvSpPr>
        <p:spPr>
          <a:xfrm>
            <a:off x="17124760" y="1706015"/>
            <a:ext cx="703087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www.youtube.com</a:t>
            </a:r>
            <a:r>
              <a:rPr lang="pl-PL" dirty="0"/>
              <a:t>/</a:t>
            </a:r>
            <a:r>
              <a:rPr lang="pl-PL" dirty="0" err="1"/>
              <a:t>watch?v</a:t>
            </a:r>
            <a:r>
              <a:rPr lang="pl-PL" dirty="0"/>
              <a:t>=I_6AVRGLXGA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26C7523E-A043-1346-A48E-DCB569C5E44B}"/>
              </a:ext>
            </a:extLst>
          </p:cNvPr>
          <p:cNvSpPr/>
          <p:nvPr/>
        </p:nvSpPr>
        <p:spPr>
          <a:xfrm>
            <a:off x="17145000" y="37032"/>
            <a:ext cx="6677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„How to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Perform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a SWOT Analysis” (materiał w jęz. angielskim)</a:t>
            </a:r>
          </a:p>
        </p:txBody>
      </p:sp>
      <p:pic>
        <p:nvPicPr>
          <p:cNvPr id="5" name="Obraz 4" descr="Obraz zawierający ptak&#10;&#10;Opis wygenerowany automatycznie">
            <a:extLst>
              <a:ext uri="{FF2B5EF4-FFF2-40B4-BE49-F238E27FC236}">
                <a16:creationId xmlns:a16="http://schemas.microsoft.com/office/drawing/2014/main" id="{92C28547-5506-AE41-A706-357A44B59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722" y="2029068"/>
            <a:ext cx="3808470" cy="21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06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400908" y="-590669"/>
            <a:ext cx="22796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4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Dystrybutorzy i dostawcy (współpracownicy)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50DF492E-A20E-8F4E-80BD-9D21589B72B2}"/>
              </a:ext>
            </a:extLst>
          </p:cNvPr>
          <p:cNvSpPr/>
          <p:nvPr/>
        </p:nvSpPr>
        <p:spPr>
          <a:xfrm>
            <a:off x="11170941" y="4457738"/>
            <a:ext cx="1461860" cy="2961434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74B4CF2-BD2E-0842-8C66-29E839F13C5D}"/>
              </a:ext>
            </a:extLst>
          </p:cNvPr>
          <p:cNvSpPr/>
          <p:nvPr/>
        </p:nvSpPr>
        <p:spPr>
          <a:xfrm>
            <a:off x="3027232" y="11234165"/>
            <a:ext cx="4070894" cy="155427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 są blisko rynku.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AA9B9F5-23A2-0242-BD39-DDCA2DC70F90}"/>
              </a:ext>
            </a:extLst>
          </p:cNvPr>
          <p:cNvSpPr/>
          <p:nvPr/>
        </p:nvSpPr>
        <p:spPr>
          <a:xfrm>
            <a:off x="9933247" y="8279763"/>
            <a:ext cx="4070894" cy="229293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 poznaj problemy klientów.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50B97E36-62F9-254A-B098-011EA63CA7F9}"/>
              </a:ext>
            </a:extLst>
          </p:cNvPr>
          <p:cNvSpPr/>
          <p:nvPr/>
        </p:nvSpPr>
        <p:spPr>
          <a:xfrm>
            <a:off x="4293514" y="7419172"/>
            <a:ext cx="1461860" cy="2811579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E8213F5E-9C1E-C64B-B6D2-DDC89B3D8CA0}"/>
              </a:ext>
            </a:extLst>
          </p:cNvPr>
          <p:cNvSpPr/>
          <p:nvPr/>
        </p:nvSpPr>
        <p:spPr>
          <a:xfrm>
            <a:off x="19180802" y="7042085"/>
            <a:ext cx="1335786" cy="290132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85B01B0-B503-FC44-B265-C845D0D0D09D}"/>
              </a:ext>
            </a:extLst>
          </p:cNvPr>
          <p:cNvSpPr/>
          <p:nvPr/>
        </p:nvSpPr>
        <p:spPr>
          <a:xfrm>
            <a:off x="17813248" y="9933279"/>
            <a:ext cx="4070894" cy="377026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 znać techniki rozwiązywania tych problemów.</a:t>
            </a:r>
            <a:endParaRPr lang="pl-PL" sz="4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4A9489-BB37-8342-BF58-9133046DED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732" y="1426682"/>
            <a:ext cx="7087423" cy="52350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0855AB-E60E-534D-BF84-70D859BBED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23772" y="1610457"/>
            <a:ext cx="7752537" cy="5329299"/>
          </a:xfrm>
          <a:prstGeom prst="rect">
            <a:avLst/>
          </a:prstGeom>
        </p:spPr>
      </p:pic>
      <p:sp>
        <p:nvSpPr>
          <p:cNvPr id="14" name="Shape 68">
            <a:extLst>
              <a:ext uri="{FF2B5EF4-FFF2-40B4-BE49-F238E27FC236}">
                <a16:creationId xmlns:a16="http://schemas.microsoft.com/office/drawing/2014/main" id="{64C3588D-9109-3D43-AD7B-692E8CFFF5CE}"/>
              </a:ext>
            </a:extLst>
          </p:cNvPr>
          <p:cNvSpPr/>
          <p:nvPr/>
        </p:nvSpPr>
        <p:spPr>
          <a:xfrm>
            <a:off x="7098126" y="11648471"/>
            <a:ext cx="10452257" cy="2169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92500" lnSpcReduction="1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dirty="0">
                <a:solidFill>
                  <a:srgbClr val="496F63"/>
                </a:solidFill>
              </a:rPr>
              <a:t>Więc zapytaj ich!</a:t>
            </a:r>
            <a:endParaRPr lang="en-US" dirty="0">
              <a:solidFill>
                <a:srgbClr val="496F63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GENEROWANIE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15950569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64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447925" y="4600575"/>
            <a:ext cx="23196447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Gromadzenie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informacji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kontrolna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0603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821" y="3729996"/>
            <a:ext cx="20476358" cy="9735153"/>
          </a:xfrm>
        </p:spPr>
        <p:txBody>
          <a:bodyPr>
            <a:normAutofit/>
          </a:bodyPr>
          <a:lstStyle/>
          <a:p>
            <a:endParaRPr lang="pl-PL" sz="4000" dirty="0"/>
          </a:p>
          <a:p>
            <a:endParaRPr lang="pl-PL" sz="4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FE14991-37B9-F54D-BDFC-997C4EE32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84" y="250851"/>
            <a:ext cx="18603009" cy="1318184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7EFFE77-5292-8940-A0A5-B17BF4FF98AC}"/>
              </a:ext>
            </a:extLst>
          </p:cNvPr>
          <p:cNvSpPr/>
          <p:nvPr/>
        </p:nvSpPr>
        <p:spPr>
          <a:xfrm>
            <a:off x="1953821" y="2406557"/>
            <a:ext cx="2179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Zawiera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listę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kwestii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klasyfikowane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według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różnych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aspektów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03BE920B-5F3D-994E-B0C4-8C8955B85E7F}"/>
              </a:ext>
            </a:extLst>
          </p:cNvPr>
          <p:cNvSpPr/>
          <p:nvPr/>
        </p:nvSpPr>
        <p:spPr>
          <a:xfrm>
            <a:off x="1001804" y="311556"/>
            <a:ext cx="23196000" cy="20248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kontrolna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Stymulatora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Ideacji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praktyczny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systematycznego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podejścia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rozwijania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endParaRPr sz="2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E3EACBF-8E5E-D549-8139-CB72B2C07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73214"/>
              </p:ext>
            </p:extLst>
          </p:nvPr>
        </p:nvGraphicFramePr>
        <p:xfrm>
          <a:off x="1769202" y="3729996"/>
          <a:ext cx="21976623" cy="900794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72798">
                  <a:extLst>
                    <a:ext uri="{9D8B030D-6E8A-4147-A177-3AD203B41FA5}">
                      <a16:colId xmlns:a16="http://schemas.microsoft.com/office/drawing/2014/main" val="2251074159"/>
                    </a:ext>
                  </a:extLst>
                </a:gridCol>
                <a:gridCol w="17903825">
                  <a:extLst>
                    <a:ext uri="{9D8B030D-6E8A-4147-A177-3AD203B41FA5}">
                      <a16:colId xmlns:a16="http://schemas.microsoft.com/office/drawing/2014/main" val="4227227535"/>
                    </a:ext>
                  </a:extLst>
                </a:gridCol>
              </a:tblGrid>
              <a:tr h="1045002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Wymiarowość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Większy, mniejszy, dłuższy, krótszy, grubszy, cieńszy, głębszy, płytki, stań pionowo, umieść poziomo, ustaw ukośnie lub równolegle, rozwarstwiaj, odwróć (wstecz), poprzecznie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508603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Ilość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Więcej, mniej, zmień proporcje, frakcjonuj, połącz coś, dodaj coś do tego, połącz z czymś innym, uzupełnij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9500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Zamówienie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Aranżacja, pierwszeństwo, początek, montaż/demontaż, skupienie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58105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CZAS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Szybszy, Wolniejszy, Dłuższy, Krótszy, Chronologiczny, Utrwalony, Zsynchronizowany, Przewidywany, Odnawiany, Nawracający, Naprzemienny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89170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PRZYCZYNA/EFEKT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Pobudzony, pobudzony, wzmocniony, głośniejszy, bardziej miękki, zmieniony, zniszczony, pod wpływem,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przeciwdziałany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09236"/>
                  </a:ext>
                </a:extLst>
              </a:tr>
              <a:tr h="1045002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CharaKter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Silniejszy, Słabszy, Zmieniony, Przekonwertowany, Zastąpiony, Zamieniony, Ustabilizowany, Odwrócony, Odporny, Jednolitość, Tańszy, Droższy, Dodaj Kolor, Zmień Kolor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97611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formA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Animowany, Zatrzymany, Przyspieszony, Spowolniony, Wyreżyserowany, Zboczony, Przyciągnięty, Odrzucony, Dopuszczony, Przedawniony, Podniesiony, Opuszczony, Obrócony,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Oscylowany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Poruszony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62069"/>
                  </a:ext>
                </a:extLst>
              </a:tr>
              <a:tr h="1358503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Stan/warunek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Cieplejszy, zimniejszy, twardniejący, zmiękczający, otwarty lub zamknięty, wstępnie uformowany, jednorazowego użytku, włączony, dzielony, zestalony, upłynniony, odparowany, sproszkowany, potarty, smarowany, bardziej mokry, bardziej suchy, izolowany, musowany, koagulowany, elastyczny, odporny, lżejszy, cięższy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005046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400" b="1" u="none" strike="noStrike" cap="all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Przyjęcie na nowy rynek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Mężczyźni, kobiety, dzieci, starzy, niepełnosprawni, obcy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951540"/>
                  </a:ext>
                </a:extLst>
              </a:tr>
            </a:tbl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000E0D5F-4488-2542-9DE0-9AF4D8E1E194}"/>
              </a:ext>
            </a:extLst>
          </p:cNvPr>
          <p:cNvSpPr/>
          <p:nvPr/>
        </p:nvSpPr>
        <p:spPr>
          <a:xfrm>
            <a:off x="1376128" y="13135220"/>
            <a:ext cx="17441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C. Merle Crawford, C. Anthony Di Benedetto, </a:t>
            </a:r>
            <a:r>
              <a:rPr lang="pl-PL" sz="20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Products Management, 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11th Edition, </a:t>
            </a:r>
            <a:r>
              <a:rPr lang="pl-PL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-Hill </a:t>
            </a:r>
            <a:r>
              <a:rPr lang="pl-PL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3. GROMADZENIE INFORMACJI</a:t>
            </a:r>
          </a:p>
        </p:txBody>
      </p:sp>
    </p:spTree>
    <p:extLst>
      <p:ext uri="{BB962C8B-B14F-4D97-AF65-F5344CB8AC3E}">
        <p14:creationId xmlns:p14="http://schemas.microsoft.com/office/powerpoint/2010/main" val="27634958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39" y="1143696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533650" y="3714750"/>
            <a:ext cx="23110722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Przegląd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/>
              <a:t>analiza</a:t>
            </a:r>
            <a:r>
              <a:rPr lang="en-US" dirty="0"/>
              <a:t> </a:t>
            </a:r>
            <a:r>
              <a:rPr lang="en-US" dirty="0" err="1"/>
              <a:t>zebranych</a:t>
            </a:r>
            <a:r>
              <a:rPr lang="en-US" dirty="0"/>
              <a:t> </a:t>
            </a:r>
            <a:r>
              <a:rPr lang="en-US" dirty="0" err="1"/>
              <a:t>danych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0968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" y="0"/>
            <a:ext cx="12537034" cy="1343682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6973CF5-0EDE-EC40-9DD1-EC105948092C}"/>
              </a:ext>
            </a:extLst>
          </p:cNvPr>
          <p:cNvSpPr/>
          <p:nvPr/>
        </p:nvSpPr>
        <p:spPr>
          <a:xfrm>
            <a:off x="1628774" y="10783481"/>
            <a:ext cx="22466185" cy="2785378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88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Pomoże to dostarczyć innowacji lub rozwiązań!</a:t>
            </a:r>
            <a:endParaRPr kumimoji="0" lang="pl-PL" sz="8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2BD6AD-6D2D-1147-B191-1332ADDDF753}"/>
              </a:ext>
            </a:extLst>
          </p:cNvPr>
          <p:cNvSpPr/>
          <p:nvPr/>
        </p:nvSpPr>
        <p:spPr>
          <a:xfrm>
            <a:off x="1206929" y="350893"/>
            <a:ext cx="213125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Projektanci, pracownicy, myśliciele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generować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omawiać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pomysły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poprzez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burzę</a:t>
            </a:r>
            <a:r>
              <a:rPr lang="en-US" sz="48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8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mózgów</a:t>
            </a:r>
            <a:r>
              <a:rPr lang="pl-PL" sz="6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pl-PL" sz="48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lub myślenie projektowe design </a:t>
            </a:r>
            <a:r>
              <a:rPr lang="pl-PL" sz="48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thinking</a:t>
            </a:r>
            <a:endParaRPr lang="pl-PL" sz="48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DC5EAF-1DAA-A04A-8E81-240F4B18AE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6517" y="2828493"/>
            <a:ext cx="12088516" cy="8059011"/>
          </a:xfrm>
          <a:prstGeom prst="rect">
            <a:avLst/>
          </a:prstGeom>
        </p:spPr>
      </p:pic>
      <p:sp>
        <p:nvSpPr>
          <p:cNvPr id="2" name="Strzałka w dół 1">
            <a:extLst>
              <a:ext uri="{FF2B5EF4-FFF2-40B4-BE49-F238E27FC236}">
                <a16:creationId xmlns:a16="http://schemas.microsoft.com/office/drawing/2014/main" id="{DC0B01F1-39D7-C640-9C05-595D81DFE0D1}"/>
              </a:ext>
            </a:extLst>
          </p:cNvPr>
          <p:cNvSpPr/>
          <p:nvPr/>
        </p:nvSpPr>
        <p:spPr>
          <a:xfrm>
            <a:off x="17135461" y="8960633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6D0308A1-0807-9146-98C9-94844ABEF8F6}"/>
              </a:ext>
            </a:extLst>
          </p:cNvPr>
          <p:cNvSpPr/>
          <p:nvPr/>
        </p:nvSpPr>
        <p:spPr>
          <a:xfrm>
            <a:off x="19776900" y="3813692"/>
            <a:ext cx="3233057" cy="3354139"/>
          </a:xfrm>
          <a:prstGeom prst="ellipse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„Myślenie projektowe” zostanie opisane w module 4.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4. PRZEGLĄD POMYSŁÓW</a:t>
            </a:r>
          </a:p>
        </p:txBody>
      </p:sp>
      <p:pic>
        <p:nvPicPr>
          <p:cNvPr id="12" name="Picture 2" descr="281189262">
            <a:extLst>
              <a:ext uri="{FF2B5EF4-FFF2-40B4-BE49-F238E27FC236}">
                <a16:creationId xmlns:a16="http://schemas.microsoft.com/office/drawing/2014/main" id="{4BC67080-F3C2-664D-A6CD-0EE3EA9E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70" y="6533326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097DC3E-3BC0-824A-A629-05F3210B7628}"/>
              </a:ext>
            </a:extLst>
          </p:cNvPr>
          <p:cNvSpPr/>
          <p:nvPr/>
        </p:nvSpPr>
        <p:spPr>
          <a:xfrm>
            <a:off x="1206928" y="3946033"/>
            <a:ext cx="5219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„6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cretive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ways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brainstorm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ideas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” (materiał w jęz. angielskim)</a:t>
            </a:r>
          </a:p>
        </p:txBody>
      </p:sp>
      <p:pic>
        <p:nvPicPr>
          <p:cNvPr id="6" name="Obraz 5" descr="Obraz zawierający urządzenie, żywność&#10;&#10;Opis wygenerowany automatycznie">
            <a:extLst>
              <a:ext uri="{FF2B5EF4-FFF2-40B4-BE49-F238E27FC236}">
                <a16:creationId xmlns:a16="http://schemas.microsoft.com/office/drawing/2014/main" id="{1763D42F-CE0B-4D43-8D8E-A2FF581E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00" y="6293633"/>
            <a:ext cx="4372950" cy="2667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88D0F35-FD88-324B-9EE4-D840D7924297}"/>
              </a:ext>
            </a:extLst>
          </p:cNvPr>
          <p:cNvSpPr/>
          <p:nvPr/>
        </p:nvSpPr>
        <p:spPr>
          <a:xfrm>
            <a:off x="1206928" y="5393568"/>
            <a:ext cx="606127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7"/>
              </a:rPr>
              <a:t>https://m.youtube.com/watch?v=yAidvTKX6xM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32137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12566796" cy="1346871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-765323" y="698300"/>
            <a:ext cx="19588094" cy="3746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znaleźć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pomysły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porzucić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słabe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43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497776" y="7491056"/>
            <a:ext cx="21842642" cy="16131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pPr algn="ctr"/>
            <a:r>
              <a:rPr lang="pl-PL" sz="54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Musisz odpowiedzieć na następujące pytania: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3036465" y="317299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2CE446-8F14-7144-BF1C-3ABD2C0F44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58283" y="698300"/>
            <a:ext cx="6773865" cy="50803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5360558-0420-9243-90FF-8449F8F861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8481" y="3375146"/>
            <a:ext cx="9960518" cy="403335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8E02F75-CCB1-1A4D-A820-819419F9D2B8}"/>
              </a:ext>
            </a:extLst>
          </p:cNvPr>
          <p:cNvSpPr/>
          <p:nvPr/>
        </p:nvSpPr>
        <p:spPr>
          <a:xfrm>
            <a:off x="13343467" y="5804391"/>
            <a:ext cx="10300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 są czynniki wpływające na kryteria oceny?</a:t>
            </a:r>
          </a:p>
          <a:p>
            <a:pPr algn="ctr"/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zrobić, żeby się udało?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6BD638C5-AAE9-8147-A4FE-D70ADC6A0003}"/>
              </a:ext>
            </a:extLst>
          </p:cNvPr>
          <p:cNvSpPr/>
          <p:nvPr/>
        </p:nvSpPr>
        <p:spPr>
          <a:xfrm>
            <a:off x="10056652" y="8702821"/>
            <a:ext cx="1058353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AC52FC35-D14D-644B-8A0E-A54AFED786C1}"/>
              </a:ext>
            </a:extLst>
          </p:cNvPr>
          <p:cNvSpPr/>
          <p:nvPr/>
        </p:nvSpPr>
        <p:spPr>
          <a:xfrm>
            <a:off x="14135347" y="8772804"/>
            <a:ext cx="1058353" cy="943304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23F333BC-F880-C140-99C1-24275D25C840}"/>
              </a:ext>
            </a:extLst>
          </p:cNvPr>
          <p:cNvSpPr/>
          <p:nvPr/>
        </p:nvSpPr>
        <p:spPr>
          <a:xfrm>
            <a:off x="17764418" y="8771600"/>
            <a:ext cx="1058353" cy="943304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5A737C7-4565-9F4D-9458-67431F80BFA6}"/>
              </a:ext>
            </a:extLst>
          </p:cNvPr>
          <p:cNvSpPr/>
          <p:nvPr/>
        </p:nvSpPr>
        <p:spPr>
          <a:xfrm>
            <a:off x="21779498" y="8771600"/>
            <a:ext cx="1094211" cy="94706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B33FF2CC-F305-3A41-A544-A76DC571E2E6}"/>
              </a:ext>
            </a:extLst>
          </p:cNvPr>
          <p:cNvSpPr/>
          <p:nvPr/>
        </p:nvSpPr>
        <p:spPr>
          <a:xfrm>
            <a:off x="2333624" y="8771601"/>
            <a:ext cx="1033165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4870E711-D86A-904A-A10E-C81B60413E3B}"/>
              </a:ext>
            </a:extLst>
          </p:cNvPr>
          <p:cNvSpPr/>
          <p:nvPr/>
        </p:nvSpPr>
        <p:spPr>
          <a:xfrm>
            <a:off x="5969278" y="8771601"/>
            <a:ext cx="1033165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4DFE937-8B46-2948-A12C-8A3CA2A4217D}"/>
              </a:ext>
            </a:extLst>
          </p:cNvPr>
          <p:cNvSpPr/>
          <p:nvPr/>
        </p:nvSpPr>
        <p:spPr>
          <a:xfrm>
            <a:off x="1497776" y="10288866"/>
            <a:ext cx="2642880" cy="284693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Czy produkt jest przydatny do potrzeb klienta?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AA27B47-D497-DC4B-85EB-DE47C6D4D2A5}"/>
              </a:ext>
            </a:extLst>
          </p:cNvPr>
          <p:cNvSpPr/>
          <p:nvPr/>
        </p:nvSpPr>
        <p:spPr>
          <a:xfrm>
            <a:off x="4337471" y="10011868"/>
            <a:ext cx="3999937" cy="3400931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Jakie są cele i zasoby firmy (czy masz wystarczająco dużo ludzi i umiejętności)?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AEB92C8-7DAB-AE41-80F7-D877C73918C7}"/>
              </a:ext>
            </a:extLst>
          </p:cNvPr>
          <p:cNvSpPr/>
          <p:nvPr/>
        </p:nvSpPr>
        <p:spPr>
          <a:xfrm>
            <a:off x="8581819" y="10088789"/>
            <a:ext cx="3999937" cy="315471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Jakie są mocne i najsłabsze strony firmy, z którymi możesz sobie poradzić?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4566E27-11C1-BE42-92AE-A07476AB5955}"/>
              </a:ext>
            </a:extLst>
          </p:cNvPr>
          <p:cNvSpPr/>
          <p:nvPr/>
        </p:nvSpPr>
        <p:spPr>
          <a:xfrm>
            <a:off x="16747290" y="10881980"/>
            <a:ext cx="3595053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Jakie są aktualne trendy?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4577F1C-2DAF-E848-A699-68727E5C7CFE}"/>
              </a:ext>
            </a:extLst>
          </p:cNvPr>
          <p:cNvSpPr/>
          <p:nvPr/>
        </p:nvSpPr>
        <p:spPr>
          <a:xfrm>
            <a:off x="12770763" y="10565864"/>
            <a:ext cx="3787520" cy="229293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Jaka jest przystępność cenowa, reklama i dystrybucja?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3EDBC81-E297-6944-8B05-477B6A49D093}"/>
              </a:ext>
            </a:extLst>
          </p:cNvPr>
          <p:cNvSpPr/>
          <p:nvPr/>
        </p:nvSpPr>
        <p:spPr>
          <a:xfrm>
            <a:off x="20666542" y="10274940"/>
            <a:ext cx="3595052" cy="229293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Jaki jest oczekiwany zwrot z inwestycji?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4. PRZEGLĄD POMYSŁÓW</a:t>
            </a:r>
          </a:p>
        </p:txBody>
      </p:sp>
    </p:spTree>
    <p:extLst>
      <p:ext uri="{BB962C8B-B14F-4D97-AF65-F5344CB8AC3E}">
        <p14:creationId xmlns:p14="http://schemas.microsoft.com/office/powerpoint/2010/main" val="19053947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39" y="1143696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586754" y="3686175"/>
            <a:ext cx="23057618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Budowanie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rzeczywistego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uzasadnienia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biznesowego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4693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68" y="560325"/>
            <a:ext cx="12345287" cy="12816626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6674843" y="862100"/>
            <a:ext cx="8780105" cy="15771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SPIS TREŚCI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7" name="Shape 69">
            <a:extLst>
              <a:ext uri="{FF2B5EF4-FFF2-40B4-BE49-F238E27FC236}">
                <a16:creationId xmlns:a16="http://schemas.microsoft.com/office/drawing/2014/main" id="{CAC5FA17-9C5F-1644-A264-EEAF004E3C53}"/>
              </a:ext>
            </a:extLst>
          </p:cNvPr>
          <p:cNvSpPr/>
          <p:nvPr/>
        </p:nvSpPr>
        <p:spPr>
          <a:xfrm>
            <a:off x="12192000" y="4179041"/>
            <a:ext cx="8510708" cy="52704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68">
            <a:extLst>
              <a:ext uri="{FF2B5EF4-FFF2-40B4-BE49-F238E27FC236}">
                <a16:creationId xmlns:a16="http://schemas.microsoft.com/office/drawing/2014/main" id="{C46F02E2-0ACF-4F45-A17F-FCAD3E373257}"/>
              </a:ext>
            </a:extLst>
          </p:cNvPr>
          <p:cNvSpPr/>
          <p:nvPr/>
        </p:nvSpPr>
        <p:spPr>
          <a:xfrm>
            <a:off x="1730158" y="10017008"/>
            <a:ext cx="6156085" cy="2452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68">
            <a:extLst>
              <a:ext uri="{FF2B5EF4-FFF2-40B4-BE49-F238E27FC236}">
                <a16:creationId xmlns:a16="http://schemas.microsoft.com/office/drawing/2014/main" id="{35138F37-62AA-FA44-8FB1-A42662BC8683}"/>
              </a:ext>
            </a:extLst>
          </p:cNvPr>
          <p:cNvSpPr/>
          <p:nvPr/>
        </p:nvSpPr>
        <p:spPr>
          <a:xfrm>
            <a:off x="1416171" y="2439251"/>
            <a:ext cx="21015203" cy="109377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przypadku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Generowanie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zrozum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Gromadzenie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informacji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kontrolna</a:t>
            </a: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(ideate)</a:t>
            </a: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Budowanie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rzeczywistego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uzasadnienia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biznesowego</a:t>
            </a: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Szablon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US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SPIS TREŚCI</a:t>
            </a:r>
          </a:p>
        </p:txBody>
      </p:sp>
      <p:pic>
        <p:nvPicPr>
          <p:cNvPr id="1026" name="Picture 2" descr="C:\Users\BZ\Desktop\OneDrive Beniamin Zawilla\OneDrive - Uniwersytet Szczeciński\LIME - kurs szkoleniowy\Moduły zmienione\Nowe grafiki do modułów użyte przez BZ\M2\book-2282152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83530" y="560325"/>
            <a:ext cx="6096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0952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273" y="470541"/>
            <a:ext cx="7275099" cy="7797235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1514475" y="10944225"/>
            <a:ext cx="21521990" cy="21033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just"/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to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ostatni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faktycznym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rozwojem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Należy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przeprowadzić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szczegółową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analizę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biznesową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jasno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zdefiniować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NPD (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Rozwój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nowego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New Product Development)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zweryfikować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atrakcyjność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opracowywanego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4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6" name="Strzałka w dół 5">
            <a:extLst>
              <a:ext uri="{FF2B5EF4-FFF2-40B4-BE49-F238E27FC236}">
                <a16:creationId xmlns:a16="http://schemas.microsoft.com/office/drawing/2014/main" id="{9CFFED0F-32CF-6249-AA74-F89224C47BBE}"/>
              </a:ext>
            </a:extLst>
          </p:cNvPr>
          <p:cNvSpPr/>
          <p:nvPr/>
        </p:nvSpPr>
        <p:spPr>
          <a:xfrm>
            <a:off x="4511969" y="7743825"/>
            <a:ext cx="11226211" cy="2065347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Co musi być zrobione?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7" name="Shape 68">
            <a:extLst>
              <a:ext uri="{FF2B5EF4-FFF2-40B4-BE49-F238E27FC236}">
                <a16:creationId xmlns:a16="http://schemas.microsoft.com/office/drawing/2014/main" id="{B9E6D77A-8236-F848-8E03-F8DA0E296514}"/>
              </a:ext>
            </a:extLst>
          </p:cNvPr>
          <p:cNvSpPr/>
          <p:nvPr/>
        </p:nvSpPr>
        <p:spPr>
          <a:xfrm>
            <a:off x="1389501" y="470541"/>
            <a:ext cx="22254871" cy="2233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znalezieniu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dobrego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7BFBBA6-B5FB-B54C-983F-8CFCC2D2CEF7}"/>
              </a:ext>
            </a:extLst>
          </p:cNvPr>
          <p:cNvSpPr/>
          <p:nvPr/>
        </p:nvSpPr>
        <p:spPr>
          <a:xfrm>
            <a:off x="1096779" y="2363099"/>
            <a:ext cx="6880366" cy="2388691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Następnym wymaganiem jest…</a:t>
            </a:r>
            <a:endParaRPr kumimoji="0" lang="pl-PL" sz="40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C435188-C149-4F44-BFB1-9F55D999F117}"/>
              </a:ext>
            </a:extLst>
          </p:cNvPr>
          <p:cNvSpPr/>
          <p:nvPr/>
        </p:nvSpPr>
        <p:spPr>
          <a:xfrm>
            <a:off x="1514475" y="5134421"/>
            <a:ext cx="11161896" cy="1923604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…przygotowanie szczegółowego opisu pomysłu</a:t>
            </a:r>
          </a:p>
          <a:p>
            <a:pPr algn="ctr"/>
            <a:r>
              <a:rPr lang="pl-PL" sz="4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(więcej fizycznej i wizualnej prezentacji dla bardziej wiarygodnego testu koncepcji).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-183136" y="0"/>
            <a:ext cx="1554272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5. BUDOWANIE RZECZYWISTEGO PRZYPADKU BIZNESOWEGO</a:t>
            </a:r>
          </a:p>
        </p:txBody>
      </p:sp>
    </p:spTree>
    <p:extLst>
      <p:ext uri="{BB962C8B-B14F-4D97-AF65-F5344CB8AC3E}">
        <p14:creationId xmlns:p14="http://schemas.microsoft.com/office/powerpoint/2010/main" val="26818479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94" y="1040146"/>
            <a:ext cx="11226211" cy="12031920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2428558" y="-3700093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40C5EF65-DD02-754C-AC61-4051A8CA1F05}"/>
              </a:ext>
            </a:extLst>
          </p:cNvPr>
          <p:cNvSpPr/>
          <p:nvPr/>
        </p:nvSpPr>
        <p:spPr>
          <a:xfrm>
            <a:off x="1578895" y="1831854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853FB12-49E3-4F4F-9A91-64D00B3F6DDA}"/>
              </a:ext>
            </a:extLst>
          </p:cNvPr>
          <p:cNvSpPr/>
          <p:nvPr/>
        </p:nvSpPr>
        <p:spPr>
          <a:xfrm>
            <a:off x="5861569" y="1138643"/>
            <a:ext cx="17174891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Przeprowadź analizę konkurencyjną, aby porównać przewagę swojego produktu w porównaniu z tym, co jest (lub będzie) oferowane na rynku.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41E5B0E-39FD-704D-9B8C-08B795917B85}"/>
              </a:ext>
            </a:extLst>
          </p:cNvPr>
          <p:cNvSpPr/>
          <p:nvPr/>
        </p:nvSpPr>
        <p:spPr>
          <a:xfrm>
            <a:off x="5861569" y="3943350"/>
            <a:ext cx="17174891" cy="2539157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Kolejną czynnością jest szczegółowa ocena techniczna – musi koncentrować się na „wykonalności” projektu. Potrzeby klientów i „listy życzeń” muszą zostać odpowiednio przełożone na rozwiązania wykonalne technicznie i ekonomicznie.</a:t>
            </a: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EC9548AC-FF88-FA47-8CC8-EFC69EB2388A}"/>
              </a:ext>
            </a:extLst>
          </p:cNvPr>
          <p:cNvSpPr/>
          <p:nvPr/>
        </p:nvSpPr>
        <p:spPr>
          <a:xfrm>
            <a:off x="1578895" y="4651585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2751F12-8EC6-B547-AD53-FBBD2327E132}"/>
              </a:ext>
            </a:extLst>
          </p:cNvPr>
          <p:cNvSpPr/>
          <p:nvPr/>
        </p:nvSpPr>
        <p:spPr>
          <a:xfrm>
            <a:off x="5861569" y="7497805"/>
            <a:ext cx="17174891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Można również przeprowadzić ocenę operacyjną, w której oceniasz wymagania dotyczące produkcji, koszty produkcji i wymagane dodatkowe inwestycje.</a:t>
            </a:r>
          </a:p>
        </p:txBody>
      </p:sp>
      <p:sp>
        <p:nvSpPr>
          <p:cNvPr id="14" name="Strzałka w prawo 13">
            <a:extLst>
              <a:ext uri="{FF2B5EF4-FFF2-40B4-BE49-F238E27FC236}">
                <a16:creationId xmlns:a16="http://schemas.microsoft.com/office/drawing/2014/main" id="{FFA75017-C8F4-7443-9B80-38C1E44F8C35}"/>
              </a:ext>
            </a:extLst>
          </p:cNvPr>
          <p:cNvSpPr/>
          <p:nvPr/>
        </p:nvSpPr>
        <p:spPr>
          <a:xfrm>
            <a:off x="1578894" y="7841229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prawo 14">
            <a:extLst>
              <a:ext uri="{FF2B5EF4-FFF2-40B4-BE49-F238E27FC236}">
                <a16:creationId xmlns:a16="http://schemas.microsoft.com/office/drawing/2014/main" id="{5F638459-58A6-5243-8A99-0954AF85DF49}"/>
              </a:ext>
            </a:extLst>
          </p:cNvPr>
          <p:cNvSpPr/>
          <p:nvPr/>
        </p:nvSpPr>
        <p:spPr>
          <a:xfrm>
            <a:off x="1578894" y="10304262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839826B-14A5-464D-8F7C-3AB48FE3D345}"/>
              </a:ext>
            </a:extLst>
          </p:cNvPr>
          <p:cNvSpPr/>
          <p:nvPr/>
        </p:nvSpPr>
        <p:spPr>
          <a:xfrm>
            <a:off x="5861574" y="9996485"/>
            <a:ext cx="17174891" cy="1923604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Na koniec należy również przeprowadzić szczegółową analizę finansową. Postaraj się uzyskać przegląd odpowiednich danych finansowych.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-183136" y="0"/>
            <a:ext cx="1554272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5. BUDOWANIE RZECZYWISTEGO PRZYPADKU BIZNESOWEGO</a:t>
            </a:r>
          </a:p>
        </p:txBody>
      </p:sp>
    </p:spTree>
    <p:extLst>
      <p:ext uri="{BB962C8B-B14F-4D97-AF65-F5344CB8AC3E}">
        <p14:creationId xmlns:p14="http://schemas.microsoft.com/office/powerpoint/2010/main" val="268184792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08" y="474664"/>
            <a:ext cx="11911761" cy="12766672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4648450" y="4914900"/>
            <a:ext cx="14301719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Szablon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94764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9B26F0E-03C8-7745-B9AD-BC77360F1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71600"/>
              </p:ext>
            </p:extLst>
          </p:nvPr>
        </p:nvGraphicFramePr>
        <p:xfrm>
          <a:off x="2165441" y="1682092"/>
          <a:ext cx="21593719" cy="109202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322568">
                  <a:extLst>
                    <a:ext uri="{9D8B030D-6E8A-4147-A177-3AD203B41FA5}">
                      <a16:colId xmlns:a16="http://schemas.microsoft.com/office/drawing/2014/main" val="2251074159"/>
                    </a:ext>
                  </a:extLst>
                </a:gridCol>
                <a:gridCol w="15271151">
                  <a:extLst>
                    <a:ext uri="{9D8B030D-6E8A-4147-A177-3AD203B41FA5}">
                      <a16:colId xmlns:a16="http://schemas.microsoft.com/office/drawing/2014/main" val="4227227535"/>
                    </a:ext>
                  </a:extLst>
                </a:gridCol>
              </a:tblGrid>
              <a:tr h="1026255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Podstawowa koncepcja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W jednym zdaniu zamieść stwierdzenie zawierające główne pojęcie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508603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Użyj wstępnej nazwy produktu (jeśli jest dostępna))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9500"/>
                  </a:ext>
                </a:extLst>
              </a:tr>
              <a:tr h="1489725">
                <a:tc>
                  <a:txBody>
                    <a:bodyPr/>
                    <a:lstStyle/>
                    <a:p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KORZYŚCI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Opisz zalety produktu w oparciu o właściwości sensoryczne, wygodę, zdrowie, proces i inne cechy produktu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product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58105"/>
                  </a:ext>
                </a:extLst>
              </a:tr>
              <a:tr h="1688355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Zdecyduj się na receptury „ubierane” lub „zdobione” (więcej informacji patrz: instrukcja obsługi i/lub 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C. M. Crawford, C. A. Di </a:t>
                      </a:r>
                      <a:r>
                        <a:rPr lang="en-US" sz="20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benedetto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(2008), New product management, </a:t>
                      </a:r>
                      <a:r>
                        <a:rPr lang="en-US" sz="20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Mcgraw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hill, New </a:t>
                      </a:r>
                      <a:r>
                        <a:rPr lang="en-US" sz="20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york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89170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INFORMACJE O PRODUKCIE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Podaj informacje o istotnych zewnętrznych wskazówkach, takich jak cena, rozmiar, informacje dotyczące produktu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09236"/>
                  </a:ext>
                </a:extLst>
              </a:tr>
              <a:tr h="1429836">
                <a:tc>
                  <a:txBody>
                    <a:bodyPr/>
                    <a:lstStyle/>
                    <a:p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Docelowi użytkownicy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Podaj informacje o istotnych zewnętrznych wskazówkach, takich jak cena, rozmiar, informacje dotyczące produktu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97611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Opisz osobę na podstawie kryteriów segmentacji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62069"/>
                  </a:ext>
                </a:extLst>
              </a:tr>
              <a:tr h="1858787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Zapytaj, czy uważa, że opis jest odpowiedni. (Nie zapomnij zapytać o dane osobowe przed lub po teście)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005046"/>
                  </a:ext>
                </a:extLst>
              </a:tr>
            </a:tbl>
          </a:graphicData>
        </a:graphic>
      </p:graphicFrame>
      <p:sp>
        <p:nvSpPr>
          <p:cNvPr id="6" name="Shape 68">
            <a:extLst>
              <a:ext uri="{FF2B5EF4-FFF2-40B4-BE49-F238E27FC236}">
                <a16:creationId xmlns:a16="http://schemas.microsoft.com/office/drawing/2014/main" id="{E0F04DA2-B565-7A4F-92F8-51A6FECDE6D6}"/>
              </a:ext>
            </a:extLst>
          </p:cNvPr>
          <p:cNvSpPr/>
          <p:nvPr/>
        </p:nvSpPr>
        <p:spPr>
          <a:xfrm>
            <a:off x="1403441" y="313444"/>
            <a:ext cx="21593717" cy="13686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925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Możesz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użyć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następującego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prostego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szablonu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6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7C12DB-BF67-574D-A57E-F5C37AB2B0D5}"/>
              </a:ext>
            </a:extLst>
          </p:cNvPr>
          <p:cNvSpPr/>
          <p:nvPr/>
        </p:nvSpPr>
        <p:spPr>
          <a:xfrm>
            <a:off x="1125748" y="12602337"/>
            <a:ext cx="2187141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Open Sans"/>
              </a:rPr>
              <a:t>Sour</a:t>
            </a:r>
            <a:r>
              <a:rPr lang="pl-PL" sz="2000" dirty="0">
                <a:latin typeface="Open Sans"/>
              </a:rPr>
              <a:t>ce: L. Peng, A. Finn, (2008), „</a:t>
            </a:r>
            <a:r>
              <a:rPr lang="pl-PL" sz="2000" dirty="0" err="1">
                <a:latin typeface="Open Sans"/>
              </a:rPr>
              <a:t>Concept</a:t>
            </a:r>
            <a:r>
              <a:rPr lang="pl-PL" sz="2000" dirty="0">
                <a:latin typeface="Open Sans"/>
              </a:rPr>
              <a:t> </a:t>
            </a:r>
            <a:r>
              <a:rPr lang="pl-PL" sz="2000" dirty="0" err="1">
                <a:latin typeface="Open Sans"/>
              </a:rPr>
              <a:t>testing</a:t>
            </a:r>
            <a:r>
              <a:rPr lang="pl-PL" sz="2000" dirty="0">
                <a:latin typeface="Open Sans"/>
              </a:rPr>
              <a:t>: the </a:t>
            </a:r>
            <a:r>
              <a:rPr lang="pl-PL" sz="2000" dirty="0" err="1">
                <a:latin typeface="Open Sans"/>
              </a:rPr>
              <a:t>state</a:t>
            </a:r>
            <a:r>
              <a:rPr lang="pl-PL" sz="2000" dirty="0">
                <a:latin typeface="Open Sans"/>
              </a:rPr>
              <a:t> of </a:t>
            </a:r>
            <a:r>
              <a:rPr lang="pl-PL" sz="2000" dirty="0" err="1">
                <a:latin typeface="Open Sans"/>
              </a:rPr>
              <a:t>contemporary</a:t>
            </a:r>
            <a:r>
              <a:rPr lang="pl-PL" sz="2000" dirty="0">
                <a:latin typeface="Open Sans"/>
              </a:rPr>
              <a:t> </a:t>
            </a:r>
            <a:r>
              <a:rPr lang="pl-PL" sz="2000" dirty="0" err="1">
                <a:latin typeface="Open Sans"/>
              </a:rPr>
              <a:t>practice</a:t>
            </a:r>
            <a:r>
              <a:rPr lang="pl-PL" sz="2000" dirty="0">
                <a:latin typeface="Open Sans"/>
              </a:rPr>
              <a:t>"</a:t>
            </a:r>
            <a:r>
              <a:rPr lang="pl-PL" sz="2000" dirty="0">
                <a:solidFill>
                  <a:schemeClr val="tx1"/>
                </a:solidFill>
                <a:latin typeface="Open Sans"/>
              </a:rPr>
              <a:t>, </a:t>
            </a:r>
            <a:r>
              <a:rPr lang="pl-PL" sz="2000" i="1" dirty="0">
                <a:solidFill>
                  <a:schemeClr val="tx1"/>
                </a:solidFill>
                <a:latin typeface="Open Sans"/>
              </a:rPr>
              <a:t>Marketing Intelligence &amp; Planning</a:t>
            </a:r>
            <a:r>
              <a:rPr lang="pl-PL" sz="2000" dirty="0">
                <a:solidFill>
                  <a:schemeClr val="tx1"/>
                </a:solidFill>
                <a:latin typeface="Open Sans"/>
              </a:rPr>
              <a:t>, Vol. 26 No. 6, pp. 649-674; </a:t>
            </a:r>
            <a:r>
              <a:rPr lang="en-US" sz="2000" dirty="0"/>
              <a:t>C. M. Crawford, C. A. Di Benedetto (2008), New product management, McGraw Hill, New York.</a:t>
            </a:r>
            <a:r>
              <a:rPr lang="pl-PL" sz="2000" dirty="0"/>
              <a:t> 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6. SZABLON KONCEPCJI</a:t>
            </a:r>
          </a:p>
        </p:txBody>
      </p:sp>
    </p:spTree>
    <p:extLst>
      <p:ext uri="{BB962C8B-B14F-4D97-AF65-F5344CB8AC3E}">
        <p14:creationId xmlns:p14="http://schemas.microsoft.com/office/powerpoint/2010/main" val="13446697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39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362200" y="3057525"/>
            <a:ext cx="23282172" cy="68294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12798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115954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Oceń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szansę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rynek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739752" y="2759899"/>
            <a:ext cx="21904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Spójrz na cały rynek </a:t>
            </a:r>
            <a:r>
              <a:rPr lang="pl-PL" sz="3600" b="1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przez pryzmat swojego klienta</a:t>
            </a:r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, aby określić rzeczywisty potencjał.</a:t>
            </a:r>
          </a:p>
          <a:p>
            <a:endParaRPr lang="pl-PL" sz="3600" dirty="0">
              <a:solidFill>
                <a:srgbClr val="496F63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Dzięki dokładnemu zwymiarowaniu szansy możesz określić właściwe oczekiwania co do tego, co można osiągnąć.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305BA7-8BCE-4E73-AA70-A68E85051C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752" y="7231838"/>
            <a:ext cx="6854689" cy="53246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5059BA-C0DD-452B-9929-AFC65B0F89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53490" y="7231838"/>
            <a:ext cx="7008465" cy="532461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608249-0EAD-4494-8F50-F61499CBA2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69763" y="5976164"/>
            <a:ext cx="7096579" cy="696968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83345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478980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Zabij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kilka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248025" y="1528416"/>
            <a:ext cx="13982450" cy="2123658"/>
          </a:xfrm>
          <a:prstGeom prst="rect">
            <a:avLst/>
          </a:prstGeom>
          <a:solidFill>
            <a:srgbClr val="71BB9A"/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Wybierz</a:t>
            </a:r>
            <a:r>
              <a:rPr lang="en-US" sz="6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US" sz="6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tylko</a:t>
            </a:r>
            <a:r>
              <a:rPr lang="en-US" sz="6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US" sz="6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najlepszy</a:t>
            </a:r>
            <a:r>
              <a:rPr lang="en-US" sz="6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en-US" sz="6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projekt</a:t>
            </a:r>
            <a:r>
              <a:rPr lang="en-US" sz="6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do </a:t>
            </a:r>
            <a:r>
              <a:rPr lang="en-US" sz="6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opracowania</a:t>
            </a:r>
            <a:endParaRPr lang="en-US" sz="60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  <a:p>
            <a:pPr algn="l"/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Zbyt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organizacji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realizuje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niektóre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tyle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38FC47-33AA-244C-877E-079A86B2CF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0475" y="1528416"/>
            <a:ext cx="8172724" cy="304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925F3-A391-0444-AECA-0522561F243B}"/>
              </a:ext>
            </a:extLst>
          </p:cNvPr>
          <p:cNvSpPr/>
          <p:nvPr/>
        </p:nvSpPr>
        <p:spPr>
          <a:xfrm>
            <a:off x="11233731" y="4650184"/>
            <a:ext cx="12769543" cy="1323439"/>
          </a:xfrm>
          <a:prstGeom prst="rect">
            <a:avLst/>
          </a:prstGeom>
          <a:solidFill>
            <a:srgbClr val="84CAC5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zbyt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daleko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marnuje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zasoby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odwraca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uwagę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zespołu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koncentrowania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zwycięzcach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2E8E0F6-D95B-6D4A-88A0-DDFB5D053363}"/>
              </a:ext>
            </a:extLst>
          </p:cNvPr>
          <p:cNvSpPr/>
          <p:nvPr/>
        </p:nvSpPr>
        <p:spPr>
          <a:xfrm>
            <a:off x="1551142" y="11587100"/>
            <a:ext cx="16936817" cy="1815882"/>
          </a:xfrm>
          <a:prstGeom prst="rect">
            <a:avLst/>
          </a:prstGeom>
          <a:solidFill>
            <a:srgbClr val="71BB9A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spełnia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Twoich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wymagań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przychodów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usuń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go z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listy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zastanów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 go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przerobić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mógł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zarobić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więcej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pieniędzy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C820177-E2C3-FF4B-B989-DFD96134CB34}"/>
              </a:ext>
            </a:extLst>
          </p:cNvPr>
          <p:cNvSpPr/>
          <p:nvPr/>
        </p:nvSpPr>
        <p:spPr>
          <a:xfrm>
            <a:off x="11233731" y="8985637"/>
            <a:ext cx="5621415" cy="1815882"/>
          </a:xfrm>
          <a:prstGeom prst="rect">
            <a:avLst/>
          </a:prstGeom>
          <a:solidFill>
            <a:srgbClr val="84CAC5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Ustal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pomysł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musi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mieć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liście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757DDAC-FDF9-AB40-B4B2-793121D06780}"/>
              </a:ext>
            </a:extLst>
          </p:cNvPr>
          <p:cNvSpPr/>
          <p:nvPr/>
        </p:nvSpPr>
        <p:spPr>
          <a:xfrm>
            <a:off x="1445705" y="6790898"/>
            <a:ext cx="13784770" cy="1261884"/>
          </a:xfrm>
          <a:prstGeom prst="rect">
            <a:avLst/>
          </a:prstGeom>
          <a:solidFill>
            <a:srgbClr val="71BB9A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Upewnij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dysponujesz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kompleksowymi</a:t>
            </a:r>
            <a:r>
              <a:rPr lang="en-US" sz="4000" b="1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parametrami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stosunku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możesz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sprawdzać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652025-EDFB-1F42-BD62-6C2F189228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422" y="3911520"/>
            <a:ext cx="7466203" cy="26776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E0C5C6-504F-8043-B377-AFA5E059E4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1142" y="8360559"/>
            <a:ext cx="8021483" cy="317078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F784C16-E6BD-8C42-9015-F85751CA9B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43571" y="6885039"/>
            <a:ext cx="6400801" cy="21947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18241D-06FD-8F41-8380-2F20B96F7A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16649" y="9566450"/>
            <a:ext cx="4486549" cy="3930616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A25C2524-20A6-6742-84AA-19F71035EE44}"/>
              </a:ext>
            </a:extLst>
          </p:cNvPr>
          <p:cNvCxnSpPr>
            <a:cxnSpLocks/>
          </p:cNvCxnSpPr>
          <p:nvPr/>
        </p:nvCxnSpPr>
        <p:spPr>
          <a:xfrm>
            <a:off x="12884842" y="2273651"/>
            <a:ext cx="1953676" cy="0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171C7B35-F1DD-A844-B3B0-35F0EB887CC4}"/>
              </a:ext>
            </a:extLst>
          </p:cNvPr>
          <p:cNvCxnSpPr>
            <a:cxnSpLocks/>
          </p:cNvCxnSpPr>
          <p:nvPr/>
        </p:nvCxnSpPr>
        <p:spPr>
          <a:xfrm flipH="1">
            <a:off x="9572625" y="5499556"/>
            <a:ext cx="1441066" cy="0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3A5D83C8-D465-444B-A3AA-BE0DBC371E21}"/>
              </a:ext>
            </a:extLst>
          </p:cNvPr>
          <p:cNvCxnSpPr>
            <a:cxnSpLocks/>
          </p:cNvCxnSpPr>
          <p:nvPr/>
        </p:nvCxnSpPr>
        <p:spPr>
          <a:xfrm flipV="1">
            <a:off x="14231218" y="7982409"/>
            <a:ext cx="2623928" cy="0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AE6D2C93-6C36-E34D-A845-1CC1BF14D083}"/>
              </a:ext>
            </a:extLst>
          </p:cNvPr>
          <p:cNvCxnSpPr>
            <a:cxnSpLocks/>
          </p:cNvCxnSpPr>
          <p:nvPr/>
        </p:nvCxnSpPr>
        <p:spPr>
          <a:xfrm flipH="1">
            <a:off x="9792665" y="10629900"/>
            <a:ext cx="1902367" cy="0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60D00A8B-6405-714C-8ADD-347B6EE1DFF1}"/>
              </a:ext>
            </a:extLst>
          </p:cNvPr>
          <p:cNvCxnSpPr>
            <a:cxnSpLocks/>
          </p:cNvCxnSpPr>
          <p:nvPr/>
        </p:nvCxnSpPr>
        <p:spPr>
          <a:xfrm>
            <a:off x="17442820" y="13115925"/>
            <a:ext cx="1342959" cy="0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005966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45471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Znajdź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problemy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użytkowników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637923" y="6235565"/>
            <a:ext cx="718022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Niektóre firmy opracowują zestawienia korzyści na podstawie cech nowej oferty, a nie rzeczywistych korzyści.</a:t>
            </a:r>
          </a:p>
          <a:p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 nie do końca rozumiesz bolączki swojej grupy docelowej, możesz łatwo zaniżać bardzo realne korzyści płynące z Twojej usługi.</a:t>
            </a:r>
          </a:p>
          <a:p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243979-F8EE-49F6-A216-3288CF1835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0732" y="5255351"/>
            <a:ext cx="5336960" cy="35598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5F88B1-E4D3-427F-A916-D9CA5BC3AD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99972" y="10442933"/>
            <a:ext cx="5839483" cy="28996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AC022B-C7CE-46B4-8434-79A89057F5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92258" y="9726770"/>
            <a:ext cx="3952114" cy="373682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FD7E12D-4AAE-BD4F-8C53-199A1EDC1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583299"/>
              </p:ext>
            </p:extLst>
          </p:nvPr>
        </p:nvGraphicFramePr>
        <p:xfrm>
          <a:off x="3664566" y="1800334"/>
          <a:ext cx="18128869" cy="748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021C068-1581-BD4D-8929-D8C4F88F8CF3}"/>
              </a:ext>
            </a:extLst>
          </p:cNvPr>
          <p:cNvSpPr/>
          <p:nvPr/>
        </p:nvSpPr>
        <p:spPr>
          <a:xfrm>
            <a:off x="13801726" y="3602574"/>
            <a:ext cx="10201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PRZYKŁAD</a:t>
            </a:r>
          </a:p>
          <a:p>
            <a:pPr algn="ctr"/>
            <a:r>
              <a:rPr lang="pl-PL" sz="36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Czego mogą chcieć po zabawie na śniegu?</a:t>
            </a:r>
            <a:endParaRPr lang="pl-PL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B4C36626-C13C-7B44-A27C-53F487288E90}"/>
              </a:ext>
            </a:extLst>
          </p:cNvPr>
          <p:cNvCxnSpPr>
            <a:cxnSpLocks/>
          </p:cNvCxnSpPr>
          <p:nvPr/>
        </p:nvCxnSpPr>
        <p:spPr>
          <a:xfrm flipH="1">
            <a:off x="14360117" y="8815217"/>
            <a:ext cx="2470615" cy="1350677"/>
          </a:xfrm>
          <a:prstGeom prst="straightConnector1">
            <a:avLst/>
          </a:prstGeom>
          <a:ln w="254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0267A619-F429-6F42-85BA-E75719DD2625}"/>
              </a:ext>
            </a:extLst>
          </p:cNvPr>
          <p:cNvCxnSpPr>
            <a:cxnSpLocks/>
          </p:cNvCxnSpPr>
          <p:nvPr/>
        </p:nvCxnSpPr>
        <p:spPr>
          <a:xfrm>
            <a:off x="21138940" y="8870438"/>
            <a:ext cx="1308990" cy="469468"/>
          </a:xfrm>
          <a:prstGeom prst="straightConnector1">
            <a:avLst/>
          </a:prstGeom>
          <a:ln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0C942BFB-8A7E-6A47-A2D1-1C4CBCF4321B}"/>
              </a:ext>
            </a:extLst>
          </p:cNvPr>
          <p:cNvSpPr/>
          <p:nvPr/>
        </p:nvSpPr>
        <p:spPr>
          <a:xfrm>
            <a:off x="15702428" y="9016740"/>
            <a:ext cx="6465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czy to?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85" y="5666357"/>
            <a:ext cx="7275099" cy="77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84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386385" y="494104"/>
            <a:ext cx="17500747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Cena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klienta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386385" y="1734777"/>
            <a:ext cx="16085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Ceny muszą być oparte na progu kosztów klienta firmy, aby cena nie stała się barierą zakupu dla osób, które naprawdę chcą produktu.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70BB69-FFE0-498F-9852-34754239D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55143" y="7912940"/>
            <a:ext cx="7228297" cy="5187062"/>
          </a:xfrm>
          <a:prstGeom prst="rect">
            <a:avLst/>
          </a:prstGeom>
          <a:ln>
            <a:solidFill>
              <a:schemeClr val="accent2">
                <a:shade val="95000"/>
                <a:satMod val="104999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8D16AC-9834-7E4C-BC2E-D1355F538C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64300" y="1510970"/>
            <a:ext cx="5919140" cy="591914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F0CE4AF-4EA4-2648-B503-F8D9429D87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6385" y="5474262"/>
            <a:ext cx="7855767" cy="7855767"/>
          </a:xfrm>
          <a:prstGeom prst="rect">
            <a:avLst/>
          </a:prstGeom>
          <a:ln w="25400">
            <a:solidFill>
              <a:schemeClr val="accent2">
                <a:shade val="95000"/>
                <a:satMod val="104999"/>
              </a:schemeClr>
            </a:solidFill>
          </a:ln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6405CF58-1C94-B548-B0C8-456C4FF320E8}"/>
              </a:ext>
            </a:extLst>
          </p:cNvPr>
          <p:cNvSpPr/>
          <p:nvPr/>
        </p:nvSpPr>
        <p:spPr>
          <a:xfrm>
            <a:off x="1386385" y="3627602"/>
            <a:ext cx="7855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Przykład</a:t>
            </a:r>
          </a:p>
          <a:p>
            <a:pPr algn="ctr"/>
            <a:r>
              <a:rPr lang="pl-PL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 będzie mogła kupić?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DBD42B9-D860-2B4E-B719-11253137DD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14642" y="8815217"/>
            <a:ext cx="6348817" cy="4019179"/>
          </a:xfrm>
          <a:prstGeom prst="rect">
            <a:avLst/>
          </a:prstGeom>
          <a:ln>
            <a:solidFill>
              <a:schemeClr val="accent2">
                <a:shade val="95000"/>
                <a:satMod val="104999"/>
              </a:schemeClr>
            </a:solidFill>
          </a:ln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6BE8A0B-8ADE-F549-BAF6-17B5C72F9424}"/>
              </a:ext>
            </a:extLst>
          </p:cNvPr>
          <p:cNvSpPr/>
          <p:nvPr/>
        </p:nvSpPr>
        <p:spPr>
          <a:xfrm>
            <a:off x="7354465" y="5474262"/>
            <a:ext cx="785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CZY to?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31EE3E78-C74A-E846-AFF5-4C9EF73A270F}"/>
              </a:ext>
            </a:extLst>
          </p:cNvPr>
          <p:cNvCxnSpPr>
            <a:cxnSpLocks/>
          </p:cNvCxnSpPr>
          <p:nvPr/>
        </p:nvCxnSpPr>
        <p:spPr>
          <a:xfrm>
            <a:off x="13334274" y="6038205"/>
            <a:ext cx="2333371" cy="16395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9775C9C-73D6-EC46-932D-EB3D581AB8DB}"/>
              </a:ext>
            </a:extLst>
          </p:cNvPr>
          <p:cNvCxnSpPr>
            <a:cxnSpLocks/>
          </p:cNvCxnSpPr>
          <p:nvPr/>
        </p:nvCxnSpPr>
        <p:spPr>
          <a:xfrm flipH="1">
            <a:off x="11282349" y="6333352"/>
            <a:ext cx="1" cy="20473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29849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115954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Zaangażuj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wcześnie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347535" y="4780508"/>
            <a:ext cx="90251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Możesz zweryfikować swoje koncepcje, włączając klienta w cykl rozwoju produktu — zwłaszcza jeśli zrobisz to dobrze przed wprowadzeniem na rynek.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B947DDA-F1F2-40F2-A627-72E7C6DBC2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8088" y="3231075"/>
            <a:ext cx="11628377" cy="775637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3190214"/>
            <a:ext cx="7275099" cy="77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44" y="1143696"/>
            <a:ext cx="11226211" cy="12031920"/>
          </a:xfrm>
          <a:prstGeom prst="rect">
            <a:avLst/>
          </a:prstGeom>
        </p:spPr>
      </p:pic>
      <p:sp>
        <p:nvSpPr>
          <p:cNvPr id="14" name="Shape 68"/>
          <p:cNvSpPr/>
          <p:nvPr/>
        </p:nvSpPr>
        <p:spPr>
          <a:xfrm>
            <a:off x="1000125" y="6257925"/>
            <a:ext cx="22644247" cy="16287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925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l-PL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Studium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przypadku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en-GB" sz="9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70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09525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77C3195-140F-44F1-808C-7228FE0253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2814" y="7417332"/>
            <a:ext cx="10153363" cy="475938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867508" y="762695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85000" lnSpcReduction="1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Poświęć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zespół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daj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możliwość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wykonywania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wspaniałej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6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436914" y="3154423"/>
            <a:ext cx="22401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odpowiedzialność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sukces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nowego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rozłożona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zbyt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osób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Powinieneś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wzmocnić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miała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władzę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zasoby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3987EC-9D6D-486D-97DD-093A482FBF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8111" y="4904201"/>
            <a:ext cx="7378383" cy="17077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8B45AF-8A0A-4F1F-A12D-6051FDFC3E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33678" y="9179518"/>
            <a:ext cx="5454688" cy="36364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D2D2D7-12A5-431D-889A-07F0202458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6914" y="9179519"/>
            <a:ext cx="5454688" cy="36364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6E54E7C-AC36-45A1-A561-CCFEC8007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6914" y="5111955"/>
            <a:ext cx="5454688" cy="34873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FFEA4F1-E878-4FE9-BE7F-AEF524109C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33678" y="5052905"/>
            <a:ext cx="5454688" cy="348739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77588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115954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Rozważ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życie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premierze</a:t>
            </a:r>
            <a:endParaRPr lang="en-GB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450122" y="2805270"/>
            <a:ext cx="13403663" cy="1200329"/>
          </a:xfrm>
          <a:prstGeom prst="rect">
            <a:avLst/>
          </a:prstGeom>
          <a:solidFill>
            <a:srgbClr val="84CAC5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Przygotuj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szczegółowy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plan,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sposób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będzie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wspierany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zespół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ds.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6DB8B5-0021-2845-9965-6BD26A223A11}"/>
              </a:ext>
            </a:extLst>
          </p:cNvPr>
          <p:cNvSpPr/>
          <p:nvPr/>
        </p:nvSpPr>
        <p:spPr>
          <a:xfrm>
            <a:off x="1450122" y="8837053"/>
            <a:ext cx="12130035" cy="1754326"/>
          </a:xfrm>
          <a:prstGeom prst="rect">
            <a:avLst/>
          </a:prstGeom>
          <a:solidFill>
            <a:srgbClr val="84CAC5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Zespół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programistów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zespoły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sprzedaży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wsparcia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powinny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pracować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tandemie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może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nawet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wcześniej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zaangażować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zespół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sprzedaży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rozwoju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0D8B53-5A9C-A44A-8946-818957A1538B}"/>
              </a:ext>
            </a:extLst>
          </p:cNvPr>
          <p:cNvSpPr/>
          <p:nvPr/>
        </p:nvSpPr>
        <p:spPr>
          <a:xfrm>
            <a:off x="3179957" y="11638157"/>
            <a:ext cx="185743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Pierwsze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pytanie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brzmi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jaki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sposób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nowy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produkt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usługa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będą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wspierane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ulepszane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przez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cykl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życia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pl-PL" sz="48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A367E7-496B-D747-809D-D3494E6F6F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6701" y="8282043"/>
            <a:ext cx="9797671" cy="304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615BA0C-EC13-7444-8760-4CEDB5E1F2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0122" y="4498379"/>
            <a:ext cx="7784447" cy="40291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C85AA9-D9EC-B545-8F26-3D0469A494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32047" y="2477584"/>
            <a:ext cx="7108371" cy="4738914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AC224D5-4B77-974D-ABFD-E59B84431530}"/>
              </a:ext>
            </a:extLst>
          </p:cNvPr>
          <p:cNvCxnSpPr>
            <a:cxnSpLocks/>
          </p:cNvCxnSpPr>
          <p:nvPr/>
        </p:nvCxnSpPr>
        <p:spPr>
          <a:xfrm>
            <a:off x="12309035" y="3753611"/>
            <a:ext cx="5089500" cy="182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Prostokąt 11">
            <a:extLst>
              <a:ext uri="{FF2B5EF4-FFF2-40B4-BE49-F238E27FC236}">
                <a16:creationId xmlns:a16="http://schemas.microsoft.com/office/drawing/2014/main" id="{8DC295EB-3615-A14F-8D42-ED59DFCE19C5}"/>
              </a:ext>
            </a:extLst>
          </p:cNvPr>
          <p:cNvSpPr/>
          <p:nvPr/>
        </p:nvSpPr>
        <p:spPr>
          <a:xfrm>
            <a:off x="9567500" y="4897598"/>
            <a:ext cx="5991999" cy="2308324"/>
          </a:xfrm>
          <a:prstGeom prst="rect">
            <a:avLst/>
          </a:prstGeom>
          <a:solidFill>
            <a:srgbClr val="71BB9A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Powinieneś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obszernych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szkoleń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edukacji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wewnętrznej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personelu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7BB6CD80-73C7-6744-8E38-75A56CC6F89A}"/>
              </a:ext>
            </a:extLst>
          </p:cNvPr>
          <p:cNvCxnSpPr>
            <a:cxnSpLocks/>
          </p:cNvCxnSpPr>
          <p:nvPr/>
        </p:nvCxnSpPr>
        <p:spPr>
          <a:xfrm flipH="1">
            <a:off x="6791851" y="7700689"/>
            <a:ext cx="6266084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004C5FD9-A003-E64B-90F8-5630B0ABAEB2}"/>
              </a:ext>
            </a:extLst>
          </p:cNvPr>
          <p:cNvCxnSpPr>
            <a:cxnSpLocks/>
          </p:cNvCxnSpPr>
          <p:nvPr/>
        </p:nvCxnSpPr>
        <p:spPr>
          <a:xfrm>
            <a:off x="8861786" y="10509535"/>
            <a:ext cx="599199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40259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76" y="232418"/>
            <a:ext cx="12211247" cy="13087652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3582498" y="232418"/>
            <a:ext cx="20437425" cy="2233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92500" lnSpcReduction="1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przeprowadzeniu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analizy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biznesowej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wybranego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pomysłu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342900" indent="-342900">
              <a:buFontTx/>
              <a:buChar char="-"/>
            </a:pPr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1246C7F-CBE8-EA4C-A3ED-D91129B40AE2}"/>
              </a:ext>
            </a:extLst>
          </p:cNvPr>
          <p:cNvSpPr/>
          <p:nvPr/>
        </p:nvSpPr>
        <p:spPr>
          <a:xfrm>
            <a:off x="3327400" y="6285731"/>
            <a:ext cx="20316972" cy="130805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OCENA, EKSPERYMENTACJA/TESTY NA TEMAT MINIMALNEJ OCENY PRODUKTÓW</a:t>
            </a:r>
          </a:p>
          <a:p>
            <a:pPr algn="ctr"/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Pomaga to firmom badać reakcje klientów przed wprowadzeniem ich na rynek.</a:t>
            </a:r>
            <a:endParaRPr lang="pl-PL" sz="3600" dirty="0">
              <a:solidFill>
                <a:srgbClr val="FFFFFF"/>
              </a:solidFill>
            </a:endParaRP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0BE2EBF4-05AB-ED44-AF11-A0F283EEC31C}"/>
              </a:ext>
            </a:extLst>
          </p:cNvPr>
          <p:cNvSpPr/>
          <p:nvPr/>
        </p:nvSpPr>
        <p:spPr>
          <a:xfrm>
            <a:off x="10059677" y="4149217"/>
            <a:ext cx="6488823" cy="1471434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Następnym krokiem jest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…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831EC3EC-7651-D348-AFA7-5EE581B60C2A}"/>
              </a:ext>
            </a:extLst>
          </p:cNvPr>
          <p:cNvSpPr/>
          <p:nvPr/>
        </p:nvSpPr>
        <p:spPr>
          <a:xfrm>
            <a:off x="10153770" y="8135841"/>
            <a:ext cx="7021596" cy="1471434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 ostatni krok to…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932FFB4-180F-044A-B437-91FBD8B4258F}"/>
              </a:ext>
            </a:extLst>
          </p:cNvPr>
          <p:cNvSpPr/>
          <p:nvPr/>
        </p:nvSpPr>
        <p:spPr>
          <a:xfrm>
            <a:off x="2584321" y="10077697"/>
            <a:ext cx="21435601" cy="1923604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PIERWSZE WPROWADZENIE NA RYNEK I OCENA INNOWACYJNEGO PRODUKTU</a:t>
            </a:r>
          </a:p>
          <a:p>
            <a:pPr algn="ctr"/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Jakie są reakcje klienta w zakresie informacji zwrotnej.</a:t>
            </a:r>
          </a:p>
          <a:p>
            <a:pPr algn="ctr"/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 Czy koncepcja jest atrakcyjna, czy nie? Czy innowacja spełnia potrzeby klientów?</a:t>
            </a:r>
            <a:endParaRPr lang="pl-PL" sz="3600" dirty="0">
              <a:solidFill>
                <a:srgbClr val="FFFFFF"/>
              </a:solidFill>
            </a:endParaRPr>
          </a:p>
        </p:txBody>
      </p:sp>
      <p:pic>
        <p:nvPicPr>
          <p:cNvPr id="2" name="Pismo odręczne 1">
            <a:extLst>
              <a:ext uri="{FF2B5EF4-FFF2-40B4-BE49-F238E27FC236}">
                <a16:creationId xmlns:a16="http://schemas.microsoft.com/office/drawing/2014/main" id="{EDF764CD-8F1A-9740-846D-3F5F023CA0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001" y="3971925"/>
            <a:ext cx="10335934" cy="7085985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2188BCF0-1C95-0B48-8C77-EA9B12065416}"/>
              </a:ext>
            </a:extLst>
          </p:cNvPr>
          <p:cNvSpPr/>
          <p:nvPr/>
        </p:nvSpPr>
        <p:spPr>
          <a:xfrm>
            <a:off x="1188001" y="649188"/>
            <a:ext cx="3233057" cy="3354139"/>
          </a:xfrm>
          <a:prstGeom prst="ellipse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Ale o tych krokach dowiesz się z kolejnych modułów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-60025" y="0"/>
            <a:ext cx="130805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Siedem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prostych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sposobów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usprawnienie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koncepcji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1067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2558885" y="1364188"/>
            <a:ext cx="17648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Seamus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Flynn i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Dearbhaile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Collins,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Sapphire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Eyewear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Cork</a:t>
            </a: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 internetowa: </a:t>
            </a: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https://www.sapphireeyewear.com/</a:t>
            </a:r>
            <a:endParaRPr lang="pl-P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https://www.facebook.com/sapphire.eyewear/</a:t>
            </a:r>
          </a:p>
          <a:p>
            <a:pPr algn="ctr"/>
            <a:endParaRPr lang="pl-PL" sz="36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Dearbhaile Collins and Seamus of and Sapphire Eyewear, Cork">
            <a:extLst>
              <a:ext uri="{FF2B5EF4-FFF2-40B4-BE49-F238E27FC236}">
                <a16:creationId xmlns:a16="http://schemas.microsoft.com/office/drawing/2014/main" id="{74EB4448-2215-2C4A-B6AA-0BB96718D9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85" y="4411176"/>
            <a:ext cx="13608379" cy="90599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-183136" y="0"/>
            <a:ext cx="1554272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1. STUDIUM PRZYPADKU ROZWOJU KONCEPCJI</a:t>
            </a:r>
          </a:p>
        </p:txBody>
      </p:sp>
      <p:pic>
        <p:nvPicPr>
          <p:cNvPr id="8" name="Picture 2" descr="281189262">
            <a:extLst>
              <a:ext uri="{FF2B5EF4-FFF2-40B4-BE49-F238E27FC236}">
                <a16:creationId xmlns:a16="http://schemas.microsoft.com/office/drawing/2014/main" id="{F65EEE2C-809E-0C4D-B77E-F0471F9A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691" y="2662948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6173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157181" y="762695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wpadli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GB" sz="8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</a:t>
            </a:r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347536" y="2805270"/>
            <a:ext cx="22296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Poprzez</a:t>
            </a:r>
            <a:r>
              <a:rPr lang="en-US" sz="3600" b="1" u="sng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obserwację</a:t>
            </a:r>
            <a:r>
              <a:rPr lang="en-US" sz="3600" b="1" u="sng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własnego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właściciela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kontekście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komfortu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widzenia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spędzeniu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ilości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komputerze</a:t>
            </a: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6DB8B5-0021-2845-9965-6BD26A223A11}"/>
              </a:ext>
            </a:extLst>
          </p:cNvPr>
          <p:cNvSpPr/>
          <p:nvPr/>
        </p:nvSpPr>
        <p:spPr>
          <a:xfrm>
            <a:off x="11023600" y="8532674"/>
            <a:ext cx="121300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Wiedzieli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dodatkowy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czas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ekranie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oznacza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więcej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jest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dłużej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narażonych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szkodliwe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niebieskie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światło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urządzeń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które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powoduje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zmęczenie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oczu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bóle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głowy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0D8B53-5A9C-A44A-8946-818957A1538B}"/>
              </a:ext>
            </a:extLst>
          </p:cNvPr>
          <p:cNvSpPr/>
          <p:nvPr/>
        </p:nvSpPr>
        <p:spPr>
          <a:xfrm>
            <a:off x="2057400" y="11041074"/>
            <a:ext cx="219130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Wpadli więc na pomysł wyprodukowania okularów, które chronią oczy przed niebieskim światłem.</a:t>
            </a:r>
          </a:p>
          <a:p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Pozyskali soczewki i wysokiej jakości oprawki i zaczęli składać pary okularów w garażu.</a:t>
            </a:r>
          </a:p>
          <a:p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 powodu COVID-19 i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lockdown’u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ich sprzedaż potroiła się w kwietniu 2020 roku..</a:t>
            </a:r>
            <a:endParaRPr lang="pl-PL" sz="48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DC295EB-3615-A14F-8D42-ED59DFCE19C5}"/>
              </a:ext>
            </a:extLst>
          </p:cNvPr>
          <p:cNvSpPr/>
          <p:nvPr/>
        </p:nvSpPr>
        <p:spPr>
          <a:xfrm>
            <a:off x="11023600" y="3915719"/>
            <a:ext cx="120128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Właściciele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zauważyli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ogromny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wzrost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liczby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skarg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cyfrowe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przemęczenie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oczu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szczególnie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ciągu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ostatnich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względu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większą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ilość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teraz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spędzamy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patrząc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komputery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smartfony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więc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postanowił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stworzyć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ochronę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niebieskim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światłem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okulary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bardziej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dostępne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dostępne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niedrogie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004C5FD9-A003-E64B-90F8-5630B0ABAEB2}"/>
              </a:ext>
            </a:extLst>
          </p:cNvPr>
          <p:cNvCxnSpPr>
            <a:cxnSpLocks/>
          </p:cNvCxnSpPr>
          <p:nvPr/>
        </p:nvCxnSpPr>
        <p:spPr>
          <a:xfrm flipV="1">
            <a:off x="1714500" y="10796405"/>
            <a:ext cx="0" cy="18979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7" descr="Obraz zawierający osoba, odzież, kobieta, trzymający&#10;&#10;Opis wygenerowany automatycznie">
            <a:extLst>
              <a:ext uri="{FF2B5EF4-FFF2-40B4-BE49-F238E27FC236}">
                <a16:creationId xmlns:a16="http://schemas.microsoft.com/office/drawing/2014/main" id="{D480ECA4-7C7A-5E47-A967-3B5777A72E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1" y="5015768"/>
            <a:ext cx="9648092" cy="527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9F8EFF6-81E5-BB44-8BDB-A9A6FBB70916}"/>
              </a:ext>
            </a:extLst>
          </p:cNvPr>
          <p:cNvSpPr/>
          <p:nvPr/>
        </p:nvSpPr>
        <p:spPr>
          <a:xfrm>
            <a:off x="1347536" y="12795400"/>
            <a:ext cx="218714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Open Sans"/>
              </a:rPr>
              <a:t>Więcej: materiały dodatkowe- notatki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-183136" y="0"/>
            <a:ext cx="1554272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1. STUDIUM PRZYPADKU ROZWOJU KONCEPCJI</a:t>
            </a:r>
          </a:p>
        </p:txBody>
      </p:sp>
    </p:spTree>
    <p:extLst>
      <p:ext uri="{BB962C8B-B14F-4D97-AF65-F5344CB8AC3E}">
        <p14:creationId xmlns:p14="http://schemas.microsoft.com/office/powerpoint/2010/main" val="27046422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64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0" y="3714750"/>
            <a:ext cx="24587199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lnSpcReduction="1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Generowanie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pomysłów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/>
              <a:t>systematyczne</a:t>
            </a:r>
            <a:r>
              <a:rPr lang="en-US" dirty="0"/>
              <a:t> </a:t>
            </a:r>
            <a:r>
              <a:rPr lang="en-US" dirty="0" err="1"/>
              <a:t>poszukiwanie</a:t>
            </a:r>
            <a:r>
              <a:rPr lang="en-US" dirty="0"/>
              <a:t> </a:t>
            </a:r>
            <a:r>
              <a:rPr lang="en-US" dirty="0" err="1"/>
              <a:t>nowych</a:t>
            </a:r>
            <a:r>
              <a:rPr lang="en-US" dirty="0"/>
              <a:t> </a:t>
            </a:r>
            <a:r>
              <a:rPr lang="en-US" dirty="0" err="1"/>
              <a:t>pomysłów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0361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2" y="211676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2873030" y="69852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2084370" y="40899"/>
            <a:ext cx="2241833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powinieneś zrobić?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trzałka w prawo 1">
            <a:extLst>
              <a:ext uri="{FF2B5EF4-FFF2-40B4-BE49-F238E27FC236}">
                <a16:creationId xmlns:a16="http://schemas.microsoft.com/office/drawing/2014/main" id="{7D9CEB9A-ED46-3244-996C-9006D5710270}"/>
              </a:ext>
            </a:extLst>
          </p:cNvPr>
          <p:cNvSpPr/>
          <p:nvPr/>
        </p:nvSpPr>
        <p:spPr>
          <a:xfrm>
            <a:off x="6686550" y="2788700"/>
            <a:ext cx="2071716" cy="109940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trzałka w prawo 9">
            <a:extLst>
              <a:ext uri="{FF2B5EF4-FFF2-40B4-BE49-F238E27FC236}">
                <a16:creationId xmlns:a16="http://schemas.microsoft.com/office/drawing/2014/main" id="{CEA4DA3D-186A-BA41-8232-3A6720A81F42}"/>
              </a:ext>
            </a:extLst>
          </p:cNvPr>
          <p:cNvSpPr/>
          <p:nvPr/>
        </p:nvSpPr>
        <p:spPr>
          <a:xfrm>
            <a:off x="4793058" y="5091356"/>
            <a:ext cx="3965208" cy="895282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Strzałka w prawo 10">
            <a:extLst>
              <a:ext uri="{FF2B5EF4-FFF2-40B4-BE49-F238E27FC236}">
                <a16:creationId xmlns:a16="http://schemas.microsoft.com/office/drawing/2014/main" id="{775B063D-CFCD-2947-A337-2D286874D911}"/>
              </a:ext>
            </a:extLst>
          </p:cNvPr>
          <p:cNvSpPr/>
          <p:nvPr/>
        </p:nvSpPr>
        <p:spPr>
          <a:xfrm>
            <a:off x="4793058" y="7847833"/>
            <a:ext cx="3965208" cy="1134662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F111293-6F2C-AD46-973D-B0A90CCA68B2}"/>
              </a:ext>
            </a:extLst>
          </p:cNvPr>
          <p:cNvSpPr/>
          <p:nvPr/>
        </p:nvSpPr>
        <p:spPr>
          <a:xfrm>
            <a:off x="9078043" y="2333834"/>
            <a:ext cx="14414671" cy="1554272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Zidentyfikuj ważny rynek i cele firmy w zakresie innowacji na Twoim rynku.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68BFBA1-0E0E-F14A-B64E-58D3DD068ED5}"/>
              </a:ext>
            </a:extLst>
          </p:cNvPr>
          <p:cNvSpPr/>
          <p:nvPr/>
        </p:nvSpPr>
        <p:spPr>
          <a:xfrm>
            <a:off x="9078043" y="3687510"/>
            <a:ext cx="14362057" cy="3031599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Znajdź trendy</a:t>
            </a: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Porozmawiaj z ludźmi, którzy przewodzą temu trendowi pod względem doświadczenia i intensywności potrzeb.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322A4CE-005D-2A43-BE3E-7994551C6F8C}"/>
              </a:ext>
            </a:extLst>
          </p:cNvPr>
          <p:cNvSpPr/>
          <p:nvPr/>
        </p:nvSpPr>
        <p:spPr>
          <a:xfrm>
            <a:off x="9078043" y="6492693"/>
            <a:ext cx="14362055" cy="3031599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Skonsultuj się z klientami, dostawcami oraz ich klientami i dostawcami</a:t>
            </a: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znaleźć kogoś, kto wie jeszcze więcej o okolicy lub „problemie”.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5" name="Strzałka w prawo 14">
            <a:extLst>
              <a:ext uri="{FF2B5EF4-FFF2-40B4-BE49-F238E27FC236}">
                <a16:creationId xmlns:a16="http://schemas.microsoft.com/office/drawing/2014/main" id="{7D8324BF-82E2-DF4B-AE28-C6ABC2BE103F}"/>
              </a:ext>
            </a:extLst>
          </p:cNvPr>
          <p:cNvSpPr/>
          <p:nvPr/>
        </p:nvSpPr>
        <p:spPr>
          <a:xfrm>
            <a:off x="4793058" y="10944983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E48C8CB-8CF0-FA45-924E-690A415D4D9A}"/>
              </a:ext>
            </a:extLst>
          </p:cNvPr>
          <p:cNvSpPr/>
          <p:nvPr/>
        </p:nvSpPr>
        <p:spPr>
          <a:xfrm>
            <a:off x="9078043" y="9622249"/>
            <a:ext cx="14362055" cy="377026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Zorganizuj warsztaty z czołowymi postaciami i własnym personelem</a:t>
            </a: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Zacznij od pracy w mniejszych grupach, a następnie wspólnie, aby opracować koncepcję produktu obejmującą wiele możliwych produktów.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F860DB1-B9D1-E949-8279-2BE4A9F934BA}"/>
              </a:ext>
            </a:extLst>
          </p:cNvPr>
          <p:cNvSpPr/>
          <p:nvPr/>
        </p:nvSpPr>
        <p:spPr>
          <a:xfrm>
            <a:off x="2084370" y="12996658"/>
            <a:ext cx="60147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http://</a:t>
            </a:r>
            <a:r>
              <a:rPr lang="pl-PL" dirty="0" err="1"/>
              <a:t>qpc.adm.slu.se</a:t>
            </a:r>
            <a:r>
              <a:rPr lang="pl-PL" dirty="0"/>
              <a:t>/SNPD_ver2/page_19.htm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30A04EC-E84D-184C-9347-665ED546E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10048"/>
              </p:ext>
            </p:extLst>
          </p:nvPr>
        </p:nvGraphicFramePr>
        <p:xfrm>
          <a:off x="1188000" y="-233265"/>
          <a:ext cx="5120460" cy="4290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Prostokąt 1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24470814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56" y="0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703833" y="5442124"/>
            <a:ext cx="21236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6E68969-AE92-614A-A7BC-BD8FF342941A}"/>
              </a:ext>
            </a:extLst>
          </p:cNvPr>
          <p:cNvSpPr/>
          <p:nvPr/>
        </p:nvSpPr>
        <p:spPr>
          <a:xfrm>
            <a:off x="0" y="0"/>
            <a:ext cx="243183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Skąd wiedzieć, czego chcą klienci?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CD78E2B6-08E1-7649-A179-1539C071E8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0747572"/>
              </p:ext>
            </p:extLst>
          </p:nvPr>
        </p:nvGraphicFramePr>
        <p:xfrm>
          <a:off x="3590540" y="4142697"/>
          <a:ext cx="17638344" cy="610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Prostokąt 2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17724982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48" y="164844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703833" y="1143696"/>
            <a:ext cx="212364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Źródła wewnętrzne</a:t>
            </a: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6E941DC5-FBA9-3C48-97E4-BA6FD06CAF14}"/>
              </a:ext>
            </a:extLst>
          </p:cNvPr>
          <p:cNvGrpSpPr/>
          <p:nvPr/>
        </p:nvGrpSpPr>
        <p:grpSpPr>
          <a:xfrm>
            <a:off x="1703833" y="5325733"/>
            <a:ext cx="21164554" cy="4820665"/>
            <a:chOff x="2774361" y="5131394"/>
            <a:chExt cx="21164554" cy="4820665"/>
          </a:xfrm>
        </p:grpSpPr>
        <p:sp>
          <p:nvSpPr>
            <p:cNvPr id="7" name="Strzałka w dół 6">
              <a:extLst>
                <a:ext uri="{FF2B5EF4-FFF2-40B4-BE49-F238E27FC236}">
                  <a16:creationId xmlns:a16="http://schemas.microsoft.com/office/drawing/2014/main" id="{C59953AE-246E-5C45-BFC2-54AF29104D3D}"/>
                </a:ext>
              </a:extLst>
            </p:cNvPr>
            <p:cNvSpPr/>
            <p:nvPr/>
          </p:nvSpPr>
          <p:spPr>
            <a:xfrm>
              <a:off x="17967916" y="5131394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trzałka w dół 9">
              <a:extLst>
                <a:ext uri="{FF2B5EF4-FFF2-40B4-BE49-F238E27FC236}">
                  <a16:creationId xmlns:a16="http://schemas.microsoft.com/office/drawing/2014/main" id="{389E609D-47A6-ED48-87B2-6A0E28EDBF2B}"/>
                </a:ext>
              </a:extLst>
            </p:cNvPr>
            <p:cNvSpPr/>
            <p:nvPr/>
          </p:nvSpPr>
          <p:spPr>
            <a:xfrm>
              <a:off x="3319926" y="5202468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trzałka w dół 12">
              <a:extLst>
                <a:ext uri="{FF2B5EF4-FFF2-40B4-BE49-F238E27FC236}">
                  <a16:creationId xmlns:a16="http://schemas.microsoft.com/office/drawing/2014/main" id="{2684544B-3FD5-4742-A2A4-7093F563D14D}"/>
                </a:ext>
              </a:extLst>
            </p:cNvPr>
            <p:cNvSpPr/>
            <p:nvPr/>
          </p:nvSpPr>
          <p:spPr>
            <a:xfrm>
              <a:off x="6957924" y="5131394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trzałka w dół 13">
              <a:extLst>
                <a:ext uri="{FF2B5EF4-FFF2-40B4-BE49-F238E27FC236}">
                  <a16:creationId xmlns:a16="http://schemas.microsoft.com/office/drawing/2014/main" id="{4192B973-53C8-D34F-A0E9-12F3ECA5E4CA}"/>
                </a:ext>
              </a:extLst>
            </p:cNvPr>
            <p:cNvSpPr/>
            <p:nvPr/>
          </p:nvSpPr>
          <p:spPr>
            <a:xfrm>
              <a:off x="10584718" y="5151019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trzałka w dół 14">
              <a:extLst>
                <a:ext uri="{FF2B5EF4-FFF2-40B4-BE49-F238E27FC236}">
                  <a16:creationId xmlns:a16="http://schemas.microsoft.com/office/drawing/2014/main" id="{3348008F-26E9-EA4A-95E7-3D6135803A2A}"/>
                </a:ext>
              </a:extLst>
            </p:cNvPr>
            <p:cNvSpPr/>
            <p:nvPr/>
          </p:nvSpPr>
          <p:spPr>
            <a:xfrm>
              <a:off x="14394133" y="5177595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trzałka w dół 15">
              <a:extLst>
                <a:ext uri="{FF2B5EF4-FFF2-40B4-BE49-F238E27FC236}">
                  <a16:creationId xmlns:a16="http://schemas.microsoft.com/office/drawing/2014/main" id="{D2062707-C813-F64E-A4EF-557D31F3FB5A}"/>
                </a:ext>
              </a:extLst>
            </p:cNvPr>
            <p:cNvSpPr/>
            <p:nvPr/>
          </p:nvSpPr>
          <p:spPr>
            <a:xfrm>
              <a:off x="21605914" y="5222236"/>
              <a:ext cx="1289539" cy="2438400"/>
            </a:xfrm>
            <a:prstGeom prst="downArrow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9B487D4F-7D9B-C24F-AE20-FDFF54F99745}"/>
                </a:ext>
              </a:extLst>
            </p:cNvPr>
            <p:cNvSpPr/>
            <p:nvPr/>
          </p:nvSpPr>
          <p:spPr>
            <a:xfrm>
              <a:off x="2774361" y="8113094"/>
              <a:ext cx="2686141" cy="1246495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rPr>
                <a:t>Pracownicy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782740A5-B2F0-BA41-9038-6938359FB87E}"/>
                </a:ext>
              </a:extLst>
            </p:cNvPr>
            <p:cNvSpPr/>
            <p:nvPr/>
          </p:nvSpPr>
          <p:spPr>
            <a:xfrm>
              <a:off x="9654254" y="8174649"/>
              <a:ext cx="3376465" cy="1184940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Zaszufladkowane pomysły</a:t>
              </a:r>
              <a:endParaRPr kumimoji="0" lang="pl-PL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1F4078D0-A36B-D946-AAAB-62686E2665EA}"/>
                </a:ext>
              </a:extLst>
            </p:cNvPr>
            <p:cNvSpPr/>
            <p:nvPr/>
          </p:nvSpPr>
          <p:spPr>
            <a:xfrm>
              <a:off x="13341496" y="8151566"/>
              <a:ext cx="3376465" cy="1184940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Systemy reklamacyjne</a:t>
              </a:r>
              <a:endParaRPr kumimoji="0" lang="pl-PL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C6255AAA-C209-6344-BABD-8527A5140789}"/>
                </a:ext>
              </a:extLst>
            </p:cNvPr>
            <p:cNvSpPr/>
            <p:nvPr/>
          </p:nvSpPr>
          <p:spPr>
            <a:xfrm>
              <a:off x="16973134" y="8174649"/>
              <a:ext cx="3376465" cy="630942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Obsługa klienta</a:t>
              </a:r>
              <a:endParaRPr kumimoji="0" lang="pl-PL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D18D421C-50CA-0B45-9857-0772E844C768}"/>
                </a:ext>
              </a:extLst>
            </p:cNvPr>
            <p:cNvSpPr/>
            <p:nvPr/>
          </p:nvSpPr>
          <p:spPr>
            <a:xfrm>
              <a:off x="20562450" y="8178599"/>
              <a:ext cx="3376465" cy="630942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Siły sprzedaży</a:t>
              </a:r>
              <a:endParaRPr kumimoji="0" lang="pl-PL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52A960F6-7406-EF4C-BBB9-5CEB722B2D65}"/>
                </a:ext>
              </a:extLst>
            </p:cNvPr>
            <p:cNvSpPr/>
            <p:nvPr/>
          </p:nvSpPr>
          <p:spPr>
            <a:xfrm>
              <a:off x="5912795" y="8151566"/>
              <a:ext cx="3325704" cy="1800493"/>
            </a:xfrm>
            <a:prstGeom prst="rect">
              <a:avLst/>
            </a:prstGeom>
            <a:solidFill>
              <a:srgbClr val="496F63"/>
            </a:solidFill>
            <a:ln w="3175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Inżynierowie/</a:t>
              </a:r>
            </a:p>
            <a:p>
              <a:pPr algn="ctr"/>
              <a:r>
                <a:rPr lang="pl-PL" sz="3600" b="1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IT</a:t>
              </a:r>
              <a:endParaRPr kumimoji="0" lang="pl-PL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8" name="Prostokąt 27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ENEROWANIE POMYSŁÓW</a:t>
            </a:r>
          </a:p>
        </p:txBody>
      </p:sp>
    </p:spTree>
    <p:extLst>
      <p:ext uri="{BB962C8B-B14F-4D97-AF65-F5344CB8AC3E}">
        <p14:creationId xmlns:p14="http://schemas.microsoft.com/office/powerpoint/2010/main" val="177249826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60105</TotalTime>
  <Words>2235</Words>
  <Application>Microsoft Office PowerPoint</Application>
  <PresentationFormat>Custom</PresentationFormat>
  <Paragraphs>311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Agency FB</vt:lpstr>
      <vt:lpstr>APPLE CHANCERY</vt:lpstr>
      <vt:lpstr>APPLE CHANCERY</vt:lpstr>
      <vt:lpstr>Arial</vt:lpstr>
      <vt:lpstr>Helvetica Light</vt:lpstr>
      <vt:lpstr>Helvetica Neue</vt:lpstr>
      <vt:lpstr>Montserrat-Regular</vt:lpstr>
      <vt:lpstr>Montserrat-SemiBold</vt:lpstr>
      <vt:lpstr>Open Sans</vt:lpstr>
      <vt:lpstr>PT Sans</vt:lpstr>
      <vt:lpstr>Roboto Regular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</dc:creator>
  <cp:lastModifiedBy>David Montgomery</cp:lastModifiedBy>
  <cp:revision>313</cp:revision>
  <dcterms:modified xsi:type="dcterms:W3CDTF">2022-04-05T11:44:07Z</dcterms:modified>
</cp:coreProperties>
</file>