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embeddedFontLst>
    <p:embeddedFont>
      <p:font typeface="Helvetica Neue" panose="020B0604020202020204" charset="0"/>
      <p:regular r:id="rId26"/>
      <p:bold r:id="rId27"/>
      <p:italic r:id="rId28"/>
      <p:bold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Montserrat SemiBold" panose="00000700000000000000" pitchFamily="2" charset="0"/>
      <p:regular r:id="rId34"/>
      <p:bold r:id="rId35"/>
      <p:italic r:id="rId36"/>
      <p:boldItalic r:id="rId37"/>
    </p:embeddedFont>
    <p:embeddedFont>
      <p:font typeface="PT Sans" panose="020B050302020302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m4ZrPtfQccrH5CQqpQqQTTVOGX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A LOPEZ" initials="CL" lastIdx="33" clrIdx="0">
    <p:extLst>
      <p:ext uri="{19B8F6BF-5375-455C-9EA6-DF929625EA0E}">
        <p15:presenceInfo xmlns:p15="http://schemas.microsoft.com/office/powerpoint/2012/main" userId="f30ab2b58942d9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/>
    <p:restoredTop sz="94719"/>
  </p:normalViewPr>
  <p:slideViewPr>
    <p:cSldViewPr snapToGrid="0">
      <p:cViewPr varScale="1">
        <p:scale>
          <a:sx n="53" d="100"/>
          <a:sy n="53" d="100"/>
        </p:scale>
        <p:origin x="768" y="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dark bg" type="tx">
  <p:cSld name="TITLE_AND_BODY">
    <p:bg>
      <p:bgPr>
        <a:solidFill>
          <a:srgbClr val="39394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5"/>
          <p:cNvSpPr txBox="1">
            <a:spLocks noGrp="1"/>
          </p:cNvSpPr>
          <p:nvPr>
            <p:ph type="sldNum" idx="1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copy">
  <p:cSld name="Title &amp; Subtitle cop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6"/>
          <p:cNvSpPr txBox="1">
            <a:spLocks noGrp="1"/>
          </p:cNvSpPr>
          <p:nvPr>
            <p:ph type="title"/>
          </p:nvPr>
        </p:nvSpPr>
        <p:spPr>
          <a:xfrm>
            <a:off x="2121840" y="2279414"/>
            <a:ext cx="16482719" cy="217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body" idx="1"/>
          </p:nvPr>
        </p:nvSpPr>
        <p:spPr>
          <a:xfrm>
            <a:off x="2167984" y="4630044"/>
            <a:ext cx="20476358" cy="701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None/>
              <a:defRPr/>
            </a:lvl1pPr>
            <a:lvl2pPr marL="914400" lvl="1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None/>
              <a:defRPr/>
            </a:lvl2pPr>
            <a:lvl3pPr marL="1371600" lvl="2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None/>
              <a:defRPr/>
            </a:lvl3pPr>
            <a:lvl4pPr marL="1828800" lvl="3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None/>
              <a:defRPr/>
            </a:lvl4pPr>
            <a:lvl5pPr marL="2286000" lvl="4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None/>
              <a:defRPr/>
            </a:lvl5pPr>
            <a:lvl6pPr marL="2743200" lvl="5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None/>
              <a:defRPr/>
            </a:lvl6pPr>
            <a:lvl7pPr marL="3200400" lvl="6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None/>
              <a:defRPr/>
            </a:lvl7pPr>
            <a:lvl8pPr marL="3657600" lvl="7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None/>
              <a:defRPr/>
            </a:lvl8pPr>
            <a:lvl9pPr marL="4114800" lvl="8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8" name="Google Shape;18;p27"/>
          <p:cNvSpPr>
            <a:spLocks noGrp="1"/>
          </p:cNvSpPr>
          <p:nvPr>
            <p:ph type="pic" idx="2"/>
          </p:nvPr>
        </p:nvSpPr>
        <p:spPr>
          <a:xfrm>
            <a:off x="3616325" y="3515043"/>
            <a:ext cx="2906713" cy="2906712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27"/>
          <p:cNvSpPr>
            <a:spLocks noGrp="1"/>
          </p:cNvSpPr>
          <p:nvPr>
            <p:ph type="pic" idx="3"/>
          </p:nvPr>
        </p:nvSpPr>
        <p:spPr>
          <a:xfrm>
            <a:off x="7162165" y="3515043"/>
            <a:ext cx="2906713" cy="2906712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7"/>
          <p:cNvSpPr>
            <a:spLocks noGrp="1"/>
          </p:cNvSpPr>
          <p:nvPr>
            <p:ph type="pic" idx="4"/>
          </p:nvPr>
        </p:nvSpPr>
        <p:spPr>
          <a:xfrm>
            <a:off x="10708005" y="3515043"/>
            <a:ext cx="2906713" cy="2906712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27"/>
          <p:cNvSpPr>
            <a:spLocks noGrp="1"/>
          </p:cNvSpPr>
          <p:nvPr>
            <p:ph type="pic" idx="5"/>
          </p:nvPr>
        </p:nvSpPr>
        <p:spPr>
          <a:xfrm>
            <a:off x="14253845" y="3515043"/>
            <a:ext cx="2906713" cy="2906712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27"/>
          <p:cNvSpPr>
            <a:spLocks noGrp="1"/>
          </p:cNvSpPr>
          <p:nvPr>
            <p:ph type="pic" idx="6"/>
          </p:nvPr>
        </p:nvSpPr>
        <p:spPr>
          <a:xfrm>
            <a:off x="17799686" y="3515043"/>
            <a:ext cx="2906713" cy="2906712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27"/>
          <p:cNvSpPr>
            <a:spLocks noGrp="1"/>
          </p:cNvSpPr>
          <p:nvPr>
            <p:ph type="pic" idx="7"/>
          </p:nvPr>
        </p:nvSpPr>
        <p:spPr>
          <a:xfrm>
            <a:off x="3616325" y="7060883"/>
            <a:ext cx="2906713" cy="2906712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27"/>
          <p:cNvSpPr>
            <a:spLocks noGrp="1"/>
          </p:cNvSpPr>
          <p:nvPr>
            <p:ph type="pic" idx="8"/>
          </p:nvPr>
        </p:nvSpPr>
        <p:spPr>
          <a:xfrm>
            <a:off x="7162165" y="7060883"/>
            <a:ext cx="2906713" cy="2906712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27"/>
          <p:cNvSpPr>
            <a:spLocks noGrp="1"/>
          </p:cNvSpPr>
          <p:nvPr>
            <p:ph type="pic" idx="9"/>
          </p:nvPr>
        </p:nvSpPr>
        <p:spPr>
          <a:xfrm>
            <a:off x="10708005" y="7060883"/>
            <a:ext cx="2906713" cy="2906712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27"/>
          <p:cNvSpPr>
            <a:spLocks noGrp="1"/>
          </p:cNvSpPr>
          <p:nvPr>
            <p:ph type="pic" idx="13"/>
          </p:nvPr>
        </p:nvSpPr>
        <p:spPr>
          <a:xfrm>
            <a:off x="14253845" y="7060883"/>
            <a:ext cx="2906713" cy="2906712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27"/>
          <p:cNvSpPr>
            <a:spLocks noGrp="1"/>
          </p:cNvSpPr>
          <p:nvPr>
            <p:ph type="pic" idx="14"/>
          </p:nvPr>
        </p:nvSpPr>
        <p:spPr>
          <a:xfrm>
            <a:off x="17799686" y="7060883"/>
            <a:ext cx="2906713" cy="29067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sldNum" idx="1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dark bg">
  <p:cSld name="Photo dark bg">
    <p:bg>
      <p:bgPr>
        <a:solidFill>
          <a:srgbClr val="39394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F4F5F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F4F5F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F4F5F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F4F5F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F4F5F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F4F5F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F4F5F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F4F5F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F4F5F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32" name="Google Shape;32;p29"/>
          <p:cNvCxnSpPr/>
          <p:nvPr/>
        </p:nvCxnSpPr>
        <p:spPr>
          <a:xfrm>
            <a:off x="23077405" y="1371248"/>
            <a:ext cx="1636515" cy="1"/>
          </a:xfrm>
          <a:prstGeom prst="straightConnector1">
            <a:avLst/>
          </a:prstGeom>
          <a:noFill/>
          <a:ln w="50800" cap="flat" cmpd="sng">
            <a:solidFill>
              <a:srgbClr val="71BB9A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3" name="Google Shape;33;p29"/>
          <p:cNvSpPr>
            <a:spLocks noGrp="1"/>
          </p:cNvSpPr>
          <p:nvPr>
            <p:ph type="pic" idx="2"/>
          </p:nvPr>
        </p:nvSpPr>
        <p:spPr>
          <a:xfrm>
            <a:off x="4125595" y="3881755"/>
            <a:ext cx="2641600" cy="2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29"/>
          <p:cNvSpPr>
            <a:spLocks noGrp="1"/>
          </p:cNvSpPr>
          <p:nvPr>
            <p:ph type="pic" idx="3"/>
          </p:nvPr>
        </p:nvSpPr>
        <p:spPr>
          <a:xfrm>
            <a:off x="7529195" y="3881755"/>
            <a:ext cx="2641600" cy="2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29"/>
          <p:cNvSpPr>
            <a:spLocks noGrp="1"/>
          </p:cNvSpPr>
          <p:nvPr>
            <p:ph type="pic" idx="4"/>
          </p:nvPr>
        </p:nvSpPr>
        <p:spPr>
          <a:xfrm>
            <a:off x="10932795" y="3881755"/>
            <a:ext cx="2641600" cy="2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29"/>
          <p:cNvSpPr>
            <a:spLocks noGrp="1"/>
          </p:cNvSpPr>
          <p:nvPr>
            <p:ph type="pic" idx="5"/>
          </p:nvPr>
        </p:nvSpPr>
        <p:spPr>
          <a:xfrm>
            <a:off x="14336395" y="3881755"/>
            <a:ext cx="2641600" cy="2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29"/>
          <p:cNvSpPr>
            <a:spLocks noGrp="1"/>
          </p:cNvSpPr>
          <p:nvPr>
            <p:ph type="pic" idx="6"/>
          </p:nvPr>
        </p:nvSpPr>
        <p:spPr>
          <a:xfrm>
            <a:off x="17739995" y="3881755"/>
            <a:ext cx="2641600" cy="2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29"/>
          <p:cNvSpPr>
            <a:spLocks noGrp="1"/>
          </p:cNvSpPr>
          <p:nvPr>
            <p:ph type="pic" idx="7"/>
          </p:nvPr>
        </p:nvSpPr>
        <p:spPr>
          <a:xfrm>
            <a:off x="4125595" y="7183755"/>
            <a:ext cx="2641600" cy="2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29"/>
          <p:cNvSpPr>
            <a:spLocks noGrp="1"/>
          </p:cNvSpPr>
          <p:nvPr>
            <p:ph type="pic" idx="8"/>
          </p:nvPr>
        </p:nvSpPr>
        <p:spPr>
          <a:xfrm>
            <a:off x="7529195" y="7183755"/>
            <a:ext cx="2641600" cy="2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9"/>
          <p:cNvSpPr>
            <a:spLocks noGrp="1"/>
          </p:cNvSpPr>
          <p:nvPr>
            <p:ph type="pic" idx="9"/>
          </p:nvPr>
        </p:nvSpPr>
        <p:spPr>
          <a:xfrm>
            <a:off x="10932795" y="7183755"/>
            <a:ext cx="2641600" cy="2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29"/>
          <p:cNvSpPr>
            <a:spLocks noGrp="1"/>
          </p:cNvSpPr>
          <p:nvPr>
            <p:ph type="pic" idx="13"/>
          </p:nvPr>
        </p:nvSpPr>
        <p:spPr>
          <a:xfrm>
            <a:off x="14336395" y="7183755"/>
            <a:ext cx="2641600" cy="2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9"/>
          <p:cNvSpPr>
            <a:spLocks noGrp="1"/>
          </p:cNvSpPr>
          <p:nvPr>
            <p:ph type="pic" idx="14"/>
          </p:nvPr>
        </p:nvSpPr>
        <p:spPr>
          <a:xfrm>
            <a:off x="17739995" y="7183755"/>
            <a:ext cx="2641600" cy="264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2121840" y="2279414"/>
            <a:ext cx="16482719" cy="217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0000"/>
              <a:buFont typeface="Montserrat SemiBold"/>
              <a:buNone/>
              <a:defRPr sz="10000" b="1" i="0" u="none" strike="noStrike" cap="none">
                <a:solidFill>
                  <a:srgbClr val="3939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0000"/>
              <a:buFont typeface="Montserrat SemiBold"/>
              <a:buNone/>
              <a:defRPr sz="10000" b="1" i="0" u="none" strike="noStrike" cap="none">
                <a:solidFill>
                  <a:srgbClr val="3939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0000"/>
              <a:buFont typeface="Montserrat SemiBold"/>
              <a:buNone/>
              <a:defRPr sz="10000" b="1" i="0" u="none" strike="noStrike" cap="none">
                <a:solidFill>
                  <a:srgbClr val="3939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0000"/>
              <a:buFont typeface="Montserrat SemiBold"/>
              <a:buNone/>
              <a:defRPr sz="10000" b="1" i="0" u="none" strike="noStrike" cap="none">
                <a:solidFill>
                  <a:srgbClr val="3939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0000"/>
              <a:buFont typeface="Montserrat SemiBold"/>
              <a:buNone/>
              <a:defRPr sz="10000" b="1" i="0" u="none" strike="noStrike" cap="none">
                <a:solidFill>
                  <a:srgbClr val="3939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0000"/>
              <a:buFont typeface="Montserrat SemiBold"/>
              <a:buNone/>
              <a:defRPr sz="10000" b="1" i="0" u="none" strike="noStrike" cap="none">
                <a:solidFill>
                  <a:srgbClr val="3939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0000"/>
              <a:buFont typeface="Montserrat SemiBold"/>
              <a:buNone/>
              <a:defRPr sz="10000" b="1" i="0" u="none" strike="noStrike" cap="none">
                <a:solidFill>
                  <a:srgbClr val="3939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0000"/>
              <a:buFont typeface="Montserrat SemiBold"/>
              <a:buNone/>
              <a:defRPr sz="10000" b="1" i="0" u="none" strike="noStrike" cap="none">
                <a:solidFill>
                  <a:srgbClr val="3939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0000"/>
              <a:buFont typeface="Montserrat SemiBold"/>
              <a:buNone/>
              <a:defRPr sz="10000" b="1" i="0" u="none" strike="noStrike" cap="none">
                <a:solidFill>
                  <a:srgbClr val="3939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2167984" y="4630044"/>
            <a:ext cx="20476358" cy="701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  <a:defRPr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  <a:defRPr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  <a:defRPr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  <a:defRPr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  <a:defRPr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  <a:defRPr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  <a:defRPr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  <a:defRPr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  <a:defRPr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3939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39394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39394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39394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39394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39394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39394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39394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39394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9" name="Google Shape;9;p24"/>
          <p:cNvCxnSpPr/>
          <p:nvPr/>
        </p:nvCxnSpPr>
        <p:spPr>
          <a:xfrm>
            <a:off x="23077405" y="1371248"/>
            <a:ext cx="1636515" cy="1"/>
          </a:xfrm>
          <a:prstGeom prst="straightConnector1">
            <a:avLst/>
          </a:prstGeom>
          <a:noFill/>
          <a:ln w="50800" cap="flat" cmpd="sng">
            <a:solidFill>
              <a:srgbClr val="496F63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hyperlink" Target="https://m.youtube.com/watch?v=pXtN4y3O35M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.youtube.com/watch?v=6m9ZM9YZPXg" TargetMode="Externa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hyperlink" Target="https://m.youtube.com/watch?v=DnsZMAS5V5A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.youtube.com/watch?v=lq425cIrv3o" TargetMode="Externa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uddingRowSligo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puddingrow.i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igofoodtrail.ie/faces-of-the-sligo-food-trail-dervla-james-pudding-row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linkedin.com/company/gadzety-reklamowe" TargetMode="External"/><Relationship Id="rId4" Type="http://schemas.openxmlformats.org/officeDocument/2006/relationships/hyperlink" Target="https://promoshop.p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SaIOCHbuY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6415315" y="486909"/>
            <a:ext cx="11656118" cy="1249268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"/>
          <p:cNvSpPr/>
          <p:nvPr/>
        </p:nvSpPr>
        <p:spPr>
          <a:xfrm>
            <a:off x="1719139" y="6858000"/>
            <a:ext cx="20265656" cy="386714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880"/>
              <a:buFont typeface="Arial"/>
              <a:buNone/>
            </a:pPr>
            <a:r>
              <a:rPr lang="es" sz="888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Módulo 1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8880"/>
              <a:buFont typeface="Montserrat SemiBold"/>
              <a:buNone/>
            </a:pPr>
            <a:endParaRPr sz="888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140"/>
              <a:buFont typeface="Arial"/>
              <a:buNone/>
            </a:pPr>
            <a:r>
              <a:rPr lang="es" sz="814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importancia de la metodología LEAN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4F5F7"/>
              </a:buClr>
              <a:buSzPts val="5550"/>
              <a:buFont typeface="Montserrat SemiBold"/>
              <a:buNone/>
            </a:pPr>
            <a:endParaRPr sz="555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2706" y="4088219"/>
            <a:ext cx="5658587" cy="174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A47DC-9D8A-42B8-9651-75C60617EB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806220" y="12639815"/>
            <a:ext cx="8577780" cy="1055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0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1326360" y="2141620"/>
            <a:ext cx="10865639" cy="1134363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/>
          <p:nvPr/>
        </p:nvSpPr>
        <p:spPr>
          <a:xfrm>
            <a:off x="1531178" y="953195"/>
            <a:ext cx="14578887" cy="138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7200"/>
              <a:buFont typeface="Arial"/>
              <a:buNone/>
            </a:pPr>
            <a:r>
              <a:rPr lang="es" sz="7200" b="1" i="1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según la Metodología LEAN</a:t>
            </a:r>
            <a:endParaRPr/>
          </a:p>
        </p:txBody>
      </p:sp>
      <p:sp>
        <p:nvSpPr>
          <p:cNvPr id="160" name="Google Shape;160;p10"/>
          <p:cNvSpPr/>
          <p:nvPr/>
        </p:nvSpPr>
        <p:spPr>
          <a:xfrm>
            <a:off x="1531178" y="5362842"/>
            <a:ext cx="10452256" cy="633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C30"/>
              </a:buClr>
              <a:buSzPts val="4800"/>
              <a:buFont typeface="Arial"/>
              <a:buNone/>
            </a:pPr>
            <a:r>
              <a:rPr lang="es" sz="4800" b="0" i="0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El proceso de </a:t>
            </a:r>
            <a:r>
              <a:rPr lang="es" sz="4800" b="1" i="0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Innovación LEAN</a:t>
            </a:r>
            <a:r>
              <a:rPr lang="es" sz="4800" b="0" i="0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4800"/>
              <a:buFont typeface="PT Sans"/>
              <a:buNone/>
            </a:pPr>
            <a:endParaRPr sz="4800" b="0" i="0" u="none" strike="noStrike" cap="none" dirty="0">
              <a:solidFill>
                <a:srgbClr val="292C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C30"/>
              </a:buClr>
              <a:buSzPts val="4800"/>
              <a:buFont typeface="Arial"/>
              <a:buNone/>
            </a:pPr>
            <a:r>
              <a:rPr lang="es" sz="4800" b="0" i="0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consiste en la aplicación sistemática de los principios del </a:t>
            </a:r>
            <a:r>
              <a:rPr lang="es" sz="4800" b="1" i="0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pensamiento LEAN,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4800"/>
              <a:buFont typeface="PT Sans"/>
              <a:buNone/>
            </a:pPr>
            <a:endParaRPr sz="4800" b="0" i="0" u="none" strike="noStrike" cap="none" dirty="0">
              <a:solidFill>
                <a:srgbClr val="292C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C30"/>
              </a:buClr>
              <a:buSzPts val="4800"/>
              <a:buFont typeface="Arial"/>
              <a:buNone/>
            </a:pPr>
            <a:r>
              <a:rPr lang="es-ES" sz="4800" dirty="0">
                <a:solidFill>
                  <a:srgbClr val="2A2C30"/>
                </a:solidFill>
              </a:rPr>
              <a:t>en el </a:t>
            </a:r>
            <a:r>
              <a:rPr lang="es" sz="4800" b="0" i="0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producto, o en el proceso de innovación y desarrollo</a:t>
            </a:r>
            <a:endParaRPr sz="4800" b="0" i="0" u="none" strike="noStrike" cap="none" dirty="0">
              <a:solidFill>
                <a:srgbClr val="292C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0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10</a:t>
            </a:fld>
            <a:endParaRPr/>
          </a:p>
        </p:txBody>
      </p:sp>
      <p:pic>
        <p:nvPicPr>
          <p:cNvPr id="162" name="Google Shape;1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60738" y="5045238"/>
            <a:ext cx="10296901" cy="818509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0"/>
          <p:cNvSpPr/>
          <p:nvPr/>
        </p:nvSpPr>
        <p:spPr>
          <a:xfrm rot="-5400000">
            <a:off x="-6264000" y="6454140"/>
            <a:ext cx="13716000" cy="80772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LEAN</a:t>
            </a:r>
            <a:endParaRPr/>
          </a:p>
        </p:txBody>
      </p:sp>
      <p:sp>
        <p:nvSpPr>
          <p:cNvPr id="164" name="Google Shape;164;p10"/>
          <p:cNvSpPr/>
          <p:nvPr/>
        </p:nvSpPr>
        <p:spPr>
          <a:xfrm>
            <a:off x="13433138" y="3230822"/>
            <a:ext cx="9907280" cy="161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7200"/>
              <a:buFont typeface="Arial"/>
              <a:buNone/>
            </a:pPr>
            <a:r>
              <a:rPr lang="es" sz="7200" b="1" i="1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El Pensamiento LEAN</a:t>
            </a:r>
            <a:endParaRPr sz="7200" b="1" i="1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>
            <a:off x="6861588" y="2433380"/>
            <a:ext cx="10660822" cy="60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None/>
            </a:pPr>
            <a:r>
              <a:rPr lang="es" sz="36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se basa 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1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 rot="-5400000">
            <a:off x="5680518" y="1711327"/>
            <a:ext cx="11588807" cy="124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11</a:t>
            </a:fld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1161521" y="209550"/>
            <a:ext cx="22482851" cy="23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000"/>
              <a:buFont typeface="Arial"/>
              <a:buNone/>
            </a:pPr>
            <a:r>
              <a:rPr lang="es" sz="8000" b="1" i="1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¡Sigue estos 5 pasos para aplicar el proceso de Innovación Lean!</a:t>
            </a:r>
            <a:endParaRPr dirty="0"/>
          </a:p>
        </p:txBody>
      </p:sp>
      <p:sp>
        <p:nvSpPr>
          <p:cNvPr id="173" name="Google Shape;173;p11"/>
          <p:cNvSpPr/>
          <p:nvPr/>
        </p:nvSpPr>
        <p:spPr>
          <a:xfrm rot="-5400000">
            <a:off x="-6264000" y="6454140"/>
            <a:ext cx="13716000" cy="80772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- 5 PASOS</a:t>
            </a:r>
            <a:endParaRPr/>
          </a:p>
        </p:txBody>
      </p:sp>
      <p:grpSp>
        <p:nvGrpSpPr>
          <p:cNvPr id="174" name="Google Shape;174;p11"/>
          <p:cNvGrpSpPr/>
          <p:nvPr/>
        </p:nvGrpSpPr>
        <p:grpSpPr>
          <a:xfrm>
            <a:off x="5791611" y="2712305"/>
            <a:ext cx="11366617" cy="9824215"/>
            <a:chOff x="2098615" y="7205"/>
            <a:chExt cx="11366617" cy="9824215"/>
          </a:xfrm>
        </p:grpSpPr>
        <p:sp>
          <p:nvSpPr>
            <p:cNvPr id="175" name="Google Shape;175;p11"/>
            <p:cNvSpPr/>
            <p:nvPr/>
          </p:nvSpPr>
          <p:spPr>
            <a:xfrm>
              <a:off x="6144224" y="7205"/>
              <a:ext cx="3275399" cy="2129009"/>
            </a:xfrm>
            <a:prstGeom prst="roundRect">
              <a:avLst>
                <a:gd name="adj" fmla="val 16667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 txBox="1"/>
            <p:nvPr/>
          </p:nvSpPr>
          <p:spPr>
            <a:xfrm>
              <a:off x="6248154" y="111135"/>
              <a:ext cx="3067539" cy="1921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Identificar la utilidad</a:t>
              </a:r>
              <a:endParaRPr sz="2300" b="0" i="0" u="none" strike="noStrike" cap="none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3528118" y="1071710"/>
              <a:ext cx="8507610" cy="85076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290" y="7635"/>
                  </a:moveTo>
                  <a:lnTo>
                    <a:pt x="89290" y="7635"/>
                  </a:lnTo>
                  <a:cubicBezTo>
                    <a:pt x="95459" y="11086"/>
                    <a:pt x="100970" y="15600"/>
                    <a:pt x="105569" y="20968"/>
                  </a:cubicBezTo>
                </a:path>
              </a:pathLst>
            </a:cu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0189833" y="2946512"/>
              <a:ext cx="3275399" cy="2129009"/>
            </a:xfrm>
            <a:prstGeom prst="roundRect">
              <a:avLst>
                <a:gd name="adj" fmla="val 16667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 txBox="1"/>
            <p:nvPr/>
          </p:nvSpPr>
          <p:spPr>
            <a:xfrm>
              <a:off x="10293763" y="3050442"/>
              <a:ext cx="3067539" cy="1921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Trazar el mapa del flujo de valor</a:t>
              </a:r>
              <a:endParaRPr sz="2300" b="0" i="0" u="none" strike="noStrike" cap="none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3528118" y="1071710"/>
              <a:ext cx="8507610" cy="85076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856" y="64151"/>
                  </a:moveTo>
                  <a:cubicBezTo>
                    <a:pt x="119307" y="72070"/>
                    <a:pt x="117192" y="79802"/>
                    <a:pt x="113633" y="86897"/>
                  </a:cubicBezTo>
                </a:path>
              </a:pathLst>
            </a:cu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8644548" y="7702411"/>
              <a:ext cx="3275399" cy="2129009"/>
            </a:xfrm>
            <a:prstGeom prst="roundRect">
              <a:avLst>
                <a:gd name="adj" fmla="val 16667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 txBox="1"/>
            <p:nvPr/>
          </p:nvSpPr>
          <p:spPr>
            <a:xfrm>
              <a:off x="8748478" y="7806341"/>
              <a:ext cx="3067539" cy="1921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Crear el flujo</a:t>
              </a:r>
              <a:endParaRPr sz="23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3528118" y="1071710"/>
              <a:ext cx="8507610" cy="85076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367" y="119546"/>
                  </a:moveTo>
                  <a:cubicBezTo>
                    <a:pt x="62474" y="120151"/>
                    <a:pt x="57526" y="120151"/>
                    <a:pt x="52634" y="119546"/>
                  </a:cubicBezTo>
                </a:path>
              </a:pathLst>
            </a:cu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3643900" y="7702411"/>
              <a:ext cx="3275399" cy="2129009"/>
            </a:xfrm>
            <a:prstGeom prst="roundRect">
              <a:avLst>
                <a:gd name="adj" fmla="val 16667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 txBox="1"/>
            <p:nvPr/>
          </p:nvSpPr>
          <p:spPr>
            <a:xfrm>
              <a:off x="3747830" y="7806341"/>
              <a:ext cx="3067539" cy="1921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-ES" sz="2300" b="0" i="0" u="none" strike="noStrike" cap="none" dirty="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Producir por arrastre</a:t>
              </a:r>
              <a:endParaRPr sz="2300" b="0" i="0" u="none" strike="noStrike" cap="none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528118" y="1071710"/>
              <a:ext cx="8507610" cy="85076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67" y="86898"/>
                  </a:moveTo>
                  <a:lnTo>
                    <a:pt x="6367" y="86898"/>
                  </a:lnTo>
                  <a:cubicBezTo>
                    <a:pt x="2808" y="79802"/>
                    <a:pt x="693" y="72071"/>
                    <a:pt x="144" y="64152"/>
                  </a:cubicBezTo>
                </a:path>
              </a:pathLst>
            </a:cu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098615" y="2946512"/>
              <a:ext cx="3275399" cy="2129009"/>
            </a:xfrm>
            <a:prstGeom prst="roundRect">
              <a:avLst>
                <a:gd name="adj" fmla="val 16667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 txBox="1"/>
            <p:nvPr/>
          </p:nvSpPr>
          <p:spPr>
            <a:xfrm>
              <a:off x="2202545" y="3050442"/>
              <a:ext cx="3067539" cy="1921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Buscar la perfección</a:t>
              </a:r>
              <a:endParaRPr sz="23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528118" y="1071710"/>
              <a:ext cx="8507610" cy="850761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431" y="20968"/>
                  </a:moveTo>
                  <a:lnTo>
                    <a:pt x="14431" y="20968"/>
                  </a:lnTo>
                  <a:cubicBezTo>
                    <a:pt x="19030" y="15599"/>
                    <a:pt x="24541" y="11085"/>
                    <a:pt x="30710" y="7635"/>
                  </a:cubicBezTo>
                </a:path>
              </a:pathLst>
            </a:custGeom>
            <a:noFill/>
            <a:ln w="1270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/>
          <p:nvPr/>
        </p:nvSpPr>
        <p:spPr>
          <a:xfrm>
            <a:off x="1463871" y="762695"/>
            <a:ext cx="10744214" cy="175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¿Qué se puede hacer para implementar este tipo de Innovación LEAN?</a:t>
            </a:r>
            <a:endParaRPr dirty="0"/>
          </a:p>
        </p:txBody>
      </p:sp>
      <p:sp>
        <p:nvSpPr>
          <p:cNvPr id="195" name="Google Shape;195;p12"/>
          <p:cNvSpPr/>
          <p:nvPr/>
        </p:nvSpPr>
        <p:spPr>
          <a:xfrm>
            <a:off x="1521319" y="4821911"/>
            <a:ext cx="9889167" cy="746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None/>
            </a:pPr>
            <a:r>
              <a:rPr lang="es" sz="36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Principios del Design Thinking (o Pensamiento de Diseño)</a:t>
            </a:r>
            <a:endParaRPr sz="36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8" indent="-571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Char char="•"/>
            </a:pPr>
            <a:r>
              <a:rPr lang="es" sz="36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Usar las herramientas y metodologías necesarias para entender la oportunidad real y ver cómo acerelarla hasta conventirla en algo verdaderamente innovador.</a:t>
            </a:r>
            <a:endParaRPr sz="36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PT Sans"/>
              <a:buNone/>
            </a:pPr>
            <a:endParaRPr sz="36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None/>
            </a:pPr>
            <a:r>
              <a:rPr lang="es" sz="36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LEAN Startup</a:t>
            </a:r>
            <a:endParaRPr dirty="0"/>
          </a:p>
          <a:p>
            <a:pPr marL="571500" marR="0" lvl="0" indent="-571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Char char="•"/>
            </a:pPr>
            <a:r>
              <a:rPr lang="es" sz="36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metodologías - qué podemos aprender de las mejores compañías emprendedoras que, aún con pocos recursos, consiguen crear cosas como UBER</a:t>
            </a:r>
            <a:endParaRPr sz="36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PT Sans"/>
              <a:buNone/>
            </a:pPr>
            <a:endParaRPr sz="36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None/>
            </a:pPr>
            <a:r>
              <a:rPr lang="es" sz="36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Métodos y prácticas LEAN</a:t>
            </a:r>
            <a:endParaRPr dirty="0"/>
          </a:p>
          <a:p>
            <a:pPr marL="571500" marR="0" lvl="0" indent="-571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Char char="•"/>
            </a:pPr>
            <a:r>
              <a:rPr lang="es" sz="36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lecciones de grandes empresas</a:t>
            </a:r>
            <a:endParaRPr dirty="0"/>
          </a:p>
        </p:txBody>
      </p:sp>
      <p:sp>
        <p:nvSpPr>
          <p:cNvPr id="196" name="Google Shape;196;p12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12</a:t>
            </a:fld>
            <a:endParaRPr/>
          </a:p>
        </p:txBody>
      </p:sp>
      <p:pic>
        <p:nvPicPr>
          <p:cNvPr id="197" name="Google Shape;19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0" y="953195"/>
            <a:ext cx="12020550" cy="1146777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2"/>
          <p:cNvSpPr txBox="1"/>
          <p:nvPr/>
        </p:nvSpPr>
        <p:spPr>
          <a:xfrm flipH="1">
            <a:off x="13780236" y="7205858"/>
            <a:ext cx="2122341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T Sans"/>
              <a:buNone/>
            </a:pPr>
            <a:r>
              <a:rPr lang="es" sz="3200" b="1" i="0" u="none" strike="noStrike" cap="none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Design</a:t>
            </a:r>
            <a:r>
              <a:rPr lang="es" sz="3200" b="1" i="0" u="none" strike="noStrike" cap="none" dirty="0">
                <a:solidFill>
                  <a:srgbClr val="34383B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s" sz="3200" b="1" i="0" u="none" strike="noStrike" cap="none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thinking</a:t>
            </a:r>
            <a:endParaRPr sz="3200" b="1" i="0" u="none" strike="noStrike" cap="none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9" name="Google Shape;199;p12"/>
          <p:cNvSpPr txBox="1"/>
          <p:nvPr/>
        </p:nvSpPr>
        <p:spPr>
          <a:xfrm flipH="1">
            <a:off x="17042818" y="7156772"/>
            <a:ext cx="2122341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T Sans"/>
              <a:buNone/>
            </a:pPr>
            <a:r>
              <a:rPr lang="es" sz="3200" b="1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Lean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T Sans"/>
              <a:buNone/>
            </a:pPr>
            <a:r>
              <a:rPr lang="es" sz="3200" b="1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start-up</a:t>
            </a:r>
            <a:endParaRPr sz="3200" b="1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0" name="Google Shape;200;p12"/>
          <p:cNvSpPr txBox="1"/>
          <p:nvPr/>
        </p:nvSpPr>
        <p:spPr>
          <a:xfrm flipH="1">
            <a:off x="20728187" y="6527750"/>
            <a:ext cx="2054679" cy="202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T Sans"/>
              <a:buNone/>
            </a:pPr>
            <a:r>
              <a:rPr lang="es" sz="3200" b="1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Métodos y prácticas LEAN</a:t>
            </a:r>
            <a:endParaRPr sz="3200" b="1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 flipH="1">
            <a:off x="15902581" y="3348197"/>
            <a:ext cx="4714972" cy="6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T Sans"/>
              <a:buNone/>
            </a:pPr>
            <a:r>
              <a:rPr lang="es" sz="3600" b="1" i="0" u="none" strike="noStrike" cap="none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La innovación LEAN</a:t>
            </a:r>
            <a:endParaRPr dirty="0"/>
          </a:p>
        </p:txBody>
      </p:sp>
      <p:sp>
        <p:nvSpPr>
          <p:cNvPr id="202" name="Google Shape;202;p12"/>
          <p:cNvSpPr/>
          <p:nvPr/>
        </p:nvSpPr>
        <p:spPr>
          <a:xfrm rot="-5400000">
            <a:off x="-6264001" y="6203975"/>
            <a:ext cx="13716000" cy="130805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SEGÚN LA METODOLOGÍA LEAN - TRES PILARES</a:t>
            </a:r>
            <a:endParaRPr dirty="0"/>
          </a:p>
        </p:txBody>
      </p:sp>
      <p:sp>
        <p:nvSpPr>
          <p:cNvPr id="203" name="Google Shape;203;p12"/>
          <p:cNvSpPr/>
          <p:nvPr/>
        </p:nvSpPr>
        <p:spPr>
          <a:xfrm>
            <a:off x="1463871" y="2469477"/>
            <a:ext cx="7330994" cy="175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Los 3 pilares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según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Metodología LEAN</a:t>
            </a:r>
            <a:endParaRPr sz="4400" b="1" i="0" u="none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"/>
          <p:cNvSpPr/>
          <p:nvPr/>
        </p:nvSpPr>
        <p:spPr>
          <a:xfrm>
            <a:off x="1739743" y="762695"/>
            <a:ext cx="10452257" cy="165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Comencemos con el </a:t>
            </a:r>
            <a:r>
              <a:rPr lang="es" sz="4000" b="1" i="0" u="sng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DESIGN THINKING.</a:t>
            </a:r>
            <a:endParaRPr sz="4000" b="1" i="0" u="sng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"/>
          <p:cNvSpPr/>
          <p:nvPr/>
        </p:nvSpPr>
        <p:spPr>
          <a:xfrm>
            <a:off x="1798184" y="2231042"/>
            <a:ext cx="10452256" cy="791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330"/>
              <a:buFont typeface="Arial"/>
              <a:buNone/>
            </a:pPr>
            <a:r>
              <a:rPr lang="es" sz="333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El pensamiento de diseño o design thinking es un planteamiento centrado en el cliente, que pretende llevar a cabo una lluvia de ideas (o brainstorming) para resolver problemas.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330"/>
              <a:buFont typeface="PT Sans"/>
              <a:buNone/>
            </a:pPr>
            <a:endParaRPr sz="3330" b="0" i="0" u="none" strike="noStrike" cap="none" dirty="0">
              <a:solidFill>
                <a:srgbClr val="292C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330"/>
              <a:buFont typeface="Arial"/>
              <a:buNone/>
            </a:pPr>
            <a:r>
              <a:rPr lang="es" sz="333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Centra</a:t>
            </a:r>
            <a:r>
              <a:rPr lang="es" sz="333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la acción en el </a:t>
            </a:r>
            <a:r>
              <a:rPr lang="es" sz="333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CLIENTE</a:t>
            </a:r>
            <a:r>
              <a:rPr lang="es" sz="333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330"/>
              <a:buFont typeface="PT Sans"/>
              <a:buNone/>
            </a:pPr>
            <a:endParaRPr sz="333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330"/>
              <a:buFont typeface="Arial"/>
              <a:buNone/>
            </a:pPr>
            <a:r>
              <a:rPr lang="es" sz="333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Las compañías podrán entender mejor a sus clientes y sus necesidades si observan a estos usuarios finales en su ambiente natural, descubriendo, a su vez, perspectivas unicas que podrían guiarles a nuevas oportunidades de negocio. </a:t>
            </a:r>
            <a:endParaRPr sz="333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700"/>
              <a:buFont typeface="PT Sans"/>
              <a:buNone/>
            </a:pPr>
            <a:endParaRPr sz="37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700"/>
              <a:buFont typeface="Arial"/>
              <a:buNone/>
            </a:pPr>
            <a:r>
              <a:rPr lang="es" sz="37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Todos los pasos del DESIGN THINKING se explican en el Módulo 4.</a:t>
            </a:r>
            <a:endParaRPr sz="37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775"/>
              <a:buFont typeface="PT Sans"/>
              <a:buNone/>
            </a:pPr>
            <a:endParaRPr sz="2775" b="0" i="0" u="none" strike="noStrike" cap="none" dirty="0">
              <a:solidFill>
                <a:srgbClr val="292C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127"/>
              <a:buFont typeface="PT Sans"/>
              <a:buNone/>
            </a:pPr>
            <a:endParaRPr sz="2127" b="0" i="0" u="none" strike="noStrike" cap="none" dirty="0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0" name="Google Shape;210;p13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13</a:t>
            </a:fld>
            <a:endParaRPr/>
          </a:p>
        </p:txBody>
      </p:sp>
      <p:pic>
        <p:nvPicPr>
          <p:cNvPr id="211" name="Google Shape;21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80419" y="1379223"/>
            <a:ext cx="10715902" cy="5001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80419" y="6858000"/>
            <a:ext cx="10715902" cy="500142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3"/>
          <p:cNvSpPr/>
          <p:nvPr/>
        </p:nvSpPr>
        <p:spPr>
          <a:xfrm rot="-5400000">
            <a:off x="-6264001" y="6203975"/>
            <a:ext cx="13716000" cy="130805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SEGÚN LA METODOLOGÍA LEAN - DESIGN THINKING</a:t>
            </a: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1533323" y="9965244"/>
            <a:ext cx="493291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600"/>
              <a:buFont typeface="Arial"/>
              <a:buNone/>
            </a:pPr>
            <a:r>
              <a:rPr lang="es" sz="3600" b="0" i="0" u="none" strike="noStrike" cap="none" dirty="0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Ver </a:t>
            </a:r>
            <a:endParaRPr sz="3600" b="0" i="0" u="none" strike="noStrike" cap="none" dirty="0">
              <a:solidFill>
                <a:srgbClr val="304A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600"/>
              <a:buFont typeface="Arial"/>
              <a:buNone/>
            </a:pPr>
            <a:r>
              <a:rPr lang="es" sz="3600" b="0" i="0" u="none" strike="noStrike" cap="none" dirty="0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“Como funciona: Design thinking” (6 mins)</a:t>
            </a:r>
            <a:endParaRPr sz="3600" b="0" i="0" u="none" strike="noStrike" cap="none" dirty="0">
              <a:solidFill>
                <a:srgbClr val="304A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3"/>
          <p:cNvSpPr/>
          <p:nvPr/>
        </p:nvSpPr>
        <p:spPr>
          <a:xfrm>
            <a:off x="2096593" y="12240161"/>
            <a:ext cx="6677093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600"/>
              <a:buFont typeface="Arial"/>
              <a:buNone/>
            </a:pPr>
            <a:r>
              <a:rPr lang="es" sz="3600" b="0" i="0" u="sng" strike="noStrike" cap="none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 a YouTube</a:t>
            </a:r>
            <a:endParaRPr sz="3600" b="0" i="0" u="none" strike="noStrike" cap="none">
              <a:solidFill>
                <a:srgbClr val="304A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1565" y="10316941"/>
            <a:ext cx="6047736" cy="280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14</a:t>
            </a:fld>
            <a:endParaRPr/>
          </a:p>
        </p:txBody>
      </p:sp>
      <p:sp>
        <p:nvSpPr>
          <p:cNvPr id="222" name="Google Shape;222;p14"/>
          <p:cNvSpPr/>
          <p:nvPr/>
        </p:nvSpPr>
        <p:spPr>
          <a:xfrm>
            <a:off x="1739743" y="3983504"/>
            <a:ext cx="10452257" cy="827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Arial"/>
              <a:buNone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El enfoque LEAN Startup se basa en un bucle </a:t>
            </a:r>
            <a:r>
              <a:rPr lang="es" sz="3200" dirty="0">
                <a:solidFill>
                  <a:srgbClr val="496F63"/>
                </a:solidFill>
              </a:rPr>
              <a:t>iterativo 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que sigue como se indica: “crear, medir, aprender”. La meta es que las compañías construyan un producto mínimo viable (</a:t>
            </a:r>
            <a:r>
              <a:rPr lang="es" sz="3200" dirty="0">
                <a:solidFill>
                  <a:srgbClr val="496F63"/>
                </a:solidFill>
              </a:rPr>
              <a:t>PMV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), o la versión más básica de una web o producto que los usuarios más tempranos puedan testear.</a:t>
            </a:r>
            <a:endParaRPr dirty="0"/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PT Sans"/>
              <a:buNone/>
            </a:pPr>
            <a:endParaRPr sz="3600" b="0" i="0" u="none" strike="noStrike" cap="none" dirty="0">
              <a:solidFill>
                <a:srgbClr val="A6A7AC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just">
              <a:spcBef>
                <a:spcPts val="800"/>
              </a:spcBef>
              <a:buClr>
                <a:srgbClr val="496F63"/>
              </a:buClr>
              <a:buSzPts val="3200"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es" sz="32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PMV 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ha de poseer las características básicas que harán posible la utilidad y funcionamiento del producto, siriviendo aún así como guía para un futuro desarrollo del mismo.  Al poner un </a:t>
            </a:r>
            <a:r>
              <a:rPr lang="es" sz="3200" dirty="0">
                <a:solidFill>
                  <a:srgbClr val="496F63"/>
                </a:solidFill>
              </a:rPr>
              <a:t>PMV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en manos de los usuarios, las compañías podrán descubrir de manera rápida y eficaz lo que funciona y lo que no en ese producto e iterar basándose en lo percibido anteriormente. De esta manera, se eliminan los residuos y se construye un </a:t>
            </a:r>
            <a:r>
              <a:rPr lang="es" sz="320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producto </a:t>
            </a:r>
            <a:r>
              <a:rPr lang="es" sz="3200" b="1" dirty="0">
                <a:solidFill>
                  <a:srgbClr val="496F63"/>
                </a:solidFill>
              </a:rPr>
              <a:t>realmente </a:t>
            </a:r>
            <a:r>
              <a:rPr lang="es" sz="32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ajustado </a:t>
            </a:r>
            <a:r>
              <a:rPr lang="es" sz="3200" dirty="0">
                <a:solidFill>
                  <a:srgbClr val="496F63"/>
                </a:solidFill>
              </a:rPr>
              <a:t>a</a:t>
            </a:r>
            <a:r>
              <a:rPr lang="es" sz="3200" b="1" dirty="0">
                <a:solidFill>
                  <a:srgbClr val="496F63"/>
                </a:solidFill>
              </a:rPr>
              <a:t> 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los clientes.</a:t>
            </a:r>
            <a:endParaRPr sz="32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4"/>
          <p:cNvSpPr/>
          <p:nvPr/>
        </p:nvSpPr>
        <p:spPr>
          <a:xfrm>
            <a:off x="1764951" y="656422"/>
            <a:ext cx="10452257" cy="33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750"/>
              <a:buFont typeface="Arial"/>
              <a:buNone/>
            </a:pPr>
            <a:r>
              <a:rPr lang="es" sz="475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Métodología LEAN Start-up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4750"/>
              <a:buFont typeface="Montserrat SemiBold"/>
              <a:buNone/>
            </a:pPr>
            <a:endParaRPr sz="475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750"/>
              <a:buFont typeface="Arial"/>
              <a:buNone/>
            </a:pPr>
            <a:r>
              <a:rPr lang="es" sz="475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(puede que hayas oído hablar del</a:t>
            </a:r>
            <a:endParaRPr sz="475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750"/>
              <a:buFont typeface="Arial"/>
              <a:buNone/>
            </a:pPr>
            <a:r>
              <a:rPr lang="es" sz="4750" b="1" dirty="0">
                <a:solidFill>
                  <a:srgbClr val="496F63"/>
                </a:solidFill>
              </a:rPr>
              <a:t>PMV</a:t>
            </a:r>
            <a:r>
              <a:rPr lang="es" sz="475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- Producto Mínimo </a:t>
            </a:r>
            <a:r>
              <a:rPr lang="es" sz="4750" b="1" dirty="0">
                <a:solidFill>
                  <a:srgbClr val="496F63"/>
                </a:solidFill>
              </a:rPr>
              <a:t>V</a:t>
            </a:r>
            <a:r>
              <a:rPr lang="es" sz="475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iable)</a:t>
            </a:r>
            <a:endParaRPr sz="475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07664" y="523420"/>
            <a:ext cx="8413208" cy="633458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4"/>
          <p:cNvSpPr/>
          <p:nvPr/>
        </p:nvSpPr>
        <p:spPr>
          <a:xfrm>
            <a:off x="12888162" y="7446081"/>
            <a:ext cx="10452256" cy="16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s" sz="2400" b="0" i="0" u="none" strike="noStrike" cap="none" dirty="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La Metodología LEAN Startup, popularizada gracias al empresario Steve Blank, en Silicon Valley, se basa en estos conceptos, partiendo del Design Thinking y permite a las compañías “idear, prototipar, definir, testear y mejorar oportunidades de negocio rápida y eficazmente”  </a:t>
            </a:r>
            <a:endParaRPr sz="2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4"/>
          <p:cNvSpPr/>
          <p:nvPr/>
        </p:nvSpPr>
        <p:spPr>
          <a:xfrm rot="-5400000">
            <a:off x="-6264001" y="6203975"/>
            <a:ext cx="13716000" cy="130805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MAGRA - METODOLOGÍA LEAN STARTUP</a:t>
            </a: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12553794" y="9649767"/>
            <a:ext cx="5041250" cy="204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200"/>
              <a:buFont typeface="Arial"/>
              <a:buNone/>
            </a:pPr>
            <a:r>
              <a:rPr lang="es" sz="3200" b="0" i="0" u="none" strike="noStrike" cap="none" dirty="0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Ver </a:t>
            </a:r>
            <a:endParaRPr sz="3200" b="0" i="0" u="none" strike="noStrike" cap="none" dirty="0">
              <a:solidFill>
                <a:srgbClr val="304A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200"/>
              <a:buFont typeface="Arial"/>
              <a:buNone/>
            </a:pPr>
            <a:r>
              <a:rPr lang="es" sz="3200" b="0" i="0" u="none" strike="noStrike" cap="none" dirty="0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“The Built-Measure-Learn Feedback Loop/  New venture launch”</a:t>
            </a:r>
            <a:endParaRPr sz="3200" b="0" i="0" u="none" strike="noStrike" cap="none" dirty="0">
              <a:solidFill>
                <a:srgbClr val="304A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08702" y="9808224"/>
            <a:ext cx="6076331" cy="3135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4"/>
          <p:cNvSpPr/>
          <p:nvPr/>
        </p:nvSpPr>
        <p:spPr>
          <a:xfrm>
            <a:off x="13236484" y="11915839"/>
            <a:ext cx="3521393" cy="57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AF0A"/>
              </a:buClr>
              <a:buSzPts val="3200"/>
              <a:buFont typeface="Arial"/>
              <a:buNone/>
            </a:pPr>
            <a:r>
              <a:rPr lang="es" sz="3200" b="0" i="0" u="sng" strike="noStrike" cap="none">
                <a:solidFill>
                  <a:srgbClr val="E4AF0A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 a YouTube</a:t>
            </a:r>
            <a:endParaRPr sz="3200" b="0" i="0" u="none" strike="noStrike" cap="none">
              <a:solidFill>
                <a:srgbClr val="E4AF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/>
          <p:nvPr/>
        </p:nvSpPr>
        <p:spPr>
          <a:xfrm>
            <a:off x="1957456" y="4461250"/>
            <a:ext cx="10452256" cy="4433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</a:pPr>
            <a:endParaRPr sz="2300" b="0" i="0" u="none" strike="noStrike" cap="none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6" name="Google Shape;236;p15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15</a:t>
            </a:fld>
            <a:endParaRPr/>
          </a:p>
        </p:txBody>
      </p:sp>
      <p:sp>
        <p:nvSpPr>
          <p:cNvPr id="237" name="Google Shape;237;p15"/>
          <p:cNvSpPr/>
          <p:nvPr/>
        </p:nvSpPr>
        <p:spPr>
          <a:xfrm>
            <a:off x="1957455" y="762695"/>
            <a:ext cx="10452257" cy="141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750"/>
              <a:buFont typeface="Arial"/>
              <a:buNone/>
            </a:pPr>
            <a:r>
              <a:rPr lang="es" sz="875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Los Procesos LEAN</a:t>
            </a:r>
            <a:endParaRPr dirty="0"/>
          </a:p>
        </p:txBody>
      </p:sp>
      <p:sp>
        <p:nvSpPr>
          <p:cNvPr id="238" name="Google Shape;238;p15"/>
          <p:cNvSpPr/>
          <p:nvPr/>
        </p:nvSpPr>
        <p:spPr>
          <a:xfrm>
            <a:off x="1957455" y="2174080"/>
            <a:ext cx="12192000" cy="19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2800"/>
              <a:buFont typeface="Arial"/>
              <a:buChar char="•"/>
            </a:pPr>
            <a:r>
              <a:rPr lang="es" sz="28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reducción de residuos</a:t>
            </a:r>
            <a:endParaRPr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496F63"/>
              </a:buClr>
              <a:buSzPts val="2800"/>
              <a:buFont typeface="Arial"/>
              <a:buChar char="•"/>
            </a:pPr>
            <a:r>
              <a:rPr lang="es" sz="28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Velar por una mejora continua</a:t>
            </a:r>
            <a:endParaRPr dirty="0"/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496F63"/>
              </a:buClr>
              <a:buSzPts val="2400"/>
              <a:buFont typeface="Arial"/>
              <a:buNone/>
            </a:pPr>
            <a:r>
              <a:rPr lang="es" sz="2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Favorecer que los equipos de innovación desmantelen burocracias y procesos que inhiben la innovación</a:t>
            </a:r>
            <a:endParaRPr sz="24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1854015" y="4337125"/>
            <a:ext cx="12192000" cy="447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2400"/>
              <a:buFont typeface="Arial"/>
              <a:buNone/>
            </a:pPr>
            <a:r>
              <a:rPr lang="es" sz="2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Esto podría incluir la reducción al mínimo del número de reuniones necesarias para los empleados, simplificar las fases que los proyectos han de pasar para su aprobación y emplear métodos LEAN como por ejemplo </a:t>
            </a:r>
            <a:r>
              <a:rPr lang="es" sz="24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Seis Sigma</a:t>
            </a:r>
            <a:r>
              <a:rPr lang="es" sz="2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96F63"/>
              </a:buClr>
              <a:buSzPts val="2400"/>
              <a:buFont typeface="Arial"/>
              <a:buNone/>
            </a:pPr>
            <a:r>
              <a:rPr lang="es" sz="24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Seis Sigma </a:t>
            </a:r>
            <a:r>
              <a:rPr lang="es" sz="2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es un método centrado en mejorar los procesos y el rendimiento del negocio, eliminando las causas de los errores que conducen a defectos en un producto o servicio. </a:t>
            </a:r>
            <a:endParaRPr sz="24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96F63"/>
              </a:buClr>
              <a:buSzPts val="2400"/>
              <a:buFont typeface="Arial"/>
              <a:buNone/>
            </a:pPr>
            <a:r>
              <a:rPr lang="es" sz="24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Primeros pasos de la metodología Seis Sigma - Motorola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96F63"/>
              </a:buClr>
              <a:buSzPts val="2400"/>
              <a:buFont typeface="Arial"/>
              <a:buNone/>
            </a:pPr>
            <a:r>
              <a:rPr lang="es" sz="2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Motorola aplicó por primera vez la metodología a mediados de los años ochenta, como manera de estandardizar la medida del los defectos con objeto de mejorar el proceso de fabricación. </a:t>
            </a:r>
            <a:endParaRPr dirty="0"/>
          </a:p>
        </p:txBody>
      </p:sp>
      <p:pic>
        <p:nvPicPr>
          <p:cNvPr id="240" name="Google Shape;24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86866" y="762695"/>
            <a:ext cx="5832976" cy="591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595" y="8808656"/>
            <a:ext cx="12905720" cy="475360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/>
          <p:nvPr/>
        </p:nvSpPr>
        <p:spPr>
          <a:xfrm rot="-5400000">
            <a:off x="-6264001" y="6480973"/>
            <a:ext cx="13716000" cy="754053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PROCESOS LEAN</a:t>
            </a: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15670591" y="7498016"/>
            <a:ext cx="7611075" cy="131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4000"/>
              <a:buFont typeface="Arial"/>
              <a:buNone/>
            </a:pPr>
            <a:r>
              <a:rPr lang="es" sz="4000" b="0" i="0" u="none" strike="noStrike" cap="none" dirty="0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Ver “Lean Six Sigma Explained” (2 mins)</a:t>
            </a:r>
            <a:endParaRPr sz="2300" b="0" i="0" u="none" strike="noStrike" cap="none" dirty="0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4" name="Google Shape;244;p15"/>
          <p:cNvSpPr/>
          <p:nvPr/>
        </p:nvSpPr>
        <p:spPr>
          <a:xfrm>
            <a:off x="17559031" y="9354026"/>
            <a:ext cx="3521393" cy="57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AF0A"/>
              </a:buClr>
              <a:buSzPts val="3200"/>
              <a:buFont typeface="Arial"/>
              <a:buNone/>
            </a:pPr>
            <a:r>
              <a:rPr lang="es" sz="3200" b="0" i="0" u="sng" strike="noStrike" cap="none">
                <a:solidFill>
                  <a:srgbClr val="E4AF0A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 a YouTube</a:t>
            </a:r>
            <a:endParaRPr sz="3200" b="0" i="0" u="none" strike="noStrike" cap="none">
              <a:solidFill>
                <a:srgbClr val="E4AF0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33938" y="10287522"/>
            <a:ext cx="5171580" cy="282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/>
          <p:nvPr/>
        </p:nvSpPr>
        <p:spPr>
          <a:xfrm>
            <a:off x="1957456" y="4461250"/>
            <a:ext cx="10452256" cy="4433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</a:pPr>
            <a:endParaRPr sz="2300" b="0" i="0" u="none" strike="noStrike" cap="none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1" name="Google Shape;251;p16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16</a:t>
            </a:fld>
            <a:endParaRPr/>
          </a:p>
        </p:txBody>
      </p:sp>
      <p:sp>
        <p:nvSpPr>
          <p:cNvPr id="252" name="Google Shape;252;p16"/>
          <p:cNvSpPr/>
          <p:nvPr/>
        </p:nvSpPr>
        <p:spPr>
          <a:xfrm>
            <a:off x="1561050" y="553182"/>
            <a:ext cx="12129752" cy="296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Las tres Es son una buena manera de comenzar a pensar LEAN</a:t>
            </a:r>
            <a:endParaRPr sz="48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1344868" y="2756736"/>
            <a:ext cx="775467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1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” 3 Es” de la Innovación LEAN: </a:t>
            </a:r>
            <a:endParaRPr dirty="0"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Montserrat"/>
              <a:buAutoNum type="arabicPeriod"/>
            </a:pPr>
            <a:r>
              <a:rPr lang="es" sz="40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Empatía </a:t>
            </a:r>
            <a:endParaRPr dirty="0"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Montserrat"/>
              <a:buAutoNum type="arabicPeriod"/>
            </a:pPr>
            <a:r>
              <a:rPr lang="es" sz="40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Experimentos</a:t>
            </a:r>
            <a:endParaRPr dirty="0"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Montserrat"/>
              <a:buAutoNum type="arabicPeriod"/>
            </a:pPr>
            <a:r>
              <a:rPr lang="es" sz="40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Evidencia</a:t>
            </a:r>
            <a:endParaRPr sz="40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262347" y="7203684"/>
            <a:ext cx="22691561" cy="641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Arial"/>
              <a:buAutoNum type="arabicPeriod"/>
            </a:pPr>
            <a:r>
              <a:rPr lang="es" sz="32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Empatía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s" sz="3200" b="1" i="1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3200" b="1" i="1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design thinking 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alberga esta parte empática - ya que permite a las empresas poner el foco de atención en sus clientes para así entender sus deseos y necesidades. Cuando el design thinking termina se da paso a la metodología LEAN Startup.</a:t>
            </a:r>
            <a:endParaRPr dirty="0"/>
          </a:p>
          <a:p>
            <a:pPr marL="457200" marR="0" lvl="0" indent="-2540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6A7AC"/>
              </a:buClr>
              <a:buSzPts val="3200"/>
              <a:buFont typeface="PT Sans"/>
              <a:buNone/>
            </a:pPr>
            <a:endParaRPr sz="32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Arial"/>
              <a:buAutoNum type="arabicPeriod"/>
            </a:pPr>
            <a:r>
              <a:rPr lang="es" sz="32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Experimentos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- Mientras que el pensamiento de diseño se centra en la empatía, la metodología </a:t>
            </a:r>
            <a:r>
              <a:rPr lang="es" sz="3200" b="1" i="1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Lean Startup</a:t>
            </a:r>
            <a:r>
              <a:rPr lang="es" sz="3200" b="0" i="1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da un paso en la contrastación de supuestos por medio de la experimentación rápida. Esto conlleva una lluvia de ideas, la creación de hipótesis, el establecer una métrica clave y ejecutar un experimento específico para validar el producto o servicio. </a:t>
            </a:r>
            <a:endParaRPr dirty="0"/>
          </a:p>
          <a:p>
            <a:pPr marL="457200" marR="0" lvl="0" indent="-2540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6A7AC"/>
              </a:buClr>
              <a:buSzPts val="3200"/>
              <a:buFont typeface="PT Sans"/>
              <a:buNone/>
            </a:pPr>
            <a:endParaRPr sz="32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Montserrat"/>
              <a:buAutoNum type="arabicPeriod"/>
            </a:pPr>
            <a:r>
              <a:rPr lang="es" sz="32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Evidencia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- Recogida en los datos derivados de los experimentos señalados, así como en el feedback obtenido por medio de la parte empática que alberga el design thinking. La evidencia informa y ayuda guiando el procedimiento de toma de decisiones.</a:t>
            </a:r>
            <a:endParaRPr sz="32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2400" y="2116973"/>
            <a:ext cx="8763643" cy="508671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6"/>
          <p:cNvSpPr/>
          <p:nvPr/>
        </p:nvSpPr>
        <p:spPr>
          <a:xfrm rot="-5400000">
            <a:off x="-6264001" y="6480973"/>
            <a:ext cx="13716000" cy="754053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TRES PRINCIPIOS</a:t>
            </a:r>
            <a:endParaRPr/>
          </a:p>
        </p:txBody>
      </p:sp>
      <p:sp>
        <p:nvSpPr>
          <p:cNvPr id="257" name="Google Shape;257;p16"/>
          <p:cNvSpPr/>
          <p:nvPr/>
        </p:nvSpPr>
        <p:spPr>
          <a:xfrm>
            <a:off x="18522695" y="1440266"/>
            <a:ext cx="451377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600"/>
              <a:buFont typeface="Arial"/>
              <a:buNone/>
            </a:pPr>
            <a:r>
              <a:rPr lang="es" sz="3600" b="0" i="0" u="none" strike="noStrike" cap="none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Ver 3 E’s of Lean Innovation” (1 min</a:t>
            </a:r>
            <a:r>
              <a:rPr lang="es" sz="3600" b="0" i="0" u="none" strike="noStrike" cap="none">
                <a:solidFill>
                  <a:srgbClr val="304A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3600" b="0" i="0" u="none" strike="noStrike" cap="none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58" name="Google Shape;258;p16" descr="Obraz zawierający osoba, mężczyzna, pozujący, stojące&#10;&#10;Opis wygenerowany automatyczn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53039" y="3222126"/>
            <a:ext cx="5853081" cy="321529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6"/>
          <p:cNvSpPr/>
          <p:nvPr/>
        </p:nvSpPr>
        <p:spPr>
          <a:xfrm>
            <a:off x="19319625" y="2666476"/>
            <a:ext cx="5787768" cy="51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AF0A"/>
              </a:buClr>
              <a:buSzPts val="2800"/>
              <a:buFont typeface="Arial"/>
              <a:buNone/>
            </a:pPr>
            <a:r>
              <a:rPr lang="es" sz="2800" b="0" i="0" u="sng" strike="noStrike" cap="none">
                <a:solidFill>
                  <a:srgbClr val="E4AF0A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 a YouTube</a:t>
            </a:r>
            <a:endParaRPr sz="2800" b="0" i="0" u="none" strike="noStrike" cap="none">
              <a:solidFill>
                <a:srgbClr val="E4AF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"/>
          <p:cNvSpPr/>
          <p:nvPr/>
        </p:nvSpPr>
        <p:spPr>
          <a:xfrm>
            <a:off x="1739742" y="424715"/>
            <a:ext cx="21296722" cy="2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6000"/>
              <a:buFont typeface="Arial"/>
              <a:buNone/>
            </a:pPr>
            <a:r>
              <a:rPr lang="es" sz="60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Lean </a:t>
            </a:r>
            <a:r>
              <a:rPr lang="es" sz="60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es </a:t>
            </a:r>
            <a:r>
              <a:rPr lang="es" sz="6000" b="1" i="0" u="sng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más rápida</a:t>
            </a:r>
            <a:r>
              <a:rPr lang="es" sz="60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60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comparada con</a:t>
            </a:r>
            <a:r>
              <a:rPr lang="es" sz="60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60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tradicional y aquí tienes el porqué:</a:t>
            </a:r>
            <a:endParaRPr sz="24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7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17</a:t>
            </a:fld>
            <a:endParaRPr/>
          </a:p>
        </p:txBody>
      </p:sp>
      <p:sp>
        <p:nvSpPr>
          <p:cNvPr id="266" name="Google Shape;266;p17"/>
          <p:cNvSpPr/>
          <p:nvPr/>
        </p:nvSpPr>
        <p:spPr>
          <a:xfrm rot="-5400000">
            <a:off x="-6264001" y="6511751"/>
            <a:ext cx="13716000" cy="692497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 LEAN  vs.  INNOVACIÓN  TRADICIONAL</a:t>
            </a:r>
            <a:endParaRPr/>
          </a:p>
        </p:txBody>
      </p:sp>
      <p:grpSp>
        <p:nvGrpSpPr>
          <p:cNvPr id="267" name="Google Shape;267;p17"/>
          <p:cNvGrpSpPr/>
          <p:nvPr/>
        </p:nvGrpSpPr>
        <p:grpSpPr>
          <a:xfrm>
            <a:off x="1750705" y="3007895"/>
            <a:ext cx="21893665" cy="10365205"/>
            <a:chOff x="10963" y="0"/>
            <a:chExt cx="21893665" cy="10365205"/>
          </a:xfrm>
        </p:grpSpPr>
        <p:sp>
          <p:nvSpPr>
            <p:cNvPr id="268" name="Google Shape;268;p17"/>
            <p:cNvSpPr/>
            <p:nvPr/>
          </p:nvSpPr>
          <p:spPr>
            <a:xfrm>
              <a:off x="10963" y="0"/>
              <a:ext cx="10545881" cy="10365205"/>
            </a:xfrm>
            <a:prstGeom prst="roundRect">
              <a:avLst>
                <a:gd name="adj" fmla="val 10000"/>
              </a:avLst>
            </a:prstGeom>
            <a:solidFill>
              <a:srgbClr val="CA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7"/>
            <p:cNvSpPr txBox="1"/>
            <p:nvPr/>
          </p:nvSpPr>
          <p:spPr>
            <a:xfrm>
              <a:off x="10963" y="0"/>
              <a:ext cx="10545881" cy="3109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25" tIns="205725" rIns="205725" bIns="20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C9006"/>
                </a:buClr>
                <a:buSzPts val="5400"/>
                <a:buFont typeface="Montserrat"/>
                <a:buNone/>
              </a:pPr>
              <a:r>
                <a:rPr lang="es" sz="5400" b="1" i="0" u="none" strike="noStrike" cap="none">
                  <a:solidFill>
                    <a:srgbClr val="AC900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INNOVACIÓN TRADICIONAL</a:t>
              </a:r>
              <a:endParaRPr sz="6500" b="1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1065551" y="3112218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 txBox="1"/>
            <p:nvPr/>
          </p:nvSpPr>
          <p:spPr>
            <a:xfrm>
              <a:off x="1082870" y="3129537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Plan de negocio de 50 páginas (Basado en la PUESTA EN PRÁCTICA)</a:t>
              </a:r>
              <a:endParaRPr sz="226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1065551" y="3794522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7"/>
            <p:cNvSpPr txBox="1"/>
            <p:nvPr/>
          </p:nvSpPr>
          <p:spPr>
            <a:xfrm>
              <a:off x="1082870" y="3811841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Centrarse en la búsqueda de SOLUCIONES</a:t>
              </a:r>
              <a:endParaRPr sz="226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1065551" y="4476827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 txBox="1"/>
            <p:nvPr/>
          </p:nvSpPr>
          <p:spPr>
            <a:xfrm>
              <a:off x="1082870" y="4494146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Especificar TODAS LAS características del Producto</a:t>
              </a:r>
              <a:endParaRPr sz="226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1065551" y="5159131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7"/>
            <p:cNvSpPr txBox="1"/>
            <p:nvPr/>
          </p:nvSpPr>
          <p:spPr>
            <a:xfrm>
              <a:off x="1082870" y="5176450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Crear , LANZAR, VENDER</a:t>
              </a:r>
              <a:endParaRPr dirty="0"/>
            </a:p>
          </p:txBody>
        </p:sp>
        <p:sp>
          <p:nvSpPr>
            <p:cNvPr id="278" name="Google Shape;278;p17"/>
            <p:cNvSpPr/>
            <p:nvPr/>
          </p:nvSpPr>
          <p:spPr>
            <a:xfrm>
              <a:off x="1065551" y="5841435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7"/>
            <p:cNvSpPr txBox="1"/>
            <p:nvPr/>
          </p:nvSpPr>
          <p:spPr>
            <a:xfrm>
              <a:off x="1082870" y="5858754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Creación TOTAL del Producto</a:t>
              </a:r>
              <a:endParaRPr dirty="0"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1065551" y="6523740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 txBox="1"/>
            <p:nvPr/>
          </p:nvSpPr>
          <p:spPr>
            <a:xfrm>
              <a:off x="1082870" y="6541059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Mejoras identificadas ADMINISTATIVAMENTE</a:t>
              </a: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1065551" y="7206044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7"/>
            <p:cNvSpPr txBox="1"/>
            <p:nvPr/>
          </p:nvSpPr>
          <p:spPr>
            <a:xfrm>
              <a:off x="1082870" y="7223363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COMPLEJIDAD es la norma</a:t>
              </a: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1065551" y="7888348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 txBox="1"/>
            <p:nvPr/>
          </p:nvSpPr>
          <p:spPr>
            <a:xfrm>
              <a:off x="1082870" y="7905667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Gestión del producto (preparar la oferta, paso a paso)</a:t>
              </a: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1065551" y="8570652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 txBox="1"/>
            <p:nvPr/>
          </p:nvSpPr>
          <p:spPr>
            <a:xfrm>
              <a:off x="1082870" y="8587971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Montserrat"/>
                <a:buNone/>
              </a:pPr>
              <a:r>
                <a:rPr lang="es" sz="23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 fallos se consideran solo de CARÁCTER EXCEPCIONAL</a:t>
              </a: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1065551" y="9252957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7"/>
            <p:cNvSpPr txBox="1"/>
            <p:nvPr/>
          </p:nvSpPr>
          <p:spPr>
            <a:xfrm>
              <a:off x="1082870" y="9270276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40000" rIns="53325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Montserrat"/>
                <a:buNone/>
              </a:pPr>
              <a:r>
                <a:rPr lang="es" sz="2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Velocidad de innovación: MEDIDA (ya que utiliza la Totalidad de los datos</a:t>
              </a:r>
              <a:r>
                <a:rPr lang="es" sz="2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)</a:t>
              </a: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11358748" y="0"/>
              <a:ext cx="10545881" cy="10365205"/>
            </a:xfrm>
            <a:prstGeom prst="roundRect">
              <a:avLst>
                <a:gd name="adj" fmla="val 10000"/>
              </a:avLst>
            </a:prstGeom>
            <a:solidFill>
              <a:srgbClr val="CA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7"/>
            <p:cNvSpPr txBox="1"/>
            <p:nvPr/>
          </p:nvSpPr>
          <p:spPr>
            <a:xfrm>
              <a:off x="11358748" y="0"/>
              <a:ext cx="10545881" cy="3109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25" tIns="205725" rIns="205725" bIns="20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C9006"/>
                </a:buClr>
                <a:buSzPts val="5400"/>
                <a:buFont typeface="Montserrat"/>
                <a:buNone/>
              </a:pPr>
              <a:r>
                <a:rPr lang="es" sz="5400" b="1" i="0" u="none" strike="noStrike" cap="none">
                  <a:solidFill>
                    <a:srgbClr val="AC900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INNOVACIÓN LEAN</a:t>
              </a:r>
              <a:endParaRPr sz="650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12402373" y="3112218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 txBox="1"/>
            <p:nvPr/>
          </p:nvSpPr>
          <p:spPr>
            <a:xfrm>
              <a:off x="12419692" y="3129537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60"/>
                <a:buFont typeface="Montserrat"/>
                <a:buNone/>
              </a:pPr>
              <a:r>
                <a:rPr lang="es" sz="226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 Canvas de 1 página (Basado en HIPÓTESIS)</a:t>
              </a:r>
              <a:endParaRPr sz="226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12402373" y="3794522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 txBox="1"/>
            <p:nvPr/>
          </p:nvSpPr>
          <p:spPr>
            <a:xfrm>
              <a:off x="12419692" y="3811841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60"/>
                <a:buFont typeface="Montserrat"/>
                <a:buNone/>
              </a:pPr>
              <a:r>
                <a:rPr lang="es" sz="226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Centrarse en el PROBLEMA</a:t>
              </a:r>
              <a:endParaRPr sz="2260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12402373" y="4476827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7"/>
            <p:cNvSpPr txBox="1"/>
            <p:nvPr/>
          </p:nvSpPr>
          <p:spPr>
            <a:xfrm>
              <a:off x="12419692" y="4494146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60"/>
                <a:buFont typeface="Montserrat"/>
                <a:buNone/>
              </a:pPr>
              <a:r>
                <a:rPr lang="es" sz="226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Aporte CONTINUO de FEEDBACK por parte de CLIENTE</a:t>
              </a:r>
              <a:endParaRPr sz="2260" b="0" i="0" u="none" strike="noStrike" cap="none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12402373" y="5159131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7"/>
            <p:cNvSpPr txBox="1"/>
            <p:nvPr/>
          </p:nvSpPr>
          <p:spPr>
            <a:xfrm>
              <a:off x="12419692" y="5176450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60"/>
                <a:buFont typeface="Montserrat"/>
                <a:buNone/>
              </a:pPr>
              <a:r>
                <a:rPr lang="es" sz="226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Crear , MEDIR, APRENDER</a:t>
              </a:r>
              <a:endParaRPr dirty="0"/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12402373" y="5841435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7"/>
            <p:cNvSpPr txBox="1"/>
            <p:nvPr/>
          </p:nvSpPr>
          <p:spPr>
            <a:xfrm>
              <a:off x="12419692" y="5858754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60"/>
                <a:buFont typeface="Montserrat"/>
                <a:buNone/>
              </a:pPr>
              <a:r>
                <a:rPr lang="es" sz="226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Creación </a:t>
              </a:r>
              <a:r>
                <a:rPr lang="es" sz="226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GRADUAL del Producto</a:t>
              </a:r>
              <a:endParaRPr dirty="0"/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12402373" y="6523740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7"/>
            <p:cNvSpPr txBox="1"/>
            <p:nvPr/>
          </p:nvSpPr>
          <p:spPr>
            <a:xfrm>
              <a:off x="12419692" y="6541059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60"/>
                <a:buFont typeface="Montserrat"/>
                <a:buNone/>
              </a:pPr>
              <a:r>
                <a:rPr lang="es" sz="226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Mejoras identificadas por los TRABAJADORES</a:t>
              </a:r>
              <a:endParaRPr/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12402373" y="7206044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7"/>
            <p:cNvSpPr txBox="1"/>
            <p:nvPr/>
          </p:nvSpPr>
          <p:spPr>
            <a:xfrm>
              <a:off x="12419692" y="7223363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60"/>
                <a:buFont typeface="Montserrat"/>
                <a:buNone/>
              </a:pPr>
              <a:r>
                <a:rPr lang="es" sz="226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 SIMPLICIDAD es la norma</a:t>
              </a:r>
              <a:endParaRPr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12402373" y="7888348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7"/>
            <p:cNvSpPr txBox="1"/>
            <p:nvPr/>
          </p:nvSpPr>
          <p:spPr>
            <a:xfrm>
              <a:off x="12419692" y="7905667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60"/>
                <a:buFont typeface="Montserrat"/>
                <a:buNone/>
              </a:pPr>
              <a:r>
                <a:rPr lang="es" sz="226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Desarrollo de CLIENTES (salir de la oficina y probar hipótesis con ellos)</a:t>
              </a:r>
              <a:endParaRPr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12402373" y="8570652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7"/>
            <p:cNvSpPr txBox="1"/>
            <p:nvPr/>
          </p:nvSpPr>
          <p:spPr>
            <a:xfrm>
              <a:off x="12419692" y="8587971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8400" tIns="43800" rIns="58400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60"/>
                <a:buFont typeface="Montserrat"/>
                <a:buNone/>
              </a:pPr>
              <a:r>
                <a:rPr lang="es" sz="226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Los fallos se ESPERAN</a:t>
              </a:r>
              <a:endParaRPr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12402373" y="9252957"/>
              <a:ext cx="8436705" cy="591330"/>
            </a:xfrm>
            <a:prstGeom prst="roundRect">
              <a:avLst>
                <a:gd name="adj" fmla="val 10000"/>
              </a:avLst>
            </a:prstGeom>
            <a:solidFill>
              <a:srgbClr val="0065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7"/>
            <p:cNvSpPr txBox="1"/>
            <p:nvPr/>
          </p:nvSpPr>
          <p:spPr>
            <a:xfrm>
              <a:off x="12419692" y="9270276"/>
              <a:ext cx="8402067" cy="5566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40000" rIns="53325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Montserrat"/>
                <a:buNone/>
              </a:pPr>
              <a:r>
                <a:rPr lang="es" sz="2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Velocidad de innovación: RÁPIDA (ya que utiliza datos Buenos y Suficientes)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/>
          <p:nvPr/>
        </p:nvSpPr>
        <p:spPr>
          <a:xfrm>
            <a:off x="2198088" y="4428593"/>
            <a:ext cx="10452256" cy="4433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</a:pPr>
            <a:endParaRPr sz="2300" b="0" i="0" u="none" strike="noStrike" cap="none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7" name="Google Shape;317;p18"/>
          <p:cNvSpPr txBox="1">
            <a:spLocks noGrp="1"/>
          </p:cNvSpPr>
          <p:nvPr>
            <p:ph type="sldNum" idx="12"/>
          </p:nvPr>
        </p:nvSpPr>
        <p:spPr>
          <a:xfrm>
            <a:off x="23277097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18</a:t>
            </a:fld>
            <a:endParaRPr/>
          </a:p>
        </p:txBody>
      </p:sp>
      <p:sp>
        <p:nvSpPr>
          <p:cNvPr id="318" name="Google Shape;318;p18"/>
          <p:cNvSpPr/>
          <p:nvPr/>
        </p:nvSpPr>
        <p:spPr>
          <a:xfrm>
            <a:off x="1579755" y="4919847"/>
            <a:ext cx="12859719" cy="405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None/>
            </a:pPr>
            <a:r>
              <a:rPr lang="es" sz="36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Ventajas principales de la Innovación LEAN en términos administrativos:</a:t>
            </a:r>
            <a:endParaRPr dirty="0"/>
          </a:p>
          <a:p>
            <a:pPr marL="34290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Arial"/>
              <a:buChar char="•"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Menos papeleo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Arial"/>
              <a:buChar char="•"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Reuniones focalizadas y eficaces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Arial"/>
              <a:buChar char="•"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Menor necesidad de toma de decisiones 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Arial"/>
              <a:buChar char="•"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Pérdida de la idea de Gestión por hitos de cualquier proyecto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Arial"/>
              <a:buNone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	(históricamente concebida como común a todas las industrias</a:t>
            </a:r>
            <a:r>
              <a:rPr lang="es" sz="3200" b="0" i="0" u="none" strike="noStrike" cap="none" dirty="0">
                <a:solidFill>
                  <a:srgbClr val="A6A7AC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3200" b="0" i="0" u="none" strike="noStrike" cap="none" dirty="0">
              <a:solidFill>
                <a:srgbClr val="A6A7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1397380" y="2003106"/>
            <a:ext cx="8064105" cy="2830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2800"/>
              <a:buFont typeface="Arial"/>
              <a:buNone/>
            </a:pPr>
            <a:r>
              <a:rPr lang="es" sz="28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Aplicar los principios o metodologías de la Innovación </a:t>
            </a:r>
            <a:r>
              <a:rPr lang="es" sz="2800" dirty="0">
                <a:solidFill>
                  <a:srgbClr val="496F63"/>
                </a:solidFill>
              </a:rPr>
              <a:t>LEAN</a:t>
            </a:r>
            <a:r>
              <a:rPr lang="es" sz="28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en tu empresa te ayudará a reducir el riesgo de ofertar  productos o servicios que nadie quiera comprar, permitiendo que la empresa centre su capital en ideas que de verdad revalorizarán el negocio.</a:t>
            </a:r>
            <a:endParaRPr sz="28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7230" y="4983367"/>
            <a:ext cx="5353479" cy="301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9955" y="221961"/>
            <a:ext cx="4660827" cy="354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57780" y="300374"/>
            <a:ext cx="4467374" cy="34638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18"/>
          <p:cNvGrpSpPr/>
          <p:nvPr/>
        </p:nvGrpSpPr>
        <p:grpSpPr>
          <a:xfrm>
            <a:off x="13633470" y="4454767"/>
            <a:ext cx="4393802" cy="4176000"/>
            <a:chOff x="1020716" y="5828487"/>
            <a:chExt cx="4393802" cy="4176000"/>
          </a:xfrm>
        </p:grpSpPr>
        <p:pic>
          <p:nvPicPr>
            <p:cNvPr id="324" name="Google Shape;324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3580" y="6269646"/>
              <a:ext cx="2948031" cy="341266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5" name="Google Shape;325;p18"/>
            <p:cNvCxnSpPr/>
            <p:nvPr/>
          </p:nvCxnSpPr>
          <p:spPr>
            <a:xfrm rot="10800000" flipH="1">
              <a:off x="1020716" y="5828487"/>
              <a:ext cx="3864915" cy="4176000"/>
            </a:xfrm>
            <a:prstGeom prst="straightConnector1">
              <a:avLst/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5400" rotWithShape="0">
                <a:srgbClr val="000000">
                  <a:alpha val="49803"/>
                </a:srgbClr>
              </a:outerShdw>
            </a:effectLst>
          </p:spPr>
        </p:cxnSp>
        <p:cxnSp>
          <p:nvCxnSpPr>
            <p:cNvPr id="326" name="Google Shape;326;p18"/>
            <p:cNvCxnSpPr/>
            <p:nvPr/>
          </p:nvCxnSpPr>
          <p:spPr>
            <a:xfrm>
              <a:off x="1190598" y="6519673"/>
              <a:ext cx="4223920" cy="3039365"/>
            </a:xfrm>
            <a:prstGeom prst="straightConnector1">
              <a:avLst/>
            </a:prstGeom>
            <a:noFill/>
            <a:ln w="9525" cap="flat" cmpd="sng">
              <a:solidFill>
                <a:srgbClr val="C72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27" name="Google Shape;327;p18"/>
          <p:cNvGrpSpPr/>
          <p:nvPr/>
        </p:nvGrpSpPr>
        <p:grpSpPr>
          <a:xfrm>
            <a:off x="764557" y="9348915"/>
            <a:ext cx="5939607" cy="3271945"/>
            <a:chOff x="436354" y="10250224"/>
            <a:chExt cx="5939607" cy="3271945"/>
          </a:xfrm>
        </p:grpSpPr>
        <p:pic>
          <p:nvPicPr>
            <p:cNvPr id="328" name="Google Shape;328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50114" y="10250224"/>
              <a:ext cx="4461347" cy="32719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9" name="Google Shape;329;p18"/>
            <p:cNvCxnSpPr/>
            <p:nvPr/>
          </p:nvCxnSpPr>
          <p:spPr>
            <a:xfrm>
              <a:off x="735223" y="10299704"/>
              <a:ext cx="5356025" cy="2653601"/>
            </a:xfrm>
            <a:prstGeom prst="straightConnector1">
              <a:avLst/>
            </a:prstGeom>
            <a:noFill/>
            <a:ln w="9525" cap="flat" cmpd="sng">
              <a:solidFill>
                <a:srgbClr val="C72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0" name="Google Shape;330;p18"/>
            <p:cNvCxnSpPr/>
            <p:nvPr/>
          </p:nvCxnSpPr>
          <p:spPr>
            <a:xfrm rot="10800000" flipH="1">
              <a:off x="436354" y="10475092"/>
              <a:ext cx="5939607" cy="2478213"/>
            </a:xfrm>
            <a:prstGeom prst="straightConnector1">
              <a:avLst/>
            </a:prstGeom>
            <a:noFill/>
            <a:ln w="9525" cap="flat" cmpd="sng">
              <a:solidFill>
                <a:srgbClr val="C72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31" name="Google Shape;331;p18"/>
          <p:cNvGrpSpPr/>
          <p:nvPr/>
        </p:nvGrpSpPr>
        <p:grpSpPr>
          <a:xfrm>
            <a:off x="6887383" y="9348915"/>
            <a:ext cx="6264460" cy="3620065"/>
            <a:chOff x="6674829" y="9813959"/>
            <a:chExt cx="7102806" cy="3741976"/>
          </a:xfrm>
        </p:grpSpPr>
        <p:pic>
          <p:nvPicPr>
            <p:cNvPr id="332" name="Google Shape;332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74829" y="9813959"/>
              <a:ext cx="6805299" cy="3741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Google Shape;333;p18"/>
            <p:cNvSpPr/>
            <p:nvPr/>
          </p:nvSpPr>
          <p:spPr>
            <a:xfrm>
              <a:off x="11367407" y="9933892"/>
              <a:ext cx="2410228" cy="1193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PT Sans"/>
                <a:buNone/>
              </a:pPr>
              <a:r>
                <a:rPr lang="es" sz="2300" b="1" i="0" u="none" strike="noStrike" cap="none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rPr>
                <a:t>REUNIONES</a:t>
              </a:r>
              <a:endParaRPr sz="2300" b="1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7AC"/>
                </a:buClr>
                <a:buSzPts val="2300"/>
                <a:buFont typeface="PT Sans"/>
                <a:buNone/>
              </a:pPr>
              <a:endParaRPr sz="2300" b="1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PT Sans"/>
                <a:buNone/>
              </a:pPr>
              <a:r>
                <a:rPr lang="es" sz="2300" b="1" i="0" u="none" strike="noStrike" cap="none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rPr>
                <a:t>EFICACES</a:t>
              </a:r>
              <a:endParaRPr/>
            </a:p>
          </p:txBody>
        </p:sp>
      </p:grpSp>
      <p:grpSp>
        <p:nvGrpSpPr>
          <p:cNvPr id="334" name="Google Shape;334;p18"/>
          <p:cNvGrpSpPr/>
          <p:nvPr/>
        </p:nvGrpSpPr>
        <p:grpSpPr>
          <a:xfrm>
            <a:off x="13560537" y="9261233"/>
            <a:ext cx="9848338" cy="3795428"/>
            <a:chOff x="13859916" y="9391351"/>
            <a:chExt cx="10160000" cy="4176000"/>
          </a:xfrm>
        </p:grpSpPr>
        <p:pic>
          <p:nvPicPr>
            <p:cNvPr id="335" name="Google Shape;335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859916" y="9391351"/>
              <a:ext cx="10160000" cy="417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18"/>
            <p:cNvSpPr/>
            <p:nvPr/>
          </p:nvSpPr>
          <p:spPr>
            <a:xfrm>
              <a:off x="15350248" y="10074982"/>
              <a:ext cx="2462143" cy="880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PT Sans"/>
                <a:buNone/>
              </a:pPr>
              <a:r>
                <a:rPr lang="es" sz="2300" b="1" i="0" u="none" strike="noStrike" cap="none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rPr>
                <a:t>LA GESTIÓN COMO HITO</a:t>
              </a:r>
              <a:endParaRPr sz="2300" b="1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grpSp>
        <p:nvGrpSpPr>
          <p:cNvPr id="337" name="Google Shape;337;p18"/>
          <p:cNvGrpSpPr/>
          <p:nvPr/>
        </p:nvGrpSpPr>
        <p:grpSpPr>
          <a:xfrm>
            <a:off x="9608457" y="200550"/>
            <a:ext cx="5624398" cy="3563639"/>
            <a:chOff x="9608457" y="200550"/>
            <a:chExt cx="5624398" cy="3563639"/>
          </a:xfrm>
        </p:grpSpPr>
        <p:grpSp>
          <p:nvGrpSpPr>
            <p:cNvPr id="338" name="Google Shape;338;p18"/>
            <p:cNvGrpSpPr/>
            <p:nvPr/>
          </p:nvGrpSpPr>
          <p:grpSpPr>
            <a:xfrm>
              <a:off x="9608457" y="200550"/>
              <a:ext cx="5624398" cy="3563639"/>
              <a:chOff x="9608457" y="200550"/>
              <a:chExt cx="5624398" cy="3563639"/>
            </a:xfrm>
          </p:grpSpPr>
          <p:pic>
            <p:nvPicPr>
              <p:cNvPr id="339" name="Google Shape;339;p1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9929354" y="200550"/>
                <a:ext cx="4751518" cy="356363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40" name="Google Shape;340;p18"/>
              <p:cNvCxnSpPr/>
              <p:nvPr/>
            </p:nvCxnSpPr>
            <p:spPr>
              <a:xfrm rot="10800000" flipH="1">
                <a:off x="9608457" y="300373"/>
                <a:ext cx="5517604" cy="295512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72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1" name="Google Shape;341;p18"/>
              <p:cNvCxnSpPr/>
              <p:nvPr/>
            </p:nvCxnSpPr>
            <p:spPr>
              <a:xfrm>
                <a:off x="9760568" y="514236"/>
                <a:ext cx="5472287" cy="30375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C72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342" name="Google Shape;342;p18"/>
            <p:cNvSpPr/>
            <p:nvPr/>
          </p:nvSpPr>
          <p:spPr>
            <a:xfrm>
              <a:off x="10295043" y="350075"/>
              <a:ext cx="4144431" cy="792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PT Sans"/>
                <a:buNone/>
              </a:pPr>
              <a:r>
                <a:rPr lang="es" sz="2300" b="1" i="0" u="none" strike="noStrike" cap="none">
                  <a:solidFill>
                    <a:srgbClr val="000000"/>
                  </a:solidFill>
                  <a:latin typeface="PT Sans"/>
                  <a:ea typeface="PT Sans"/>
                  <a:cs typeface="PT Sans"/>
                  <a:sym typeface="PT Sans"/>
                </a:rPr>
                <a:t>MENOR NECESIDAD DE TOMA DE DECISIONES</a:t>
              </a:r>
              <a:endParaRPr sz="2300" b="1" i="0" u="none" strike="noStrike" cap="non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343" name="Google Shape;343;p18"/>
          <p:cNvSpPr/>
          <p:nvPr/>
        </p:nvSpPr>
        <p:spPr>
          <a:xfrm rot="-5400000">
            <a:off x="-6264001" y="6515100"/>
            <a:ext cx="13716000" cy="68580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VENTAJAS</a:t>
            </a:r>
            <a:endParaRPr/>
          </a:p>
        </p:txBody>
      </p:sp>
      <p:sp>
        <p:nvSpPr>
          <p:cNvPr id="344" name="Google Shape;344;p18"/>
          <p:cNvSpPr txBox="1"/>
          <p:nvPr/>
        </p:nvSpPr>
        <p:spPr>
          <a:xfrm>
            <a:off x="1421102" y="301995"/>
            <a:ext cx="8011656" cy="14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¿Cómo te puedes beneficiar de la Innovación LEAN?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19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1490624" y="2502568"/>
            <a:ext cx="7129499" cy="76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9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8356645" y="2630905"/>
            <a:ext cx="7129499" cy="76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9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15359023" y="2510589"/>
            <a:ext cx="7129499" cy="764118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9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19</a:t>
            </a:fld>
            <a:endParaRPr/>
          </a:p>
        </p:txBody>
      </p:sp>
      <p:grpSp>
        <p:nvGrpSpPr>
          <p:cNvPr id="353" name="Google Shape;353;p19"/>
          <p:cNvGrpSpPr/>
          <p:nvPr/>
        </p:nvGrpSpPr>
        <p:grpSpPr>
          <a:xfrm>
            <a:off x="2269536" y="2814290"/>
            <a:ext cx="4873653" cy="6838984"/>
            <a:chOff x="-1" y="4937061"/>
            <a:chExt cx="4873652" cy="6385825"/>
          </a:xfrm>
        </p:grpSpPr>
        <p:sp>
          <p:nvSpPr>
            <p:cNvPr id="354" name="Google Shape;354;p19"/>
            <p:cNvSpPr/>
            <p:nvPr/>
          </p:nvSpPr>
          <p:spPr>
            <a:xfrm>
              <a:off x="-1" y="6408891"/>
              <a:ext cx="4873652" cy="4913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6F63"/>
                </a:buClr>
                <a:buSzPts val="3200"/>
                <a:buFont typeface="Arial"/>
                <a:buNone/>
              </a:pPr>
              <a:r>
                <a:rPr lang="es" sz="32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La Innovación LEAN es la capacidad de </a:t>
              </a:r>
              <a:r>
                <a:rPr lang="es" sz="3200" b="1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desarrollar, maquetar, aprender, validar </a:t>
              </a:r>
              <a:r>
                <a:rPr lang="es" sz="32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r>
                <a:rPr lang="es" sz="3200" b="1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 mejorar</a:t>
              </a:r>
              <a:r>
                <a:rPr lang="es" sz="32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 ideas de negocio más </a:t>
              </a:r>
              <a:r>
                <a:rPr lang="es" sz="3200" b="1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rápidamente</a:t>
              </a:r>
              <a:r>
                <a:rPr lang="es" sz="32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 y haciendo uso de menos recursos.  </a:t>
              </a:r>
              <a:endParaRPr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8609" y="4937061"/>
              <a:ext cx="4558248" cy="41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6F63"/>
                </a:buClr>
                <a:buSzPts val="3000"/>
                <a:buFont typeface="Arial"/>
                <a:buNone/>
              </a:pPr>
              <a:r>
                <a:rPr lang="es" sz="3000" b="1" i="0" u="none" strike="noStrike" cap="none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ING</a:t>
              </a:r>
              <a:endParaRPr sz="3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348271" y="5507724"/>
              <a:ext cx="3878924" cy="327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A7AC"/>
                </a:buClr>
                <a:buSzPts val="1800"/>
                <a:buFont typeface="Arial"/>
                <a:buNone/>
              </a:pPr>
              <a:r>
                <a:rPr lang="es" sz="1800" b="1" u="sng" dirty="0">
                  <a:solidFill>
                    <a:srgbClr val="A6A7AC"/>
                  </a:solidFill>
                </a:rPr>
                <a:t>CONCLUSIONES CLAVE</a:t>
              </a:r>
              <a:endParaRPr sz="1800" b="0" i="0" u="none" strike="noStrike" cap="none" dirty="0">
                <a:solidFill>
                  <a:srgbClr val="A6A7A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7" name="Google Shape;357;p19"/>
          <p:cNvGrpSpPr/>
          <p:nvPr/>
        </p:nvGrpSpPr>
        <p:grpSpPr>
          <a:xfrm>
            <a:off x="9570101" y="2798455"/>
            <a:ext cx="4575468" cy="5513846"/>
            <a:chOff x="0" y="4922418"/>
            <a:chExt cx="4575467" cy="5513846"/>
          </a:xfrm>
        </p:grpSpPr>
        <p:sp>
          <p:nvSpPr>
            <p:cNvPr id="358" name="Google Shape;358;p19"/>
            <p:cNvSpPr/>
            <p:nvPr/>
          </p:nvSpPr>
          <p:spPr>
            <a:xfrm>
              <a:off x="0" y="6408891"/>
              <a:ext cx="4575467" cy="4027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6F63"/>
                </a:buClr>
                <a:buSzPts val="3200"/>
                <a:buFont typeface="Arial"/>
                <a:buNone/>
              </a:pPr>
              <a:r>
                <a:rPr lang="es" sz="3200" b="1" i="1" u="none" strike="noStrike" cap="none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Sprints</a:t>
              </a:r>
              <a:r>
                <a:rPr lang="es" sz="3200" b="0" i="0" u="none" strike="noStrike" cap="none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 enérgicos y altos niveles de </a:t>
              </a:r>
              <a:r>
                <a:rPr lang="es" sz="3200" b="1" i="1" u="none" strike="noStrike" cap="none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experimentación</a:t>
              </a:r>
              <a:r>
                <a:rPr lang="es" sz="3200" b="0" i="0" u="none" strike="noStrike" cap="none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 e </a:t>
              </a:r>
              <a:r>
                <a:rPr lang="es" sz="3200" b="1" i="1" u="none" strike="noStrike" cap="none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interacción con el cliente</a:t>
              </a:r>
              <a:r>
                <a:rPr lang="es" sz="3200" b="0" i="1" u="none" strike="noStrike" cap="none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 conducen a un impacto del producto en el mercado, rápido y efectivo.</a:t>
              </a:r>
              <a:endParaRPr sz="3200" b="0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9"/>
            <p:cNvSpPr/>
            <p:nvPr/>
          </p:nvSpPr>
          <p:spPr>
            <a:xfrm>
              <a:off x="8609" y="4922418"/>
              <a:ext cx="4558248" cy="44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6F63"/>
                </a:buClr>
                <a:buSzPts val="3000"/>
                <a:buFont typeface="Arial"/>
                <a:buNone/>
              </a:pPr>
              <a:r>
                <a:rPr lang="es" sz="3000" b="1" i="0" u="none" strike="noStrike" cap="none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AIA</a:t>
              </a:r>
              <a:endParaRPr sz="3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9"/>
          <p:cNvGrpSpPr/>
          <p:nvPr/>
        </p:nvGrpSpPr>
        <p:grpSpPr>
          <a:xfrm>
            <a:off x="15788770" y="2647581"/>
            <a:ext cx="6082551" cy="7645590"/>
            <a:chOff x="0" y="4739538"/>
            <a:chExt cx="5296215" cy="7645590"/>
          </a:xfrm>
        </p:grpSpPr>
        <p:sp>
          <p:nvSpPr>
            <p:cNvPr id="361" name="Google Shape;361;p19"/>
            <p:cNvSpPr/>
            <p:nvPr/>
          </p:nvSpPr>
          <p:spPr>
            <a:xfrm>
              <a:off x="0" y="6408891"/>
              <a:ext cx="5296215" cy="5976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6F63"/>
                </a:buClr>
                <a:buSzPts val="2500"/>
                <a:buFont typeface="Arial"/>
                <a:buNone/>
              </a:pPr>
              <a:r>
                <a:rPr lang="es" sz="25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Darse cuenta de que no solo se trata de </a:t>
              </a:r>
              <a:r>
                <a:rPr lang="es" sz="2500" dirty="0">
                  <a:solidFill>
                    <a:srgbClr val="496F63"/>
                  </a:solidFill>
                </a:rPr>
                <a:t>crear </a:t>
              </a:r>
              <a:r>
                <a:rPr lang="es" sz="25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y lanzar nuevos productos, sino de </a:t>
              </a:r>
              <a:r>
                <a:rPr lang="es" sz="2500" b="1" i="1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ligar la innovación al crecimiento </a:t>
              </a:r>
              <a:r>
                <a:rPr lang="es" sz="25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permitiendo que las organizaciones contesten a la siguiente pregunta:</a:t>
              </a:r>
              <a:endParaRPr dirty="0"/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6F63"/>
                </a:buClr>
                <a:buSzPts val="2500"/>
                <a:buFont typeface="Arial"/>
                <a:buNone/>
              </a:pPr>
              <a:r>
                <a:rPr lang="es" sz="25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“¿Cómo aplicamos la Innovación </a:t>
              </a:r>
              <a:r>
                <a:rPr lang="es" sz="2500" dirty="0">
                  <a:solidFill>
                    <a:srgbClr val="496F63"/>
                  </a:solidFill>
                </a:rPr>
                <a:t>LEAN </a:t>
              </a:r>
              <a:r>
                <a:rPr lang="es" sz="25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a lo que ya tenemos para así </a:t>
              </a:r>
              <a:r>
                <a:rPr lang="es" sz="2500" b="1" i="1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descubrir nuevas oportunidades </a:t>
              </a:r>
              <a:r>
                <a:rPr lang="es" sz="25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y </a:t>
              </a:r>
              <a:r>
                <a:rPr lang="es" sz="2500" b="1" i="1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reducir los residuos </a:t>
              </a:r>
              <a:r>
                <a:rPr lang="es" sz="2500" b="0" i="0" u="none" strike="noStrike" cap="none" dirty="0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en la comercialización de nuestros productos?” </a:t>
              </a:r>
              <a:endParaRPr dirty="0"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8608" y="4739538"/>
              <a:ext cx="4558249" cy="807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6F63"/>
                </a:buClr>
                <a:buSzPts val="3000"/>
                <a:buFont typeface="Arial"/>
                <a:buNone/>
              </a:pPr>
              <a:r>
                <a:rPr lang="es" sz="3000" b="1" i="0" u="none" strike="noStrike" cap="none">
                  <a:solidFill>
                    <a:srgbClr val="496F63"/>
                  </a:solidFill>
                  <a:latin typeface="Arial"/>
                  <a:ea typeface="Arial"/>
                  <a:cs typeface="Arial"/>
                  <a:sym typeface="Arial"/>
                </a:rPr>
                <a:t>Compañía de Dispositivos Médicos</a:t>
              </a:r>
              <a:endParaRPr sz="3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p19"/>
          <p:cNvSpPr/>
          <p:nvPr/>
        </p:nvSpPr>
        <p:spPr>
          <a:xfrm>
            <a:off x="9981930" y="3391371"/>
            <a:ext cx="3878925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Font typeface="Arial"/>
              <a:buNone/>
            </a:pPr>
            <a:r>
              <a:rPr lang="es" sz="1800" b="1" u="sng" dirty="0">
                <a:solidFill>
                  <a:srgbClr val="A6A7AC"/>
                </a:solidFill>
              </a:rPr>
              <a:t>CONCLUSIONES CLAVE</a:t>
            </a:r>
            <a:endParaRPr sz="1800" b="0" i="0" u="none" strike="noStrike" cap="none" dirty="0">
              <a:solidFill>
                <a:srgbClr val="A6A7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9"/>
          <p:cNvSpPr/>
          <p:nvPr/>
        </p:nvSpPr>
        <p:spPr>
          <a:xfrm>
            <a:off x="16476702" y="3438066"/>
            <a:ext cx="3878925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800"/>
              <a:buFont typeface="Arial"/>
              <a:buNone/>
            </a:pPr>
            <a:r>
              <a:rPr lang="es" sz="1800" b="1" u="sng" dirty="0">
                <a:solidFill>
                  <a:srgbClr val="A6A7AC"/>
                </a:solidFill>
              </a:rPr>
              <a:t>CONCLUSIONES CLAVE</a:t>
            </a:r>
            <a:endParaRPr sz="1800" b="0" i="0" u="none" strike="noStrike" cap="none" dirty="0">
              <a:solidFill>
                <a:srgbClr val="A6A7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9"/>
          <p:cNvSpPr/>
          <p:nvPr/>
        </p:nvSpPr>
        <p:spPr>
          <a:xfrm>
            <a:off x="3863804" y="635231"/>
            <a:ext cx="16656392" cy="146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6000"/>
              <a:buFont typeface="Arial"/>
              <a:buNone/>
            </a:pPr>
            <a:r>
              <a:rPr lang="es" sz="60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BUENAS PRÁCTICAS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 SemiBold"/>
              <a:buNone/>
            </a:pPr>
            <a:endParaRPr sz="20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19"/>
          <p:cNvPicPr preferRelativeResize="0"/>
          <p:nvPr/>
        </p:nvPicPr>
        <p:blipFill rotWithShape="1">
          <a:blip r:embed="rId4">
            <a:alphaModFix/>
          </a:blip>
          <a:srcRect l="7378" r="3600"/>
          <a:stretch/>
        </p:blipFill>
        <p:spPr>
          <a:xfrm>
            <a:off x="3603812" y="10304700"/>
            <a:ext cx="16100613" cy="303370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9"/>
          <p:cNvSpPr/>
          <p:nvPr/>
        </p:nvSpPr>
        <p:spPr>
          <a:xfrm rot="-5400000">
            <a:off x="-6264001" y="6515100"/>
            <a:ext cx="13716000" cy="68580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BUENAS PRÁCTICAS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2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 rot="-5400000">
            <a:off x="3898222" y="1058778"/>
            <a:ext cx="8319773" cy="106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2</a:t>
            </a:fld>
            <a:endParaRPr/>
          </a:p>
        </p:txBody>
      </p:sp>
      <p:sp>
        <p:nvSpPr>
          <p:cNvPr id="57" name="Google Shape;57;p2"/>
          <p:cNvSpPr txBox="1"/>
          <p:nvPr/>
        </p:nvSpPr>
        <p:spPr>
          <a:xfrm>
            <a:off x="1756610" y="666881"/>
            <a:ext cx="15029503" cy="143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900"/>
              <a:buFont typeface="Arial"/>
              <a:buNone/>
            </a:pPr>
            <a:r>
              <a:rPr lang="es" sz="89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¿Te interesa mejorar…</a:t>
            </a:r>
            <a:endParaRPr/>
          </a:p>
        </p:txBody>
      </p:sp>
      <p:pic>
        <p:nvPicPr>
          <p:cNvPr id="58" name="Google Shape;5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22241" y="2884322"/>
            <a:ext cx="5991225" cy="66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"/>
          <p:cNvSpPr/>
          <p:nvPr/>
        </p:nvSpPr>
        <p:spPr>
          <a:xfrm>
            <a:off x="6817895" y="10622846"/>
            <a:ext cx="1219200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BB9A"/>
              </a:buClr>
              <a:buSzPts val="8800"/>
              <a:buFont typeface="Arial"/>
              <a:buNone/>
            </a:pPr>
            <a:r>
              <a:rPr lang="es" sz="8800" b="1" i="0" u="none" strike="noStrike" cap="none">
                <a:solidFill>
                  <a:srgbClr val="71BB9A"/>
                </a:solidFill>
                <a:latin typeface="Arial"/>
                <a:ea typeface="Arial"/>
                <a:cs typeface="Arial"/>
                <a:sym typeface="Arial"/>
              </a:rPr>
              <a:t>¡La innovación LEAN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83B"/>
              </a:buClr>
              <a:buSzPts val="6600"/>
              <a:buFont typeface="Arial"/>
              <a:buNone/>
            </a:pPr>
            <a:r>
              <a:rPr lang="es" sz="6600" b="1" i="0" u="none" strike="noStrike" cap="none">
                <a:solidFill>
                  <a:srgbClr val="34383B"/>
                </a:solidFill>
                <a:latin typeface="Arial"/>
                <a:ea typeface="Arial"/>
                <a:cs typeface="Arial"/>
                <a:sym typeface="Arial"/>
              </a:rPr>
              <a:t>es lo que necesitas!</a:t>
            </a: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5748045" y="3453322"/>
            <a:ext cx="462012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…la eficacia de tu empresa?</a:t>
            </a: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2712108" y="8116463"/>
            <a:ext cx="427384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…la satisfacción de tus cliente?</a:t>
            </a: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9428918" y="8116462"/>
            <a:ext cx="354039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…tus finanzas?</a:t>
            </a:r>
            <a:endParaRPr/>
          </a:p>
        </p:txBody>
      </p:sp>
      <p:sp>
        <p:nvSpPr>
          <p:cNvPr id="63" name="Google Shape;63;p2"/>
          <p:cNvSpPr/>
          <p:nvPr/>
        </p:nvSpPr>
        <p:spPr>
          <a:xfrm rot="-5400000">
            <a:off x="-6264000" y="6450196"/>
            <a:ext cx="13716000" cy="815608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0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9910663" y="1827909"/>
            <a:ext cx="9250481" cy="1188809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0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20</a:t>
            </a:fld>
            <a:endParaRPr/>
          </a:p>
        </p:txBody>
      </p:sp>
      <p:sp>
        <p:nvSpPr>
          <p:cNvPr id="374" name="Google Shape;374;p20"/>
          <p:cNvSpPr txBox="1"/>
          <p:nvPr/>
        </p:nvSpPr>
        <p:spPr>
          <a:xfrm>
            <a:off x="4837582" y="492029"/>
            <a:ext cx="10815635" cy="14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800"/>
              <a:buFont typeface="Arial"/>
              <a:buNone/>
            </a:pPr>
            <a:r>
              <a:rPr lang="es" sz="8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EJEMPLO</a:t>
            </a:r>
            <a:endParaRPr sz="8800" b="1" i="0" u="none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20" descr="Doodle finger indicating direction Free Vector"/>
          <p:cNvPicPr preferRelativeResize="0"/>
          <p:nvPr/>
        </p:nvPicPr>
        <p:blipFill rotWithShape="1">
          <a:blip r:embed="rId4">
            <a:alphaModFix/>
          </a:blip>
          <a:srcRect l="4280" t="13686" r="9526" b="18195"/>
          <a:stretch/>
        </p:blipFill>
        <p:spPr>
          <a:xfrm>
            <a:off x="2076596" y="228244"/>
            <a:ext cx="3651440" cy="28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0"/>
          <p:cNvSpPr txBox="1"/>
          <p:nvPr/>
        </p:nvSpPr>
        <p:spPr>
          <a:xfrm>
            <a:off x="1424341" y="4582343"/>
            <a:ext cx="9772394" cy="278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4400"/>
              <a:buFont typeface="PT Sans"/>
              <a:buNone/>
            </a:pPr>
            <a:r>
              <a:rPr lang="es" sz="4400" b="1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Pudding Row - un cambio en el modelo de negocio, en respuesta al COVID19.</a:t>
            </a:r>
            <a:endParaRPr sz="2300" b="1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4400"/>
              <a:buFont typeface="PT Sans"/>
              <a:buNone/>
            </a:pPr>
            <a:endParaRPr sz="4400" b="1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4400"/>
              <a:buFont typeface="PT Sans"/>
              <a:buNone/>
            </a:pPr>
            <a:r>
              <a:rPr lang="es" sz="4400" b="1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IRLANDA </a:t>
            </a:r>
            <a:r>
              <a:rPr lang="es" sz="4400" b="1" i="1" u="none" strike="noStrike" cap="none" dirty="0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300" b="1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7" name="Google Shape;377;p20"/>
          <p:cNvSpPr/>
          <p:nvPr/>
        </p:nvSpPr>
        <p:spPr>
          <a:xfrm rot="-5400000">
            <a:off x="-6264001" y="6511751"/>
            <a:ext cx="13716000" cy="692497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BUENAS PRÁCTICAS</a:t>
            </a:r>
            <a:endParaRPr dirty="0"/>
          </a:p>
        </p:txBody>
      </p:sp>
      <p:pic>
        <p:nvPicPr>
          <p:cNvPr id="378" name="Google Shape;37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87138" y="3418288"/>
            <a:ext cx="11506199" cy="740329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0"/>
          <p:cNvSpPr txBox="1"/>
          <p:nvPr/>
        </p:nvSpPr>
        <p:spPr>
          <a:xfrm>
            <a:off x="19964400" y="11112818"/>
            <a:ext cx="274320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</a:pPr>
            <a:r>
              <a:rPr lang="es" sz="23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rPr>
              <a:t>Imagen - </a:t>
            </a:r>
            <a:r>
              <a:rPr lang="es" sz="2300" b="0" i="0" u="sng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Surtido de Comida en Sligo</a:t>
            </a:r>
            <a:endParaRPr/>
          </a:p>
        </p:txBody>
      </p:sp>
      <p:sp>
        <p:nvSpPr>
          <p:cNvPr id="380" name="Google Shape;380;p20"/>
          <p:cNvSpPr txBox="1"/>
          <p:nvPr/>
        </p:nvSpPr>
        <p:spPr>
          <a:xfrm>
            <a:off x="1509713" y="9780553"/>
            <a:ext cx="14143504" cy="210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400"/>
              <a:buFont typeface="Arial"/>
              <a:buNone/>
            </a:pPr>
            <a:r>
              <a:rPr lang="es" sz="4400" b="1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Pudding Row Sligo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400"/>
              <a:buFont typeface="Arial"/>
              <a:buNone/>
            </a:pPr>
            <a:r>
              <a:rPr lang="es" sz="4400" dirty="0">
                <a:solidFill>
                  <a:srgbClr val="385623"/>
                </a:solidFill>
              </a:rPr>
              <a:t>Página Web</a:t>
            </a:r>
            <a:r>
              <a:rPr lang="es" sz="44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" sz="4400" b="0" i="0" u="sng" strike="noStrike" cap="none" dirty="0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https://puddingrow.ie/</a:t>
            </a:r>
            <a:endParaRPr sz="4400" b="0" i="0" u="none" strike="noStrike" cap="none" dirty="0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400"/>
              <a:buFont typeface="Arial"/>
              <a:buNone/>
            </a:pPr>
            <a:r>
              <a:rPr lang="es" sz="4400" b="0" i="0" u="none" strike="noStrike" cap="none" dirty="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Facebook: </a:t>
            </a:r>
            <a:r>
              <a:rPr lang="es" sz="4400" b="0" i="0" u="sng" strike="noStrike" cap="none" dirty="0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https://www.facebook.com/PuddingRowSligo</a:t>
            </a:r>
            <a:endParaRPr sz="4400" b="0" i="0" u="none" strike="noStrike" cap="none" dirty="0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21</a:t>
            </a:fld>
            <a:endParaRPr/>
          </a:p>
        </p:txBody>
      </p:sp>
      <p:sp>
        <p:nvSpPr>
          <p:cNvPr id="386" name="Google Shape;386;p21"/>
          <p:cNvSpPr txBox="1"/>
          <p:nvPr/>
        </p:nvSpPr>
        <p:spPr>
          <a:xfrm>
            <a:off x="2754350" y="103093"/>
            <a:ext cx="17493917" cy="748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2C30"/>
              </a:buClr>
              <a:buSzPts val="3600"/>
              <a:buFont typeface="PT Sans"/>
              <a:buNone/>
            </a:pPr>
            <a:r>
              <a:rPr lang="es" sz="3600" b="1" i="1" u="none" strike="noStrike" cap="none">
                <a:solidFill>
                  <a:srgbClr val="2A2C30"/>
                </a:solidFill>
                <a:latin typeface="PT Sans"/>
                <a:ea typeface="PT Sans"/>
                <a:cs typeface="PT Sans"/>
                <a:sym typeface="PT Sans"/>
              </a:rPr>
              <a:t>Perfil de la compañía </a:t>
            </a:r>
            <a:endParaRPr sz="3600" b="1" i="0" u="none" strike="noStrike" cap="none">
              <a:solidFill>
                <a:srgbClr val="292C2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600"/>
              <a:buFont typeface="PT Sans"/>
              <a:buNone/>
            </a:pPr>
            <a:r>
              <a:rPr lang="es" sz="3600" b="0" i="0" u="none" strike="noStrike" cap="none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Fundada por Dervla James, el café</a:t>
            </a:r>
            <a:r>
              <a:rPr lang="es" sz="3600" b="1" i="0" u="none" strike="noStrike" cap="none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 Pudding Row</a:t>
            </a:r>
            <a:r>
              <a:rPr lang="es" sz="3600" b="0" i="0" u="none" strike="noStrike" cap="none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 es un soplo de aire fresco ubicado al Oeste del condado Sligo, que oferta productos recién horneados, desayunos durante todo el día, ensaladas y deliciosos almuerzos.  Pudding Row se especializa en panes y pastelería artesanales, Dervla hornea diariamente en este café bagels, pan irlandés con semillas y melaza, focaccia y otros panes de levadura. Los ingredientes son locales, y orgánicos en la medida de lo posible. </a:t>
            </a:r>
            <a:endParaRPr sz="1800" b="0" i="0" u="none" strike="noStrike" cap="none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PT Sans"/>
              <a:buNone/>
            </a:pPr>
            <a:r>
              <a:rPr lang="es" sz="36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rPr>
              <a:t>  </a:t>
            </a:r>
            <a:endParaRPr sz="1800" b="0" i="0" u="none" strike="noStrike" cap="none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PT Sans"/>
              <a:buNone/>
            </a:pPr>
            <a:r>
              <a:rPr lang="es" sz="3600" b="0" i="0" u="none" strike="noStrike" cap="none">
                <a:solidFill>
                  <a:srgbClr val="A6A7AC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s" sz="3600" b="1" i="1" u="none" strike="noStrike" cap="none">
                <a:solidFill>
                  <a:srgbClr val="292C2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1" i="0" u="none" strike="noStrike" cap="none">
              <a:solidFill>
                <a:srgbClr val="292C2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7" name="Google Shape;387;p21"/>
          <p:cNvSpPr/>
          <p:nvPr/>
        </p:nvSpPr>
        <p:spPr>
          <a:xfrm rot="-5400000">
            <a:off x="-6264001" y="6511751"/>
            <a:ext cx="13716000" cy="692497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BUENAS PRÁCTICAS</a:t>
            </a:r>
            <a:endParaRPr/>
          </a:p>
        </p:txBody>
      </p:sp>
      <p:pic>
        <p:nvPicPr>
          <p:cNvPr id="388" name="Google Shape;3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8762" y="6235662"/>
            <a:ext cx="12982574" cy="703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2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4015189" y="1033825"/>
            <a:ext cx="9250481" cy="1188809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2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22</a:t>
            </a:fld>
            <a:endParaRPr/>
          </a:p>
        </p:txBody>
      </p:sp>
      <p:sp>
        <p:nvSpPr>
          <p:cNvPr id="395" name="Google Shape;395;p22"/>
          <p:cNvSpPr txBox="1"/>
          <p:nvPr/>
        </p:nvSpPr>
        <p:spPr>
          <a:xfrm>
            <a:off x="1280160" y="540136"/>
            <a:ext cx="14086764" cy="1272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2C30"/>
              </a:buClr>
              <a:buSzPts val="3200"/>
              <a:buFont typeface="PT Sans"/>
              <a:buNone/>
            </a:pPr>
            <a:r>
              <a:rPr lang="es" sz="3200" b="1" i="1" u="none" strike="noStrike" cap="none" dirty="0">
                <a:solidFill>
                  <a:srgbClr val="2A2C30"/>
                </a:solidFill>
                <a:latin typeface="PT Sans"/>
                <a:ea typeface="PT Sans"/>
                <a:cs typeface="PT Sans"/>
                <a:sym typeface="PT Sans"/>
              </a:rPr>
              <a:t>¡La innovación LEAN es la respuesta!</a:t>
            </a:r>
            <a:endParaRPr sz="3200" b="1" i="0" u="none" strike="noStrike" cap="none" dirty="0">
              <a:solidFill>
                <a:srgbClr val="292C2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200"/>
              <a:buFont typeface="PT Sans"/>
              <a:buNone/>
            </a:pPr>
            <a:r>
              <a:rPr lang="es" sz="3200" b="1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Pudding Row</a:t>
            </a: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 abrió sus puertas en julio de 2015 y recibió una calurosa aceptación, convirtiéndose en un negocio próspero pero, a la llegada del COVID19, que golpeó Irlanda en marzo de 2020, el negocio como muchos otros, se vió forzado a cerrar sus puertas debido al confinamiento. Después de varias semanas, aunque el negocio se recuperaba, fue gracias a haber lanzado una prometedora tienda online y un nuevo producto especial llamado “Comfort Kit” que el café consiguió seguir abierto e incluso prosperar en esos tiempos tan difíciles.  </a:t>
            </a:r>
            <a:endParaRPr sz="1600" b="0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600"/>
              <a:buFont typeface="PT Sans"/>
              <a:buNone/>
            </a:pPr>
            <a:r>
              <a:rPr lang="es" sz="36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  </a:t>
            </a:r>
            <a:endParaRPr sz="1800" b="0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200"/>
              <a:buFont typeface="PT Sans"/>
              <a:buNone/>
            </a:pPr>
            <a:r>
              <a:rPr lang="es" sz="3200" b="0" i="1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¿Qué es el Comfort Kit? </a:t>
            </a:r>
            <a:endParaRPr sz="1600" b="1" i="1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“</a:t>
            </a:r>
            <a:r>
              <a:rPr lang="es" sz="3200" b="0" i="1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Los “</a:t>
            </a:r>
            <a:r>
              <a:rPr lang="es" sz="3200" b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Comfort Kits” </a:t>
            </a:r>
            <a:r>
              <a:rPr lang="es" sz="3200" b="0" i="1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son un producto especialmente diseñado para acortar las distancias entre familias y amigos, entregando una cesta llena de deliciosos productos que te ayudarán a conectar de nuevo con tu familia y amigos, tan solo abriendo tu puerta.  Cada kit incluye: 8 bagels, una caja de productos seleccionados por la casa, un tarro de mermelada casera de frambuesa, un chutney de tomate y manzana, granola casera y un delicioso té</a:t>
            </a: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.” </a:t>
            </a:r>
            <a:r>
              <a:rPr lang="es" sz="3200" b="1" i="1" u="none" strike="noStrike" cap="none" dirty="0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600" b="1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6" name="Google Shape;396;p22"/>
          <p:cNvSpPr/>
          <p:nvPr/>
        </p:nvSpPr>
        <p:spPr>
          <a:xfrm rot="-5400000">
            <a:off x="-6264001" y="6511751"/>
            <a:ext cx="13716000" cy="692497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BUENAS PRÁCTICAS</a:t>
            </a:r>
            <a:endParaRPr/>
          </a:p>
        </p:txBody>
      </p:sp>
      <p:pic>
        <p:nvPicPr>
          <p:cNvPr id="397" name="Google Shape;39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0233" y="5065668"/>
            <a:ext cx="7648574" cy="467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3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11741530" y="83088"/>
            <a:ext cx="12642470" cy="1354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3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</a:pPr>
            <a:endParaRPr sz="2300" b="0" i="0" u="none" strike="noStrike" cap="none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</a:pPr>
            <a:endParaRPr sz="2300" b="0" i="0" u="none" strike="noStrike" cap="none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2300"/>
              <a:buFont typeface="PT Sans"/>
              <a:buNone/>
            </a:pPr>
            <a:endParaRPr sz="2300" b="0" i="0" u="none" strike="noStrike" cap="none">
              <a:solidFill>
                <a:srgbClr val="A6A7A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4" name="Google Shape;404;p23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23</a:t>
            </a:fld>
            <a:endParaRPr/>
          </a:p>
        </p:txBody>
      </p:sp>
      <p:sp>
        <p:nvSpPr>
          <p:cNvPr id="405" name="Google Shape;405;p23"/>
          <p:cNvSpPr/>
          <p:nvPr/>
        </p:nvSpPr>
        <p:spPr>
          <a:xfrm>
            <a:off x="1712422" y="83088"/>
            <a:ext cx="21627995" cy="13172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6600"/>
              <a:buFont typeface="Arial"/>
              <a:buNone/>
            </a:pPr>
            <a:r>
              <a:rPr lang="es" sz="66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aplicación de la Innovación LEAN en pequeñas empresas puede: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5400"/>
              <a:buFont typeface="PT Sans"/>
              <a:buNone/>
            </a:pPr>
            <a:endParaRPr sz="54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Montserrat"/>
              <a:buAutoNum type="arabicPeriod"/>
            </a:pPr>
            <a:r>
              <a:rPr lang="es" sz="48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Reducir los costes de funcionamiento</a:t>
            </a:r>
            <a:r>
              <a:rPr lang="es" sz="32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(gastos de producción y administrativos) </a:t>
            </a:r>
            <a:r>
              <a:rPr lang="es" sz="48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y aumentar la eficiencia económica</a:t>
            </a:r>
            <a:r>
              <a:rPr lang="es" sz="32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 La innovación consiste en centrarse en la gestión de contenidos por parte de la empresa, promoviendo, a largo plazo, un desarrollo adecuado del negocio siguiendo un método eficaz y sostenible.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200"/>
              <a:buFont typeface="PT Sans"/>
              <a:buNone/>
            </a:pPr>
            <a:endParaRPr sz="32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Montserrat"/>
              <a:buAutoNum type="arabicPeriod"/>
            </a:pPr>
            <a:r>
              <a:rPr lang="es" sz="48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Desarrollar y ser ejemplo de espíritu emprendedor 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(habilidades y capacidades administrativas, aptitudes y destrezas para con la colaboración innovadora).</a:t>
            </a:r>
            <a:endParaRPr dirty="0"/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200"/>
              <a:buFont typeface="Montserrat"/>
              <a:buNone/>
            </a:pPr>
            <a:endParaRPr sz="32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Montserrat"/>
              <a:buAutoNum type="arabicPeriod"/>
            </a:pPr>
            <a:r>
              <a:rPr lang="es" sz="4800" b="1" i="0" u="none" strike="noStrike" cap="none" dirty="0">
                <a:solidFill>
                  <a:srgbClr val="496F63"/>
                </a:solidFill>
                <a:sym typeface="Arial"/>
              </a:rPr>
              <a:t>Movilización de la creatividad de los empleados</a:t>
            </a:r>
            <a:r>
              <a:rPr lang="es" sz="3200" b="0" i="0" u="none" strike="noStrike" cap="none" dirty="0">
                <a:solidFill>
                  <a:srgbClr val="496F63"/>
                </a:solidFill>
                <a:sym typeface="Arial"/>
              </a:rPr>
              <a:t>. Los trabajadores necesitan conocer la perspectiva de desarrollo de la empresa y relacionarla con sus propias metas personales</a:t>
            </a:r>
            <a:r>
              <a:rPr lang="es" sz="3200" dirty="0">
                <a:solidFill>
                  <a:srgbClr val="496F63"/>
                </a:solidFill>
              </a:rPr>
              <a:t>.</a:t>
            </a:r>
            <a:r>
              <a:rPr lang="es" sz="3200" b="0" i="0" u="none" strike="noStrike" cap="none" dirty="0">
                <a:solidFill>
                  <a:srgbClr val="496F63"/>
                </a:solidFill>
                <a:sym typeface="Arial"/>
              </a:rPr>
              <a:t> De este modo, aprovecharán sus propios puntos fuertes y se darán cuenta del valor de las mismas. Esto mejorará el entusiasmo y la creatividad del empleado.</a:t>
            </a:r>
            <a:endParaRPr dirty="0"/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200"/>
              <a:buFont typeface="Montserrat"/>
              <a:buNone/>
            </a:pPr>
            <a:endParaRPr sz="32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Montserrat"/>
              <a:buAutoNum type="arabicPeriod"/>
            </a:pPr>
            <a:r>
              <a:rPr lang="es" sz="4800" b="1" i="0" u="none" strike="noStrike" cap="none" dirty="0">
                <a:solidFill>
                  <a:srgbClr val="496F63"/>
                </a:solidFill>
                <a:sym typeface="Arial"/>
              </a:rPr>
              <a:t>Ayudar en la puesta en práctica de un “desarrollo homeopático”.</a:t>
            </a:r>
            <a:r>
              <a:rPr lang="es" sz="3200" b="0" i="0" u="none" strike="noStrike" cap="none" dirty="0">
                <a:solidFill>
                  <a:srgbClr val="496F63"/>
                </a:solidFill>
                <a:sym typeface="Arial"/>
              </a:rPr>
              <a:t> Las pequeñas empresas se deben adaptar al desarrollo del mercado, para así hacer este último más competitivo y colaborar en su inherente innovación al afrontar temas legales y medioambientales. </a:t>
            </a:r>
            <a:endParaRPr dirty="0"/>
          </a:p>
          <a:p>
            <a:pPr marL="742950" marR="0" lvl="0" indent="-514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Montserrat"/>
              <a:buNone/>
            </a:pPr>
            <a:endParaRPr sz="3600" b="0" i="0" u="none" strike="noStrike" cap="none" dirty="0">
              <a:solidFill>
                <a:srgbClr val="9399A2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None/>
            </a:pPr>
            <a:r>
              <a:rPr lang="es" sz="36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LEAN en pequeñas empresas consiste únicamente en nivelar el campo de juego. </a:t>
            </a:r>
            <a:endParaRPr sz="36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-5400000">
            <a:off x="-6264001" y="6515100"/>
            <a:ext cx="13716000" cy="68580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UN RESUMEN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3</a:t>
            </a:fld>
            <a:endParaRPr/>
          </a:p>
        </p:txBody>
      </p:sp>
      <p:sp>
        <p:nvSpPr>
          <p:cNvPr id="69" name="Google Shape;69;p3"/>
          <p:cNvSpPr txBox="1"/>
          <p:nvPr/>
        </p:nvSpPr>
        <p:spPr>
          <a:xfrm>
            <a:off x="1860263" y="2861147"/>
            <a:ext cx="11506197" cy="303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83B"/>
              </a:buClr>
              <a:buSzPts val="4800"/>
              <a:buFont typeface="Arial"/>
              <a:buNone/>
            </a:pPr>
            <a:r>
              <a:rPr lang="es" sz="4800" b="1" i="0" u="none" strike="noStrike" cap="none" dirty="0">
                <a:solidFill>
                  <a:srgbClr val="34383B"/>
                </a:solidFill>
                <a:latin typeface="Arial"/>
                <a:ea typeface="Arial"/>
                <a:cs typeface="Arial"/>
                <a:sym typeface="Arial"/>
              </a:rPr>
              <a:t>Es probable que </a:t>
            </a:r>
            <a:r>
              <a:rPr lang="es" sz="4800" b="1" dirty="0">
                <a:solidFill>
                  <a:srgbClr val="34383B"/>
                </a:solidFill>
              </a:rPr>
              <a:t>pienses</a:t>
            </a:r>
            <a:r>
              <a:rPr lang="es" sz="4800" b="1" i="0" u="none" strike="noStrike" cap="none" dirty="0">
                <a:solidFill>
                  <a:srgbClr val="34383B"/>
                </a:solidFill>
                <a:latin typeface="Arial"/>
                <a:ea typeface="Arial"/>
                <a:cs typeface="Arial"/>
                <a:sym typeface="Arial"/>
              </a:rPr>
              <a:t> que aplicar este tipo de metodologías </a:t>
            </a:r>
            <a:r>
              <a:rPr lang="es" sz="4400" b="1" i="0" u="none" strike="noStrike" cap="none" dirty="0">
                <a:solidFill>
                  <a:srgbClr val="34383B"/>
                </a:solidFill>
                <a:latin typeface="Arial"/>
                <a:ea typeface="Arial"/>
                <a:cs typeface="Arial"/>
                <a:sym typeface="Arial"/>
              </a:rPr>
              <a:t>innovadoras</a:t>
            </a:r>
            <a:r>
              <a:rPr lang="es" sz="4800" b="1" i="0" u="none" strike="noStrike" cap="none" dirty="0">
                <a:solidFill>
                  <a:srgbClr val="34383B"/>
                </a:solidFill>
                <a:latin typeface="Arial"/>
                <a:ea typeface="Arial"/>
                <a:cs typeface="Arial"/>
                <a:sym typeface="Arial"/>
              </a:rPr>
              <a:t> es parte de un proceso complejo y costoso. </a:t>
            </a:r>
            <a:endParaRPr dirty="0"/>
          </a:p>
        </p:txBody>
      </p:sp>
      <p:sp>
        <p:nvSpPr>
          <p:cNvPr id="70" name="Google Shape;70;p3"/>
          <p:cNvSpPr txBox="1"/>
          <p:nvPr/>
        </p:nvSpPr>
        <p:spPr>
          <a:xfrm>
            <a:off x="1728538" y="9057026"/>
            <a:ext cx="11506197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000"/>
              <a:buFont typeface="Arial"/>
              <a:buNone/>
            </a:pPr>
            <a:r>
              <a:rPr lang="es" sz="8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LEAN</a:t>
            </a:r>
            <a:endParaRPr sz="8000" b="1" i="0" u="none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 rot="-5400000">
            <a:off x="-6264001" y="6511751"/>
            <a:ext cx="13716000" cy="692497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 LEAN  AL  ALCANCE  DE  TODOS</a:t>
            </a:r>
            <a:endParaRPr/>
          </a:p>
        </p:txBody>
      </p:sp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77925" y="953195"/>
            <a:ext cx="8515350" cy="118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 txBox="1"/>
          <p:nvPr/>
        </p:nvSpPr>
        <p:spPr>
          <a:xfrm>
            <a:off x="2050133" y="1139682"/>
            <a:ext cx="11506197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000"/>
              <a:buFont typeface="Arial"/>
              <a:buNone/>
            </a:pPr>
            <a:r>
              <a:rPr lang="es" sz="8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¿TIENES DUDAS?</a:t>
            </a:r>
            <a:endParaRPr/>
          </a:p>
        </p:txBody>
      </p:sp>
      <p:sp>
        <p:nvSpPr>
          <p:cNvPr id="74" name="Google Shape;74;p3"/>
          <p:cNvSpPr txBox="1"/>
          <p:nvPr/>
        </p:nvSpPr>
        <p:spPr>
          <a:xfrm>
            <a:off x="1509596" y="10453724"/>
            <a:ext cx="12207531" cy="143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83B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34383B"/>
                </a:solidFill>
                <a:latin typeface="Arial"/>
                <a:ea typeface="Arial"/>
                <a:cs typeface="Arial"/>
                <a:sym typeface="Arial"/>
              </a:rPr>
              <a:t>no es más que un proceso… ¡rápido y barato! </a:t>
            </a:r>
            <a:endParaRPr/>
          </a:p>
        </p:txBody>
      </p:sp>
      <p:sp>
        <p:nvSpPr>
          <p:cNvPr id="75" name="Google Shape;75;p3"/>
          <p:cNvSpPr txBox="1"/>
          <p:nvPr/>
        </p:nvSpPr>
        <p:spPr>
          <a:xfrm>
            <a:off x="1779864" y="7570685"/>
            <a:ext cx="11506197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000"/>
              <a:buFont typeface="Arial"/>
              <a:buNone/>
            </a:pPr>
            <a:r>
              <a:rPr lang="es" sz="8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SIN EMBARGO…</a:t>
            </a:r>
            <a:endParaRPr/>
          </a:p>
        </p:txBody>
      </p:sp>
      <p:pic>
        <p:nvPicPr>
          <p:cNvPr id="76" name="Google Shape;76;p3"/>
          <p:cNvPicPr preferRelativeResize="0"/>
          <p:nvPr/>
        </p:nvPicPr>
        <p:blipFill rotWithShape="1">
          <a:blip r:embed="rId4">
            <a:alphaModFix amt="28000"/>
          </a:blip>
          <a:srcRect/>
          <a:stretch/>
        </p:blipFill>
        <p:spPr>
          <a:xfrm>
            <a:off x="3247235" y="2550694"/>
            <a:ext cx="8980716" cy="962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4</a:t>
            </a:fld>
            <a:endParaRPr/>
          </a:p>
        </p:txBody>
      </p:sp>
      <p:sp>
        <p:nvSpPr>
          <p:cNvPr id="82" name="Google Shape;82;p4"/>
          <p:cNvSpPr txBox="1"/>
          <p:nvPr/>
        </p:nvSpPr>
        <p:spPr>
          <a:xfrm>
            <a:off x="3039291" y="1412020"/>
            <a:ext cx="18506174" cy="155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83B"/>
              </a:buClr>
              <a:buSzPts val="4800"/>
              <a:buFont typeface="Arial"/>
              <a:buNone/>
            </a:pPr>
            <a:r>
              <a:rPr lang="es" sz="4800" b="1" i="0" u="none" strike="noStrike" cap="none" dirty="0">
                <a:solidFill>
                  <a:srgbClr val="34383B"/>
                </a:solidFill>
                <a:latin typeface="Arial"/>
                <a:ea typeface="Arial"/>
                <a:cs typeface="Arial"/>
                <a:sym typeface="Arial"/>
              </a:rPr>
              <a:t>Hay tanto pequeñas como grandes empresas que ya aplican la metodología LEAN, y más ahora, en tiempos de pandemia</a:t>
            </a:r>
            <a:r>
              <a:rPr lang="es" sz="4800" b="1" dirty="0">
                <a:solidFill>
                  <a:srgbClr val="34383B"/>
                </a:solidFill>
              </a:rPr>
              <a:t>.</a:t>
            </a:r>
            <a:endParaRPr sz="4800" b="0" i="0" u="none" strike="noStrike" cap="none" dirty="0">
              <a:solidFill>
                <a:srgbClr val="3437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1624173" y="9345443"/>
            <a:ext cx="21644900" cy="227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7200"/>
              <a:buFont typeface="Arial"/>
              <a:buNone/>
            </a:pPr>
            <a:r>
              <a:rPr lang="es" sz="72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¡Cualquier negocio puede aplicar la innovación LEAN, sin importar su tamaño!</a:t>
            </a:r>
            <a:endParaRPr sz="7200" b="1" i="0" u="none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rot="-5400000">
            <a:off x="-6264001" y="6511751"/>
            <a:ext cx="13716000" cy="692497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 LEAN  AL  ALCANCE  DE  TODOS</a:t>
            </a:r>
            <a:endParaRPr/>
          </a:p>
        </p:txBody>
      </p:sp>
      <p:pic>
        <p:nvPicPr>
          <p:cNvPr id="85" name="Google Shape;85;p4" descr="C:\Users\BZ\Desktop\OneDrive Beniamin Zawilla\OneDrive - Uniwersytet Szczeciński\LIME - kurs szkoleniowy\Moduły zmienione\Nowe grafiki do modułów użyte przez BZ\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5213" y="4138863"/>
            <a:ext cx="7214331" cy="325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" descr="C:\Users\BZ\Desktop\OneDrive Beniamin Zawilla\OneDrive - Uniwersytet Szczeciński\LIME - kurs szkoleniowy\Moduły zmienione\Nowe grafiki do modułów użyte przez BZ\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29223" y="3814009"/>
            <a:ext cx="5727030" cy="429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" descr="C:\Users\BZ\Desktop\OneDrive Beniamin Zawilla\OneDrive - Uniwersytet Szczeciński\LIME - kurs szkoleniowy\Moduły zmienione\Nowe grafiki do modułów użyte przez BZ\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12232" y="3743158"/>
            <a:ext cx="6096000" cy="4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9910663" y="1827909"/>
            <a:ext cx="9250481" cy="1188809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5</a:t>
            </a:fld>
            <a:endParaRPr/>
          </a:p>
        </p:txBody>
      </p:sp>
      <p:sp>
        <p:nvSpPr>
          <p:cNvPr id="94" name="Google Shape;94;p5"/>
          <p:cNvSpPr txBox="1"/>
          <p:nvPr/>
        </p:nvSpPr>
        <p:spPr>
          <a:xfrm>
            <a:off x="5823286" y="486131"/>
            <a:ext cx="14763830" cy="143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8800"/>
              <a:buFont typeface="Arial"/>
              <a:buNone/>
            </a:pPr>
            <a:r>
              <a:rPr lang="es" sz="88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BUENAS PRÁCTICAS</a:t>
            </a:r>
            <a:endParaRPr sz="88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5" descr="Doodle finger indicating direction Free Vector"/>
          <p:cNvPicPr preferRelativeResize="0"/>
          <p:nvPr/>
        </p:nvPicPr>
        <p:blipFill rotWithShape="1">
          <a:blip r:embed="rId4">
            <a:alphaModFix/>
          </a:blip>
          <a:srcRect l="4280" t="13686" r="9526" b="18195"/>
          <a:stretch/>
        </p:blipFill>
        <p:spPr>
          <a:xfrm>
            <a:off x="2171846" y="4347806"/>
            <a:ext cx="3651440" cy="28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 txBox="1"/>
          <p:nvPr/>
        </p:nvSpPr>
        <p:spPr>
          <a:xfrm>
            <a:off x="7421597" y="9724705"/>
            <a:ext cx="15374602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C30"/>
              </a:buClr>
              <a:buSzPts val="4000"/>
              <a:buFont typeface="Arial"/>
              <a:buNone/>
            </a:pPr>
            <a:r>
              <a:rPr lang="es" sz="4000" b="0" i="1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En marzo de 2020, </a:t>
            </a:r>
            <a:r>
              <a:rPr lang="es" sz="4000" b="1" i="1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PKN Orlen,</a:t>
            </a:r>
            <a:r>
              <a:rPr lang="es" sz="4000" b="0" i="1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 la refinería y comercializadora de petróleo más importante de Polonia, empezó a producir en cadena gel desinfectante de manos para paliar su gran demanda en el país debida a la reciente pandemia global por Coronavirus.</a:t>
            </a:r>
            <a:endParaRPr dirty="0"/>
          </a:p>
        </p:txBody>
      </p:sp>
      <p:sp>
        <p:nvSpPr>
          <p:cNvPr id="97" name="Google Shape;97;p5"/>
          <p:cNvSpPr txBox="1"/>
          <p:nvPr/>
        </p:nvSpPr>
        <p:spPr>
          <a:xfrm>
            <a:off x="7421600" y="3951521"/>
            <a:ext cx="15374602" cy="377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C30"/>
              </a:buClr>
              <a:buSzPts val="4000"/>
              <a:buFont typeface="Arial"/>
              <a:buNone/>
            </a:pPr>
            <a:r>
              <a:rPr lang="es" sz="4000" b="1" i="1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Promoshop</a:t>
            </a:r>
            <a:r>
              <a:rPr lang="es" sz="4000" b="0" i="1" u="none" strike="noStrike" cap="none" dirty="0">
                <a:solidFill>
                  <a:srgbClr val="2A2C30"/>
                </a:solidFill>
                <a:latin typeface="Arial"/>
                <a:ea typeface="Arial"/>
                <a:cs typeface="Arial"/>
                <a:sym typeface="Arial"/>
              </a:rPr>
              <a:t> es una pequeña compañía polaca de merchandasing, que comenzó a vender EPIS (equipos de protección individual), como por ejemplo mascarillas y gorros, con el sentido de ser un objeto donde promocionar también a tu compañía. Fue gracias a esto como la compañía pudo subsistir durante el confinamiento causado por el Covid-19.  </a:t>
            </a:r>
            <a:endParaRPr dirty="0"/>
          </a:p>
        </p:txBody>
      </p:sp>
      <p:sp>
        <p:nvSpPr>
          <p:cNvPr id="98" name="Google Shape;98;p5"/>
          <p:cNvSpPr/>
          <p:nvPr/>
        </p:nvSpPr>
        <p:spPr>
          <a:xfrm rot="-5400000">
            <a:off x="-6264001" y="6480973"/>
            <a:ext cx="13716000" cy="754053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BUENAS PRÁCTICAS</a:t>
            </a:r>
            <a:endParaRPr dirty="0"/>
          </a:p>
        </p:txBody>
      </p:sp>
      <p:pic>
        <p:nvPicPr>
          <p:cNvPr id="99" name="Google Shape;99;p5" descr="Doodle finger indicating direction Free Vector"/>
          <p:cNvPicPr preferRelativeResize="0"/>
          <p:nvPr/>
        </p:nvPicPr>
        <p:blipFill rotWithShape="1">
          <a:blip r:embed="rId4">
            <a:alphaModFix/>
          </a:blip>
          <a:srcRect l="4280" t="13686" r="9526" b="18195"/>
          <a:stretch/>
        </p:blipFill>
        <p:spPr>
          <a:xfrm>
            <a:off x="2372371" y="9601595"/>
            <a:ext cx="3651440" cy="28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 txBox="1"/>
          <p:nvPr/>
        </p:nvSpPr>
        <p:spPr>
          <a:xfrm>
            <a:off x="7421598" y="2854230"/>
            <a:ext cx="15374602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83B"/>
              </a:buClr>
              <a:buSzPts val="4800"/>
              <a:buFont typeface="Arial"/>
              <a:buNone/>
            </a:pPr>
            <a:r>
              <a:rPr lang="es" sz="4800" b="1" i="1" u="none" strike="noStrike" cap="none">
                <a:solidFill>
                  <a:srgbClr val="34383B"/>
                </a:solidFill>
                <a:latin typeface="Arial"/>
                <a:ea typeface="Arial"/>
                <a:cs typeface="Arial"/>
                <a:sym typeface="Arial"/>
              </a:rPr>
              <a:t>PEQUEÑA EMPRESA</a:t>
            </a:r>
            <a:endParaRPr/>
          </a:p>
        </p:txBody>
      </p:sp>
      <p:sp>
        <p:nvSpPr>
          <p:cNvPr id="101" name="Google Shape;101;p5"/>
          <p:cNvSpPr txBox="1"/>
          <p:nvPr/>
        </p:nvSpPr>
        <p:spPr>
          <a:xfrm>
            <a:off x="7421597" y="8540438"/>
            <a:ext cx="15374602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83B"/>
              </a:buClr>
              <a:buSzPts val="4800"/>
              <a:buFont typeface="Arial"/>
              <a:buNone/>
            </a:pPr>
            <a:r>
              <a:rPr lang="es" sz="4800" b="1" i="1" u="none" strike="noStrike" cap="none">
                <a:solidFill>
                  <a:srgbClr val="34383B"/>
                </a:solidFill>
                <a:latin typeface="Arial"/>
                <a:ea typeface="Arial"/>
                <a:cs typeface="Arial"/>
                <a:sym typeface="Arial"/>
              </a:rPr>
              <a:t>GRAN EMPRESA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6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10757330" y="-13591"/>
            <a:ext cx="5376981" cy="687159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6</a:t>
            </a:fld>
            <a:endParaRPr/>
          </a:p>
        </p:txBody>
      </p:sp>
      <p:sp>
        <p:nvSpPr>
          <p:cNvPr id="108" name="Google Shape;108;p6"/>
          <p:cNvSpPr txBox="1"/>
          <p:nvPr/>
        </p:nvSpPr>
        <p:spPr>
          <a:xfrm>
            <a:off x="2227872" y="3529440"/>
            <a:ext cx="14146936" cy="917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PT Sans"/>
              <a:buNone/>
            </a:pPr>
            <a:r>
              <a:rPr lang="es" sz="3200" b="1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Sitio Web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: </a:t>
            </a:r>
            <a:r>
              <a:rPr lang="es" sz="3200" b="0" i="0" u="sng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https://promoshop.pl/</a:t>
            </a:r>
            <a:endParaRPr sz="3200" b="0" i="0" u="none" strike="noStrike" cap="none" dirty="0">
              <a:solidFill>
                <a:srgbClr val="496F6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PT Sans"/>
              <a:buNone/>
            </a:pPr>
            <a:r>
              <a:rPr lang="es" sz="3200" b="1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LinkedIn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: </a:t>
            </a:r>
            <a:r>
              <a:rPr lang="es" sz="3200" b="0" i="0" u="sng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https://www.linkedin.com/company/gadzety-reklamowe</a:t>
            </a:r>
            <a:endParaRPr sz="1400" b="0" i="0" u="none" strike="noStrike" cap="none" dirty="0">
              <a:solidFill>
                <a:srgbClr val="496F6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1400"/>
              <a:buFont typeface="PT Sans"/>
              <a:buNone/>
            </a:pPr>
            <a:endParaRPr sz="1400" b="0" i="0" u="none" strike="noStrike" cap="none" dirty="0">
              <a:solidFill>
                <a:srgbClr val="496F6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PT Sans"/>
              <a:buNone/>
            </a:pPr>
            <a:r>
              <a:rPr lang="es" sz="3200" b="1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Tamaño de la compañía: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Pequeña empresa - 7 empleados</a:t>
            </a:r>
            <a:endParaRPr sz="3200" b="0" i="0" u="none" strike="noStrike" cap="none" dirty="0">
              <a:solidFill>
                <a:srgbClr val="496F6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200"/>
              <a:buFont typeface="PT Sans"/>
              <a:buNone/>
            </a:pPr>
            <a:endParaRPr sz="3200" b="0" i="0" u="none" strike="noStrike" cap="none" dirty="0">
              <a:solidFill>
                <a:srgbClr val="496F6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PT Sans"/>
              <a:buNone/>
            </a:pPr>
            <a:r>
              <a:rPr lang="es" sz="3200" b="1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Perfil de la compañía (gama de actividades/productos/servicios):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La compañía ofrece servicios publicitarios, centrándose en una amplia gama de obsequios comerciales premium. </a:t>
            </a:r>
            <a:endParaRPr sz="3200" b="0" i="0" u="none" strike="noStrike" cap="none" dirty="0">
              <a:solidFill>
                <a:srgbClr val="496F6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La agencia diseña, fabrica y vende regalos con las impresiones al sector B2B de Polonia (compañías, escuelas, sector público).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Es una de las compañías líder en este sector con 19.000 clientes online en los últimos 22 años. </a:t>
            </a:r>
            <a:endParaRPr dirty="0"/>
          </a:p>
        </p:txBody>
      </p:sp>
      <p:sp>
        <p:nvSpPr>
          <p:cNvPr id="109" name="Google Shape;109;p6"/>
          <p:cNvSpPr/>
          <p:nvPr/>
        </p:nvSpPr>
        <p:spPr>
          <a:xfrm rot="-5400000">
            <a:off x="-6264001" y="6480973"/>
            <a:ext cx="13716000" cy="754053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BUENAS PRÁCTICAS</a:t>
            </a:r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15305" y="1456267"/>
            <a:ext cx="6405033" cy="961813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 txBox="1"/>
          <p:nvPr/>
        </p:nvSpPr>
        <p:spPr>
          <a:xfrm>
            <a:off x="16514234" y="11382163"/>
            <a:ext cx="6722532" cy="62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CAC5"/>
              </a:buClr>
              <a:buSzPts val="3600"/>
              <a:buFont typeface="PT Sans"/>
              <a:buNone/>
            </a:pPr>
            <a:r>
              <a:rPr lang="es" sz="3600" b="1" i="0" u="none" strike="noStrike" cap="none">
                <a:solidFill>
                  <a:srgbClr val="84CAC5"/>
                </a:solidFill>
                <a:latin typeface="PT Sans"/>
                <a:ea typeface="PT Sans"/>
                <a:cs typeface="PT Sans"/>
                <a:sym typeface="PT Sans"/>
              </a:rPr>
              <a:t>Maciej Borowy - el dueño</a:t>
            </a:r>
            <a:endParaRPr sz="2300" b="0" i="0" u="none" strike="noStrike" cap="none">
              <a:solidFill>
                <a:srgbClr val="84CAC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2172696" y="1691675"/>
            <a:ext cx="14146936" cy="172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7200"/>
              <a:buFont typeface="Arial"/>
              <a:buNone/>
            </a:pPr>
            <a:r>
              <a:rPr lang="es" sz="72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Butterfly Advertising Agency</a:t>
            </a:r>
            <a:r>
              <a:rPr lang="es" sz="3200" b="0" i="0" u="none" strike="noStrike" cap="none" dirty="0">
                <a:solidFill>
                  <a:srgbClr val="2A2C30"/>
                </a:solidFill>
                <a:latin typeface="PT Sans"/>
                <a:ea typeface="PT Sans"/>
                <a:cs typeface="PT Sans"/>
                <a:sym typeface="PT Sans"/>
              </a:rPr>
              <a:t> </a:t>
            </a:r>
            <a:r>
              <a:rPr lang="es" sz="3200" b="0" i="0" u="none" strike="noStrike" cap="none" dirty="0">
                <a:solidFill>
                  <a:srgbClr val="496F63"/>
                </a:solidFill>
                <a:latin typeface="PT Sans"/>
                <a:ea typeface="PT Sans"/>
                <a:cs typeface="PT Sans"/>
                <a:sym typeface="PT Sans"/>
              </a:rPr>
              <a:t>. 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7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10757330" y="-13591"/>
            <a:ext cx="5376981" cy="687159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7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7</a:t>
            </a:fld>
            <a:endParaRPr/>
          </a:p>
        </p:txBody>
      </p:sp>
      <p:sp>
        <p:nvSpPr>
          <p:cNvPr id="119" name="Google Shape;119;p7"/>
          <p:cNvSpPr txBox="1"/>
          <p:nvPr/>
        </p:nvSpPr>
        <p:spPr>
          <a:xfrm>
            <a:off x="2147397" y="3602421"/>
            <a:ext cx="14146936" cy="974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En marzo de 2020, la compañía se enfrentaba a un período crítico debido al confinamiento causado por el COVID-19.</a:t>
            </a:r>
            <a:endParaRPr sz="3200" b="0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304A42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Se cancelaron, por tanto todos los eventos, lo que provocó un parón inmediato en la entrada de clientes, pedidos y solicitudes de artículos comerciales.</a:t>
            </a:r>
            <a:endParaRPr sz="3200" b="0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304A42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La compañía llevó a cabo un estudio de mercado para conocer las necesidades de su clientela contextualizadas dentro de esa situación tan excepcional.</a:t>
            </a:r>
            <a:endParaRPr sz="3200" b="0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304A42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Al ver los resultados, la agencia rápidamente decidió </a:t>
            </a:r>
            <a:r>
              <a:rPr lang="es" sz="3200" b="1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lanzar</a:t>
            </a: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 una </a:t>
            </a:r>
            <a:r>
              <a:rPr lang="es" sz="3200" b="1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nueva oferta </a:t>
            </a: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a sus clientes online: un EPI (mascarillas, guantes y productos desinfectantes, todos ellos serigrafiados, para los empleados y clientes de las empresas).</a:t>
            </a:r>
            <a:endParaRPr sz="3200" b="0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  <a:buClr>
                <a:srgbClr val="304A42"/>
              </a:buClr>
              <a:buSzPts val="3200"/>
              <a:buFont typeface="PT Sans"/>
              <a:buNone/>
            </a:pPr>
            <a:r>
              <a:rPr lang="es" sz="3200" b="0" i="0" u="none" strike="noStrike" cap="none" dirty="0">
                <a:solidFill>
                  <a:srgbClr val="304A42"/>
                </a:solidFill>
                <a:latin typeface="PT Sans"/>
                <a:ea typeface="PT Sans"/>
                <a:cs typeface="PT Sans"/>
                <a:sym typeface="PT Sans"/>
              </a:rPr>
              <a:t>Esto resultó ser crucial para mantener la tasa de empleo y el volumen de ventas durante el confinamiento.  </a:t>
            </a:r>
            <a:endParaRPr sz="3200" b="0" i="0" u="none" strike="noStrike" cap="none" dirty="0">
              <a:solidFill>
                <a:srgbClr val="304A4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0" name="Google Shape;120;p7"/>
          <p:cNvSpPr/>
          <p:nvPr/>
        </p:nvSpPr>
        <p:spPr>
          <a:xfrm rot="-5400000">
            <a:off x="-6264001" y="6480973"/>
            <a:ext cx="13716000" cy="754053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None/>
            </a:pPr>
            <a:r>
              <a:rPr lang="es" sz="44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BUENAS PRÁCTICAS</a:t>
            </a:r>
            <a:endParaRPr dirty="0"/>
          </a:p>
        </p:txBody>
      </p:sp>
      <p:pic>
        <p:nvPicPr>
          <p:cNvPr id="121" name="Google Shape;1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4230" y="1402124"/>
            <a:ext cx="6129866" cy="612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53730" y="7933350"/>
            <a:ext cx="5457824" cy="54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7"/>
          <p:cNvSpPr txBox="1"/>
          <p:nvPr/>
        </p:nvSpPr>
        <p:spPr>
          <a:xfrm>
            <a:off x="1967918" y="1409194"/>
            <a:ext cx="14146936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6000"/>
              <a:buFont typeface="Arial"/>
              <a:buNone/>
            </a:pPr>
            <a:r>
              <a:rPr lang="es" sz="60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Butterfly Advertising Agency  </a:t>
            </a:r>
            <a:endParaRPr sz="600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8</a:t>
            </a:fld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13243120" y="10104042"/>
            <a:ext cx="10226842" cy="105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rápidamente y con pocos recursos.</a:t>
            </a: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12740818" y="3074468"/>
            <a:ext cx="10082463" cy="155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6000"/>
              <a:buFont typeface="Arial"/>
              <a:buNone/>
            </a:pPr>
            <a:r>
              <a:rPr lang="es" sz="600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La Innovación LEAN permite:</a:t>
            </a:r>
            <a:endParaRPr dirty="0"/>
          </a:p>
        </p:txBody>
      </p:sp>
      <p:sp>
        <p:nvSpPr>
          <p:cNvPr id="131" name="Google Shape;131;p8"/>
          <p:cNvSpPr/>
          <p:nvPr/>
        </p:nvSpPr>
        <p:spPr>
          <a:xfrm>
            <a:off x="4857228" y="886872"/>
            <a:ext cx="15018939" cy="1447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 lnSpcReduction="10000"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6250"/>
              <a:buFont typeface="Arial"/>
              <a:buNone/>
            </a:pPr>
            <a:r>
              <a:rPr lang="es" sz="625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¿En qué consiste exactamente?</a:t>
            </a:r>
            <a:endParaRPr sz="6250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2861133" y="5097504"/>
            <a:ext cx="9841831" cy="1404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desarrollar, maquetar, conocer, validar y mejorar </a:t>
            </a:r>
            <a:endParaRPr sz="4800" b="1" i="0" u="none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soluciones comerciales</a:t>
            </a:r>
            <a:endParaRPr sz="4800" b="1" i="0" u="none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4800"/>
              <a:buFont typeface="PT Sans"/>
              <a:buNone/>
            </a:pPr>
            <a:endParaRPr sz="4800" b="1" i="0" u="none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4800"/>
              <a:buFont typeface="PT Sans"/>
              <a:buNone/>
            </a:pPr>
            <a:endParaRPr sz="4800" b="1" i="0" u="none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12968431" y="7916382"/>
            <a:ext cx="9627236" cy="202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4800" b="1" i="0" u="none" strike="noStrike" cap="none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innovar</a:t>
            </a:r>
            <a:endParaRPr/>
          </a:p>
        </p:txBody>
      </p:sp>
      <p:sp>
        <p:nvSpPr>
          <p:cNvPr id="134" name="Google Shape;134;p8"/>
          <p:cNvSpPr/>
          <p:nvPr/>
        </p:nvSpPr>
        <p:spPr>
          <a:xfrm>
            <a:off x="2489097" y="9939232"/>
            <a:ext cx="868716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600"/>
              <a:buFont typeface="Arial"/>
              <a:buNone/>
            </a:pPr>
            <a:r>
              <a:rPr lang="es" sz="3600" b="0" i="0" u="none" strike="noStrike" cap="none" dirty="0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Ver </a:t>
            </a:r>
            <a:endParaRPr sz="3600" b="0" i="0" u="none" strike="noStrike" cap="none" dirty="0">
              <a:solidFill>
                <a:srgbClr val="304A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4A42"/>
              </a:buClr>
              <a:buSzPts val="3600"/>
              <a:buFont typeface="Arial"/>
              <a:buNone/>
            </a:pPr>
            <a:r>
              <a:rPr lang="es" sz="3600" b="0" i="0" u="none" strike="noStrike" cap="none" dirty="0">
                <a:solidFill>
                  <a:srgbClr val="304A42"/>
                </a:solidFill>
                <a:latin typeface="Arial"/>
                <a:ea typeface="Arial"/>
                <a:cs typeface="Arial"/>
                <a:sym typeface="Arial"/>
              </a:rPr>
              <a:t>“The lean start-up” by Eric Ries (13 mins)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PT Sans"/>
              <a:buNone/>
            </a:pPr>
            <a:endParaRPr sz="3600" b="0" i="0" u="none" strike="noStrike" cap="none" dirty="0">
              <a:solidFill>
                <a:srgbClr val="304A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Arial"/>
              <a:buNone/>
            </a:pPr>
            <a:r>
              <a:rPr lang="es" sz="3600" b="0" i="0" u="sng" strike="noStrike" cap="none" dirty="0">
                <a:solidFill>
                  <a:srgbClr val="A6A7A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Enlace a YouTube</a:t>
            </a:r>
            <a:endParaRPr sz="3600" b="0" i="0" u="none" strike="noStrike" cap="none" dirty="0">
              <a:solidFill>
                <a:srgbClr val="A6A7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8"/>
          <p:cNvPicPr preferRelativeResize="0"/>
          <p:nvPr/>
        </p:nvPicPr>
        <p:blipFill rotWithShape="1">
          <a:blip r:embed="rId4">
            <a:alphaModFix/>
          </a:blip>
          <a:srcRect l="5481" t="21058" r="40505" b="25710"/>
          <a:stretch/>
        </p:blipFill>
        <p:spPr>
          <a:xfrm>
            <a:off x="1893524" y="3864074"/>
            <a:ext cx="9878317" cy="5475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8"/>
          <p:cNvSpPr/>
          <p:nvPr/>
        </p:nvSpPr>
        <p:spPr>
          <a:xfrm rot="-5400000">
            <a:off x="-6264000" y="6454140"/>
            <a:ext cx="13716000" cy="80772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800"/>
              <a:buFont typeface="Arial"/>
              <a:buNone/>
            </a:pPr>
            <a:r>
              <a:rPr lang="es" sz="48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INNOVACIÓN LEAN - ¿QUÉ ES?</a:t>
            </a:r>
            <a:endParaRPr/>
          </a:p>
        </p:txBody>
      </p:sp>
      <p:pic>
        <p:nvPicPr>
          <p:cNvPr id="137" name="Google Shape;13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1771" y="327611"/>
            <a:ext cx="2695575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/>
          <p:nvPr/>
        </p:nvSpPr>
        <p:spPr>
          <a:xfrm>
            <a:off x="1480261" y="729183"/>
            <a:ext cx="21346488" cy="357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5850"/>
              <a:buFont typeface="Arial"/>
              <a:buNone/>
            </a:pPr>
            <a:r>
              <a:rPr lang="es" sz="5850" b="1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Conoce más acerca de la Innovación LEAN - Principios Básicos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11505"/>
              <a:buFont typeface="Montserrat SemiBold"/>
              <a:buNone/>
            </a:pPr>
            <a:endParaRPr sz="11505" b="1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1827522" y="4735225"/>
            <a:ext cx="9793671" cy="200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Char char="•"/>
            </a:pPr>
            <a:r>
              <a:rPr lang="es" sz="4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Experimentar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Char char="•"/>
            </a:pPr>
            <a:r>
              <a:rPr lang="es" sz="4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Obtener valoraciones y feedback de clientes reales 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Char char="•"/>
            </a:pPr>
            <a:r>
              <a:rPr lang="es" sz="4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Minimizar residuos 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4400"/>
              <a:buFont typeface="Arial"/>
              <a:buChar char="•"/>
            </a:pPr>
            <a:r>
              <a:rPr lang="es" sz="4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Velar por una mejora continua</a:t>
            </a:r>
            <a:endParaRPr sz="44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9"/>
          <p:cNvSpPr txBox="1">
            <a:spLocks noGrp="1"/>
          </p:cNvSpPr>
          <p:nvPr>
            <p:ph type="sldNum" idx="12"/>
          </p:nvPr>
        </p:nvSpPr>
        <p:spPr>
          <a:xfrm>
            <a:off x="23036466" y="762695"/>
            <a:ext cx="607907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41"/>
              </a:buClr>
              <a:buSzPts val="2000"/>
              <a:buFont typeface="Montserrat"/>
              <a:buNone/>
            </a:pPr>
            <a:fld id="{00000000-1234-1234-1234-123412341234}" type="slidenum">
              <a:rPr lang="es"/>
              <a:t>9</a:t>
            </a:fld>
            <a:endParaRPr/>
          </a:p>
        </p:txBody>
      </p:sp>
      <p:pic>
        <p:nvPicPr>
          <p:cNvPr id="145" name="Google Shape;1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74633" y="2570626"/>
            <a:ext cx="4244781" cy="30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32627" y="8848520"/>
            <a:ext cx="6237199" cy="350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/>
          <p:cNvPicPr preferRelativeResize="0"/>
          <p:nvPr/>
        </p:nvPicPr>
        <p:blipFill rotWithShape="1">
          <a:blip r:embed="rId5">
            <a:alphaModFix/>
          </a:blip>
          <a:srcRect l="22363" t="6920" r="20018" b="6467"/>
          <a:stretch/>
        </p:blipFill>
        <p:spPr>
          <a:xfrm>
            <a:off x="18083316" y="2602912"/>
            <a:ext cx="4374778" cy="403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35610" y="8980775"/>
            <a:ext cx="5757128" cy="318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7">
            <a:alphaModFix/>
          </a:blip>
          <a:srcRect l="10754" r="8196"/>
          <a:stretch/>
        </p:blipFill>
        <p:spPr>
          <a:xfrm>
            <a:off x="7959928" y="8751339"/>
            <a:ext cx="5105508" cy="370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81059" y="8893631"/>
            <a:ext cx="3463313" cy="3463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/>
          <p:cNvSpPr/>
          <p:nvPr/>
        </p:nvSpPr>
        <p:spPr>
          <a:xfrm>
            <a:off x="1480261" y="12356944"/>
            <a:ext cx="12750800" cy="545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342900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2400"/>
              <a:buFont typeface="Arial"/>
              <a:buNone/>
            </a:pPr>
            <a:r>
              <a:rPr lang="es" sz="24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*El proceso de Innovación LEAN, incluyendo estos principios, se tratarán en otros módulos más adelante.  </a:t>
            </a:r>
            <a:endParaRPr dirty="0"/>
          </a:p>
          <a:p>
            <a:pPr marL="342900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9"/>
          <p:cNvSpPr/>
          <p:nvPr/>
        </p:nvSpPr>
        <p:spPr>
          <a:xfrm rot="-5400000">
            <a:off x="-6264001" y="6265530"/>
            <a:ext cx="13716000" cy="1184940"/>
          </a:xfrm>
          <a:prstGeom prst="rect">
            <a:avLst/>
          </a:prstGeom>
          <a:solidFill>
            <a:srgbClr val="84CAC5"/>
          </a:solidFill>
          <a:ln>
            <a:noFill/>
          </a:ln>
          <a:effectLst>
            <a:outerShdw blurRad="127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None/>
            </a:pPr>
            <a:r>
              <a:rPr lang="es" sz="3600" b="1" i="0" u="none" strike="noStrike" cap="none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Conoce más acerca de la Metodología LEAN de Innovación - Principios Básicos</a:t>
            </a:r>
            <a:endParaRPr/>
          </a:p>
        </p:txBody>
      </p:sp>
      <p:sp>
        <p:nvSpPr>
          <p:cNvPr id="153" name="Google Shape;153;p9"/>
          <p:cNvSpPr/>
          <p:nvPr/>
        </p:nvSpPr>
        <p:spPr>
          <a:xfrm>
            <a:off x="13374633" y="6245763"/>
            <a:ext cx="8245392" cy="240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Arial"/>
              <a:buNone/>
            </a:pPr>
            <a:r>
              <a:rPr lang="es" sz="36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¡Recuerda!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7AC"/>
              </a:buClr>
              <a:buSzPts val="800"/>
              <a:buFont typeface="PT Sans"/>
              <a:buNone/>
            </a:pPr>
            <a:endParaRPr sz="8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Noto Sans Symbols"/>
              <a:buChar char="⮚"/>
            </a:pPr>
            <a:r>
              <a:rPr lang="es" sz="36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Hay empresarios por todas partes</a:t>
            </a:r>
            <a:endParaRPr sz="3600" b="0" i="0" u="none" strike="noStrike" cap="none" dirty="0">
              <a:solidFill>
                <a:srgbClr val="496F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6F63"/>
              </a:buClr>
              <a:buSzPts val="3600"/>
              <a:buFont typeface="Noto Sans Symbols"/>
              <a:buChar char="⮚"/>
            </a:pPr>
            <a:r>
              <a:rPr lang="es" sz="3600" b="0" i="0" u="none" strike="noStrike" cap="none" dirty="0">
                <a:solidFill>
                  <a:srgbClr val="496F63"/>
                </a:solidFill>
                <a:latin typeface="Arial"/>
                <a:ea typeface="Arial"/>
                <a:cs typeface="Arial"/>
                <a:sym typeface="Arial"/>
              </a:rPr>
              <a:t>El espíritu emprendedor se reduce a una gestión eficaz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AC9006"/>
      </a:dk1>
      <a:lt1>
        <a:srgbClr val="A6A7A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2524</Words>
  <Application>Microsoft Office PowerPoint</Application>
  <PresentationFormat>Custom</PresentationFormat>
  <Paragraphs>257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Times New Roman</vt:lpstr>
      <vt:lpstr>Helvetica Neue</vt:lpstr>
      <vt:lpstr>Arial</vt:lpstr>
      <vt:lpstr>Noto Sans Symbols</vt:lpstr>
      <vt:lpstr>Montserrat</vt:lpstr>
      <vt:lpstr>Montserrat SemiBold</vt:lpstr>
      <vt:lpstr>Roboto</vt:lpstr>
      <vt:lpstr>PT Sans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</dc:creator>
  <cp:lastModifiedBy>David Montgomery</cp:lastModifiedBy>
  <cp:revision>17</cp:revision>
  <dcterms:modified xsi:type="dcterms:W3CDTF">2022-04-05T11:47:12Z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0x01010082E2B2E9F57E254297E8C520F6AB90CA</vt:lpwstr>
  </property>
</Properties>
</file>