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sldIdLst>
    <p:sldId id="256" r:id="rId5"/>
    <p:sldId id="274" r:id="rId6"/>
    <p:sldId id="275" r:id="rId7"/>
    <p:sldId id="258" r:id="rId8"/>
    <p:sldId id="262" r:id="rId9"/>
    <p:sldId id="257" r:id="rId10"/>
    <p:sldId id="277" r:id="rId11"/>
    <p:sldId id="263" r:id="rId12"/>
    <p:sldId id="279" r:id="rId13"/>
    <p:sldId id="281" r:id="rId14"/>
    <p:sldId id="280" r:id="rId15"/>
    <p:sldId id="282" r:id="rId16"/>
    <p:sldId id="283" r:id="rId17"/>
    <p:sldId id="284" r:id="rId18"/>
    <p:sldId id="285" r:id="rId19"/>
    <p:sldId id="286" r:id="rId20"/>
    <p:sldId id="264" r:id="rId21"/>
    <p:sldId id="269" r:id="rId22"/>
    <p:sldId id="267" r:id="rId23"/>
    <p:sldId id="287" r:id="rId24"/>
  </p:sldIdLst>
  <p:sldSz cx="24384000" cy="13716000"/>
  <p:notesSz cx="6858000" cy="9144000"/>
  <p:custDataLst>
    <p:tags r:id="rId26"/>
  </p:custDataLst>
  <p:defaultTextStyle>
    <a:defPPr marL="0" marR="0" indent="0" algn="l" defTabSz="914400" rtl="0" fontAlgn="auto" latinLnBrk="1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just" defTabSz="825500" rtl="0" fontAlgn="auto" latinLnBrk="0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2300" b="0" i="0" u="none" strike="noStrike" cap="none" spc="0" normalizeH="0" baseline="0">
        <a:ln>
          <a:noFill/>
        </a:ln>
        <a:solidFill>
          <a:srgbClr val="A6A7AC"/>
        </a:solidFill>
        <a:effectLst/>
        <a:uFillTx/>
        <a:latin typeface="PT Sans"/>
        <a:ea typeface="PT Sans"/>
        <a:cs typeface="PT Sans"/>
        <a:sym typeface="PT Sans"/>
      </a:defRPr>
    </a:lvl1pPr>
    <a:lvl2pPr marL="0" marR="0" indent="228600" algn="just" defTabSz="825500" rtl="0" fontAlgn="auto" latinLnBrk="0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2300" b="0" i="0" u="none" strike="noStrike" cap="none" spc="0" normalizeH="0" baseline="0">
        <a:ln>
          <a:noFill/>
        </a:ln>
        <a:solidFill>
          <a:srgbClr val="A6A7AC"/>
        </a:solidFill>
        <a:effectLst/>
        <a:uFillTx/>
        <a:latin typeface="PT Sans"/>
        <a:ea typeface="PT Sans"/>
        <a:cs typeface="PT Sans"/>
        <a:sym typeface="PT Sans"/>
      </a:defRPr>
    </a:lvl2pPr>
    <a:lvl3pPr marL="0" marR="0" indent="457200" algn="just" defTabSz="825500" rtl="0" fontAlgn="auto" latinLnBrk="0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2300" b="0" i="0" u="none" strike="noStrike" cap="none" spc="0" normalizeH="0" baseline="0">
        <a:ln>
          <a:noFill/>
        </a:ln>
        <a:solidFill>
          <a:srgbClr val="A6A7AC"/>
        </a:solidFill>
        <a:effectLst/>
        <a:uFillTx/>
        <a:latin typeface="PT Sans"/>
        <a:ea typeface="PT Sans"/>
        <a:cs typeface="PT Sans"/>
        <a:sym typeface="PT Sans"/>
      </a:defRPr>
    </a:lvl3pPr>
    <a:lvl4pPr marL="0" marR="0" indent="685800" algn="just" defTabSz="825500" rtl="0" fontAlgn="auto" latinLnBrk="0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2300" b="0" i="0" u="none" strike="noStrike" cap="none" spc="0" normalizeH="0" baseline="0">
        <a:ln>
          <a:noFill/>
        </a:ln>
        <a:solidFill>
          <a:srgbClr val="A6A7AC"/>
        </a:solidFill>
        <a:effectLst/>
        <a:uFillTx/>
        <a:latin typeface="PT Sans"/>
        <a:ea typeface="PT Sans"/>
        <a:cs typeface="PT Sans"/>
        <a:sym typeface="PT Sans"/>
      </a:defRPr>
    </a:lvl4pPr>
    <a:lvl5pPr marL="0" marR="0" indent="914400" algn="just" defTabSz="825500" rtl="0" fontAlgn="auto" latinLnBrk="0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2300" b="0" i="0" u="none" strike="noStrike" cap="none" spc="0" normalizeH="0" baseline="0">
        <a:ln>
          <a:noFill/>
        </a:ln>
        <a:solidFill>
          <a:srgbClr val="A6A7AC"/>
        </a:solidFill>
        <a:effectLst/>
        <a:uFillTx/>
        <a:latin typeface="PT Sans"/>
        <a:ea typeface="PT Sans"/>
        <a:cs typeface="PT Sans"/>
        <a:sym typeface="PT Sans"/>
      </a:defRPr>
    </a:lvl5pPr>
    <a:lvl6pPr marL="0" marR="0" indent="1143000" algn="just" defTabSz="825500" rtl="0" fontAlgn="auto" latinLnBrk="0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2300" b="0" i="0" u="none" strike="noStrike" cap="none" spc="0" normalizeH="0" baseline="0">
        <a:ln>
          <a:noFill/>
        </a:ln>
        <a:solidFill>
          <a:srgbClr val="A6A7AC"/>
        </a:solidFill>
        <a:effectLst/>
        <a:uFillTx/>
        <a:latin typeface="PT Sans"/>
        <a:ea typeface="PT Sans"/>
        <a:cs typeface="PT Sans"/>
        <a:sym typeface="PT Sans"/>
      </a:defRPr>
    </a:lvl6pPr>
    <a:lvl7pPr marL="0" marR="0" indent="1371600" algn="just" defTabSz="825500" rtl="0" fontAlgn="auto" latinLnBrk="0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2300" b="0" i="0" u="none" strike="noStrike" cap="none" spc="0" normalizeH="0" baseline="0">
        <a:ln>
          <a:noFill/>
        </a:ln>
        <a:solidFill>
          <a:srgbClr val="A6A7AC"/>
        </a:solidFill>
        <a:effectLst/>
        <a:uFillTx/>
        <a:latin typeface="PT Sans"/>
        <a:ea typeface="PT Sans"/>
        <a:cs typeface="PT Sans"/>
        <a:sym typeface="PT Sans"/>
      </a:defRPr>
    </a:lvl7pPr>
    <a:lvl8pPr marL="0" marR="0" indent="1600200" algn="just" defTabSz="825500" rtl="0" fontAlgn="auto" latinLnBrk="0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2300" b="0" i="0" u="none" strike="noStrike" cap="none" spc="0" normalizeH="0" baseline="0">
        <a:ln>
          <a:noFill/>
        </a:ln>
        <a:solidFill>
          <a:srgbClr val="A6A7AC"/>
        </a:solidFill>
        <a:effectLst/>
        <a:uFillTx/>
        <a:latin typeface="PT Sans"/>
        <a:ea typeface="PT Sans"/>
        <a:cs typeface="PT Sans"/>
        <a:sym typeface="PT Sans"/>
      </a:defRPr>
    </a:lvl8pPr>
    <a:lvl9pPr marL="0" marR="0" indent="1828800" algn="just" defTabSz="825500" rtl="0" fontAlgn="auto" latinLnBrk="0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2300" b="0" i="0" u="none" strike="noStrike" cap="none" spc="0" normalizeH="0" baseline="0">
        <a:ln>
          <a:noFill/>
        </a:ln>
        <a:solidFill>
          <a:srgbClr val="A6A7AC"/>
        </a:solidFill>
        <a:effectLst/>
        <a:uFillTx/>
        <a:latin typeface="PT Sans"/>
        <a:ea typeface="PT Sans"/>
        <a:cs typeface="PT Sans"/>
        <a:sym typeface="PT San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ARA LOPEZ" initials="CL" lastIdx="16" clrIdx="0">
    <p:extLst>
      <p:ext uri="{19B8F6BF-5375-455C-9EA6-DF929625EA0E}">
        <p15:presenceInfo xmlns:p15="http://schemas.microsoft.com/office/powerpoint/2012/main" userId="f30ab2b58942d93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EF80F3-42CD-213E-6CC3-A5B3684876AA}" v="26" dt="2020-09-14T07:33:59.861"/>
    <p1510:client id="{5B17D073-F522-356A-D8F9-6F36F4CD627C}" v="27" dt="2020-09-14T07:19:20.331"/>
    <p1510:client id="{CFD539E9-EDF1-5E16-E2F3-4BD0BDE6D069}" v="6" dt="2020-09-14T08:04:43.932"/>
  </p1510:revLst>
</p1510:revInfo>
</file>

<file path=ppt/tableStyles.xml><?xml version="1.0" encoding="utf-8"?>
<a:tblStyleLst xmlns:a="http://schemas.openxmlformats.org/drawingml/2006/main" def="{5940675A-B579-460E-94D1-54222C63F5DA}"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11"/>
    <p:restoredTop sz="96433" autoAdjust="0"/>
  </p:normalViewPr>
  <p:slideViewPr>
    <p:cSldViewPr snapToGrid="0" snapToObjects="1">
      <p:cViewPr varScale="1">
        <p:scale>
          <a:sx n="55" d="100"/>
          <a:sy n="55" d="100"/>
        </p:scale>
        <p:origin x="4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 Tylżanowski" userId="S::roman.tylzanowski@usz.edu.pl::f783908e-515d-43cd-b5e3-de52c94bc53d" providerId="AD" clId="Web-{CFD539E9-EDF1-5E16-E2F3-4BD0BDE6D069}"/>
    <pc:docChg chg="modSld">
      <pc:chgData name="Roman Tylżanowski" userId="S::roman.tylzanowski@usz.edu.pl::f783908e-515d-43cd-b5e3-de52c94bc53d" providerId="AD" clId="Web-{CFD539E9-EDF1-5E16-E2F3-4BD0BDE6D069}" dt="2020-09-14T08:04:43.916" v="3" actId="1076"/>
      <pc:docMkLst>
        <pc:docMk/>
      </pc:docMkLst>
      <pc:sldChg chg="addSp modSp">
        <pc:chgData name="Roman Tylżanowski" userId="S::roman.tylzanowski@usz.edu.pl::f783908e-515d-43cd-b5e3-de52c94bc53d" providerId="AD" clId="Web-{CFD539E9-EDF1-5E16-E2F3-4BD0BDE6D069}" dt="2020-09-14T08:04:43.916" v="3" actId="1076"/>
        <pc:sldMkLst>
          <pc:docMk/>
          <pc:sldMk cId="0" sldId="261"/>
        </pc:sldMkLst>
        <pc:picChg chg="add mod">
          <ac:chgData name="Roman Tylżanowski" userId="S::roman.tylzanowski@usz.edu.pl::f783908e-515d-43cd-b5e3-de52c94bc53d" providerId="AD" clId="Web-{CFD539E9-EDF1-5E16-E2F3-4BD0BDE6D069}" dt="2020-09-14T08:04:43.916" v="3" actId="1076"/>
          <ac:picMkLst>
            <pc:docMk/>
            <pc:sldMk cId="0" sldId="261"/>
            <ac:picMk id="2" creationId="{0157077D-272A-4966-909C-F48EEFDF96AD}"/>
          </ac:picMkLst>
        </pc:picChg>
      </pc:sldChg>
      <pc:sldChg chg="addSp modSp">
        <pc:chgData name="Roman Tylżanowski" userId="S::roman.tylzanowski@usz.edu.pl::f783908e-515d-43cd-b5e3-de52c94bc53d" providerId="AD" clId="Web-{CFD539E9-EDF1-5E16-E2F3-4BD0BDE6D069}" dt="2020-09-14T08:04:22.135" v="1" actId="1076"/>
        <pc:sldMkLst>
          <pc:docMk/>
          <pc:sldMk cId="0" sldId="262"/>
        </pc:sldMkLst>
        <pc:picChg chg="add mod">
          <ac:chgData name="Roman Tylżanowski" userId="S::roman.tylzanowski@usz.edu.pl::f783908e-515d-43cd-b5e3-de52c94bc53d" providerId="AD" clId="Web-{CFD539E9-EDF1-5E16-E2F3-4BD0BDE6D069}" dt="2020-09-14T08:04:22.135" v="1" actId="1076"/>
          <ac:picMkLst>
            <pc:docMk/>
            <pc:sldMk cId="0" sldId="262"/>
            <ac:picMk id="4" creationId="{CA7429D9-521D-4F10-8256-1150AF2997E8}"/>
          </ac:picMkLst>
        </pc:picChg>
      </pc:sldChg>
    </pc:docChg>
  </pc:docChgLst>
  <pc:docChgLst>
    <pc:chgData name="Roman Tylżanowski" userId="S::roman.tylzanowski@usz.edu.pl::f783908e-515d-43cd-b5e3-de52c94bc53d" providerId="AD" clId="Web-{5B17D073-F522-356A-D8F9-6F36F4CD627C}"/>
    <pc:docChg chg="modSld">
      <pc:chgData name="Roman Tylżanowski" userId="S::roman.tylzanowski@usz.edu.pl::f783908e-515d-43cd-b5e3-de52c94bc53d" providerId="AD" clId="Web-{5B17D073-F522-356A-D8F9-6F36F4CD627C}" dt="2020-09-14T07:19:20.331" v="26" actId="20577"/>
      <pc:docMkLst>
        <pc:docMk/>
      </pc:docMkLst>
      <pc:sldChg chg="modSp">
        <pc:chgData name="Roman Tylżanowski" userId="S::roman.tylzanowski@usz.edu.pl::f783908e-515d-43cd-b5e3-de52c94bc53d" providerId="AD" clId="Web-{5B17D073-F522-356A-D8F9-6F36F4CD627C}" dt="2020-09-14T07:19:19.503" v="24" actId="20577"/>
        <pc:sldMkLst>
          <pc:docMk/>
          <pc:sldMk cId="0" sldId="261"/>
        </pc:sldMkLst>
        <pc:spChg chg="mod">
          <ac:chgData name="Roman Tylżanowski" userId="S::roman.tylzanowski@usz.edu.pl::f783908e-515d-43cd-b5e3-de52c94bc53d" providerId="AD" clId="Web-{5B17D073-F522-356A-D8F9-6F36F4CD627C}" dt="2020-09-14T07:19:02.799" v="18" actId="20577"/>
          <ac:spMkLst>
            <pc:docMk/>
            <pc:sldMk cId="0" sldId="261"/>
            <ac:spMk id="16" creationId="{F0577DCD-D21D-4E77-AED6-C2707B1D21C7}"/>
          </ac:spMkLst>
        </pc:spChg>
        <pc:spChg chg="mod">
          <ac:chgData name="Roman Tylżanowski" userId="S::roman.tylzanowski@usz.edu.pl::f783908e-515d-43cd-b5e3-de52c94bc53d" providerId="AD" clId="Web-{5B17D073-F522-356A-D8F9-6F36F4CD627C}" dt="2020-09-14T07:19:14.893" v="21" actId="20577"/>
          <ac:spMkLst>
            <pc:docMk/>
            <pc:sldMk cId="0" sldId="261"/>
            <ac:spMk id="17" creationId="{0D181F0C-572C-4E1A-911B-45A7C23F8155}"/>
          </ac:spMkLst>
        </pc:spChg>
        <pc:spChg chg="mod">
          <ac:chgData name="Roman Tylżanowski" userId="S::roman.tylzanowski@usz.edu.pl::f783908e-515d-43cd-b5e3-de52c94bc53d" providerId="AD" clId="Web-{5B17D073-F522-356A-D8F9-6F36F4CD627C}" dt="2020-09-14T07:18:42.297" v="4" actId="20577"/>
          <ac:spMkLst>
            <pc:docMk/>
            <pc:sldMk cId="0" sldId="261"/>
            <ac:spMk id="18" creationId="{F2170193-5350-4093-95E9-002912C3AE78}"/>
          </ac:spMkLst>
        </pc:spChg>
        <pc:spChg chg="mod">
          <ac:chgData name="Roman Tylżanowski" userId="S::roman.tylzanowski@usz.edu.pl::f783908e-515d-43cd-b5e3-de52c94bc53d" providerId="AD" clId="Web-{5B17D073-F522-356A-D8F9-6F36F4CD627C}" dt="2020-09-14T07:18:50.157" v="12" actId="20577"/>
          <ac:spMkLst>
            <pc:docMk/>
            <pc:sldMk cId="0" sldId="261"/>
            <ac:spMk id="19" creationId="{EC150FAC-D877-4456-A15D-0082B7332BE0}"/>
          </ac:spMkLst>
        </pc:spChg>
        <pc:spChg chg="mod">
          <ac:chgData name="Roman Tylżanowski" userId="S::roman.tylzanowski@usz.edu.pl::f783908e-515d-43cd-b5e3-de52c94bc53d" providerId="AD" clId="Web-{5B17D073-F522-356A-D8F9-6F36F4CD627C}" dt="2020-09-14T07:18:57.095" v="15" actId="20577"/>
          <ac:spMkLst>
            <pc:docMk/>
            <pc:sldMk cId="0" sldId="261"/>
            <ac:spMk id="20" creationId="{C448920F-E6B4-4EFD-9456-6E2A0CD29A28}"/>
          </ac:spMkLst>
        </pc:spChg>
        <pc:spChg chg="mod">
          <ac:chgData name="Roman Tylżanowski" userId="S::roman.tylzanowski@usz.edu.pl::f783908e-515d-43cd-b5e3-de52c94bc53d" providerId="AD" clId="Web-{5B17D073-F522-356A-D8F9-6F36F4CD627C}" dt="2020-09-14T07:19:19.503" v="24" actId="20577"/>
          <ac:spMkLst>
            <pc:docMk/>
            <pc:sldMk cId="0" sldId="261"/>
            <ac:spMk id="22" creationId="{8F326F6B-418A-4985-90E3-C7EA262EFB9E}"/>
          </ac:spMkLst>
        </pc:spChg>
      </pc:sldChg>
      <pc:sldChg chg="modSp">
        <pc:chgData name="Roman Tylżanowski" userId="S::roman.tylzanowski@usz.edu.pl::f783908e-515d-43cd-b5e3-de52c94bc53d" providerId="AD" clId="Web-{5B17D073-F522-356A-D8F9-6F36F4CD627C}" dt="2020-09-14T07:18:14.014" v="2" actId="20577"/>
        <pc:sldMkLst>
          <pc:docMk/>
          <pc:sldMk cId="0" sldId="262"/>
        </pc:sldMkLst>
        <pc:spChg chg="mod">
          <ac:chgData name="Roman Tylżanowski" userId="S::roman.tylzanowski@usz.edu.pl::f783908e-515d-43cd-b5e3-de52c94bc53d" providerId="AD" clId="Web-{5B17D073-F522-356A-D8F9-6F36F4CD627C}" dt="2020-09-14T07:18:14.014" v="2" actId="20577"/>
          <ac:spMkLst>
            <pc:docMk/>
            <pc:sldMk cId="0" sldId="262"/>
            <ac:spMk id="16" creationId="{34E4DD38-FF4C-4EC2-9797-B77343AB54FE}"/>
          </ac:spMkLst>
        </pc:spChg>
      </pc:sldChg>
    </pc:docChg>
  </pc:docChgLst>
  <pc:docChgLst>
    <pc:chgData name="Roman Tylżanowski" userId="S::roman.tylzanowski@usz.edu.pl::f783908e-515d-43cd-b5e3-de52c94bc53d" providerId="AD" clId="Web-{16EF80F3-42CD-213E-6CC3-A5B3684876AA}"/>
    <pc:docChg chg="modSld">
      <pc:chgData name="Roman Tylżanowski" userId="S::roman.tylzanowski@usz.edu.pl::f783908e-515d-43cd-b5e3-de52c94bc53d" providerId="AD" clId="Web-{16EF80F3-42CD-213E-6CC3-A5B3684876AA}" dt="2020-09-14T07:33:59.861" v="25" actId="1076"/>
      <pc:docMkLst>
        <pc:docMk/>
      </pc:docMkLst>
      <pc:sldChg chg="modSp">
        <pc:chgData name="Roman Tylżanowski" userId="S::roman.tylzanowski@usz.edu.pl::f783908e-515d-43cd-b5e3-de52c94bc53d" providerId="AD" clId="Web-{16EF80F3-42CD-213E-6CC3-A5B3684876AA}" dt="2020-09-14T07:32:04.175" v="5" actId="1076"/>
        <pc:sldMkLst>
          <pc:docMk/>
          <pc:sldMk cId="0" sldId="257"/>
        </pc:sldMkLst>
        <pc:spChg chg="mod">
          <ac:chgData name="Roman Tylżanowski" userId="S::roman.tylzanowski@usz.edu.pl::f783908e-515d-43cd-b5e3-de52c94bc53d" providerId="AD" clId="Web-{16EF80F3-42CD-213E-6CC3-A5B3684876AA}" dt="2020-09-14T07:32:04.175" v="5" actId="1076"/>
          <ac:spMkLst>
            <pc:docMk/>
            <pc:sldMk cId="0" sldId="257"/>
            <ac:spMk id="6" creationId="{72BCB222-C67E-4B20-A7DC-ED6A4566CC83}"/>
          </ac:spMkLst>
        </pc:spChg>
        <pc:graphicFrameChg chg="mod">
          <ac:chgData name="Roman Tylżanowski" userId="S::roman.tylzanowski@usz.edu.pl::f783908e-515d-43cd-b5e3-de52c94bc53d" providerId="AD" clId="Web-{16EF80F3-42CD-213E-6CC3-A5B3684876AA}" dt="2020-09-14T07:31:58.659" v="4" actId="1076"/>
          <ac:graphicFrameMkLst>
            <pc:docMk/>
            <pc:sldMk cId="0" sldId="257"/>
            <ac:graphicFrameMk id="3" creationId="{8D68FECF-EB41-42D1-857A-A9EAB54F1453}"/>
          </ac:graphicFrameMkLst>
        </pc:graphicFrameChg>
      </pc:sldChg>
      <pc:sldChg chg="modSp">
        <pc:chgData name="Roman Tylżanowski" userId="S::roman.tylzanowski@usz.edu.pl::f783908e-515d-43cd-b5e3-de52c94bc53d" providerId="AD" clId="Web-{16EF80F3-42CD-213E-6CC3-A5B3684876AA}" dt="2020-09-14T07:31:36.956" v="2" actId="1076"/>
        <pc:sldMkLst>
          <pc:docMk/>
          <pc:sldMk cId="0" sldId="258"/>
        </pc:sldMkLst>
        <pc:spChg chg="mod">
          <ac:chgData name="Roman Tylżanowski" userId="S::roman.tylzanowski@usz.edu.pl::f783908e-515d-43cd-b5e3-de52c94bc53d" providerId="AD" clId="Web-{16EF80F3-42CD-213E-6CC3-A5B3684876AA}" dt="2020-09-14T07:31:36.956" v="2" actId="1076"/>
          <ac:spMkLst>
            <pc:docMk/>
            <pc:sldMk cId="0" sldId="258"/>
            <ac:spMk id="24" creationId="{F0865906-1E44-43A6-B80C-D3FBFD7E07C1}"/>
          </ac:spMkLst>
        </pc:spChg>
      </pc:sldChg>
      <pc:sldChg chg="modSp">
        <pc:chgData name="Roman Tylżanowski" userId="S::roman.tylzanowski@usz.edu.pl::f783908e-515d-43cd-b5e3-de52c94bc53d" providerId="AD" clId="Web-{16EF80F3-42CD-213E-6CC3-A5B3684876AA}" dt="2020-09-14T07:31:44.690" v="3" actId="1076"/>
        <pc:sldMkLst>
          <pc:docMk/>
          <pc:sldMk cId="0" sldId="262"/>
        </pc:sldMkLst>
        <pc:spChg chg="mod">
          <ac:chgData name="Roman Tylżanowski" userId="S::roman.tylzanowski@usz.edu.pl::f783908e-515d-43cd-b5e3-de52c94bc53d" providerId="AD" clId="Web-{16EF80F3-42CD-213E-6CC3-A5B3684876AA}" dt="2020-09-14T07:31:44.690" v="3" actId="1076"/>
          <ac:spMkLst>
            <pc:docMk/>
            <pc:sldMk cId="0" sldId="262"/>
            <ac:spMk id="16" creationId="{34E4DD38-FF4C-4EC2-9797-B77343AB54FE}"/>
          </ac:spMkLst>
        </pc:spChg>
      </pc:sldChg>
      <pc:sldChg chg="modSp">
        <pc:chgData name="Roman Tylżanowski" userId="S::roman.tylzanowski@usz.edu.pl::f783908e-515d-43cd-b5e3-de52c94bc53d" providerId="AD" clId="Web-{16EF80F3-42CD-213E-6CC3-A5B3684876AA}" dt="2020-09-14T07:31:13.394" v="0" actId="1076"/>
        <pc:sldMkLst>
          <pc:docMk/>
          <pc:sldMk cId="1964311492" sldId="275"/>
        </pc:sldMkLst>
        <pc:spChg chg="mod">
          <ac:chgData name="Roman Tylżanowski" userId="S::roman.tylzanowski@usz.edu.pl::f783908e-515d-43cd-b5e3-de52c94bc53d" providerId="AD" clId="Web-{16EF80F3-42CD-213E-6CC3-A5B3684876AA}" dt="2020-09-14T07:31:13.394" v="0" actId="1076"/>
          <ac:spMkLst>
            <pc:docMk/>
            <pc:sldMk cId="1964311492" sldId="275"/>
            <ac:spMk id="9" creationId="{C44DBB15-D910-42CD-BB4B-EC0B9FC5E673}"/>
          </ac:spMkLst>
        </pc:spChg>
      </pc:sldChg>
      <pc:sldChg chg="modSp">
        <pc:chgData name="Roman Tylżanowski" userId="S::roman.tylzanowski@usz.edu.pl::f783908e-515d-43cd-b5e3-de52c94bc53d" providerId="AD" clId="Web-{16EF80F3-42CD-213E-6CC3-A5B3684876AA}" dt="2020-09-14T07:32:28.456" v="10" actId="1076"/>
        <pc:sldMkLst>
          <pc:docMk/>
          <pc:sldMk cId="516871149" sldId="277"/>
        </pc:sldMkLst>
        <pc:spChg chg="mod">
          <ac:chgData name="Roman Tylżanowski" userId="S::roman.tylzanowski@usz.edu.pl::f783908e-515d-43cd-b5e3-de52c94bc53d" providerId="AD" clId="Web-{16EF80F3-42CD-213E-6CC3-A5B3684876AA}" dt="2020-09-14T07:32:23.940" v="9" actId="1076"/>
          <ac:spMkLst>
            <pc:docMk/>
            <pc:sldMk cId="516871149" sldId="277"/>
            <ac:spMk id="22" creationId="{756C5A92-AA59-49B9-8B66-AFE3AE32D2FF}"/>
          </ac:spMkLst>
        </pc:spChg>
        <pc:spChg chg="mod">
          <ac:chgData name="Roman Tylżanowski" userId="S::roman.tylzanowski@usz.edu.pl::f783908e-515d-43cd-b5e3-de52c94bc53d" providerId="AD" clId="Web-{16EF80F3-42CD-213E-6CC3-A5B3684876AA}" dt="2020-09-14T07:32:28.456" v="10" actId="1076"/>
          <ac:spMkLst>
            <pc:docMk/>
            <pc:sldMk cId="516871149" sldId="277"/>
            <ac:spMk id="24" creationId="{BCAAD6C4-4866-4EF6-B767-066099CC15D5}"/>
          </ac:spMkLst>
        </pc:spChg>
        <pc:spChg chg="mod">
          <ac:chgData name="Roman Tylżanowski" userId="S::roman.tylzanowski@usz.edu.pl::f783908e-515d-43cd-b5e3-de52c94bc53d" providerId="AD" clId="Web-{16EF80F3-42CD-213E-6CC3-A5B3684876AA}" dt="2020-09-14T07:32:15.440" v="7" actId="1076"/>
          <ac:spMkLst>
            <pc:docMk/>
            <pc:sldMk cId="516871149" sldId="277"/>
            <ac:spMk id="26" creationId="{047AC9A2-7929-426C-BC24-493CF5612507}"/>
          </ac:spMkLst>
        </pc:spChg>
        <pc:spChg chg="mod">
          <ac:chgData name="Roman Tylżanowski" userId="S::roman.tylzanowski@usz.edu.pl::f783908e-515d-43cd-b5e3-de52c94bc53d" providerId="AD" clId="Web-{16EF80F3-42CD-213E-6CC3-A5B3684876AA}" dt="2020-09-14T07:32:20.159" v="8" actId="1076"/>
          <ac:spMkLst>
            <pc:docMk/>
            <pc:sldMk cId="516871149" sldId="277"/>
            <ac:spMk id="28" creationId="{8A09E15C-7BF7-4E12-ACC3-707C591FA439}"/>
          </ac:spMkLst>
        </pc:spChg>
        <pc:graphicFrameChg chg="mod">
          <ac:chgData name="Roman Tylżanowski" userId="S::roman.tylzanowski@usz.edu.pl::f783908e-515d-43cd-b5e3-de52c94bc53d" providerId="AD" clId="Web-{16EF80F3-42CD-213E-6CC3-A5B3684876AA}" dt="2020-09-14T07:32:10.346" v="6" actId="1076"/>
          <ac:graphicFrameMkLst>
            <pc:docMk/>
            <pc:sldMk cId="516871149" sldId="277"/>
            <ac:graphicFrameMk id="3" creationId="{8D68FECF-EB41-42D1-857A-A9EAB54F1453}"/>
          </ac:graphicFrameMkLst>
        </pc:graphicFrameChg>
      </pc:sldChg>
      <pc:sldChg chg="modSp">
        <pc:chgData name="Roman Tylżanowski" userId="S::roman.tylzanowski@usz.edu.pl::f783908e-515d-43cd-b5e3-de52c94bc53d" providerId="AD" clId="Web-{16EF80F3-42CD-213E-6CC3-A5B3684876AA}" dt="2020-09-14T07:33:00.565" v="14" actId="1076"/>
        <pc:sldMkLst>
          <pc:docMk/>
          <pc:sldMk cId="1943344856" sldId="280"/>
        </pc:sldMkLst>
        <pc:spChg chg="mod">
          <ac:chgData name="Roman Tylżanowski" userId="S::roman.tylzanowski@usz.edu.pl::f783908e-515d-43cd-b5e3-de52c94bc53d" providerId="AD" clId="Web-{16EF80F3-42CD-213E-6CC3-A5B3684876AA}" dt="2020-09-14T07:33:00.565" v="14" actId="1076"/>
          <ac:spMkLst>
            <pc:docMk/>
            <pc:sldMk cId="1943344856" sldId="280"/>
            <ac:spMk id="5" creationId="{4A56C58A-C12B-4EC5-B558-67B931887ABC}"/>
          </ac:spMkLst>
        </pc:spChg>
        <pc:spChg chg="mod">
          <ac:chgData name="Roman Tylżanowski" userId="S::roman.tylzanowski@usz.edu.pl::f783908e-515d-43cd-b5e3-de52c94bc53d" providerId="AD" clId="Web-{16EF80F3-42CD-213E-6CC3-A5B3684876AA}" dt="2020-09-14T07:32:48.221" v="11" actId="1076"/>
          <ac:spMkLst>
            <pc:docMk/>
            <pc:sldMk cId="1943344856" sldId="280"/>
            <ac:spMk id="13" creationId="{33C50C13-6AFF-41FD-B314-1DFAA9F1690A}"/>
          </ac:spMkLst>
        </pc:spChg>
        <pc:spChg chg="mod">
          <ac:chgData name="Roman Tylżanowski" userId="S::roman.tylzanowski@usz.edu.pl::f783908e-515d-43cd-b5e3-de52c94bc53d" providerId="AD" clId="Web-{16EF80F3-42CD-213E-6CC3-A5B3684876AA}" dt="2020-09-14T07:32:48.268" v="12" actId="1076"/>
          <ac:spMkLst>
            <pc:docMk/>
            <pc:sldMk cId="1943344856" sldId="280"/>
            <ac:spMk id="16" creationId="{73C0AF9F-C94E-4A05-A944-052F931A8BA0}"/>
          </ac:spMkLst>
        </pc:spChg>
      </pc:sldChg>
      <pc:sldChg chg="modSp">
        <pc:chgData name="Roman Tylżanowski" userId="S::roman.tylzanowski@usz.edu.pl::f783908e-515d-43cd-b5e3-de52c94bc53d" providerId="AD" clId="Web-{16EF80F3-42CD-213E-6CC3-A5B3684876AA}" dt="2020-09-14T07:33:14.361" v="17" actId="14100"/>
        <pc:sldMkLst>
          <pc:docMk/>
          <pc:sldMk cId="2329491641" sldId="281"/>
        </pc:sldMkLst>
        <pc:spChg chg="mod">
          <ac:chgData name="Roman Tylżanowski" userId="S::roman.tylzanowski@usz.edu.pl::f783908e-515d-43cd-b5e3-de52c94bc53d" providerId="AD" clId="Web-{16EF80F3-42CD-213E-6CC3-A5B3684876AA}" dt="2020-09-14T07:33:09.690" v="15" actId="1076"/>
          <ac:spMkLst>
            <pc:docMk/>
            <pc:sldMk cId="2329491641" sldId="281"/>
            <ac:spMk id="12" creationId="{13DC5340-C7AD-408D-A399-2C54FC7ADA6B}"/>
          </ac:spMkLst>
        </pc:spChg>
        <pc:spChg chg="mod">
          <ac:chgData name="Roman Tylżanowski" userId="S::roman.tylzanowski@usz.edu.pl::f783908e-515d-43cd-b5e3-de52c94bc53d" providerId="AD" clId="Web-{16EF80F3-42CD-213E-6CC3-A5B3684876AA}" dt="2020-09-14T07:33:09.705" v="16" actId="1076"/>
          <ac:spMkLst>
            <pc:docMk/>
            <pc:sldMk cId="2329491641" sldId="281"/>
            <ac:spMk id="13" creationId="{A2885178-983A-4ABD-9699-19C4F0F423AB}"/>
          </ac:spMkLst>
        </pc:spChg>
        <pc:cxnChg chg="mod">
          <ac:chgData name="Roman Tylżanowski" userId="S::roman.tylzanowski@usz.edu.pl::f783908e-515d-43cd-b5e3-de52c94bc53d" providerId="AD" clId="Web-{16EF80F3-42CD-213E-6CC3-A5B3684876AA}" dt="2020-09-14T07:33:14.361" v="17" actId="14100"/>
          <ac:cxnSpMkLst>
            <pc:docMk/>
            <pc:sldMk cId="2329491641" sldId="281"/>
            <ac:cxnSpMk id="6" creationId="{C6850B6F-52DF-4D97-A78A-97CF8DCDD5BA}"/>
          </ac:cxnSpMkLst>
        </pc:cxnChg>
      </pc:sldChg>
      <pc:sldChg chg="modSp">
        <pc:chgData name="Roman Tylżanowski" userId="S::roman.tylzanowski@usz.edu.pl::f783908e-515d-43cd-b5e3-de52c94bc53d" providerId="AD" clId="Web-{16EF80F3-42CD-213E-6CC3-A5B3684876AA}" dt="2020-09-14T07:33:43.314" v="22" actId="1076"/>
        <pc:sldMkLst>
          <pc:docMk/>
          <pc:sldMk cId="3890001084" sldId="284"/>
        </pc:sldMkLst>
        <pc:spChg chg="mod">
          <ac:chgData name="Roman Tylżanowski" userId="S::roman.tylzanowski@usz.edu.pl::f783908e-515d-43cd-b5e3-de52c94bc53d" providerId="AD" clId="Web-{16EF80F3-42CD-213E-6CC3-A5B3684876AA}" dt="2020-09-14T07:33:39.658" v="21" actId="1076"/>
          <ac:spMkLst>
            <pc:docMk/>
            <pc:sldMk cId="3890001084" sldId="284"/>
            <ac:spMk id="21" creationId="{7F6BB201-D9F4-4783-891F-A4AA526BA764}"/>
          </ac:spMkLst>
        </pc:spChg>
        <pc:spChg chg="mod">
          <ac:chgData name="Roman Tylżanowski" userId="S::roman.tylzanowski@usz.edu.pl::f783908e-515d-43cd-b5e3-de52c94bc53d" providerId="AD" clId="Web-{16EF80F3-42CD-213E-6CC3-A5B3684876AA}" dt="2020-09-14T07:33:43.314" v="22" actId="1076"/>
          <ac:spMkLst>
            <pc:docMk/>
            <pc:sldMk cId="3890001084" sldId="284"/>
            <ac:spMk id="22" creationId="{8A3D7D8A-05AF-4523-BA9C-EFB87853AE39}"/>
          </ac:spMkLst>
        </pc:spChg>
        <pc:cxnChg chg="mod">
          <ac:chgData name="Roman Tylżanowski" userId="S::roman.tylzanowski@usz.edu.pl::f783908e-515d-43cd-b5e3-de52c94bc53d" providerId="AD" clId="Web-{16EF80F3-42CD-213E-6CC3-A5B3684876AA}" dt="2020-09-14T07:33:34.314" v="19" actId="1076"/>
          <ac:cxnSpMkLst>
            <pc:docMk/>
            <pc:sldMk cId="3890001084" sldId="284"/>
            <ac:cxnSpMk id="9" creationId="{C57F323E-1FD9-455C-A837-13C172E56213}"/>
          </ac:cxnSpMkLst>
        </pc:cxnChg>
        <pc:cxnChg chg="mod">
          <ac:chgData name="Roman Tylżanowski" userId="S::roman.tylzanowski@usz.edu.pl::f783908e-515d-43cd-b5e3-de52c94bc53d" providerId="AD" clId="Web-{16EF80F3-42CD-213E-6CC3-A5B3684876AA}" dt="2020-09-14T07:33:31.142" v="18" actId="14100"/>
          <ac:cxnSpMkLst>
            <pc:docMk/>
            <pc:sldMk cId="3890001084" sldId="284"/>
            <ac:cxnSpMk id="17" creationId="{8263A0DB-128E-48FA-8C50-B0270A26FD8A}"/>
          </ac:cxnSpMkLst>
        </pc:cxnChg>
      </pc:sldChg>
      <pc:sldChg chg="modSp">
        <pc:chgData name="Roman Tylżanowski" userId="S::roman.tylzanowski@usz.edu.pl::f783908e-515d-43cd-b5e3-de52c94bc53d" providerId="AD" clId="Web-{16EF80F3-42CD-213E-6CC3-A5B3684876AA}" dt="2020-09-14T07:33:59.861" v="25" actId="1076"/>
        <pc:sldMkLst>
          <pc:docMk/>
          <pc:sldMk cId="3163121661" sldId="286"/>
        </pc:sldMkLst>
        <pc:spChg chg="mod">
          <ac:chgData name="Roman Tylżanowski" userId="S::roman.tylzanowski@usz.edu.pl::f783908e-515d-43cd-b5e3-de52c94bc53d" providerId="AD" clId="Web-{16EF80F3-42CD-213E-6CC3-A5B3684876AA}" dt="2020-09-14T07:33:52.845" v="23" actId="1076"/>
          <ac:spMkLst>
            <pc:docMk/>
            <pc:sldMk cId="3163121661" sldId="286"/>
            <ac:spMk id="12" creationId="{BCDB776B-F1D8-4667-81F3-D7B3DA734832}"/>
          </ac:spMkLst>
        </pc:spChg>
        <pc:spChg chg="mod">
          <ac:chgData name="Roman Tylżanowski" userId="S::roman.tylzanowski@usz.edu.pl::f783908e-515d-43cd-b5e3-de52c94bc53d" providerId="AD" clId="Web-{16EF80F3-42CD-213E-6CC3-A5B3684876AA}" dt="2020-09-14T07:33:59.861" v="25" actId="1076"/>
          <ac:spMkLst>
            <pc:docMk/>
            <pc:sldMk cId="3163121661" sldId="286"/>
            <ac:spMk id="16" creationId="{5BF3881E-B11A-44F0-B2C8-D5AC2A6735CD}"/>
          </ac:spMkLst>
        </pc:spChg>
        <pc:picChg chg="mod">
          <ac:chgData name="Roman Tylżanowski" userId="S::roman.tylzanowski@usz.edu.pl::f783908e-515d-43cd-b5e3-de52c94bc53d" providerId="AD" clId="Web-{16EF80F3-42CD-213E-6CC3-A5B3684876AA}" dt="2020-09-14T07:33:56.611" v="24" actId="1076"/>
          <ac:picMkLst>
            <pc:docMk/>
            <pc:sldMk cId="3163121661" sldId="286"/>
            <ac:picMk id="10" creationId="{99B6FE8D-237A-4D2F-B615-060909B7BFE0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99999888241291E-3"/>
          <c:y val="4.999999888241291E-3"/>
          <c:w val="0.99000000953674316"/>
          <c:h val="0.98750001192092896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78D81D-F7F8-48F7-9E4C-1D093E32132E}" type="doc">
      <dgm:prSet loTypeId="urn:microsoft.com/office/officeart/2005/8/layout/hList6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pl-PL"/>
        </a:p>
      </dgm:t>
    </dgm:pt>
    <dgm:pt modelId="{74E33131-65DA-48E3-B714-8C681C67AFA5}" type="parTrans" cxnId="{8DF18B99-D90D-4BC7-ACAB-FA8680BB6C95}">
      <dgm:prSet/>
      <dgm:spPr/>
      <dgm:t>
        <a:bodyPr/>
        <a:lstStyle/>
        <a:p>
          <a:endParaRPr lang="pl-PL"/>
        </a:p>
      </dgm:t>
    </dgm:pt>
    <dgm:pt modelId="{81464627-85BB-41D9-A3B2-F8A2EEA23379}">
      <dgm:prSet phldrT="[Tekst]" custT="1"/>
      <dgm:spPr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pPr marL="0" algn="ctr">
            <a:lnSpc>
              <a:spcPct val="90000"/>
            </a:lnSpc>
            <a:spcAft>
              <a:spcPct val="35000"/>
            </a:spcAft>
            <a:buNone/>
          </a:pPr>
          <a:r>
            <a:rPr lang="es" sz="3200" b="1" i="0" strike="noStrike" cap="none" spc="0" baseline="0" dirty="0">
              <a:solidFill>
                <a:srgbClr val="FFFFFF"/>
              </a:solidFill>
              <a:effectLst/>
              <a:latin typeface="Montserrat-Regular"/>
              <a:ea typeface="Montserrat-Regular"/>
              <a:cs typeface="Montserrat-Regular"/>
            </a:rPr>
            <a:t>Adquisición</a:t>
          </a:r>
          <a:endParaRPr lang="pl-PL" sz="3200" b="1" dirty="0">
            <a:solidFill>
              <a:srgbClr val="FFFFFF"/>
            </a:solidFill>
          </a:endParaRPr>
        </a:p>
      </dgm:t>
    </dgm:pt>
    <dgm:pt modelId="{03DC952D-1409-451C-8FF9-5E680C3BD8F7}" type="parTrans" cxnId="{5D32B5F6-A4B6-476C-8732-BA2B81BC7E65}">
      <dgm:prSet/>
      <dgm:spPr/>
      <dgm:t>
        <a:bodyPr/>
        <a:lstStyle/>
        <a:p>
          <a:endParaRPr lang="pl-PL"/>
        </a:p>
      </dgm:t>
    </dgm:pt>
    <dgm:pt modelId="{5347B72E-620C-4136-AEF1-63E402A1847C}">
      <dgm:prSet phldrT="[Tekst]" custT="1"/>
      <dgm:spPr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pPr marL="0" indent="0" algn="l">
            <a:lnSpc>
              <a:spcPct val="100000"/>
            </a:lnSpc>
            <a:spcAft>
              <a:spcPct val="0"/>
            </a:spcAft>
            <a:buFont typeface="Arial" panose="020B0604020202020204" pitchFamily="34" charset="0"/>
            <a:buNone/>
          </a:pPr>
          <a:r>
            <a:rPr lang="es" sz="2400" b="1" i="0" strike="noStrike" cap="none" spc="0" baseline="0" dirty="0">
              <a:solidFill>
                <a:srgbClr val="FFFFFF"/>
              </a:solidFill>
              <a:effectLst/>
              <a:latin typeface="Montserrat-Regular"/>
              <a:ea typeface="Montserrat-Regular"/>
              <a:cs typeface="Montserrat-Regular"/>
            </a:rPr>
            <a:t>¿Cómo te encuentran los consumidores?</a:t>
          </a:r>
        </a:p>
      </dgm:t>
    </dgm:pt>
    <dgm:pt modelId="{EF90DEAF-DF03-4CA5-8316-C0B9DE4F95C2}" type="sibTrans" cxnId="{5D32B5F6-A4B6-476C-8732-BA2B81BC7E65}">
      <dgm:prSet/>
      <dgm:spPr/>
      <dgm:t>
        <a:bodyPr/>
        <a:lstStyle/>
        <a:p>
          <a:endParaRPr lang="pl-PL"/>
        </a:p>
      </dgm:t>
    </dgm:pt>
    <dgm:pt modelId="{4CC4B260-194E-49A2-A989-0C98B1A25E1E}" type="sibTrans" cxnId="{8DF18B99-D90D-4BC7-ACAB-FA8680BB6C95}">
      <dgm:prSet/>
      <dgm:spPr/>
      <dgm:t>
        <a:bodyPr/>
        <a:lstStyle/>
        <a:p>
          <a:endParaRPr lang="pl-PL"/>
        </a:p>
      </dgm:t>
    </dgm:pt>
    <dgm:pt modelId="{7F0B63DB-AF16-4A8E-BFB7-B0EC987D8B5B}" type="parTrans" cxnId="{E39DFA7B-6149-4F4B-A34E-624C5ADE9208}">
      <dgm:prSet/>
      <dgm:spPr/>
      <dgm:t>
        <a:bodyPr/>
        <a:lstStyle/>
        <a:p>
          <a:endParaRPr lang="pl-PL"/>
        </a:p>
      </dgm:t>
    </dgm:pt>
    <dgm:pt modelId="{D3B6805F-AE68-4CC3-89B4-4C28AC4D345C}">
      <dgm:prSet phldrT="[Tekst]" custT="1"/>
      <dgm:spPr>
        <a:solidFill>
          <a:schemeClr val="accent2">
            <a:shade val="80000"/>
            <a:hueOff val="-178442"/>
            <a:satOff val="-20245"/>
            <a:lumOff val="102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pPr algn="ctr"/>
          <a:r>
            <a:rPr lang="es" sz="3200" b="1" i="0" strike="noStrike" cap="none" spc="0" baseline="0" dirty="0">
              <a:solidFill>
                <a:srgbClr val="FFFFFF"/>
              </a:solidFill>
              <a:effectLst/>
              <a:latin typeface="Montserrat-Regular"/>
              <a:ea typeface="Montserrat-Regular"/>
              <a:cs typeface="Montserrat-Regular"/>
            </a:rPr>
            <a:t>Activación</a:t>
          </a:r>
          <a:endParaRPr lang="pl-PL" sz="3200" b="1" dirty="0">
            <a:solidFill>
              <a:srgbClr val="FFFFFF"/>
            </a:solidFill>
          </a:endParaRPr>
        </a:p>
        <a:p>
          <a:pPr algn="l">
            <a:buFont typeface="Arial" panose="020B0604020202020204" pitchFamily="34" charset="0"/>
            <a:buNone/>
          </a:pPr>
          <a:r>
            <a:rPr lang="es" sz="2400" b="1" i="0" strike="noStrike" cap="none" spc="0" baseline="0" dirty="0">
              <a:solidFill>
                <a:srgbClr val="FFFFFF"/>
              </a:solidFill>
              <a:effectLst/>
              <a:latin typeface="Montserrat-Regular"/>
              <a:ea typeface="Montserrat-Regular"/>
              <a:cs typeface="Montserrat-Regular"/>
            </a:rPr>
            <a:t>¿Los clientes tienen una buena primera impresión de tu empresa?</a:t>
          </a:r>
          <a:endParaRPr lang="pl-PL" sz="2400" b="1" dirty="0">
            <a:solidFill>
              <a:srgbClr val="FFFFFF"/>
            </a:solidFill>
          </a:endParaRPr>
        </a:p>
      </dgm:t>
    </dgm:pt>
    <dgm:pt modelId="{B1A42DB3-E247-4FD1-85AB-5B1C32271551}" type="sibTrans" cxnId="{E39DFA7B-6149-4F4B-A34E-624C5ADE9208}">
      <dgm:prSet/>
      <dgm:spPr/>
      <dgm:t>
        <a:bodyPr/>
        <a:lstStyle/>
        <a:p>
          <a:endParaRPr lang="pl-PL"/>
        </a:p>
      </dgm:t>
    </dgm:pt>
    <dgm:pt modelId="{F721F1A7-3386-4576-9786-B20AEEFBFFC1}" type="parTrans" cxnId="{4632658A-907F-4B1B-826C-26483FCBE688}">
      <dgm:prSet/>
      <dgm:spPr/>
      <dgm:t>
        <a:bodyPr/>
        <a:lstStyle/>
        <a:p>
          <a:endParaRPr lang="pl-PL"/>
        </a:p>
      </dgm:t>
    </dgm:pt>
    <dgm:pt modelId="{D4BFC0F6-8DD7-44E6-BE9D-19193A393812}">
      <dgm:prSet phldrT="[Tekst]" custT="1"/>
      <dgm:spPr>
        <a:solidFill>
          <a:schemeClr val="accent2">
            <a:shade val="80000"/>
            <a:hueOff val="-356883"/>
            <a:satOff val="-40490"/>
            <a:lumOff val="2048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pPr algn="ctr">
            <a:buFont typeface="Arial" panose="020B0604020202020204" pitchFamily="34" charset="0"/>
            <a:buNone/>
          </a:pPr>
          <a:r>
            <a:rPr lang="es" sz="3400" b="1" i="0" strike="noStrike" cap="none" spc="0" baseline="0" dirty="0">
              <a:solidFill>
                <a:srgbClr val="FFFFFF"/>
              </a:solidFill>
              <a:effectLst/>
              <a:latin typeface="Montserrat-Regular"/>
              <a:ea typeface="Montserrat-Regular"/>
              <a:cs typeface="Montserrat-Regular"/>
            </a:rPr>
            <a:t>Retención</a:t>
          </a:r>
          <a:endParaRPr lang="pl-PL" sz="3400" b="1" dirty="0">
            <a:solidFill>
              <a:srgbClr val="FFFFFF"/>
            </a:solidFill>
          </a:endParaRPr>
        </a:p>
        <a:p>
          <a:pPr algn="l">
            <a:buFont typeface="Arial" panose="020B0604020202020204" pitchFamily="34" charset="0"/>
            <a:buNone/>
          </a:pPr>
          <a:r>
            <a:rPr lang="es" sz="2800" b="1" i="0" strike="noStrike" cap="none" spc="0" baseline="0" dirty="0">
              <a:solidFill>
                <a:srgbClr val="FFFFFF"/>
              </a:solidFill>
              <a:effectLst/>
              <a:latin typeface="Montserrat-Regular"/>
              <a:ea typeface="Montserrat-Regular"/>
              <a:cs typeface="Montserrat-Regular"/>
            </a:rPr>
            <a:t>¿Vuelven los clientes?</a:t>
          </a:r>
        </a:p>
      </dgm:t>
    </dgm:pt>
    <dgm:pt modelId="{858F776D-8BF3-42B6-86B0-5B585628A027}" type="sibTrans" cxnId="{4632658A-907F-4B1B-826C-26483FCBE688}">
      <dgm:prSet/>
      <dgm:spPr/>
      <dgm:t>
        <a:bodyPr/>
        <a:lstStyle/>
        <a:p>
          <a:endParaRPr lang="pl-PL"/>
        </a:p>
      </dgm:t>
    </dgm:pt>
    <dgm:pt modelId="{A1CF4873-5A48-4A4E-8D13-44FAED204FFD}" type="parTrans" cxnId="{3D380F5D-FF3B-4003-9613-90082E4ED6BC}">
      <dgm:prSet/>
      <dgm:spPr/>
      <dgm:t>
        <a:bodyPr/>
        <a:lstStyle/>
        <a:p>
          <a:endParaRPr lang="pl-PL"/>
        </a:p>
      </dgm:t>
    </dgm:pt>
    <dgm:pt modelId="{5CDDBF9A-C41D-42BD-86D5-96803C040E70}">
      <dgm:prSet custT="1"/>
      <dgm:spPr>
        <a:solidFill>
          <a:schemeClr val="accent2">
            <a:shade val="80000"/>
            <a:hueOff val="-535325"/>
            <a:satOff val="-60736"/>
            <a:lumOff val="3073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pPr algn="ctr">
            <a:buFont typeface="Arial" panose="020B0604020202020204" pitchFamily="34" charset="0"/>
            <a:buNone/>
          </a:pPr>
          <a:r>
            <a:rPr lang="es-ES" sz="2800" b="1" dirty="0">
              <a:solidFill>
                <a:srgbClr val="FFFFFF"/>
              </a:solidFill>
            </a:rPr>
            <a:t>Recomendación</a:t>
          </a:r>
          <a:endParaRPr lang="pl-PL" sz="2800" b="1" dirty="0">
            <a:solidFill>
              <a:srgbClr val="FFFFFF"/>
            </a:solidFill>
          </a:endParaRPr>
        </a:p>
        <a:p>
          <a:pPr algn="l">
            <a:buFont typeface="Arial" panose="020B0604020202020204" pitchFamily="34" charset="0"/>
            <a:buNone/>
          </a:pPr>
          <a:r>
            <a:rPr lang="es" sz="2800" b="1" i="0" strike="noStrike" cap="none" spc="0" baseline="0" dirty="0">
              <a:solidFill>
                <a:srgbClr val="FFFFFF"/>
              </a:solidFill>
              <a:effectLst/>
              <a:latin typeface="Montserrat-Regular"/>
              <a:ea typeface="Montserrat-Regular"/>
              <a:cs typeface="Montserrat-Regular"/>
            </a:rPr>
            <a:t>¿Tus clientes hablan de tu empresa?</a:t>
          </a:r>
          <a:endParaRPr lang="pl-PL" sz="2800" b="1" dirty="0">
            <a:solidFill>
              <a:srgbClr val="FFFFFF"/>
            </a:solidFill>
          </a:endParaRPr>
        </a:p>
      </dgm:t>
    </dgm:pt>
    <dgm:pt modelId="{F4A18B43-1F67-4A09-97C5-666E636BF098}" type="sibTrans" cxnId="{3D380F5D-FF3B-4003-9613-90082E4ED6BC}">
      <dgm:prSet/>
      <dgm:spPr/>
      <dgm:t>
        <a:bodyPr/>
        <a:lstStyle/>
        <a:p>
          <a:endParaRPr lang="pl-PL"/>
        </a:p>
      </dgm:t>
    </dgm:pt>
    <dgm:pt modelId="{BD3483C7-5A82-4E41-ACDF-3DF5E703394A}" type="parTrans" cxnId="{62F87E63-8C5C-4551-9CBB-D8D24203421F}">
      <dgm:prSet/>
      <dgm:spPr/>
      <dgm:t>
        <a:bodyPr/>
        <a:lstStyle/>
        <a:p>
          <a:endParaRPr lang="pl-PL"/>
        </a:p>
      </dgm:t>
    </dgm:pt>
    <dgm:pt modelId="{70255D6F-1287-43C1-94EE-503D6AB3270D}">
      <dgm:prSet custT="1"/>
      <dgm:spPr>
        <a:solidFill>
          <a:schemeClr val="accent2">
            <a:shade val="80000"/>
            <a:hueOff val="-713766"/>
            <a:satOff val="-80981"/>
            <a:lumOff val="409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pPr algn="ctr">
            <a:buFont typeface="Arial" panose="020B0604020202020204" pitchFamily="34" charset="0"/>
            <a:buNone/>
          </a:pPr>
          <a:r>
            <a:rPr lang="es" sz="3400" b="1" i="0" strike="noStrike" cap="none" spc="0" baseline="0">
              <a:solidFill>
                <a:srgbClr val="FFFFFF"/>
              </a:solidFill>
              <a:effectLst/>
              <a:latin typeface="Montserrat-Regular"/>
              <a:ea typeface="Montserrat-Regular"/>
              <a:cs typeface="Montserrat-Regular"/>
            </a:rPr>
            <a:t>Ingresos</a:t>
          </a:r>
          <a:endParaRPr lang="pl-PL" sz="3400" b="1">
            <a:solidFill>
              <a:srgbClr val="FFFFFF"/>
            </a:solidFill>
          </a:endParaRPr>
        </a:p>
        <a:p>
          <a:pPr algn="l">
            <a:buFont typeface="Arial" panose="020B0604020202020204" pitchFamily="34" charset="0"/>
            <a:buNone/>
          </a:pPr>
          <a:r>
            <a:rPr lang="es" sz="2800" b="1" i="0" strike="noStrike" cap="none" spc="0" baseline="0">
              <a:solidFill>
                <a:srgbClr val="FFFFFF"/>
              </a:solidFill>
              <a:effectLst/>
              <a:latin typeface="Montserrat-Regular"/>
              <a:ea typeface="Montserrat-Regular"/>
              <a:cs typeface="Montserrat-Regular"/>
            </a:rPr>
            <a:t>¿Cómo puedes aumentar tus ingresos?</a:t>
          </a:r>
        </a:p>
      </dgm:t>
    </dgm:pt>
    <dgm:pt modelId="{B2B54F0B-7C3C-4170-98D2-B7D146E562DD}" type="sibTrans" cxnId="{62F87E63-8C5C-4551-9CBB-D8D24203421F}">
      <dgm:prSet/>
      <dgm:spPr/>
      <dgm:t>
        <a:bodyPr/>
        <a:lstStyle/>
        <a:p>
          <a:endParaRPr lang="pl-PL"/>
        </a:p>
      </dgm:t>
    </dgm:pt>
    <dgm:pt modelId="{4B857F8E-031B-4D92-BE9C-D1BF2B8E2CC0}" type="pres">
      <dgm:prSet presAssocID="{0578D81D-F7F8-48F7-9E4C-1D093E32132E}" presName="Name0" presStyleCnt="0">
        <dgm:presLayoutVars>
          <dgm:dir/>
          <dgm:resizeHandles val="exact"/>
        </dgm:presLayoutVars>
      </dgm:prSet>
      <dgm:spPr/>
    </dgm:pt>
    <dgm:pt modelId="{210C74B5-FE4E-45A3-889B-19EF4E462BE5}" type="pres">
      <dgm:prSet presAssocID="{81464627-85BB-41D9-A3B2-F8A2EEA23379}" presName="node" presStyleLbl="node1" presStyleIdx="0" presStyleCnt="5">
        <dgm:presLayoutVars>
          <dgm:bulletEnabled val="1"/>
        </dgm:presLayoutVars>
      </dgm:prSet>
      <dgm:spPr/>
    </dgm:pt>
    <dgm:pt modelId="{42B91BEB-6B7E-4073-86FF-E62853533A37}" type="pres">
      <dgm:prSet presAssocID="{4CC4B260-194E-49A2-A989-0C98B1A25E1E}" presName="sibTrans" presStyleCnt="0"/>
      <dgm:spPr/>
    </dgm:pt>
    <dgm:pt modelId="{D62709D0-569D-4AA1-9745-94F1CC1DD0C4}" type="pres">
      <dgm:prSet presAssocID="{D3B6805F-AE68-4CC3-89B4-4C28AC4D345C}" presName="node" presStyleLbl="node1" presStyleIdx="1" presStyleCnt="5">
        <dgm:presLayoutVars>
          <dgm:bulletEnabled val="1"/>
        </dgm:presLayoutVars>
      </dgm:prSet>
      <dgm:spPr/>
    </dgm:pt>
    <dgm:pt modelId="{43881B62-D032-45CF-A7B9-420B197977A6}" type="pres">
      <dgm:prSet presAssocID="{B1A42DB3-E247-4FD1-85AB-5B1C32271551}" presName="sibTrans" presStyleCnt="0"/>
      <dgm:spPr/>
    </dgm:pt>
    <dgm:pt modelId="{AAC93B4F-44FD-40A5-8233-1AE26D4BF84D}" type="pres">
      <dgm:prSet presAssocID="{D4BFC0F6-8DD7-44E6-BE9D-19193A393812}" presName="node" presStyleLbl="node1" presStyleIdx="2" presStyleCnt="5">
        <dgm:presLayoutVars>
          <dgm:bulletEnabled val="1"/>
        </dgm:presLayoutVars>
      </dgm:prSet>
      <dgm:spPr/>
    </dgm:pt>
    <dgm:pt modelId="{353A4B57-8575-4BFD-941B-131C194769D1}" type="pres">
      <dgm:prSet presAssocID="{858F776D-8BF3-42B6-86B0-5B585628A027}" presName="sibTrans" presStyleCnt="0"/>
      <dgm:spPr/>
    </dgm:pt>
    <dgm:pt modelId="{5BB30290-C9BA-41AC-9CAF-2F47974DB4E1}" type="pres">
      <dgm:prSet presAssocID="{5CDDBF9A-C41D-42BD-86D5-96803C040E70}" presName="node" presStyleLbl="node1" presStyleIdx="3" presStyleCnt="5">
        <dgm:presLayoutVars>
          <dgm:bulletEnabled val="1"/>
        </dgm:presLayoutVars>
      </dgm:prSet>
      <dgm:spPr/>
    </dgm:pt>
    <dgm:pt modelId="{2090AE57-EF06-4AB0-9B3E-32231314B38D}" type="pres">
      <dgm:prSet presAssocID="{F4A18B43-1F67-4A09-97C5-666E636BF098}" presName="sibTrans" presStyleCnt="0"/>
      <dgm:spPr/>
    </dgm:pt>
    <dgm:pt modelId="{A1B750AA-E138-433C-AE8D-08BAD2D86434}" type="pres">
      <dgm:prSet presAssocID="{70255D6F-1287-43C1-94EE-503D6AB3270D}" presName="node" presStyleLbl="node1" presStyleIdx="4" presStyleCnt="5">
        <dgm:presLayoutVars>
          <dgm:bulletEnabled val="1"/>
        </dgm:presLayoutVars>
      </dgm:prSet>
      <dgm:spPr/>
    </dgm:pt>
  </dgm:ptLst>
  <dgm:cxnLst>
    <dgm:cxn modelId="{3D380F5D-FF3B-4003-9613-90082E4ED6BC}" srcId="{0578D81D-F7F8-48F7-9E4C-1D093E32132E}" destId="{5CDDBF9A-C41D-42BD-86D5-96803C040E70}" srcOrd="3" destOrd="0" parTransId="{A1CF4873-5A48-4A4E-8D13-44FAED204FFD}" sibTransId="{F4A18B43-1F67-4A09-97C5-666E636BF098}"/>
    <dgm:cxn modelId="{62F87E63-8C5C-4551-9CBB-D8D24203421F}" srcId="{0578D81D-F7F8-48F7-9E4C-1D093E32132E}" destId="{70255D6F-1287-43C1-94EE-503D6AB3270D}" srcOrd="4" destOrd="0" parTransId="{BD3483C7-5A82-4E41-ACDF-3DF5E703394A}" sibTransId="{B2B54F0B-7C3C-4170-98D2-B7D146E562DD}"/>
    <dgm:cxn modelId="{8B2D1E57-3B1E-4532-B29C-F3EE8E878EC4}" type="presOf" srcId="{5CDDBF9A-C41D-42BD-86D5-96803C040E70}" destId="{5BB30290-C9BA-41AC-9CAF-2F47974DB4E1}" srcOrd="0" destOrd="0" presId="urn:microsoft.com/office/officeart/2005/8/layout/hList6"/>
    <dgm:cxn modelId="{E39DFA7B-6149-4F4B-A34E-624C5ADE9208}" srcId="{0578D81D-F7F8-48F7-9E4C-1D093E32132E}" destId="{D3B6805F-AE68-4CC3-89B4-4C28AC4D345C}" srcOrd="1" destOrd="0" parTransId="{7F0B63DB-AF16-4A8E-BFB7-B0EC987D8B5B}" sibTransId="{B1A42DB3-E247-4FD1-85AB-5B1C32271551}"/>
    <dgm:cxn modelId="{4632658A-907F-4B1B-826C-26483FCBE688}" srcId="{0578D81D-F7F8-48F7-9E4C-1D093E32132E}" destId="{D4BFC0F6-8DD7-44E6-BE9D-19193A393812}" srcOrd="2" destOrd="0" parTransId="{F721F1A7-3386-4576-9786-B20AEEFBFFC1}" sibTransId="{858F776D-8BF3-42B6-86B0-5B585628A027}"/>
    <dgm:cxn modelId="{8DF18B99-D90D-4BC7-ACAB-FA8680BB6C95}" srcId="{0578D81D-F7F8-48F7-9E4C-1D093E32132E}" destId="{81464627-85BB-41D9-A3B2-F8A2EEA23379}" srcOrd="0" destOrd="0" parTransId="{74E33131-65DA-48E3-B714-8C681C67AFA5}" sibTransId="{4CC4B260-194E-49A2-A989-0C98B1A25E1E}"/>
    <dgm:cxn modelId="{CD783CB8-0964-4CDF-8B6A-CA283303F23A}" type="presOf" srcId="{D3B6805F-AE68-4CC3-89B4-4C28AC4D345C}" destId="{D62709D0-569D-4AA1-9745-94F1CC1DD0C4}" srcOrd="0" destOrd="0" presId="urn:microsoft.com/office/officeart/2005/8/layout/hList6"/>
    <dgm:cxn modelId="{8FFA8BCE-EDA0-41F2-BBC2-9363C206D2A9}" type="presOf" srcId="{70255D6F-1287-43C1-94EE-503D6AB3270D}" destId="{A1B750AA-E138-433C-AE8D-08BAD2D86434}" srcOrd="0" destOrd="0" presId="urn:microsoft.com/office/officeart/2005/8/layout/hList6"/>
    <dgm:cxn modelId="{00F642D2-4D8A-4CE3-817F-F6FBEC473A3E}" type="presOf" srcId="{81464627-85BB-41D9-A3B2-F8A2EEA23379}" destId="{210C74B5-FE4E-45A3-889B-19EF4E462BE5}" srcOrd="0" destOrd="0" presId="urn:microsoft.com/office/officeart/2005/8/layout/hList6"/>
    <dgm:cxn modelId="{FAA863D7-869E-4EEB-ABF0-C8F78927E314}" type="presOf" srcId="{5347B72E-620C-4136-AEF1-63E402A1847C}" destId="{210C74B5-FE4E-45A3-889B-19EF4E462BE5}" srcOrd="0" destOrd="1" presId="urn:microsoft.com/office/officeart/2005/8/layout/hList6"/>
    <dgm:cxn modelId="{2173E0E5-24A8-48F3-80D0-CF4AA81C2324}" type="presOf" srcId="{0578D81D-F7F8-48F7-9E4C-1D093E32132E}" destId="{4B857F8E-031B-4D92-BE9C-D1BF2B8E2CC0}" srcOrd="0" destOrd="0" presId="urn:microsoft.com/office/officeart/2005/8/layout/hList6"/>
    <dgm:cxn modelId="{5D32B5F6-A4B6-476C-8732-BA2B81BC7E65}" srcId="{81464627-85BB-41D9-A3B2-F8A2EEA23379}" destId="{5347B72E-620C-4136-AEF1-63E402A1847C}" srcOrd="0" destOrd="0" parTransId="{03DC952D-1409-451C-8FF9-5E680C3BD8F7}" sibTransId="{EF90DEAF-DF03-4CA5-8316-C0B9DE4F95C2}"/>
    <dgm:cxn modelId="{BCD68EFE-1B25-45D0-867A-987B2A6C3B78}" type="presOf" srcId="{D4BFC0F6-8DD7-44E6-BE9D-19193A393812}" destId="{AAC93B4F-44FD-40A5-8233-1AE26D4BF84D}" srcOrd="0" destOrd="0" presId="urn:microsoft.com/office/officeart/2005/8/layout/hList6"/>
    <dgm:cxn modelId="{C294824D-4160-46A3-9244-585FFDD07F40}" type="presParOf" srcId="{4B857F8E-031B-4D92-BE9C-D1BF2B8E2CC0}" destId="{210C74B5-FE4E-45A3-889B-19EF4E462BE5}" srcOrd="0" destOrd="0" presId="urn:microsoft.com/office/officeart/2005/8/layout/hList6"/>
    <dgm:cxn modelId="{EF9C01CD-8931-43E3-9BAC-D90BC2119627}" type="presParOf" srcId="{4B857F8E-031B-4D92-BE9C-D1BF2B8E2CC0}" destId="{42B91BEB-6B7E-4073-86FF-E62853533A37}" srcOrd="1" destOrd="0" presId="urn:microsoft.com/office/officeart/2005/8/layout/hList6"/>
    <dgm:cxn modelId="{3638F767-D8DC-4EC5-950E-DB1F260FCD7B}" type="presParOf" srcId="{4B857F8E-031B-4D92-BE9C-D1BF2B8E2CC0}" destId="{D62709D0-569D-4AA1-9745-94F1CC1DD0C4}" srcOrd="2" destOrd="0" presId="urn:microsoft.com/office/officeart/2005/8/layout/hList6"/>
    <dgm:cxn modelId="{A3B0A681-056D-4FB6-8092-D46BC01CFB48}" type="presParOf" srcId="{4B857F8E-031B-4D92-BE9C-D1BF2B8E2CC0}" destId="{43881B62-D032-45CF-A7B9-420B197977A6}" srcOrd="3" destOrd="0" presId="urn:microsoft.com/office/officeart/2005/8/layout/hList6"/>
    <dgm:cxn modelId="{1ECF44AA-005A-4C76-8B1C-57F612AD9BBB}" type="presParOf" srcId="{4B857F8E-031B-4D92-BE9C-D1BF2B8E2CC0}" destId="{AAC93B4F-44FD-40A5-8233-1AE26D4BF84D}" srcOrd="4" destOrd="0" presId="urn:microsoft.com/office/officeart/2005/8/layout/hList6"/>
    <dgm:cxn modelId="{C510E3D2-EC9D-4742-8E0B-0F88B64C8E6C}" type="presParOf" srcId="{4B857F8E-031B-4D92-BE9C-D1BF2B8E2CC0}" destId="{353A4B57-8575-4BFD-941B-131C194769D1}" srcOrd="5" destOrd="0" presId="urn:microsoft.com/office/officeart/2005/8/layout/hList6"/>
    <dgm:cxn modelId="{692E03A5-1A9D-48A8-B1DE-AA7F75458E62}" type="presParOf" srcId="{4B857F8E-031B-4D92-BE9C-D1BF2B8E2CC0}" destId="{5BB30290-C9BA-41AC-9CAF-2F47974DB4E1}" srcOrd="6" destOrd="0" presId="urn:microsoft.com/office/officeart/2005/8/layout/hList6"/>
    <dgm:cxn modelId="{4B8F9F48-C43D-4D8D-A7C9-C097788ED9D7}" type="presParOf" srcId="{4B857F8E-031B-4D92-BE9C-D1BF2B8E2CC0}" destId="{2090AE57-EF06-4AB0-9B3E-32231314B38D}" srcOrd="7" destOrd="0" presId="urn:microsoft.com/office/officeart/2005/8/layout/hList6"/>
    <dgm:cxn modelId="{EC03AEAF-99A4-43D6-8BD2-0E6547421A1D}" type="presParOf" srcId="{4B857F8E-031B-4D92-BE9C-D1BF2B8E2CC0}" destId="{A1B750AA-E138-433C-AE8D-08BAD2D86434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main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0C74B5-FE4E-45A3-889B-19EF4E462BE5}">
      <dsp:nvSpPr>
        <dsp:cNvPr id="0" name=""/>
        <dsp:cNvSpPr/>
      </dsp:nvSpPr>
      <dsp:spPr>
        <a:xfrm rot="16200000">
          <a:off x="2268" y="5771"/>
          <a:ext cx="2832861" cy="2821318"/>
        </a:xfrm>
        <a:prstGeom prst="flowChartManualOperation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" sz="3200" b="1" i="0" strike="noStrike" kern="1200" cap="none" spc="0" baseline="0" dirty="0">
              <a:solidFill>
                <a:srgbClr val="FFFFFF"/>
              </a:solidFill>
              <a:effectLst/>
              <a:latin typeface="Montserrat-Regular"/>
              <a:ea typeface="Montserrat-Regular"/>
              <a:cs typeface="Montserrat-Regular"/>
            </a:rPr>
            <a:t>Adquisición</a:t>
          </a:r>
          <a:endParaRPr lang="pl-PL" sz="3200" b="1" kern="1200" dirty="0">
            <a:solidFill>
              <a:srgbClr val="FFFFFF"/>
            </a:solidFill>
          </a:endParaRPr>
        </a:p>
        <a:p>
          <a:pPr marL="0" lvl="1" indent="0" algn="l" defTabSz="1066800">
            <a:lnSpc>
              <a:spcPct val="100000"/>
            </a:lnSpc>
            <a:spcBef>
              <a:spcPct val="0"/>
            </a:spcBef>
            <a:spcAft>
              <a:spcPct val="0"/>
            </a:spcAft>
            <a:buFont typeface="Arial" panose="020B0604020202020204" pitchFamily="34" charset="0"/>
            <a:buNone/>
          </a:pPr>
          <a:r>
            <a:rPr lang="es" sz="2400" b="1" i="0" strike="noStrike" kern="1200" cap="none" spc="0" baseline="0" dirty="0">
              <a:solidFill>
                <a:srgbClr val="FFFFFF"/>
              </a:solidFill>
              <a:effectLst/>
              <a:latin typeface="Montserrat-Regular"/>
              <a:ea typeface="Montserrat-Regular"/>
              <a:cs typeface="Montserrat-Regular"/>
            </a:rPr>
            <a:t>¿Cómo te encuentran los consumidores?</a:t>
          </a:r>
        </a:p>
      </dsp:txBody>
      <dsp:txXfrm rot="5400000">
        <a:off x="8040" y="566571"/>
        <a:ext cx="2821318" cy="1699717"/>
      </dsp:txXfrm>
    </dsp:sp>
    <dsp:sp modelId="{D62709D0-569D-4AA1-9745-94F1CC1DD0C4}">
      <dsp:nvSpPr>
        <dsp:cNvPr id="0" name=""/>
        <dsp:cNvSpPr/>
      </dsp:nvSpPr>
      <dsp:spPr>
        <a:xfrm rot="16200000">
          <a:off x="3035186" y="5771"/>
          <a:ext cx="2832861" cy="2821318"/>
        </a:xfrm>
        <a:prstGeom prst="flowChartManualOperation">
          <a:avLst/>
        </a:prstGeom>
        <a:solidFill>
          <a:schemeClr val="accent2">
            <a:shade val="80000"/>
            <a:hueOff val="-178442"/>
            <a:satOff val="-20245"/>
            <a:lumOff val="102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" sz="3200" b="1" i="0" strike="noStrike" kern="1200" cap="none" spc="0" baseline="0" dirty="0">
              <a:solidFill>
                <a:srgbClr val="FFFFFF"/>
              </a:solidFill>
              <a:effectLst/>
              <a:latin typeface="Montserrat-Regular"/>
              <a:ea typeface="Montserrat-Regular"/>
              <a:cs typeface="Montserrat-Regular"/>
            </a:rPr>
            <a:t>Activación</a:t>
          </a:r>
          <a:endParaRPr lang="pl-PL" sz="3200" b="1" kern="1200" dirty="0">
            <a:solidFill>
              <a:srgbClr val="FFFFFF"/>
            </a:solidFill>
          </a:endParaRP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" sz="2400" b="1" i="0" strike="noStrike" kern="1200" cap="none" spc="0" baseline="0" dirty="0">
              <a:solidFill>
                <a:srgbClr val="FFFFFF"/>
              </a:solidFill>
              <a:effectLst/>
              <a:latin typeface="Montserrat-Regular"/>
              <a:ea typeface="Montserrat-Regular"/>
              <a:cs typeface="Montserrat-Regular"/>
            </a:rPr>
            <a:t>¿Los clientes tienen una buena primera impresión de tu empresa?</a:t>
          </a:r>
          <a:endParaRPr lang="pl-PL" sz="2400" b="1" kern="1200" dirty="0">
            <a:solidFill>
              <a:srgbClr val="FFFFFF"/>
            </a:solidFill>
          </a:endParaRPr>
        </a:p>
      </dsp:txBody>
      <dsp:txXfrm rot="5400000">
        <a:off x="3040958" y="566571"/>
        <a:ext cx="2821318" cy="1699717"/>
      </dsp:txXfrm>
    </dsp:sp>
    <dsp:sp modelId="{AAC93B4F-44FD-40A5-8233-1AE26D4BF84D}">
      <dsp:nvSpPr>
        <dsp:cNvPr id="0" name=""/>
        <dsp:cNvSpPr/>
      </dsp:nvSpPr>
      <dsp:spPr>
        <a:xfrm rot="16200000">
          <a:off x="6068103" y="5771"/>
          <a:ext cx="2832861" cy="2821318"/>
        </a:xfrm>
        <a:prstGeom prst="flowChartManualOperation">
          <a:avLst/>
        </a:prstGeom>
        <a:solidFill>
          <a:schemeClr val="accent2">
            <a:shade val="80000"/>
            <a:hueOff val="-356883"/>
            <a:satOff val="-40490"/>
            <a:lumOff val="2048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0" tIns="0" rIns="215900" bIns="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" sz="3400" b="1" i="0" strike="noStrike" kern="1200" cap="none" spc="0" baseline="0" dirty="0">
              <a:solidFill>
                <a:srgbClr val="FFFFFF"/>
              </a:solidFill>
              <a:effectLst/>
              <a:latin typeface="Montserrat-Regular"/>
              <a:ea typeface="Montserrat-Regular"/>
              <a:cs typeface="Montserrat-Regular"/>
            </a:rPr>
            <a:t>Retención</a:t>
          </a:r>
          <a:endParaRPr lang="pl-PL" sz="3400" b="1" kern="1200" dirty="0">
            <a:solidFill>
              <a:srgbClr val="FFFFFF"/>
            </a:solidFill>
          </a:endParaRPr>
        </a:p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" sz="2800" b="1" i="0" strike="noStrike" kern="1200" cap="none" spc="0" baseline="0" dirty="0">
              <a:solidFill>
                <a:srgbClr val="FFFFFF"/>
              </a:solidFill>
              <a:effectLst/>
              <a:latin typeface="Montserrat-Regular"/>
              <a:ea typeface="Montserrat-Regular"/>
              <a:cs typeface="Montserrat-Regular"/>
            </a:rPr>
            <a:t>¿Vuelven los clientes?</a:t>
          </a:r>
        </a:p>
      </dsp:txBody>
      <dsp:txXfrm rot="5400000">
        <a:off x="6073875" y="566571"/>
        <a:ext cx="2821318" cy="1699717"/>
      </dsp:txXfrm>
    </dsp:sp>
    <dsp:sp modelId="{5BB30290-C9BA-41AC-9CAF-2F47974DB4E1}">
      <dsp:nvSpPr>
        <dsp:cNvPr id="0" name=""/>
        <dsp:cNvSpPr/>
      </dsp:nvSpPr>
      <dsp:spPr>
        <a:xfrm rot="16200000">
          <a:off x="9101020" y="5771"/>
          <a:ext cx="2832861" cy="2821318"/>
        </a:xfrm>
        <a:prstGeom prst="flowChartManualOperation">
          <a:avLst/>
        </a:prstGeom>
        <a:solidFill>
          <a:schemeClr val="accent2">
            <a:shade val="80000"/>
            <a:hueOff val="-535325"/>
            <a:satOff val="-60736"/>
            <a:lumOff val="3073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S" sz="2800" b="1" kern="1200" dirty="0">
              <a:solidFill>
                <a:srgbClr val="FFFFFF"/>
              </a:solidFill>
            </a:rPr>
            <a:t>Recomendación</a:t>
          </a:r>
          <a:endParaRPr lang="pl-PL" sz="2800" b="1" kern="1200" dirty="0">
            <a:solidFill>
              <a:srgbClr val="FFFFFF"/>
            </a:solidFill>
          </a:endParaRP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" sz="2800" b="1" i="0" strike="noStrike" kern="1200" cap="none" spc="0" baseline="0" dirty="0">
              <a:solidFill>
                <a:srgbClr val="FFFFFF"/>
              </a:solidFill>
              <a:effectLst/>
              <a:latin typeface="Montserrat-Regular"/>
              <a:ea typeface="Montserrat-Regular"/>
              <a:cs typeface="Montserrat-Regular"/>
            </a:rPr>
            <a:t>¿Tus clientes hablan de tu empresa?</a:t>
          </a:r>
          <a:endParaRPr lang="pl-PL" sz="2800" b="1" kern="1200" dirty="0">
            <a:solidFill>
              <a:srgbClr val="FFFFFF"/>
            </a:solidFill>
          </a:endParaRPr>
        </a:p>
      </dsp:txBody>
      <dsp:txXfrm rot="5400000">
        <a:off x="9106792" y="566571"/>
        <a:ext cx="2821318" cy="1699717"/>
      </dsp:txXfrm>
    </dsp:sp>
    <dsp:sp modelId="{A1B750AA-E138-433C-AE8D-08BAD2D86434}">
      <dsp:nvSpPr>
        <dsp:cNvPr id="0" name=""/>
        <dsp:cNvSpPr/>
      </dsp:nvSpPr>
      <dsp:spPr>
        <a:xfrm rot="16200000">
          <a:off x="12133938" y="5771"/>
          <a:ext cx="2832861" cy="2821318"/>
        </a:xfrm>
        <a:prstGeom prst="flowChartManualOperation">
          <a:avLst/>
        </a:prstGeom>
        <a:solidFill>
          <a:schemeClr val="accent2">
            <a:shade val="80000"/>
            <a:hueOff val="-713766"/>
            <a:satOff val="-80981"/>
            <a:lumOff val="409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0" tIns="0" rIns="215900" bIns="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" sz="3400" b="1" i="0" strike="noStrike" kern="1200" cap="none" spc="0" baseline="0">
              <a:solidFill>
                <a:srgbClr val="FFFFFF"/>
              </a:solidFill>
              <a:effectLst/>
              <a:latin typeface="Montserrat-Regular"/>
              <a:ea typeface="Montserrat-Regular"/>
              <a:cs typeface="Montserrat-Regular"/>
            </a:rPr>
            <a:t>Ingresos</a:t>
          </a:r>
          <a:endParaRPr lang="pl-PL" sz="3400" b="1" kern="1200">
            <a:solidFill>
              <a:srgbClr val="FFFFFF"/>
            </a:solidFill>
          </a:endParaRPr>
        </a:p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" sz="2800" b="1" i="0" strike="noStrike" kern="1200" cap="none" spc="0" baseline="0">
              <a:solidFill>
                <a:srgbClr val="FFFFFF"/>
              </a:solidFill>
              <a:effectLst/>
              <a:latin typeface="Montserrat-Regular"/>
              <a:ea typeface="Montserrat-Regular"/>
              <a:cs typeface="Montserrat-Regular"/>
            </a:rPr>
            <a:t>¿Cómo puedes aumentar tus ingresos?</a:t>
          </a:r>
        </a:p>
      </dsp:txBody>
      <dsp:txXfrm rot="5400000">
        <a:off x="12139710" y="566571"/>
        <a:ext cx="2821318" cy="16997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53" name="Shape 5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1045389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54269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74586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4755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7116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2087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eaLnBrk="1" fontAlgn="auto" latinLnBrk="0" hangingPunct="1">
              <a:lnSpc>
                <a:spcPct val="117999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pl-PL" sz="2400" b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4592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99373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51135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71591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9888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0563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1189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0569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59656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40251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83407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82344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9478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xfrm>
            <a:off x="11971114" y="11525250"/>
            <a:ext cx="432247" cy="482601"/>
          </a:xfrm>
          <a:prstGeom prst="rect">
            <a:avLst/>
          </a:prstGeom>
        </p:spPr>
        <p:txBody>
          <a:bodyPr wrap="none"/>
          <a:lstStyle>
            <a:lvl1pPr algn="ctr">
              <a:defRPr sz="2400" cap="none" spc="0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dark bg">
    <p:bg>
      <p:bgPr>
        <a:solidFill>
          <a:srgbClr val="3939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11971114" y="11525250"/>
            <a:ext cx="432247" cy="482601"/>
          </a:xfrm>
          <a:prstGeom prst="rect">
            <a:avLst/>
          </a:prstGeom>
        </p:spPr>
        <p:txBody>
          <a:bodyPr wrap="none"/>
          <a:lstStyle>
            <a:lvl1pPr algn="ctr">
              <a:defRPr sz="2400" cap="none" spc="0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616325" y="3515043"/>
            <a:ext cx="2906713" cy="290671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7162165" y="3515043"/>
            <a:ext cx="2906713" cy="2906712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0708005" y="3515043"/>
            <a:ext cx="2906713" cy="290671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4253845" y="3515043"/>
            <a:ext cx="2906713" cy="2906712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7799686" y="3515043"/>
            <a:ext cx="2906713" cy="2906712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616325" y="7060883"/>
            <a:ext cx="2906713" cy="2906712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7162165" y="7060883"/>
            <a:ext cx="2906713" cy="2906712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0708005" y="7060883"/>
            <a:ext cx="2906713" cy="2906712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14253845" y="7060883"/>
            <a:ext cx="2906713" cy="2906712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17799686" y="7060883"/>
            <a:ext cx="2906713" cy="29067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85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 copy 1">
    <p:bg>
      <p:bgPr>
        <a:solidFill>
          <a:srgbClr val="3939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4F5F7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4F5F7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6" name="Shape 46"/>
          <p:cNvSpPr/>
          <p:nvPr/>
        </p:nvSpPr>
        <p:spPr>
          <a:xfrm>
            <a:off x="23077405" y="1371248"/>
            <a:ext cx="1636515" cy="1"/>
          </a:xfrm>
          <a:prstGeom prst="line">
            <a:avLst/>
          </a:prstGeom>
          <a:ln w="50800">
            <a:solidFill>
              <a:srgbClr val="71BB9A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dark bg">
    <p:bg>
      <p:bgPr>
        <a:solidFill>
          <a:srgbClr val="3939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4F5F7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6" name="Shape 46"/>
          <p:cNvSpPr/>
          <p:nvPr/>
        </p:nvSpPr>
        <p:spPr>
          <a:xfrm>
            <a:off x="23077405" y="1371248"/>
            <a:ext cx="1636515" cy="1"/>
          </a:xfrm>
          <a:prstGeom prst="line">
            <a:avLst/>
          </a:prstGeom>
          <a:ln w="50800">
            <a:solidFill>
              <a:srgbClr val="71BB9A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125595" y="3881755"/>
            <a:ext cx="2641600" cy="264160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7529195" y="3881755"/>
            <a:ext cx="2641600" cy="2641600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0932795" y="3881755"/>
            <a:ext cx="2641600" cy="26416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4336395" y="3881755"/>
            <a:ext cx="2641600" cy="26416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7739995" y="3881755"/>
            <a:ext cx="2641600" cy="2641600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125595" y="7183755"/>
            <a:ext cx="2641600" cy="2641600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7529195" y="7183755"/>
            <a:ext cx="2641600" cy="2641600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0932795" y="7183755"/>
            <a:ext cx="2641600" cy="2641600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14336395" y="7183755"/>
            <a:ext cx="2641600" cy="2641600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17739995" y="7183755"/>
            <a:ext cx="2641600" cy="2641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452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5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2121840" y="2279414"/>
            <a:ext cx="16482719" cy="217683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="" val="1"/>
            </a:ext>
          </a:extLst>
        </p:spPr>
        <p:txBody>
          <a:bodyPr lIns="38100" tIns="38100" rIns="38100" bIns="38100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2167984" y="4630044"/>
            <a:ext cx="20476358" cy="701929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="" val="1"/>
            </a:ext>
          </a:extLst>
        </p:spPr>
        <p:txBody>
          <a:bodyPr lIns="38100" tIns="38100" rIns="38100" bIns="3810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xfrm>
            <a:off x="23036465" y="762695"/>
            <a:ext cx="607907" cy="381001"/>
          </a:xfrm>
          <a:prstGeom prst="rect">
            <a:avLst/>
          </a:prstGeom>
          <a:ln w="3175">
            <a:miter lim="400000"/>
          </a:ln>
        </p:spPr>
        <p:txBody>
          <a:bodyPr lIns="38100" tIns="38100" rIns="38100" bIns="38100">
            <a:spAutoFit/>
          </a:bodyPr>
          <a:lstStyle>
            <a:lvl1pPr algn="l">
              <a:defRPr sz="2000" cap="all" spc="400">
                <a:solidFill>
                  <a:srgbClr val="393941"/>
                </a:solidFill>
                <a:latin typeface="+mn-lt"/>
                <a:ea typeface="+mn-ea"/>
                <a:cs typeface="+mn-cs"/>
                <a:sym typeface="Montserrat-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9" name="Shape 9"/>
          <p:cNvSpPr/>
          <p:nvPr/>
        </p:nvSpPr>
        <p:spPr>
          <a:xfrm>
            <a:off x="23077405" y="1371248"/>
            <a:ext cx="1636515" cy="1"/>
          </a:xfrm>
          <a:prstGeom prst="line">
            <a:avLst/>
          </a:prstGeom>
          <a:ln w="50800">
            <a:solidFill>
              <a:srgbClr val="496F63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2" r:id="rId5"/>
    <p:sldLayoutId id="2147483654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  <p:txStyles>
    <p:titleStyle>
      <a:lvl1pPr marL="0" marR="0" indent="0" algn="l" defTabSz="825500" rtl="0" latinLnBrk="0">
        <a:lnSpc>
          <a:spcPct val="80000"/>
        </a:lnSpc>
        <a:spcBef>
          <a:spcPct val="0"/>
        </a:spcBef>
        <a:spcAft>
          <a:spcPct val="0"/>
        </a:spcAft>
        <a:buClrTx/>
        <a:buSzTx/>
        <a:buFontTx/>
        <a:buNone/>
        <a:defRPr sz="10000" b="1" i="0" u="none" strike="noStrike" cap="none" spc="0" baseline="0">
          <a:ln>
            <a:noFill/>
          </a:ln>
          <a:solidFill>
            <a:srgbClr val="393941"/>
          </a:solidFill>
          <a:uFillTx/>
          <a:latin typeface="Montserrat-SemiBold"/>
          <a:ea typeface="Montserrat-SemiBold"/>
          <a:cs typeface="Montserrat-SemiBold"/>
          <a:sym typeface="Montserrat-SemiBold"/>
        </a:defRPr>
      </a:lvl1pPr>
      <a:lvl2pPr marL="0" marR="0" indent="228600" algn="l" defTabSz="825500" rtl="0" latinLnBrk="0">
        <a:lnSpc>
          <a:spcPct val="80000"/>
        </a:lnSpc>
        <a:spcBef>
          <a:spcPct val="0"/>
        </a:spcBef>
        <a:spcAft>
          <a:spcPct val="0"/>
        </a:spcAft>
        <a:buClrTx/>
        <a:buSzTx/>
        <a:buFontTx/>
        <a:buNone/>
        <a:defRPr sz="10000" b="1" i="0" u="none" strike="noStrike" cap="none" spc="0" baseline="0">
          <a:ln>
            <a:noFill/>
          </a:ln>
          <a:solidFill>
            <a:srgbClr val="393941"/>
          </a:solidFill>
          <a:uFillTx/>
          <a:latin typeface="Montserrat-SemiBold"/>
          <a:ea typeface="Montserrat-SemiBold"/>
          <a:cs typeface="Montserrat-SemiBold"/>
          <a:sym typeface="Montserrat-SemiBold"/>
        </a:defRPr>
      </a:lvl2pPr>
      <a:lvl3pPr marL="0" marR="0" indent="457200" algn="l" defTabSz="825500" rtl="0" latinLnBrk="0">
        <a:lnSpc>
          <a:spcPct val="80000"/>
        </a:lnSpc>
        <a:spcBef>
          <a:spcPct val="0"/>
        </a:spcBef>
        <a:spcAft>
          <a:spcPct val="0"/>
        </a:spcAft>
        <a:buClrTx/>
        <a:buSzTx/>
        <a:buFontTx/>
        <a:buNone/>
        <a:defRPr sz="10000" b="1" i="0" u="none" strike="noStrike" cap="none" spc="0" baseline="0">
          <a:ln>
            <a:noFill/>
          </a:ln>
          <a:solidFill>
            <a:srgbClr val="393941"/>
          </a:solidFill>
          <a:uFillTx/>
          <a:latin typeface="Montserrat-SemiBold"/>
          <a:ea typeface="Montserrat-SemiBold"/>
          <a:cs typeface="Montserrat-SemiBold"/>
          <a:sym typeface="Montserrat-SemiBold"/>
        </a:defRPr>
      </a:lvl3pPr>
      <a:lvl4pPr marL="0" marR="0" indent="685800" algn="l" defTabSz="825500" rtl="0" latinLnBrk="0">
        <a:lnSpc>
          <a:spcPct val="80000"/>
        </a:lnSpc>
        <a:spcBef>
          <a:spcPct val="0"/>
        </a:spcBef>
        <a:spcAft>
          <a:spcPct val="0"/>
        </a:spcAft>
        <a:buClrTx/>
        <a:buSzTx/>
        <a:buFontTx/>
        <a:buNone/>
        <a:defRPr sz="10000" b="1" i="0" u="none" strike="noStrike" cap="none" spc="0" baseline="0">
          <a:ln>
            <a:noFill/>
          </a:ln>
          <a:solidFill>
            <a:srgbClr val="393941"/>
          </a:solidFill>
          <a:uFillTx/>
          <a:latin typeface="Montserrat-SemiBold"/>
          <a:ea typeface="Montserrat-SemiBold"/>
          <a:cs typeface="Montserrat-SemiBold"/>
          <a:sym typeface="Montserrat-SemiBold"/>
        </a:defRPr>
      </a:lvl4pPr>
      <a:lvl5pPr marL="0" marR="0" indent="914400" algn="l" defTabSz="825500" rtl="0" latinLnBrk="0">
        <a:lnSpc>
          <a:spcPct val="80000"/>
        </a:lnSpc>
        <a:spcBef>
          <a:spcPct val="0"/>
        </a:spcBef>
        <a:spcAft>
          <a:spcPct val="0"/>
        </a:spcAft>
        <a:buClrTx/>
        <a:buSzTx/>
        <a:buFontTx/>
        <a:buNone/>
        <a:defRPr sz="10000" b="1" i="0" u="none" strike="noStrike" cap="none" spc="0" baseline="0">
          <a:ln>
            <a:noFill/>
          </a:ln>
          <a:solidFill>
            <a:srgbClr val="393941"/>
          </a:solidFill>
          <a:uFillTx/>
          <a:latin typeface="Montserrat-SemiBold"/>
          <a:ea typeface="Montserrat-SemiBold"/>
          <a:cs typeface="Montserrat-SemiBold"/>
          <a:sym typeface="Montserrat-SemiBold"/>
        </a:defRPr>
      </a:lvl5pPr>
      <a:lvl6pPr marL="0" marR="0" indent="1143000" algn="l" defTabSz="825500" rtl="0" latinLnBrk="0">
        <a:lnSpc>
          <a:spcPct val="80000"/>
        </a:lnSpc>
        <a:spcBef>
          <a:spcPct val="0"/>
        </a:spcBef>
        <a:spcAft>
          <a:spcPct val="0"/>
        </a:spcAft>
        <a:buClrTx/>
        <a:buSzTx/>
        <a:buFontTx/>
        <a:buNone/>
        <a:defRPr sz="10000" b="1" i="0" u="none" strike="noStrike" cap="none" spc="0" baseline="0">
          <a:ln>
            <a:noFill/>
          </a:ln>
          <a:solidFill>
            <a:srgbClr val="393941"/>
          </a:solidFill>
          <a:uFillTx/>
          <a:latin typeface="Montserrat-SemiBold"/>
          <a:ea typeface="Montserrat-SemiBold"/>
          <a:cs typeface="Montserrat-SemiBold"/>
          <a:sym typeface="Montserrat-SemiBold"/>
        </a:defRPr>
      </a:lvl6pPr>
      <a:lvl7pPr marL="0" marR="0" indent="1371600" algn="l" defTabSz="825500" rtl="0" latinLnBrk="0">
        <a:lnSpc>
          <a:spcPct val="80000"/>
        </a:lnSpc>
        <a:spcBef>
          <a:spcPct val="0"/>
        </a:spcBef>
        <a:spcAft>
          <a:spcPct val="0"/>
        </a:spcAft>
        <a:buClrTx/>
        <a:buSzTx/>
        <a:buFontTx/>
        <a:buNone/>
        <a:defRPr sz="10000" b="1" i="0" u="none" strike="noStrike" cap="none" spc="0" baseline="0">
          <a:ln>
            <a:noFill/>
          </a:ln>
          <a:solidFill>
            <a:srgbClr val="393941"/>
          </a:solidFill>
          <a:uFillTx/>
          <a:latin typeface="Montserrat-SemiBold"/>
          <a:ea typeface="Montserrat-SemiBold"/>
          <a:cs typeface="Montserrat-SemiBold"/>
          <a:sym typeface="Montserrat-SemiBold"/>
        </a:defRPr>
      </a:lvl7pPr>
      <a:lvl8pPr marL="0" marR="0" indent="1600200" algn="l" defTabSz="825500" rtl="0" latinLnBrk="0">
        <a:lnSpc>
          <a:spcPct val="80000"/>
        </a:lnSpc>
        <a:spcBef>
          <a:spcPct val="0"/>
        </a:spcBef>
        <a:spcAft>
          <a:spcPct val="0"/>
        </a:spcAft>
        <a:buClrTx/>
        <a:buSzTx/>
        <a:buFontTx/>
        <a:buNone/>
        <a:defRPr sz="10000" b="1" i="0" u="none" strike="noStrike" cap="none" spc="0" baseline="0">
          <a:ln>
            <a:noFill/>
          </a:ln>
          <a:solidFill>
            <a:srgbClr val="393941"/>
          </a:solidFill>
          <a:uFillTx/>
          <a:latin typeface="Montserrat-SemiBold"/>
          <a:ea typeface="Montserrat-SemiBold"/>
          <a:cs typeface="Montserrat-SemiBold"/>
          <a:sym typeface="Montserrat-SemiBold"/>
        </a:defRPr>
      </a:lvl8pPr>
      <a:lvl9pPr marL="0" marR="0" indent="1828800" algn="l" defTabSz="825500" rtl="0" latinLnBrk="0">
        <a:lnSpc>
          <a:spcPct val="80000"/>
        </a:lnSpc>
        <a:spcBef>
          <a:spcPct val="0"/>
        </a:spcBef>
        <a:spcAft>
          <a:spcPct val="0"/>
        </a:spcAft>
        <a:buClrTx/>
        <a:buSzTx/>
        <a:buFontTx/>
        <a:buNone/>
        <a:defRPr sz="10000" b="1" i="0" u="none" strike="noStrike" cap="none" spc="0" baseline="0">
          <a:ln>
            <a:noFill/>
          </a:ln>
          <a:solidFill>
            <a:srgbClr val="393941"/>
          </a:solidFill>
          <a:uFillTx/>
          <a:latin typeface="Montserrat-SemiBold"/>
          <a:ea typeface="Montserrat-SemiBold"/>
          <a:cs typeface="Montserrat-SemiBold"/>
          <a:sym typeface="Montserrat-SemiBold"/>
        </a:defRPr>
      </a:lvl9pPr>
    </p:titleStyle>
    <p:bodyStyle>
      <a:lvl1pPr marL="0" marR="0" indent="0" algn="just" defTabSz="825500" rtl="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2300" b="0" i="0" u="none" strike="noStrike" cap="none" spc="0" baseline="0">
          <a:ln>
            <a:noFill/>
          </a:ln>
          <a:solidFill>
            <a:srgbClr val="A6A7AC"/>
          </a:solidFill>
          <a:uFillTx/>
          <a:latin typeface="PT Sans"/>
          <a:ea typeface="PT Sans"/>
          <a:cs typeface="PT Sans"/>
          <a:sym typeface="PT Sans"/>
        </a:defRPr>
      </a:lvl1pPr>
      <a:lvl2pPr marL="0" marR="0" indent="228600" algn="just" defTabSz="825500" rtl="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2300" b="0" i="0" u="none" strike="noStrike" cap="none" spc="0" baseline="0">
          <a:ln>
            <a:noFill/>
          </a:ln>
          <a:solidFill>
            <a:srgbClr val="A6A7AC"/>
          </a:solidFill>
          <a:uFillTx/>
          <a:latin typeface="PT Sans"/>
          <a:ea typeface="PT Sans"/>
          <a:cs typeface="PT Sans"/>
          <a:sym typeface="PT Sans"/>
        </a:defRPr>
      </a:lvl2pPr>
      <a:lvl3pPr marL="0" marR="0" indent="457200" algn="just" defTabSz="825500" rtl="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2300" b="0" i="0" u="none" strike="noStrike" cap="none" spc="0" baseline="0">
          <a:ln>
            <a:noFill/>
          </a:ln>
          <a:solidFill>
            <a:srgbClr val="A6A7AC"/>
          </a:solidFill>
          <a:uFillTx/>
          <a:latin typeface="PT Sans"/>
          <a:ea typeface="PT Sans"/>
          <a:cs typeface="PT Sans"/>
          <a:sym typeface="PT Sans"/>
        </a:defRPr>
      </a:lvl3pPr>
      <a:lvl4pPr marL="0" marR="0" indent="685800" algn="just" defTabSz="825500" rtl="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2300" b="0" i="0" u="none" strike="noStrike" cap="none" spc="0" baseline="0">
          <a:ln>
            <a:noFill/>
          </a:ln>
          <a:solidFill>
            <a:srgbClr val="A6A7AC"/>
          </a:solidFill>
          <a:uFillTx/>
          <a:latin typeface="PT Sans"/>
          <a:ea typeface="PT Sans"/>
          <a:cs typeface="PT Sans"/>
          <a:sym typeface="PT Sans"/>
        </a:defRPr>
      </a:lvl4pPr>
      <a:lvl5pPr marL="0" marR="0" indent="914400" algn="just" defTabSz="825500" rtl="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2300" b="0" i="0" u="none" strike="noStrike" cap="none" spc="0" baseline="0">
          <a:ln>
            <a:noFill/>
          </a:ln>
          <a:solidFill>
            <a:srgbClr val="A6A7AC"/>
          </a:solidFill>
          <a:uFillTx/>
          <a:latin typeface="PT Sans"/>
          <a:ea typeface="PT Sans"/>
          <a:cs typeface="PT Sans"/>
          <a:sym typeface="PT Sans"/>
        </a:defRPr>
      </a:lvl5pPr>
      <a:lvl6pPr marL="0" marR="0" indent="1143000" algn="just" defTabSz="825500" rtl="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2300" b="0" i="0" u="none" strike="noStrike" cap="none" spc="0" baseline="0">
          <a:ln>
            <a:noFill/>
          </a:ln>
          <a:solidFill>
            <a:srgbClr val="A6A7AC"/>
          </a:solidFill>
          <a:uFillTx/>
          <a:latin typeface="PT Sans"/>
          <a:ea typeface="PT Sans"/>
          <a:cs typeface="PT Sans"/>
          <a:sym typeface="PT Sans"/>
        </a:defRPr>
      </a:lvl6pPr>
      <a:lvl7pPr marL="0" marR="0" indent="1371600" algn="just" defTabSz="825500" rtl="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2300" b="0" i="0" u="none" strike="noStrike" cap="none" spc="0" baseline="0">
          <a:ln>
            <a:noFill/>
          </a:ln>
          <a:solidFill>
            <a:srgbClr val="A6A7AC"/>
          </a:solidFill>
          <a:uFillTx/>
          <a:latin typeface="PT Sans"/>
          <a:ea typeface="PT Sans"/>
          <a:cs typeface="PT Sans"/>
          <a:sym typeface="PT Sans"/>
        </a:defRPr>
      </a:lvl7pPr>
      <a:lvl8pPr marL="0" marR="0" indent="1600200" algn="just" defTabSz="825500" rtl="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2300" b="0" i="0" u="none" strike="noStrike" cap="none" spc="0" baseline="0">
          <a:ln>
            <a:noFill/>
          </a:ln>
          <a:solidFill>
            <a:srgbClr val="A6A7AC"/>
          </a:solidFill>
          <a:uFillTx/>
          <a:latin typeface="PT Sans"/>
          <a:ea typeface="PT Sans"/>
          <a:cs typeface="PT Sans"/>
          <a:sym typeface="PT Sans"/>
        </a:defRPr>
      </a:lvl8pPr>
      <a:lvl9pPr marL="0" marR="0" indent="1828800" algn="just" defTabSz="825500" rtl="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2300" b="0" i="0" u="none" strike="noStrike" cap="none" spc="0" baseline="0">
          <a:ln>
            <a:noFill/>
          </a:ln>
          <a:solidFill>
            <a:srgbClr val="A6A7AC"/>
          </a:solidFill>
          <a:uFillTx/>
          <a:latin typeface="PT Sans"/>
          <a:ea typeface="PT Sans"/>
          <a:cs typeface="PT Sans"/>
          <a:sym typeface="PT Sans"/>
        </a:defRPr>
      </a:lvl9pPr>
    </p:bodyStyle>
    <p:otherStyle>
      <a:lvl1pPr marL="0" marR="0" indent="0" algn="l" defTabSz="82550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2000" b="0" i="0" u="none" strike="noStrike" cap="all" spc="40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1pPr>
      <a:lvl2pPr marL="0" marR="0" indent="228600" algn="l" defTabSz="82550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2000" b="0" i="0" u="none" strike="noStrike" cap="all" spc="40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2pPr>
      <a:lvl3pPr marL="0" marR="0" indent="457200" algn="l" defTabSz="82550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2000" b="0" i="0" u="none" strike="noStrike" cap="all" spc="40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3pPr>
      <a:lvl4pPr marL="0" marR="0" indent="685800" algn="l" defTabSz="82550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2000" b="0" i="0" u="none" strike="noStrike" cap="all" spc="40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4pPr>
      <a:lvl5pPr marL="0" marR="0" indent="914400" algn="l" defTabSz="82550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2000" b="0" i="0" u="none" strike="noStrike" cap="all" spc="40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5pPr>
      <a:lvl6pPr marL="0" marR="0" indent="1143000" algn="l" defTabSz="82550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2000" b="0" i="0" u="none" strike="noStrike" cap="all" spc="40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6pPr>
      <a:lvl7pPr marL="0" marR="0" indent="1371600" algn="l" defTabSz="82550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2000" b="0" i="0" u="none" strike="noStrike" cap="all" spc="40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7pPr>
      <a:lvl8pPr marL="0" marR="0" indent="1600200" algn="l" defTabSz="82550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2000" b="0" i="0" u="none" strike="noStrike" cap="all" spc="40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8pPr>
      <a:lvl9pPr marL="0" marR="0" indent="1828800" algn="l" defTabSz="82550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2000" b="0" i="0" u="none" strike="noStrike" cap="all" spc="40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6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chart" Target="../charts/char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emf"/><Relationship Id="rId7" Type="http://schemas.openxmlformats.org/officeDocument/2006/relationships/hyperlink" Target="https://youtu.be/7o8uYdUaFR4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leadflowmethod.com/message/introduction-lean-canvas/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emf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DDAFA7-800E-E84A-894B-AAFF39F7EC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706" y="4088219"/>
            <a:ext cx="5658587" cy="17472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BAF96C-29E9-2A41-9A6B-263897271FA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9312" y="2766846"/>
            <a:ext cx="14041665" cy="15049440"/>
          </a:xfrm>
          <a:prstGeom prst="rect">
            <a:avLst/>
          </a:prstGeom>
        </p:spPr>
      </p:pic>
      <p:sp>
        <p:nvSpPr>
          <p:cNvPr id="5" name="Shape 55"/>
          <p:cNvSpPr/>
          <p:nvPr/>
        </p:nvSpPr>
        <p:spPr>
          <a:xfrm>
            <a:off x="1701210" y="6547757"/>
            <a:ext cx="20265656" cy="5568043"/>
          </a:xfrm>
          <a:prstGeom prst="rect">
            <a:avLst/>
          </a:prstGeom>
          <a:solidFill>
            <a:srgbClr val="FFFFFF">
              <a:alpha val="0"/>
            </a:srgbClr>
          </a:solidFill>
          <a:ln w="3175">
            <a:miter lim="400000"/>
          </a:ln>
          <a:extLst>
            <a:ext uri="{C572A759-6A51-4108-AA02-DFA0A04FC94B}">
              <ma14:wrappingTextBoxFlag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="" val="1"/>
            </a:ext>
          </a:extLst>
        </p:spPr>
        <p:txBody>
          <a:bodyPr lIns="38100" tIns="38100" rIns="38100" bIns="38100" anchor="t">
            <a:normAutofit/>
          </a:bodyPr>
          <a:lstStyle>
            <a:lvl1pPr algn="ctr">
              <a:lnSpc>
                <a:spcPct val="80000"/>
              </a:lnSpc>
              <a:defRPr sz="15000" b="1">
                <a:solidFill>
                  <a:srgbClr val="F4F5F7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pPr>
              <a:lnSpc>
                <a:spcPct val="110000"/>
              </a:lnSpc>
            </a:pPr>
            <a:r>
              <a:rPr lang="es" sz="8600" b="1" i="0" strike="noStrike" cap="none" spc="0" baseline="0" dirty="0">
                <a:solidFill>
                  <a:srgbClr val="496F63"/>
                </a:solidFill>
                <a:effectLst/>
                <a:latin typeface="Arial"/>
                <a:ea typeface="Arial"/>
                <a:cs typeface="Arial"/>
              </a:rPr>
              <a:t>Módulo 2:</a:t>
            </a:r>
          </a:p>
          <a:p>
            <a:pPr>
              <a:lnSpc>
                <a:spcPct val="110000"/>
              </a:lnSpc>
            </a:pPr>
            <a:r>
              <a:rPr lang="es" sz="10400" b="1" i="0" strike="noStrike" cap="none" spc="0" baseline="0" dirty="0">
                <a:solidFill>
                  <a:srgbClr val="496F63"/>
                </a:solidFill>
                <a:effectLst/>
                <a:latin typeface="Arial"/>
                <a:ea typeface="Arial"/>
                <a:cs typeface="Arial"/>
              </a:rPr>
              <a:t>Innovación LEAN para el Modelo Canvas</a:t>
            </a:r>
          </a:p>
          <a:p>
            <a:endParaRPr lang="en-GB" sz="10400" dirty="0">
              <a:solidFill>
                <a:srgbClr val="496F63"/>
              </a:solidFill>
              <a:latin typeface="Arial"/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DF2F9C-8043-4686-8314-A334EF7436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06220" y="12660273"/>
            <a:ext cx="8577780" cy="10557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10</a:t>
            </a:fld>
            <a:endParaRPr/>
          </a:p>
        </p:txBody>
      </p:sp>
      <p:sp>
        <p:nvSpPr>
          <p:cNvPr id="126" name="Shape 126"/>
          <p:cNvSpPr/>
          <p:nvPr/>
        </p:nvSpPr>
        <p:spPr>
          <a:xfrm>
            <a:off x="4517" y="-8634"/>
            <a:ext cx="9956901" cy="137332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6998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56C2E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28" name="Shape 128"/>
          <p:cNvSpPr/>
          <p:nvPr/>
        </p:nvSpPr>
        <p:spPr>
          <a:xfrm>
            <a:off x="4517" y="0"/>
            <a:ext cx="10211538" cy="13733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6998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496F63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30" name="Shape 130"/>
          <p:cNvSpPr/>
          <p:nvPr/>
        </p:nvSpPr>
        <p:spPr>
          <a:xfrm>
            <a:off x="861745" y="7683577"/>
            <a:ext cx="9099673" cy="296953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="" val="1"/>
            </a:ext>
          </a:extLst>
        </p:spPr>
        <p:txBody>
          <a:bodyPr lIns="38100" tIns="38100" rIns="38100" bIns="38100">
            <a:normAutofit/>
          </a:bodyPr>
          <a:lstStyle>
            <a:lvl1pPr algn="l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r>
              <a:rPr lang="es" sz="10000" b="1" i="0" strike="noStrike" cap="none" spc="0" baseline="0">
                <a:solidFill>
                  <a:srgbClr val="FFFFFF"/>
                </a:solidFill>
                <a:effectLst/>
                <a:latin typeface="Arial"/>
                <a:ea typeface="Arial"/>
                <a:cs typeface="Arial"/>
              </a:rPr>
              <a:t>Solución</a:t>
            </a:r>
          </a:p>
        </p:txBody>
      </p:sp>
      <p:graphicFrame>
        <p:nvGraphicFramePr>
          <p:cNvPr id="11" name="Tabela 4">
            <a:extLst>
              <a:ext uri="{FF2B5EF4-FFF2-40B4-BE49-F238E27FC236}">
                <a16:creationId xmlns:a16="http://schemas.microsoft.com/office/drawing/2014/main" id="{88CE6D14-493C-4670-815E-C41113E9A9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1076495"/>
              </p:ext>
            </p:extLst>
          </p:nvPr>
        </p:nvGraphicFramePr>
        <p:xfrm>
          <a:off x="299175" y="10216628"/>
          <a:ext cx="7961954" cy="29695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92391">
                  <a:extLst>
                    <a:ext uri="{9D8B030D-6E8A-4147-A177-3AD203B41FA5}">
                      <a16:colId xmlns:a16="http://schemas.microsoft.com/office/drawing/2014/main" val="4222263937"/>
                    </a:ext>
                  </a:extLst>
                </a:gridCol>
                <a:gridCol w="1592391">
                  <a:extLst>
                    <a:ext uri="{9D8B030D-6E8A-4147-A177-3AD203B41FA5}">
                      <a16:colId xmlns:a16="http://schemas.microsoft.com/office/drawing/2014/main" val="2673784136"/>
                    </a:ext>
                  </a:extLst>
                </a:gridCol>
                <a:gridCol w="796195">
                  <a:extLst>
                    <a:ext uri="{9D8B030D-6E8A-4147-A177-3AD203B41FA5}">
                      <a16:colId xmlns:a16="http://schemas.microsoft.com/office/drawing/2014/main" val="1104370562"/>
                    </a:ext>
                  </a:extLst>
                </a:gridCol>
                <a:gridCol w="796195">
                  <a:extLst>
                    <a:ext uri="{9D8B030D-6E8A-4147-A177-3AD203B41FA5}">
                      <a16:colId xmlns:a16="http://schemas.microsoft.com/office/drawing/2014/main" val="1475766613"/>
                    </a:ext>
                  </a:extLst>
                </a:gridCol>
                <a:gridCol w="1592391">
                  <a:extLst>
                    <a:ext uri="{9D8B030D-6E8A-4147-A177-3AD203B41FA5}">
                      <a16:colId xmlns:a16="http://schemas.microsoft.com/office/drawing/2014/main" val="288312378"/>
                    </a:ext>
                  </a:extLst>
                </a:gridCol>
                <a:gridCol w="1592391">
                  <a:extLst>
                    <a:ext uri="{9D8B030D-6E8A-4147-A177-3AD203B41FA5}">
                      <a16:colId xmlns:a16="http://schemas.microsoft.com/office/drawing/2014/main" val="2255483289"/>
                    </a:ext>
                  </a:extLst>
                </a:gridCol>
              </a:tblGrid>
              <a:tr h="989844">
                <a:tc rowSpan="2">
                  <a:txBody>
                    <a:bodyPr/>
                    <a:lstStyle/>
                    <a:p>
                      <a:pPr algn="ctr"/>
                      <a:r>
                        <a:rPr lang="es" sz="1100" b="1" i="0" strike="noStrike" cap="all" spc="400" baseline="0">
                          <a:solidFill>
                            <a:srgbClr val="496F63"/>
                          </a:solidFill>
                          <a:effectLst/>
                          <a:latin typeface="Montserrat-Regular"/>
                          <a:ea typeface="Montserrat-Regular"/>
                          <a:cs typeface="Montserrat-Regular"/>
                        </a:rPr>
                        <a:t>Problema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" sz="1100" b="1" i="0" strike="noStrike" cap="all" spc="400" baseline="0">
                          <a:solidFill>
                            <a:srgbClr val="496F63"/>
                          </a:solidFill>
                          <a:effectLst/>
                          <a:latin typeface="Montserrat-Regular"/>
                          <a:ea typeface="Montserrat-Regular"/>
                          <a:cs typeface="Montserrat-Regular"/>
                        </a:rPr>
                        <a:t>Solución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es" sz="900" b="1" i="0" strike="noStrike" cap="all" spc="400" baseline="0">
                          <a:solidFill>
                            <a:srgbClr val="496F63"/>
                          </a:solidFill>
                          <a:effectLst/>
                          <a:latin typeface="Montserrat-Regular"/>
                          <a:ea typeface="Montserrat-Regular"/>
                          <a:cs typeface="Montserrat-Regular"/>
                        </a:rPr>
                        <a:t>Propuesta de Valor</a:t>
                      </a:r>
                      <a:endParaRPr lang="pl-PL" sz="900" b="1">
                        <a:solidFill>
                          <a:srgbClr val="496F63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" sz="1100" b="1" i="0" strike="noStrike" cap="all" spc="400" baseline="0" dirty="0">
                          <a:solidFill>
                            <a:srgbClr val="496F63"/>
                          </a:solidFill>
                          <a:effectLst/>
                          <a:latin typeface="Montserrat-Regular"/>
                          <a:ea typeface="Montserrat-Regular"/>
                          <a:cs typeface="Montserrat-Regular"/>
                        </a:rPr>
                        <a:t>Ventaja COMPETITIVA</a:t>
                      </a:r>
                      <a:endParaRPr lang="pl-PL" sz="1100" b="1" dirty="0">
                        <a:solidFill>
                          <a:srgbClr val="496F63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" sz="900" b="1" i="0" strike="noStrike" cap="all" spc="400" baseline="0" dirty="0">
                          <a:solidFill>
                            <a:srgbClr val="496F6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tserrat-Regular"/>
                          <a:ea typeface="Montserrat-Regular"/>
                          <a:cs typeface="Montserrat-Regular"/>
                        </a:rPr>
                        <a:t>Segmentación de clientes</a:t>
                      </a:r>
                      <a:endParaRPr lang="pl-PL" sz="900" b="1" dirty="0">
                        <a:solidFill>
                          <a:srgbClr val="496F6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6640405"/>
                  </a:ext>
                </a:extLst>
              </a:tr>
              <a:tr h="98984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b="1" dirty="0">
                          <a:solidFill>
                            <a:srgbClr val="496F63"/>
                          </a:solidFill>
                        </a:rPr>
                        <a:t>MÉTRICAS CLAVE</a:t>
                      </a:r>
                      <a:endParaRPr lang="pl-PL" sz="1100" b="1" dirty="0">
                        <a:solidFill>
                          <a:srgbClr val="496F63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" sz="1100" b="1" i="0" strike="noStrike" cap="all" spc="400" baseline="0" dirty="0">
                          <a:solidFill>
                            <a:srgbClr val="496F63"/>
                          </a:solidFill>
                          <a:effectLst/>
                          <a:latin typeface="Montserrat-Regular"/>
                          <a:ea typeface="Montserrat-Regular"/>
                          <a:cs typeface="Montserrat-Regular"/>
                        </a:rPr>
                        <a:t>Canales</a:t>
                      </a:r>
                      <a:endParaRPr lang="pl-PL" sz="1100" b="1" dirty="0">
                        <a:solidFill>
                          <a:srgbClr val="496F63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6095260"/>
                  </a:ext>
                </a:extLst>
              </a:tr>
              <a:tr h="989844">
                <a:tc gridSpan="3">
                  <a:txBody>
                    <a:bodyPr/>
                    <a:lstStyle/>
                    <a:p>
                      <a:pPr algn="ctr"/>
                      <a:r>
                        <a:rPr lang="es" sz="1100" b="1" i="0" strike="noStrike" cap="all" spc="400" baseline="0">
                          <a:solidFill>
                            <a:srgbClr val="496F63"/>
                          </a:solidFill>
                          <a:effectLst/>
                          <a:latin typeface="Montserrat-Regular"/>
                          <a:ea typeface="Montserrat-Regular"/>
                          <a:cs typeface="Montserrat-Regular"/>
                        </a:rPr>
                        <a:t>Estructura de costes</a:t>
                      </a:r>
                      <a:endParaRPr lang="pl-PL" sz="1100" b="1">
                        <a:solidFill>
                          <a:srgbClr val="496F63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" sz="1100" b="1" i="0" strike="noStrike" cap="all" spc="400" baseline="0" dirty="0">
                          <a:solidFill>
                            <a:srgbClr val="496F63"/>
                          </a:solidFill>
                          <a:effectLst/>
                          <a:latin typeface="Montserrat-Regular"/>
                          <a:ea typeface="Montserrat-Regular"/>
                          <a:cs typeface="Montserrat-Regular"/>
                        </a:rPr>
                        <a:t>Fuentes de ingresos</a:t>
                      </a:r>
                      <a:endParaRPr lang="pl-PL" sz="1100" b="1" dirty="0">
                        <a:solidFill>
                          <a:srgbClr val="496F63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0923415"/>
                  </a:ext>
                </a:extLst>
              </a:tr>
            </a:tbl>
          </a:graphicData>
        </a:graphic>
      </p:graphicFrame>
      <p:pic>
        <p:nvPicPr>
          <p:cNvPr id="3" name="Obraz 2">
            <a:extLst>
              <a:ext uri="{FF2B5EF4-FFF2-40B4-BE49-F238E27FC236}">
                <a16:creationId xmlns:a16="http://schemas.microsoft.com/office/drawing/2014/main" id="{DFFD8CA5-3991-4114-93C5-6A5788BC14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89" y="2588810"/>
            <a:ext cx="4046483" cy="4046483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24C978CB-1ED4-4B12-BAB3-005D7412AEC5}"/>
              </a:ext>
            </a:extLst>
          </p:cNvPr>
          <p:cNvSpPr/>
          <p:nvPr/>
        </p:nvSpPr>
        <p:spPr>
          <a:xfrm>
            <a:off x="9457699" y="5712473"/>
            <a:ext cx="149217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" sz="4800" b="0" i="0" strike="noStrike" cap="none" spc="0" baseline="0" dirty="0">
                <a:solidFill>
                  <a:srgbClr val="496F63"/>
                </a:solidFill>
                <a:effectLst/>
              </a:rPr>
              <a:t>Una vez entiendas el problema, estarás en la mejor posición para establecer una posible </a:t>
            </a:r>
            <a:r>
              <a:rPr lang="es" sz="4800" b="1" i="0" strike="noStrike" cap="none" spc="0" baseline="0" dirty="0">
                <a:solidFill>
                  <a:srgbClr val="496F63"/>
                </a:solidFill>
                <a:effectLst/>
              </a:rPr>
              <a:t>solución</a:t>
            </a:r>
            <a:r>
              <a:rPr lang="es" sz="4800" b="0" i="0" strike="noStrike" cap="none" spc="0" baseline="0" dirty="0">
                <a:solidFill>
                  <a:srgbClr val="496F63"/>
                </a:solidFill>
                <a:effectLst/>
              </a:rPr>
              <a:t>.</a:t>
            </a:r>
            <a:endParaRPr lang="pl-PL" sz="4800" dirty="0">
              <a:solidFill>
                <a:srgbClr val="496F63"/>
              </a:solidFill>
            </a:endParaRPr>
          </a:p>
          <a:p>
            <a:r>
              <a:rPr lang="es" sz="4800" b="0" i="0" strike="noStrike" cap="none" spc="0" baseline="0" dirty="0">
                <a:solidFill>
                  <a:srgbClr val="496F63"/>
                </a:solidFill>
                <a:effectLst/>
              </a:rPr>
              <a:t>Esta solución se debe basar en </a:t>
            </a:r>
            <a:r>
              <a:rPr lang="es" sz="4800" dirty="0">
                <a:solidFill>
                  <a:srgbClr val="496F63"/>
                </a:solidFill>
              </a:rPr>
              <a:t>PMV</a:t>
            </a:r>
            <a:r>
              <a:rPr lang="es" sz="4800" b="0" i="0" strike="noStrike" cap="none" spc="0" baseline="0" dirty="0">
                <a:solidFill>
                  <a:srgbClr val="A6A7AC"/>
                </a:solidFill>
                <a:effectLst/>
              </a:rPr>
              <a:t>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2496674" y="9444748"/>
            <a:ext cx="11147698" cy="3883543"/>
            <a:chOff x="12612414" y="9678988"/>
            <a:chExt cx="11147698" cy="3883543"/>
          </a:xfrm>
        </p:grpSpPr>
        <p:sp>
          <p:nvSpPr>
            <p:cNvPr id="12" name="Shape 72">
              <a:extLst>
                <a:ext uri="{FF2B5EF4-FFF2-40B4-BE49-F238E27FC236}">
                  <a16:creationId xmlns:a16="http://schemas.microsoft.com/office/drawing/2014/main" id="{13DC5340-C7AD-408D-A399-2C54FC7ADA6B}"/>
                </a:ext>
              </a:extLst>
            </p:cNvPr>
            <p:cNvSpPr/>
            <p:nvPr/>
          </p:nvSpPr>
          <p:spPr>
            <a:xfrm>
              <a:off x="12612414" y="9678988"/>
              <a:ext cx="11147698" cy="3883543"/>
            </a:xfrm>
            <a:prstGeom prst="rect">
              <a:avLst/>
            </a:prstGeom>
            <a:solidFill>
              <a:srgbClr val="84CAC5"/>
            </a:solidFill>
            <a:ln w="3175">
              <a:miter lim="400000"/>
            </a:ln>
          </p:spPr>
          <p:txBody>
            <a:bodyPr lIns="38100" tIns="38100" rIns="38100" bIns="38100" anchor="ctr"/>
            <a:lstStyle/>
            <a:p>
              <a:pPr algn="ctr"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3" name="Shape 69">
              <a:extLst>
                <a:ext uri="{FF2B5EF4-FFF2-40B4-BE49-F238E27FC236}">
                  <a16:creationId xmlns:a16="http://schemas.microsoft.com/office/drawing/2014/main" id="{A2885178-983A-4ABD-9699-19C4F0F423AB}"/>
                </a:ext>
              </a:extLst>
            </p:cNvPr>
            <p:cNvSpPr/>
            <p:nvPr/>
          </p:nvSpPr>
          <p:spPr>
            <a:xfrm>
              <a:off x="13048656" y="9961131"/>
              <a:ext cx="10275213" cy="1563422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ma14="http://schemas.microsoft.com/office/mac/drawingml/2011/main" val="1"/>
              </a:ext>
            </a:extLst>
          </p:spPr>
          <p:txBody>
            <a:bodyPr lIns="38100" tIns="38100" rIns="38100" bIns="38100">
              <a:noAutofit/>
            </a:bodyPr>
            <a:lstStyle/>
            <a:p>
              <a:pPr algn="ctr"/>
              <a:r>
                <a:rPr lang="es" sz="3600" b="0" i="0" strike="noStrike" cap="none" spc="0" baseline="0" dirty="0">
                  <a:solidFill>
                    <a:srgbClr val="496F63"/>
                  </a:solidFill>
                  <a:effectLst/>
                  <a:latin typeface="PT Sans"/>
                  <a:ea typeface="PT Sans"/>
                  <a:cs typeface="PT Sans"/>
                </a:rPr>
                <a:t>El PMV (Producto Mínimo Viable) - es una versión de un producto nuevo que permite que un equipo recoja la máxima cantidad de datos sobre el producto potencial, validado gracias a clientes reales, y haciendo el mínimo esfuerzo posible.</a:t>
              </a:r>
            </a:p>
            <a:p>
              <a:pPr algn="l"/>
              <a:endParaRPr lang="pl-PL" sz="24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/>
              <a:r>
                <a:rPr lang="es" sz="2400" b="0" i="0" strike="noStrike" cap="none" spc="0" baseline="0" dirty="0">
                  <a:solidFill>
                    <a:srgbClr val="496F63"/>
                  </a:solidFill>
                  <a:effectLst/>
                  <a:latin typeface="Arial"/>
                  <a:ea typeface="Arial"/>
                  <a:cs typeface="Arial"/>
                </a:rPr>
                <a:t>Fuente: https://www.agilealliance.org</a:t>
              </a:r>
            </a:p>
          </p:txBody>
        </p:sp>
      </p:grpSp>
      <p:sp>
        <p:nvSpPr>
          <p:cNvPr id="5" name="Prostokąt 4">
            <a:extLst>
              <a:ext uri="{FF2B5EF4-FFF2-40B4-BE49-F238E27FC236}">
                <a16:creationId xmlns:a16="http://schemas.microsoft.com/office/drawing/2014/main" id="{5F50B487-660D-4C56-9B8E-DBBB1B5028E8}"/>
              </a:ext>
            </a:extLst>
          </p:cNvPr>
          <p:cNvSpPr/>
          <p:nvPr/>
        </p:nvSpPr>
        <p:spPr>
          <a:xfrm>
            <a:off x="6236335" y="1010782"/>
            <a:ext cx="1697179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 algn="l">
              <a:buFont typeface="Arial" panose="020B0604020202020204" pitchFamily="34" charset="0"/>
              <a:buChar char="•"/>
            </a:pPr>
            <a:r>
              <a:rPr lang="es" sz="5400" b="1" i="0" strike="noStrike" cap="none" spc="0" baseline="0" dirty="0">
                <a:solidFill>
                  <a:srgbClr val="496F63"/>
                </a:solidFill>
                <a:effectLst/>
              </a:rPr>
              <a:t>Indica las características del producto que ayudarán a solucionar los problemas definidos.</a:t>
            </a:r>
            <a:endParaRPr lang="pl-PL" sz="5400" b="1" dirty="0">
              <a:solidFill>
                <a:srgbClr val="496F63"/>
              </a:solidFill>
            </a:endParaRPr>
          </a:p>
          <a:p>
            <a:pPr marL="914400" indent="-914400" algn="l">
              <a:buFont typeface="Arial" panose="020B0604020202020204" pitchFamily="34" charset="0"/>
              <a:buChar char="•"/>
            </a:pPr>
            <a:r>
              <a:rPr lang="es" sz="5400" b="1" i="0" strike="noStrike" cap="none" spc="0" baseline="0" dirty="0">
                <a:solidFill>
                  <a:srgbClr val="FF0000"/>
                </a:solidFill>
                <a:effectLst/>
              </a:rPr>
              <a:t>Las soluciones</a:t>
            </a:r>
            <a:r>
              <a:rPr lang="es" sz="5400" b="1" i="0" strike="noStrike" cap="none" spc="0" baseline="0" dirty="0">
                <a:solidFill>
                  <a:srgbClr val="496F63"/>
                </a:solidFill>
                <a:effectLst/>
              </a:rPr>
              <a:t> se han de asignar a los problemas.</a:t>
            </a:r>
            <a:endParaRPr lang="pl-PL" sz="5400" b="1" dirty="0">
              <a:solidFill>
                <a:srgbClr val="496F63"/>
              </a:solidFill>
            </a:endParaRPr>
          </a:p>
        </p:txBody>
      </p:sp>
      <p:cxnSp>
        <p:nvCxnSpPr>
          <p:cNvPr id="6" name="Łącznik prosty ze strzałką 5">
            <a:extLst>
              <a:ext uri="{FF2B5EF4-FFF2-40B4-BE49-F238E27FC236}">
                <a16:creationId xmlns:a16="http://schemas.microsoft.com/office/drawing/2014/main" id="{C6850B6F-52DF-4D97-A78A-97CF8DCDD5BA}"/>
              </a:ext>
            </a:extLst>
          </p:cNvPr>
          <p:cNvCxnSpPr/>
          <p:nvPr/>
        </p:nvCxnSpPr>
        <p:spPr>
          <a:xfrm flipH="1">
            <a:off x="18871988" y="7899914"/>
            <a:ext cx="0" cy="1406254"/>
          </a:xfrm>
          <a:prstGeom prst="straightConnector1">
            <a:avLst/>
          </a:prstGeom>
          <a:noFill/>
          <a:ln w="190500" cap="flat">
            <a:solidFill>
              <a:srgbClr val="496F63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32949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  <p:cond evt="onBegin" delay="0">
                          <p:tn val="16"/>
                        </p:cond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  <p:cond evt="onBegin" delay="0">
                          <p:tn val="21"/>
                        </p:cond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11</a:t>
            </a:fld>
            <a:endParaRPr/>
          </a:p>
        </p:txBody>
      </p:sp>
      <p:sp>
        <p:nvSpPr>
          <p:cNvPr id="126" name="Shape 126"/>
          <p:cNvSpPr/>
          <p:nvPr/>
        </p:nvSpPr>
        <p:spPr>
          <a:xfrm>
            <a:off x="4517" y="-8634"/>
            <a:ext cx="9956901" cy="137332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6998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56C2E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28" name="Shape 128"/>
          <p:cNvSpPr/>
          <p:nvPr/>
        </p:nvSpPr>
        <p:spPr>
          <a:xfrm>
            <a:off x="4517" y="0"/>
            <a:ext cx="10211538" cy="13733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6998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496F63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30" name="Shape 130"/>
          <p:cNvSpPr/>
          <p:nvPr/>
        </p:nvSpPr>
        <p:spPr>
          <a:xfrm>
            <a:off x="299176" y="6526925"/>
            <a:ext cx="6339610" cy="364334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="" val="1"/>
            </a:ext>
          </a:extLst>
        </p:spPr>
        <p:txBody>
          <a:bodyPr lIns="38100" tIns="38100" rIns="38100" bIns="38100">
            <a:noAutofit/>
          </a:bodyPr>
          <a:lstStyle>
            <a:lvl1pPr algn="l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r>
              <a:rPr lang="es" sz="8000" b="1" i="0" strike="noStrike" cap="none" spc="0" baseline="0" dirty="0">
                <a:solidFill>
                  <a:srgbClr val="FFFFFF"/>
                </a:solidFill>
                <a:effectLst/>
                <a:latin typeface="Arial"/>
                <a:ea typeface="Arial"/>
                <a:cs typeface="Arial"/>
              </a:rPr>
              <a:t>Propuesta de Valor</a:t>
            </a:r>
          </a:p>
          <a:p>
            <a:r>
              <a:rPr lang="es" sz="8000" dirty="0">
                <a:solidFill>
                  <a:srgbClr val="FFFFFF"/>
                </a:solidFill>
                <a:latin typeface="Arial"/>
                <a:cs typeface="Arial"/>
              </a:rPr>
              <a:t>Única</a:t>
            </a:r>
            <a:endParaRPr lang="pl-PL" sz="8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Tabela 4">
            <a:extLst>
              <a:ext uri="{FF2B5EF4-FFF2-40B4-BE49-F238E27FC236}">
                <a16:creationId xmlns:a16="http://schemas.microsoft.com/office/drawing/2014/main" id="{88CE6D14-493C-4670-815E-C41113E9A9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5234796"/>
              </p:ext>
            </p:extLst>
          </p:nvPr>
        </p:nvGraphicFramePr>
        <p:xfrm>
          <a:off x="299175" y="10462688"/>
          <a:ext cx="7961954" cy="29695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92391">
                  <a:extLst>
                    <a:ext uri="{9D8B030D-6E8A-4147-A177-3AD203B41FA5}">
                      <a16:colId xmlns:a16="http://schemas.microsoft.com/office/drawing/2014/main" val="4222263937"/>
                    </a:ext>
                  </a:extLst>
                </a:gridCol>
                <a:gridCol w="1592391">
                  <a:extLst>
                    <a:ext uri="{9D8B030D-6E8A-4147-A177-3AD203B41FA5}">
                      <a16:colId xmlns:a16="http://schemas.microsoft.com/office/drawing/2014/main" val="2673784136"/>
                    </a:ext>
                  </a:extLst>
                </a:gridCol>
                <a:gridCol w="796195">
                  <a:extLst>
                    <a:ext uri="{9D8B030D-6E8A-4147-A177-3AD203B41FA5}">
                      <a16:colId xmlns:a16="http://schemas.microsoft.com/office/drawing/2014/main" val="1104370562"/>
                    </a:ext>
                  </a:extLst>
                </a:gridCol>
                <a:gridCol w="796195">
                  <a:extLst>
                    <a:ext uri="{9D8B030D-6E8A-4147-A177-3AD203B41FA5}">
                      <a16:colId xmlns:a16="http://schemas.microsoft.com/office/drawing/2014/main" val="1475766613"/>
                    </a:ext>
                  </a:extLst>
                </a:gridCol>
                <a:gridCol w="1592391">
                  <a:extLst>
                    <a:ext uri="{9D8B030D-6E8A-4147-A177-3AD203B41FA5}">
                      <a16:colId xmlns:a16="http://schemas.microsoft.com/office/drawing/2014/main" val="288312378"/>
                    </a:ext>
                  </a:extLst>
                </a:gridCol>
                <a:gridCol w="1592391">
                  <a:extLst>
                    <a:ext uri="{9D8B030D-6E8A-4147-A177-3AD203B41FA5}">
                      <a16:colId xmlns:a16="http://schemas.microsoft.com/office/drawing/2014/main" val="2255483289"/>
                    </a:ext>
                  </a:extLst>
                </a:gridCol>
              </a:tblGrid>
              <a:tr h="989844">
                <a:tc rowSpan="2">
                  <a:txBody>
                    <a:bodyPr/>
                    <a:lstStyle/>
                    <a:p>
                      <a:pPr algn="ctr"/>
                      <a:r>
                        <a:rPr lang="es" sz="1100" b="1" i="0" strike="noStrike" cap="all" spc="400" baseline="0">
                          <a:solidFill>
                            <a:srgbClr val="496F63"/>
                          </a:solidFill>
                          <a:effectLst/>
                          <a:latin typeface="Montserrat-Regular"/>
                          <a:ea typeface="Montserrat-Regular"/>
                          <a:cs typeface="Montserrat-Regular"/>
                        </a:rPr>
                        <a:t>Problema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" sz="1100" b="1" i="0" strike="noStrike" cap="all" spc="400" baseline="0">
                          <a:solidFill>
                            <a:srgbClr val="496F63"/>
                          </a:solidFill>
                          <a:effectLst/>
                          <a:latin typeface="Montserrat-Regular"/>
                          <a:ea typeface="Montserrat-Regular"/>
                          <a:cs typeface="Montserrat-Regular"/>
                        </a:rPr>
                        <a:t>Solución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es" sz="900" b="1" i="0" strike="noStrike" cap="all" spc="400" baseline="0">
                          <a:solidFill>
                            <a:srgbClr val="496F63"/>
                          </a:solidFill>
                          <a:effectLst/>
                          <a:latin typeface="Montserrat-Regular"/>
                          <a:ea typeface="Montserrat-Regular"/>
                          <a:cs typeface="Montserrat-Regular"/>
                        </a:rPr>
                        <a:t>Propuesta de Valor</a:t>
                      </a:r>
                      <a:endParaRPr lang="pl-PL" sz="900" b="1">
                        <a:solidFill>
                          <a:srgbClr val="496F63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" sz="1100" b="1" i="0" strike="noStrike" cap="all" spc="400" baseline="0" dirty="0">
                          <a:solidFill>
                            <a:srgbClr val="496F63"/>
                          </a:solidFill>
                          <a:effectLst/>
                          <a:latin typeface="Montserrat-Regular"/>
                          <a:ea typeface="Montserrat-Regular"/>
                          <a:cs typeface="Montserrat-Regular"/>
                        </a:rPr>
                        <a:t>Ventaja COMPETITIVA</a:t>
                      </a:r>
                      <a:endParaRPr lang="pl-PL" sz="1100" b="1" dirty="0">
                        <a:solidFill>
                          <a:srgbClr val="496F63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" sz="900" b="1" i="0" strike="noStrike" cap="all" spc="400" baseline="0" dirty="0">
                          <a:solidFill>
                            <a:srgbClr val="496F6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tserrat-Regular"/>
                          <a:ea typeface="Montserrat-Regular"/>
                          <a:cs typeface="Montserrat-Regular"/>
                        </a:rPr>
                        <a:t>Segmentación de clientes</a:t>
                      </a:r>
                      <a:endParaRPr lang="pl-PL" sz="900" b="1" dirty="0">
                        <a:solidFill>
                          <a:srgbClr val="496F6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6640405"/>
                  </a:ext>
                </a:extLst>
              </a:tr>
              <a:tr h="98984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b="1" dirty="0">
                          <a:solidFill>
                            <a:srgbClr val="496F63"/>
                          </a:solidFill>
                        </a:rPr>
                        <a:t>MÉTRICAS CLAVE</a:t>
                      </a:r>
                      <a:endParaRPr lang="pl-PL" sz="1100" b="1" dirty="0">
                        <a:solidFill>
                          <a:srgbClr val="496F63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" sz="1100" b="1" i="0" strike="noStrike" cap="all" spc="400" baseline="0">
                          <a:solidFill>
                            <a:srgbClr val="496F63"/>
                          </a:solidFill>
                          <a:effectLst/>
                          <a:latin typeface="Montserrat-Regular"/>
                          <a:ea typeface="Montserrat-Regular"/>
                          <a:cs typeface="Montserrat-Regular"/>
                        </a:rPr>
                        <a:t>Canales</a:t>
                      </a:r>
                      <a:endParaRPr lang="pl-PL" sz="1100" b="1">
                        <a:solidFill>
                          <a:srgbClr val="496F63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6095260"/>
                  </a:ext>
                </a:extLst>
              </a:tr>
              <a:tr h="989844">
                <a:tc gridSpan="3">
                  <a:txBody>
                    <a:bodyPr/>
                    <a:lstStyle/>
                    <a:p>
                      <a:pPr algn="ctr"/>
                      <a:r>
                        <a:rPr lang="es" sz="1100" b="1" i="0" strike="noStrike" cap="all" spc="400" baseline="0">
                          <a:solidFill>
                            <a:srgbClr val="496F63"/>
                          </a:solidFill>
                          <a:effectLst/>
                          <a:latin typeface="Montserrat-Regular"/>
                          <a:ea typeface="Montserrat-Regular"/>
                          <a:cs typeface="Montserrat-Regular"/>
                        </a:rPr>
                        <a:t>Estructura de costes</a:t>
                      </a:r>
                      <a:endParaRPr lang="pl-PL" sz="1100" b="1">
                        <a:solidFill>
                          <a:srgbClr val="496F63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" sz="1100" b="1" i="0" strike="noStrike" cap="all" spc="400" baseline="0" dirty="0">
                          <a:solidFill>
                            <a:srgbClr val="496F63"/>
                          </a:solidFill>
                          <a:effectLst/>
                          <a:latin typeface="Montserrat-Regular"/>
                          <a:ea typeface="Montserrat-Regular"/>
                          <a:cs typeface="Montserrat-Regular"/>
                        </a:rPr>
                        <a:t>Fuentes de ingresos</a:t>
                      </a:r>
                      <a:endParaRPr lang="pl-PL" sz="1100" b="1" dirty="0">
                        <a:solidFill>
                          <a:srgbClr val="496F63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0923415"/>
                  </a:ext>
                </a:extLst>
              </a:tr>
            </a:tbl>
          </a:graphicData>
        </a:graphic>
      </p:graphicFrame>
      <p:pic>
        <p:nvPicPr>
          <p:cNvPr id="3" name="Obraz 2">
            <a:extLst>
              <a:ext uri="{FF2B5EF4-FFF2-40B4-BE49-F238E27FC236}">
                <a16:creationId xmlns:a16="http://schemas.microsoft.com/office/drawing/2014/main" id="{1A7B4E10-6303-49AA-950B-0321A9FA30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69" y="2058251"/>
            <a:ext cx="3962400" cy="3962400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AB6FCB31-2D33-43DD-A08C-8385CFEAD398}"/>
              </a:ext>
            </a:extLst>
          </p:cNvPr>
          <p:cNvSpPr/>
          <p:nvPr/>
        </p:nvSpPr>
        <p:spPr>
          <a:xfrm>
            <a:off x="6334561" y="528580"/>
            <a:ext cx="13740673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l">
              <a:buFont typeface="Arial" panose="020B0604020202020204" pitchFamily="34" charset="0"/>
              <a:buChar char="•"/>
            </a:pPr>
            <a:r>
              <a:rPr lang="es" sz="4400" b="1" i="0" strike="noStrike" cap="none" spc="0" baseline="0" dirty="0">
                <a:solidFill>
                  <a:srgbClr val="496F63"/>
                </a:solidFill>
                <a:effectLst/>
                <a:latin typeface="PT Sans"/>
                <a:ea typeface="PT Sans"/>
                <a:cs typeface="PT Sans"/>
              </a:rPr>
              <a:t>Formula un mensaje claro y atractivo, que demuestre por qué somos diferentes y por qué merece la pena comprar nuestro producto.</a:t>
            </a:r>
          </a:p>
          <a:p>
            <a:pPr algn="l"/>
            <a:endParaRPr lang="es" sz="4400" b="1" i="0" strike="noStrike" cap="none" spc="0" baseline="0" dirty="0">
              <a:solidFill>
                <a:srgbClr val="496F63"/>
              </a:solidFill>
              <a:effectLst/>
              <a:latin typeface="PT Sans"/>
              <a:ea typeface="PT Sans"/>
              <a:cs typeface="PT Sans"/>
            </a:endParaRPr>
          </a:p>
          <a:p>
            <a:pPr marL="742950" indent="-742950" algn="l">
              <a:buFont typeface="Arial" panose="020B0604020202020204" pitchFamily="34" charset="0"/>
              <a:buChar char="•"/>
            </a:pPr>
            <a:r>
              <a:rPr lang="es" sz="4400" b="1" i="0" strike="noStrike" cap="none" spc="0" baseline="0" dirty="0">
                <a:solidFill>
                  <a:srgbClr val="496F63"/>
                </a:solidFill>
                <a:effectLst/>
                <a:latin typeface="PT Sans"/>
                <a:ea typeface="PT Sans"/>
                <a:cs typeface="PT Sans"/>
              </a:rPr>
              <a:t>En este mensaje debemos incluir una oración corta que sirva como slogan publicitario.</a:t>
            </a:r>
          </a:p>
          <a:p>
            <a:pPr algn="l"/>
            <a:endParaRPr lang="es" sz="4400" b="1" i="0" strike="noStrike" cap="none" spc="0" baseline="0" dirty="0">
              <a:solidFill>
                <a:srgbClr val="496F63"/>
              </a:solidFill>
              <a:effectLst/>
              <a:latin typeface="PT Sans"/>
              <a:ea typeface="PT Sans"/>
              <a:cs typeface="PT Sans"/>
            </a:endParaRPr>
          </a:p>
          <a:p>
            <a:pPr marL="742950" indent="-742950" algn="l">
              <a:buFont typeface="Arial" panose="020B0604020202020204" pitchFamily="34" charset="0"/>
              <a:buChar char="•"/>
            </a:pPr>
            <a:r>
              <a:rPr lang="es" sz="4400" b="1" i="0" strike="noStrike" cap="none" spc="0" baseline="0" dirty="0">
                <a:solidFill>
                  <a:srgbClr val="496F63"/>
                </a:solidFill>
                <a:effectLst/>
                <a:latin typeface="PT Sans"/>
                <a:ea typeface="PT Sans"/>
                <a:cs typeface="PT Sans"/>
              </a:rPr>
              <a:t>Meta – </a:t>
            </a:r>
            <a:r>
              <a:rPr lang="es" sz="4400" b="1" i="0" strike="noStrike" cap="none" spc="0" baseline="0" dirty="0">
                <a:solidFill>
                  <a:srgbClr val="FF0000"/>
                </a:solidFill>
                <a:effectLst/>
                <a:latin typeface="PT Sans"/>
                <a:ea typeface="PT Sans"/>
                <a:cs typeface="PT Sans"/>
              </a:rPr>
              <a:t>muestra unicidad </a:t>
            </a:r>
            <a:r>
              <a:rPr lang="es" sz="4400" b="1" i="0" strike="noStrike" cap="none" spc="0" baseline="0" dirty="0">
                <a:solidFill>
                  <a:srgbClr val="496F63"/>
                </a:solidFill>
                <a:effectLst/>
                <a:latin typeface="PT Sans"/>
                <a:ea typeface="PT Sans"/>
                <a:cs typeface="PT Sans"/>
              </a:rPr>
              <a:t>y atrae la atención de los primeros adoptantes .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4A56C58A-C12B-4EC5-B558-67B931887ABC}"/>
              </a:ext>
            </a:extLst>
          </p:cNvPr>
          <p:cNvSpPr/>
          <p:nvPr/>
        </p:nvSpPr>
        <p:spPr>
          <a:xfrm>
            <a:off x="9950311" y="7374828"/>
            <a:ext cx="14331800" cy="5852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s" sz="2700" b="0" i="0" strike="noStrike" cap="none" spc="0" baseline="0" dirty="0">
                <a:solidFill>
                  <a:srgbClr val="496F63"/>
                </a:solidFill>
                <a:effectLst/>
                <a:latin typeface="Arial"/>
                <a:ea typeface="Arial"/>
                <a:cs typeface="Arial"/>
              </a:rPr>
              <a:t>Nuevo</a:t>
            </a:r>
            <a:r>
              <a:rPr lang="es" sz="2700" b="0" i="0" strike="noStrike" cap="none" spc="0" baseline="0" dirty="0">
                <a:solidFill>
                  <a:srgbClr val="71BB9A"/>
                </a:solidFill>
                <a:effectLst/>
                <a:latin typeface="Arial"/>
                <a:ea typeface="Arial"/>
                <a:cs typeface="Arial"/>
              </a:rPr>
              <a:t> - basado en un elemento nuevo o innovador</a:t>
            </a:r>
          </a:p>
          <a:p>
            <a:pPr algn="l"/>
            <a:r>
              <a:rPr lang="es" sz="2700" b="0" i="0" strike="noStrike" cap="none" spc="0" baseline="0" dirty="0">
                <a:solidFill>
                  <a:srgbClr val="496F63"/>
                </a:solidFill>
                <a:effectLst/>
                <a:latin typeface="Arial"/>
                <a:ea typeface="Arial"/>
                <a:cs typeface="Arial"/>
              </a:rPr>
              <a:t>Puesta en práctica</a:t>
            </a:r>
            <a:r>
              <a:rPr lang="es" sz="2700" b="0" i="0" strike="noStrike" cap="none" spc="0" baseline="0" dirty="0">
                <a:solidFill>
                  <a:srgbClr val="71BB9A"/>
                </a:solidFill>
                <a:effectLst/>
                <a:latin typeface="Arial"/>
                <a:ea typeface="Arial"/>
                <a:cs typeface="Arial"/>
              </a:rPr>
              <a:t> - desarrollar los mismos productos en sus versiones mejoradas</a:t>
            </a:r>
          </a:p>
          <a:p>
            <a:pPr algn="l"/>
            <a:r>
              <a:rPr lang="es" sz="2700" b="0" i="0" strike="noStrike" cap="none" spc="0" baseline="0" dirty="0">
                <a:solidFill>
                  <a:srgbClr val="496F63"/>
                </a:solidFill>
                <a:effectLst/>
                <a:latin typeface="Arial"/>
                <a:ea typeface="Arial"/>
                <a:cs typeface="Arial"/>
              </a:rPr>
              <a:t>Adaptación al cliente </a:t>
            </a:r>
            <a:r>
              <a:rPr lang="es" sz="2700" b="0" i="0" strike="noStrike" cap="none" spc="0" baseline="0" dirty="0">
                <a:solidFill>
                  <a:srgbClr val="71BB9A"/>
                </a:solidFill>
                <a:effectLst/>
                <a:latin typeface="Arial"/>
                <a:ea typeface="Arial"/>
                <a:cs typeface="Arial"/>
              </a:rPr>
              <a:t>- los consumidores modernos necesitan individualidad</a:t>
            </a:r>
          </a:p>
          <a:p>
            <a:pPr algn="l"/>
            <a:r>
              <a:rPr lang="es" sz="2700" b="0" i="0" strike="noStrike" cap="none" spc="0" baseline="0" dirty="0">
                <a:solidFill>
                  <a:srgbClr val="496F63"/>
                </a:solidFill>
                <a:effectLst/>
                <a:latin typeface="Arial"/>
                <a:ea typeface="Arial"/>
                <a:cs typeface="Arial"/>
              </a:rPr>
              <a:t>Diseño</a:t>
            </a:r>
            <a:r>
              <a:rPr lang="es" sz="2700" b="0" i="0" strike="noStrike" cap="none" spc="0" baseline="0" dirty="0">
                <a:solidFill>
                  <a:srgbClr val="71BB9A"/>
                </a:solidFill>
                <a:effectLst/>
                <a:latin typeface="Arial"/>
                <a:ea typeface="Arial"/>
                <a:cs typeface="Arial"/>
              </a:rPr>
              <a:t> - el cliente paga un precio más elevado cuando se trata de una marca específica (un diseño)</a:t>
            </a:r>
          </a:p>
          <a:p>
            <a:pPr algn="l"/>
            <a:r>
              <a:rPr lang="es" sz="2700" b="0" i="0" strike="noStrike" cap="none" spc="0" baseline="0" dirty="0">
                <a:solidFill>
                  <a:srgbClr val="496F63"/>
                </a:solidFill>
                <a:effectLst/>
                <a:latin typeface="Arial"/>
                <a:ea typeface="Arial"/>
                <a:cs typeface="Arial"/>
              </a:rPr>
              <a:t>Marca / Rango</a:t>
            </a:r>
            <a:r>
              <a:rPr lang="es" sz="2700" b="0" i="0" strike="noStrike" cap="none" spc="0" baseline="0" dirty="0">
                <a:solidFill>
                  <a:srgbClr val="71BB9A"/>
                </a:solidFill>
                <a:effectLst/>
                <a:latin typeface="Arial"/>
                <a:ea typeface="Arial"/>
                <a:cs typeface="Arial"/>
              </a:rPr>
              <a:t>- la gente es leal a un marca gracias a su posición social</a:t>
            </a:r>
          </a:p>
          <a:p>
            <a:pPr algn="l"/>
            <a:r>
              <a:rPr lang="es" sz="2700" b="0" i="0" strike="noStrike" cap="none" spc="0" baseline="0" dirty="0">
                <a:solidFill>
                  <a:srgbClr val="496F63"/>
                </a:solidFill>
                <a:effectLst/>
                <a:latin typeface="Arial"/>
                <a:ea typeface="Arial"/>
                <a:cs typeface="Arial"/>
              </a:rPr>
              <a:t>Precio</a:t>
            </a:r>
            <a:r>
              <a:rPr lang="es" sz="2700" b="0" i="0" strike="noStrike" cap="none" spc="0" baseline="0" dirty="0">
                <a:solidFill>
                  <a:srgbClr val="71BB9A"/>
                </a:solidFill>
                <a:effectLst/>
                <a:latin typeface="Arial"/>
                <a:ea typeface="Arial"/>
                <a:cs typeface="Arial"/>
              </a:rPr>
              <a:t> - el elemento más común en el cual se basa la propuesta de valor</a:t>
            </a:r>
          </a:p>
          <a:p>
            <a:pPr algn="l"/>
            <a:r>
              <a:rPr lang="es" sz="2700" b="0" i="0" strike="noStrike" cap="none" spc="0" baseline="0" dirty="0">
                <a:solidFill>
                  <a:srgbClr val="496F63"/>
                </a:solidFill>
                <a:effectLst/>
                <a:latin typeface="Arial"/>
                <a:ea typeface="Arial"/>
                <a:cs typeface="Arial"/>
              </a:rPr>
              <a:t>Reducción de costes </a:t>
            </a:r>
            <a:r>
              <a:rPr lang="es" sz="2700" b="0" i="0" strike="noStrike" cap="none" spc="0" baseline="0" dirty="0">
                <a:solidFill>
                  <a:srgbClr val="71BB9A"/>
                </a:solidFill>
                <a:effectLst/>
                <a:latin typeface="Arial"/>
                <a:ea typeface="Arial"/>
                <a:cs typeface="Arial"/>
              </a:rPr>
              <a:t>- los productos se han creado para aumentar la satisfacción de cliente reduciendo costes</a:t>
            </a:r>
          </a:p>
          <a:p>
            <a:pPr algn="l"/>
            <a:r>
              <a:rPr lang="es" sz="2700" b="0" i="0" strike="noStrike" cap="none" spc="0" baseline="0" dirty="0">
                <a:solidFill>
                  <a:srgbClr val="496F63"/>
                </a:solidFill>
                <a:effectLst/>
                <a:latin typeface="Arial"/>
                <a:ea typeface="Arial"/>
                <a:cs typeface="Arial"/>
              </a:rPr>
              <a:t>Reducción del riesgo </a:t>
            </a:r>
            <a:r>
              <a:rPr lang="es" sz="2700" b="0" i="0" strike="noStrike" cap="none" spc="0" baseline="0" dirty="0">
                <a:solidFill>
                  <a:srgbClr val="71BB9A"/>
                </a:solidFill>
                <a:effectLst/>
                <a:latin typeface="Arial"/>
                <a:ea typeface="Arial"/>
                <a:cs typeface="Arial"/>
              </a:rPr>
              <a:t>- cuanto más bajo sea el riesgo asociado a la compra de un producto o servicio, más valor obtendrá el cliente de este producto</a:t>
            </a:r>
          </a:p>
          <a:p>
            <a:pPr algn="l"/>
            <a:r>
              <a:rPr lang="es" sz="2700" b="0" i="0" strike="noStrike" cap="none" spc="0" baseline="0" dirty="0">
                <a:solidFill>
                  <a:srgbClr val="496F63"/>
                </a:solidFill>
                <a:effectLst/>
                <a:latin typeface="Arial"/>
                <a:ea typeface="Arial"/>
                <a:cs typeface="Arial"/>
              </a:rPr>
              <a:t>Accesibilidad</a:t>
            </a:r>
            <a:r>
              <a:rPr lang="es" sz="2700" b="0" i="0" strike="noStrike" cap="none" spc="0" baseline="0" dirty="0">
                <a:solidFill>
                  <a:srgbClr val="71BB9A"/>
                </a:solidFill>
                <a:effectLst/>
                <a:latin typeface="Arial"/>
                <a:ea typeface="Arial"/>
                <a:cs typeface="Arial"/>
              </a:rPr>
              <a:t> - ya que el producto previo no era alcanzable por ese grupo de clientes</a:t>
            </a:r>
          </a:p>
          <a:p>
            <a:pPr algn="l"/>
            <a:r>
              <a:rPr lang="es" sz="2700" b="0" i="0" strike="noStrike" cap="none" spc="0" baseline="0" dirty="0">
                <a:solidFill>
                  <a:srgbClr val="496F63"/>
                </a:solidFill>
                <a:effectLst/>
                <a:latin typeface="Arial"/>
                <a:ea typeface="Arial"/>
                <a:cs typeface="Arial"/>
              </a:rPr>
              <a:t>Conveniencia / utilidad </a:t>
            </a:r>
            <a:r>
              <a:rPr lang="es" sz="2700" b="0" i="0" strike="noStrike" cap="none" spc="0" baseline="0" dirty="0">
                <a:solidFill>
                  <a:srgbClr val="71BB9A"/>
                </a:solidFill>
                <a:effectLst/>
                <a:latin typeface="Arial"/>
                <a:ea typeface="Arial"/>
                <a:cs typeface="Arial"/>
              </a:rPr>
              <a:t>- ya que se hace accesible a los clientes un producto con una mayor conveniencia y utilidad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C40C1AC2-0112-4209-94AE-222184E15F7F}"/>
              </a:ext>
            </a:extLst>
          </p:cNvPr>
          <p:cNvSpPr/>
          <p:nvPr/>
        </p:nvSpPr>
        <p:spPr>
          <a:xfrm>
            <a:off x="13185422" y="13108653"/>
            <a:ext cx="7979093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" sz="2400" b="0" i="0" strike="noStrike" cap="none" spc="0" baseline="0">
                <a:solidFill>
                  <a:srgbClr val="496F63"/>
                </a:solidFill>
                <a:effectLst/>
                <a:latin typeface="Arial"/>
                <a:ea typeface="Arial"/>
                <a:cs typeface="Arial"/>
              </a:rPr>
              <a:t>Fuente: http://www.itee.radom.pl/images/kompendium.pdf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9761200" y="3924737"/>
            <a:ext cx="4663374" cy="3847663"/>
            <a:chOff x="19761200" y="3924737"/>
            <a:chExt cx="4663374" cy="3847663"/>
          </a:xfrm>
        </p:grpSpPr>
        <p:sp>
          <p:nvSpPr>
            <p:cNvPr id="13" name="Shape 72">
              <a:extLst>
                <a:ext uri="{FF2B5EF4-FFF2-40B4-BE49-F238E27FC236}">
                  <a16:creationId xmlns:a16="http://schemas.microsoft.com/office/drawing/2014/main" id="{33C50C13-6AFF-41FD-B314-1DFAA9F1690A}"/>
                </a:ext>
              </a:extLst>
            </p:cNvPr>
            <p:cNvSpPr/>
            <p:nvPr/>
          </p:nvSpPr>
          <p:spPr>
            <a:xfrm>
              <a:off x="19761200" y="3924737"/>
              <a:ext cx="4622800" cy="3644464"/>
            </a:xfrm>
            <a:prstGeom prst="rect">
              <a:avLst/>
            </a:prstGeom>
            <a:solidFill>
              <a:srgbClr val="84CAC5"/>
            </a:solidFill>
            <a:ln w="3175">
              <a:miter lim="400000"/>
            </a:ln>
          </p:spPr>
          <p:txBody>
            <a:bodyPr lIns="38100" tIns="38100" rIns="38100" bIns="38100" anchor="ctr"/>
            <a:lstStyle/>
            <a:p>
              <a:pPr algn="ctr"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6" name="Shape 69">
              <a:extLst>
                <a:ext uri="{FF2B5EF4-FFF2-40B4-BE49-F238E27FC236}">
                  <a16:creationId xmlns:a16="http://schemas.microsoft.com/office/drawing/2014/main" id="{73C0AF9F-C94E-4A05-A944-052F931A8BA0}"/>
                </a:ext>
              </a:extLst>
            </p:cNvPr>
            <p:cNvSpPr/>
            <p:nvPr/>
          </p:nvSpPr>
          <p:spPr>
            <a:xfrm>
              <a:off x="19761200" y="4085696"/>
              <a:ext cx="4663374" cy="3686704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ma14="http://schemas.microsoft.com/office/mac/drawingml/2011/main" val="1"/>
              </a:ext>
            </a:extLst>
          </p:spPr>
          <p:txBody>
            <a:bodyPr lIns="38100" tIns="38100" rIns="38100" bIns="38100">
              <a:noAutofit/>
            </a:bodyPr>
            <a:lstStyle/>
            <a:p>
              <a:pPr algn="ctr"/>
              <a:r>
                <a:rPr lang="es" sz="2800" b="0" i="0" strike="noStrike" cap="none" spc="0" baseline="0" dirty="0">
                  <a:solidFill>
                    <a:srgbClr val="496F63"/>
                  </a:solidFill>
                  <a:effectLst/>
                  <a:latin typeface="PT Sans"/>
                  <a:ea typeface="PT Sans"/>
                  <a:cs typeface="PT Sans"/>
                </a:rPr>
                <a:t>El VALOR puede ser </a:t>
              </a:r>
              <a:r>
                <a:rPr lang="es" sz="2800" b="0" i="0" strike="noStrike" cap="none" spc="0" baseline="0" dirty="0">
                  <a:solidFill>
                    <a:srgbClr val="FF0000"/>
                  </a:solidFill>
                  <a:effectLst/>
                  <a:latin typeface="PT Sans"/>
                  <a:ea typeface="PT Sans"/>
                  <a:cs typeface="PT Sans"/>
                </a:rPr>
                <a:t>Cuantitativo</a:t>
              </a:r>
              <a:endParaRPr lang="en-GB" sz="2800" dirty="0">
                <a:solidFill>
                  <a:srgbClr val="496F63"/>
                </a:solidFill>
              </a:endParaRPr>
            </a:p>
            <a:p>
              <a:pPr algn="ctr"/>
              <a:r>
                <a:rPr lang="es" sz="2400" b="0" i="0" strike="noStrike" cap="none" spc="0" baseline="0" dirty="0">
                  <a:solidFill>
                    <a:srgbClr val="496F63"/>
                  </a:solidFill>
                  <a:effectLst/>
                  <a:latin typeface="PT Sans"/>
                  <a:ea typeface="PT Sans"/>
                  <a:cs typeface="PT Sans"/>
                </a:rPr>
                <a:t>(por ejemplo: el precio, la velocidad del servicio)</a:t>
              </a:r>
              <a:endParaRPr lang="en-GB" sz="2400" dirty="0">
                <a:solidFill>
                  <a:srgbClr val="496F63"/>
                </a:solidFill>
              </a:endParaRPr>
            </a:p>
            <a:p>
              <a:pPr algn="ctr"/>
              <a:r>
                <a:rPr lang="es" sz="2800" b="0" i="0" strike="noStrike" cap="none" spc="0" baseline="0" dirty="0">
                  <a:solidFill>
                    <a:srgbClr val="496F63"/>
                  </a:solidFill>
                  <a:effectLst/>
                  <a:latin typeface="PT Sans"/>
                  <a:ea typeface="PT Sans"/>
                  <a:cs typeface="PT Sans"/>
                </a:rPr>
                <a:t>o</a:t>
              </a:r>
              <a:endParaRPr lang="en-GB" sz="2800" dirty="0">
                <a:solidFill>
                  <a:srgbClr val="496F63"/>
                </a:solidFill>
              </a:endParaRPr>
            </a:p>
            <a:p>
              <a:pPr algn="ctr"/>
              <a:r>
                <a:rPr lang="es" sz="2800" b="0" i="0" strike="noStrike" cap="none" spc="0" baseline="0" dirty="0">
                  <a:solidFill>
                    <a:srgbClr val="FF0000"/>
                  </a:solidFill>
                  <a:effectLst/>
                  <a:latin typeface="PT Sans"/>
                  <a:ea typeface="PT Sans"/>
                  <a:cs typeface="PT Sans"/>
                </a:rPr>
                <a:t>Cualitativo</a:t>
              </a:r>
              <a:endParaRPr lang="en-GB" sz="2800" dirty="0">
                <a:solidFill>
                  <a:srgbClr val="496F63"/>
                </a:solidFill>
              </a:endParaRPr>
            </a:p>
            <a:p>
              <a:pPr algn="ctr"/>
              <a:r>
                <a:rPr lang="es" sz="2400" b="0" i="0" strike="noStrike" cap="none" spc="0" baseline="0" dirty="0">
                  <a:solidFill>
                    <a:srgbClr val="496F63"/>
                  </a:solidFill>
                  <a:effectLst/>
                  <a:latin typeface="PT Sans"/>
                  <a:ea typeface="PT Sans"/>
                  <a:cs typeface="PT Sans"/>
                </a:rPr>
                <a:t>(por ejemplo: el diseño, la experiencia del cliente)</a:t>
              </a:r>
              <a:endParaRPr lang="pl-PL" sz="28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334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uiExpand="1" build="p" bldLvl="2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  <p:sp>
        <p:nvSpPr>
          <p:cNvPr id="126" name="Shape 126"/>
          <p:cNvSpPr/>
          <p:nvPr/>
        </p:nvSpPr>
        <p:spPr>
          <a:xfrm>
            <a:off x="4517" y="-8634"/>
            <a:ext cx="9956901" cy="137332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6998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56C2E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28" name="Shape 128"/>
          <p:cNvSpPr/>
          <p:nvPr/>
        </p:nvSpPr>
        <p:spPr>
          <a:xfrm>
            <a:off x="4517" y="0"/>
            <a:ext cx="10211538" cy="13733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6998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496F63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30" name="Shape 130"/>
          <p:cNvSpPr/>
          <p:nvPr/>
        </p:nvSpPr>
        <p:spPr>
          <a:xfrm>
            <a:off x="861745" y="7683577"/>
            <a:ext cx="9099673" cy="296953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="" val="1"/>
            </a:ext>
          </a:extLst>
        </p:spPr>
        <p:txBody>
          <a:bodyPr lIns="38100" tIns="38100" rIns="38100" bIns="38100">
            <a:normAutofit/>
          </a:bodyPr>
          <a:lstStyle>
            <a:lvl1pPr algn="l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r>
              <a:rPr lang="es" sz="10000" b="1" i="0" strike="noStrike" cap="none" spc="0" baseline="0">
                <a:solidFill>
                  <a:srgbClr val="FFFFFF"/>
                </a:solidFill>
                <a:effectLst/>
                <a:latin typeface="Arial"/>
                <a:ea typeface="Arial"/>
                <a:cs typeface="Arial"/>
              </a:rPr>
              <a:t>Canales</a:t>
            </a:r>
            <a:endParaRPr lang="pl-PL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Tabela 4">
            <a:extLst>
              <a:ext uri="{FF2B5EF4-FFF2-40B4-BE49-F238E27FC236}">
                <a16:creationId xmlns:a16="http://schemas.microsoft.com/office/drawing/2014/main" id="{88CE6D14-493C-4670-815E-C41113E9A9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7805812"/>
              </p:ext>
            </p:extLst>
          </p:nvPr>
        </p:nvGraphicFramePr>
        <p:xfrm>
          <a:off x="299175" y="10462688"/>
          <a:ext cx="7961954" cy="29695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92391">
                  <a:extLst>
                    <a:ext uri="{9D8B030D-6E8A-4147-A177-3AD203B41FA5}">
                      <a16:colId xmlns:a16="http://schemas.microsoft.com/office/drawing/2014/main" val="4222263937"/>
                    </a:ext>
                  </a:extLst>
                </a:gridCol>
                <a:gridCol w="1592391">
                  <a:extLst>
                    <a:ext uri="{9D8B030D-6E8A-4147-A177-3AD203B41FA5}">
                      <a16:colId xmlns:a16="http://schemas.microsoft.com/office/drawing/2014/main" val="2673784136"/>
                    </a:ext>
                  </a:extLst>
                </a:gridCol>
                <a:gridCol w="796195">
                  <a:extLst>
                    <a:ext uri="{9D8B030D-6E8A-4147-A177-3AD203B41FA5}">
                      <a16:colId xmlns:a16="http://schemas.microsoft.com/office/drawing/2014/main" val="1104370562"/>
                    </a:ext>
                  </a:extLst>
                </a:gridCol>
                <a:gridCol w="796195">
                  <a:extLst>
                    <a:ext uri="{9D8B030D-6E8A-4147-A177-3AD203B41FA5}">
                      <a16:colId xmlns:a16="http://schemas.microsoft.com/office/drawing/2014/main" val="1475766613"/>
                    </a:ext>
                  </a:extLst>
                </a:gridCol>
                <a:gridCol w="1592391">
                  <a:extLst>
                    <a:ext uri="{9D8B030D-6E8A-4147-A177-3AD203B41FA5}">
                      <a16:colId xmlns:a16="http://schemas.microsoft.com/office/drawing/2014/main" val="288312378"/>
                    </a:ext>
                  </a:extLst>
                </a:gridCol>
                <a:gridCol w="1592391">
                  <a:extLst>
                    <a:ext uri="{9D8B030D-6E8A-4147-A177-3AD203B41FA5}">
                      <a16:colId xmlns:a16="http://schemas.microsoft.com/office/drawing/2014/main" val="2255483289"/>
                    </a:ext>
                  </a:extLst>
                </a:gridCol>
              </a:tblGrid>
              <a:tr h="989844">
                <a:tc rowSpan="2">
                  <a:txBody>
                    <a:bodyPr/>
                    <a:lstStyle/>
                    <a:p>
                      <a:pPr algn="ctr"/>
                      <a:r>
                        <a:rPr lang="es" sz="1100" b="1" i="0" strike="noStrike" cap="all" spc="400" baseline="0">
                          <a:solidFill>
                            <a:srgbClr val="496F63"/>
                          </a:solidFill>
                          <a:effectLst/>
                          <a:latin typeface="Montserrat-Regular"/>
                          <a:ea typeface="Montserrat-Regular"/>
                          <a:cs typeface="Montserrat-Regular"/>
                        </a:rPr>
                        <a:t>Problema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" sz="1100" b="1" i="0" strike="noStrike" cap="all" spc="400" baseline="0">
                          <a:solidFill>
                            <a:srgbClr val="496F63"/>
                          </a:solidFill>
                          <a:effectLst/>
                          <a:latin typeface="Montserrat-Regular"/>
                          <a:ea typeface="Montserrat-Regular"/>
                          <a:cs typeface="Montserrat-Regular"/>
                        </a:rPr>
                        <a:t>Solución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es" sz="900" b="1" i="0" strike="noStrike" cap="all" spc="400" baseline="0">
                          <a:solidFill>
                            <a:srgbClr val="496F63"/>
                          </a:solidFill>
                          <a:effectLst/>
                          <a:latin typeface="Montserrat-Regular"/>
                          <a:ea typeface="Montserrat-Regular"/>
                          <a:cs typeface="Montserrat-Regular"/>
                        </a:rPr>
                        <a:t>Propuesta de Valor</a:t>
                      </a:r>
                      <a:endParaRPr lang="pl-PL" sz="900" b="1">
                        <a:solidFill>
                          <a:srgbClr val="496F63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" sz="1100" b="1" i="0" strike="noStrike" cap="all" spc="400" baseline="0" dirty="0">
                          <a:solidFill>
                            <a:srgbClr val="496F63"/>
                          </a:solidFill>
                          <a:effectLst/>
                          <a:latin typeface="Montserrat-Regular"/>
                          <a:ea typeface="Montserrat-Regular"/>
                          <a:cs typeface="Montserrat-Regular"/>
                        </a:rPr>
                        <a:t>Ventaja COMPETITIVA</a:t>
                      </a:r>
                      <a:endParaRPr lang="pl-PL" sz="1100" b="1" dirty="0">
                        <a:solidFill>
                          <a:srgbClr val="496F63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" sz="900" b="1" i="0" strike="noStrike" cap="all" spc="400" baseline="0" dirty="0">
                          <a:solidFill>
                            <a:srgbClr val="496F6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tserrat-Regular"/>
                          <a:ea typeface="Montserrat-Regular"/>
                          <a:cs typeface="Montserrat-Regular"/>
                        </a:rPr>
                        <a:t>Segmentación de clientes</a:t>
                      </a:r>
                      <a:endParaRPr lang="pl-PL" sz="900" b="1" dirty="0">
                        <a:solidFill>
                          <a:srgbClr val="496F6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6640405"/>
                  </a:ext>
                </a:extLst>
              </a:tr>
              <a:tr h="98984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" sz="1100" b="1" i="0" strike="noStrike" cap="all" spc="400" baseline="0" dirty="0">
                          <a:solidFill>
                            <a:srgbClr val="496F63"/>
                          </a:solidFill>
                          <a:effectLst/>
                          <a:latin typeface="Montserrat-Regular"/>
                          <a:ea typeface="Montserrat-Regular"/>
                          <a:cs typeface="Montserrat-Regular"/>
                        </a:rPr>
                        <a:t>MétricaS Clave</a:t>
                      </a:r>
                      <a:endParaRPr lang="pl-PL" sz="1100" b="1" dirty="0">
                        <a:solidFill>
                          <a:srgbClr val="496F63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" sz="1100" b="1" i="0" strike="noStrike" cap="all" spc="400" baseline="0">
                          <a:solidFill>
                            <a:srgbClr val="496F63"/>
                          </a:solidFill>
                          <a:effectLst/>
                          <a:latin typeface="Montserrat-Regular"/>
                          <a:ea typeface="Montserrat-Regular"/>
                          <a:cs typeface="Montserrat-Regular"/>
                        </a:rPr>
                        <a:t>Canales</a:t>
                      </a:r>
                      <a:endParaRPr lang="pl-PL" sz="1100" b="1">
                        <a:solidFill>
                          <a:srgbClr val="496F63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6095260"/>
                  </a:ext>
                </a:extLst>
              </a:tr>
              <a:tr h="989844">
                <a:tc gridSpan="3">
                  <a:txBody>
                    <a:bodyPr/>
                    <a:lstStyle/>
                    <a:p>
                      <a:pPr algn="ctr"/>
                      <a:r>
                        <a:rPr lang="es" sz="1100" b="1" i="0" strike="noStrike" cap="all" spc="400" baseline="0">
                          <a:solidFill>
                            <a:srgbClr val="496F63"/>
                          </a:solidFill>
                          <a:effectLst/>
                          <a:latin typeface="Montserrat-Regular"/>
                          <a:ea typeface="Montserrat-Regular"/>
                          <a:cs typeface="Montserrat-Regular"/>
                        </a:rPr>
                        <a:t>Estructura de costes</a:t>
                      </a:r>
                      <a:endParaRPr lang="pl-PL" sz="1100" b="1">
                        <a:solidFill>
                          <a:srgbClr val="496F63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" sz="1100" b="1" i="0" strike="noStrike" cap="all" spc="400" baseline="0" dirty="0">
                          <a:solidFill>
                            <a:srgbClr val="496F63"/>
                          </a:solidFill>
                          <a:effectLst/>
                          <a:latin typeface="Montserrat-Regular"/>
                          <a:ea typeface="Montserrat-Regular"/>
                          <a:cs typeface="Montserrat-Regular"/>
                        </a:rPr>
                        <a:t>Fuentes de ingresos</a:t>
                      </a:r>
                      <a:endParaRPr lang="pl-PL" sz="1100" b="1" dirty="0">
                        <a:solidFill>
                          <a:srgbClr val="496F63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0923415"/>
                  </a:ext>
                </a:extLst>
              </a:tr>
            </a:tbl>
          </a:graphicData>
        </a:graphic>
      </p:graphicFrame>
      <p:pic>
        <p:nvPicPr>
          <p:cNvPr id="4" name="Obraz 3">
            <a:extLst>
              <a:ext uri="{FF2B5EF4-FFF2-40B4-BE49-F238E27FC236}">
                <a16:creationId xmlns:a16="http://schemas.microsoft.com/office/drawing/2014/main" id="{D2557C47-AC98-4678-A232-551B5B6F11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75" y="2319182"/>
            <a:ext cx="5071980" cy="5071980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34A37A12-261F-4452-94EA-DA95EFCA6DEC}"/>
              </a:ext>
            </a:extLst>
          </p:cNvPr>
          <p:cNvSpPr/>
          <p:nvPr/>
        </p:nvSpPr>
        <p:spPr>
          <a:xfrm>
            <a:off x="5298626" y="167845"/>
            <a:ext cx="153542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s" sz="4800" b="1" i="0" strike="noStrike" cap="none" spc="0" baseline="0" dirty="0">
                <a:solidFill>
                  <a:srgbClr val="496F63"/>
                </a:solidFill>
                <a:effectLst/>
              </a:rPr>
              <a:t>El siguiente paso es aislar las trayectorias para alcanzar a la gente que verificará nuestro producto.</a:t>
            </a:r>
            <a:endParaRPr lang="pl-PL" sz="4800" b="1" dirty="0">
              <a:solidFill>
                <a:srgbClr val="496F63"/>
              </a:solidFill>
            </a:endParaRPr>
          </a:p>
        </p:txBody>
      </p:sp>
      <p:cxnSp>
        <p:nvCxnSpPr>
          <p:cNvPr id="12" name="Łącznik prosty ze strzałką 11">
            <a:extLst>
              <a:ext uri="{FF2B5EF4-FFF2-40B4-BE49-F238E27FC236}">
                <a16:creationId xmlns:a16="http://schemas.microsoft.com/office/drawing/2014/main" id="{0A72C492-C5E7-4950-AE3A-3FD7EAABD20F}"/>
              </a:ext>
            </a:extLst>
          </p:cNvPr>
          <p:cNvCxnSpPr/>
          <p:nvPr/>
        </p:nvCxnSpPr>
        <p:spPr>
          <a:xfrm flipV="1">
            <a:off x="6716110" y="6714425"/>
            <a:ext cx="4154943" cy="1494576"/>
          </a:xfrm>
          <a:prstGeom prst="straightConnector1">
            <a:avLst/>
          </a:prstGeom>
          <a:ln w="57150" cap="flat" cmpd="sng" algn="ctr">
            <a:solidFill>
              <a:srgbClr val="496F6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Łącznik prosty ze strzałką 12">
            <a:extLst>
              <a:ext uri="{FF2B5EF4-FFF2-40B4-BE49-F238E27FC236}">
                <a16:creationId xmlns:a16="http://schemas.microsoft.com/office/drawing/2014/main" id="{87752B8F-A94A-47D1-9A85-0B7F05C46F37}"/>
              </a:ext>
            </a:extLst>
          </p:cNvPr>
          <p:cNvCxnSpPr/>
          <p:nvPr/>
        </p:nvCxnSpPr>
        <p:spPr>
          <a:xfrm>
            <a:off x="7402872" y="8861851"/>
            <a:ext cx="3726998" cy="407684"/>
          </a:xfrm>
          <a:prstGeom prst="straightConnector1">
            <a:avLst/>
          </a:prstGeom>
          <a:ln w="57150" cap="flat" cmpd="sng" algn="ctr">
            <a:solidFill>
              <a:srgbClr val="496F6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4" name="Prostokąt 13">
            <a:extLst>
              <a:ext uri="{FF2B5EF4-FFF2-40B4-BE49-F238E27FC236}">
                <a16:creationId xmlns:a16="http://schemas.microsoft.com/office/drawing/2014/main" id="{FB4D7FCE-A75E-491A-8402-AA09737918D4}"/>
              </a:ext>
            </a:extLst>
          </p:cNvPr>
          <p:cNvSpPr/>
          <p:nvPr/>
        </p:nvSpPr>
        <p:spPr>
          <a:xfrm>
            <a:off x="10871053" y="6391259"/>
            <a:ext cx="13196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" sz="2400" b="1" i="0" strike="noStrike" cap="none" spc="0" baseline="0" dirty="0">
                <a:solidFill>
                  <a:srgbClr val="496F63"/>
                </a:solidFill>
                <a:effectLst/>
              </a:rPr>
              <a:t>uno mismo</a:t>
            </a:r>
            <a:endParaRPr lang="pl-PL" sz="2400" b="1" dirty="0">
              <a:solidFill>
                <a:srgbClr val="71BB9A"/>
              </a:solidFill>
            </a:endParaRPr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C6479221-0772-4D99-ADF4-1A49EFAE7EB5}"/>
              </a:ext>
            </a:extLst>
          </p:cNvPr>
          <p:cNvSpPr/>
          <p:nvPr/>
        </p:nvSpPr>
        <p:spPr>
          <a:xfrm>
            <a:off x="11116257" y="8946832"/>
            <a:ext cx="5086689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s" sz="3600" b="1" i="0" strike="noStrike" cap="none" spc="0" baseline="0" dirty="0">
                <a:solidFill>
                  <a:srgbClr val="496F63"/>
                </a:solidFill>
                <a:effectLst/>
                <a:latin typeface="PT Sans"/>
                <a:ea typeface="PT Sans"/>
                <a:cs typeface="PT Sans"/>
              </a:rPr>
              <a:t>en sociedad</a:t>
            </a:r>
            <a:endParaRPr lang="pl-PL" sz="3600" b="1" dirty="0">
              <a:solidFill>
                <a:srgbClr val="71BB9A"/>
              </a:solidFill>
            </a:endParaRP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21750603-5707-42EB-BF5A-A34EAC1B883C}"/>
              </a:ext>
            </a:extLst>
          </p:cNvPr>
          <p:cNvSpPr/>
          <p:nvPr/>
        </p:nvSpPr>
        <p:spPr>
          <a:xfrm>
            <a:off x="16289136" y="6391259"/>
            <a:ext cx="16263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s" sz="3200" b="1" i="0" strike="noStrike" cap="none" spc="0" baseline="0" dirty="0">
                <a:solidFill>
                  <a:srgbClr val="496F63"/>
                </a:solidFill>
                <a:effectLst/>
                <a:latin typeface="PT Sans"/>
                <a:ea typeface="PT Sans"/>
                <a:cs typeface="PT Sans"/>
              </a:rPr>
              <a:t>directo</a:t>
            </a:r>
            <a:endParaRPr lang="pl-PL" sz="2800" b="1" dirty="0">
              <a:solidFill>
                <a:srgbClr val="71BB9A"/>
              </a:solidFill>
            </a:endParaRPr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031CB0C1-1CF7-424A-B996-057F74B75A45}"/>
              </a:ext>
            </a:extLst>
          </p:cNvPr>
          <p:cNvSpPr/>
          <p:nvPr/>
        </p:nvSpPr>
        <p:spPr>
          <a:xfrm>
            <a:off x="16502546" y="8946832"/>
            <a:ext cx="19547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s" sz="3200" b="1" i="0" strike="noStrike" cap="none" spc="0" baseline="0" dirty="0">
                <a:solidFill>
                  <a:srgbClr val="496F63"/>
                </a:solidFill>
                <a:effectLst/>
                <a:latin typeface="PT Sans"/>
                <a:ea typeface="PT Sans"/>
                <a:cs typeface="PT Sans"/>
              </a:rPr>
              <a:t>indirecto</a:t>
            </a:r>
            <a:endParaRPr lang="pl-PL" sz="2800" dirty="0">
              <a:solidFill>
                <a:srgbClr val="71BB9A"/>
              </a:solidFill>
            </a:endParaRPr>
          </a:p>
        </p:txBody>
      </p:sp>
      <p:cxnSp>
        <p:nvCxnSpPr>
          <p:cNvPr id="18" name="Łącznik prosty ze strzałką 17">
            <a:extLst>
              <a:ext uri="{FF2B5EF4-FFF2-40B4-BE49-F238E27FC236}">
                <a16:creationId xmlns:a16="http://schemas.microsoft.com/office/drawing/2014/main" id="{D822E78C-5324-4979-A392-F34C5133131F}"/>
              </a:ext>
            </a:extLst>
          </p:cNvPr>
          <p:cNvCxnSpPr/>
          <p:nvPr/>
        </p:nvCxnSpPr>
        <p:spPr>
          <a:xfrm>
            <a:off x="12190716" y="6714425"/>
            <a:ext cx="4128871" cy="0"/>
          </a:xfrm>
          <a:prstGeom prst="straightConnector1">
            <a:avLst/>
          </a:prstGeom>
          <a:ln w="57150" cap="flat" cmpd="sng" algn="ctr">
            <a:solidFill>
              <a:srgbClr val="496F6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" name="Łącznik prosty ze strzałką 20">
            <a:extLst>
              <a:ext uri="{FF2B5EF4-FFF2-40B4-BE49-F238E27FC236}">
                <a16:creationId xmlns:a16="http://schemas.microsoft.com/office/drawing/2014/main" id="{012F9CBF-FAF3-40A7-A855-D3009356F9DE}"/>
              </a:ext>
            </a:extLst>
          </p:cNvPr>
          <p:cNvCxnSpPr/>
          <p:nvPr/>
        </p:nvCxnSpPr>
        <p:spPr>
          <a:xfrm>
            <a:off x="14350391" y="9276516"/>
            <a:ext cx="2152155" cy="0"/>
          </a:xfrm>
          <a:prstGeom prst="straightConnector1">
            <a:avLst/>
          </a:prstGeom>
          <a:ln w="57150" cap="flat" cmpd="sng" algn="ctr">
            <a:solidFill>
              <a:srgbClr val="496F6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Łącznik prosty ze strzałką 22">
            <a:extLst>
              <a:ext uri="{FF2B5EF4-FFF2-40B4-BE49-F238E27FC236}">
                <a16:creationId xmlns:a16="http://schemas.microsoft.com/office/drawing/2014/main" id="{0491DB1B-C855-45BE-8A0F-35A140BDE7D8}"/>
              </a:ext>
            </a:extLst>
          </p:cNvPr>
          <p:cNvCxnSpPr/>
          <p:nvPr/>
        </p:nvCxnSpPr>
        <p:spPr>
          <a:xfrm>
            <a:off x="12190716" y="6876008"/>
            <a:ext cx="4171050" cy="2189685"/>
          </a:xfrm>
          <a:prstGeom prst="straightConnector1">
            <a:avLst/>
          </a:prstGeom>
          <a:ln w="57150" cap="flat" cmpd="sng" algn="ctr">
            <a:solidFill>
              <a:srgbClr val="496F6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4" name="Prostokąt 23">
            <a:extLst>
              <a:ext uri="{FF2B5EF4-FFF2-40B4-BE49-F238E27FC236}">
                <a16:creationId xmlns:a16="http://schemas.microsoft.com/office/drawing/2014/main" id="{737BEBC0-F7F2-4504-900D-24161DD06759}"/>
              </a:ext>
            </a:extLst>
          </p:cNvPr>
          <p:cNvSpPr/>
          <p:nvPr/>
        </p:nvSpPr>
        <p:spPr>
          <a:xfrm>
            <a:off x="8705883" y="7367275"/>
            <a:ext cx="58093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" sz="2400" b="1" i="0" strike="noStrike" cap="none" spc="0" baseline="0" dirty="0">
                <a:solidFill>
                  <a:srgbClr val="84CAC5"/>
                </a:solidFill>
                <a:effectLst/>
                <a:latin typeface="Arial"/>
                <a:ea typeface="Arial"/>
                <a:cs typeface="Arial"/>
              </a:rPr>
              <a:t>un margen más alto</a:t>
            </a:r>
            <a:endParaRPr lang="pl-PL" sz="2400" b="1" dirty="0">
              <a:solidFill>
                <a:srgbClr val="84CAC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br>
              <a:rPr sz="2400" dirty="0"/>
            </a:br>
            <a:r>
              <a:rPr lang="es" sz="2400" b="1" i="0" strike="noStrike" cap="none" spc="0" baseline="0" dirty="0">
                <a:solidFill>
                  <a:srgbClr val="84CAC5"/>
                </a:solidFill>
                <a:effectLst/>
                <a:latin typeface="Arial"/>
                <a:ea typeface="Arial"/>
                <a:cs typeface="Arial"/>
              </a:rPr>
              <a:t>caro de instalar y mantener</a:t>
            </a:r>
            <a:endParaRPr lang="pl-PL" sz="2400" b="1" dirty="0">
              <a:solidFill>
                <a:srgbClr val="84CAC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Prostokąt 29">
            <a:extLst>
              <a:ext uri="{FF2B5EF4-FFF2-40B4-BE49-F238E27FC236}">
                <a16:creationId xmlns:a16="http://schemas.microsoft.com/office/drawing/2014/main" id="{DAD0A463-E07A-4249-A9EE-5487DE0719E9}"/>
              </a:ext>
            </a:extLst>
          </p:cNvPr>
          <p:cNvSpPr/>
          <p:nvPr/>
        </p:nvSpPr>
        <p:spPr>
          <a:xfrm>
            <a:off x="10223535" y="9879282"/>
            <a:ext cx="58093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" sz="2400" b="1" i="0" strike="noStrike" cap="none" spc="0" baseline="0" dirty="0">
                <a:solidFill>
                  <a:srgbClr val="84CAC5"/>
                </a:solidFill>
                <a:effectLst/>
                <a:latin typeface="Arial"/>
                <a:ea typeface="Arial"/>
                <a:cs typeface="Arial"/>
              </a:rPr>
              <a:t>oportunidad para ampliar el alcance de la compañía, se</a:t>
            </a:r>
            <a:r>
              <a:rPr lang="es" sz="2400" b="1" i="0" strike="noStrike" cap="none" spc="0" dirty="0">
                <a:solidFill>
                  <a:srgbClr val="84CAC5"/>
                </a:solidFill>
                <a:effectLst/>
                <a:latin typeface="Arial"/>
                <a:ea typeface="Arial"/>
                <a:cs typeface="Arial"/>
              </a:rPr>
              <a:t> </a:t>
            </a:r>
            <a:r>
              <a:rPr lang="es-ES" sz="2400" b="1" dirty="0">
                <a:solidFill>
                  <a:srgbClr val="84CAC5"/>
                </a:solidFill>
                <a:latin typeface="Arial"/>
                <a:ea typeface="Arial"/>
                <a:cs typeface="Arial"/>
              </a:rPr>
              <a:t>beneficia de los puntos fuertes del socio</a:t>
            </a:r>
            <a:endParaRPr lang="pl-PL" sz="2400" b="1" dirty="0">
              <a:solidFill>
                <a:srgbClr val="84CAC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br>
              <a:rPr sz="2400" dirty="0"/>
            </a:br>
            <a:r>
              <a:rPr lang="es" sz="2400" b="1" i="0" strike="noStrike" cap="none" spc="0" baseline="0" dirty="0">
                <a:solidFill>
                  <a:srgbClr val="84CAC5"/>
                </a:solidFill>
                <a:effectLst/>
                <a:latin typeface="Arial"/>
                <a:ea typeface="Arial"/>
                <a:cs typeface="Arial"/>
              </a:rPr>
              <a:t>menor margen de beneficio</a:t>
            </a:r>
            <a:endParaRPr lang="pl-PL" sz="2400" b="1" dirty="0">
              <a:solidFill>
                <a:srgbClr val="84CAC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Obraz 25">
            <a:extLst>
              <a:ext uri="{FF2B5EF4-FFF2-40B4-BE49-F238E27FC236}">
                <a16:creationId xmlns:a16="http://schemas.microsoft.com/office/drawing/2014/main" id="{31C68D1E-354C-4DE7-9D30-ADD855336B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137" y="7098852"/>
            <a:ext cx="740600" cy="910574"/>
          </a:xfrm>
          <a:prstGeom prst="rect">
            <a:avLst/>
          </a:prstGeom>
        </p:spPr>
      </p:pic>
      <p:pic>
        <p:nvPicPr>
          <p:cNvPr id="28" name="Obraz 27">
            <a:extLst>
              <a:ext uri="{FF2B5EF4-FFF2-40B4-BE49-F238E27FC236}">
                <a16:creationId xmlns:a16="http://schemas.microsoft.com/office/drawing/2014/main" id="{5C670174-D6E5-4B8E-A5DD-2E69A4DD3C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153" y="11679179"/>
            <a:ext cx="799008" cy="964321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26C4F7D2-FEA2-42B6-82F3-218B1A68FD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2700" y="9970977"/>
            <a:ext cx="740600" cy="910574"/>
          </a:xfrm>
          <a:prstGeom prst="rect">
            <a:avLst/>
          </a:prstGeom>
        </p:spPr>
      </p:pic>
      <p:pic>
        <p:nvPicPr>
          <p:cNvPr id="36" name="Obraz 35">
            <a:extLst>
              <a:ext uri="{FF2B5EF4-FFF2-40B4-BE49-F238E27FC236}">
                <a16:creationId xmlns:a16="http://schemas.microsoft.com/office/drawing/2014/main" id="{FC2CD334-25E2-4D23-9F22-EC5196378E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363" y="7954004"/>
            <a:ext cx="799008" cy="964321"/>
          </a:xfrm>
          <a:prstGeom prst="rect">
            <a:avLst/>
          </a:prstGeom>
        </p:spPr>
      </p:pic>
      <p:sp>
        <p:nvSpPr>
          <p:cNvPr id="37" name="Prostokąt 36">
            <a:extLst>
              <a:ext uri="{FF2B5EF4-FFF2-40B4-BE49-F238E27FC236}">
                <a16:creationId xmlns:a16="http://schemas.microsoft.com/office/drawing/2014/main" id="{DB21A0FF-D11B-4094-9B9E-7BF07E6A4DF1}"/>
              </a:ext>
            </a:extLst>
          </p:cNvPr>
          <p:cNvSpPr/>
          <p:nvPr/>
        </p:nvSpPr>
        <p:spPr>
          <a:xfrm>
            <a:off x="12975729" y="12501894"/>
            <a:ext cx="9739132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" sz="2400" b="0" i="0" strike="noStrike" cap="none" spc="0" baseline="0">
                <a:solidFill>
                  <a:srgbClr val="496F63"/>
                </a:solidFill>
                <a:effectLst/>
                <a:latin typeface="PT Sans"/>
                <a:ea typeface="PT Sans"/>
                <a:cs typeface="PT Sans"/>
              </a:rPr>
              <a:t>Fuente: A. Osterwalder,  Y. Pigneur, Business  Model Generation: A Handbook for Visionaries, Game Changers, and Challengers.</a:t>
            </a:r>
          </a:p>
        </p:txBody>
      </p:sp>
      <p:sp>
        <p:nvSpPr>
          <p:cNvPr id="31" name="Prostokąt 30">
            <a:extLst>
              <a:ext uri="{FF2B5EF4-FFF2-40B4-BE49-F238E27FC236}">
                <a16:creationId xmlns:a16="http://schemas.microsoft.com/office/drawing/2014/main" id="{408F32AD-0427-4CE3-A140-E71FD197BC24}"/>
              </a:ext>
            </a:extLst>
          </p:cNvPr>
          <p:cNvSpPr/>
          <p:nvPr/>
        </p:nvSpPr>
        <p:spPr>
          <a:xfrm>
            <a:off x="8946480" y="1755016"/>
            <a:ext cx="1416048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" sz="4000" b="1" i="0" strike="noStrike" cap="none" spc="0" baseline="0" dirty="0">
                <a:solidFill>
                  <a:srgbClr val="496F63"/>
                </a:solidFill>
                <a:effectLst/>
                <a:latin typeface="Arial"/>
                <a:ea typeface="Arial"/>
                <a:cs typeface="Arial"/>
              </a:rPr>
              <a:t>Funciones de los </a:t>
            </a:r>
            <a:r>
              <a:rPr lang="es" sz="4000" b="1" i="0" strike="noStrike" cap="none" spc="0" baseline="0" dirty="0">
                <a:solidFill>
                  <a:srgbClr val="FF0000"/>
                </a:solidFill>
                <a:effectLst/>
                <a:latin typeface="Arial"/>
                <a:ea typeface="Arial"/>
                <a:cs typeface="Arial"/>
              </a:rPr>
              <a:t>canales</a:t>
            </a:r>
            <a:r>
              <a:rPr lang="es" sz="4000" b="0" i="0" strike="noStrike" cap="none" spc="0" baseline="0" dirty="0">
                <a:solidFill>
                  <a:srgbClr val="496F63"/>
                </a:solidFill>
                <a:effectLst/>
                <a:latin typeface="Arial"/>
                <a:ea typeface="Arial"/>
                <a:cs typeface="Arial"/>
              </a:rPr>
              <a:t>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s" sz="3600" b="0" i="0" strike="noStrike" cap="none" spc="0" baseline="0" dirty="0">
                <a:solidFill>
                  <a:srgbClr val="71BB9A"/>
                </a:solidFill>
                <a:effectLst/>
                <a:latin typeface="Arial"/>
                <a:ea typeface="Arial"/>
                <a:cs typeface="Arial"/>
              </a:rPr>
              <a:t>llamar la atención de los clientes hacia los productos de la compañía,</a:t>
            </a:r>
            <a:endParaRPr lang="pl-PL" sz="3600" dirty="0">
              <a:solidFill>
                <a:srgbClr val="71BB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s" sz="3600" b="0" i="0" strike="noStrike" cap="none" spc="0" baseline="0" dirty="0">
                <a:solidFill>
                  <a:srgbClr val="71BB9A"/>
                </a:solidFill>
                <a:effectLst/>
                <a:latin typeface="Arial"/>
                <a:ea typeface="Arial"/>
                <a:cs typeface="Arial"/>
              </a:rPr>
              <a:t>ayudar a los clientes a evaluar la puesta en valor de la compañía,</a:t>
            </a:r>
            <a:endParaRPr lang="pl-PL" sz="3600" dirty="0">
              <a:solidFill>
                <a:srgbClr val="71BB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s" sz="3600" b="0" i="0" strike="noStrike" cap="none" spc="0" baseline="0" dirty="0">
                <a:solidFill>
                  <a:srgbClr val="71BB9A"/>
                </a:solidFill>
                <a:effectLst/>
                <a:latin typeface="Arial"/>
                <a:ea typeface="Arial"/>
                <a:cs typeface="Arial"/>
              </a:rPr>
              <a:t>permitir a los clientes comprar productos,</a:t>
            </a:r>
            <a:endParaRPr lang="pl-PL" sz="3600" dirty="0">
              <a:solidFill>
                <a:srgbClr val="71BB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s" sz="3600" b="0" i="0" strike="noStrike" cap="none" spc="0" baseline="0" dirty="0">
                <a:solidFill>
                  <a:srgbClr val="71BB9A"/>
                </a:solidFill>
                <a:effectLst/>
                <a:latin typeface="Arial"/>
                <a:ea typeface="Arial"/>
                <a:cs typeface="Arial"/>
              </a:rPr>
              <a:t>proporcionar ofertas del valor a los clientes,</a:t>
            </a:r>
            <a:endParaRPr lang="pl-PL" sz="3600" dirty="0">
              <a:solidFill>
                <a:srgbClr val="71BB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s" sz="3600" b="0" i="0" strike="noStrike" cap="none" spc="0" baseline="0" dirty="0">
                <a:solidFill>
                  <a:srgbClr val="71BB9A"/>
                </a:solidFill>
                <a:effectLst/>
                <a:latin typeface="Arial"/>
                <a:ea typeface="Arial"/>
                <a:cs typeface="Arial"/>
              </a:rPr>
              <a:t>ofrecer un servicio de atención al cliente tras la compra.</a:t>
            </a:r>
            <a:endParaRPr lang="pl-PL" sz="3600" dirty="0">
              <a:solidFill>
                <a:srgbClr val="71BB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Prostokąt 15">
            <a:extLst>
              <a:ext uri="{FF2B5EF4-FFF2-40B4-BE49-F238E27FC236}">
                <a16:creationId xmlns:a16="http://schemas.microsoft.com/office/drawing/2014/main" id="{21750603-5707-42EB-BF5A-A34EAC1B883C}"/>
              </a:ext>
            </a:extLst>
          </p:cNvPr>
          <p:cNvSpPr/>
          <p:nvPr/>
        </p:nvSpPr>
        <p:spPr>
          <a:xfrm>
            <a:off x="17681429" y="6437426"/>
            <a:ext cx="63071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s" sz="2800" b="0" i="0" strike="noStrike" cap="none" spc="0" baseline="0" dirty="0">
                <a:solidFill>
                  <a:srgbClr val="71BB9A"/>
                </a:solidFill>
                <a:effectLst/>
              </a:rPr>
              <a:t>(Punto de Venta propio, Punto de Venta del socio, venta al Por Mayor)</a:t>
            </a:r>
            <a:endParaRPr lang="pl-PL" sz="2800" b="1" dirty="0">
              <a:solidFill>
                <a:srgbClr val="71BB9A"/>
              </a:solidFill>
            </a:endParaRPr>
          </a:p>
        </p:txBody>
      </p:sp>
      <p:sp>
        <p:nvSpPr>
          <p:cNvPr id="29" name="Prostokąt 16">
            <a:extLst>
              <a:ext uri="{FF2B5EF4-FFF2-40B4-BE49-F238E27FC236}">
                <a16:creationId xmlns:a16="http://schemas.microsoft.com/office/drawing/2014/main" id="{031CB0C1-1CF7-424A-B996-057F74B75A45}"/>
              </a:ext>
            </a:extLst>
          </p:cNvPr>
          <p:cNvSpPr/>
          <p:nvPr/>
        </p:nvSpPr>
        <p:spPr>
          <a:xfrm>
            <a:off x="18350530" y="8990636"/>
            <a:ext cx="60289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s" sz="2800" b="0" i="0" strike="noStrike" cap="none" spc="0" baseline="0" dirty="0">
                <a:solidFill>
                  <a:srgbClr val="71BB9A"/>
                </a:solidFill>
                <a:effectLst/>
                <a:latin typeface="PT Sans"/>
                <a:ea typeface="PT Sans"/>
                <a:cs typeface="PT Sans"/>
              </a:rPr>
              <a:t>(departamento de ventas, Internet)</a:t>
            </a:r>
          </a:p>
        </p:txBody>
      </p:sp>
    </p:spTree>
    <p:extLst>
      <p:ext uri="{BB962C8B-B14F-4D97-AF65-F5344CB8AC3E}">
        <p14:creationId xmlns:p14="http://schemas.microsoft.com/office/powerpoint/2010/main" val="413947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  <p:cond evt="onBegin" delay="0">
                          <p:tn val="12"/>
                        </p:cond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  <p:cond evt="onBegin" delay="0">
                          <p:tn val="17"/>
                        </p:cond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  <p:cond evt="onBegin" delay="0">
                          <p:tn val="22"/>
                        </p:cond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  <p:cond evt="onBegin" delay="0">
                          <p:tn val="27"/>
                        </p:cond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  <p:cond evt="onBegin" delay="0">
                          <p:tn val="32"/>
                        </p:cond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  <p:cond evt="onBegin" delay="0">
                          <p:tn val="37"/>
                        </p:cond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  <p:cond evt="onBegin" delay="0">
                          <p:tn val="42"/>
                        </p:cond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  <p:cond evt="onBegin" delay="0">
                          <p:tn val="59"/>
                        </p:cond>
                      </p:stCondLst>
                      <p:childTnLst>
                        <p:par>
                          <p:cTn id="6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  <p:cond evt="onBegin" delay="0">
                          <p:tn val="64"/>
                        </p:cond>
                      </p:stCondLst>
                      <p:childTnLst>
                        <p:par>
                          <p:cTn id="6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  <p:cond evt="onBegin" delay="0">
                          <p:tn val="81"/>
                        </p:cond>
                      </p:stCondLst>
                      <p:childTnLst>
                        <p:par>
                          <p:cTn id="8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  <p:cond evt="onBegin" delay="0">
                          <p:tn val="86"/>
                        </p:cond>
                      </p:stCondLst>
                      <p:childTnLst>
                        <p:par>
                          <p:cTn id="8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  <p:cond evt="onBegin" delay="0">
                          <p:tn val="95"/>
                        </p:cond>
                      </p:stCondLst>
                      <p:childTnLst>
                        <p:par>
                          <p:cTn id="9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  <p:cond evt="onBegin" delay="0">
                          <p:tn val="104"/>
                        </p:cond>
                      </p:stCondLst>
                      <p:childTnLst>
                        <p:par>
                          <p:cTn id="10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  <p:cond evt="onBegin" delay="0">
                          <p:tn val="113"/>
                        </p:cond>
                      </p:stCondLst>
                      <p:childTnLst>
                        <p:par>
                          <p:cTn id="1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5" grpId="0"/>
      <p:bldP spid="16" grpId="0"/>
      <p:bldP spid="17" grpId="0"/>
      <p:bldP spid="24" grpId="0" uiExpand="1" build="p"/>
      <p:bldP spid="30" grpId="0" uiExpand="1" build="p"/>
      <p:bldP spid="37" grpId="0"/>
      <p:bldP spid="31" grpId="0" uiExpand="1" build="p"/>
      <p:bldP spid="27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13</a:t>
            </a:fld>
            <a:endParaRPr/>
          </a:p>
        </p:txBody>
      </p:sp>
      <p:sp>
        <p:nvSpPr>
          <p:cNvPr id="126" name="Shape 126"/>
          <p:cNvSpPr/>
          <p:nvPr/>
        </p:nvSpPr>
        <p:spPr>
          <a:xfrm>
            <a:off x="4517" y="-8634"/>
            <a:ext cx="9956901" cy="137332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6998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56C2E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28" name="Shape 128"/>
          <p:cNvSpPr/>
          <p:nvPr/>
        </p:nvSpPr>
        <p:spPr>
          <a:xfrm>
            <a:off x="4517" y="0"/>
            <a:ext cx="10211538" cy="13733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6998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496F63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30" name="Shape 130"/>
          <p:cNvSpPr/>
          <p:nvPr/>
        </p:nvSpPr>
        <p:spPr>
          <a:xfrm>
            <a:off x="113599" y="7285338"/>
            <a:ext cx="9099673" cy="296953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="" val="1"/>
            </a:ext>
          </a:extLst>
        </p:spPr>
        <p:txBody>
          <a:bodyPr lIns="38100" tIns="38100" rIns="38100" bIns="38100">
            <a:normAutofit/>
          </a:bodyPr>
          <a:lstStyle>
            <a:lvl1pPr algn="l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r>
              <a:rPr lang="es" sz="10000" b="1" i="0" strike="noStrike" cap="none" spc="0" baseline="0" dirty="0">
                <a:solidFill>
                  <a:srgbClr val="FFFFFF"/>
                </a:solidFill>
                <a:effectLst/>
                <a:latin typeface="Arial"/>
                <a:ea typeface="Arial"/>
                <a:cs typeface="Arial"/>
              </a:rPr>
              <a:t>Fuentes de ingresos</a:t>
            </a:r>
            <a:endParaRPr lang="pl-PL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Tabela 4">
            <a:extLst>
              <a:ext uri="{FF2B5EF4-FFF2-40B4-BE49-F238E27FC236}">
                <a16:creationId xmlns:a16="http://schemas.microsoft.com/office/drawing/2014/main" id="{88CE6D14-493C-4670-815E-C41113E9A9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053985"/>
              </p:ext>
            </p:extLst>
          </p:nvPr>
        </p:nvGraphicFramePr>
        <p:xfrm>
          <a:off x="299175" y="10462688"/>
          <a:ext cx="7961954" cy="29695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92391">
                  <a:extLst>
                    <a:ext uri="{9D8B030D-6E8A-4147-A177-3AD203B41FA5}">
                      <a16:colId xmlns:a16="http://schemas.microsoft.com/office/drawing/2014/main" val="4222263937"/>
                    </a:ext>
                  </a:extLst>
                </a:gridCol>
                <a:gridCol w="1592391">
                  <a:extLst>
                    <a:ext uri="{9D8B030D-6E8A-4147-A177-3AD203B41FA5}">
                      <a16:colId xmlns:a16="http://schemas.microsoft.com/office/drawing/2014/main" val="2673784136"/>
                    </a:ext>
                  </a:extLst>
                </a:gridCol>
                <a:gridCol w="796195">
                  <a:extLst>
                    <a:ext uri="{9D8B030D-6E8A-4147-A177-3AD203B41FA5}">
                      <a16:colId xmlns:a16="http://schemas.microsoft.com/office/drawing/2014/main" val="1104370562"/>
                    </a:ext>
                  </a:extLst>
                </a:gridCol>
                <a:gridCol w="796195">
                  <a:extLst>
                    <a:ext uri="{9D8B030D-6E8A-4147-A177-3AD203B41FA5}">
                      <a16:colId xmlns:a16="http://schemas.microsoft.com/office/drawing/2014/main" val="1475766613"/>
                    </a:ext>
                  </a:extLst>
                </a:gridCol>
                <a:gridCol w="1592391">
                  <a:extLst>
                    <a:ext uri="{9D8B030D-6E8A-4147-A177-3AD203B41FA5}">
                      <a16:colId xmlns:a16="http://schemas.microsoft.com/office/drawing/2014/main" val="288312378"/>
                    </a:ext>
                  </a:extLst>
                </a:gridCol>
                <a:gridCol w="1592391">
                  <a:extLst>
                    <a:ext uri="{9D8B030D-6E8A-4147-A177-3AD203B41FA5}">
                      <a16:colId xmlns:a16="http://schemas.microsoft.com/office/drawing/2014/main" val="2255483289"/>
                    </a:ext>
                  </a:extLst>
                </a:gridCol>
              </a:tblGrid>
              <a:tr h="989844">
                <a:tc rowSpan="2">
                  <a:txBody>
                    <a:bodyPr/>
                    <a:lstStyle/>
                    <a:p>
                      <a:pPr algn="ctr"/>
                      <a:r>
                        <a:rPr lang="es" sz="1100" b="1" i="0" strike="noStrike" cap="all" spc="400" baseline="0">
                          <a:solidFill>
                            <a:srgbClr val="496F63"/>
                          </a:solidFill>
                          <a:effectLst/>
                          <a:latin typeface="Montserrat-Regular"/>
                          <a:ea typeface="Montserrat-Regular"/>
                          <a:cs typeface="Montserrat-Regular"/>
                        </a:rPr>
                        <a:t>Problema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" sz="1100" b="1" i="0" strike="noStrike" cap="all" spc="400" baseline="0">
                          <a:solidFill>
                            <a:srgbClr val="496F63"/>
                          </a:solidFill>
                          <a:effectLst/>
                          <a:latin typeface="Montserrat-Regular"/>
                          <a:ea typeface="Montserrat-Regular"/>
                          <a:cs typeface="Montserrat-Regular"/>
                        </a:rPr>
                        <a:t>Solución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es" sz="900" b="1" i="0" strike="noStrike" cap="all" spc="400" baseline="0">
                          <a:solidFill>
                            <a:srgbClr val="496F63"/>
                          </a:solidFill>
                          <a:effectLst/>
                          <a:latin typeface="Montserrat-Regular"/>
                          <a:ea typeface="Montserrat-Regular"/>
                          <a:cs typeface="Montserrat-Regular"/>
                        </a:rPr>
                        <a:t>Propuesta de Valor</a:t>
                      </a:r>
                      <a:endParaRPr lang="pl-PL" sz="900" b="1">
                        <a:solidFill>
                          <a:srgbClr val="496F63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" sz="1100" b="1" i="0" strike="noStrike" cap="all" spc="400" baseline="0" dirty="0">
                          <a:solidFill>
                            <a:srgbClr val="496F63"/>
                          </a:solidFill>
                          <a:effectLst/>
                          <a:latin typeface="Montserrat-Regular"/>
                          <a:ea typeface="Montserrat-Regular"/>
                          <a:cs typeface="Montserrat-Regular"/>
                        </a:rPr>
                        <a:t>Ventaja COMPETITIVA</a:t>
                      </a:r>
                      <a:endParaRPr lang="pl-PL" sz="1100" b="1" dirty="0">
                        <a:solidFill>
                          <a:srgbClr val="496F63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" sz="900" b="1" i="0" strike="noStrike" cap="all" spc="400" baseline="0" dirty="0">
                          <a:solidFill>
                            <a:srgbClr val="496F6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tserrat-Regular"/>
                          <a:ea typeface="Montserrat-Regular"/>
                          <a:cs typeface="Montserrat-Regular"/>
                        </a:rPr>
                        <a:t>Segmentación de clientes</a:t>
                      </a:r>
                      <a:endParaRPr lang="pl-PL" sz="900" b="1" dirty="0">
                        <a:solidFill>
                          <a:srgbClr val="496F6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6640405"/>
                  </a:ext>
                </a:extLst>
              </a:tr>
              <a:tr h="98984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" sz="1100" b="1" i="0" strike="noStrike" cap="all" spc="400" baseline="0" dirty="0">
                          <a:solidFill>
                            <a:srgbClr val="496F63"/>
                          </a:solidFill>
                          <a:effectLst/>
                          <a:latin typeface="Montserrat-Regular"/>
                          <a:ea typeface="Montserrat-Regular"/>
                          <a:cs typeface="Montserrat-Regular"/>
                        </a:rPr>
                        <a:t>MétricaS Clave</a:t>
                      </a:r>
                      <a:endParaRPr lang="pl-PL" sz="1100" b="1" dirty="0">
                        <a:solidFill>
                          <a:srgbClr val="496F63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" sz="1100" b="1" i="0" strike="noStrike" cap="all" spc="400" baseline="0">
                          <a:solidFill>
                            <a:srgbClr val="496F63"/>
                          </a:solidFill>
                          <a:effectLst/>
                          <a:latin typeface="Montserrat-Regular"/>
                          <a:ea typeface="Montserrat-Regular"/>
                          <a:cs typeface="Montserrat-Regular"/>
                        </a:rPr>
                        <a:t>Canales</a:t>
                      </a:r>
                      <a:endParaRPr lang="pl-PL" sz="1100" b="1">
                        <a:solidFill>
                          <a:srgbClr val="496F63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6095260"/>
                  </a:ext>
                </a:extLst>
              </a:tr>
              <a:tr h="989844">
                <a:tc gridSpan="3">
                  <a:txBody>
                    <a:bodyPr/>
                    <a:lstStyle/>
                    <a:p>
                      <a:pPr algn="ctr"/>
                      <a:r>
                        <a:rPr lang="es" sz="1100" b="1" i="0" strike="noStrike" cap="all" spc="400" baseline="0">
                          <a:solidFill>
                            <a:srgbClr val="496F63"/>
                          </a:solidFill>
                          <a:effectLst/>
                          <a:latin typeface="Montserrat-Regular"/>
                          <a:ea typeface="Montserrat-Regular"/>
                          <a:cs typeface="Montserrat-Regular"/>
                        </a:rPr>
                        <a:t>Estructura de costes</a:t>
                      </a:r>
                      <a:endParaRPr lang="pl-PL" sz="1100" b="1">
                        <a:solidFill>
                          <a:srgbClr val="496F63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" sz="1100" b="1" i="0" strike="noStrike" cap="all" spc="400" baseline="0" dirty="0">
                          <a:solidFill>
                            <a:srgbClr val="496F63"/>
                          </a:solidFill>
                          <a:effectLst/>
                          <a:latin typeface="Montserrat-Regular"/>
                          <a:ea typeface="Montserrat-Regular"/>
                          <a:cs typeface="Montserrat-Regular"/>
                        </a:rPr>
                        <a:t>Fuentes de ingresos</a:t>
                      </a:r>
                      <a:endParaRPr lang="pl-PL" sz="1100" b="1" dirty="0">
                        <a:solidFill>
                          <a:srgbClr val="496F63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0923415"/>
                  </a:ext>
                </a:extLst>
              </a:tr>
            </a:tbl>
          </a:graphicData>
        </a:graphic>
      </p:graphicFrame>
      <p:pic>
        <p:nvPicPr>
          <p:cNvPr id="4" name="Obraz 3">
            <a:extLst>
              <a:ext uri="{FF2B5EF4-FFF2-40B4-BE49-F238E27FC236}">
                <a16:creationId xmlns:a16="http://schemas.microsoft.com/office/drawing/2014/main" id="{AB88A061-2EE5-42C2-BC70-BE94EB0EDF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40" y="1974978"/>
            <a:ext cx="4891657" cy="4891657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97083465-BF0A-4C22-A9F6-776A7E593EBC}"/>
              </a:ext>
            </a:extLst>
          </p:cNvPr>
          <p:cNvSpPr/>
          <p:nvPr/>
        </p:nvSpPr>
        <p:spPr>
          <a:xfrm>
            <a:off x="5591597" y="608744"/>
            <a:ext cx="163898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s" sz="4800" b="1" i="0" strike="noStrike" cap="none" spc="0" baseline="0" dirty="0">
                <a:solidFill>
                  <a:srgbClr val="496F63"/>
                </a:solidFill>
                <a:effectLst/>
                <a:latin typeface="PT Sans"/>
                <a:ea typeface="PT Sans"/>
                <a:cs typeface="PT Sans"/>
              </a:rPr>
              <a:t>Hay que especificar cómo deseamos ganarnos el producto (las tasas de venta, el margen etc.)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C97BE178-263D-4D21-A8F8-88A98FDD31AC}"/>
              </a:ext>
            </a:extLst>
          </p:cNvPr>
          <p:cNvSpPr/>
          <p:nvPr/>
        </p:nvSpPr>
        <p:spPr>
          <a:xfrm>
            <a:off x="9770613" y="2323584"/>
            <a:ext cx="14314212" cy="951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" sz="3600" b="1" i="0" strike="noStrike" cap="none" spc="0" baseline="0" dirty="0">
                <a:solidFill>
                  <a:srgbClr val="496F63"/>
                </a:solidFill>
                <a:effectLst/>
                <a:latin typeface="Arial"/>
                <a:ea typeface="Arial"/>
                <a:cs typeface="Arial"/>
              </a:rPr>
              <a:t>Hay métodos que te ayudarán a evaluar </a:t>
            </a:r>
            <a:r>
              <a:rPr lang="es" sz="3600" b="1" i="0" strike="noStrike" cap="none" spc="0" baseline="0" dirty="0">
                <a:solidFill>
                  <a:srgbClr val="FF0000"/>
                </a:solidFill>
                <a:effectLst/>
                <a:latin typeface="Arial"/>
                <a:ea typeface="Arial"/>
                <a:cs typeface="Arial"/>
              </a:rPr>
              <a:t>las fuentes de ingresos</a:t>
            </a:r>
            <a:r>
              <a:rPr lang="es" sz="3600" b="1" i="0" strike="noStrike" cap="none" spc="0" baseline="0" dirty="0">
                <a:solidFill>
                  <a:srgbClr val="496F63"/>
                </a:solidFill>
                <a:effectLst/>
                <a:latin typeface="Arial"/>
                <a:ea typeface="Arial"/>
                <a:cs typeface="Arial"/>
              </a:rPr>
              <a:t>:</a:t>
            </a:r>
            <a:endParaRPr lang="pl-PL" sz="3600" b="1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s" sz="3600" b="0" i="0" strike="noStrike" cap="none" spc="0" baseline="0" dirty="0">
                <a:solidFill>
                  <a:srgbClr val="496F63"/>
                </a:solidFill>
                <a:effectLst/>
                <a:latin typeface="Arial"/>
                <a:ea typeface="Arial"/>
                <a:cs typeface="Arial"/>
              </a:rPr>
              <a:t>tarifas por uso </a:t>
            </a:r>
            <a:r>
              <a:rPr lang="es" sz="3600" b="0" i="0" strike="noStrike" cap="none" spc="0" baseline="0" dirty="0">
                <a:solidFill>
                  <a:srgbClr val="71BB9A"/>
                </a:solidFill>
                <a:effectLst/>
                <a:latin typeface="Arial"/>
                <a:ea typeface="Arial"/>
                <a:cs typeface="Arial"/>
              </a:rPr>
              <a:t>- impuesta, generalmente, por parte de empresas que ofrecen servicios a los clientes, y se les cobra por hacer uso del mismo</a:t>
            </a:r>
            <a:endParaRPr lang="pl-PL" sz="3600" dirty="0">
              <a:solidFill>
                <a:srgbClr val="71BB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s" sz="3600" b="0" i="0" strike="noStrike" cap="none" spc="0" baseline="0" dirty="0">
                <a:solidFill>
                  <a:srgbClr val="496F63"/>
                </a:solidFill>
                <a:effectLst/>
                <a:latin typeface="Arial"/>
                <a:ea typeface="Arial"/>
                <a:cs typeface="Arial"/>
              </a:rPr>
              <a:t>tarifas por suscripción </a:t>
            </a:r>
            <a:r>
              <a:rPr lang="es" sz="3600" b="0" i="0" strike="noStrike" cap="none" spc="0" baseline="0" dirty="0">
                <a:solidFill>
                  <a:srgbClr val="71BB9A"/>
                </a:solidFill>
                <a:effectLst/>
                <a:latin typeface="Arial"/>
                <a:ea typeface="Arial"/>
                <a:cs typeface="Arial"/>
              </a:rPr>
              <a:t>- cuando el usuario requiere un acceso, a largo plazo o permanente, a los productos de la compañía</a:t>
            </a:r>
            <a:endParaRPr lang="pl-PL" sz="3600" dirty="0">
              <a:solidFill>
                <a:srgbClr val="71BB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s" sz="3600" b="0" i="0" strike="noStrike" cap="none" spc="0" baseline="0" dirty="0">
                <a:solidFill>
                  <a:srgbClr val="496F63"/>
                </a:solidFill>
                <a:effectLst/>
                <a:latin typeface="Arial"/>
                <a:ea typeface="Arial"/>
                <a:cs typeface="Arial"/>
              </a:rPr>
              <a:t>Préstamos / alquileres / arrendamientos </a:t>
            </a:r>
            <a:r>
              <a:rPr lang="es" sz="3600" b="0" i="0" strike="noStrike" cap="none" spc="0" baseline="0" dirty="0">
                <a:solidFill>
                  <a:srgbClr val="71BB9A"/>
                </a:solidFill>
                <a:effectLst/>
                <a:latin typeface="Arial"/>
                <a:ea typeface="Arial"/>
                <a:cs typeface="Arial"/>
              </a:rPr>
              <a:t>- algunas organizaciones ofertan a sus clientes los derechos exclusivos de ciertos productos durante un tiempo limitado pagando una tarifa fija</a:t>
            </a:r>
            <a:endParaRPr lang="pl-PL" sz="3600" dirty="0">
              <a:solidFill>
                <a:srgbClr val="71BB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s" sz="3600" b="0" i="0" strike="noStrike" cap="none" spc="0" baseline="0" dirty="0">
                <a:solidFill>
                  <a:srgbClr val="496F63"/>
                </a:solidFill>
                <a:effectLst/>
                <a:latin typeface="Arial"/>
                <a:ea typeface="Arial"/>
                <a:cs typeface="Arial"/>
              </a:rPr>
              <a:t>Licencias</a:t>
            </a:r>
            <a:r>
              <a:rPr lang="es" sz="3600" b="0" i="0" strike="noStrike" cap="none" spc="0" baseline="0" dirty="0">
                <a:solidFill>
                  <a:srgbClr val="71BB9A"/>
                </a:solidFill>
                <a:effectLst/>
                <a:latin typeface="Arial"/>
                <a:ea typeface="Arial"/>
                <a:cs typeface="Arial"/>
              </a:rPr>
              <a:t> - utilizadas generalmente para los productos o ideas bajo criterio de propiedad intelectual</a:t>
            </a:r>
            <a:endParaRPr lang="pl-PL" sz="3600" dirty="0">
              <a:solidFill>
                <a:srgbClr val="71BB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s-ES" sz="3600" dirty="0">
                <a:solidFill>
                  <a:srgbClr val="496F63"/>
                </a:solidFill>
                <a:latin typeface="Arial"/>
                <a:ea typeface="Arial"/>
                <a:cs typeface="Arial"/>
              </a:rPr>
              <a:t>Comisión de intermediación- </a:t>
            </a:r>
            <a:r>
              <a:rPr lang="es" sz="3600" b="0" i="0" strike="noStrike" cap="none" spc="0" baseline="0" dirty="0">
                <a:solidFill>
                  <a:srgbClr val="71BB9A"/>
                </a:solidFill>
                <a:effectLst/>
                <a:latin typeface="Arial"/>
                <a:ea typeface="Arial"/>
                <a:cs typeface="Arial"/>
              </a:rPr>
              <a:t>cuando una compañía actúa como intermediario para facilitar la comunicación y transacciones entre dos o más partes</a:t>
            </a:r>
            <a:endParaRPr lang="pl-PL" sz="3600" dirty="0">
              <a:solidFill>
                <a:srgbClr val="71BB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s" sz="3600" b="0" i="0" strike="noStrike" cap="none" spc="0" baseline="0" dirty="0">
                <a:solidFill>
                  <a:srgbClr val="496F63"/>
                </a:solidFill>
                <a:effectLst/>
                <a:latin typeface="Arial"/>
                <a:ea typeface="Arial"/>
                <a:cs typeface="Arial"/>
              </a:rPr>
              <a:t>Publicidad</a:t>
            </a:r>
            <a:r>
              <a:rPr lang="es" sz="3600" b="0" i="0" strike="noStrike" cap="none" spc="0" baseline="0" dirty="0">
                <a:solidFill>
                  <a:srgbClr val="71BB9A"/>
                </a:solidFill>
                <a:effectLst/>
                <a:latin typeface="Arial"/>
                <a:ea typeface="Arial"/>
                <a:cs typeface="Arial"/>
              </a:rPr>
              <a:t> - el tarifa se carga con concepto de promoción a un tercero, ya sea una empresa o un producto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s" sz="3600" b="0" i="0" strike="noStrike" cap="none" spc="0" baseline="0" dirty="0">
                <a:solidFill>
                  <a:srgbClr val="496F63"/>
                </a:solidFill>
                <a:effectLst/>
                <a:latin typeface="Arial"/>
                <a:ea typeface="Arial"/>
                <a:cs typeface="Arial"/>
              </a:rPr>
              <a:t>Venta de activos </a:t>
            </a:r>
            <a:r>
              <a:rPr lang="es" sz="3600" b="0" i="0" strike="noStrike" cap="none" spc="0" baseline="0" dirty="0">
                <a:solidFill>
                  <a:srgbClr val="71BB9A"/>
                </a:solidFill>
                <a:effectLst/>
                <a:latin typeface="Arial"/>
                <a:ea typeface="Arial"/>
                <a:cs typeface="Arial"/>
              </a:rPr>
              <a:t>- se refiere a la transferencia del título propiedad</a:t>
            </a:r>
            <a:endParaRPr lang="pl-PL" sz="3600" dirty="0">
              <a:solidFill>
                <a:srgbClr val="71BB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D6A554C6-D72F-4FC1-87EA-F7848E589C4C}"/>
              </a:ext>
            </a:extLst>
          </p:cNvPr>
          <p:cNvSpPr/>
          <p:nvPr/>
        </p:nvSpPr>
        <p:spPr>
          <a:xfrm>
            <a:off x="15882472" y="12785889"/>
            <a:ext cx="7761901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" sz="1800" b="0" i="0" strike="noStrike" cap="none" spc="0" baseline="0">
                <a:solidFill>
                  <a:srgbClr val="496F63"/>
                </a:solidFill>
                <a:effectLst/>
                <a:latin typeface="PT Sans"/>
                <a:ea typeface="PT Sans"/>
                <a:cs typeface="PT Sans"/>
              </a:rPr>
              <a:t>Fuente: A. Osterwalder,  Y. Pigneur, Business  Model Generation: A Handbook for Visionaries, Game Changers, and Challengers.</a:t>
            </a:r>
          </a:p>
        </p:txBody>
      </p:sp>
    </p:spTree>
    <p:extLst>
      <p:ext uri="{BB962C8B-B14F-4D97-AF65-F5344CB8AC3E}">
        <p14:creationId xmlns:p14="http://schemas.microsoft.com/office/powerpoint/2010/main" val="894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  <p:cond evt="onBegin" delay="0">
                          <p:tn val="12"/>
                        </p:cond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  <p:cond evt="onBegin" delay="0">
                          <p:tn val="17"/>
                        </p:cond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  <p:cond evt="onBegin" delay="0">
                          <p:tn val="22"/>
                        </p:cond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  <p:cond evt="onBegin" delay="0">
                          <p:tn val="27"/>
                        </p:cond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  <p:cond evt="onBegin" delay="0">
                          <p:tn val="32"/>
                        </p:cond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  <p:cond evt="onBegin" delay="0">
                          <p:tn val="37"/>
                        </p:cond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  <p:cond evt="onBegin" delay="0">
                          <p:tn val="42"/>
                        </p:cond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uiExpand="1" build="p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  <p:sp>
        <p:nvSpPr>
          <p:cNvPr id="126" name="Shape 126"/>
          <p:cNvSpPr/>
          <p:nvPr/>
        </p:nvSpPr>
        <p:spPr>
          <a:xfrm>
            <a:off x="4517" y="-8634"/>
            <a:ext cx="9956901" cy="137332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6998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56C2E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28" name="Shape 128"/>
          <p:cNvSpPr/>
          <p:nvPr/>
        </p:nvSpPr>
        <p:spPr>
          <a:xfrm>
            <a:off x="4517" y="0"/>
            <a:ext cx="10211538" cy="13733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6998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496F63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30" name="Shape 130"/>
          <p:cNvSpPr/>
          <p:nvPr/>
        </p:nvSpPr>
        <p:spPr>
          <a:xfrm>
            <a:off x="299175" y="7194631"/>
            <a:ext cx="7961954" cy="296953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="" val="1"/>
            </a:ext>
          </a:extLst>
        </p:spPr>
        <p:txBody>
          <a:bodyPr lIns="38100" tIns="38100" rIns="38100" bIns="38100">
            <a:normAutofit/>
          </a:bodyPr>
          <a:lstStyle>
            <a:lvl1pPr algn="l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r>
              <a:rPr lang="es" sz="10000" b="1" i="0" strike="noStrike" cap="none" spc="0" baseline="0" dirty="0">
                <a:solidFill>
                  <a:srgbClr val="FFFFFF"/>
                </a:solidFill>
                <a:effectLst/>
                <a:latin typeface="Arial"/>
                <a:ea typeface="Arial"/>
                <a:cs typeface="Arial"/>
              </a:rPr>
              <a:t>Estructura de costes</a:t>
            </a:r>
            <a:endParaRPr lang="pl-PL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Tabela 4">
            <a:extLst>
              <a:ext uri="{FF2B5EF4-FFF2-40B4-BE49-F238E27FC236}">
                <a16:creationId xmlns:a16="http://schemas.microsoft.com/office/drawing/2014/main" id="{88CE6D14-493C-4670-815E-C41113E9A9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0643091"/>
              </p:ext>
            </p:extLst>
          </p:nvPr>
        </p:nvGraphicFramePr>
        <p:xfrm>
          <a:off x="299175" y="10462688"/>
          <a:ext cx="7961954" cy="29695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92391">
                  <a:extLst>
                    <a:ext uri="{9D8B030D-6E8A-4147-A177-3AD203B41FA5}">
                      <a16:colId xmlns:a16="http://schemas.microsoft.com/office/drawing/2014/main" val="4222263937"/>
                    </a:ext>
                  </a:extLst>
                </a:gridCol>
                <a:gridCol w="1592391">
                  <a:extLst>
                    <a:ext uri="{9D8B030D-6E8A-4147-A177-3AD203B41FA5}">
                      <a16:colId xmlns:a16="http://schemas.microsoft.com/office/drawing/2014/main" val="2673784136"/>
                    </a:ext>
                  </a:extLst>
                </a:gridCol>
                <a:gridCol w="796195">
                  <a:extLst>
                    <a:ext uri="{9D8B030D-6E8A-4147-A177-3AD203B41FA5}">
                      <a16:colId xmlns:a16="http://schemas.microsoft.com/office/drawing/2014/main" val="1104370562"/>
                    </a:ext>
                  </a:extLst>
                </a:gridCol>
                <a:gridCol w="796195">
                  <a:extLst>
                    <a:ext uri="{9D8B030D-6E8A-4147-A177-3AD203B41FA5}">
                      <a16:colId xmlns:a16="http://schemas.microsoft.com/office/drawing/2014/main" val="1475766613"/>
                    </a:ext>
                  </a:extLst>
                </a:gridCol>
                <a:gridCol w="1592391">
                  <a:extLst>
                    <a:ext uri="{9D8B030D-6E8A-4147-A177-3AD203B41FA5}">
                      <a16:colId xmlns:a16="http://schemas.microsoft.com/office/drawing/2014/main" val="288312378"/>
                    </a:ext>
                  </a:extLst>
                </a:gridCol>
                <a:gridCol w="1592391">
                  <a:extLst>
                    <a:ext uri="{9D8B030D-6E8A-4147-A177-3AD203B41FA5}">
                      <a16:colId xmlns:a16="http://schemas.microsoft.com/office/drawing/2014/main" val="2255483289"/>
                    </a:ext>
                  </a:extLst>
                </a:gridCol>
              </a:tblGrid>
              <a:tr h="989844">
                <a:tc rowSpan="2">
                  <a:txBody>
                    <a:bodyPr/>
                    <a:lstStyle/>
                    <a:p>
                      <a:pPr algn="ctr"/>
                      <a:r>
                        <a:rPr lang="es" sz="1100" b="1" i="0" strike="noStrike" cap="all" spc="400" baseline="0">
                          <a:solidFill>
                            <a:srgbClr val="496F63"/>
                          </a:solidFill>
                          <a:effectLst/>
                          <a:latin typeface="Montserrat-Regular"/>
                          <a:ea typeface="Montserrat-Regular"/>
                          <a:cs typeface="Montserrat-Regular"/>
                        </a:rPr>
                        <a:t>Problema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" sz="1100" b="1" i="0" strike="noStrike" cap="all" spc="400" baseline="0">
                          <a:solidFill>
                            <a:srgbClr val="496F63"/>
                          </a:solidFill>
                          <a:effectLst/>
                          <a:latin typeface="Montserrat-Regular"/>
                          <a:ea typeface="Montserrat-Regular"/>
                          <a:cs typeface="Montserrat-Regular"/>
                        </a:rPr>
                        <a:t>Solución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es" sz="900" b="1" i="0" strike="noStrike" cap="all" spc="400" baseline="0">
                          <a:solidFill>
                            <a:srgbClr val="496F63"/>
                          </a:solidFill>
                          <a:effectLst/>
                          <a:latin typeface="Montserrat-Regular"/>
                          <a:ea typeface="Montserrat-Regular"/>
                          <a:cs typeface="Montserrat-Regular"/>
                        </a:rPr>
                        <a:t>Propuesta de Valor</a:t>
                      </a:r>
                      <a:endParaRPr lang="pl-PL" sz="900" b="1">
                        <a:solidFill>
                          <a:srgbClr val="496F63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" sz="1100" b="1" i="0" strike="noStrike" cap="all" spc="400" baseline="0" dirty="0">
                          <a:solidFill>
                            <a:srgbClr val="496F63"/>
                          </a:solidFill>
                          <a:effectLst/>
                          <a:latin typeface="Montserrat-Regular"/>
                          <a:ea typeface="Montserrat-Regular"/>
                          <a:cs typeface="Montserrat-Regular"/>
                        </a:rPr>
                        <a:t>Ventaja COMPETITIVA</a:t>
                      </a:r>
                      <a:endParaRPr lang="pl-PL" sz="1100" b="1" dirty="0">
                        <a:solidFill>
                          <a:srgbClr val="496F63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" sz="900" b="1" i="0" strike="noStrike" cap="all" spc="400" baseline="0" dirty="0">
                          <a:solidFill>
                            <a:srgbClr val="496F6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tserrat-Regular"/>
                          <a:ea typeface="Montserrat-Regular"/>
                          <a:cs typeface="Montserrat-Regular"/>
                        </a:rPr>
                        <a:t>Segmentación de clientes</a:t>
                      </a:r>
                      <a:endParaRPr lang="pl-PL" sz="900" b="1" dirty="0">
                        <a:solidFill>
                          <a:srgbClr val="496F6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6640405"/>
                  </a:ext>
                </a:extLst>
              </a:tr>
              <a:tr h="98984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" sz="1100" b="1" i="0" strike="noStrike" cap="all" spc="400" baseline="0" dirty="0">
                          <a:solidFill>
                            <a:srgbClr val="496F63"/>
                          </a:solidFill>
                          <a:effectLst/>
                          <a:latin typeface="Montserrat-Regular"/>
                          <a:ea typeface="Montserrat-Regular"/>
                          <a:cs typeface="Montserrat-Regular"/>
                        </a:rPr>
                        <a:t>MétricaS Clave</a:t>
                      </a:r>
                      <a:endParaRPr lang="pl-PL" sz="1100" b="1" dirty="0">
                        <a:solidFill>
                          <a:srgbClr val="496F63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" sz="1100" b="1" i="0" strike="noStrike" cap="all" spc="400" baseline="0">
                          <a:solidFill>
                            <a:srgbClr val="496F63"/>
                          </a:solidFill>
                          <a:effectLst/>
                          <a:latin typeface="Montserrat-Regular"/>
                          <a:ea typeface="Montserrat-Regular"/>
                          <a:cs typeface="Montserrat-Regular"/>
                        </a:rPr>
                        <a:t>Canales</a:t>
                      </a:r>
                      <a:endParaRPr lang="pl-PL" sz="1100" b="1">
                        <a:solidFill>
                          <a:srgbClr val="496F63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6095260"/>
                  </a:ext>
                </a:extLst>
              </a:tr>
              <a:tr h="989844">
                <a:tc gridSpan="3">
                  <a:txBody>
                    <a:bodyPr/>
                    <a:lstStyle/>
                    <a:p>
                      <a:pPr algn="ctr"/>
                      <a:r>
                        <a:rPr lang="es" sz="1100" b="1" i="0" strike="noStrike" cap="all" spc="400" baseline="0">
                          <a:solidFill>
                            <a:srgbClr val="496F63"/>
                          </a:solidFill>
                          <a:effectLst/>
                          <a:latin typeface="Montserrat-Regular"/>
                          <a:ea typeface="Montserrat-Regular"/>
                          <a:cs typeface="Montserrat-Regular"/>
                        </a:rPr>
                        <a:t>Estructura de costes</a:t>
                      </a:r>
                      <a:endParaRPr lang="pl-PL" sz="1100" b="1">
                        <a:solidFill>
                          <a:srgbClr val="496F63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" sz="1100" b="1" i="0" strike="noStrike" cap="all" spc="400" baseline="0" dirty="0">
                          <a:solidFill>
                            <a:srgbClr val="496F63"/>
                          </a:solidFill>
                          <a:effectLst/>
                          <a:latin typeface="Montserrat-Regular"/>
                          <a:ea typeface="Montserrat-Regular"/>
                          <a:cs typeface="Montserrat-Regular"/>
                        </a:rPr>
                        <a:t>Fuentes de ingresos</a:t>
                      </a:r>
                      <a:endParaRPr lang="pl-PL" sz="1100" b="1" dirty="0">
                        <a:solidFill>
                          <a:srgbClr val="496F63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0923415"/>
                  </a:ext>
                </a:extLst>
              </a:tr>
            </a:tbl>
          </a:graphicData>
        </a:graphic>
      </p:graphicFrame>
      <p:pic>
        <p:nvPicPr>
          <p:cNvPr id="4" name="Obraz 3">
            <a:extLst>
              <a:ext uri="{FF2B5EF4-FFF2-40B4-BE49-F238E27FC236}">
                <a16:creationId xmlns:a16="http://schemas.microsoft.com/office/drawing/2014/main" id="{3D48A57D-0107-4508-AB4C-3FD306C142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96" y="1639070"/>
            <a:ext cx="4876190" cy="4876190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4D19093C-24AD-40EB-AF72-33C041DDD007}"/>
              </a:ext>
            </a:extLst>
          </p:cNvPr>
          <p:cNvSpPr/>
          <p:nvPr/>
        </p:nvSpPr>
        <p:spPr>
          <a:xfrm>
            <a:off x="6602061" y="793908"/>
            <a:ext cx="1550490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s" sz="5400" b="1" i="0" strike="noStrike" cap="none" spc="0" baseline="0" dirty="0">
                <a:solidFill>
                  <a:srgbClr val="496F63"/>
                </a:solidFill>
                <a:effectLst/>
              </a:rPr>
              <a:t>Especificar </a:t>
            </a:r>
            <a:r>
              <a:rPr lang="es" sz="5400" b="1" dirty="0">
                <a:solidFill>
                  <a:srgbClr val="496F63"/>
                </a:solidFill>
              </a:rPr>
              <a:t>lo </a:t>
            </a:r>
            <a:r>
              <a:rPr lang="es" sz="5400" b="1" i="0" strike="noStrike" cap="none" spc="0" baseline="0" dirty="0">
                <a:solidFill>
                  <a:srgbClr val="496F63"/>
                </a:solidFill>
                <a:effectLst/>
              </a:rPr>
              <a:t>más importante del proyecto, </a:t>
            </a:r>
            <a:r>
              <a:rPr lang="es" sz="5400" b="1" i="0" strike="noStrike" cap="none" spc="0" baseline="0" dirty="0">
                <a:solidFill>
                  <a:srgbClr val="FF0000"/>
                </a:solidFill>
                <a:effectLst/>
              </a:rPr>
              <a:t> sus costes</a:t>
            </a:r>
            <a:r>
              <a:rPr lang="es" sz="5400" b="1" i="0" strike="noStrike" cap="none" spc="0" baseline="0" dirty="0">
                <a:solidFill>
                  <a:srgbClr val="496F63"/>
                </a:solidFill>
                <a:effectLst/>
              </a:rPr>
              <a:t>.</a:t>
            </a:r>
            <a:endParaRPr lang="pl-PL" sz="5400" b="1" dirty="0">
              <a:solidFill>
                <a:srgbClr val="496F63"/>
              </a:solidFill>
            </a:endParaRP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s" sz="5400" b="1" i="0" strike="noStrike" cap="none" spc="0" baseline="0" dirty="0">
                <a:solidFill>
                  <a:srgbClr val="496F63"/>
                </a:solidFill>
                <a:effectLst/>
              </a:rPr>
              <a:t>El propósito de comparar las ganacias con los costes es estimar el porcentaje de rentabilidad del producto.</a:t>
            </a:r>
            <a:endParaRPr lang="pl-PL" sz="5400" b="1" dirty="0">
              <a:solidFill>
                <a:srgbClr val="496F63"/>
              </a:solidFill>
            </a:endParaRPr>
          </a:p>
        </p:txBody>
      </p:sp>
      <p:cxnSp>
        <p:nvCxnSpPr>
          <p:cNvPr id="9" name="Łącznik prosty ze strzałką 8">
            <a:extLst>
              <a:ext uri="{FF2B5EF4-FFF2-40B4-BE49-F238E27FC236}">
                <a16:creationId xmlns:a16="http://schemas.microsoft.com/office/drawing/2014/main" id="{C57F323E-1FD9-455C-A837-13C172E56213}"/>
              </a:ext>
            </a:extLst>
          </p:cNvPr>
          <p:cNvCxnSpPr/>
          <p:nvPr/>
        </p:nvCxnSpPr>
        <p:spPr>
          <a:xfrm flipV="1">
            <a:off x="6793278" y="6446213"/>
            <a:ext cx="3929303" cy="1347706"/>
          </a:xfrm>
          <a:prstGeom prst="straightConnector1">
            <a:avLst/>
          </a:prstGeom>
          <a:ln w="57150" cap="flat" cmpd="sng" algn="ctr">
            <a:solidFill>
              <a:srgbClr val="496F6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Łącznik prosty ze strzałką 16">
            <a:extLst>
              <a:ext uri="{FF2B5EF4-FFF2-40B4-BE49-F238E27FC236}">
                <a16:creationId xmlns:a16="http://schemas.microsoft.com/office/drawing/2014/main" id="{8263A0DB-128E-48FA-8C50-B0270A26FD8A}"/>
              </a:ext>
            </a:extLst>
          </p:cNvPr>
          <p:cNvCxnSpPr/>
          <p:nvPr/>
        </p:nvCxnSpPr>
        <p:spPr>
          <a:xfrm flipV="1">
            <a:off x="7201152" y="7620873"/>
            <a:ext cx="3518745" cy="738065"/>
          </a:xfrm>
          <a:prstGeom prst="straightConnector1">
            <a:avLst/>
          </a:prstGeom>
          <a:ln w="57150" cap="flat" cmpd="sng" algn="ctr">
            <a:solidFill>
              <a:srgbClr val="496F6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1" name="Prostokąt 20">
            <a:extLst>
              <a:ext uri="{FF2B5EF4-FFF2-40B4-BE49-F238E27FC236}">
                <a16:creationId xmlns:a16="http://schemas.microsoft.com/office/drawing/2014/main" id="{7F6BB201-D9F4-4783-891F-A4AA526BA764}"/>
              </a:ext>
            </a:extLst>
          </p:cNvPr>
          <p:cNvSpPr/>
          <p:nvPr/>
        </p:nvSpPr>
        <p:spPr>
          <a:xfrm>
            <a:off x="10738991" y="6138508"/>
            <a:ext cx="138861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s" sz="3200" b="1" i="0" strike="noStrike" cap="none" spc="0" baseline="0" dirty="0">
                <a:solidFill>
                  <a:srgbClr val="496F63"/>
                </a:solidFill>
                <a:effectLst/>
                <a:latin typeface="PT Sans"/>
                <a:ea typeface="PT Sans"/>
                <a:cs typeface="PT Sans"/>
              </a:rPr>
              <a:t>centrado en costes - </a:t>
            </a:r>
            <a:r>
              <a:rPr lang="es" sz="3200" b="1" i="0" strike="noStrike" cap="none" spc="0" baseline="0" dirty="0">
                <a:solidFill>
                  <a:srgbClr val="71BB9A"/>
                </a:solidFill>
                <a:effectLst/>
                <a:latin typeface="PT Sans"/>
                <a:ea typeface="PT Sans"/>
                <a:cs typeface="PT Sans"/>
              </a:rPr>
              <a:t>reducción de costes siempre que sea posible  </a:t>
            </a:r>
          </a:p>
        </p:txBody>
      </p:sp>
      <p:sp>
        <p:nvSpPr>
          <p:cNvPr id="22" name="Prostokąt 21">
            <a:extLst>
              <a:ext uri="{FF2B5EF4-FFF2-40B4-BE49-F238E27FC236}">
                <a16:creationId xmlns:a16="http://schemas.microsoft.com/office/drawing/2014/main" id="{8A3D7D8A-05AF-4523-BA9C-EFB87853AE39}"/>
              </a:ext>
            </a:extLst>
          </p:cNvPr>
          <p:cNvSpPr/>
          <p:nvPr/>
        </p:nvSpPr>
        <p:spPr>
          <a:xfrm>
            <a:off x="10845890" y="7292100"/>
            <a:ext cx="138861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s" sz="3200" b="1" i="0" strike="noStrike" cap="none" spc="0" baseline="0" dirty="0">
                <a:solidFill>
                  <a:srgbClr val="496F63"/>
                </a:solidFill>
                <a:effectLst/>
              </a:rPr>
              <a:t>centrado en valor - </a:t>
            </a:r>
            <a:r>
              <a:rPr lang="es" sz="3200" b="1" i="0" strike="noStrike" cap="none" spc="0" baseline="0" dirty="0">
                <a:solidFill>
                  <a:srgbClr val="71BB9A"/>
                </a:solidFill>
                <a:effectLst/>
              </a:rPr>
              <a:t>prestar más atención a la calidad del producto</a:t>
            </a:r>
            <a:endParaRPr lang="pl-PL" sz="3200" b="1" dirty="0">
              <a:solidFill>
                <a:srgbClr val="71BB9A"/>
              </a:solidFill>
            </a:endParaRP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9ADEB910-71EB-434F-A82A-B305E14A9F80}"/>
              </a:ext>
            </a:extLst>
          </p:cNvPr>
          <p:cNvSpPr/>
          <p:nvPr/>
        </p:nvSpPr>
        <p:spPr>
          <a:xfrm>
            <a:off x="11452371" y="7958185"/>
            <a:ext cx="1219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" sz="3600" b="1" i="0" strike="noStrike" cap="none" spc="0" baseline="0" dirty="0">
                <a:solidFill>
                  <a:srgbClr val="496F63"/>
                </a:solidFill>
                <a:effectLst/>
              </a:rPr>
              <a:t>Tipos de costes</a:t>
            </a:r>
            <a:r>
              <a:rPr lang="es" sz="3600" b="0" i="0" strike="noStrike" cap="none" spc="0" baseline="0" dirty="0">
                <a:solidFill>
                  <a:srgbClr val="496F63"/>
                </a:solidFill>
                <a:effectLst/>
              </a:rPr>
              <a:t>:</a:t>
            </a:r>
            <a:endParaRPr lang="pl-PL" sz="3600" dirty="0">
              <a:solidFill>
                <a:srgbClr val="496F63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" sz="3600" b="1" i="0" strike="noStrike" cap="none" spc="0" baseline="0" dirty="0">
                <a:solidFill>
                  <a:srgbClr val="496F63"/>
                </a:solidFill>
                <a:effectLst/>
              </a:rPr>
              <a:t>Costes fijos </a:t>
            </a:r>
            <a:r>
              <a:rPr lang="es" sz="3600" b="0" i="0" strike="noStrike" cap="none" spc="0" baseline="0" dirty="0">
                <a:solidFill>
                  <a:srgbClr val="496F63"/>
                </a:solidFill>
                <a:effectLst/>
              </a:rPr>
              <a:t>- las principales causas de costes de muchas compañías, particularmente cuando se ofertan servicios son: los medios de comunicación y la contabilidad. Esto incluye a los trabajadores, la oficina física, el marketing etc</a:t>
            </a:r>
            <a:endParaRPr lang="pl-PL" sz="3600" dirty="0">
              <a:solidFill>
                <a:srgbClr val="496F63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" sz="3600" b="1" i="0" strike="noStrike" cap="none" spc="0" baseline="0" dirty="0">
                <a:solidFill>
                  <a:srgbClr val="496F63"/>
                </a:solidFill>
                <a:effectLst/>
              </a:rPr>
              <a:t>Costes variables </a:t>
            </a:r>
            <a:r>
              <a:rPr lang="es" sz="3600" b="0" i="0" strike="noStrike" cap="none" spc="0" baseline="0" dirty="0">
                <a:solidFill>
                  <a:srgbClr val="496F63"/>
                </a:solidFill>
                <a:effectLst/>
              </a:rPr>
              <a:t>- costes asociados a factores relacionados con el volumen de producción, por ejemplo: materias primas, la mano de obra necesaria en el proceso de fabricación</a:t>
            </a:r>
            <a:endParaRPr lang="pl-PL" sz="3600" dirty="0">
              <a:solidFill>
                <a:srgbClr val="496F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00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21" grpId="0"/>
      <p:bldP spid="22" grpId="0"/>
      <p:bldP spid="16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15</a:t>
            </a:fld>
            <a:endParaRPr/>
          </a:p>
        </p:txBody>
      </p:sp>
      <p:sp>
        <p:nvSpPr>
          <p:cNvPr id="126" name="Shape 126"/>
          <p:cNvSpPr/>
          <p:nvPr/>
        </p:nvSpPr>
        <p:spPr>
          <a:xfrm>
            <a:off x="4517" y="-8634"/>
            <a:ext cx="9956901" cy="137332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6998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56C2E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28" name="Shape 128"/>
          <p:cNvSpPr/>
          <p:nvPr/>
        </p:nvSpPr>
        <p:spPr>
          <a:xfrm>
            <a:off x="4517" y="0"/>
            <a:ext cx="10211538" cy="13733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6998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496F63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30" name="Shape 130"/>
          <p:cNvSpPr/>
          <p:nvPr/>
        </p:nvSpPr>
        <p:spPr>
          <a:xfrm>
            <a:off x="861746" y="7200740"/>
            <a:ext cx="7961954" cy="296953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="" val="1"/>
            </a:ext>
          </a:extLst>
        </p:spPr>
        <p:txBody>
          <a:bodyPr lIns="38100" tIns="38100" rIns="38100" bIns="38100">
            <a:normAutofit fontScale="97500"/>
          </a:bodyPr>
          <a:lstStyle>
            <a:lvl1pPr algn="l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r>
              <a:rPr lang="es-E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Métricas </a:t>
            </a:r>
          </a:p>
          <a:p>
            <a:r>
              <a:rPr lang="es-E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Clave</a:t>
            </a:r>
            <a:endParaRPr lang="pl-PL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Tabela 4">
            <a:extLst>
              <a:ext uri="{FF2B5EF4-FFF2-40B4-BE49-F238E27FC236}">
                <a16:creationId xmlns:a16="http://schemas.microsoft.com/office/drawing/2014/main" id="{88CE6D14-493C-4670-815E-C41113E9A9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7349934"/>
              </p:ext>
            </p:extLst>
          </p:nvPr>
        </p:nvGraphicFramePr>
        <p:xfrm>
          <a:off x="299175" y="10462688"/>
          <a:ext cx="7961954" cy="29695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92391">
                  <a:extLst>
                    <a:ext uri="{9D8B030D-6E8A-4147-A177-3AD203B41FA5}">
                      <a16:colId xmlns:a16="http://schemas.microsoft.com/office/drawing/2014/main" val="4222263937"/>
                    </a:ext>
                  </a:extLst>
                </a:gridCol>
                <a:gridCol w="1592391">
                  <a:extLst>
                    <a:ext uri="{9D8B030D-6E8A-4147-A177-3AD203B41FA5}">
                      <a16:colId xmlns:a16="http://schemas.microsoft.com/office/drawing/2014/main" val="2673784136"/>
                    </a:ext>
                  </a:extLst>
                </a:gridCol>
                <a:gridCol w="796195">
                  <a:extLst>
                    <a:ext uri="{9D8B030D-6E8A-4147-A177-3AD203B41FA5}">
                      <a16:colId xmlns:a16="http://schemas.microsoft.com/office/drawing/2014/main" val="1104370562"/>
                    </a:ext>
                  </a:extLst>
                </a:gridCol>
                <a:gridCol w="796195">
                  <a:extLst>
                    <a:ext uri="{9D8B030D-6E8A-4147-A177-3AD203B41FA5}">
                      <a16:colId xmlns:a16="http://schemas.microsoft.com/office/drawing/2014/main" val="1475766613"/>
                    </a:ext>
                  </a:extLst>
                </a:gridCol>
                <a:gridCol w="1592391">
                  <a:extLst>
                    <a:ext uri="{9D8B030D-6E8A-4147-A177-3AD203B41FA5}">
                      <a16:colId xmlns:a16="http://schemas.microsoft.com/office/drawing/2014/main" val="288312378"/>
                    </a:ext>
                  </a:extLst>
                </a:gridCol>
                <a:gridCol w="1592391">
                  <a:extLst>
                    <a:ext uri="{9D8B030D-6E8A-4147-A177-3AD203B41FA5}">
                      <a16:colId xmlns:a16="http://schemas.microsoft.com/office/drawing/2014/main" val="2255483289"/>
                    </a:ext>
                  </a:extLst>
                </a:gridCol>
              </a:tblGrid>
              <a:tr h="989844">
                <a:tc rowSpan="2">
                  <a:txBody>
                    <a:bodyPr/>
                    <a:lstStyle/>
                    <a:p>
                      <a:pPr algn="ctr"/>
                      <a:r>
                        <a:rPr lang="es" sz="1100" b="1" i="0" strike="noStrike" cap="all" spc="400" baseline="0">
                          <a:solidFill>
                            <a:srgbClr val="496F63"/>
                          </a:solidFill>
                          <a:effectLst/>
                          <a:latin typeface="Montserrat-Regular"/>
                          <a:ea typeface="Montserrat-Regular"/>
                          <a:cs typeface="Montserrat-Regular"/>
                        </a:rPr>
                        <a:t>Problema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" sz="1100" b="1" i="0" strike="noStrike" cap="all" spc="400" baseline="0">
                          <a:solidFill>
                            <a:srgbClr val="496F63"/>
                          </a:solidFill>
                          <a:effectLst/>
                          <a:latin typeface="Montserrat-Regular"/>
                          <a:ea typeface="Montserrat-Regular"/>
                          <a:cs typeface="Montserrat-Regular"/>
                        </a:rPr>
                        <a:t>Solución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es" sz="900" b="1" i="0" strike="noStrike" cap="all" spc="400" baseline="0">
                          <a:solidFill>
                            <a:srgbClr val="496F63"/>
                          </a:solidFill>
                          <a:effectLst/>
                          <a:latin typeface="Montserrat-Regular"/>
                          <a:ea typeface="Montserrat-Regular"/>
                          <a:cs typeface="Montserrat-Regular"/>
                        </a:rPr>
                        <a:t>Propuesta de Valor</a:t>
                      </a:r>
                      <a:endParaRPr lang="pl-PL" sz="900" b="1">
                        <a:solidFill>
                          <a:srgbClr val="496F63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" sz="1100" b="1" i="0" strike="noStrike" cap="all" spc="400" baseline="0" dirty="0">
                          <a:solidFill>
                            <a:srgbClr val="496F63"/>
                          </a:solidFill>
                          <a:effectLst/>
                          <a:latin typeface="Montserrat-Regular"/>
                          <a:ea typeface="Montserrat-Regular"/>
                          <a:cs typeface="Montserrat-Regular"/>
                        </a:rPr>
                        <a:t>Ventaja COMPETITIVA</a:t>
                      </a:r>
                      <a:endParaRPr lang="pl-PL" sz="1100" b="1" dirty="0">
                        <a:solidFill>
                          <a:srgbClr val="496F63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" sz="900" b="1" i="0" strike="noStrike" cap="all" spc="400" baseline="0" dirty="0">
                          <a:solidFill>
                            <a:srgbClr val="496F6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tserrat-Regular"/>
                          <a:ea typeface="Montserrat-Regular"/>
                          <a:cs typeface="Montserrat-Regular"/>
                        </a:rPr>
                        <a:t>Segmentación de clientes</a:t>
                      </a:r>
                      <a:endParaRPr lang="pl-PL" sz="900" b="1" dirty="0">
                        <a:solidFill>
                          <a:srgbClr val="496F6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6640405"/>
                  </a:ext>
                </a:extLst>
              </a:tr>
              <a:tr h="98984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" sz="1100" b="1" i="0" strike="noStrike" cap="all" spc="400" baseline="0" dirty="0">
                          <a:solidFill>
                            <a:srgbClr val="496F63"/>
                          </a:solidFill>
                          <a:effectLst/>
                          <a:latin typeface="Montserrat-Regular"/>
                          <a:ea typeface="Montserrat-Regular"/>
                          <a:cs typeface="Montserrat-Regular"/>
                        </a:rPr>
                        <a:t>MétricaS Clave</a:t>
                      </a:r>
                      <a:endParaRPr lang="pl-PL" sz="1100" b="1" dirty="0">
                        <a:solidFill>
                          <a:srgbClr val="496F63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" sz="1100" b="1" i="0" strike="noStrike" cap="all" spc="400" baseline="0">
                          <a:solidFill>
                            <a:srgbClr val="496F63"/>
                          </a:solidFill>
                          <a:effectLst/>
                          <a:latin typeface="Montserrat-Regular"/>
                          <a:ea typeface="Montserrat-Regular"/>
                          <a:cs typeface="Montserrat-Regular"/>
                        </a:rPr>
                        <a:t>Canales</a:t>
                      </a:r>
                      <a:endParaRPr lang="pl-PL" sz="1100" b="1">
                        <a:solidFill>
                          <a:srgbClr val="496F63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6095260"/>
                  </a:ext>
                </a:extLst>
              </a:tr>
              <a:tr h="989844">
                <a:tc gridSpan="3">
                  <a:txBody>
                    <a:bodyPr/>
                    <a:lstStyle/>
                    <a:p>
                      <a:pPr algn="ctr"/>
                      <a:r>
                        <a:rPr lang="es" sz="1100" b="1" i="0" strike="noStrike" cap="all" spc="400" baseline="0">
                          <a:solidFill>
                            <a:srgbClr val="496F63"/>
                          </a:solidFill>
                          <a:effectLst/>
                          <a:latin typeface="Montserrat-Regular"/>
                          <a:ea typeface="Montserrat-Regular"/>
                          <a:cs typeface="Montserrat-Regular"/>
                        </a:rPr>
                        <a:t>Estructura de costes</a:t>
                      </a:r>
                      <a:endParaRPr lang="pl-PL" sz="1100" b="1">
                        <a:solidFill>
                          <a:srgbClr val="496F63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" sz="1100" b="1" i="0" strike="noStrike" cap="all" spc="400" baseline="0" dirty="0">
                          <a:solidFill>
                            <a:srgbClr val="496F63"/>
                          </a:solidFill>
                          <a:effectLst/>
                          <a:latin typeface="Montserrat-Regular"/>
                          <a:ea typeface="Montserrat-Regular"/>
                          <a:cs typeface="Montserrat-Regular"/>
                        </a:rPr>
                        <a:t>Fuentes de ingresos</a:t>
                      </a:r>
                      <a:endParaRPr lang="pl-PL" sz="1100" b="1" dirty="0">
                        <a:solidFill>
                          <a:srgbClr val="496F63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0923415"/>
                  </a:ext>
                </a:extLst>
              </a:tr>
            </a:tbl>
          </a:graphicData>
        </a:graphic>
      </p:graphicFrame>
      <p:pic>
        <p:nvPicPr>
          <p:cNvPr id="3" name="Obraz 2">
            <a:extLst>
              <a:ext uri="{FF2B5EF4-FFF2-40B4-BE49-F238E27FC236}">
                <a16:creationId xmlns:a16="http://schemas.microsoft.com/office/drawing/2014/main" id="{3086D6E0-0A63-4DA4-8484-73C54F581D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1984" y="1498403"/>
            <a:ext cx="6241788" cy="6241788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2DCFEEAE-69EA-453A-A54C-80ACAF9704A4}"/>
              </a:ext>
            </a:extLst>
          </p:cNvPr>
          <p:cNvSpPr/>
          <p:nvPr/>
        </p:nvSpPr>
        <p:spPr>
          <a:xfrm>
            <a:off x="5382367" y="431466"/>
            <a:ext cx="159092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s" sz="3200" b="0" i="0" strike="noStrike" cap="none" spc="0" baseline="0" dirty="0">
                <a:solidFill>
                  <a:srgbClr val="496F63"/>
                </a:solidFill>
                <a:effectLst/>
                <a:latin typeface="PT Sans"/>
                <a:ea typeface="PT Sans"/>
                <a:cs typeface="PT Sans"/>
              </a:rPr>
              <a:t>“Una empresa solo puede centrarse en una</a:t>
            </a:r>
            <a:r>
              <a:rPr lang="es" sz="3200" b="0" i="0" strike="noStrike" cap="none" spc="0" dirty="0">
                <a:solidFill>
                  <a:srgbClr val="496F63"/>
                </a:solidFill>
                <a:effectLst/>
                <a:latin typeface="PT Sans"/>
                <a:ea typeface="PT Sans"/>
                <a:cs typeface="PT Sans"/>
              </a:rPr>
              <a:t> métrica concreta</a:t>
            </a:r>
            <a:r>
              <a:rPr lang="es" sz="3200" b="0" i="0" strike="noStrike" cap="none" spc="0" baseline="0" dirty="0">
                <a:solidFill>
                  <a:srgbClr val="496F63"/>
                </a:solidFill>
                <a:effectLst/>
                <a:latin typeface="PT Sans"/>
                <a:ea typeface="PT Sans"/>
                <a:cs typeface="PT Sans"/>
              </a:rPr>
              <a:t>. Por tanto, se tiene que decidir cuál y aprender a ignorar todo lo demás.”</a:t>
            </a:r>
            <a:br>
              <a:rPr sz="3200" dirty="0"/>
            </a:br>
            <a:r>
              <a:rPr lang="es" sz="3200" b="0" i="0" strike="noStrike" cap="none" spc="0" baseline="0" dirty="0">
                <a:solidFill>
                  <a:srgbClr val="496F63"/>
                </a:solidFill>
                <a:effectLst/>
                <a:latin typeface="PT Sans"/>
                <a:ea typeface="PT Sans"/>
                <a:cs typeface="PT Sans"/>
              </a:rPr>
              <a:t>- Noah Kagan</a:t>
            </a:r>
            <a:endParaRPr lang="pl-PL" sz="3200" dirty="0">
              <a:solidFill>
                <a:srgbClr val="496F63"/>
              </a:solidFill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4F95C523-ED1D-4CBF-88D5-63DA213AA861}"/>
              </a:ext>
            </a:extLst>
          </p:cNvPr>
          <p:cNvSpPr/>
          <p:nvPr/>
        </p:nvSpPr>
        <p:spPr>
          <a:xfrm>
            <a:off x="9680930" y="4471896"/>
            <a:ext cx="12472489" cy="3139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" sz="4000" b="0" i="0" strike="noStrike" cap="none" spc="0" baseline="0" dirty="0">
                <a:solidFill>
                  <a:srgbClr val="496F63"/>
                </a:solidFill>
                <a:effectLst/>
                <a:latin typeface="PT Sans"/>
                <a:ea typeface="PT Sans"/>
                <a:cs typeface="PT Sans"/>
              </a:rPr>
              <a:t>Cometer un error a la hora de decidir la métrica clave puede ser catastrófico para las pequeñas empresas - puede llevar a consecuencias derrochadoras como el agotamiento de los recursos mientras se persigue una meta equivocada.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DC8DE95-0968-4E27-BDE4-F065BAD577A7}"/>
              </a:ext>
            </a:extLst>
          </p:cNvPr>
          <p:cNvSpPr/>
          <p:nvPr/>
        </p:nvSpPr>
        <p:spPr>
          <a:xfrm>
            <a:off x="6246305" y="2493417"/>
            <a:ext cx="173980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s" sz="4800" b="1" i="0" strike="noStrike" cap="none" spc="0" baseline="0" dirty="0">
                <a:solidFill>
                  <a:srgbClr val="496F63"/>
                </a:solidFill>
                <a:effectLst/>
                <a:latin typeface="PT Sans"/>
                <a:ea typeface="PT Sans"/>
                <a:cs typeface="PT Sans"/>
              </a:rPr>
              <a:t>Elige indicadores que nos </a:t>
            </a:r>
            <a:r>
              <a:rPr lang="es" sz="4800" b="1" dirty="0">
                <a:solidFill>
                  <a:srgbClr val="496F63"/>
                </a:solidFill>
              </a:rPr>
              <a:t>muestren</a:t>
            </a:r>
            <a:r>
              <a:rPr lang="es" sz="4800" b="1" i="0" strike="noStrike" cap="none" spc="0" baseline="0" dirty="0">
                <a:solidFill>
                  <a:srgbClr val="496F63"/>
                </a:solidFill>
                <a:effectLst/>
                <a:latin typeface="PT Sans"/>
                <a:ea typeface="PT Sans"/>
                <a:cs typeface="PT Sans"/>
              </a:rPr>
              <a:t> si nuestros clientes están utilizando el producto de la manera adecuada.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E25C6230-EBCE-40A0-A7E7-31796451A702}"/>
              </a:ext>
            </a:extLst>
          </p:cNvPr>
          <p:cNvSpPr/>
          <p:nvPr/>
        </p:nvSpPr>
        <p:spPr>
          <a:xfrm>
            <a:off x="8683679" y="7937476"/>
            <a:ext cx="15884841" cy="624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" sz="3500" b="1" i="0" strike="noStrike" cap="none" spc="0" baseline="0" dirty="0">
                <a:solidFill>
                  <a:srgbClr val="496F63"/>
                </a:solidFill>
                <a:effectLst/>
                <a:latin typeface="PT Sans"/>
                <a:ea typeface="PT Sans"/>
                <a:cs typeface="PT Sans"/>
              </a:rPr>
              <a:t>Ejemplos de indicadores basados en las Métricas Pirata de Dave McClure:</a:t>
            </a: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4F1BED26-FD86-4E05-90AB-0CC3791ECC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8622001"/>
              </p:ext>
            </p:extLst>
          </p:nvPr>
        </p:nvGraphicFramePr>
        <p:xfrm>
          <a:off x="9191043" y="9046257"/>
          <a:ext cx="14969068" cy="28328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Prostokąt 12">
            <a:extLst>
              <a:ext uri="{FF2B5EF4-FFF2-40B4-BE49-F238E27FC236}">
                <a16:creationId xmlns:a16="http://schemas.microsoft.com/office/drawing/2014/main" id="{B4E3C070-2067-46E6-B3CD-F2A8C23FDD97}"/>
              </a:ext>
            </a:extLst>
          </p:cNvPr>
          <p:cNvSpPr/>
          <p:nvPr/>
        </p:nvSpPr>
        <p:spPr>
          <a:xfrm>
            <a:off x="13857077" y="12793422"/>
            <a:ext cx="74345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" sz="2400" b="0" i="0" strike="noStrike" cap="none" spc="0" baseline="0">
                <a:solidFill>
                  <a:srgbClr val="496F63"/>
                </a:solidFill>
                <a:effectLst/>
                <a:latin typeface="Arial"/>
                <a:ea typeface="Arial"/>
                <a:cs typeface="Arial"/>
              </a:rPr>
              <a:t>Fuente: https://www.paldesk.com/aarrr-pirate-metrics/</a:t>
            </a:r>
          </a:p>
        </p:txBody>
      </p:sp>
    </p:spTree>
    <p:extLst>
      <p:ext uri="{BB962C8B-B14F-4D97-AF65-F5344CB8AC3E}">
        <p14:creationId xmlns:p14="http://schemas.microsoft.com/office/powerpoint/2010/main" val="115263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  <p:cond evt="onBegin" delay="0">
                          <p:tn val="12"/>
                        </p:cond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  <p:cond evt="onBegin" delay="0">
                          <p:tn val="17"/>
                        </p:cond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Graphic spid="12" grpId="0">
        <p:bldAsOne/>
      </p:bldGraphic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16</a:t>
            </a:fld>
            <a:endParaRPr/>
          </a:p>
        </p:txBody>
      </p:sp>
      <p:sp>
        <p:nvSpPr>
          <p:cNvPr id="126" name="Shape 126"/>
          <p:cNvSpPr/>
          <p:nvPr/>
        </p:nvSpPr>
        <p:spPr>
          <a:xfrm>
            <a:off x="4517" y="-8634"/>
            <a:ext cx="9956901" cy="137332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6998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56C2E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28" name="Shape 128"/>
          <p:cNvSpPr/>
          <p:nvPr/>
        </p:nvSpPr>
        <p:spPr>
          <a:xfrm>
            <a:off x="4517" y="0"/>
            <a:ext cx="10211538" cy="13733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6998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496F63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30" name="Shape 130"/>
          <p:cNvSpPr/>
          <p:nvPr/>
        </p:nvSpPr>
        <p:spPr>
          <a:xfrm>
            <a:off x="300637" y="7200740"/>
            <a:ext cx="7961954" cy="296953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="" val="1"/>
            </a:ext>
          </a:extLst>
        </p:spPr>
        <p:txBody>
          <a:bodyPr lIns="38100" tIns="38100" rIns="38100" bIns="38100">
            <a:normAutofit/>
          </a:bodyPr>
          <a:lstStyle>
            <a:lvl1pPr algn="l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r>
              <a:rPr lang="es" sz="10000" b="1" i="0" strike="noStrike" cap="none" spc="0" baseline="0" dirty="0">
                <a:solidFill>
                  <a:srgbClr val="FFFFFF"/>
                </a:solidFill>
                <a:effectLst/>
                <a:latin typeface="Arial"/>
                <a:ea typeface="Arial"/>
                <a:cs typeface="Arial"/>
              </a:rPr>
              <a:t>Ventaja</a:t>
            </a:r>
          </a:p>
          <a:p>
            <a:r>
              <a:rPr lang="es" dirty="0">
                <a:solidFill>
                  <a:srgbClr val="FFFFFF"/>
                </a:solidFill>
                <a:latin typeface="Arial"/>
                <a:cs typeface="Arial"/>
              </a:rPr>
              <a:t>competitiva</a:t>
            </a:r>
            <a:endParaRPr lang="pl-PL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Tabela 4">
            <a:extLst>
              <a:ext uri="{FF2B5EF4-FFF2-40B4-BE49-F238E27FC236}">
                <a16:creationId xmlns:a16="http://schemas.microsoft.com/office/drawing/2014/main" id="{88CE6D14-493C-4670-815E-C41113E9A9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5380970"/>
              </p:ext>
            </p:extLst>
          </p:nvPr>
        </p:nvGraphicFramePr>
        <p:xfrm>
          <a:off x="299175" y="10462688"/>
          <a:ext cx="7961954" cy="29695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92391">
                  <a:extLst>
                    <a:ext uri="{9D8B030D-6E8A-4147-A177-3AD203B41FA5}">
                      <a16:colId xmlns:a16="http://schemas.microsoft.com/office/drawing/2014/main" val="4222263937"/>
                    </a:ext>
                  </a:extLst>
                </a:gridCol>
                <a:gridCol w="1592391">
                  <a:extLst>
                    <a:ext uri="{9D8B030D-6E8A-4147-A177-3AD203B41FA5}">
                      <a16:colId xmlns:a16="http://schemas.microsoft.com/office/drawing/2014/main" val="2673784136"/>
                    </a:ext>
                  </a:extLst>
                </a:gridCol>
                <a:gridCol w="796195">
                  <a:extLst>
                    <a:ext uri="{9D8B030D-6E8A-4147-A177-3AD203B41FA5}">
                      <a16:colId xmlns:a16="http://schemas.microsoft.com/office/drawing/2014/main" val="1104370562"/>
                    </a:ext>
                  </a:extLst>
                </a:gridCol>
                <a:gridCol w="796195">
                  <a:extLst>
                    <a:ext uri="{9D8B030D-6E8A-4147-A177-3AD203B41FA5}">
                      <a16:colId xmlns:a16="http://schemas.microsoft.com/office/drawing/2014/main" val="1475766613"/>
                    </a:ext>
                  </a:extLst>
                </a:gridCol>
                <a:gridCol w="1592391">
                  <a:extLst>
                    <a:ext uri="{9D8B030D-6E8A-4147-A177-3AD203B41FA5}">
                      <a16:colId xmlns:a16="http://schemas.microsoft.com/office/drawing/2014/main" val="288312378"/>
                    </a:ext>
                  </a:extLst>
                </a:gridCol>
                <a:gridCol w="1592391">
                  <a:extLst>
                    <a:ext uri="{9D8B030D-6E8A-4147-A177-3AD203B41FA5}">
                      <a16:colId xmlns:a16="http://schemas.microsoft.com/office/drawing/2014/main" val="2255483289"/>
                    </a:ext>
                  </a:extLst>
                </a:gridCol>
              </a:tblGrid>
              <a:tr h="989844">
                <a:tc rowSpan="2">
                  <a:txBody>
                    <a:bodyPr/>
                    <a:lstStyle/>
                    <a:p>
                      <a:pPr algn="ctr"/>
                      <a:r>
                        <a:rPr lang="es" sz="1100" b="1" i="0" strike="noStrike" cap="all" spc="400" baseline="0">
                          <a:solidFill>
                            <a:srgbClr val="496F63"/>
                          </a:solidFill>
                          <a:effectLst/>
                          <a:latin typeface="Montserrat-Regular"/>
                          <a:ea typeface="Montserrat-Regular"/>
                          <a:cs typeface="Montserrat-Regular"/>
                        </a:rPr>
                        <a:t>Problema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" sz="1100" b="1" i="0" strike="noStrike" cap="all" spc="400" baseline="0">
                          <a:solidFill>
                            <a:srgbClr val="496F63"/>
                          </a:solidFill>
                          <a:effectLst/>
                          <a:latin typeface="Montserrat-Regular"/>
                          <a:ea typeface="Montserrat-Regular"/>
                          <a:cs typeface="Montserrat-Regular"/>
                        </a:rPr>
                        <a:t>Solución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es" sz="900" b="1" i="0" strike="noStrike" cap="all" spc="400" baseline="0">
                          <a:solidFill>
                            <a:srgbClr val="496F63"/>
                          </a:solidFill>
                          <a:effectLst/>
                          <a:latin typeface="Montserrat-Regular"/>
                          <a:ea typeface="Montserrat-Regular"/>
                          <a:cs typeface="Montserrat-Regular"/>
                        </a:rPr>
                        <a:t>Propuesta de Valor</a:t>
                      </a:r>
                      <a:endParaRPr lang="pl-PL" sz="900" b="1">
                        <a:solidFill>
                          <a:srgbClr val="496F63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" sz="1100" b="1" i="0" strike="noStrike" cap="all" spc="400" baseline="0" dirty="0">
                          <a:solidFill>
                            <a:srgbClr val="496F63"/>
                          </a:solidFill>
                          <a:effectLst/>
                          <a:latin typeface="Montserrat-Regular"/>
                          <a:ea typeface="Montserrat-Regular"/>
                          <a:cs typeface="Montserrat-Regular"/>
                        </a:rPr>
                        <a:t>Ventaja COMPETITIVA</a:t>
                      </a:r>
                      <a:endParaRPr lang="pl-PL" sz="1100" b="1" dirty="0">
                        <a:solidFill>
                          <a:srgbClr val="496F63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" sz="800" b="1" i="0" strike="noStrike" cap="all" spc="400" baseline="0" dirty="0">
                          <a:solidFill>
                            <a:srgbClr val="496F6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tserrat-Regular"/>
                          <a:ea typeface="Montserrat-Regular"/>
                          <a:cs typeface="Montserrat-Regular"/>
                        </a:rPr>
                        <a:t>Segmentación de clientes</a:t>
                      </a:r>
                      <a:endParaRPr lang="pl-PL" sz="800" b="1" dirty="0">
                        <a:solidFill>
                          <a:srgbClr val="496F6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6640405"/>
                  </a:ext>
                </a:extLst>
              </a:tr>
              <a:tr h="98984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" sz="1100" b="1" i="0" strike="noStrike" cap="all" spc="400" baseline="0" dirty="0">
                          <a:solidFill>
                            <a:srgbClr val="496F63"/>
                          </a:solidFill>
                          <a:effectLst/>
                          <a:latin typeface="Montserrat-Regular"/>
                          <a:ea typeface="Montserrat-Regular"/>
                          <a:cs typeface="Montserrat-Regular"/>
                        </a:rPr>
                        <a:t>MétricaS Clave</a:t>
                      </a:r>
                      <a:endParaRPr lang="pl-PL" sz="1100" b="1" dirty="0">
                        <a:solidFill>
                          <a:srgbClr val="496F63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" sz="1100" b="1" i="0" strike="noStrike" cap="all" spc="400" baseline="0">
                          <a:solidFill>
                            <a:srgbClr val="496F63"/>
                          </a:solidFill>
                          <a:effectLst/>
                          <a:latin typeface="Montserrat-Regular"/>
                          <a:ea typeface="Montserrat-Regular"/>
                          <a:cs typeface="Montserrat-Regular"/>
                        </a:rPr>
                        <a:t>Canales</a:t>
                      </a:r>
                      <a:endParaRPr lang="pl-PL" sz="1100" b="1">
                        <a:solidFill>
                          <a:srgbClr val="496F63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6095260"/>
                  </a:ext>
                </a:extLst>
              </a:tr>
              <a:tr h="989844">
                <a:tc gridSpan="3">
                  <a:txBody>
                    <a:bodyPr/>
                    <a:lstStyle/>
                    <a:p>
                      <a:pPr algn="ctr"/>
                      <a:r>
                        <a:rPr lang="es" sz="1100" b="1" i="0" strike="noStrike" cap="all" spc="400" baseline="0">
                          <a:solidFill>
                            <a:srgbClr val="496F63"/>
                          </a:solidFill>
                          <a:effectLst/>
                          <a:latin typeface="Montserrat-Regular"/>
                          <a:ea typeface="Montserrat-Regular"/>
                          <a:cs typeface="Montserrat-Regular"/>
                        </a:rPr>
                        <a:t>Estructura de costes</a:t>
                      </a:r>
                      <a:endParaRPr lang="pl-PL" sz="1100" b="1">
                        <a:solidFill>
                          <a:srgbClr val="496F63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" sz="1100" b="1" i="0" strike="noStrike" cap="all" spc="400" baseline="0" dirty="0">
                          <a:solidFill>
                            <a:srgbClr val="496F63"/>
                          </a:solidFill>
                          <a:effectLst/>
                          <a:latin typeface="Montserrat-Regular"/>
                          <a:ea typeface="Montserrat-Regular"/>
                          <a:cs typeface="Montserrat-Regular"/>
                        </a:rPr>
                        <a:t>Fuentes de ingresos</a:t>
                      </a:r>
                      <a:endParaRPr lang="pl-PL" sz="1100" b="1" dirty="0">
                        <a:solidFill>
                          <a:srgbClr val="496F63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0923415"/>
                  </a:ext>
                </a:extLst>
              </a:tr>
            </a:tbl>
          </a:graphicData>
        </a:graphic>
      </p:graphicFrame>
      <p:pic>
        <p:nvPicPr>
          <p:cNvPr id="3" name="Obraz 2">
            <a:extLst>
              <a:ext uri="{FF2B5EF4-FFF2-40B4-BE49-F238E27FC236}">
                <a16:creationId xmlns:a16="http://schemas.microsoft.com/office/drawing/2014/main" id="{0BB7FFF8-4598-4307-A887-02C0855E09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31" y="1862854"/>
            <a:ext cx="3474913" cy="4596401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F7995DFB-A3EF-4349-A140-520856180507}"/>
              </a:ext>
            </a:extLst>
          </p:cNvPr>
          <p:cNvSpPr/>
          <p:nvPr/>
        </p:nvSpPr>
        <p:spPr>
          <a:xfrm>
            <a:off x="5110287" y="403933"/>
            <a:ext cx="12192000" cy="155448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s" sz="3200" b="0" i="0" strike="noStrike" cap="none" spc="0" baseline="0" dirty="0">
                <a:solidFill>
                  <a:srgbClr val="496F63"/>
                </a:solidFill>
                <a:effectLst/>
                <a:latin typeface="PT Sans"/>
                <a:ea typeface="PT Sans"/>
                <a:cs typeface="PT Sans"/>
              </a:rPr>
              <a:t>“Una verdadera ventaja competitiva</a:t>
            </a:r>
            <a:r>
              <a:rPr lang="es" sz="3200" b="0" i="0" strike="noStrike" cap="none" spc="0" dirty="0">
                <a:solidFill>
                  <a:srgbClr val="496F63"/>
                </a:solidFill>
                <a:effectLst/>
                <a:latin typeface="PT Sans"/>
                <a:ea typeface="PT Sans"/>
                <a:cs typeface="PT Sans"/>
              </a:rPr>
              <a:t> </a:t>
            </a:r>
            <a:r>
              <a:rPr lang="es" sz="3200" b="0" i="0" strike="noStrike" cap="none" spc="0" baseline="0" dirty="0">
                <a:solidFill>
                  <a:srgbClr val="496F63"/>
                </a:solidFill>
                <a:effectLst/>
                <a:latin typeface="PT Sans"/>
                <a:ea typeface="PT Sans"/>
                <a:cs typeface="PT Sans"/>
              </a:rPr>
              <a:t>es algo </a:t>
            </a:r>
            <a:endParaRPr lang="pl-PL" sz="3200" dirty="0">
              <a:solidFill>
                <a:srgbClr val="496F63"/>
              </a:solidFill>
            </a:endParaRPr>
          </a:p>
          <a:p>
            <a:pPr algn="l"/>
            <a:r>
              <a:rPr lang="es" sz="3200" b="0" i="0" strike="noStrike" cap="none" spc="0" baseline="0" dirty="0">
                <a:solidFill>
                  <a:srgbClr val="496F63"/>
                </a:solidFill>
                <a:effectLst/>
                <a:latin typeface="PT Sans"/>
                <a:ea typeface="PT Sans"/>
                <a:cs typeface="PT Sans"/>
              </a:rPr>
              <a:t>que no se puede copiar o comprar fácilmente.”</a:t>
            </a:r>
            <a:br>
              <a:rPr sz="3200" dirty="0"/>
            </a:br>
            <a:r>
              <a:rPr lang="es" sz="3200" b="0" i="0" strike="noStrike" cap="none" spc="0" baseline="0" dirty="0">
                <a:solidFill>
                  <a:srgbClr val="496F63"/>
                </a:solidFill>
                <a:effectLst/>
                <a:latin typeface="PT Sans"/>
                <a:ea typeface="PT Sans"/>
                <a:cs typeface="PT Sans"/>
              </a:rPr>
              <a:t>Jason Cohen</a:t>
            </a:r>
            <a:endParaRPr lang="pl-PL" sz="3200" dirty="0">
              <a:solidFill>
                <a:srgbClr val="496F63"/>
              </a:solidFill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812061AB-886E-4367-B272-A5BD1EFA050D}"/>
              </a:ext>
            </a:extLst>
          </p:cNvPr>
          <p:cNvSpPr/>
          <p:nvPr/>
        </p:nvSpPr>
        <p:spPr>
          <a:xfrm>
            <a:off x="10559675" y="1732565"/>
            <a:ext cx="12192000" cy="155448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s" sz="3200" b="0" i="0" strike="noStrike" cap="none" spc="0" baseline="0">
                <a:solidFill>
                  <a:srgbClr val="496F63"/>
                </a:solidFill>
                <a:effectLst/>
                <a:latin typeface="PT Sans"/>
                <a:ea typeface="PT Sans"/>
                <a:cs typeface="PT Sans"/>
              </a:rPr>
              <a:t>“La perfección no se alcanza cuando no hay nada más que añadir, </a:t>
            </a:r>
            <a:endParaRPr lang="pl-PL" sz="3200">
              <a:solidFill>
                <a:srgbClr val="496F63"/>
              </a:solidFill>
            </a:endParaRPr>
          </a:p>
          <a:p>
            <a:pPr algn="l"/>
            <a:r>
              <a:rPr lang="es" sz="3200" b="0" i="0" strike="noStrike" cap="none" spc="0" baseline="0">
                <a:solidFill>
                  <a:srgbClr val="496F63"/>
                </a:solidFill>
                <a:effectLst/>
                <a:latin typeface="PT Sans"/>
                <a:ea typeface="PT Sans"/>
                <a:cs typeface="PT Sans"/>
              </a:rPr>
              <a:t>sino cuando no queda nada que quitar”.</a:t>
            </a:r>
            <a:br>
              <a:rPr sz="3200"/>
            </a:br>
            <a:r>
              <a:rPr lang="es" sz="3200" b="0" i="0" strike="noStrike" cap="none" spc="0" baseline="0">
                <a:solidFill>
                  <a:srgbClr val="496F63"/>
                </a:solidFill>
                <a:effectLst/>
                <a:latin typeface="PT Sans"/>
                <a:ea typeface="PT Sans"/>
                <a:cs typeface="PT Sans"/>
              </a:rPr>
              <a:t>Antoine de Santo-Exupery</a:t>
            </a:r>
            <a:endParaRPr lang="pl-PL" sz="3200">
              <a:solidFill>
                <a:srgbClr val="496F63"/>
              </a:solidFill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A735605A-2EB6-4E1D-9623-F598FEF994A9}"/>
              </a:ext>
            </a:extLst>
          </p:cNvPr>
          <p:cNvSpPr/>
          <p:nvPr/>
        </p:nvSpPr>
        <p:spPr>
          <a:xfrm>
            <a:off x="7609225" y="3446513"/>
            <a:ext cx="1603514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" sz="4000" b="0" i="0" strike="noStrike" cap="none" spc="0" baseline="0" dirty="0">
                <a:solidFill>
                  <a:srgbClr val="496F63"/>
                </a:solidFill>
                <a:effectLst/>
                <a:latin typeface="PT Sans"/>
                <a:ea typeface="PT Sans"/>
                <a:cs typeface="PT Sans"/>
              </a:rPr>
              <a:t>Podemos también referirnos a ella como ventaja injusta</a:t>
            </a:r>
            <a:r>
              <a:rPr lang="es" sz="4000" b="0" i="0" strike="noStrike" cap="none" spc="0" dirty="0">
                <a:solidFill>
                  <a:srgbClr val="496F63"/>
                </a:solidFill>
                <a:effectLst/>
                <a:latin typeface="PT Sans"/>
                <a:ea typeface="PT Sans"/>
                <a:cs typeface="PT Sans"/>
              </a:rPr>
              <a:t> </a:t>
            </a:r>
            <a:r>
              <a:rPr lang="es" sz="4000" b="0" i="0" strike="noStrike" cap="none" spc="0" baseline="0" dirty="0">
                <a:solidFill>
                  <a:srgbClr val="496F63"/>
                </a:solidFill>
                <a:effectLst/>
                <a:latin typeface="PT Sans"/>
                <a:ea typeface="PT Sans"/>
                <a:cs typeface="PT Sans"/>
              </a:rPr>
              <a:t>o aquellas barreras que se establecen el plan de empresa para dificultar la entrada de otras empresas en tu nicho de mercado.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7B5145B7-6C67-4B8C-969E-92C1A9CE7DE5}"/>
              </a:ext>
            </a:extLst>
          </p:cNvPr>
          <p:cNvSpPr/>
          <p:nvPr/>
        </p:nvSpPr>
        <p:spPr>
          <a:xfrm>
            <a:off x="8061436" y="6709936"/>
            <a:ext cx="15671026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" sz="4000" b="0" i="0" strike="noStrike" cap="none" spc="0" baseline="0" dirty="0">
                <a:solidFill>
                  <a:srgbClr val="496F63"/>
                </a:solidFill>
                <a:effectLst/>
                <a:latin typeface="PT Sans"/>
                <a:ea typeface="PT Sans"/>
                <a:cs typeface="PT Sans"/>
              </a:rPr>
              <a:t>Siempre hay riesgo de que emerjan nuevos competidores. </a:t>
            </a:r>
          </a:p>
          <a:p>
            <a:r>
              <a:rPr lang="es" sz="4000" b="0" i="0" strike="noStrike" cap="none" spc="0" baseline="0" dirty="0">
                <a:solidFill>
                  <a:srgbClr val="496F63"/>
                </a:solidFill>
                <a:effectLst/>
                <a:latin typeface="PT Sans"/>
                <a:ea typeface="PT Sans"/>
                <a:cs typeface="PT Sans"/>
              </a:rPr>
              <a:t>Es por esta razón que, siempre debemos centrarnos en buscar, encontrar y crear</a:t>
            </a:r>
            <a:r>
              <a:rPr lang="es" sz="4000" b="0" i="0" strike="noStrike" cap="none" spc="0" dirty="0">
                <a:solidFill>
                  <a:srgbClr val="496F63"/>
                </a:solidFill>
                <a:effectLst/>
                <a:latin typeface="PT Sans"/>
                <a:ea typeface="PT Sans"/>
                <a:cs typeface="PT Sans"/>
              </a:rPr>
              <a:t> </a:t>
            </a:r>
            <a:r>
              <a:rPr lang="es" sz="4000" b="0" i="0" strike="noStrike" cap="none" spc="0" baseline="0" dirty="0">
                <a:solidFill>
                  <a:srgbClr val="FF0000"/>
                </a:solidFill>
                <a:effectLst/>
                <a:latin typeface="PT Sans"/>
                <a:ea typeface="PT Sans"/>
                <a:cs typeface="PT Sans"/>
              </a:rPr>
              <a:t>ventajas</a:t>
            </a:r>
            <a:r>
              <a:rPr lang="es" sz="4000" b="0" i="0" strike="noStrike" cap="none" spc="0" dirty="0">
                <a:solidFill>
                  <a:srgbClr val="FF0000"/>
                </a:solidFill>
                <a:effectLst/>
                <a:latin typeface="PT Sans"/>
                <a:ea typeface="PT Sans"/>
                <a:cs typeface="PT Sans"/>
              </a:rPr>
              <a:t> competitivas</a:t>
            </a:r>
            <a:r>
              <a:rPr lang="es" sz="4000" b="0" i="0" strike="noStrike" cap="none" spc="0" baseline="0" dirty="0">
                <a:solidFill>
                  <a:srgbClr val="496F63"/>
                </a:solidFill>
                <a:effectLst/>
                <a:latin typeface="PT Sans"/>
                <a:ea typeface="PT Sans"/>
                <a:cs typeface="PT Sans"/>
              </a:rPr>
              <a:t>.</a:t>
            </a:r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94945593-51C1-4318-9158-2B623C0173D8}"/>
              </a:ext>
            </a:extLst>
          </p:cNvPr>
          <p:cNvSpPr/>
          <p:nvPr/>
        </p:nvSpPr>
        <p:spPr>
          <a:xfrm>
            <a:off x="9983688" y="8857472"/>
            <a:ext cx="14123406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s" sz="4000" b="1" i="0" strike="noStrike" cap="none" spc="0" baseline="0" dirty="0">
                <a:solidFill>
                  <a:srgbClr val="496F63"/>
                </a:solidFill>
                <a:effectLst/>
                <a:latin typeface="PT Sans"/>
                <a:ea typeface="PT Sans"/>
                <a:cs typeface="PT Sans"/>
              </a:rPr>
              <a:t>Propuesta de valor única (</a:t>
            </a:r>
            <a:r>
              <a:rPr lang="es" sz="4000" b="1" dirty="0">
                <a:solidFill>
                  <a:srgbClr val="496F63"/>
                </a:solidFill>
              </a:rPr>
              <a:t>PVU)</a:t>
            </a:r>
            <a:r>
              <a:rPr lang="es" sz="4000" b="1" i="0" strike="noStrike" cap="none" spc="0" baseline="0" dirty="0">
                <a:solidFill>
                  <a:srgbClr val="496F63"/>
                </a:solidFill>
                <a:effectLst/>
                <a:latin typeface="PT Sans"/>
                <a:ea typeface="PT Sans"/>
                <a:cs typeface="PT Sans"/>
              </a:rPr>
              <a:t> ≠ Ventaja Competitiva </a:t>
            </a:r>
          </a:p>
          <a:p>
            <a:r>
              <a:rPr lang="es" sz="3600" b="0" i="0" strike="noStrike" cap="none" spc="0" baseline="0" dirty="0">
                <a:solidFill>
                  <a:srgbClr val="496F63"/>
                </a:solidFill>
                <a:effectLst/>
                <a:latin typeface="PT Sans"/>
                <a:ea typeface="PT Sans"/>
                <a:cs typeface="PT Sans"/>
              </a:rPr>
              <a:t>La Propuesta de valor única pretende captar la atención del cliente.</a:t>
            </a:r>
          </a:p>
          <a:p>
            <a:r>
              <a:rPr lang="es" sz="3600" b="0" i="0" strike="noStrike" cap="none" spc="0" baseline="0" dirty="0">
                <a:solidFill>
                  <a:srgbClr val="496F63"/>
                </a:solidFill>
                <a:effectLst/>
                <a:latin typeface="PT Sans"/>
                <a:ea typeface="PT Sans"/>
                <a:cs typeface="PT Sans"/>
              </a:rPr>
              <a:t>La ventaja competitiva</a:t>
            </a:r>
            <a:r>
              <a:rPr lang="es" sz="3600" b="0" i="0" strike="noStrike" cap="none" spc="0" dirty="0">
                <a:solidFill>
                  <a:srgbClr val="496F63"/>
                </a:solidFill>
                <a:effectLst/>
                <a:latin typeface="PT Sans"/>
                <a:ea typeface="PT Sans"/>
                <a:cs typeface="PT Sans"/>
              </a:rPr>
              <a:t> </a:t>
            </a:r>
            <a:r>
              <a:rPr lang="es" sz="3600" b="0" i="0" strike="noStrike" cap="none" spc="0" baseline="0" dirty="0">
                <a:solidFill>
                  <a:srgbClr val="496F63"/>
                </a:solidFill>
                <a:effectLst/>
                <a:latin typeface="PT Sans"/>
                <a:ea typeface="PT Sans"/>
                <a:cs typeface="PT Sans"/>
              </a:rPr>
              <a:t>pretende disuadir a la competencia.</a:t>
            </a:r>
          </a:p>
          <a:p>
            <a:endParaRPr lang="pl-PL" sz="4000" dirty="0">
              <a:solidFill>
                <a:srgbClr val="496F63"/>
              </a:solidFill>
            </a:endParaRP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5BF3881E-B11A-44F0-B2C8-D5AC2A6735CD}"/>
              </a:ext>
            </a:extLst>
          </p:cNvPr>
          <p:cNvSpPr/>
          <p:nvPr/>
        </p:nvSpPr>
        <p:spPr>
          <a:xfrm>
            <a:off x="11964349" y="10798495"/>
            <a:ext cx="1357411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s" sz="4000" b="1" i="0" strike="noStrike" cap="none" spc="0" baseline="0" dirty="0">
                <a:solidFill>
                  <a:srgbClr val="496F63"/>
                </a:solidFill>
                <a:effectLst/>
              </a:rPr>
              <a:t>Ejemplo:</a:t>
            </a:r>
          </a:p>
          <a:p>
            <a:pPr algn="l"/>
            <a:r>
              <a:rPr lang="es" sz="3600" dirty="0">
                <a:solidFill>
                  <a:srgbClr val="496F63"/>
                </a:solidFill>
              </a:rPr>
              <a:t>PVU</a:t>
            </a:r>
            <a:r>
              <a:rPr lang="es" sz="3600" b="0" i="0" strike="noStrike" cap="none" spc="0" baseline="0" dirty="0">
                <a:solidFill>
                  <a:srgbClr val="496F63"/>
                </a:solidFill>
                <a:effectLst/>
              </a:rPr>
              <a:t>: “Conecta y comparte</a:t>
            </a:r>
            <a:r>
              <a:rPr lang="es" sz="3600" b="0" i="0" strike="noStrike" cap="none" spc="0" dirty="0">
                <a:solidFill>
                  <a:srgbClr val="496F63"/>
                </a:solidFill>
                <a:effectLst/>
              </a:rPr>
              <a:t> con las personas de tu entorno</a:t>
            </a:r>
            <a:r>
              <a:rPr lang="es" sz="3600" b="0" i="0" strike="noStrike" cap="none" spc="0" baseline="0" dirty="0">
                <a:solidFill>
                  <a:srgbClr val="496F63"/>
                </a:solidFill>
                <a:effectLst/>
              </a:rPr>
              <a:t>.”</a:t>
            </a:r>
            <a:endParaRPr lang="pl-PL" sz="3600" dirty="0">
              <a:solidFill>
                <a:srgbClr val="496F63"/>
              </a:solidFill>
            </a:endParaRPr>
          </a:p>
          <a:p>
            <a:pPr algn="l"/>
            <a:r>
              <a:rPr lang="es" sz="3600" dirty="0">
                <a:solidFill>
                  <a:srgbClr val="496F63"/>
                </a:solidFill>
              </a:rPr>
              <a:t>Ventaja Competitiva</a:t>
            </a:r>
            <a:r>
              <a:rPr lang="es" sz="3600" b="0" i="0" strike="noStrike" cap="none" spc="0" baseline="0" dirty="0">
                <a:solidFill>
                  <a:srgbClr val="496F63"/>
                </a:solidFill>
                <a:effectLst/>
              </a:rPr>
              <a:t>: </a:t>
            </a:r>
            <a:r>
              <a:rPr lang="es-ES" sz="3600" dirty="0">
                <a:solidFill>
                  <a:srgbClr val="496F63"/>
                </a:solidFill>
              </a:rPr>
              <a:t>Importantes efectos en la red.</a:t>
            </a:r>
            <a:endParaRPr lang="pl-PL" sz="3600" dirty="0">
              <a:solidFill>
                <a:srgbClr val="496F63"/>
              </a:solidFill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99B6FE8D-237A-4D2F-B615-060909B7BF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054" y="11436306"/>
            <a:ext cx="1022296" cy="1022296"/>
          </a:xfrm>
          <a:prstGeom prst="rect">
            <a:avLst/>
          </a:prstGeom>
        </p:spPr>
      </p:pic>
      <p:sp>
        <p:nvSpPr>
          <p:cNvPr id="12" name="Prostokąt 11">
            <a:extLst>
              <a:ext uri="{FF2B5EF4-FFF2-40B4-BE49-F238E27FC236}">
                <a16:creationId xmlns:a16="http://schemas.microsoft.com/office/drawing/2014/main" id="{BCDB776B-F1D8-4667-81F3-D7B3DA734832}"/>
              </a:ext>
            </a:extLst>
          </p:cNvPr>
          <p:cNvSpPr/>
          <p:nvPr/>
        </p:nvSpPr>
        <p:spPr>
          <a:xfrm>
            <a:off x="6322078" y="5473189"/>
            <a:ext cx="17945416" cy="8534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" sz="5000" b="1" i="0" strike="noStrike" cap="none" spc="0" baseline="0">
                <a:solidFill>
                  <a:srgbClr val="496F63"/>
                </a:solidFill>
                <a:effectLst/>
                <a:latin typeface="PT Sans"/>
                <a:ea typeface="PT Sans"/>
                <a:cs typeface="PT Sans"/>
              </a:rPr>
              <a:t>Esto es algo que no se puede copiar o comprar fácilmente.</a:t>
            </a:r>
            <a:endParaRPr lang="pl-PL" sz="5000" b="1">
              <a:solidFill>
                <a:srgbClr val="496F63"/>
              </a:solidFill>
            </a:endParaRP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10D45884-A3D5-4F28-94A9-8482D2A2852D}"/>
              </a:ext>
            </a:extLst>
          </p:cNvPr>
          <p:cNvSpPr/>
          <p:nvPr/>
        </p:nvSpPr>
        <p:spPr>
          <a:xfrm>
            <a:off x="14633026" y="13115061"/>
            <a:ext cx="482473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" sz="2400" b="0" i="0" strike="noStrike" cap="none" spc="0" baseline="0" dirty="0">
                <a:solidFill>
                  <a:srgbClr val="496F63"/>
                </a:solidFill>
                <a:effectLst/>
                <a:latin typeface="Arial"/>
                <a:ea typeface="Arial"/>
                <a:cs typeface="Arial"/>
              </a:rPr>
              <a:t>Fuente: https://blog.leanstack.com</a:t>
            </a:r>
          </a:p>
        </p:txBody>
      </p:sp>
    </p:spTree>
    <p:extLst>
      <p:ext uri="{BB962C8B-B14F-4D97-AF65-F5344CB8AC3E}">
        <p14:creationId xmlns:p14="http://schemas.microsoft.com/office/powerpoint/2010/main" val="316312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5" grpId="0" uiExpand="1" build="p"/>
      <p:bldP spid="16" grpId="0" uiExpand="1" build="p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93E88B1A-5C2B-D140-B6D3-6C785609996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4703" y="2765962"/>
            <a:ext cx="14041665" cy="15049440"/>
          </a:xfrm>
          <a:prstGeom prst="rect">
            <a:avLst/>
          </a:prstGeom>
        </p:spPr>
      </p:pic>
      <p:sp>
        <p:nvSpPr>
          <p:cNvPr id="134" name="Shape 13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17</a:t>
            </a:fld>
            <a:endParaRPr/>
          </a:p>
        </p:txBody>
      </p:sp>
      <p:grpSp>
        <p:nvGrpSpPr>
          <p:cNvPr id="142" name="Group 142"/>
          <p:cNvGrpSpPr/>
          <p:nvPr/>
        </p:nvGrpSpPr>
        <p:grpSpPr>
          <a:xfrm>
            <a:off x="2157488" y="2581955"/>
            <a:ext cx="6186407" cy="3231031"/>
            <a:chOff x="0" y="1"/>
            <a:chExt cx="6186406" cy="8552092"/>
          </a:xfrm>
        </p:grpSpPr>
        <p:sp>
          <p:nvSpPr>
            <p:cNvPr id="135" name="Shape 135"/>
            <p:cNvSpPr/>
            <p:nvPr/>
          </p:nvSpPr>
          <p:spPr>
            <a:xfrm>
              <a:off x="250131" y="3274944"/>
              <a:ext cx="5812800" cy="3687094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t">
              <a:normAutofit fontScale="87500" lnSpcReduction="20000"/>
            </a:bodyPr>
            <a:lstStyle>
              <a:lvl1pPr algn="ctr"/>
            </a:lstStyle>
            <a:p>
              <a:r>
                <a:rPr lang="es" sz="4000" b="0" i="0" strike="noStrike" cap="none" spc="0" baseline="0" dirty="0">
                  <a:solidFill>
                    <a:srgbClr val="A6A7AC"/>
                  </a:solidFill>
                  <a:effectLst/>
                  <a:latin typeface="Arial"/>
                  <a:ea typeface="Arial"/>
                  <a:cs typeface="Arial"/>
                </a:rPr>
                <a:t>No se necesita un MBA (Master in Business Administration)</a:t>
              </a:r>
              <a:r>
                <a:rPr lang="es" sz="3600" b="0" i="0" strike="noStrike" cap="none" spc="0" baseline="0" dirty="0">
                  <a:solidFill>
                    <a:srgbClr val="A6A7AC"/>
                  </a:solidFill>
                  <a:effectLst/>
                  <a:latin typeface="Arial"/>
                  <a:ea typeface="Arial"/>
                  <a:cs typeface="Arial"/>
                </a:rPr>
                <a:t>.</a:t>
              </a:r>
              <a:endParaRPr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6" name="Shape 136"/>
            <p:cNvSpPr/>
            <p:nvPr/>
          </p:nvSpPr>
          <p:spPr>
            <a:xfrm>
              <a:off x="0" y="1"/>
              <a:ext cx="6186406" cy="8552092"/>
            </a:xfrm>
            <a:prstGeom prst="rect">
              <a:avLst/>
            </a:prstGeom>
            <a:noFill/>
            <a:ln w="50800" cap="flat">
              <a:solidFill>
                <a:srgbClr val="84CAC5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4000"/>
            </a:p>
          </p:txBody>
        </p:sp>
        <p:sp>
          <p:nvSpPr>
            <p:cNvPr id="141" name="Shape 141"/>
            <p:cNvSpPr/>
            <p:nvPr/>
          </p:nvSpPr>
          <p:spPr>
            <a:xfrm>
              <a:off x="1308380" y="766148"/>
              <a:ext cx="3637424" cy="1815218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 algn="ctr">
                <a:lnSpc>
                  <a:spcPct val="80000"/>
                </a:lnSpc>
                <a:defRPr sz="3000" b="1">
                  <a:solidFill>
                    <a:srgbClr val="393941"/>
                  </a:solidFill>
                  <a:latin typeface="Montserrat-SemiBold"/>
                  <a:ea typeface="Montserrat-SemiBold"/>
                  <a:cs typeface="Montserrat-SemiBold"/>
                  <a:sym typeface="Montserrat-SemiBold"/>
                </a:defRPr>
              </a:lvl1pPr>
            </a:lstStyle>
            <a:p>
              <a:r>
                <a:rPr lang="es" sz="5000" b="1" i="0" strike="noStrike" cap="none" spc="0" baseline="0" dirty="0">
                  <a:solidFill>
                    <a:srgbClr val="393941"/>
                  </a:solidFill>
                  <a:effectLst/>
                  <a:latin typeface="Arial"/>
                  <a:ea typeface="Arial"/>
                  <a:cs typeface="Arial"/>
                </a:rPr>
                <a:t>Es Intuitivo</a:t>
              </a:r>
              <a:endParaRPr sz="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0" name="Group 150"/>
          <p:cNvGrpSpPr/>
          <p:nvPr/>
        </p:nvGrpSpPr>
        <p:grpSpPr>
          <a:xfrm>
            <a:off x="9098797" y="2581954"/>
            <a:ext cx="6186408" cy="3231032"/>
            <a:chOff x="0" y="0"/>
            <a:chExt cx="6186406" cy="8552092"/>
          </a:xfrm>
        </p:grpSpPr>
        <p:sp>
          <p:nvSpPr>
            <p:cNvPr id="144" name="Shape 144"/>
            <p:cNvSpPr/>
            <p:nvPr/>
          </p:nvSpPr>
          <p:spPr>
            <a:xfrm>
              <a:off x="234390" y="3326127"/>
              <a:ext cx="5578410" cy="3834041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t">
              <a:normAutofit/>
            </a:bodyPr>
            <a:lstStyle>
              <a:lvl1pPr algn="ctr"/>
            </a:lstStyle>
            <a:p>
              <a:r>
                <a:rPr lang="es" sz="4000" b="0" i="0" strike="noStrike" cap="none" spc="0" baseline="0" dirty="0">
                  <a:solidFill>
                    <a:srgbClr val="A6A7AC"/>
                  </a:solidFill>
                  <a:effectLst/>
                  <a:latin typeface="Arial"/>
                  <a:ea typeface="Arial"/>
                  <a:cs typeface="Arial"/>
                </a:rPr>
                <a:t>Se usa en todo el mundo.</a:t>
              </a:r>
              <a:endParaRPr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5" name="Shape 145"/>
            <p:cNvSpPr/>
            <p:nvPr/>
          </p:nvSpPr>
          <p:spPr>
            <a:xfrm>
              <a:off x="0" y="0"/>
              <a:ext cx="6186406" cy="8552092"/>
            </a:xfrm>
            <a:prstGeom prst="rect">
              <a:avLst/>
            </a:prstGeom>
            <a:noFill/>
            <a:ln w="50800" cap="flat">
              <a:solidFill>
                <a:srgbClr val="84CAC5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>
              <a:off x="1045329" y="1396309"/>
              <a:ext cx="4095746" cy="546103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 algn="ctr">
                <a:lnSpc>
                  <a:spcPct val="80000"/>
                </a:lnSpc>
                <a:defRPr sz="3000" b="1">
                  <a:solidFill>
                    <a:srgbClr val="393941"/>
                  </a:solidFill>
                  <a:latin typeface="Montserrat-SemiBold"/>
                  <a:ea typeface="Montserrat-SemiBold"/>
                  <a:cs typeface="Montserrat-SemiBold"/>
                  <a:sym typeface="Montserrat-SemiBold"/>
                </a:defRPr>
              </a:lvl1pPr>
            </a:lstStyle>
            <a:p>
              <a:r>
                <a:rPr lang="es" sz="5000" b="1" i="0" strike="noStrike" cap="none" spc="0" baseline="0" dirty="0">
                  <a:solidFill>
                    <a:srgbClr val="393941"/>
                  </a:solidFill>
                  <a:effectLst/>
                  <a:latin typeface="Arial"/>
                  <a:ea typeface="Arial"/>
                  <a:cs typeface="Arial"/>
                </a:rPr>
                <a:t>Es Universal</a:t>
              </a:r>
              <a:endParaRPr sz="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8" name="Group 158"/>
          <p:cNvGrpSpPr/>
          <p:nvPr/>
        </p:nvGrpSpPr>
        <p:grpSpPr>
          <a:xfrm>
            <a:off x="16040106" y="2581955"/>
            <a:ext cx="6186407" cy="3231031"/>
            <a:chOff x="0" y="0"/>
            <a:chExt cx="6186406" cy="8552092"/>
          </a:xfrm>
        </p:grpSpPr>
        <p:sp>
          <p:nvSpPr>
            <p:cNvPr id="152" name="Shape 152"/>
            <p:cNvSpPr/>
            <p:nvPr/>
          </p:nvSpPr>
          <p:spPr>
            <a:xfrm>
              <a:off x="225866" y="3091018"/>
              <a:ext cx="5710408" cy="4521443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t">
              <a:noAutofit/>
            </a:bodyPr>
            <a:lstStyle>
              <a:lvl1pPr algn="ctr"/>
            </a:lstStyle>
            <a:p>
              <a:r>
                <a:rPr lang="es" sz="3600" b="0" i="0" strike="noStrike" cap="none" spc="0" baseline="0" dirty="0">
                  <a:solidFill>
                    <a:srgbClr val="A6A7AC"/>
                  </a:solidFill>
                  <a:effectLst/>
                  <a:latin typeface="Arial"/>
                  <a:ea typeface="Arial"/>
                  <a:cs typeface="Arial"/>
                </a:rPr>
                <a:t>Centrado en la resolución de problemas propios del cliente.</a:t>
              </a:r>
              <a:endParaRPr lang="pl-PL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3" name="Shape 153"/>
            <p:cNvSpPr/>
            <p:nvPr/>
          </p:nvSpPr>
          <p:spPr>
            <a:xfrm>
              <a:off x="0" y="0"/>
              <a:ext cx="6186406" cy="8552092"/>
            </a:xfrm>
            <a:prstGeom prst="rect">
              <a:avLst/>
            </a:prstGeom>
            <a:noFill/>
            <a:ln w="50800" cap="flat">
              <a:solidFill>
                <a:srgbClr val="84CAC5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57" name="Shape 157"/>
            <p:cNvSpPr/>
            <p:nvPr/>
          </p:nvSpPr>
          <p:spPr>
            <a:xfrm>
              <a:off x="1262359" y="767090"/>
              <a:ext cx="3637423" cy="1815218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 algn="ctr">
                <a:lnSpc>
                  <a:spcPct val="80000"/>
                </a:lnSpc>
                <a:defRPr sz="3000" b="1">
                  <a:solidFill>
                    <a:srgbClr val="393941"/>
                  </a:solidFill>
                  <a:latin typeface="Montserrat-SemiBold"/>
                  <a:ea typeface="Montserrat-SemiBold"/>
                  <a:cs typeface="Montserrat-SemiBold"/>
                  <a:sym typeface="Montserrat-SemiBold"/>
                </a:defRPr>
              </a:lvl1pPr>
            </a:lstStyle>
            <a:p>
              <a:r>
                <a:rPr lang="es" sz="5000" b="1" i="0" strike="noStrike" cap="none" spc="0" baseline="0" dirty="0">
                  <a:solidFill>
                    <a:srgbClr val="393941"/>
                  </a:solidFill>
                  <a:effectLst/>
                  <a:latin typeface="Arial"/>
                  <a:ea typeface="Arial"/>
                  <a:cs typeface="Arial"/>
                </a:rPr>
                <a:t>Diferente</a:t>
              </a:r>
              <a:endParaRPr sz="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Shape 118">
            <a:extLst>
              <a:ext uri="{FF2B5EF4-FFF2-40B4-BE49-F238E27FC236}">
                <a16:creationId xmlns:a16="http://schemas.microsoft.com/office/drawing/2014/main" id="{D3FE02C2-8074-4664-B19E-7A5FEA8E39CF}"/>
              </a:ext>
            </a:extLst>
          </p:cNvPr>
          <p:cNvSpPr/>
          <p:nvPr/>
        </p:nvSpPr>
        <p:spPr>
          <a:xfrm>
            <a:off x="995004" y="-110452"/>
            <a:ext cx="22437375" cy="362319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="" val="1"/>
            </a:ext>
          </a:extLst>
        </p:spPr>
        <p:txBody>
          <a:bodyPr lIns="38100" tIns="38100" rIns="38100" bIns="38100">
            <a:normAutofit/>
          </a:bodyPr>
          <a:lstStyle>
            <a:lvl1pPr algn="ctr">
              <a:lnSpc>
                <a:spcPct val="80000"/>
              </a:lnSpc>
              <a:defRPr sz="10000" b="1">
                <a:solidFill>
                  <a:srgbClr val="F4F5F7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pPr>
              <a:lnSpc>
                <a:spcPct val="120000"/>
              </a:lnSpc>
            </a:pPr>
            <a:r>
              <a:rPr lang="es" sz="7000" b="1" i="0" strike="noStrike" cap="none" spc="0" baseline="0" dirty="0">
                <a:solidFill>
                  <a:srgbClr val="496F63"/>
                </a:solidFill>
                <a:effectLst/>
                <a:latin typeface="Arial"/>
                <a:ea typeface="Arial"/>
                <a:cs typeface="Arial"/>
              </a:rPr>
              <a:t>Ventajas del</a:t>
            </a:r>
            <a:endParaRPr lang="pl-PL" sz="7000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s" sz="7000" b="1" i="0" strike="noStrike" cap="none" spc="0" baseline="0" dirty="0">
                <a:solidFill>
                  <a:srgbClr val="496F63"/>
                </a:solidFill>
                <a:effectLst/>
                <a:latin typeface="Arial"/>
                <a:ea typeface="Arial"/>
                <a:cs typeface="Arial"/>
              </a:rPr>
              <a:t>Modelo Canvas dentro de la Innovación LEAN </a:t>
            </a:r>
            <a:endParaRPr sz="7000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roup 142">
            <a:extLst>
              <a:ext uri="{FF2B5EF4-FFF2-40B4-BE49-F238E27FC236}">
                <a16:creationId xmlns:a16="http://schemas.microsoft.com/office/drawing/2014/main" id="{99F586B1-3F67-4453-9F65-1C15C096EEB6}"/>
              </a:ext>
            </a:extLst>
          </p:cNvPr>
          <p:cNvGrpSpPr/>
          <p:nvPr/>
        </p:nvGrpSpPr>
        <p:grpSpPr>
          <a:xfrm>
            <a:off x="2157487" y="6034623"/>
            <a:ext cx="6186407" cy="3231031"/>
            <a:chOff x="0" y="1"/>
            <a:chExt cx="6186406" cy="8552092"/>
          </a:xfrm>
        </p:grpSpPr>
        <p:sp>
          <p:nvSpPr>
            <p:cNvPr id="27" name="Shape 135">
              <a:extLst>
                <a:ext uri="{FF2B5EF4-FFF2-40B4-BE49-F238E27FC236}">
                  <a16:creationId xmlns:a16="http://schemas.microsoft.com/office/drawing/2014/main" id="{81688347-C474-4317-BC73-0D450726C817}"/>
                </a:ext>
              </a:extLst>
            </p:cNvPr>
            <p:cNvSpPr/>
            <p:nvPr/>
          </p:nvSpPr>
          <p:spPr>
            <a:xfrm>
              <a:off x="171179" y="3386954"/>
              <a:ext cx="5800669" cy="3970282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t">
              <a:noAutofit/>
            </a:bodyPr>
            <a:lstStyle>
              <a:lvl1pPr algn="ctr"/>
            </a:lstStyle>
            <a:p>
              <a:r>
                <a:rPr lang="es" sz="3600" b="0" i="0" strike="noStrike" cap="none" spc="0" baseline="0" dirty="0">
                  <a:solidFill>
                    <a:srgbClr val="A6A7AC"/>
                  </a:solidFill>
                  <a:effectLst/>
                  <a:latin typeface="Arial"/>
                  <a:ea typeface="Arial"/>
                  <a:cs typeface="Arial"/>
                </a:rPr>
                <a:t>El poder del Lean Canvas se basa en su simplicidad. </a:t>
              </a:r>
              <a:endParaRPr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Shape 136">
              <a:extLst>
                <a:ext uri="{FF2B5EF4-FFF2-40B4-BE49-F238E27FC236}">
                  <a16:creationId xmlns:a16="http://schemas.microsoft.com/office/drawing/2014/main" id="{0177BC39-43A2-4FAA-9C00-5AFACBF82DDD}"/>
                </a:ext>
              </a:extLst>
            </p:cNvPr>
            <p:cNvSpPr/>
            <p:nvPr/>
          </p:nvSpPr>
          <p:spPr>
            <a:xfrm>
              <a:off x="0" y="1"/>
              <a:ext cx="6186406" cy="8552092"/>
            </a:xfrm>
            <a:prstGeom prst="rect">
              <a:avLst/>
            </a:prstGeom>
            <a:noFill/>
            <a:ln w="50800" cap="flat">
              <a:solidFill>
                <a:srgbClr val="84CAC5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29" name="Shape 141">
              <a:extLst>
                <a:ext uri="{FF2B5EF4-FFF2-40B4-BE49-F238E27FC236}">
                  <a16:creationId xmlns:a16="http://schemas.microsoft.com/office/drawing/2014/main" id="{9FBEBBB5-F637-4D7D-9499-850AFF5C760B}"/>
                </a:ext>
              </a:extLst>
            </p:cNvPr>
            <p:cNvSpPr/>
            <p:nvPr/>
          </p:nvSpPr>
          <p:spPr>
            <a:xfrm>
              <a:off x="1274491" y="737218"/>
              <a:ext cx="3637424" cy="1815218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 algn="ctr">
                <a:lnSpc>
                  <a:spcPct val="80000"/>
                </a:lnSpc>
                <a:defRPr sz="3000" b="1">
                  <a:solidFill>
                    <a:srgbClr val="393941"/>
                  </a:solidFill>
                  <a:latin typeface="Montserrat-SemiBold"/>
                  <a:ea typeface="Montserrat-SemiBold"/>
                  <a:cs typeface="Montserrat-SemiBold"/>
                  <a:sym typeface="Montserrat-SemiBold"/>
                </a:defRPr>
              </a:lvl1pPr>
            </a:lstStyle>
            <a:p>
              <a:r>
                <a:rPr lang="es" sz="5000" b="1" i="0" strike="noStrike" cap="none" spc="0" baseline="0" dirty="0">
                  <a:solidFill>
                    <a:srgbClr val="393941"/>
                  </a:solidFill>
                  <a:effectLst/>
                  <a:latin typeface="Arial"/>
                  <a:ea typeface="Arial"/>
                  <a:cs typeface="Arial"/>
                </a:rPr>
                <a:t>Simple</a:t>
              </a:r>
              <a:endParaRPr sz="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142">
            <a:extLst>
              <a:ext uri="{FF2B5EF4-FFF2-40B4-BE49-F238E27FC236}">
                <a16:creationId xmlns:a16="http://schemas.microsoft.com/office/drawing/2014/main" id="{4DDA3B79-F401-4FA6-A27F-B514CD4E72C2}"/>
              </a:ext>
            </a:extLst>
          </p:cNvPr>
          <p:cNvGrpSpPr/>
          <p:nvPr/>
        </p:nvGrpSpPr>
        <p:grpSpPr>
          <a:xfrm>
            <a:off x="9098798" y="6034623"/>
            <a:ext cx="6186407" cy="3231031"/>
            <a:chOff x="0" y="1"/>
            <a:chExt cx="6186406" cy="8552092"/>
          </a:xfrm>
        </p:grpSpPr>
        <p:sp>
          <p:nvSpPr>
            <p:cNvPr id="31" name="Shape 135">
              <a:extLst>
                <a:ext uri="{FF2B5EF4-FFF2-40B4-BE49-F238E27FC236}">
                  <a16:creationId xmlns:a16="http://schemas.microsoft.com/office/drawing/2014/main" id="{C3C37F87-7885-4169-878C-0219DB5D72F7}"/>
                </a:ext>
              </a:extLst>
            </p:cNvPr>
            <p:cNvSpPr/>
            <p:nvPr/>
          </p:nvSpPr>
          <p:spPr>
            <a:xfrm>
              <a:off x="82389" y="2833165"/>
              <a:ext cx="5882410" cy="4471187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t">
              <a:noAutofit/>
            </a:bodyPr>
            <a:lstStyle>
              <a:lvl1pPr algn="ctr"/>
            </a:lstStyle>
            <a:p>
              <a:r>
                <a:rPr lang="es" sz="3600" b="0" i="0" strike="noStrike" cap="none" spc="0" baseline="0" dirty="0">
                  <a:solidFill>
                    <a:srgbClr val="A6A7AC"/>
                  </a:solidFill>
                  <a:effectLst/>
                  <a:latin typeface="Arial"/>
                  <a:ea typeface="Arial"/>
                  <a:cs typeface="Arial"/>
                </a:rPr>
                <a:t>Ideado por empresarios para otros empresarios, </a:t>
              </a:r>
            </a:p>
            <a:p>
              <a:r>
                <a:rPr lang="es" sz="3600" b="0" i="0" strike="noStrike" cap="none" spc="0" baseline="0" dirty="0">
                  <a:solidFill>
                    <a:srgbClr val="A6A7AC"/>
                  </a:solidFill>
                  <a:effectLst/>
                  <a:latin typeface="Arial"/>
                  <a:ea typeface="Arial"/>
                  <a:cs typeface="Arial"/>
                </a:rPr>
                <a:t>no para los asesores</a:t>
              </a:r>
              <a:r>
                <a:rPr lang="es" sz="4000" b="0" i="0" strike="noStrike" cap="none" spc="0" baseline="0" dirty="0">
                  <a:solidFill>
                    <a:srgbClr val="A6A7AC"/>
                  </a:solidFill>
                  <a:effectLst/>
                  <a:latin typeface="Arial"/>
                  <a:ea typeface="Arial"/>
                  <a:cs typeface="Arial"/>
                </a:rPr>
                <a:t>.</a:t>
              </a:r>
              <a:endParaRPr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Shape 136">
              <a:extLst>
                <a:ext uri="{FF2B5EF4-FFF2-40B4-BE49-F238E27FC236}">
                  <a16:creationId xmlns:a16="http://schemas.microsoft.com/office/drawing/2014/main" id="{B7369F56-5D07-418B-AE4B-32A4DDCC455D}"/>
                </a:ext>
              </a:extLst>
            </p:cNvPr>
            <p:cNvSpPr/>
            <p:nvPr/>
          </p:nvSpPr>
          <p:spPr>
            <a:xfrm>
              <a:off x="0" y="1"/>
              <a:ext cx="6186406" cy="8552092"/>
            </a:xfrm>
            <a:prstGeom prst="rect">
              <a:avLst/>
            </a:prstGeom>
            <a:noFill/>
            <a:ln w="50800" cap="flat">
              <a:solidFill>
                <a:srgbClr val="84CAC5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33" name="Shape 141">
              <a:extLst>
                <a:ext uri="{FF2B5EF4-FFF2-40B4-BE49-F238E27FC236}">
                  <a16:creationId xmlns:a16="http://schemas.microsoft.com/office/drawing/2014/main" id="{2F773173-4EA2-4DF6-A577-0F7F68B1947C}"/>
                </a:ext>
              </a:extLst>
            </p:cNvPr>
            <p:cNvSpPr/>
            <p:nvPr/>
          </p:nvSpPr>
          <p:spPr>
            <a:xfrm>
              <a:off x="1274491" y="737222"/>
              <a:ext cx="3637424" cy="1815218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 algn="ctr">
                <a:lnSpc>
                  <a:spcPct val="80000"/>
                </a:lnSpc>
                <a:defRPr sz="3000" b="1">
                  <a:solidFill>
                    <a:srgbClr val="393941"/>
                  </a:solidFill>
                  <a:latin typeface="Montserrat-SemiBold"/>
                  <a:ea typeface="Montserrat-SemiBold"/>
                  <a:cs typeface="Montserrat-SemiBold"/>
                  <a:sym typeface="Montserrat-SemiBold"/>
                </a:defRPr>
              </a:lvl1pPr>
            </a:lstStyle>
            <a:p>
              <a:r>
                <a:rPr lang="es" sz="5000" b="1" i="0" strike="noStrike" cap="none" spc="0" baseline="0" dirty="0">
                  <a:solidFill>
                    <a:srgbClr val="393941"/>
                  </a:solidFill>
                  <a:effectLst/>
                  <a:latin typeface="Arial"/>
                  <a:ea typeface="Arial"/>
                  <a:cs typeface="Arial"/>
                </a:rPr>
                <a:t>Práctico</a:t>
              </a:r>
              <a:endParaRPr sz="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" name="Group 142">
            <a:extLst>
              <a:ext uri="{FF2B5EF4-FFF2-40B4-BE49-F238E27FC236}">
                <a16:creationId xmlns:a16="http://schemas.microsoft.com/office/drawing/2014/main" id="{C564FBAB-0B85-40DA-9E55-7E255749E75D}"/>
              </a:ext>
            </a:extLst>
          </p:cNvPr>
          <p:cNvGrpSpPr/>
          <p:nvPr/>
        </p:nvGrpSpPr>
        <p:grpSpPr>
          <a:xfrm>
            <a:off x="16058883" y="6034623"/>
            <a:ext cx="6186407" cy="3231031"/>
            <a:chOff x="0" y="1"/>
            <a:chExt cx="6186406" cy="8552092"/>
          </a:xfrm>
        </p:grpSpPr>
        <p:sp>
          <p:nvSpPr>
            <p:cNvPr id="35" name="Shape 135">
              <a:extLst>
                <a:ext uri="{FF2B5EF4-FFF2-40B4-BE49-F238E27FC236}">
                  <a16:creationId xmlns:a16="http://schemas.microsoft.com/office/drawing/2014/main" id="{12BBFCF5-B05E-4D66-A774-ED18C7699A21}"/>
                </a:ext>
              </a:extLst>
            </p:cNvPr>
            <p:cNvSpPr/>
            <p:nvPr/>
          </p:nvSpPr>
          <p:spPr>
            <a:xfrm>
              <a:off x="286043" y="2830515"/>
              <a:ext cx="5710407" cy="4295316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t">
              <a:noAutofit/>
            </a:bodyPr>
            <a:lstStyle>
              <a:lvl1pPr algn="ctr"/>
            </a:lstStyle>
            <a:p>
              <a:r>
                <a:rPr lang="es" sz="3600" b="0" i="0" strike="noStrike" cap="none" spc="0" baseline="0" dirty="0">
                  <a:solidFill>
                    <a:srgbClr val="A6A7AC"/>
                  </a:solidFill>
                  <a:effectLst/>
                  <a:latin typeface="Arial"/>
                  <a:ea typeface="Arial"/>
                  <a:cs typeface="Arial"/>
                </a:rPr>
                <a:t>Consigue mejores resultados por parte del negocio.</a:t>
              </a:r>
              <a:endParaRPr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Shape 136">
              <a:extLst>
                <a:ext uri="{FF2B5EF4-FFF2-40B4-BE49-F238E27FC236}">
                  <a16:creationId xmlns:a16="http://schemas.microsoft.com/office/drawing/2014/main" id="{754E90DD-957C-4FBB-B8CA-2364989EE7BB}"/>
                </a:ext>
              </a:extLst>
            </p:cNvPr>
            <p:cNvSpPr/>
            <p:nvPr/>
          </p:nvSpPr>
          <p:spPr>
            <a:xfrm>
              <a:off x="0" y="1"/>
              <a:ext cx="6186406" cy="8552092"/>
            </a:xfrm>
            <a:prstGeom prst="rect">
              <a:avLst/>
            </a:prstGeom>
            <a:noFill/>
            <a:ln w="50800" cap="flat">
              <a:solidFill>
                <a:srgbClr val="84CAC5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37" name="Shape 141">
              <a:extLst>
                <a:ext uri="{FF2B5EF4-FFF2-40B4-BE49-F238E27FC236}">
                  <a16:creationId xmlns:a16="http://schemas.microsoft.com/office/drawing/2014/main" id="{FBE4CF56-352A-42F4-AC5B-B033A09D7136}"/>
                </a:ext>
              </a:extLst>
            </p:cNvPr>
            <p:cNvSpPr/>
            <p:nvPr/>
          </p:nvSpPr>
          <p:spPr>
            <a:xfrm>
              <a:off x="1274492" y="514079"/>
              <a:ext cx="3637424" cy="1815218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 algn="ctr">
                <a:lnSpc>
                  <a:spcPct val="80000"/>
                </a:lnSpc>
                <a:defRPr sz="3000" b="1">
                  <a:solidFill>
                    <a:srgbClr val="393941"/>
                  </a:solidFill>
                  <a:latin typeface="Montserrat-SemiBold"/>
                  <a:ea typeface="Montserrat-SemiBold"/>
                  <a:cs typeface="Montserrat-SemiBold"/>
                  <a:sym typeface="Montserrat-SemiBold"/>
                </a:defRPr>
              </a:lvl1pPr>
            </a:lstStyle>
            <a:p>
              <a:r>
                <a:rPr lang="es" sz="5000" b="1" i="0" strike="noStrike" cap="none" spc="0" baseline="0" dirty="0">
                  <a:solidFill>
                    <a:srgbClr val="393941"/>
                  </a:solidFill>
                  <a:effectLst/>
                  <a:latin typeface="Arial"/>
                  <a:ea typeface="Arial"/>
                  <a:cs typeface="Arial"/>
                </a:rPr>
                <a:t>Viable</a:t>
              </a:r>
              <a:endParaRPr sz="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Group 142">
            <a:extLst>
              <a:ext uri="{FF2B5EF4-FFF2-40B4-BE49-F238E27FC236}">
                <a16:creationId xmlns:a16="http://schemas.microsoft.com/office/drawing/2014/main" id="{08F6BF0D-097F-4802-BE51-1BF0B2CF8C9C}"/>
              </a:ext>
            </a:extLst>
          </p:cNvPr>
          <p:cNvGrpSpPr/>
          <p:nvPr/>
        </p:nvGrpSpPr>
        <p:grpSpPr>
          <a:xfrm>
            <a:off x="2138709" y="9487291"/>
            <a:ext cx="6186407" cy="3376538"/>
            <a:chOff x="0" y="1"/>
            <a:chExt cx="6186406" cy="8552092"/>
          </a:xfrm>
        </p:grpSpPr>
        <p:sp>
          <p:nvSpPr>
            <p:cNvPr id="39" name="Shape 135">
              <a:extLst>
                <a:ext uri="{FF2B5EF4-FFF2-40B4-BE49-F238E27FC236}">
                  <a16:creationId xmlns:a16="http://schemas.microsoft.com/office/drawing/2014/main" id="{D5406B5E-1316-4E1C-9CD9-1697DD6D0C5F}"/>
                </a:ext>
              </a:extLst>
            </p:cNvPr>
            <p:cNvSpPr/>
            <p:nvPr/>
          </p:nvSpPr>
          <p:spPr>
            <a:xfrm>
              <a:off x="214559" y="3058614"/>
              <a:ext cx="5800669" cy="3970284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t">
              <a:noAutofit/>
            </a:bodyPr>
            <a:lstStyle>
              <a:lvl1pPr algn="ctr"/>
            </a:lstStyle>
            <a:p>
              <a:r>
                <a:rPr lang="es" sz="4000" b="0" i="0" strike="noStrike" cap="none" spc="0" baseline="0" dirty="0">
                  <a:solidFill>
                    <a:srgbClr val="A6A7AC"/>
                  </a:solidFill>
                  <a:effectLst/>
                  <a:latin typeface="Arial"/>
                  <a:ea typeface="Arial"/>
                  <a:cs typeface="Arial"/>
                </a:rPr>
                <a:t>Se puede crear en una sola tarde.</a:t>
              </a:r>
              <a:endParaRPr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Shape 136">
              <a:extLst>
                <a:ext uri="{FF2B5EF4-FFF2-40B4-BE49-F238E27FC236}">
                  <a16:creationId xmlns:a16="http://schemas.microsoft.com/office/drawing/2014/main" id="{09699B36-7603-47FA-A33A-10AF61ECC4BF}"/>
                </a:ext>
              </a:extLst>
            </p:cNvPr>
            <p:cNvSpPr/>
            <p:nvPr/>
          </p:nvSpPr>
          <p:spPr>
            <a:xfrm>
              <a:off x="0" y="1"/>
              <a:ext cx="6186406" cy="8552092"/>
            </a:xfrm>
            <a:prstGeom prst="rect">
              <a:avLst/>
            </a:prstGeom>
            <a:noFill/>
            <a:ln w="50800" cap="flat">
              <a:solidFill>
                <a:srgbClr val="84CAC5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41" name="Shape 141">
              <a:extLst>
                <a:ext uri="{FF2B5EF4-FFF2-40B4-BE49-F238E27FC236}">
                  <a16:creationId xmlns:a16="http://schemas.microsoft.com/office/drawing/2014/main" id="{86BE2051-9933-4E05-8F8B-4714FA4C2CE4}"/>
                </a:ext>
              </a:extLst>
            </p:cNvPr>
            <p:cNvSpPr/>
            <p:nvPr/>
          </p:nvSpPr>
          <p:spPr>
            <a:xfrm>
              <a:off x="1274491" y="776324"/>
              <a:ext cx="3637424" cy="1736994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 algn="ctr">
                <a:lnSpc>
                  <a:spcPct val="80000"/>
                </a:lnSpc>
                <a:defRPr sz="3000" b="1">
                  <a:solidFill>
                    <a:srgbClr val="393941"/>
                  </a:solidFill>
                  <a:latin typeface="Montserrat-SemiBold"/>
                  <a:ea typeface="Montserrat-SemiBold"/>
                  <a:cs typeface="Montserrat-SemiBold"/>
                  <a:sym typeface="Montserrat-SemiBold"/>
                </a:defRPr>
              </a:lvl1pPr>
            </a:lstStyle>
            <a:p>
              <a:r>
                <a:rPr lang="es" sz="5000" b="1" i="0" strike="noStrike" cap="none" spc="0" baseline="0" dirty="0">
                  <a:solidFill>
                    <a:srgbClr val="393941"/>
                  </a:solidFill>
                  <a:effectLst/>
                  <a:latin typeface="Arial"/>
                  <a:ea typeface="Arial"/>
                  <a:cs typeface="Arial"/>
                </a:rPr>
                <a:t>Rápido</a:t>
              </a:r>
              <a:endParaRPr sz="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3" name="Shape 88">
            <a:extLst>
              <a:ext uri="{FF2B5EF4-FFF2-40B4-BE49-F238E27FC236}">
                <a16:creationId xmlns:a16="http://schemas.microsoft.com/office/drawing/2014/main" id="{504BB3AF-0CC9-4471-85C5-A049508B7DCC}"/>
              </a:ext>
            </a:extLst>
          </p:cNvPr>
          <p:cNvSpPr/>
          <p:nvPr/>
        </p:nvSpPr>
        <p:spPr>
          <a:xfrm>
            <a:off x="2138709" y="13189674"/>
            <a:ext cx="11792717" cy="441960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="" val="1"/>
            </a:ext>
          </a:extLst>
        </p:spPr>
        <p:txBody>
          <a:bodyPr wrap="square" lIns="38100" tIns="38100" rIns="38100" bIns="38100" numCol="1" anchor="ctr">
            <a:spAutoFit/>
          </a:bodyPr>
          <a:lstStyle>
            <a:lvl1pPr algn="l">
              <a:lnSpc>
                <a:spcPct val="80000"/>
              </a:lnSpc>
              <a:defRPr sz="3000" b="1">
                <a:solidFill>
                  <a:srgbClr val="F4F5F7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r>
              <a:rPr lang="es" sz="3000" b="1" i="0" strike="noStrike" cap="none" spc="0" baseline="0">
                <a:solidFill>
                  <a:srgbClr val="496F63"/>
                </a:solidFill>
                <a:effectLst/>
                <a:latin typeface="Montserrat-SemiBold"/>
                <a:ea typeface="Montserrat-SemiBold"/>
                <a:cs typeface="Montserrat-SemiBold"/>
              </a:rPr>
              <a:t>Fuente: https://leanstack.com/leancanvas</a:t>
            </a:r>
            <a:endParaRPr>
              <a:solidFill>
                <a:srgbClr val="496F63"/>
              </a:solidFill>
            </a:endParaRPr>
          </a:p>
        </p:txBody>
      </p:sp>
      <p:grpSp>
        <p:nvGrpSpPr>
          <p:cNvPr id="48" name="Group 142">
            <a:extLst>
              <a:ext uri="{FF2B5EF4-FFF2-40B4-BE49-F238E27FC236}">
                <a16:creationId xmlns:a16="http://schemas.microsoft.com/office/drawing/2014/main" id="{AD1AC855-6F24-4EAE-9011-4E485BB95380}"/>
              </a:ext>
            </a:extLst>
          </p:cNvPr>
          <p:cNvGrpSpPr/>
          <p:nvPr/>
        </p:nvGrpSpPr>
        <p:grpSpPr>
          <a:xfrm>
            <a:off x="8782681" y="9487291"/>
            <a:ext cx="6862022" cy="3376538"/>
            <a:chOff x="-316117" y="1"/>
            <a:chExt cx="6862021" cy="8552092"/>
          </a:xfrm>
        </p:grpSpPr>
        <p:sp>
          <p:nvSpPr>
            <p:cNvPr id="49" name="Shape 135">
              <a:extLst>
                <a:ext uri="{FF2B5EF4-FFF2-40B4-BE49-F238E27FC236}">
                  <a16:creationId xmlns:a16="http://schemas.microsoft.com/office/drawing/2014/main" id="{BEBF9BC9-5E96-4533-A26B-E9856EC66F7D}"/>
                </a:ext>
              </a:extLst>
            </p:cNvPr>
            <p:cNvSpPr/>
            <p:nvPr/>
          </p:nvSpPr>
          <p:spPr>
            <a:xfrm>
              <a:off x="214559" y="3009318"/>
              <a:ext cx="5800669" cy="3970284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t">
              <a:noAutofit/>
            </a:bodyPr>
            <a:lstStyle>
              <a:lvl1pPr algn="ctr"/>
            </a:lstStyle>
            <a:p>
              <a:r>
                <a:rPr lang="es" sz="3600" b="0" i="0" strike="noStrike" cap="none" spc="0" baseline="0" dirty="0">
                  <a:solidFill>
                    <a:srgbClr val="A6A7AC"/>
                  </a:solidFill>
                  <a:effectLst/>
                  <a:latin typeface="Arial"/>
                  <a:ea typeface="Arial"/>
                  <a:cs typeface="Arial"/>
                </a:rPr>
                <a:t>Es mucho más fácil compartir este tipo de modelo con otras personas.</a:t>
              </a:r>
              <a:endParaRPr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Shape 136">
              <a:extLst>
                <a:ext uri="{FF2B5EF4-FFF2-40B4-BE49-F238E27FC236}">
                  <a16:creationId xmlns:a16="http://schemas.microsoft.com/office/drawing/2014/main" id="{5D86419D-7372-4BB7-8172-8B00D89BF0A8}"/>
                </a:ext>
              </a:extLst>
            </p:cNvPr>
            <p:cNvSpPr/>
            <p:nvPr/>
          </p:nvSpPr>
          <p:spPr>
            <a:xfrm>
              <a:off x="0" y="1"/>
              <a:ext cx="6186406" cy="8552092"/>
            </a:xfrm>
            <a:prstGeom prst="rect">
              <a:avLst/>
            </a:prstGeom>
            <a:noFill/>
            <a:ln w="50800" cap="flat">
              <a:solidFill>
                <a:srgbClr val="84CAC5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51" name="Shape 141">
              <a:extLst>
                <a:ext uri="{FF2B5EF4-FFF2-40B4-BE49-F238E27FC236}">
                  <a16:creationId xmlns:a16="http://schemas.microsoft.com/office/drawing/2014/main" id="{67E86EC9-B504-46F5-87EC-DCA11C4386E4}"/>
                </a:ext>
              </a:extLst>
            </p:cNvPr>
            <p:cNvSpPr/>
            <p:nvPr/>
          </p:nvSpPr>
          <p:spPr>
            <a:xfrm>
              <a:off x="-316117" y="767842"/>
              <a:ext cx="6862021" cy="1753956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 algn="ctr">
                <a:lnSpc>
                  <a:spcPct val="80000"/>
                </a:lnSpc>
                <a:defRPr sz="3000" b="1">
                  <a:solidFill>
                    <a:srgbClr val="393941"/>
                  </a:solidFill>
                  <a:latin typeface="Montserrat-SemiBold"/>
                  <a:ea typeface="Montserrat-SemiBold"/>
                  <a:cs typeface="Montserrat-SemiBold"/>
                  <a:sym typeface="Montserrat-SemiBold"/>
                </a:defRPr>
              </a:lvl1pPr>
            </a:lstStyle>
            <a:p>
              <a:r>
                <a:rPr lang="es" sz="5000" b="1" i="0" strike="noStrike" cap="none" spc="0" baseline="0" dirty="0">
                  <a:solidFill>
                    <a:srgbClr val="393941"/>
                  </a:solidFill>
                  <a:effectLst/>
                  <a:latin typeface="Arial"/>
                  <a:ea typeface="Arial"/>
                  <a:cs typeface="Arial"/>
                </a:rPr>
                <a:t>Fácil de transportar</a:t>
              </a:r>
              <a:endParaRPr sz="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2" name="Group 142">
            <a:extLst>
              <a:ext uri="{FF2B5EF4-FFF2-40B4-BE49-F238E27FC236}">
                <a16:creationId xmlns:a16="http://schemas.microsoft.com/office/drawing/2014/main" id="{28AFAB27-271A-43D8-8437-28E40DAF07E3}"/>
              </a:ext>
            </a:extLst>
          </p:cNvPr>
          <p:cNvGrpSpPr/>
          <p:nvPr/>
        </p:nvGrpSpPr>
        <p:grpSpPr>
          <a:xfrm>
            <a:off x="16040105" y="9482954"/>
            <a:ext cx="6186407" cy="3376538"/>
            <a:chOff x="0" y="1"/>
            <a:chExt cx="6186406" cy="8552092"/>
          </a:xfrm>
        </p:grpSpPr>
        <p:sp>
          <p:nvSpPr>
            <p:cNvPr id="53" name="Shape 135">
              <a:extLst>
                <a:ext uri="{FF2B5EF4-FFF2-40B4-BE49-F238E27FC236}">
                  <a16:creationId xmlns:a16="http://schemas.microsoft.com/office/drawing/2014/main" id="{D01CB47F-6BD6-44A2-81AB-EFD9CAB2F0E7}"/>
                </a:ext>
              </a:extLst>
            </p:cNvPr>
            <p:cNvSpPr/>
            <p:nvPr/>
          </p:nvSpPr>
          <p:spPr>
            <a:xfrm>
              <a:off x="214559" y="2337319"/>
              <a:ext cx="5800669" cy="3970283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t">
              <a:noAutofit/>
            </a:bodyPr>
            <a:lstStyle>
              <a:lvl1pPr algn="ctr"/>
            </a:lstStyle>
            <a:p>
              <a:r>
                <a:rPr lang="es" sz="3600" b="0" i="0" strike="noStrike" cap="none" spc="0" baseline="0" dirty="0">
                  <a:solidFill>
                    <a:srgbClr val="A6A7AC"/>
                  </a:solidFill>
                  <a:effectLst/>
                  <a:latin typeface="Arial"/>
                  <a:ea typeface="Arial"/>
                  <a:cs typeface="Arial"/>
                </a:rPr>
                <a:t>Facilita la documentación y comunicación de todo el proceso y el progreso del mismo.</a:t>
              </a:r>
              <a:endParaRPr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Shape 136">
              <a:extLst>
                <a:ext uri="{FF2B5EF4-FFF2-40B4-BE49-F238E27FC236}">
                  <a16:creationId xmlns:a16="http://schemas.microsoft.com/office/drawing/2014/main" id="{F80463FD-1552-45B9-8F03-EC02B9D26B73}"/>
                </a:ext>
              </a:extLst>
            </p:cNvPr>
            <p:cNvSpPr/>
            <p:nvPr/>
          </p:nvSpPr>
          <p:spPr>
            <a:xfrm>
              <a:off x="0" y="1"/>
              <a:ext cx="6186406" cy="8552092"/>
            </a:xfrm>
            <a:prstGeom prst="rect">
              <a:avLst/>
            </a:prstGeom>
            <a:noFill/>
            <a:ln w="50800" cap="flat">
              <a:solidFill>
                <a:srgbClr val="84CAC5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55" name="Shape 141">
              <a:extLst>
                <a:ext uri="{FF2B5EF4-FFF2-40B4-BE49-F238E27FC236}">
                  <a16:creationId xmlns:a16="http://schemas.microsoft.com/office/drawing/2014/main" id="{B83DD647-96E1-44A1-809D-4E8451D80145}"/>
                </a:ext>
              </a:extLst>
            </p:cNvPr>
            <p:cNvSpPr/>
            <p:nvPr/>
          </p:nvSpPr>
          <p:spPr>
            <a:xfrm>
              <a:off x="1293270" y="600325"/>
              <a:ext cx="3637424" cy="1736994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 algn="ctr">
                <a:lnSpc>
                  <a:spcPct val="80000"/>
                </a:lnSpc>
                <a:defRPr sz="3000" b="1">
                  <a:solidFill>
                    <a:srgbClr val="393941"/>
                  </a:solidFill>
                  <a:latin typeface="Montserrat-SemiBold"/>
                  <a:ea typeface="Montserrat-SemiBold"/>
                  <a:cs typeface="Montserrat-SemiBold"/>
                  <a:sym typeface="Montserrat-SemiBold"/>
                </a:defRPr>
              </a:lvl1pPr>
            </a:lstStyle>
            <a:p>
              <a:r>
                <a:rPr lang="es" sz="5000" b="1" i="0" strike="noStrike" cap="none" spc="0" baseline="0" dirty="0">
                  <a:solidFill>
                    <a:srgbClr val="393941"/>
                  </a:solidFill>
                  <a:effectLst/>
                  <a:latin typeface="Arial"/>
                  <a:ea typeface="Arial"/>
                  <a:cs typeface="Arial"/>
                </a:rPr>
                <a:t>Efectivo</a:t>
              </a:r>
              <a:endParaRPr sz="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  <p:cond evt="onBegin" delay="0">
                          <p:tn val="14"/>
                        </p:cond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  <p:cond evt="onBegin" delay="0">
                          <p:tn val="21"/>
                        </p:cond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  <p:cond evt="onBegin" delay="0">
                          <p:tn val="28"/>
                        </p:cond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  <p:cond evt="onBegin" delay="0">
                          <p:tn val="35"/>
                        </p:cond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  <p:cond evt="onBegin" delay="0">
                          <p:tn val="42"/>
                        </p:cond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  <p:cond evt="onBegin" delay="0">
                          <p:tn val="49"/>
                        </p:cond>
                      </p:stCondLst>
                      <p:childTnLst>
                        <p:par>
                          <p:cTn id="5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  <p:cond evt="onBegin" delay="0">
                          <p:tn val="56"/>
                        </p:cond>
                      </p:stCondLst>
                      <p:childTnLst>
                        <p:par>
                          <p:cTn id="5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  <p:cond evt="onBegin" delay="0">
                          <p:tn val="63"/>
                        </p:cond>
                      </p:stCondLst>
                      <p:childTnLst>
                        <p:par>
                          <p:cTn id="6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6">
            <a:extLst>
              <a:ext uri="{FF2B5EF4-FFF2-40B4-BE49-F238E27FC236}">
                <a16:creationId xmlns:a16="http://schemas.microsoft.com/office/drawing/2014/main" id="{CC3AE651-5F9A-4F5E-8410-949C93DE456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938" y="-7743480"/>
            <a:ext cx="23679148" cy="25378609"/>
          </a:xfrm>
          <a:prstGeom prst="rect">
            <a:avLst/>
          </a:prstGeom>
        </p:spPr>
      </p:pic>
      <p:sp>
        <p:nvSpPr>
          <p:cNvPr id="279" name="Shape 27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18</a:t>
            </a:fld>
            <a:endParaRPr/>
          </a:p>
        </p:txBody>
      </p:sp>
      <p:sp>
        <p:nvSpPr>
          <p:cNvPr id="291" name="Shape 291"/>
          <p:cNvSpPr/>
          <p:nvPr/>
        </p:nvSpPr>
        <p:spPr>
          <a:xfrm>
            <a:off x="311324" y="5883887"/>
            <a:ext cx="7774990" cy="681611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="" val="1"/>
            </a:ext>
          </a:extLst>
        </p:spPr>
        <p:txBody>
          <a:bodyPr lIns="38100" tIns="38100" rIns="38100" bIns="38100">
            <a:noAutofit/>
          </a:bodyPr>
          <a:lstStyle>
            <a:lvl1pPr algn="ctr"/>
          </a:lstStyle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" sz="2400" b="1" i="0" strike="noStrike" cap="none" spc="0" baseline="0" dirty="0">
                <a:solidFill>
                  <a:srgbClr val="496F63"/>
                </a:solidFill>
                <a:effectLst/>
                <a:latin typeface="Arial"/>
                <a:ea typeface="Arial"/>
                <a:cs typeface="Arial"/>
              </a:rPr>
              <a:t>https://blog.leanstack.com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" sz="2400" b="1" i="0" strike="noStrike" cap="none" spc="0" baseline="0" dirty="0">
                <a:solidFill>
                  <a:srgbClr val="496F63"/>
                </a:solidFill>
                <a:effectLst/>
                <a:latin typeface="Arial"/>
                <a:ea typeface="Arial"/>
                <a:cs typeface="Arial"/>
              </a:rPr>
              <a:t>https://www.businessmodelcompetition.com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" sz="2400" b="1" i="0" strike="noStrike" cap="none" spc="0" baseline="0" dirty="0">
                <a:solidFill>
                  <a:srgbClr val="496F63"/>
                </a:solidFill>
                <a:effectLst/>
                <a:latin typeface="Arial"/>
                <a:ea typeface="Arial"/>
                <a:cs typeface="Arial"/>
              </a:rPr>
              <a:t>https://medium.com/@steve_mullen/an-introduction-to-lean-canvas-5c17c469d3e0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" sz="2400" b="1" i="0" strike="noStrike" cap="none" spc="0" baseline="0" dirty="0">
                <a:solidFill>
                  <a:srgbClr val="496F63"/>
                </a:solidFill>
                <a:effectLst/>
                <a:latin typeface="Arial"/>
                <a:ea typeface="Arial"/>
                <a:cs typeface="Arial"/>
              </a:rPr>
              <a:t>https://www.agilealliance.org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" sz="2400" b="1" i="0" strike="noStrike" cap="none" spc="0" baseline="0" dirty="0">
                <a:solidFill>
                  <a:srgbClr val="496F63"/>
                </a:solidFill>
                <a:effectLst/>
                <a:latin typeface="Arial"/>
                <a:ea typeface="Arial"/>
                <a:cs typeface="Arial"/>
              </a:rPr>
              <a:t>https://www.paldesk.com/aarrr-pirate-metrics/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" sz="2400" b="1" i="0" strike="noStrike" cap="none" spc="0" baseline="0" dirty="0">
                <a:solidFill>
                  <a:srgbClr val="496F63"/>
                </a:solidFill>
                <a:effectLst/>
                <a:latin typeface="Arial"/>
                <a:ea typeface="Arial"/>
                <a:cs typeface="Arial"/>
              </a:rPr>
              <a:t>https://leanstack.com/leancanvas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" sz="2400" b="1" i="0" strike="noStrike" cap="none" spc="0" baseline="0" dirty="0">
                <a:solidFill>
                  <a:srgbClr val="496F63"/>
                </a:solidFill>
                <a:effectLst/>
                <a:latin typeface="Arial"/>
                <a:ea typeface="Arial"/>
                <a:cs typeface="Arial"/>
              </a:rPr>
              <a:t>http://www.itee.radom.pl/images/kompendium.pdf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" sz="2400" b="1" i="0" strike="noStrike" cap="none" spc="0" baseline="0" dirty="0">
                <a:solidFill>
                  <a:srgbClr val="496F63"/>
                </a:solidFill>
                <a:effectLst/>
                <a:latin typeface="Arial"/>
                <a:ea typeface="Arial"/>
                <a:cs typeface="Arial"/>
              </a:rPr>
              <a:t>https://railsware.com/blog/5-lean-canvas-examples/</a:t>
            </a:r>
          </a:p>
        </p:txBody>
      </p:sp>
      <p:sp>
        <p:nvSpPr>
          <p:cNvPr id="292" name="Shape 292"/>
          <p:cNvSpPr/>
          <p:nvPr/>
        </p:nvSpPr>
        <p:spPr>
          <a:xfrm>
            <a:off x="1549525" y="5074373"/>
            <a:ext cx="4558248" cy="50292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 algn="ctr">
              <a:lnSpc>
                <a:spcPct val="80000"/>
              </a:lnSpc>
              <a:defRPr sz="3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r>
              <a:rPr lang="es" sz="3500" b="1" i="0" strike="noStrike" cap="none" spc="0" baseline="0">
                <a:solidFill>
                  <a:srgbClr val="496F63"/>
                </a:solidFill>
                <a:effectLst/>
                <a:latin typeface="Arial"/>
                <a:ea typeface="Arial"/>
                <a:cs typeface="Arial"/>
              </a:rPr>
              <a:t>Páginas Web:</a:t>
            </a:r>
            <a:endParaRPr sz="350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6" name="Shape 296"/>
          <p:cNvSpPr/>
          <p:nvPr/>
        </p:nvSpPr>
        <p:spPr>
          <a:xfrm>
            <a:off x="8086314" y="5918763"/>
            <a:ext cx="8211370" cy="572111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="" val="1"/>
            </a:ext>
          </a:extLst>
        </p:spPr>
        <p:txBody>
          <a:bodyPr lIns="38100" tIns="38100" rIns="38100" bIns="38100">
            <a:noAutofit/>
          </a:bodyPr>
          <a:lstStyle>
            <a:lvl1pPr algn="ctr"/>
          </a:lstStyle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" sz="2400" b="1" i="0" strike="noStrike" cap="none" spc="0" baseline="0">
                <a:solidFill>
                  <a:srgbClr val="496F63"/>
                </a:solidFill>
                <a:effectLst/>
                <a:latin typeface="Arial"/>
                <a:ea typeface="Arial"/>
                <a:cs typeface="Arial"/>
              </a:rPr>
              <a:t>https://www.businessmodelcompetition.com 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" sz="2400" b="1" i="0" strike="noStrike" cap="none" spc="0" baseline="0">
                <a:solidFill>
                  <a:srgbClr val="496F63"/>
                </a:solidFill>
                <a:effectLst/>
                <a:latin typeface="Arial"/>
                <a:ea typeface="Arial"/>
                <a:cs typeface="Arial"/>
              </a:rPr>
              <a:t>https://www.youtube.com/watch?v=Csofgp9Bcyo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" sz="2400" b="1" i="0" strike="noStrike" cap="none" spc="0" baseline="0">
                <a:solidFill>
                  <a:srgbClr val="496F63"/>
                </a:solidFill>
                <a:effectLst/>
                <a:latin typeface="Arial"/>
                <a:ea typeface="Arial"/>
                <a:cs typeface="Arial"/>
              </a:rPr>
              <a:t>https://www.youtube.com/watch?v=HDW-xKIGKRg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" sz="2400" b="1" i="0" strike="noStrike" cap="none" spc="0" baseline="0">
                <a:solidFill>
                  <a:srgbClr val="496F63"/>
                </a:solidFill>
                <a:effectLst/>
                <a:latin typeface="Arial"/>
                <a:ea typeface="Arial"/>
                <a:cs typeface="Arial"/>
              </a:rPr>
              <a:t>https://www.youtube.com/watch?v=k6DHEv5vWFI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" sz="2400" b="1" i="0" strike="noStrike" cap="none" spc="0" baseline="0">
                <a:solidFill>
                  <a:srgbClr val="496F63"/>
                </a:solidFill>
                <a:effectLst/>
                <a:latin typeface="Arial"/>
                <a:ea typeface="Arial"/>
                <a:cs typeface="Arial"/>
              </a:rPr>
              <a:t>https://www.youtube.com/watch?v=tLFzhz78Ock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" sz="2400" b="1" i="0" strike="noStrike" cap="none" spc="0" baseline="0">
                <a:solidFill>
                  <a:srgbClr val="496F63"/>
                </a:solidFill>
                <a:effectLst/>
                <a:latin typeface="Arial"/>
                <a:ea typeface="Arial"/>
                <a:cs typeface="Arial"/>
              </a:rPr>
              <a:t>https://www.youtube.com/watch?v=8n20QGWiFYQ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" sz="2400" b="1" i="0" strike="noStrike" cap="none" spc="0" baseline="0">
                <a:solidFill>
                  <a:srgbClr val="496F63"/>
                </a:solidFill>
                <a:effectLst/>
                <a:latin typeface="Arial"/>
                <a:ea typeface="Arial"/>
                <a:cs typeface="Arial"/>
              </a:rPr>
              <a:t>https://www.youtube.com/watch?v=pvIN9STpzCQ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" sz="2400" b="1" i="0" strike="noStrike" cap="none" spc="0" baseline="0">
                <a:solidFill>
                  <a:srgbClr val="496F63"/>
                </a:solidFill>
                <a:effectLst/>
                <a:latin typeface="Arial"/>
                <a:ea typeface="Arial"/>
                <a:cs typeface="Arial"/>
              </a:rPr>
              <a:t>https://leadflowmethod.com/message/introduction-lean-canvas/</a:t>
            </a:r>
          </a:p>
        </p:txBody>
      </p:sp>
      <p:sp>
        <p:nvSpPr>
          <p:cNvPr id="297" name="Shape 297"/>
          <p:cNvSpPr/>
          <p:nvPr/>
        </p:nvSpPr>
        <p:spPr>
          <a:xfrm>
            <a:off x="9912874" y="5074373"/>
            <a:ext cx="4558248" cy="50292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 algn="ctr">
              <a:lnSpc>
                <a:spcPct val="80000"/>
              </a:lnSpc>
              <a:defRPr sz="3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r>
              <a:rPr lang="es" sz="3500" b="1" i="0" strike="noStrike" cap="none" spc="0" baseline="0">
                <a:solidFill>
                  <a:srgbClr val="496F63"/>
                </a:solidFill>
                <a:effectLst/>
                <a:latin typeface="Arial"/>
                <a:ea typeface="Arial"/>
                <a:cs typeface="Arial"/>
              </a:rPr>
              <a:t>Vídeos:</a:t>
            </a:r>
            <a:endParaRPr sz="350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98" name="Chart 298"/>
          <p:cNvGraphicFramePr/>
          <p:nvPr>
            <p:extLst>
              <p:ext uri="{D42A27DB-BD31-4B8C-83A1-F6EECF244321}">
                <p14:modId xmlns:p14="http://schemas.microsoft.com/office/powerpoint/2010/main" val="342960436"/>
              </p:ext>
            </p:extLst>
          </p:nvPr>
        </p:nvGraphicFramePr>
        <p:xfrm>
          <a:off x="18571308" y="3006363"/>
          <a:ext cx="3878923" cy="3878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99" name="Shape 299"/>
          <p:cNvSpPr/>
          <p:nvPr/>
        </p:nvSpPr>
        <p:spPr>
          <a:xfrm>
            <a:off x="18886233" y="3321288"/>
            <a:ext cx="3249073" cy="3249074"/>
          </a:xfrm>
          <a:prstGeom prst="ellipse">
            <a:avLst/>
          </a:prstGeom>
          <a:solidFill>
            <a:srgbClr val="F4F5F7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301" name="Shape 301"/>
          <p:cNvSpPr/>
          <p:nvPr/>
        </p:nvSpPr>
        <p:spPr>
          <a:xfrm>
            <a:off x="16706205" y="5922883"/>
            <a:ext cx="7239049" cy="54393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="" val="1"/>
            </a:ext>
          </a:extLst>
        </p:spPr>
        <p:txBody>
          <a:bodyPr lIns="38100" tIns="38100" rIns="38100" bIns="38100">
            <a:noAutofit/>
          </a:bodyPr>
          <a:lstStyle>
            <a:lvl1pPr algn="ctr"/>
          </a:lstStyle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" sz="2400" b="1" i="0" strike="noStrike" cap="none" spc="0" baseline="0">
                <a:solidFill>
                  <a:srgbClr val="496F63"/>
                </a:solidFill>
                <a:effectLst/>
                <a:latin typeface="Arial"/>
                <a:ea typeface="Arial"/>
                <a:cs typeface="Arial"/>
              </a:rPr>
              <a:t>A. Osterwalder, Y. Pigneur, Ch. Tucci (2005), Clarifying  Business  Models:  Origins,  Present,  and Future of the Concept, Communications of the Association for Information Systems,Vol. 16.</a:t>
            </a:r>
            <a:endParaRPr lang="en-GB" sz="2400" b="1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endParaRPr lang="pl-PL" sz="2400" b="1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" sz="2400" b="1" i="0" strike="noStrike" cap="none" spc="0" baseline="0">
                <a:solidFill>
                  <a:srgbClr val="496F63"/>
                </a:solidFill>
                <a:effectLst/>
                <a:latin typeface="Arial"/>
                <a:ea typeface="Arial"/>
                <a:cs typeface="Arial"/>
              </a:rPr>
              <a:t>A. Osterwalder,  Y. Pigneur (2010), Business  Model Generation: A Handbook for Visionaries, Game Changers, and Challengers. John Wiley &amp; Sons.</a:t>
            </a:r>
          </a:p>
        </p:txBody>
      </p:sp>
      <p:sp>
        <p:nvSpPr>
          <p:cNvPr id="302" name="Shape 302"/>
          <p:cNvSpPr/>
          <p:nvPr/>
        </p:nvSpPr>
        <p:spPr>
          <a:xfrm>
            <a:off x="18231647" y="5074373"/>
            <a:ext cx="4558248" cy="50292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 algn="ctr">
              <a:lnSpc>
                <a:spcPct val="80000"/>
              </a:lnSpc>
              <a:defRPr sz="3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r>
              <a:rPr lang="es" sz="3500" b="1" i="0" strike="noStrike" cap="none" spc="0" baseline="0">
                <a:solidFill>
                  <a:srgbClr val="496F63"/>
                </a:solidFill>
                <a:effectLst/>
                <a:latin typeface="Arial"/>
                <a:ea typeface="Arial"/>
                <a:cs typeface="Arial"/>
              </a:rPr>
              <a:t>Otras fuentes:</a:t>
            </a:r>
            <a:endParaRPr sz="350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Shape 62">
            <a:extLst>
              <a:ext uri="{FF2B5EF4-FFF2-40B4-BE49-F238E27FC236}">
                <a16:creationId xmlns:a16="http://schemas.microsoft.com/office/drawing/2014/main" id="{A8038535-704F-42FE-BFCB-907B180E6254}"/>
              </a:ext>
            </a:extLst>
          </p:cNvPr>
          <p:cNvSpPr/>
          <p:nvPr/>
        </p:nvSpPr>
        <p:spPr>
          <a:xfrm>
            <a:off x="9542257" y="664469"/>
            <a:ext cx="5577191" cy="140442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="" val="1"/>
            </a:ext>
          </a:extLst>
        </p:spPr>
        <p:txBody>
          <a:bodyPr lIns="38100" tIns="38100" rIns="38100" bIns="38100">
            <a:normAutofit/>
          </a:bodyPr>
          <a:lstStyle>
            <a:lvl1pPr algn="l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r>
              <a:rPr lang="es" sz="10000" b="1" i="0" strike="noStrike" cap="none" spc="0" baseline="0">
                <a:solidFill>
                  <a:srgbClr val="496F63"/>
                </a:solidFill>
                <a:effectLst/>
                <a:latin typeface="Arial"/>
                <a:ea typeface="Arial"/>
                <a:cs typeface="Arial"/>
              </a:rPr>
              <a:t>Fuentes:</a:t>
            </a:r>
            <a:endParaRPr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576105" y="2115342"/>
            <a:ext cx="2505087" cy="2505087"/>
            <a:chOff x="2576105" y="2115342"/>
            <a:chExt cx="2505087" cy="2505087"/>
          </a:xfrm>
        </p:grpSpPr>
        <p:sp>
          <p:nvSpPr>
            <p:cNvPr id="290" name="Shape 290"/>
            <p:cNvSpPr/>
            <p:nvPr/>
          </p:nvSpPr>
          <p:spPr>
            <a:xfrm>
              <a:off x="2576105" y="2115342"/>
              <a:ext cx="2505087" cy="2505087"/>
            </a:xfrm>
            <a:prstGeom prst="ellipse">
              <a:avLst/>
            </a:prstGeom>
            <a:solidFill>
              <a:srgbClr val="496F63"/>
            </a:solidFill>
            <a:ln w="3175">
              <a:miter lim="400000"/>
            </a:ln>
          </p:spPr>
          <p:txBody>
            <a:bodyPr lIns="38100" tIns="38100" rIns="38100" bIns="38100" anchor="ctr"/>
            <a:lstStyle/>
            <a:p>
              <a:pPr algn="ctr"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pic>
          <p:nvPicPr>
            <p:cNvPr id="5" name="Obraz 4">
              <a:extLst>
                <a:ext uri="{FF2B5EF4-FFF2-40B4-BE49-F238E27FC236}">
                  <a16:creationId xmlns:a16="http://schemas.microsoft.com/office/drawing/2014/main" id="{B3438753-AC40-4313-94A3-C9B43AAD48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7430" y="2646095"/>
              <a:ext cx="1531253" cy="1497225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10841735" y="2142165"/>
            <a:ext cx="2505087" cy="2505087"/>
            <a:chOff x="10841735" y="2142165"/>
            <a:chExt cx="2505087" cy="2505087"/>
          </a:xfrm>
        </p:grpSpPr>
        <p:sp>
          <p:nvSpPr>
            <p:cNvPr id="295" name="Shape 295"/>
            <p:cNvSpPr/>
            <p:nvPr/>
          </p:nvSpPr>
          <p:spPr>
            <a:xfrm>
              <a:off x="10841735" y="2142165"/>
              <a:ext cx="2505087" cy="2505087"/>
            </a:xfrm>
            <a:prstGeom prst="ellipse">
              <a:avLst/>
            </a:prstGeom>
            <a:solidFill>
              <a:srgbClr val="496F63"/>
            </a:solidFill>
            <a:ln w="3175">
              <a:miter lim="400000"/>
            </a:ln>
          </p:spPr>
          <p:txBody>
            <a:bodyPr lIns="38100" tIns="38100" rIns="38100" bIns="38100" anchor="ctr"/>
            <a:lstStyle/>
            <a:p>
              <a:pPr algn="ctr"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pic>
          <p:nvPicPr>
            <p:cNvPr id="13" name="Obraz 12">
              <a:extLst>
                <a:ext uri="{FF2B5EF4-FFF2-40B4-BE49-F238E27FC236}">
                  <a16:creationId xmlns:a16="http://schemas.microsoft.com/office/drawing/2014/main" id="{17298636-3BA3-4847-820B-226081537E3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27660" y="2560681"/>
              <a:ext cx="1502323" cy="1593557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19258224" y="2115342"/>
            <a:ext cx="2505087" cy="2505087"/>
            <a:chOff x="19258224" y="2115342"/>
            <a:chExt cx="2505087" cy="2505087"/>
          </a:xfrm>
        </p:grpSpPr>
        <p:sp>
          <p:nvSpPr>
            <p:cNvPr id="300" name="Shape 300"/>
            <p:cNvSpPr/>
            <p:nvPr/>
          </p:nvSpPr>
          <p:spPr>
            <a:xfrm>
              <a:off x="19258224" y="2115342"/>
              <a:ext cx="2505087" cy="2505087"/>
            </a:xfrm>
            <a:prstGeom prst="ellipse">
              <a:avLst/>
            </a:prstGeom>
            <a:solidFill>
              <a:srgbClr val="496F63"/>
            </a:solidFill>
            <a:ln w="3175">
              <a:miter lim="400000"/>
            </a:ln>
          </p:spPr>
          <p:txBody>
            <a:bodyPr lIns="38100" tIns="38100" rIns="38100" bIns="38100" anchor="ctr"/>
            <a:lstStyle/>
            <a:p>
              <a:pPr algn="ctr"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pic>
          <p:nvPicPr>
            <p:cNvPr id="15" name="Obraz 14">
              <a:extLst>
                <a:ext uri="{FF2B5EF4-FFF2-40B4-BE49-F238E27FC236}">
                  <a16:creationId xmlns:a16="http://schemas.microsoft.com/office/drawing/2014/main" id="{6EEBFFEC-36D0-4B9D-8183-B13F7E42779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57199" y="2686322"/>
              <a:ext cx="1797836" cy="1438269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  <p:cond evt="onBegin" delay="0">
                          <p:tn val="19"/>
                        </p:cond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1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  <p:cond evt="onBegin" delay="0">
                          <p:tn val="31"/>
                        </p:cond>
                      </p:stCondLst>
                      <p:childTnLst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1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" grpId="0" animBg="1"/>
      <p:bldP spid="292" grpId="0" animBg="1"/>
      <p:bldP spid="296" grpId="0" animBg="1"/>
      <p:bldP spid="297" grpId="0" animBg="1"/>
      <p:bldP spid="301" grpId="0" animBg="1"/>
      <p:bldP spid="302" grpId="0" animBg="1"/>
      <p:bldP spid="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/>
          <p:nvPr/>
        </p:nvSpPr>
        <p:spPr>
          <a:xfrm>
            <a:off x="7876310" y="788043"/>
            <a:ext cx="15160156" cy="639073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="" val="1"/>
            </a:ext>
          </a:extLst>
        </p:spPr>
        <p:txBody>
          <a:bodyPr lIns="38100" tIns="38100" rIns="38100" bIns="3810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" sz="3800" b="1" i="0" strike="noStrike" cap="none" spc="0" baseline="0" dirty="0">
                <a:solidFill>
                  <a:srgbClr val="496F63"/>
                </a:solidFill>
                <a:effectLst/>
                <a:latin typeface="Arial"/>
                <a:ea typeface="Arial"/>
                <a:cs typeface="Arial"/>
              </a:rPr>
              <a:t>Crea un Modelo Canvas según la Innovación Lean (Lean Canvas) para tu pequeña empresa. </a:t>
            </a:r>
          </a:p>
          <a:p>
            <a:pPr algn="l">
              <a:lnSpc>
                <a:spcPct val="150000"/>
              </a:lnSpc>
            </a:pPr>
            <a:r>
              <a:rPr lang="es" sz="3800" b="1" i="0" strike="noStrike" cap="none" spc="0" baseline="0" dirty="0">
                <a:solidFill>
                  <a:srgbClr val="496F63"/>
                </a:solidFill>
                <a:effectLst/>
                <a:latin typeface="Arial"/>
                <a:ea typeface="Arial"/>
                <a:cs typeface="Arial"/>
              </a:rPr>
              <a:t>Reglas: 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" sz="3800" b="0" i="0" strike="noStrike" cap="none" spc="0" baseline="0" dirty="0">
                <a:solidFill>
                  <a:srgbClr val="496F63"/>
                </a:solidFill>
                <a:effectLst/>
                <a:latin typeface="PT Sans"/>
                <a:ea typeface="PT Sans"/>
                <a:cs typeface="PT Sans"/>
              </a:rPr>
              <a:t>La duración del ejercicio es de 20 minutos.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" sz="3800" b="0" i="0" strike="noStrike" cap="none" spc="0" baseline="0" dirty="0">
                <a:solidFill>
                  <a:srgbClr val="496F63"/>
                </a:solidFill>
                <a:effectLst/>
                <a:latin typeface="PT Sans"/>
                <a:ea typeface="PT Sans"/>
                <a:cs typeface="PT Sans"/>
              </a:rPr>
              <a:t>No pasa nada si se deja algún espacio en blanco. Las categorías vacías significan un riesgo para el éxito del proyecto.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" sz="3800" b="0" i="0" strike="noStrike" cap="none" spc="0" baseline="0" dirty="0">
                <a:solidFill>
                  <a:srgbClr val="496F63"/>
                </a:solidFill>
                <a:effectLst/>
                <a:latin typeface="PT Sans"/>
                <a:ea typeface="PT Sans"/>
                <a:cs typeface="PT Sans"/>
              </a:rPr>
              <a:t>Céntrate en el presente.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" sz="3800" b="0" i="0" strike="noStrike" cap="none" spc="0" baseline="0" dirty="0">
                <a:solidFill>
                  <a:srgbClr val="496F63"/>
                </a:solidFill>
                <a:effectLst/>
                <a:latin typeface="PT Sans"/>
                <a:ea typeface="PT Sans"/>
                <a:cs typeface="PT Sans"/>
              </a:rPr>
              <a:t>Completa el Lean Canvas siguiendo el orden correcto.</a:t>
            </a:r>
            <a:endParaRPr sz="3800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8" name="Shape 22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19</a:t>
            </a:fld>
            <a:endParaRPr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CF4088D-0A09-7044-A639-4F6FF1CFDA6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05E853B-C038-F04B-98B1-A31DE71C0EC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/>
          </a:p>
        </p:txBody>
      </p:sp>
      <p:sp>
        <p:nvSpPr>
          <p:cNvPr id="230" name="Shape 230"/>
          <p:cNvSpPr/>
          <p:nvPr/>
        </p:nvSpPr>
        <p:spPr>
          <a:xfrm>
            <a:off x="-1" y="-32528"/>
            <a:ext cx="7030802" cy="13748528"/>
          </a:xfrm>
          <a:prstGeom prst="rect">
            <a:avLst/>
          </a:prstGeom>
          <a:solidFill>
            <a:srgbClr val="496F63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pic>
        <p:nvPicPr>
          <p:cNvPr id="3" name="Symbol zastępczy obrazu 2">
            <a:extLst>
              <a:ext uri="{FF2B5EF4-FFF2-40B4-BE49-F238E27FC236}">
                <a16:creationId xmlns:a16="http://schemas.microsoft.com/office/drawing/2014/main" id="{AE0282B9-D2A2-4C1E-9193-B666B04ABE68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" b="14"/>
          <a:stretch>
            <a:fillRect/>
          </a:stretch>
        </p:blipFill>
        <p:spPr>
          <a:xfrm>
            <a:off x="576144" y="4764263"/>
            <a:ext cx="5878513" cy="5876925"/>
          </a:xfrm>
        </p:spPr>
      </p:pic>
      <p:graphicFrame>
        <p:nvGraphicFramePr>
          <p:cNvPr id="11" name="Tabela 4">
            <a:extLst>
              <a:ext uri="{FF2B5EF4-FFF2-40B4-BE49-F238E27FC236}">
                <a16:creationId xmlns:a16="http://schemas.microsoft.com/office/drawing/2014/main" id="{5C8A8BAD-D4C3-4FEC-B5F2-0403685901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6940887"/>
              </p:ext>
            </p:extLst>
          </p:nvPr>
        </p:nvGraphicFramePr>
        <p:xfrm>
          <a:off x="9702802" y="7958669"/>
          <a:ext cx="12564532" cy="54758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2907">
                  <a:extLst>
                    <a:ext uri="{9D8B030D-6E8A-4147-A177-3AD203B41FA5}">
                      <a16:colId xmlns:a16="http://schemas.microsoft.com/office/drawing/2014/main" val="4222263937"/>
                    </a:ext>
                  </a:extLst>
                </a:gridCol>
                <a:gridCol w="2512907">
                  <a:extLst>
                    <a:ext uri="{9D8B030D-6E8A-4147-A177-3AD203B41FA5}">
                      <a16:colId xmlns:a16="http://schemas.microsoft.com/office/drawing/2014/main" val="2673784136"/>
                    </a:ext>
                  </a:extLst>
                </a:gridCol>
                <a:gridCol w="1256452">
                  <a:extLst>
                    <a:ext uri="{9D8B030D-6E8A-4147-A177-3AD203B41FA5}">
                      <a16:colId xmlns:a16="http://schemas.microsoft.com/office/drawing/2014/main" val="1104370562"/>
                    </a:ext>
                  </a:extLst>
                </a:gridCol>
                <a:gridCol w="1256452">
                  <a:extLst>
                    <a:ext uri="{9D8B030D-6E8A-4147-A177-3AD203B41FA5}">
                      <a16:colId xmlns:a16="http://schemas.microsoft.com/office/drawing/2014/main" val="1475766613"/>
                    </a:ext>
                  </a:extLst>
                </a:gridCol>
                <a:gridCol w="2512907">
                  <a:extLst>
                    <a:ext uri="{9D8B030D-6E8A-4147-A177-3AD203B41FA5}">
                      <a16:colId xmlns:a16="http://schemas.microsoft.com/office/drawing/2014/main" val="288312378"/>
                    </a:ext>
                  </a:extLst>
                </a:gridCol>
                <a:gridCol w="2512907">
                  <a:extLst>
                    <a:ext uri="{9D8B030D-6E8A-4147-A177-3AD203B41FA5}">
                      <a16:colId xmlns:a16="http://schemas.microsoft.com/office/drawing/2014/main" val="2255483289"/>
                    </a:ext>
                  </a:extLst>
                </a:gridCol>
              </a:tblGrid>
              <a:tr h="1825296">
                <a:tc rowSpan="2">
                  <a:txBody>
                    <a:bodyPr/>
                    <a:lstStyle/>
                    <a:p>
                      <a:pPr algn="ctr"/>
                      <a:r>
                        <a:rPr lang="es" sz="2000" b="1" i="0" strike="noStrike" cap="all" spc="400" baseline="0">
                          <a:solidFill>
                            <a:srgbClr val="496F63"/>
                          </a:solidFill>
                          <a:effectLst/>
                          <a:latin typeface="Montserrat-Regular"/>
                          <a:ea typeface="Montserrat-Regular"/>
                          <a:cs typeface="Montserrat-Regular"/>
                        </a:rPr>
                        <a:t>1. </a:t>
                      </a:r>
                    </a:p>
                    <a:p>
                      <a:pPr algn="ctr"/>
                      <a:r>
                        <a:rPr lang="es" sz="2000" b="1" i="0" strike="noStrike" cap="all" spc="400" baseline="0">
                          <a:solidFill>
                            <a:srgbClr val="496F63"/>
                          </a:solidFill>
                          <a:effectLst/>
                          <a:latin typeface="Montserrat-Regular"/>
                          <a:ea typeface="Montserrat-Regular"/>
                          <a:cs typeface="Montserrat-Regular"/>
                        </a:rPr>
                        <a:t>Problema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" sz="2000" b="1" i="0" strike="noStrike" cap="all" spc="400" baseline="0">
                          <a:solidFill>
                            <a:srgbClr val="496F63"/>
                          </a:solidFill>
                          <a:effectLst/>
                          <a:latin typeface="Montserrat-Regular"/>
                          <a:ea typeface="Montserrat-Regular"/>
                          <a:cs typeface="Montserrat-Regular"/>
                        </a:rPr>
                        <a:t>4. </a:t>
                      </a:r>
                    </a:p>
                    <a:p>
                      <a:pPr algn="ctr"/>
                      <a:r>
                        <a:rPr lang="es" sz="2000" b="1" i="0" strike="noStrike" cap="all" spc="400" baseline="0">
                          <a:solidFill>
                            <a:srgbClr val="496F63"/>
                          </a:solidFill>
                          <a:effectLst/>
                          <a:latin typeface="Montserrat-Regular"/>
                          <a:ea typeface="Montserrat-Regular"/>
                          <a:cs typeface="Montserrat-Regular"/>
                        </a:rPr>
                        <a:t>Solución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es" sz="2000" b="1" i="0" strike="noStrike" cap="all" spc="400" baseline="0">
                          <a:solidFill>
                            <a:srgbClr val="496F63"/>
                          </a:solidFill>
                          <a:effectLst/>
                          <a:latin typeface="Montserrat-Regular"/>
                          <a:ea typeface="Montserrat-Regular"/>
                          <a:cs typeface="Montserrat-Regular"/>
                        </a:rPr>
                        <a:t>3. </a:t>
                      </a:r>
                    </a:p>
                    <a:p>
                      <a:pPr algn="ctr"/>
                      <a:r>
                        <a:rPr lang="es" sz="2000" b="1" i="0" strike="noStrike" cap="all" spc="400" baseline="0">
                          <a:solidFill>
                            <a:srgbClr val="496F63"/>
                          </a:solidFill>
                          <a:effectLst/>
                          <a:latin typeface="Montserrat-Regular"/>
                          <a:ea typeface="Montserrat-Regular"/>
                          <a:cs typeface="Montserrat-Regular"/>
                        </a:rPr>
                        <a:t>Propuesta de Valor</a:t>
                      </a:r>
                      <a:endParaRPr lang="pl-PL" sz="2000" b="1">
                        <a:solidFill>
                          <a:srgbClr val="496F63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" sz="2000" b="1" i="0" strike="noStrike" cap="all" spc="400" baseline="0" dirty="0">
                          <a:solidFill>
                            <a:srgbClr val="496F63"/>
                          </a:solidFill>
                          <a:effectLst/>
                          <a:latin typeface="Montserrat-Regular"/>
                          <a:ea typeface="Montserrat-Regular"/>
                          <a:cs typeface="Montserrat-Regular"/>
                        </a:rPr>
                        <a:t>9. </a:t>
                      </a:r>
                    </a:p>
                    <a:p>
                      <a:pPr algn="ctr"/>
                      <a:r>
                        <a:rPr lang="es" sz="2000" b="1" i="0" strike="noStrike" cap="all" spc="400" baseline="0" dirty="0">
                          <a:solidFill>
                            <a:srgbClr val="496F63"/>
                          </a:solidFill>
                          <a:effectLst/>
                          <a:latin typeface="Montserrat-Regular"/>
                          <a:ea typeface="Montserrat-Regular"/>
                          <a:cs typeface="Montserrat-Regular"/>
                        </a:rPr>
                        <a:t>Ventaja COMPETITIVA</a:t>
                      </a:r>
                      <a:endParaRPr lang="pl-PL" sz="2000" b="1" dirty="0">
                        <a:solidFill>
                          <a:srgbClr val="496F63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" sz="2000" b="1" i="0" strike="noStrike" cap="all" spc="400" baseline="0" dirty="0">
                          <a:solidFill>
                            <a:srgbClr val="496F63"/>
                          </a:solidFill>
                          <a:effectLst/>
                          <a:latin typeface="Montserrat-Regular"/>
                          <a:ea typeface="Montserrat-Regular"/>
                          <a:cs typeface="Montserrat-Regular"/>
                        </a:rPr>
                        <a:t>2. </a:t>
                      </a:r>
                    </a:p>
                    <a:p>
                      <a:pPr algn="ctr"/>
                      <a:r>
                        <a:rPr lang="es" sz="1800" b="1" i="0" strike="noStrike" cap="all" spc="400" baseline="0" dirty="0">
                          <a:solidFill>
                            <a:srgbClr val="496F63"/>
                          </a:solidFill>
                          <a:effectLst/>
                          <a:latin typeface="Montserrat-Regular"/>
                          <a:ea typeface="Montserrat-Regular"/>
                          <a:cs typeface="Montserrat-Regular"/>
                        </a:rPr>
                        <a:t>Segmentación de clientes</a:t>
                      </a:r>
                      <a:endParaRPr lang="pl-PL" sz="1800" b="1" dirty="0">
                        <a:solidFill>
                          <a:srgbClr val="496F63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6640405"/>
                  </a:ext>
                </a:extLst>
              </a:tr>
              <a:tr h="182529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" sz="2000" b="1" i="0" strike="noStrike" cap="all" spc="400" baseline="0" dirty="0">
                          <a:solidFill>
                            <a:srgbClr val="496F63"/>
                          </a:solidFill>
                          <a:effectLst/>
                          <a:latin typeface="Montserrat-Regular"/>
                          <a:ea typeface="Montserrat-Regular"/>
                          <a:cs typeface="Montserrat-Regular"/>
                        </a:rPr>
                        <a:t>8. </a:t>
                      </a:r>
                    </a:p>
                    <a:p>
                      <a:pPr algn="ctr"/>
                      <a:r>
                        <a:rPr lang="es" sz="2000" b="1" i="0" strike="noStrike" cap="all" spc="400" baseline="0" dirty="0">
                          <a:solidFill>
                            <a:srgbClr val="496F63"/>
                          </a:solidFill>
                          <a:effectLst/>
                          <a:latin typeface="Montserrat-Regular"/>
                          <a:ea typeface="Montserrat-Regular"/>
                          <a:cs typeface="Montserrat-Regular"/>
                        </a:rPr>
                        <a:t>MétricaS Clave</a:t>
                      </a:r>
                      <a:endParaRPr lang="pl-PL" sz="2000" b="1" dirty="0">
                        <a:solidFill>
                          <a:srgbClr val="496F63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" sz="2000" b="1" i="0" strike="noStrike" cap="all" spc="400" baseline="0">
                          <a:solidFill>
                            <a:srgbClr val="496F63"/>
                          </a:solidFill>
                          <a:effectLst/>
                          <a:latin typeface="Montserrat-Regular"/>
                          <a:ea typeface="Montserrat-Regular"/>
                          <a:cs typeface="Montserrat-Regular"/>
                        </a:rPr>
                        <a:t>5. </a:t>
                      </a:r>
                    </a:p>
                    <a:p>
                      <a:pPr algn="ctr"/>
                      <a:r>
                        <a:rPr lang="es" sz="2000" b="1" i="0" strike="noStrike" cap="all" spc="400" baseline="0">
                          <a:solidFill>
                            <a:srgbClr val="496F63"/>
                          </a:solidFill>
                          <a:effectLst/>
                          <a:latin typeface="Montserrat-Regular"/>
                          <a:ea typeface="Montserrat-Regular"/>
                          <a:cs typeface="Montserrat-Regular"/>
                        </a:rPr>
                        <a:t>Canales</a:t>
                      </a:r>
                      <a:endParaRPr lang="pl-PL" sz="2000" b="1">
                        <a:solidFill>
                          <a:srgbClr val="496F63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6095260"/>
                  </a:ext>
                </a:extLst>
              </a:tr>
              <a:tr h="1825296">
                <a:tc gridSpan="3">
                  <a:txBody>
                    <a:bodyPr/>
                    <a:lstStyle/>
                    <a:p>
                      <a:pPr algn="ctr"/>
                      <a:r>
                        <a:rPr lang="es" sz="2000" b="1" i="0" strike="noStrike" cap="all" spc="400" baseline="0">
                          <a:solidFill>
                            <a:srgbClr val="496F63"/>
                          </a:solidFill>
                          <a:effectLst/>
                          <a:latin typeface="Montserrat-Regular"/>
                          <a:ea typeface="Montserrat-Regular"/>
                          <a:cs typeface="Montserrat-Regular"/>
                        </a:rPr>
                        <a:t>7. </a:t>
                      </a:r>
                    </a:p>
                    <a:p>
                      <a:pPr algn="ctr"/>
                      <a:r>
                        <a:rPr lang="es" sz="2000" b="1" i="0" strike="noStrike" cap="all" spc="400" baseline="0">
                          <a:solidFill>
                            <a:srgbClr val="496F63"/>
                          </a:solidFill>
                          <a:effectLst/>
                          <a:latin typeface="Montserrat-Regular"/>
                          <a:ea typeface="Montserrat-Regular"/>
                          <a:cs typeface="Montserrat-Regular"/>
                        </a:rPr>
                        <a:t>Estructura de costes</a:t>
                      </a:r>
                      <a:endParaRPr lang="pl-PL" sz="2000" b="1">
                        <a:solidFill>
                          <a:srgbClr val="496F63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" sz="2000" b="1" i="0" strike="noStrike" cap="all" spc="400" baseline="0" dirty="0">
                          <a:solidFill>
                            <a:srgbClr val="496F63"/>
                          </a:solidFill>
                          <a:effectLst/>
                          <a:latin typeface="Montserrat-Regular"/>
                          <a:ea typeface="Montserrat-Regular"/>
                          <a:cs typeface="Montserrat-Regular"/>
                        </a:rPr>
                        <a:t>6. </a:t>
                      </a:r>
                    </a:p>
                    <a:p>
                      <a:pPr algn="ctr"/>
                      <a:r>
                        <a:rPr lang="es" sz="2000" b="1" i="0" strike="noStrike" cap="all" spc="400" baseline="0" dirty="0">
                          <a:solidFill>
                            <a:srgbClr val="496F63"/>
                          </a:solidFill>
                          <a:effectLst/>
                          <a:latin typeface="Montserrat-Regular"/>
                          <a:ea typeface="Montserrat-Regular"/>
                          <a:cs typeface="Montserrat-Regular"/>
                        </a:rPr>
                        <a:t>Fuentes de ingresos</a:t>
                      </a:r>
                      <a:endParaRPr lang="pl-PL" sz="2000" b="1" dirty="0">
                        <a:solidFill>
                          <a:srgbClr val="496F63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0923415"/>
                  </a:ext>
                </a:extLst>
              </a:tr>
            </a:tbl>
          </a:graphicData>
        </a:graphic>
      </p:graphicFrame>
      <p:sp>
        <p:nvSpPr>
          <p:cNvPr id="226" name="Shape 226"/>
          <p:cNvSpPr/>
          <p:nvPr/>
        </p:nvSpPr>
        <p:spPr>
          <a:xfrm>
            <a:off x="1973201" y="1710713"/>
            <a:ext cx="9099674" cy="296953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="" val="1"/>
            </a:ext>
          </a:extLst>
        </p:spPr>
        <p:txBody>
          <a:bodyPr lIns="38100" tIns="38100" rIns="38100" bIns="38100">
            <a:normAutofit/>
          </a:bodyPr>
          <a:lstStyle>
            <a:lvl1pPr algn="l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r>
              <a:rPr lang="es" sz="10000" b="1" i="0" strike="noStrike" cap="none" spc="0" baseline="0">
                <a:solidFill>
                  <a:srgbClr val="FFFFFF"/>
                </a:solidFill>
                <a:effectLst/>
                <a:latin typeface="Arial"/>
                <a:ea typeface="Arial"/>
                <a:cs typeface="Arial"/>
              </a:rPr>
              <a:t>Tarea</a:t>
            </a:r>
            <a:endParaRPr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D57F5AC-88E4-324E-81CA-E4297F19EC8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24949" y="0"/>
            <a:ext cx="14041665" cy="15049440"/>
          </a:xfrm>
          <a:prstGeom prst="rect">
            <a:avLst/>
          </a:prstGeom>
        </p:spPr>
      </p:pic>
      <p:sp>
        <p:nvSpPr>
          <p:cNvPr id="68" name="Shape 68"/>
          <p:cNvSpPr/>
          <p:nvPr/>
        </p:nvSpPr>
        <p:spPr>
          <a:xfrm>
            <a:off x="10586720" y="4266499"/>
            <a:ext cx="12700000" cy="540582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="" val="1"/>
            </a:ext>
          </a:extLst>
        </p:spPr>
        <p:txBody>
          <a:bodyPr lIns="38100" tIns="38100" rIns="38100" bIns="38100">
            <a:normAutofit fontScale="72500" lnSpcReduction="20000"/>
          </a:bodyPr>
          <a:lstStyle>
            <a:lvl1pPr algn="r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pPr algn="l">
              <a:lnSpc>
                <a:spcPct val="110000"/>
              </a:lnSpc>
            </a:pPr>
            <a:r>
              <a:rPr lang="es" sz="10000" b="1" i="0" strike="noStrike" cap="none" spc="0" baseline="0" dirty="0">
                <a:solidFill>
                  <a:srgbClr val="496F63"/>
                </a:solidFill>
                <a:effectLst/>
                <a:latin typeface="Arial"/>
                <a:ea typeface="Arial"/>
                <a:cs typeface="Arial"/>
              </a:rPr>
              <a:t>Si:</a:t>
            </a:r>
          </a:p>
          <a:p>
            <a:pPr marL="1143000" indent="-11430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" sz="7400" b="1" i="0" strike="noStrike" cap="none" spc="0" baseline="0" dirty="0">
                <a:solidFill>
                  <a:srgbClr val="496F63"/>
                </a:solidFill>
                <a:effectLst/>
                <a:latin typeface="Arial"/>
                <a:ea typeface="Arial"/>
                <a:cs typeface="Arial"/>
              </a:rPr>
              <a:t>eres una persona emprendedora,</a:t>
            </a:r>
          </a:p>
          <a:p>
            <a:pPr marL="1143000" indent="-11430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" sz="7400" b="1" i="0" strike="noStrike" cap="none" spc="0" baseline="0" dirty="0">
                <a:solidFill>
                  <a:srgbClr val="496F63"/>
                </a:solidFill>
                <a:effectLst/>
                <a:latin typeface="Arial"/>
                <a:ea typeface="Arial"/>
                <a:cs typeface="Arial"/>
              </a:rPr>
              <a:t>piensas en cómo crear valor y crear un nuevo negocio,</a:t>
            </a:r>
          </a:p>
          <a:p>
            <a:pPr marL="1143000" indent="-11430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" sz="7400" b="1" i="0" strike="noStrike" cap="none" spc="0" baseline="0" dirty="0">
                <a:solidFill>
                  <a:srgbClr val="496F63"/>
                </a:solidFill>
                <a:effectLst/>
                <a:latin typeface="Arial"/>
                <a:ea typeface="Arial"/>
                <a:cs typeface="Arial"/>
              </a:rPr>
              <a:t>quieres mejorar o transformarte…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2</a:t>
            </a:fld>
            <a:endParaRPr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047E3C1F-D44C-4C45-A056-596E84D275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013" y="-179010"/>
            <a:ext cx="22227549" cy="4445510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196EE3EB-0EC8-4C41-BA97-1F7768DA034B}"/>
              </a:ext>
            </a:extLst>
          </p:cNvPr>
          <p:cNvSpPr/>
          <p:nvPr/>
        </p:nvSpPr>
        <p:spPr>
          <a:xfrm>
            <a:off x="11331839" y="9675130"/>
            <a:ext cx="12547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" sz="10000" b="1" i="0" strike="noStrike" cap="none" spc="0" baseline="0" dirty="0">
                <a:solidFill>
                  <a:srgbClr val="71BB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</a:rPr>
              <a:t>El Modelo Canvas de Innovación LEAN</a:t>
            </a:r>
          </a:p>
        </p:txBody>
      </p:sp>
      <p:sp>
        <p:nvSpPr>
          <p:cNvPr id="10" name="Shape 68">
            <a:extLst>
              <a:ext uri="{FF2B5EF4-FFF2-40B4-BE49-F238E27FC236}">
                <a16:creationId xmlns:a16="http://schemas.microsoft.com/office/drawing/2014/main" id="{D22A0BDA-DE71-4420-8722-7001C7B196EE}"/>
              </a:ext>
            </a:extLst>
          </p:cNvPr>
          <p:cNvSpPr/>
          <p:nvPr/>
        </p:nvSpPr>
        <p:spPr>
          <a:xfrm>
            <a:off x="4432337" y="6226070"/>
            <a:ext cx="5236014" cy="444551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="" val="1"/>
            </a:ext>
          </a:extLst>
        </p:spPr>
        <p:txBody>
          <a:bodyPr lIns="38100" tIns="38100" rIns="38100" bIns="38100">
            <a:noAutofit/>
          </a:bodyPr>
          <a:lstStyle>
            <a:lvl1pPr algn="r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pPr algn="ctr"/>
            <a:r>
              <a:rPr lang="es" sz="4400" b="1" i="0" strike="noStrike" cap="none" spc="0" baseline="0" dirty="0">
                <a:solidFill>
                  <a:srgbClr val="496F63"/>
                </a:solidFill>
                <a:effectLst/>
                <a:latin typeface="Arial"/>
                <a:ea typeface="Arial"/>
                <a:cs typeface="Arial"/>
              </a:rPr>
              <a:t>El modelo de negocio </a:t>
            </a:r>
            <a:endParaRPr lang="pl-PL" sz="4400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" sz="4400" b="1" i="0" strike="noStrike" cap="none" spc="0" baseline="0" dirty="0">
                <a:solidFill>
                  <a:srgbClr val="496F63"/>
                </a:solidFill>
                <a:effectLst/>
                <a:latin typeface="Arial"/>
                <a:ea typeface="Arial"/>
                <a:cs typeface="Arial"/>
              </a:rPr>
              <a:t>es una descripción del valor que la empresa ofrece.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F1851591-4AF5-4B2A-8CB5-9BAA40205A88}"/>
              </a:ext>
            </a:extLst>
          </p:cNvPr>
          <p:cNvSpPr/>
          <p:nvPr/>
        </p:nvSpPr>
        <p:spPr>
          <a:xfrm rot="1692955">
            <a:off x="-55129" y="4025715"/>
            <a:ext cx="4912366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" sz="1800" b="0" i="0" strike="noStrike" cap="none" spc="0" baseline="0">
                <a:solidFill>
                  <a:srgbClr val="496F63"/>
                </a:solidFill>
                <a:effectLst/>
                <a:latin typeface="PT Sans"/>
                <a:ea typeface="PT Sans"/>
                <a:cs typeface="PT Sans"/>
              </a:rPr>
              <a:t>Fuente: A. Osterwalder, Y. Pigneur, Ch. Tucci, Clarifying  Business  Models:  Origins,  Present,  and Future of the Concept.</a:t>
            </a:r>
          </a:p>
        </p:txBody>
      </p:sp>
      <p:sp>
        <p:nvSpPr>
          <p:cNvPr id="9" name="Prostokąt 3">
            <a:extLst>
              <a:ext uri="{FF2B5EF4-FFF2-40B4-BE49-F238E27FC236}">
                <a16:creationId xmlns:a16="http://schemas.microsoft.com/office/drawing/2014/main" id="{196EE3EB-0EC8-4C41-BA97-1F7768DA034B}"/>
              </a:ext>
            </a:extLst>
          </p:cNvPr>
          <p:cNvSpPr/>
          <p:nvPr/>
        </p:nvSpPr>
        <p:spPr>
          <a:xfrm>
            <a:off x="2988129" y="10974682"/>
            <a:ext cx="990311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s" sz="6600" b="1" i="0" strike="noStrike" cap="none" spc="0" baseline="0" dirty="0">
                <a:solidFill>
                  <a:srgbClr val="496F63"/>
                </a:solidFill>
                <a:effectLst/>
                <a:latin typeface="Arial"/>
                <a:ea typeface="Arial"/>
                <a:cs typeface="Arial"/>
              </a:rPr>
              <a:t>…tienes</a:t>
            </a:r>
            <a:r>
              <a:rPr lang="es" sz="6600" b="1" i="0" strike="noStrike" cap="none" spc="0" dirty="0">
                <a:solidFill>
                  <a:srgbClr val="496F63"/>
                </a:solidFill>
                <a:effectLst/>
                <a:latin typeface="Arial"/>
                <a:ea typeface="Arial"/>
                <a:cs typeface="Arial"/>
              </a:rPr>
              <a:t> que conocer</a:t>
            </a:r>
            <a:endParaRPr lang="pl-PL" sz="36000" b="1" dirty="0">
              <a:solidFill>
                <a:srgbClr val="71BB9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09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  <p:cond evt="onBegin" delay="0">
                          <p:tn val="8"/>
                        </p:cond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  <p:cond evt="onBegin" delay="0">
                          <p:tn val="13"/>
                        </p:cond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  <p:cond evt="onBegin" delay="0">
                          <p:tn val="19"/>
                        </p:cond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  <p:cond evt="onBegin" delay="0">
                          <p:tn val="25"/>
                        </p:cond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  <p:cond evt="onBegin" delay="0">
                          <p:tn val="31"/>
                        </p:cond>
                      </p:stCondLst>
                      <p:childTnLst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  <p:cond evt="onBegin" delay="0">
                          <p:tn val="43"/>
                        </p:cond>
                      </p:stCondLst>
                      <p:childTnLst>
                        <p:par>
                          <p:cTn id="4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uiExpand="1" build="p" animBg="1"/>
      <p:bldP spid="4" grpId="0"/>
      <p:bldP spid="10" grpId="0" animBg="1"/>
      <p:bldP spid="2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8BAF96C-29E9-2A41-9A6B-263897271FA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9312" y="2766846"/>
            <a:ext cx="14041665" cy="1504944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500432" y="-1006665"/>
            <a:ext cx="15747043" cy="15729330"/>
            <a:chOff x="1500432" y="-1006665"/>
            <a:chExt cx="15747043" cy="15729330"/>
          </a:xfrm>
        </p:grpSpPr>
        <p:pic>
          <p:nvPicPr>
            <p:cNvPr id="5" name="Obraz 4">
              <a:extLst>
                <a:ext uri="{FF2B5EF4-FFF2-40B4-BE49-F238E27FC236}">
                  <a16:creationId xmlns:a16="http://schemas.microsoft.com/office/drawing/2014/main" id="{7C938C6E-D6BC-4984-B015-629F8E2981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0432" y="-1006665"/>
              <a:ext cx="15747043" cy="15729330"/>
            </a:xfrm>
            <a:prstGeom prst="rect">
              <a:avLst/>
            </a:prstGeom>
          </p:spPr>
        </p:pic>
        <p:sp>
          <p:nvSpPr>
            <p:cNvPr id="6" name="Prostokąt 5">
              <a:extLst>
                <a:ext uri="{FF2B5EF4-FFF2-40B4-BE49-F238E27FC236}">
                  <a16:creationId xmlns:a16="http://schemas.microsoft.com/office/drawing/2014/main" id="{0153BCC8-0EC1-4D1D-803B-531EF3CC24E6}"/>
                </a:ext>
              </a:extLst>
            </p:cNvPr>
            <p:cNvSpPr/>
            <p:nvPr/>
          </p:nvSpPr>
          <p:spPr>
            <a:xfrm rot="241208">
              <a:off x="4559006" y="3546033"/>
              <a:ext cx="8875926" cy="54784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" sz="7000" b="1" i="0" strike="noStrike" cap="none" spc="0" baseline="0" dirty="0">
                  <a:solidFill>
                    <a:srgbClr val="496F6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Arial"/>
                  <a:ea typeface="Arial"/>
                  <a:cs typeface="Arial"/>
                </a:rPr>
                <a:t>Pongamos en práctica la Metodología LEAN y usemos el LEAN CANVAS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513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D57F5AC-88E4-324E-81CA-E4297F19EC8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6756" y="-2096135"/>
            <a:ext cx="14041665" cy="15049440"/>
          </a:xfrm>
          <a:prstGeom prst="rect">
            <a:avLst/>
          </a:prstGeom>
        </p:spPr>
      </p:pic>
      <p:sp>
        <p:nvSpPr>
          <p:cNvPr id="68" name="Shape 68"/>
          <p:cNvSpPr/>
          <p:nvPr/>
        </p:nvSpPr>
        <p:spPr>
          <a:xfrm>
            <a:off x="1393254" y="777500"/>
            <a:ext cx="16418905" cy="215653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="" val="1"/>
            </a:ext>
          </a:extLst>
        </p:spPr>
        <p:txBody>
          <a:bodyPr lIns="38100" tIns="38100" rIns="38100" bIns="38100">
            <a:normAutofit fontScale="97500" lnSpcReduction="10000"/>
          </a:bodyPr>
          <a:lstStyle>
            <a:lvl1pPr algn="r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s" sz="7200" b="1" i="0" strike="noStrike" cap="none" spc="0" baseline="0" dirty="0">
                <a:solidFill>
                  <a:srgbClr val="496F63"/>
                </a:solidFill>
                <a:effectLst/>
                <a:latin typeface="Arial"/>
                <a:ea typeface="Arial"/>
                <a:cs typeface="Arial"/>
              </a:rPr>
              <a:t>Razones por las que el modelo de negocio es importante:</a:t>
            </a:r>
            <a:endParaRPr sz="7200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3</a:t>
            </a:fld>
            <a:endParaRPr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14150BDE-819D-4758-AD12-7C4C8746D3C3}"/>
              </a:ext>
            </a:extLst>
          </p:cNvPr>
          <p:cNvSpPr/>
          <p:nvPr/>
        </p:nvSpPr>
        <p:spPr>
          <a:xfrm>
            <a:off x="828145" y="3108222"/>
            <a:ext cx="17219933" cy="8894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" sz="4400" b="1" i="0" strike="noStrike" cap="none" spc="0" baseline="0" dirty="0">
                <a:solidFill>
                  <a:srgbClr val="71BB9A"/>
                </a:solidFill>
                <a:effectLst/>
                <a:latin typeface="Arial"/>
                <a:ea typeface="Arial"/>
                <a:cs typeface="Arial"/>
              </a:rPr>
              <a:t>ayuda a determinar lo que el consumidor recibe por parte de la compañía;</a:t>
            </a:r>
            <a:endParaRPr lang="pl-PL" sz="4400" b="1" dirty="0">
              <a:solidFill>
                <a:srgbClr val="71BB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" sz="4400" b="1" i="0" strike="noStrike" cap="none" spc="0" baseline="0" dirty="0">
                <a:solidFill>
                  <a:srgbClr val="71BB9A"/>
                </a:solidFill>
                <a:effectLst/>
                <a:latin typeface="Arial"/>
                <a:ea typeface="Arial"/>
                <a:cs typeface="Arial"/>
              </a:rPr>
              <a:t>ayuda a</a:t>
            </a:r>
            <a:r>
              <a:rPr lang="es" sz="4400" b="1" i="0" strike="noStrike" cap="none" spc="0" dirty="0">
                <a:solidFill>
                  <a:srgbClr val="71BB9A"/>
                </a:solidFill>
                <a:effectLst/>
                <a:latin typeface="Arial"/>
                <a:ea typeface="Arial"/>
                <a:cs typeface="Arial"/>
              </a:rPr>
              <a:t> alcanzar el</a:t>
            </a:r>
            <a:r>
              <a:rPr lang="es" sz="4400" b="1" i="0" strike="noStrike" cap="none" spc="0" baseline="0" dirty="0">
                <a:solidFill>
                  <a:srgbClr val="71BB9A"/>
                </a:solidFill>
                <a:effectLst/>
                <a:latin typeface="Arial"/>
                <a:ea typeface="Arial"/>
                <a:cs typeface="Arial"/>
              </a:rPr>
              <a:t> éxito empresarial;</a:t>
            </a:r>
            <a:endParaRPr lang="pl-PL" sz="4400" b="1" dirty="0">
              <a:solidFill>
                <a:srgbClr val="71BB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" sz="4400" b="1" i="0" strike="noStrike" cap="none" spc="0" baseline="0" dirty="0">
                <a:solidFill>
                  <a:srgbClr val="71BB9A"/>
                </a:solidFill>
                <a:effectLst/>
                <a:latin typeface="Arial"/>
                <a:ea typeface="Arial"/>
                <a:cs typeface="Arial"/>
              </a:rPr>
              <a:t>ayuda a probar nuevas ideas y ver si tienen posibilidad de éxito real;</a:t>
            </a:r>
            <a:endParaRPr lang="pl-PL" sz="4400" b="1" dirty="0">
              <a:solidFill>
                <a:srgbClr val="71BB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" sz="4400" b="1" i="0" strike="noStrike" cap="none" spc="0" baseline="0" dirty="0">
                <a:solidFill>
                  <a:srgbClr val="71BB9A"/>
                </a:solidFill>
                <a:effectLst/>
                <a:latin typeface="Arial"/>
                <a:ea typeface="Arial"/>
                <a:cs typeface="Arial"/>
              </a:rPr>
              <a:t>ayuda a desarrollar la misión y visión de la compañía;</a:t>
            </a:r>
            <a:endParaRPr lang="pl-PL" sz="4400" b="1" dirty="0">
              <a:solidFill>
                <a:srgbClr val="71BB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" sz="4400" b="1" i="0" strike="noStrike" cap="none" spc="0" baseline="0" dirty="0">
                <a:solidFill>
                  <a:srgbClr val="71BB9A"/>
                </a:solidFill>
                <a:effectLst/>
                <a:latin typeface="Arial"/>
                <a:ea typeface="Arial"/>
                <a:cs typeface="Arial"/>
              </a:rPr>
              <a:t>ayuda a crear un conjunto de valores que te ayudarán a administrar tu negocio;</a:t>
            </a:r>
            <a:endParaRPr lang="pl-PL" sz="4400" b="1" dirty="0">
              <a:solidFill>
                <a:srgbClr val="71BB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" sz="4400" b="1" i="0" strike="noStrike" cap="none" spc="0" baseline="0" dirty="0">
                <a:solidFill>
                  <a:srgbClr val="71BB9A"/>
                </a:solidFill>
                <a:effectLst/>
                <a:latin typeface="Arial"/>
                <a:ea typeface="Arial"/>
                <a:cs typeface="Arial"/>
              </a:rPr>
              <a:t>ayuda a hacerse una idea de los clientes potenciales;</a:t>
            </a:r>
            <a:endParaRPr lang="pl-PL" sz="4400" b="1" dirty="0">
              <a:solidFill>
                <a:srgbClr val="71BB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" sz="4400" b="1" i="0" strike="noStrike" cap="none" spc="0" baseline="0" dirty="0">
                <a:solidFill>
                  <a:srgbClr val="71BB9A"/>
                </a:solidFill>
                <a:effectLst/>
                <a:latin typeface="Arial"/>
                <a:ea typeface="Arial"/>
                <a:cs typeface="Arial"/>
              </a:rPr>
              <a:t>ayuda a establecer un calendario para alcanzar metas y cumplir con las tareas necesarias para ello;</a:t>
            </a:r>
            <a:endParaRPr lang="pl-PL" sz="4400" b="1" dirty="0">
              <a:solidFill>
                <a:srgbClr val="71BB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" sz="4400" b="1" i="0" strike="noStrike" cap="none" spc="0" baseline="0" dirty="0">
                <a:solidFill>
                  <a:srgbClr val="71BB9A"/>
                </a:solidFill>
                <a:effectLst/>
                <a:latin typeface="Arial"/>
                <a:ea typeface="Arial"/>
                <a:cs typeface="Arial"/>
              </a:rPr>
              <a:t>ayuda a crear una oferta de productos y servicios;</a:t>
            </a:r>
            <a:endParaRPr lang="pl-PL" sz="4400" b="1" dirty="0">
              <a:solidFill>
                <a:srgbClr val="71BB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" sz="4400" b="1" i="0" strike="noStrike" cap="none" spc="0" baseline="0" dirty="0">
                <a:solidFill>
                  <a:srgbClr val="71BB9A"/>
                </a:solidFill>
                <a:effectLst/>
                <a:latin typeface="Arial"/>
                <a:ea typeface="Arial"/>
                <a:cs typeface="Arial"/>
              </a:rPr>
              <a:t>ayuda en la creación de estrategias de marketing.</a:t>
            </a: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C44DBB15-D910-42CD-BB4B-EC0B9FC5E673}"/>
              </a:ext>
            </a:extLst>
          </p:cNvPr>
          <p:cNvSpPr/>
          <p:nvPr/>
        </p:nvSpPr>
        <p:spPr>
          <a:xfrm>
            <a:off x="584489" y="12790421"/>
            <a:ext cx="10987399" cy="51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s" sz="2800" b="1" i="0" strike="noStrike" cap="none" spc="0" baseline="0">
                <a:solidFill>
                  <a:srgbClr val="496F63"/>
                </a:solidFill>
                <a:effectLst/>
                <a:latin typeface="Arial"/>
                <a:ea typeface="Arial"/>
                <a:cs typeface="Arial"/>
              </a:rPr>
              <a:t>Fuente: http://www.itee.radom.pl/images/kompendium.pdf</a:t>
            </a:r>
            <a:endParaRPr lang="en-IE" sz="2800" b="1" kern="120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  <a:sym typeface="Quattrocento Sans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A1AE5E7-51D8-4722-B388-0C43E9FB3F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2042" y="7788166"/>
            <a:ext cx="4727215" cy="4350044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BF96DA67-C5DE-41B6-8374-103447C73A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4989" y="0"/>
            <a:ext cx="3352800" cy="371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31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  <p:cond evt="onBegin" delay="0">
                          <p:tn val="10"/>
                        </p:cond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  <p:cond evt="onBegin" delay="0">
                          <p:tn val="15"/>
                        </p:cond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  <p:cond evt="onBegin" delay="0">
                          <p:tn val="20"/>
                        </p:cond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  <p:cond evt="onBegin" delay="0">
                          <p:tn val="25"/>
                        </p:cond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  <p:cond evt="onBegin" delay="0">
                          <p:tn val="30"/>
                        </p:cond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  <p:cond evt="onBegin" delay="0">
                          <p:tn val="35"/>
                        </p:cond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  <p:cond evt="onBegin" delay="0">
                          <p:tn val="40"/>
                        </p:cond>
                      </p:stCondLst>
                      <p:childTnLst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  <p:cond evt="onBegin" delay="0">
                          <p:tn val="45"/>
                        </p:cond>
                      </p:stCondLst>
                      <p:childTnLst>
                        <p:par>
                          <p:cTn id="4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  <p:cond evt="onBegin" delay="0">
                          <p:tn val="50"/>
                        </p:cond>
                      </p:stCondLst>
                      <p:childTnLst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2" grpId="0" uiExpand="1" build="p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D57F5AC-88E4-324E-81CA-E4297F19EC8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21634" y="3672115"/>
            <a:ext cx="14041665" cy="15049440"/>
          </a:xfrm>
          <a:prstGeom prst="rect">
            <a:avLst/>
          </a:prstGeom>
        </p:spPr>
      </p:pic>
      <p:sp>
        <p:nvSpPr>
          <p:cNvPr id="68" name="Shape 68"/>
          <p:cNvSpPr/>
          <p:nvPr/>
        </p:nvSpPr>
        <p:spPr>
          <a:xfrm>
            <a:off x="1119384" y="613312"/>
            <a:ext cx="7712887" cy="446454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="" val="1"/>
            </a:ext>
          </a:extLst>
        </p:spPr>
        <p:txBody>
          <a:bodyPr lIns="38100" tIns="38100" rIns="38100" bIns="38100">
            <a:normAutofit lnSpcReduction="10000"/>
          </a:bodyPr>
          <a:lstStyle>
            <a:lvl1pPr algn="r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r>
              <a:rPr lang="es" sz="10000" b="1" i="0" strike="noStrike" cap="none" spc="0" baseline="0" dirty="0">
                <a:solidFill>
                  <a:srgbClr val="496F63"/>
                </a:solidFill>
                <a:effectLst/>
                <a:latin typeface="Arial"/>
                <a:ea typeface="Arial"/>
                <a:cs typeface="Arial"/>
              </a:rPr>
              <a:t>LEAN Canvas</a:t>
            </a:r>
            <a:endParaRPr lang="pl-PL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" sz="10000" b="1" i="0" strike="noStrike" cap="none" spc="0" baseline="0" dirty="0">
                <a:solidFill>
                  <a:srgbClr val="496F63"/>
                </a:solidFill>
                <a:effectLst/>
                <a:latin typeface="Arial"/>
                <a:ea typeface="Arial"/>
                <a:cs typeface="Arial"/>
              </a:rPr>
              <a:t>¿Qué es?</a:t>
            </a:r>
            <a:endParaRPr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4</a:t>
            </a:fld>
            <a:endParaRPr/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024D9C04-1E26-436F-A45F-CACA125619D6}"/>
              </a:ext>
            </a:extLst>
          </p:cNvPr>
          <p:cNvSpPr/>
          <p:nvPr/>
        </p:nvSpPr>
        <p:spPr>
          <a:xfrm>
            <a:off x="10453711" y="1049583"/>
            <a:ext cx="1192277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base"/>
            <a:r>
              <a:rPr lang="es" sz="4800" b="1" i="0" strike="noStrike" cap="none" spc="0" baseline="0" dirty="0">
                <a:solidFill>
                  <a:srgbClr val="496F63"/>
                </a:solidFill>
                <a:effectLst/>
                <a:latin typeface="PT Sans"/>
                <a:ea typeface="PT Sans"/>
                <a:cs typeface="PT Sans"/>
              </a:rPr>
              <a:t>Es una herramienta que permite el desarrollo de los modelos</a:t>
            </a:r>
            <a:r>
              <a:rPr lang="es" sz="4800" b="1" i="0" strike="noStrike" cap="none" spc="0" dirty="0">
                <a:solidFill>
                  <a:srgbClr val="496F63"/>
                </a:solidFill>
                <a:effectLst/>
                <a:latin typeface="PT Sans"/>
                <a:ea typeface="PT Sans"/>
                <a:cs typeface="PT Sans"/>
              </a:rPr>
              <a:t> potenciales de negocio </a:t>
            </a:r>
            <a:r>
              <a:rPr lang="es" sz="4800" b="1" i="0" strike="noStrike" cap="none" spc="0" baseline="0" dirty="0">
                <a:solidFill>
                  <a:srgbClr val="496F63"/>
                </a:solidFill>
                <a:effectLst/>
                <a:latin typeface="PT Sans"/>
                <a:ea typeface="PT Sans"/>
                <a:cs typeface="PT Sans"/>
              </a:rPr>
              <a:t>en una hoja Din A4.</a:t>
            </a:r>
            <a:endParaRPr lang="en-IE" sz="4800" b="1" kern="1200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  <a:sym typeface="Quattrocento San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9970089" y="10972800"/>
            <a:ext cx="6962776" cy="2701355"/>
            <a:chOff x="9970089" y="10972800"/>
            <a:chExt cx="6962776" cy="2701355"/>
          </a:xfrm>
        </p:grpSpPr>
        <p:sp>
          <p:nvSpPr>
            <p:cNvPr id="11" name="Shape 72">
              <a:extLst>
                <a:ext uri="{FF2B5EF4-FFF2-40B4-BE49-F238E27FC236}">
                  <a16:creationId xmlns:a16="http://schemas.microsoft.com/office/drawing/2014/main" id="{20E1F28C-B04A-4362-B08D-FA9482E45FCB}"/>
                </a:ext>
              </a:extLst>
            </p:cNvPr>
            <p:cNvSpPr/>
            <p:nvPr/>
          </p:nvSpPr>
          <p:spPr>
            <a:xfrm>
              <a:off x="9970089" y="10972800"/>
              <a:ext cx="6962776" cy="2701355"/>
            </a:xfrm>
            <a:prstGeom prst="rect">
              <a:avLst/>
            </a:prstGeom>
            <a:solidFill>
              <a:srgbClr val="84CAC5"/>
            </a:solidFill>
            <a:ln w="3175">
              <a:miter lim="400000"/>
            </a:ln>
          </p:spPr>
          <p:txBody>
            <a:bodyPr lIns="38100" tIns="38100" rIns="38100" bIns="38100" anchor="ctr"/>
            <a:lstStyle/>
            <a:p>
              <a:pPr algn="ctr"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3" name="Shape 69">
              <a:extLst>
                <a:ext uri="{FF2B5EF4-FFF2-40B4-BE49-F238E27FC236}">
                  <a16:creationId xmlns:a16="http://schemas.microsoft.com/office/drawing/2014/main" id="{06AC3499-C6DE-4AA7-9461-186DB4D84747}"/>
                </a:ext>
              </a:extLst>
            </p:cNvPr>
            <p:cNvSpPr/>
            <p:nvPr/>
          </p:nvSpPr>
          <p:spPr>
            <a:xfrm>
              <a:off x="10453710" y="11524011"/>
              <a:ext cx="5995534" cy="1563422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ma14="http://schemas.microsoft.com/office/mac/drawingml/2011/main" val="1"/>
              </a:ext>
            </a:extLst>
          </p:spPr>
          <p:txBody>
            <a:bodyPr lIns="38100" tIns="38100" rIns="38100" bIns="38100">
              <a:noAutofit/>
            </a:bodyPr>
            <a:lstStyle/>
            <a:p>
              <a:r>
                <a:rPr lang="es" sz="3200" b="0" i="0" strike="noStrike" cap="none" spc="0" baseline="0" dirty="0">
                  <a:solidFill>
                    <a:srgbClr val="496F63"/>
                  </a:solidFill>
                  <a:effectLst/>
                  <a:latin typeface="PT Sans"/>
                  <a:ea typeface="PT Sans"/>
                  <a:cs typeface="PT Sans"/>
                </a:rPr>
                <a:t>Los modelos de negocio creados de esta manera omiten la información redundante.</a:t>
              </a:r>
              <a:endParaRPr sz="32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Shape 69">
            <a:extLst>
              <a:ext uri="{FF2B5EF4-FFF2-40B4-BE49-F238E27FC236}">
                <a16:creationId xmlns:a16="http://schemas.microsoft.com/office/drawing/2014/main" id="{78AD7B29-B145-4D38-86C5-7EBBE127D346}"/>
              </a:ext>
            </a:extLst>
          </p:cNvPr>
          <p:cNvSpPr/>
          <p:nvPr/>
        </p:nvSpPr>
        <p:spPr>
          <a:xfrm>
            <a:off x="11371665" y="3783226"/>
            <a:ext cx="10036053" cy="156342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ma14="http://schemas.microsoft.com/office/mac/drawingml/2011/main" val="1"/>
            </a:ext>
          </a:extLst>
        </p:spPr>
        <p:txBody>
          <a:bodyPr lIns="38100" tIns="38100" rIns="38100" bIns="38100">
            <a:noAutofit/>
          </a:bodyPr>
          <a:lstStyle/>
          <a:p>
            <a:pPr algn="r"/>
            <a:r>
              <a:rPr lang="es" sz="5400" b="1" i="0" strike="noStrike" cap="none" spc="0" baseline="0" dirty="0">
                <a:solidFill>
                  <a:srgbClr val="496F63"/>
                </a:solidFill>
                <a:effectLst/>
              </a:rPr>
              <a:t>La creación de un plan de empresa lleva mucho tiempo…</a:t>
            </a:r>
            <a:endParaRPr sz="5400" b="1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D8DE5493-D55B-44DE-848B-DE2AA6031324}"/>
              </a:ext>
            </a:extLst>
          </p:cNvPr>
          <p:cNvSpPr/>
          <p:nvPr/>
        </p:nvSpPr>
        <p:spPr>
          <a:xfrm>
            <a:off x="9520031" y="6712863"/>
            <a:ext cx="1315708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s" sz="5400" b="1" i="0" strike="noStrike" cap="none" spc="0" baseline="0" dirty="0">
                <a:solidFill>
                  <a:srgbClr val="496F63"/>
                </a:solidFill>
                <a:effectLst/>
              </a:rPr>
              <a:t>Es por esto que, a veces, es mejor crear un LEAN Canvas en vez de escribir un plan de empresa.</a:t>
            </a:r>
            <a:endParaRPr lang="en-US" sz="5400" b="1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7421225" y="9499601"/>
            <a:ext cx="6962775" cy="4267200"/>
            <a:chOff x="17421225" y="9499601"/>
            <a:chExt cx="6962775" cy="4267200"/>
          </a:xfrm>
        </p:grpSpPr>
        <p:pic>
          <p:nvPicPr>
            <p:cNvPr id="6" name="Obraz 5">
              <a:extLst>
                <a:ext uri="{FF2B5EF4-FFF2-40B4-BE49-F238E27FC236}">
                  <a16:creationId xmlns:a16="http://schemas.microsoft.com/office/drawing/2014/main" id="{3F0A8A5F-31A7-42FD-AE44-4125FCBE09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21225" y="9499601"/>
              <a:ext cx="6962775" cy="4267200"/>
            </a:xfrm>
            <a:prstGeom prst="rect">
              <a:avLst/>
            </a:prstGeom>
          </p:spPr>
        </p:pic>
        <p:sp>
          <p:nvSpPr>
            <p:cNvPr id="19" name="Shape 69">
              <a:extLst>
                <a:ext uri="{FF2B5EF4-FFF2-40B4-BE49-F238E27FC236}">
                  <a16:creationId xmlns:a16="http://schemas.microsoft.com/office/drawing/2014/main" id="{86A6744C-B2D6-4C73-ACA7-5B48C5D027D3}"/>
                </a:ext>
              </a:extLst>
            </p:cNvPr>
            <p:cNvSpPr/>
            <p:nvPr/>
          </p:nvSpPr>
          <p:spPr>
            <a:xfrm rot="353062">
              <a:off x="18801560" y="10191088"/>
              <a:ext cx="4775253" cy="1563422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ma14="http://schemas.microsoft.com/office/mac/drawingml/2011/main" val="1"/>
              </a:ext>
            </a:extLst>
          </p:spPr>
          <p:txBody>
            <a:bodyPr lIns="38100" tIns="38100" rIns="38100" bIns="38100">
              <a:noAutofit/>
            </a:bodyPr>
            <a:lstStyle/>
            <a:p>
              <a:pPr algn="ctr"/>
              <a:r>
                <a:rPr lang="es" sz="3600" b="1" i="0" strike="noStrike" cap="none" spc="0" baseline="0" dirty="0">
                  <a:solidFill>
                    <a:srgbClr val="496F63"/>
                  </a:solidFill>
                  <a:effectLst/>
                  <a:latin typeface="PT Sans"/>
                  <a:ea typeface="PT Sans"/>
                  <a:cs typeface="PT Sans"/>
                </a:rPr>
                <a:t>Todo lo que necesitas es </a:t>
              </a:r>
            </a:p>
            <a:p>
              <a:pPr algn="ctr"/>
              <a:r>
                <a:rPr lang="es" sz="3600" b="1" i="0" strike="noStrike" cap="none" spc="0" baseline="0" dirty="0">
                  <a:solidFill>
                    <a:srgbClr val="496F63"/>
                  </a:solidFill>
                  <a:effectLst/>
                  <a:latin typeface="PT Sans"/>
                  <a:ea typeface="PT Sans"/>
                  <a:cs typeface="PT Sans"/>
                </a:rPr>
                <a:t>1 hoja de papel </a:t>
              </a:r>
            </a:p>
            <a:p>
              <a:pPr algn="ctr"/>
              <a:r>
                <a:rPr lang="pl-PL" sz="3600" b="1" dirty="0">
                  <a:solidFill>
                    <a:srgbClr val="496F63"/>
                  </a:solidFill>
                  <a:sym typeface="Wingdings" panose="05000000000000000000" pitchFamily="2" charset="2"/>
                </a:rPr>
                <a:t></a:t>
              </a:r>
              <a:endParaRPr sz="36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6" name="Obraz 15">
            <a:extLst>
              <a:ext uri="{FF2B5EF4-FFF2-40B4-BE49-F238E27FC236}">
                <a16:creationId xmlns:a16="http://schemas.microsoft.com/office/drawing/2014/main" id="{3DADF2E6-07F4-47B7-A14E-10D5B7E795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609" y="9196796"/>
            <a:ext cx="3905892" cy="3905892"/>
          </a:xfrm>
          <a:prstGeom prst="rect">
            <a:avLst/>
          </a:prstGeom>
        </p:spPr>
      </p:pic>
      <p:sp>
        <p:nvSpPr>
          <p:cNvPr id="22" name="Rectangle 1">
            <a:extLst>
              <a:ext uri="{FF2B5EF4-FFF2-40B4-BE49-F238E27FC236}">
                <a16:creationId xmlns:a16="http://schemas.microsoft.com/office/drawing/2014/main" id="{BFBF4C95-435E-4107-B186-32596CBD1A36}"/>
              </a:ext>
            </a:extLst>
          </p:cNvPr>
          <p:cNvSpPr/>
          <p:nvPr/>
        </p:nvSpPr>
        <p:spPr>
          <a:xfrm>
            <a:off x="4814908" y="8242688"/>
            <a:ext cx="3181345" cy="944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s" sz="2800" b="1" i="0" strike="noStrike" cap="none" spc="0" baseline="0">
                <a:solidFill>
                  <a:srgbClr val="496F63"/>
                </a:solidFill>
                <a:effectLst/>
                <a:latin typeface="Arial"/>
                <a:ea typeface="Arial"/>
                <a:cs typeface="Arial"/>
              </a:rPr>
              <a:t>Ideado por</a:t>
            </a:r>
          </a:p>
          <a:p>
            <a:pPr algn="ctr" fontAlgn="base"/>
            <a:r>
              <a:rPr lang="es" sz="2800" b="1" i="0" strike="noStrike" cap="none" spc="0" baseline="0">
                <a:solidFill>
                  <a:srgbClr val="496F63"/>
                </a:solidFill>
                <a:effectLst/>
                <a:latin typeface="Arial"/>
                <a:ea typeface="Arial"/>
                <a:cs typeface="Arial"/>
              </a:rPr>
              <a:t>Ash Maurya</a:t>
            </a:r>
            <a:endParaRPr lang="en-IE" sz="2800" b="1" kern="120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  <a:sym typeface="Quattrocento Sans"/>
            </a:endParaRPr>
          </a:p>
        </p:txBody>
      </p:sp>
      <p:sp>
        <p:nvSpPr>
          <p:cNvPr id="24" name="Rectangle 1">
            <a:extLst>
              <a:ext uri="{FF2B5EF4-FFF2-40B4-BE49-F238E27FC236}">
                <a16:creationId xmlns:a16="http://schemas.microsoft.com/office/drawing/2014/main" id="{F0865906-1E44-43A6-B80C-D3FBFD7E07C1}"/>
              </a:ext>
            </a:extLst>
          </p:cNvPr>
          <p:cNvSpPr/>
          <p:nvPr/>
        </p:nvSpPr>
        <p:spPr>
          <a:xfrm>
            <a:off x="209978" y="12642173"/>
            <a:ext cx="8042384" cy="944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s" sz="2800" b="1" i="0" strike="noStrike" cap="none" spc="0" baseline="0">
                <a:solidFill>
                  <a:srgbClr val="496F63"/>
                </a:solidFill>
                <a:effectLst/>
                <a:latin typeface="Arial"/>
                <a:ea typeface="Arial"/>
                <a:cs typeface="Arial"/>
              </a:rPr>
              <a:t>Fuente: https://www.businessmodelcompetition.com</a:t>
            </a:r>
            <a:endParaRPr lang="en-IE" sz="2800" b="1" kern="120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  <a:sym typeface="Quattrocento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  <p:cond evt="onBegin" delay="0">
                          <p:tn val="12"/>
                        </p:cond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  <p:cond evt="onBegin" delay="0">
                          <p:tn val="17"/>
                        </p:cond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  <p:cond evt="onBegin" delay="0">
                          <p:tn val="26"/>
                        </p:cond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  <p:cond evt="onBegin" delay="0">
                          <p:tn val="37"/>
                        </p:cond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12" grpId="0"/>
      <p:bldP spid="14" grpId="0" animBg="1"/>
      <p:bldP spid="15" grpId="0"/>
      <p:bldP spid="22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6BD78F1-BBE0-8E40-ABCD-141A772B0A8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4603" y="2925314"/>
            <a:ext cx="14041665" cy="15049440"/>
          </a:xfrm>
          <a:prstGeom prst="rect">
            <a:avLst/>
          </a:prstGeom>
        </p:spPr>
      </p:pic>
      <p:sp>
        <p:nvSpPr>
          <p:cNvPr id="116" name="Shape 1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5</a:t>
            </a:fld>
            <a:endParaRPr/>
          </a:p>
        </p:txBody>
      </p:sp>
      <p:sp>
        <p:nvSpPr>
          <p:cNvPr id="118" name="Shape 118"/>
          <p:cNvSpPr/>
          <p:nvPr/>
        </p:nvSpPr>
        <p:spPr>
          <a:xfrm>
            <a:off x="4064210" y="769270"/>
            <a:ext cx="14845703" cy="362319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="" val="1"/>
            </a:ext>
          </a:extLst>
        </p:spPr>
        <p:txBody>
          <a:bodyPr lIns="38100" tIns="38100" rIns="38100" bIns="38100">
            <a:noAutofit/>
          </a:bodyPr>
          <a:lstStyle>
            <a:lvl1pPr algn="ctr">
              <a:lnSpc>
                <a:spcPct val="80000"/>
              </a:lnSpc>
              <a:defRPr sz="10000" b="1">
                <a:solidFill>
                  <a:srgbClr val="F4F5F7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pPr marL="1371600" indent="-1371600" algn="l">
              <a:lnSpc>
                <a:spcPct val="120000"/>
              </a:lnSpc>
              <a:buFont typeface="+mj-lt"/>
              <a:buAutoNum type="arabicPeriod"/>
            </a:pPr>
            <a:r>
              <a:rPr lang="es" sz="7200" b="1" i="0" strike="noStrike" cap="none" spc="0" baseline="0" dirty="0">
                <a:solidFill>
                  <a:srgbClr val="496F63"/>
                </a:solidFill>
                <a:effectLst/>
                <a:latin typeface="Arial"/>
                <a:ea typeface="Arial"/>
                <a:cs typeface="Arial"/>
              </a:rPr>
              <a:t>Dibújalo en una hoja grande.</a:t>
            </a:r>
          </a:p>
          <a:p>
            <a:pPr marL="1371600" indent="-1371600" algn="l">
              <a:lnSpc>
                <a:spcPct val="120000"/>
              </a:lnSpc>
              <a:buFont typeface="+mj-lt"/>
              <a:buAutoNum type="arabicPeriod"/>
            </a:pPr>
            <a:r>
              <a:rPr lang="es" sz="7200" b="1" i="0" strike="noStrike" cap="none" spc="0" baseline="0" dirty="0">
                <a:solidFill>
                  <a:srgbClr val="496F63"/>
                </a:solidFill>
                <a:effectLst/>
                <a:latin typeface="Arial"/>
                <a:ea typeface="Arial"/>
                <a:cs typeface="Arial"/>
              </a:rPr>
              <a:t>Prioriza lo visual.</a:t>
            </a:r>
          </a:p>
          <a:p>
            <a:pPr marL="1371600" indent="-1371600" algn="l">
              <a:lnSpc>
                <a:spcPct val="120000"/>
              </a:lnSpc>
              <a:buFont typeface="+mj-lt"/>
              <a:buAutoNum type="arabicPeriod"/>
            </a:pPr>
            <a:r>
              <a:rPr lang="es" sz="7200" b="1" i="0" strike="noStrike" cap="none" spc="0" baseline="0" dirty="0">
                <a:solidFill>
                  <a:srgbClr val="496F63"/>
                </a:solidFill>
                <a:effectLst/>
                <a:latin typeface="Arial"/>
                <a:ea typeface="Arial"/>
                <a:cs typeface="Arial"/>
              </a:rPr>
              <a:t>Implica a todos los agentes.</a:t>
            </a:r>
            <a:endParaRPr sz="7200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Shape 119"/>
          <p:cNvSpPr/>
          <p:nvPr/>
        </p:nvSpPr>
        <p:spPr>
          <a:xfrm rot="1670134">
            <a:off x="-21182" y="6400440"/>
            <a:ext cx="6007258" cy="179789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="" val="1"/>
            </a:ext>
          </a:extLst>
        </p:spPr>
        <p:txBody>
          <a:bodyPr lIns="38100" tIns="38100" rIns="38100" bIns="38100">
            <a:normAutofit fontScale="80000" lnSpcReduction="20000"/>
          </a:bodyPr>
          <a:lstStyle/>
          <a:p>
            <a:pPr>
              <a:lnSpc>
                <a:spcPct val="150000"/>
              </a:lnSpc>
            </a:pPr>
            <a:r>
              <a:rPr lang="es" sz="3500" b="0" i="0" strike="noStrike" cap="none" spc="0" baseline="0" dirty="0">
                <a:solidFill>
                  <a:srgbClr val="496F63"/>
                </a:solidFill>
                <a:effectLst/>
                <a:latin typeface="Arial"/>
                <a:ea typeface="Arial"/>
                <a:cs typeface="Arial"/>
              </a:rPr>
              <a:t>Esta herramienta puede solucionar el problema y lleva menos de </a:t>
            </a:r>
            <a:r>
              <a:rPr lang="es" sz="3500" b="1" i="0" strike="noStrike" cap="none" spc="0" baseline="0" dirty="0">
                <a:solidFill>
                  <a:srgbClr val="496F63"/>
                </a:solidFill>
                <a:effectLst/>
                <a:latin typeface="Arial"/>
                <a:ea typeface="Arial"/>
                <a:cs typeface="Arial"/>
              </a:rPr>
              <a:t>20 minutos</a:t>
            </a:r>
            <a:endParaRPr sz="3500" b="1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DA837594-464F-4E20-899D-AF8C45E560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740" y="8444742"/>
            <a:ext cx="3877216" cy="4010585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6EA6CDEC-B926-4499-80ED-CFD9CBE93588}"/>
              </a:ext>
            </a:extLst>
          </p:cNvPr>
          <p:cNvSpPr/>
          <p:nvPr/>
        </p:nvSpPr>
        <p:spPr>
          <a:xfrm>
            <a:off x="11148416" y="5101955"/>
            <a:ext cx="12773957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" sz="5000" b="0" i="0" strike="noStrike" cap="none" spc="0" baseline="0" dirty="0">
                <a:solidFill>
                  <a:srgbClr val="496F63"/>
                </a:solidFill>
                <a:effectLst/>
                <a:latin typeface="PT Sans"/>
                <a:ea typeface="PT Sans"/>
                <a:cs typeface="PT Sans"/>
              </a:rPr>
              <a:t>Ver</a:t>
            </a:r>
          </a:p>
          <a:p>
            <a:pPr algn="ctr"/>
            <a:r>
              <a:rPr lang="es" sz="4000" b="1" i="0" strike="noStrike" cap="none" spc="0" baseline="0" dirty="0">
                <a:solidFill>
                  <a:srgbClr val="71BB9A"/>
                </a:solidFill>
                <a:effectLst/>
              </a:rPr>
              <a:t>Esta herramienta dirige al empresario mientras sigue el proceso desde la conceptualización hasta el desarrollo y lanzamiento de </a:t>
            </a:r>
            <a:r>
              <a:rPr lang="en-US" sz="4000" b="1" dirty="0">
                <a:solidFill>
                  <a:srgbClr val="71BB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startup </a:t>
            </a:r>
            <a:r>
              <a:rPr lang="es" sz="4000" b="1" dirty="0">
                <a:solidFill>
                  <a:srgbClr val="71BB9A"/>
                </a:solidFill>
              </a:rPr>
              <a:t>de éxito.</a:t>
            </a:r>
            <a:endParaRPr lang="pl-PL" sz="4000" b="1" dirty="0">
              <a:solidFill>
                <a:srgbClr val="71BB9A"/>
              </a:solidFill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3EFAD3E-B16F-4400-BFF9-900F249D73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7052" y="1769321"/>
            <a:ext cx="5064695" cy="2311986"/>
          </a:xfrm>
          <a:prstGeom prst="rect">
            <a:avLst/>
          </a:prstGeom>
        </p:spPr>
      </p:pic>
      <p:sp>
        <p:nvSpPr>
          <p:cNvPr id="16" name="Rectangle 1">
            <a:extLst>
              <a:ext uri="{FF2B5EF4-FFF2-40B4-BE49-F238E27FC236}">
                <a16:creationId xmlns:a16="http://schemas.microsoft.com/office/drawing/2014/main" id="{34E4DD38-FF4C-4EC2-9797-B77343AB54FE}"/>
              </a:ext>
            </a:extLst>
          </p:cNvPr>
          <p:cNvSpPr/>
          <p:nvPr/>
        </p:nvSpPr>
        <p:spPr>
          <a:xfrm>
            <a:off x="11698210" y="13050286"/>
            <a:ext cx="12192000" cy="45720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 fontAlgn="base"/>
            <a:r>
              <a:rPr lang="es" sz="2400" b="1" i="0" strike="noStrike" cap="none" spc="0" baseline="0">
                <a:solidFill>
                  <a:srgbClr val="496F63"/>
                </a:solidFill>
                <a:effectLst/>
                <a:latin typeface="Arial"/>
                <a:ea typeface="Arial"/>
                <a:cs typeface="Arial"/>
              </a:rPr>
              <a:t>Fuente: </a:t>
            </a:r>
            <a:r>
              <a:rPr lang="es" sz="2400" b="1" i="0" strike="noStrike" cap="none" spc="0" baseline="0">
                <a:solidFill>
                  <a:srgbClr val="496F63"/>
                </a:solidFill>
                <a:effectLst/>
                <a:latin typeface="Arial"/>
                <a:ea typeface="Arial"/>
                <a:cs typeface="Arial"/>
                <a:hlinkClick r:id="rId6" history="0"/>
              </a:rPr>
              <a:t>https://leadflowmethod.com/message/introduction-lean-canvas/</a:t>
            </a:r>
            <a:endParaRPr lang="en-IE" sz="2400" b="1" kern="120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  <a:sym typeface="Quattrocento Sans"/>
            </a:endParaRPr>
          </a:p>
        </p:txBody>
      </p:sp>
      <p:pic>
        <p:nvPicPr>
          <p:cNvPr id="2" name="Obraz 1">
            <a:hlinkClick r:id="rId7"/>
            <a:extLst>
              <a:ext uri="{FF2B5EF4-FFF2-40B4-BE49-F238E27FC236}">
                <a16:creationId xmlns:a16="http://schemas.microsoft.com/office/drawing/2014/main" id="{B4C5A44E-51AD-47E9-B8B0-4E22EE500B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650822" y="8257451"/>
            <a:ext cx="6107792" cy="4530440"/>
          </a:xfrm>
          <a:prstGeom prst="rect">
            <a:avLst/>
          </a:prstGeom>
        </p:spPr>
      </p:pic>
      <p:sp>
        <p:nvSpPr>
          <p:cNvPr id="14" name="Prostokąt 2">
            <a:extLst>
              <a:ext uri="{FF2B5EF4-FFF2-40B4-BE49-F238E27FC236}">
                <a16:creationId xmlns:a16="http://schemas.microsoft.com/office/drawing/2014/main" id="{20F5FCC3-682F-7242-910B-C59F9578A10D}"/>
              </a:ext>
            </a:extLst>
          </p:cNvPr>
          <p:cNvSpPr/>
          <p:nvPr/>
        </p:nvSpPr>
        <p:spPr>
          <a:xfrm>
            <a:off x="12683370" y="11661831"/>
            <a:ext cx="19672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" sz="3600" b="0" i="0" strike="noStrike" cap="none" spc="0" baseline="0" dirty="0">
                <a:solidFill>
                  <a:srgbClr val="A6A7AC"/>
                </a:solidFill>
                <a:effectLst/>
                <a:latin typeface="Times New Roman"/>
                <a:ea typeface="Times New Roman"/>
                <a:cs typeface="Times New Roman"/>
              </a:rPr>
              <a:t>(22 mins)</a:t>
            </a:r>
            <a:endParaRPr lang="pl-PL" sz="3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  <p:cond evt="onBegin" delay="0">
                          <p:tn val="14"/>
                        </p:cond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  <p:cond evt="onBegin" delay="0">
                          <p:tn val="19"/>
                        </p:cond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  <p:cond evt="onBegin" delay="0">
                          <p:tn val="24"/>
                        </p:cond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  <p:cond evt="onBegin" delay="0">
                          <p:tn val="39"/>
                        </p:cond>
                      </p:stCondLst>
                      <p:childTnLst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uiExpand="1" build="p" animBg="1"/>
      <p:bldP spid="119" grpId="0" animBg="1"/>
      <p:bldP spid="5" grpId="0"/>
      <p:bldP spid="16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71B30B0-1B33-634A-94F6-A6822BF0BAD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515" y="-2327917"/>
            <a:ext cx="23679148" cy="25378609"/>
          </a:xfrm>
          <a:prstGeom prst="rect">
            <a:avLst/>
          </a:prstGeom>
        </p:spPr>
      </p:pic>
      <p:sp>
        <p:nvSpPr>
          <p:cNvPr id="62" name="Shape 62"/>
          <p:cNvSpPr/>
          <p:nvPr/>
        </p:nvSpPr>
        <p:spPr>
          <a:xfrm>
            <a:off x="3362472" y="491747"/>
            <a:ext cx="17659056" cy="446454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="" val="1"/>
            </a:ext>
          </a:extLst>
        </p:spPr>
        <p:txBody>
          <a:bodyPr lIns="38100" tIns="38100" rIns="38100" bIns="38100">
            <a:normAutofit/>
          </a:bodyPr>
          <a:lstStyle>
            <a:lvl1pPr algn="l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pPr algn="ctr"/>
            <a:r>
              <a:rPr lang="es" sz="8000" b="1" i="0" strike="noStrike" cap="none" spc="0" baseline="0" dirty="0">
                <a:solidFill>
                  <a:srgbClr val="496F63"/>
                </a:solidFill>
                <a:effectLst/>
                <a:latin typeface="Arial"/>
                <a:ea typeface="Arial"/>
                <a:cs typeface="Arial"/>
              </a:rPr>
              <a:t>El Modelo Canvas </a:t>
            </a:r>
            <a:endParaRPr sz="8000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Shape 6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graphicFrame>
        <p:nvGraphicFramePr>
          <p:cNvPr id="3" name="Tabela 4">
            <a:extLst>
              <a:ext uri="{FF2B5EF4-FFF2-40B4-BE49-F238E27FC236}">
                <a16:creationId xmlns:a16="http://schemas.microsoft.com/office/drawing/2014/main" id="{8D68FECF-EB41-42D1-857A-A9EAB54F14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0803347"/>
              </p:ext>
            </p:extLst>
          </p:nvPr>
        </p:nvGraphicFramePr>
        <p:xfrm>
          <a:off x="1285875" y="1857968"/>
          <a:ext cx="21231226" cy="102584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46245">
                  <a:extLst>
                    <a:ext uri="{9D8B030D-6E8A-4147-A177-3AD203B41FA5}">
                      <a16:colId xmlns:a16="http://schemas.microsoft.com/office/drawing/2014/main" val="4222263937"/>
                    </a:ext>
                  </a:extLst>
                </a:gridCol>
                <a:gridCol w="4246245">
                  <a:extLst>
                    <a:ext uri="{9D8B030D-6E8A-4147-A177-3AD203B41FA5}">
                      <a16:colId xmlns:a16="http://schemas.microsoft.com/office/drawing/2014/main" val="2673784136"/>
                    </a:ext>
                  </a:extLst>
                </a:gridCol>
                <a:gridCol w="2123123">
                  <a:extLst>
                    <a:ext uri="{9D8B030D-6E8A-4147-A177-3AD203B41FA5}">
                      <a16:colId xmlns:a16="http://schemas.microsoft.com/office/drawing/2014/main" val="1104370562"/>
                    </a:ext>
                  </a:extLst>
                </a:gridCol>
                <a:gridCol w="2123123">
                  <a:extLst>
                    <a:ext uri="{9D8B030D-6E8A-4147-A177-3AD203B41FA5}">
                      <a16:colId xmlns:a16="http://schemas.microsoft.com/office/drawing/2014/main" val="1475766613"/>
                    </a:ext>
                  </a:extLst>
                </a:gridCol>
                <a:gridCol w="4246245">
                  <a:extLst>
                    <a:ext uri="{9D8B030D-6E8A-4147-A177-3AD203B41FA5}">
                      <a16:colId xmlns:a16="http://schemas.microsoft.com/office/drawing/2014/main" val="288312378"/>
                    </a:ext>
                  </a:extLst>
                </a:gridCol>
                <a:gridCol w="4246245">
                  <a:extLst>
                    <a:ext uri="{9D8B030D-6E8A-4147-A177-3AD203B41FA5}">
                      <a16:colId xmlns:a16="http://schemas.microsoft.com/office/drawing/2014/main" val="2255483289"/>
                    </a:ext>
                  </a:extLst>
                </a:gridCol>
              </a:tblGrid>
              <a:tr h="3419475">
                <a:tc rowSpan="2">
                  <a:txBody>
                    <a:bodyPr/>
                    <a:lstStyle/>
                    <a:p>
                      <a:pPr algn="ctr"/>
                      <a:r>
                        <a:rPr lang="es" sz="3200" b="1" i="0" strike="noStrike" cap="all" spc="400" baseline="0" dirty="0">
                          <a:solidFill>
                            <a:srgbClr val="496F63"/>
                          </a:solidFill>
                          <a:effectLst/>
                          <a:latin typeface="Montserrat-Regular"/>
                          <a:ea typeface="Montserrat-Regular"/>
                          <a:cs typeface="Montserrat-Regular"/>
                        </a:rPr>
                        <a:t>Socios principales</a:t>
                      </a:r>
                      <a:endParaRPr lang="pl-PL" sz="3200" b="1" dirty="0">
                        <a:solidFill>
                          <a:srgbClr val="496F63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" sz="3200" b="1" i="0" strike="noStrike" cap="all" spc="400" baseline="0" dirty="0">
                          <a:solidFill>
                            <a:srgbClr val="496F63"/>
                          </a:solidFill>
                          <a:effectLst/>
                          <a:latin typeface="Montserrat-Regular"/>
                          <a:ea typeface="Montserrat-Regular"/>
                          <a:cs typeface="Montserrat-Regular"/>
                        </a:rPr>
                        <a:t>Actividades PRINCIPALES</a:t>
                      </a:r>
                      <a:endParaRPr lang="pl-PL" sz="3200" b="1" dirty="0">
                        <a:solidFill>
                          <a:srgbClr val="496F63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pl-PL" sz="3200" b="1" dirty="0">
                        <a:solidFill>
                          <a:srgbClr val="496F63"/>
                        </a:solidFill>
                      </a:endParaRPr>
                    </a:p>
                    <a:p>
                      <a:pPr algn="ctr"/>
                      <a:r>
                        <a:rPr lang="es" sz="3200" b="1" i="0" strike="noStrike" cap="all" spc="400" baseline="0" dirty="0">
                          <a:solidFill>
                            <a:srgbClr val="496F63"/>
                          </a:solidFill>
                          <a:effectLst/>
                          <a:latin typeface="Montserrat-Regular"/>
                          <a:ea typeface="Montserrat-Regular"/>
                          <a:cs typeface="Montserrat-Regular"/>
                        </a:rPr>
                        <a:t>Propuesta de </a:t>
                      </a:r>
                      <a:r>
                        <a:rPr lang="es" sz="3200" b="1" i="0" strike="noStrike" cap="all" spc="400" baseline="0" dirty="0">
                          <a:solidFill>
                            <a:srgbClr val="496F6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Valor </a:t>
                      </a:r>
                    </a:p>
                    <a:p>
                      <a:pPr algn="ctr"/>
                      <a:r>
                        <a:rPr lang="es" sz="3200" b="1" i="0" strike="noStrike" cap="all" spc="400" baseline="0" dirty="0">
                          <a:solidFill>
                            <a:srgbClr val="496F6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Única</a:t>
                      </a:r>
                      <a:endParaRPr lang="pl-PL" sz="3200" b="1" dirty="0">
                        <a:solidFill>
                          <a:srgbClr val="496F63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" sz="3200" b="1" i="0" strike="noStrike" cap="all" spc="400" baseline="0" dirty="0">
                          <a:solidFill>
                            <a:srgbClr val="496F63"/>
                          </a:solidFill>
                          <a:effectLst/>
                          <a:latin typeface="Montserrat-Regular"/>
                          <a:ea typeface="Montserrat-Regular"/>
                          <a:cs typeface="Montserrat-Regular"/>
                        </a:rPr>
                        <a:t>Relación con el cliente</a:t>
                      </a:r>
                      <a:endParaRPr lang="pl-PL" sz="3200" b="1" dirty="0">
                        <a:solidFill>
                          <a:srgbClr val="496F63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" sz="3200" b="1" i="0" strike="noStrike" cap="all" spc="400" baseline="0" dirty="0">
                          <a:solidFill>
                            <a:srgbClr val="496F63"/>
                          </a:solidFill>
                          <a:effectLst/>
                          <a:latin typeface="Montserrat-Regular"/>
                          <a:ea typeface="Montserrat-Regular"/>
                          <a:cs typeface="Montserrat-Regular"/>
                        </a:rPr>
                        <a:t>Segmentación de clientes</a:t>
                      </a:r>
                      <a:endParaRPr lang="pl-PL" sz="3200" b="1" dirty="0">
                        <a:solidFill>
                          <a:srgbClr val="496F63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6640405"/>
                  </a:ext>
                </a:extLst>
              </a:tr>
              <a:tr h="341947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" sz="3200" b="1" i="0" strike="noStrike" cap="all" spc="400" baseline="0" dirty="0">
                          <a:solidFill>
                            <a:srgbClr val="496F63"/>
                          </a:solidFill>
                          <a:effectLst/>
                          <a:latin typeface="Montserrat-Regular"/>
                          <a:ea typeface="Montserrat-Regular"/>
                          <a:cs typeface="Montserrat-Regular"/>
                        </a:rPr>
                        <a:t>Recursos</a:t>
                      </a:r>
                    </a:p>
                    <a:p>
                      <a:pPr algn="ctr"/>
                      <a:r>
                        <a:rPr lang="es" sz="3200" b="1" i="0" strike="noStrike" cap="all" spc="400" baseline="0" dirty="0">
                          <a:solidFill>
                            <a:srgbClr val="496F6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Principales</a:t>
                      </a:r>
                      <a:endParaRPr lang="pl-PL" sz="3200" b="1" dirty="0">
                        <a:solidFill>
                          <a:srgbClr val="496F63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" sz="3200" b="1" i="0" strike="noStrike" cap="all" spc="400" baseline="0" dirty="0">
                          <a:solidFill>
                            <a:srgbClr val="496F63"/>
                          </a:solidFill>
                          <a:effectLst/>
                          <a:latin typeface="Montserrat-Regular"/>
                          <a:ea typeface="Montserrat-Regular"/>
                          <a:cs typeface="Montserrat-Regular"/>
                        </a:rPr>
                        <a:t>Canales</a:t>
                      </a:r>
                      <a:endParaRPr lang="pl-PL" sz="3200" b="1" dirty="0">
                        <a:solidFill>
                          <a:srgbClr val="496F63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6095260"/>
                  </a:ext>
                </a:extLst>
              </a:tr>
              <a:tr h="3419475">
                <a:tc gridSpan="3">
                  <a:txBody>
                    <a:bodyPr/>
                    <a:lstStyle/>
                    <a:p>
                      <a:pPr algn="ctr"/>
                      <a:r>
                        <a:rPr lang="es" sz="3200" b="1" i="0" strike="noStrike" cap="all" spc="400" baseline="0" dirty="0">
                          <a:solidFill>
                            <a:srgbClr val="496F63"/>
                          </a:solidFill>
                          <a:effectLst/>
                          <a:latin typeface="Montserrat-Regular"/>
                          <a:ea typeface="Montserrat-Regular"/>
                          <a:cs typeface="Montserrat-Regular"/>
                        </a:rPr>
                        <a:t>Estructura de costes</a:t>
                      </a:r>
                      <a:endParaRPr lang="pl-PL" sz="3200" b="1" dirty="0">
                        <a:solidFill>
                          <a:srgbClr val="496F63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" sz="3200" b="1" i="0" strike="noStrike" cap="all" spc="400" baseline="0" dirty="0">
                          <a:solidFill>
                            <a:srgbClr val="496F63"/>
                          </a:solidFill>
                          <a:effectLst/>
                          <a:latin typeface="Montserrat-Regular"/>
                          <a:ea typeface="Montserrat-Regular"/>
                          <a:cs typeface="Montserrat-Regular"/>
                        </a:rPr>
                        <a:t>Fuentes de ingresos</a:t>
                      </a:r>
                      <a:endParaRPr lang="pl-PL" sz="3200" b="1" dirty="0">
                        <a:solidFill>
                          <a:srgbClr val="496F63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0923415"/>
                  </a:ext>
                </a:extLst>
              </a:tr>
            </a:tbl>
          </a:graphicData>
        </a:graphic>
      </p:graphicFrame>
      <p:sp>
        <p:nvSpPr>
          <p:cNvPr id="6" name="Shape 62">
            <a:extLst>
              <a:ext uri="{FF2B5EF4-FFF2-40B4-BE49-F238E27FC236}">
                <a16:creationId xmlns:a16="http://schemas.microsoft.com/office/drawing/2014/main" id="{72BCB222-C67E-4B20-A7DC-ED6A4566CC83}"/>
              </a:ext>
            </a:extLst>
          </p:cNvPr>
          <p:cNvSpPr/>
          <p:nvPr/>
        </p:nvSpPr>
        <p:spPr>
          <a:xfrm>
            <a:off x="1121447" y="12060320"/>
            <a:ext cx="21560082" cy="166151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="" val="1"/>
            </a:ext>
          </a:extLst>
        </p:spPr>
        <p:txBody>
          <a:bodyPr lIns="38100" tIns="38100" rIns="38100" bIns="38100">
            <a:normAutofit fontScale="92500" lnSpcReduction="20000"/>
          </a:bodyPr>
          <a:lstStyle>
            <a:lvl1pPr algn="l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s" sz="4400" b="1" i="0" strike="noStrike" cap="none" spc="0" baseline="0" dirty="0">
                <a:solidFill>
                  <a:srgbClr val="496F63"/>
                </a:solidFill>
                <a:effectLst/>
                <a:latin typeface="Arial"/>
                <a:ea typeface="Arial"/>
                <a:cs typeface="Arial"/>
              </a:rPr>
              <a:t>El modelo de negocio se puede describir a través de nueve elementos básicos que demuestren la lógica de cómo la compañía se propone obtener beneficios.</a:t>
            </a:r>
            <a:endParaRPr sz="4400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71CEB28B-AE5E-4302-9CB4-F645C9D0E69E}"/>
              </a:ext>
            </a:extLst>
          </p:cNvPr>
          <p:cNvSpPr/>
          <p:nvPr/>
        </p:nvSpPr>
        <p:spPr>
          <a:xfrm rot="5400000">
            <a:off x="16773523" y="6628705"/>
            <a:ext cx="12192000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s" sz="2400" b="1" i="0" strike="noStrike" cap="none" spc="0" baseline="0">
                <a:solidFill>
                  <a:srgbClr val="496F63"/>
                </a:solidFill>
                <a:effectLst/>
                <a:latin typeface="Arial"/>
                <a:ea typeface="Arial"/>
                <a:cs typeface="Arial"/>
              </a:rPr>
              <a:t>Fuente: http://www.itee.radom.pl/images/kompendium.pdf/</a:t>
            </a:r>
            <a:endParaRPr lang="en-IE" sz="2400" b="1" kern="120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  <a:sym typeface="Quattrocento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71B30B0-1B33-634A-94F6-A6822BF0BAD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515" y="-2327917"/>
            <a:ext cx="23679148" cy="25378609"/>
          </a:xfrm>
          <a:prstGeom prst="rect">
            <a:avLst/>
          </a:prstGeom>
        </p:spPr>
      </p:pic>
      <p:sp>
        <p:nvSpPr>
          <p:cNvPr id="64" name="Shape 6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graphicFrame>
        <p:nvGraphicFramePr>
          <p:cNvPr id="3" name="Tabela 4">
            <a:extLst>
              <a:ext uri="{FF2B5EF4-FFF2-40B4-BE49-F238E27FC236}">
                <a16:creationId xmlns:a16="http://schemas.microsoft.com/office/drawing/2014/main" id="{8D68FECF-EB41-42D1-857A-A9EAB54F14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8382565"/>
              </p:ext>
            </p:extLst>
          </p:nvPr>
        </p:nvGraphicFramePr>
        <p:xfrm>
          <a:off x="1285875" y="1857968"/>
          <a:ext cx="21231226" cy="102584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46245">
                  <a:extLst>
                    <a:ext uri="{9D8B030D-6E8A-4147-A177-3AD203B41FA5}">
                      <a16:colId xmlns:a16="http://schemas.microsoft.com/office/drawing/2014/main" val="4222263937"/>
                    </a:ext>
                  </a:extLst>
                </a:gridCol>
                <a:gridCol w="4246245">
                  <a:extLst>
                    <a:ext uri="{9D8B030D-6E8A-4147-A177-3AD203B41FA5}">
                      <a16:colId xmlns:a16="http://schemas.microsoft.com/office/drawing/2014/main" val="2673784136"/>
                    </a:ext>
                  </a:extLst>
                </a:gridCol>
                <a:gridCol w="2123123">
                  <a:extLst>
                    <a:ext uri="{9D8B030D-6E8A-4147-A177-3AD203B41FA5}">
                      <a16:colId xmlns:a16="http://schemas.microsoft.com/office/drawing/2014/main" val="1104370562"/>
                    </a:ext>
                  </a:extLst>
                </a:gridCol>
                <a:gridCol w="2123123">
                  <a:extLst>
                    <a:ext uri="{9D8B030D-6E8A-4147-A177-3AD203B41FA5}">
                      <a16:colId xmlns:a16="http://schemas.microsoft.com/office/drawing/2014/main" val="1475766613"/>
                    </a:ext>
                  </a:extLst>
                </a:gridCol>
                <a:gridCol w="4246245">
                  <a:extLst>
                    <a:ext uri="{9D8B030D-6E8A-4147-A177-3AD203B41FA5}">
                      <a16:colId xmlns:a16="http://schemas.microsoft.com/office/drawing/2014/main" val="288312378"/>
                    </a:ext>
                  </a:extLst>
                </a:gridCol>
                <a:gridCol w="4246245">
                  <a:extLst>
                    <a:ext uri="{9D8B030D-6E8A-4147-A177-3AD203B41FA5}">
                      <a16:colId xmlns:a16="http://schemas.microsoft.com/office/drawing/2014/main" val="2255483289"/>
                    </a:ext>
                  </a:extLst>
                </a:gridCol>
              </a:tblGrid>
              <a:tr h="3419475">
                <a:tc rowSpan="2">
                  <a:txBody>
                    <a:bodyPr/>
                    <a:lstStyle/>
                    <a:p>
                      <a:pPr algn="ctr"/>
                      <a:r>
                        <a:rPr lang="es" sz="3200" b="1" i="0" strike="noStrike" cap="all" spc="400" baseline="0">
                          <a:solidFill>
                            <a:srgbClr val="496F63"/>
                          </a:solidFill>
                          <a:effectLst/>
                          <a:latin typeface="Montserrat-Regular"/>
                          <a:ea typeface="Montserrat-Regular"/>
                          <a:cs typeface="Montserrat-Regular"/>
                        </a:rPr>
                        <a:t>Socios principales</a:t>
                      </a:r>
                      <a:endParaRPr lang="pl-PL" sz="3200" b="1">
                        <a:solidFill>
                          <a:srgbClr val="496F63"/>
                        </a:solidFill>
                      </a:endParaRPr>
                    </a:p>
                    <a:p>
                      <a:pPr algn="ctr"/>
                      <a:endParaRPr lang="pl-PL" sz="3200" b="1">
                        <a:solidFill>
                          <a:srgbClr val="496F63"/>
                        </a:solidFill>
                      </a:endParaRPr>
                    </a:p>
                    <a:p>
                      <a:pPr algn="ctr"/>
                      <a:endParaRPr lang="en-GB" sz="3200" b="1">
                        <a:solidFill>
                          <a:srgbClr val="496F63"/>
                        </a:solidFill>
                      </a:endParaRPr>
                    </a:p>
                    <a:p>
                      <a:pPr algn="ctr"/>
                      <a:endParaRPr lang="en-GB" sz="3200" b="1">
                        <a:solidFill>
                          <a:srgbClr val="496F63"/>
                        </a:solidFill>
                      </a:endParaRPr>
                    </a:p>
                    <a:p>
                      <a:pPr algn="ctr"/>
                      <a:endParaRPr lang="pl-PL" sz="3200" b="1">
                        <a:solidFill>
                          <a:srgbClr val="496F63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" sz="3200" b="1" i="0" strike="noStrike" cap="all" spc="400" baseline="0">
                          <a:solidFill>
                            <a:srgbClr val="496F63"/>
                          </a:solidFill>
                          <a:effectLst/>
                          <a:latin typeface="Montserrat-Regular"/>
                          <a:ea typeface="Montserrat-Regular"/>
                          <a:cs typeface="Montserrat-Regular"/>
                        </a:rPr>
                        <a:t>Actividades dominantes</a:t>
                      </a:r>
                      <a:endParaRPr lang="pl-PL" sz="3200" b="1">
                        <a:solidFill>
                          <a:srgbClr val="496F63"/>
                        </a:solidFill>
                      </a:endParaRPr>
                    </a:p>
                    <a:p>
                      <a:pPr algn="ctr"/>
                      <a:endParaRPr lang="pl-PL" sz="3200" b="1">
                        <a:solidFill>
                          <a:srgbClr val="496F63"/>
                        </a:solidFill>
                      </a:endParaRPr>
                    </a:p>
                    <a:p>
                      <a:pPr algn="ctr"/>
                      <a:endParaRPr lang="pl-PL" sz="3200" b="1">
                        <a:solidFill>
                          <a:srgbClr val="496F63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es" sz="3200" b="1" i="0" strike="noStrike" cap="all" spc="400" baseline="0" dirty="0">
                          <a:solidFill>
                            <a:srgbClr val="496F63"/>
                          </a:solidFill>
                          <a:effectLst/>
                          <a:latin typeface="Montserrat-Regular"/>
                          <a:ea typeface="Montserrat-Regular"/>
                          <a:cs typeface="Montserrat-Regular"/>
                        </a:rPr>
                        <a:t>Única</a:t>
                      </a:r>
                      <a:endParaRPr lang="pl-PL" sz="3200" b="1" dirty="0">
                        <a:solidFill>
                          <a:srgbClr val="496F63"/>
                        </a:solidFill>
                      </a:endParaRPr>
                    </a:p>
                    <a:p>
                      <a:pPr algn="ctr"/>
                      <a:r>
                        <a:rPr lang="es" sz="3200" b="1" i="0" strike="noStrike" cap="all" spc="400" baseline="0" dirty="0">
                          <a:solidFill>
                            <a:srgbClr val="496F63"/>
                          </a:solidFill>
                          <a:effectLst/>
                          <a:latin typeface="Montserrat-Regular"/>
                          <a:ea typeface="Montserrat-Regular"/>
                          <a:cs typeface="Montserrat-Regular"/>
                        </a:rPr>
                        <a:t>Propuesta de Valor</a:t>
                      </a:r>
                      <a:endParaRPr lang="pl-PL" sz="3200" b="1" dirty="0">
                        <a:solidFill>
                          <a:srgbClr val="496F63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" sz="3200" b="1" i="0" strike="noStrike" cap="all" spc="400" baseline="0">
                          <a:solidFill>
                            <a:srgbClr val="496F63"/>
                          </a:solidFill>
                          <a:effectLst/>
                          <a:latin typeface="Montserrat-Regular"/>
                          <a:ea typeface="Montserrat-Regular"/>
                          <a:cs typeface="Montserrat-Regular"/>
                        </a:rPr>
                        <a:t>Relación con el cliente</a:t>
                      </a:r>
                      <a:endParaRPr lang="pl-PL" sz="3200" b="1">
                        <a:solidFill>
                          <a:srgbClr val="496F63"/>
                        </a:solidFill>
                      </a:endParaRPr>
                    </a:p>
                    <a:p>
                      <a:pPr algn="ctr"/>
                      <a:endParaRPr lang="pl-PL" sz="3200" b="1">
                        <a:solidFill>
                          <a:srgbClr val="496F63"/>
                        </a:solidFill>
                      </a:endParaRPr>
                    </a:p>
                    <a:p>
                      <a:pPr algn="ctr"/>
                      <a:endParaRPr lang="en-GB" sz="3200" b="1">
                        <a:solidFill>
                          <a:srgbClr val="496F63"/>
                        </a:solidFill>
                      </a:endParaRPr>
                    </a:p>
                    <a:p>
                      <a:pPr algn="ctr"/>
                      <a:endParaRPr lang="en-GB" sz="3200" b="1">
                        <a:solidFill>
                          <a:srgbClr val="496F63"/>
                        </a:solidFill>
                      </a:endParaRPr>
                    </a:p>
                    <a:p>
                      <a:pPr algn="ctr"/>
                      <a:endParaRPr lang="pl-PL" sz="3200" b="1">
                        <a:solidFill>
                          <a:srgbClr val="496F63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" sz="3200" b="1" i="0" strike="noStrike" cap="all" spc="400" baseline="0">
                          <a:solidFill>
                            <a:srgbClr val="496F63"/>
                          </a:solidFill>
                          <a:effectLst/>
                          <a:latin typeface="Montserrat-Regular"/>
                          <a:ea typeface="Montserrat-Regular"/>
                          <a:cs typeface="Montserrat-Regular"/>
                        </a:rPr>
                        <a:t>Segmentación de clientes</a:t>
                      </a:r>
                      <a:endParaRPr lang="pl-PL" sz="3200" b="1">
                        <a:solidFill>
                          <a:srgbClr val="496F63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6640405"/>
                  </a:ext>
                </a:extLst>
              </a:tr>
              <a:tr h="341947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" sz="3200" b="1" i="0" strike="noStrike" cap="all" spc="400" baseline="0">
                          <a:solidFill>
                            <a:srgbClr val="496F63"/>
                          </a:solidFill>
                          <a:effectLst/>
                          <a:latin typeface="Montserrat-Regular"/>
                          <a:ea typeface="Montserrat-Regular"/>
                          <a:cs typeface="Montserrat-Regular"/>
                        </a:rPr>
                        <a:t>Principales Recursos</a:t>
                      </a:r>
                      <a:endParaRPr lang="pl-PL" sz="3200" b="1">
                        <a:solidFill>
                          <a:srgbClr val="496F63"/>
                        </a:solidFill>
                      </a:endParaRPr>
                    </a:p>
                    <a:p>
                      <a:pPr algn="ctr"/>
                      <a:endParaRPr lang="en-GB" sz="3200" b="1">
                        <a:solidFill>
                          <a:srgbClr val="496F63"/>
                        </a:solidFill>
                      </a:endParaRPr>
                    </a:p>
                    <a:p>
                      <a:pPr algn="ctr"/>
                      <a:endParaRPr lang="pl-PL" sz="3200" b="1">
                        <a:solidFill>
                          <a:srgbClr val="496F63"/>
                        </a:solidFill>
                      </a:endParaRPr>
                    </a:p>
                    <a:p>
                      <a:pPr algn="ctr"/>
                      <a:endParaRPr lang="pl-PL" sz="3200" b="1">
                        <a:solidFill>
                          <a:srgbClr val="496F63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" sz="3200" b="1" i="0" strike="noStrike" cap="all" spc="400" baseline="0">
                          <a:solidFill>
                            <a:srgbClr val="496F63"/>
                          </a:solidFill>
                          <a:effectLst/>
                          <a:latin typeface="Montserrat-Regular"/>
                          <a:ea typeface="Montserrat-Regular"/>
                          <a:cs typeface="Montserrat-Regular"/>
                        </a:rPr>
                        <a:t>Canales</a:t>
                      </a:r>
                      <a:endParaRPr lang="pl-PL" sz="3200" b="1">
                        <a:solidFill>
                          <a:srgbClr val="496F63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6095260"/>
                  </a:ext>
                </a:extLst>
              </a:tr>
              <a:tr h="3419475">
                <a:tc gridSpan="3">
                  <a:txBody>
                    <a:bodyPr/>
                    <a:lstStyle/>
                    <a:p>
                      <a:pPr algn="ctr"/>
                      <a:r>
                        <a:rPr lang="es" sz="3200" b="1" i="0" strike="noStrike" cap="all" spc="400" baseline="0">
                          <a:solidFill>
                            <a:srgbClr val="496F63"/>
                          </a:solidFill>
                          <a:effectLst/>
                          <a:latin typeface="Montserrat-Regular"/>
                          <a:ea typeface="Montserrat-Regular"/>
                          <a:cs typeface="Montserrat-Regular"/>
                        </a:rPr>
                        <a:t>Estructura de costes</a:t>
                      </a:r>
                      <a:endParaRPr lang="pl-PL" sz="3200" b="1">
                        <a:solidFill>
                          <a:srgbClr val="496F63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" sz="3200" b="1" i="0" strike="noStrike" cap="all" spc="400" baseline="0" dirty="0">
                          <a:solidFill>
                            <a:srgbClr val="496F63"/>
                          </a:solidFill>
                          <a:effectLst/>
                          <a:latin typeface="Montserrat-Regular"/>
                          <a:ea typeface="Montserrat-Regular"/>
                          <a:cs typeface="Montserrat-Regular"/>
                        </a:rPr>
                        <a:t>Fuentes de ingresos</a:t>
                      </a:r>
                      <a:endParaRPr lang="pl-PL" sz="3200" b="1" dirty="0">
                        <a:solidFill>
                          <a:srgbClr val="496F63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0923415"/>
                  </a:ext>
                </a:extLst>
              </a:tr>
            </a:tbl>
          </a:graphicData>
        </a:graphic>
      </p:graphicFrame>
      <p:sp>
        <p:nvSpPr>
          <p:cNvPr id="2" name="Znak mnożenia 1">
            <a:extLst>
              <a:ext uri="{FF2B5EF4-FFF2-40B4-BE49-F238E27FC236}">
                <a16:creationId xmlns:a16="http://schemas.microsoft.com/office/drawing/2014/main" id="{2FBF8355-D5FE-4BC3-8311-06CBE8F2DCBB}"/>
              </a:ext>
            </a:extLst>
          </p:cNvPr>
          <p:cNvSpPr/>
          <p:nvPr/>
        </p:nvSpPr>
        <p:spPr>
          <a:xfrm>
            <a:off x="1310465" y="3650286"/>
            <a:ext cx="4371976" cy="1307605"/>
          </a:xfrm>
          <a:prstGeom prst="mathMultiply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 w="3175" cap="flat">
            <a:noFill/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l-PL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8" name="Znak mnożenia 7">
            <a:extLst>
              <a:ext uri="{FF2B5EF4-FFF2-40B4-BE49-F238E27FC236}">
                <a16:creationId xmlns:a16="http://schemas.microsoft.com/office/drawing/2014/main" id="{9E6510A0-09C2-4C8F-9EC4-97E43DD39D42}"/>
              </a:ext>
            </a:extLst>
          </p:cNvPr>
          <p:cNvSpPr/>
          <p:nvPr/>
        </p:nvSpPr>
        <p:spPr>
          <a:xfrm>
            <a:off x="5449835" y="2434269"/>
            <a:ext cx="4371976" cy="1307605"/>
          </a:xfrm>
          <a:prstGeom prst="mathMultiply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 w="3175" cap="flat">
            <a:noFill/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l-PL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9" name="Znak mnożenia 8">
            <a:extLst>
              <a:ext uri="{FF2B5EF4-FFF2-40B4-BE49-F238E27FC236}">
                <a16:creationId xmlns:a16="http://schemas.microsoft.com/office/drawing/2014/main" id="{D8B65772-5966-4BDB-904A-EC74DE3338B5}"/>
              </a:ext>
            </a:extLst>
          </p:cNvPr>
          <p:cNvSpPr/>
          <p:nvPr/>
        </p:nvSpPr>
        <p:spPr>
          <a:xfrm>
            <a:off x="5449835" y="5704057"/>
            <a:ext cx="4371976" cy="1307605"/>
          </a:xfrm>
          <a:prstGeom prst="mathMultiply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 w="3175" cap="flat">
            <a:noFill/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l-PL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0" name="Znak mnożenia 9">
            <a:extLst>
              <a:ext uri="{FF2B5EF4-FFF2-40B4-BE49-F238E27FC236}">
                <a16:creationId xmlns:a16="http://schemas.microsoft.com/office/drawing/2014/main" id="{F448115A-3454-4B6E-BF5B-15E931933DA8}"/>
              </a:ext>
            </a:extLst>
          </p:cNvPr>
          <p:cNvSpPr/>
          <p:nvPr/>
        </p:nvSpPr>
        <p:spPr>
          <a:xfrm>
            <a:off x="13983467" y="2000250"/>
            <a:ext cx="4371976" cy="1307605"/>
          </a:xfrm>
          <a:prstGeom prst="mathMultiply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 w="3175" cap="flat">
            <a:noFill/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l-PL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546C835A-9416-4619-98A1-056EAFE2F9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8364" y="3369647"/>
            <a:ext cx="806245" cy="806245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1C1C19F4-4856-4240-9FEE-9F79F84838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773" y="3282188"/>
            <a:ext cx="981161" cy="981161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6A90853C-EA8E-4EF3-A4E1-F968F2E43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124" y="6539662"/>
            <a:ext cx="1338457" cy="1338457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8715B3D-DD49-417C-8295-FA41235CC7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586" y="5040964"/>
            <a:ext cx="876551" cy="876551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E3C169B4-8A0E-435F-8157-4F50680F4B3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3676" y="3207060"/>
            <a:ext cx="751556" cy="994112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BADE55F7-ACE6-489B-A141-7C93B490C43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5651" y="5550395"/>
            <a:ext cx="1307605" cy="1307605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D6253563-317E-4858-97E6-DB9FA000EA9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1885" y="3719571"/>
            <a:ext cx="976408" cy="912642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06CD65E4-00D1-4442-9224-601F91D0864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375" y="9092037"/>
            <a:ext cx="1189398" cy="1189398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0B42BB0D-15C2-4D0C-B166-8CA32684CBF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3257" y="9098254"/>
            <a:ext cx="1307605" cy="1307605"/>
          </a:xfrm>
          <a:prstGeom prst="rect">
            <a:avLst/>
          </a:prstGeom>
        </p:spPr>
      </p:pic>
      <p:sp>
        <p:nvSpPr>
          <p:cNvPr id="20" name="Shape 62">
            <a:extLst>
              <a:ext uri="{FF2B5EF4-FFF2-40B4-BE49-F238E27FC236}">
                <a16:creationId xmlns:a16="http://schemas.microsoft.com/office/drawing/2014/main" id="{41A287CA-E73A-45FD-9833-5CB24AF27283}"/>
              </a:ext>
            </a:extLst>
          </p:cNvPr>
          <p:cNvSpPr/>
          <p:nvPr/>
        </p:nvSpPr>
        <p:spPr>
          <a:xfrm>
            <a:off x="1438275" y="523875"/>
            <a:ext cx="21231225" cy="446454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="" val="1"/>
            </a:ext>
          </a:extLst>
        </p:spPr>
        <p:txBody>
          <a:bodyPr lIns="38100" tIns="38100" rIns="38100" bIns="38100">
            <a:normAutofit/>
          </a:bodyPr>
          <a:lstStyle>
            <a:lvl1pPr algn="l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pPr algn="ctr"/>
            <a:r>
              <a:rPr lang="es" sz="7200" b="1" i="0" strike="noStrike" cap="none" spc="0" baseline="0" dirty="0">
                <a:solidFill>
                  <a:srgbClr val="496F63"/>
                </a:solidFill>
                <a:effectLst/>
                <a:latin typeface="Arial"/>
                <a:ea typeface="Arial"/>
                <a:cs typeface="Arial"/>
              </a:rPr>
              <a:t>Modelo Canvas </a:t>
            </a:r>
            <a:r>
              <a:rPr lang="es" sz="7200" b="1" i="0" strike="noStrike" cap="none" spc="0" baseline="0" dirty="0">
                <a:solidFill>
                  <a:srgbClr val="FF0000"/>
                </a:solidFill>
                <a:effectLst/>
                <a:latin typeface="Arial"/>
                <a:ea typeface="Arial"/>
                <a:cs typeface="Arial"/>
              </a:rPr>
              <a:t>vs.</a:t>
            </a:r>
            <a:r>
              <a:rPr lang="es" sz="7200" b="1" i="0" strike="noStrike" cap="none" spc="0" baseline="0" dirty="0">
                <a:solidFill>
                  <a:srgbClr val="496F63"/>
                </a:solidFill>
                <a:effectLst/>
                <a:latin typeface="Arial"/>
                <a:ea typeface="Arial"/>
                <a:cs typeface="Arial"/>
              </a:rPr>
              <a:t> LEAN Canvas</a:t>
            </a:r>
            <a:endParaRPr sz="7200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Shape 62">
            <a:extLst>
              <a:ext uri="{FF2B5EF4-FFF2-40B4-BE49-F238E27FC236}">
                <a16:creationId xmlns:a16="http://schemas.microsoft.com/office/drawing/2014/main" id="{756C5A92-AA59-49B9-8B66-AFE3AE32D2FF}"/>
              </a:ext>
            </a:extLst>
          </p:cNvPr>
          <p:cNvSpPr/>
          <p:nvPr/>
        </p:nvSpPr>
        <p:spPr>
          <a:xfrm>
            <a:off x="1092988" y="12183590"/>
            <a:ext cx="21560082" cy="166151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="" val="1"/>
            </a:ext>
          </a:extLst>
        </p:spPr>
        <p:txBody>
          <a:bodyPr lIns="38100" tIns="38100" rIns="38100" bIns="38100">
            <a:noAutofit/>
          </a:bodyPr>
          <a:lstStyle>
            <a:lvl1pPr algn="l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s" sz="3200" b="1" i="0" strike="noStrike" cap="none" spc="0" baseline="0" dirty="0">
                <a:solidFill>
                  <a:srgbClr val="496F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</a:rPr>
              <a:t>El modelo Canvas dentro de la Innovación LEAN </a:t>
            </a:r>
            <a:r>
              <a:rPr lang="es" sz="3200" b="1" i="0" strike="noStrike" cap="none" spc="0" baseline="0" dirty="0">
                <a:solidFill>
                  <a:srgbClr val="496F63"/>
                </a:solidFill>
                <a:effectLst/>
                <a:latin typeface="Arial"/>
                <a:ea typeface="Arial"/>
                <a:cs typeface="Arial"/>
              </a:rPr>
              <a:t>es una lengua compartida para describir, visualizar, evaluar y cambiar modelos del negocio.</a:t>
            </a:r>
            <a:endParaRPr sz="3200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1">
            <a:extLst>
              <a:ext uri="{FF2B5EF4-FFF2-40B4-BE49-F238E27FC236}">
                <a16:creationId xmlns:a16="http://schemas.microsoft.com/office/drawing/2014/main" id="{BCAAD6C4-4866-4EF6-B767-066099CC15D5}"/>
              </a:ext>
            </a:extLst>
          </p:cNvPr>
          <p:cNvSpPr/>
          <p:nvPr/>
        </p:nvSpPr>
        <p:spPr>
          <a:xfrm rot="5400000">
            <a:off x="16687862" y="7125658"/>
            <a:ext cx="12192000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s" sz="2000" b="1" i="0" strike="noStrike" cap="none" spc="0" baseline="0">
                <a:solidFill>
                  <a:srgbClr val="496F63"/>
                </a:solidFill>
                <a:effectLst/>
                <a:latin typeface="Arial"/>
                <a:ea typeface="Arial"/>
                <a:cs typeface="Arial"/>
              </a:rPr>
              <a:t>Fuente: https://medium.com/@steve_mullen/an-introduction-to-lean-canvas-5c17c469d3e0</a:t>
            </a:r>
            <a:endParaRPr lang="en-IE" sz="2000" b="1" kern="120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  <a:sym typeface="Quattrocento Sans"/>
            </a:endParaRPr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523B9DEE-BCE9-43C6-AFF6-AB541BF6A649}"/>
              </a:ext>
            </a:extLst>
          </p:cNvPr>
          <p:cNvCxnSpPr/>
          <p:nvPr/>
        </p:nvCxnSpPr>
        <p:spPr>
          <a:xfrm flipH="1" flipV="1">
            <a:off x="11855669" y="1516938"/>
            <a:ext cx="0" cy="10682123"/>
          </a:xfrm>
          <a:prstGeom prst="line">
            <a:avLst/>
          </a:prstGeom>
          <a:ln w="88900" cmpd="sng">
            <a:solidFill>
              <a:srgbClr val="71BB9A">
                <a:alpha val="30000"/>
              </a:srgbClr>
            </a:solidFill>
            <a:prstDash val="sysDot"/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Prostokąt 25">
            <a:extLst>
              <a:ext uri="{FF2B5EF4-FFF2-40B4-BE49-F238E27FC236}">
                <a16:creationId xmlns:a16="http://schemas.microsoft.com/office/drawing/2014/main" id="{047AC9A2-7929-426C-BC24-493CF5612507}"/>
              </a:ext>
            </a:extLst>
          </p:cNvPr>
          <p:cNvSpPr/>
          <p:nvPr/>
        </p:nvSpPr>
        <p:spPr>
          <a:xfrm>
            <a:off x="5918394" y="1302984"/>
            <a:ext cx="3434860" cy="57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" sz="3200" b="1" i="0" strike="noStrike" cap="none" spc="0" baseline="0">
                <a:solidFill>
                  <a:srgbClr val="71BB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/>
                <a:ea typeface="PT Sans"/>
                <a:cs typeface="PT Sans"/>
              </a:rPr>
              <a:t>PRODUCTO</a:t>
            </a:r>
          </a:p>
        </p:txBody>
      </p:sp>
      <p:sp>
        <p:nvSpPr>
          <p:cNvPr id="28" name="Prostokąt 27">
            <a:extLst>
              <a:ext uri="{FF2B5EF4-FFF2-40B4-BE49-F238E27FC236}">
                <a16:creationId xmlns:a16="http://schemas.microsoft.com/office/drawing/2014/main" id="{8A09E15C-7BF7-4E12-ACC3-707C591FA439}"/>
              </a:ext>
            </a:extLst>
          </p:cNvPr>
          <p:cNvSpPr/>
          <p:nvPr/>
        </p:nvSpPr>
        <p:spPr>
          <a:xfrm>
            <a:off x="15515568" y="1301649"/>
            <a:ext cx="3434860" cy="57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" sz="3200" b="1" i="0" strike="noStrike" cap="none" spc="0" baseline="0">
                <a:solidFill>
                  <a:srgbClr val="71BB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/>
                <a:ea typeface="PT Sans"/>
                <a:cs typeface="PT Sans"/>
              </a:rPr>
              <a:t>MERCADO</a:t>
            </a:r>
          </a:p>
        </p:txBody>
      </p:sp>
      <p:sp>
        <p:nvSpPr>
          <p:cNvPr id="4" name="Rectangle 3"/>
          <p:cNvSpPr/>
          <p:nvPr/>
        </p:nvSpPr>
        <p:spPr>
          <a:xfrm>
            <a:off x="1874660" y="6419015"/>
            <a:ext cx="2914967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" sz="3200" b="1" i="0" strike="noStrike" cap="all" spc="400" baseline="0">
                <a:solidFill>
                  <a:srgbClr val="496F63"/>
                </a:solidFill>
                <a:effectLst/>
                <a:latin typeface="Montserrat-Regular"/>
                <a:ea typeface="Montserrat-Regular"/>
                <a:cs typeface="Montserrat-Regular"/>
              </a:rPr>
              <a:t>Problema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242403" y="4547881"/>
            <a:ext cx="2733992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" sz="3200" b="1" i="0" strike="noStrike" cap="all" spc="400" baseline="0">
                <a:solidFill>
                  <a:srgbClr val="496F63"/>
                </a:solidFill>
                <a:effectLst/>
                <a:latin typeface="Montserrat-Regular"/>
                <a:ea typeface="Montserrat-Regular"/>
                <a:cs typeface="Montserrat-Regular"/>
              </a:rPr>
              <a:t>Solución</a:t>
            </a:r>
            <a:endParaRPr lang="pl-PL" sz="3200" b="1" cap="all" spc="400">
              <a:solidFill>
                <a:srgbClr val="496F63"/>
              </a:solidFill>
              <a:latin typeface="+mn-lt"/>
              <a:ea typeface="+mn-ea"/>
              <a:cs typeface="+mn-cs"/>
              <a:sym typeface="Montserrat-Regular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715268" y="7634374"/>
            <a:ext cx="3841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" sz="3200" b="1" cap="all" spc="400" dirty="0">
                <a:solidFill>
                  <a:srgbClr val="496F63"/>
                </a:solidFill>
                <a:latin typeface="Montserrat-Regular"/>
                <a:ea typeface="+mn-ea"/>
                <a:cs typeface="+mn-cs"/>
              </a:rPr>
              <a:t>MÉTRICAS CLAVE</a:t>
            </a:r>
            <a:endParaRPr lang="pl-PL" sz="3200" b="1" cap="all" spc="400" dirty="0">
              <a:solidFill>
                <a:srgbClr val="496F63"/>
              </a:solidFill>
              <a:latin typeface="+mn-lt"/>
              <a:ea typeface="+mn-ea"/>
              <a:cs typeface="+mn-cs"/>
              <a:sym typeface="Montserrat-Regular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4599951" y="4185855"/>
            <a:ext cx="313739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" sz="3200" b="1" i="0" strike="noStrike" cap="all" spc="400" baseline="0" dirty="0">
                <a:solidFill>
                  <a:srgbClr val="496F63"/>
                </a:solidFill>
                <a:effectLst/>
                <a:latin typeface="Montserrat-Regular"/>
                <a:ea typeface="Montserrat-Regular"/>
                <a:cs typeface="Montserrat-Regular"/>
              </a:rPr>
              <a:t>Ventaja</a:t>
            </a:r>
          </a:p>
          <a:p>
            <a:pPr algn="ctr"/>
            <a:r>
              <a:rPr lang="es" sz="3200" b="1" cap="all" spc="400" dirty="0">
                <a:solidFill>
                  <a:srgbClr val="496F63"/>
                </a:solidFill>
                <a:latin typeface="Montserrat-Regular"/>
                <a:ea typeface="+mn-ea"/>
                <a:cs typeface="+mn-cs"/>
                <a:sym typeface="Montserrat-Regular"/>
              </a:rPr>
              <a:t>COMPETITIVA</a:t>
            </a:r>
            <a:endParaRPr lang="pl-PL" sz="3200" b="1" cap="all" spc="400" dirty="0">
              <a:solidFill>
                <a:srgbClr val="496F63"/>
              </a:solidFill>
              <a:latin typeface="+mn-lt"/>
              <a:ea typeface="+mn-ea"/>
              <a:cs typeface="+mn-cs"/>
              <a:sym typeface="Montserrat-Regular"/>
            </a:endParaRPr>
          </a:p>
        </p:txBody>
      </p:sp>
    </p:spTree>
    <p:extLst>
      <p:ext uri="{BB962C8B-B14F-4D97-AF65-F5344CB8AC3E}">
        <p14:creationId xmlns:p14="http://schemas.microsoft.com/office/powerpoint/2010/main" val="51687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  <p:cond evt="onBegin" delay="0">
                          <p:tn val="12"/>
                        </p:cond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  <p:cond evt="onBegin" delay="0">
                          <p:tn val="20"/>
                        </p:cond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  <p:cond evt="onBegin" delay="0">
                          <p:tn val="25"/>
                        </p:cond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  <p:cond evt="onBegin" delay="0">
                          <p:tn val="34"/>
                        </p:cond>
                      </p:stCondLst>
                      <p:childTnLst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  <p:cond evt="onBegin" delay="0">
                          <p:tn val="39"/>
                        </p:cond>
                      </p:stCondLst>
                      <p:childTnLst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  <p:cond evt="onBegin" delay="0">
                          <p:tn val="44"/>
                        </p:cond>
                      </p:stCondLst>
                      <p:childTnLst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  <p:cond evt="onBegin" delay="0">
                          <p:tn val="49"/>
                        </p:cond>
                      </p:stCondLst>
                      <p:childTnLst>
                        <p:par>
                          <p:cTn id="5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  <p:cond evt="onBegin" delay="0">
                          <p:tn val="54"/>
                        </p:cond>
                      </p:stCondLst>
                      <p:childTnLst>
                        <p:par>
                          <p:cTn id="5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  <p:cond evt="onBegin" delay="0">
                          <p:tn val="59"/>
                        </p:cond>
                      </p:stCondLst>
                      <p:childTnLst>
                        <p:par>
                          <p:cTn id="6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  <p:cond evt="onBegin" delay="0">
                          <p:tn val="71"/>
                        </p:cond>
                      </p:stCondLst>
                      <p:childTnLst>
                        <p:par>
                          <p:cTn id="7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  <p:cond evt="onBegin" delay="0">
                          <p:tn val="83"/>
                        </p:cond>
                      </p:stCondLst>
                      <p:childTnLst>
                        <p:par>
                          <p:cTn id="8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  <p:cond evt="onBegin" delay="0">
                          <p:tn val="95"/>
                        </p:cond>
                      </p:stCondLst>
                      <p:childTnLst>
                        <p:par>
                          <p:cTn id="9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20" grpId="0" animBg="1"/>
      <p:bldP spid="22" grpId="0" animBg="1"/>
      <p:bldP spid="24" grpId="0"/>
      <p:bldP spid="26" grpId="0"/>
      <p:bldP spid="28" grpId="0"/>
      <p:bldP spid="4" grpId="0"/>
      <p:bldP spid="30" grpId="0"/>
      <p:bldP spid="31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8</a:t>
            </a:fld>
            <a:endParaRPr/>
          </a:p>
        </p:txBody>
      </p:sp>
      <p:sp>
        <p:nvSpPr>
          <p:cNvPr id="126" name="Shape 126"/>
          <p:cNvSpPr/>
          <p:nvPr/>
        </p:nvSpPr>
        <p:spPr>
          <a:xfrm>
            <a:off x="4517" y="-8634"/>
            <a:ext cx="9956901" cy="137332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6998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56C2E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31" name="Shape 131"/>
          <p:cNvSpPr/>
          <p:nvPr/>
        </p:nvSpPr>
        <p:spPr>
          <a:xfrm>
            <a:off x="11073283" y="9426157"/>
            <a:ext cx="12749418" cy="26666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="" val="1"/>
            </a:ext>
          </a:extLst>
        </p:spPr>
        <p:txBody>
          <a:bodyPr lIns="38100" tIns="38100" rIns="38100" bIns="38100">
            <a:noAutofit/>
          </a:bodyPr>
          <a:lstStyle/>
          <a:p>
            <a:r>
              <a:rPr lang="es" sz="5000" b="0" i="0" strike="noStrike" cap="none" spc="0" baseline="0" dirty="0">
                <a:solidFill>
                  <a:srgbClr val="34383B"/>
                </a:solidFill>
                <a:effectLst/>
                <a:latin typeface="PT Sans"/>
                <a:ea typeface="PT Sans"/>
                <a:cs typeface="PT Sans"/>
              </a:rPr>
              <a:t>Una mayoría de startups fracasan, y la razón no es que no hayan conseguido construir o llevar a cabo su idea inicial, sino que pierden tiempo, dinero, y esfuerzo creando un producto incorrecto</a:t>
            </a:r>
            <a:r>
              <a:rPr lang="es" sz="5000" b="0" i="0" strike="noStrike" cap="none" spc="0" baseline="0" dirty="0">
                <a:solidFill>
                  <a:srgbClr val="A6A7AC"/>
                </a:solidFill>
                <a:effectLst/>
                <a:latin typeface="PT Sans"/>
                <a:ea typeface="PT Sans"/>
                <a:cs typeface="PT Sans"/>
              </a:rPr>
              <a:t>.</a:t>
            </a:r>
            <a:endParaRPr sz="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" name="Shape 128"/>
          <p:cNvSpPr/>
          <p:nvPr/>
        </p:nvSpPr>
        <p:spPr>
          <a:xfrm>
            <a:off x="4517" y="0"/>
            <a:ext cx="10211538" cy="13733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6998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496F63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30" name="Shape 130"/>
          <p:cNvSpPr/>
          <p:nvPr/>
        </p:nvSpPr>
        <p:spPr>
          <a:xfrm>
            <a:off x="861745" y="7408669"/>
            <a:ext cx="9099673" cy="296953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="" val="1"/>
            </a:ext>
          </a:extLst>
        </p:spPr>
        <p:txBody>
          <a:bodyPr lIns="38100" tIns="38100" rIns="38100" bIns="38100">
            <a:normAutofit/>
          </a:bodyPr>
          <a:lstStyle>
            <a:lvl1pPr algn="l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r>
              <a:rPr lang="es" sz="10000" b="1" i="0" strike="noStrike" cap="none" spc="0" baseline="0">
                <a:solidFill>
                  <a:srgbClr val="FFFFFF"/>
                </a:solidFill>
                <a:effectLst/>
                <a:latin typeface="Arial"/>
                <a:ea typeface="Arial"/>
                <a:cs typeface="Arial"/>
              </a:rPr>
              <a:t>Problema</a:t>
            </a:r>
            <a:endParaRPr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9AAF8BD9-0960-40C6-B3EE-062E7676A4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95" y="2254903"/>
            <a:ext cx="4068195" cy="4068195"/>
          </a:xfrm>
          <a:prstGeom prst="rect">
            <a:avLst/>
          </a:prstGeom>
        </p:spPr>
      </p:pic>
      <p:graphicFrame>
        <p:nvGraphicFramePr>
          <p:cNvPr id="11" name="Tabela 4">
            <a:extLst>
              <a:ext uri="{FF2B5EF4-FFF2-40B4-BE49-F238E27FC236}">
                <a16:creationId xmlns:a16="http://schemas.microsoft.com/office/drawing/2014/main" id="{88CE6D14-493C-4670-815E-C41113E9A9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4856524"/>
              </p:ext>
            </p:extLst>
          </p:nvPr>
        </p:nvGraphicFramePr>
        <p:xfrm>
          <a:off x="299175" y="10462688"/>
          <a:ext cx="7961954" cy="29695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92391">
                  <a:extLst>
                    <a:ext uri="{9D8B030D-6E8A-4147-A177-3AD203B41FA5}">
                      <a16:colId xmlns:a16="http://schemas.microsoft.com/office/drawing/2014/main" val="4222263937"/>
                    </a:ext>
                  </a:extLst>
                </a:gridCol>
                <a:gridCol w="1592391">
                  <a:extLst>
                    <a:ext uri="{9D8B030D-6E8A-4147-A177-3AD203B41FA5}">
                      <a16:colId xmlns:a16="http://schemas.microsoft.com/office/drawing/2014/main" val="2673784136"/>
                    </a:ext>
                  </a:extLst>
                </a:gridCol>
                <a:gridCol w="796195">
                  <a:extLst>
                    <a:ext uri="{9D8B030D-6E8A-4147-A177-3AD203B41FA5}">
                      <a16:colId xmlns:a16="http://schemas.microsoft.com/office/drawing/2014/main" val="1104370562"/>
                    </a:ext>
                  </a:extLst>
                </a:gridCol>
                <a:gridCol w="796195">
                  <a:extLst>
                    <a:ext uri="{9D8B030D-6E8A-4147-A177-3AD203B41FA5}">
                      <a16:colId xmlns:a16="http://schemas.microsoft.com/office/drawing/2014/main" val="1475766613"/>
                    </a:ext>
                  </a:extLst>
                </a:gridCol>
                <a:gridCol w="1592391">
                  <a:extLst>
                    <a:ext uri="{9D8B030D-6E8A-4147-A177-3AD203B41FA5}">
                      <a16:colId xmlns:a16="http://schemas.microsoft.com/office/drawing/2014/main" val="288312378"/>
                    </a:ext>
                  </a:extLst>
                </a:gridCol>
                <a:gridCol w="1592391">
                  <a:extLst>
                    <a:ext uri="{9D8B030D-6E8A-4147-A177-3AD203B41FA5}">
                      <a16:colId xmlns:a16="http://schemas.microsoft.com/office/drawing/2014/main" val="2255483289"/>
                    </a:ext>
                  </a:extLst>
                </a:gridCol>
              </a:tblGrid>
              <a:tr h="989844">
                <a:tc rowSpan="2">
                  <a:txBody>
                    <a:bodyPr/>
                    <a:lstStyle/>
                    <a:p>
                      <a:pPr algn="ctr"/>
                      <a:r>
                        <a:rPr lang="es" sz="1100" b="1" i="0" strike="noStrike" cap="all" spc="400" baseline="0">
                          <a:solidFill>
                            <a:srgbClr val="496F63"/>
                          </a:solidFill>
                          <a:effectLst/>
                          <a:latin typeface="Montserrat-Regular"/>
                          <a:ea typeface="Montserrat-Regular"/>
                          <a:cs typeface="Montserrat-Regular"/>
                        </a:rPr>
                        <a:t>Problema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" sz="1100" b="1" i="0" strike="noStrike" cap="all" spc="400" baseline="0">
                          <a:solidFill>
                            <a:srgbClr val="496F63"/>
                          </a:solidFill>
                          <a:effectLst/>
                          <a:latin typeface="Montserrat-Regular"/>
                          <a:ea typeface="Montserrat-Regular"/>
                          <a:cs typeface="Montserrat-Regular"/>
                        </a:rPr>
                        <a:t>Solución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es" sz="900" b="1" i="0" strike="noStrike" cap="all" spc="400" baseline="0">
                          <a:solidFill>
                            <a:srgbClr val="496F63"/>
                          </a:solidFill>
                          <a:effectLst/>
                          <a:latin typeface="Montserrat-Regular"/>
                          <a:ea typeface="Montserrat-Regular"/>
                          <a:cs typeface="Montserrat-Regular"/>
                        </a:rPr>
                        <a:t>Propuesta de Valor</a:t>
                      </a:r>
                      <a:endParaRPr lang="pl-PL" sz="900" b="1">
                        <a:solidFill>
                          <a:srgbClr val="496F63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" sz="1100" b="1" i="0" strike="noStrike" cap="all" spc="400" baseline="0" dirty="0">
                          <a:solidFill>
                            <a:srgbClr val="496F63"/>
                          </a:solidFill>
                          <a:effectLst/>
                          <a:latin typeface="Montserrat-Regular"/>
                          <a:ea typeface="Montserrat-Regular"/>
                          <a:cs typeface="Montserrat-Regular"/>
                        </a:rPr>
                        <a:t>Ventaja COMPETITIVA</a:t>
                      </a:r>
                      <a:endParaRPr lang="pl-PL" sz="1100" b="1" dirty="0">
                        <a:solidFill>
                          <a:srgbClr val="496F63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" sz="900" b="1" i="0" strike="noStrike" cap="all" spc="400" baseline="0" dirty="0">
                          <a:solidFill>
                            <a:srgbClr val="496F6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tserrat-Regular"/>
                          <a:ea typeface="Montserrat-Regular"/>
                          <a:cs typeface="Montserrat-Regular"/>
                        </a:rPr>
                        <a:t>Segmentación de clientes</a:t>
                      </a:r>
                      <a:endParaRPr lang="pl-PL" sz="900" b="1" dirty="0">
                        <a:solidFill>
                          <a:srgbClr val="496F6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6640405"/>
                  </a:ext>
                </a:extLst>
              </a:tr>
              <a:tr h="98984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" sz="1100" b="1" i="0" strike="noStrike" cap="all" spc="400" baseline="0" dirty="0">
                          <a:solidFill>
                            <a:srgbClr val="496F63"/>
                          </a:solidFill>
                          <a:effectLst/>
                          <a:latin typeface="Montserrat-Regular"/>
                          <a:ea typeface="Montserrat-Regular"/>
                          <a:cs typeface="Montserrat-Regular"/>
                        </a:rPr>
                        <a:t>MétricaS Clave</a:t>
                      </a:r>
                      <a:endParaRPr lang="pl-PL" sz="1100" b="1" dirty="0">
                        <a:solidFill>
                          <a:srgbClr val="496F63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" sz="1100" b="1" i="0" strike="noStrike" cap="all" spc="400" baseline="0" dirty="0">
                          <a:solidFill>
                            <a:srgbClr val="496F63"/>
                          </a:solidFill>
                          <a:effectLst/>
                          <a:latin typeface="Montserrat-Regular"/>
                          <a:ea typeface="Montserrat-Regular"/>
                          <a:cs typeface="Montserrat-Regular"/>
                        </a:rPr>
                        <a:t>Canales</a:t>
                      </a:r>
                      <a:endParaRPr lang="pl-PL" sz="1100" b="1" dirty="0">
                        <a:solidFill>
                          <a:srgbClr val="496F63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6095260"/>
                  </a:ext>
                </a:extLst>
              </a:tr>
              <a:tr h="989844">
                <a:tc gridSpan="3">
                  <a:txBody>
                    <a:bodyPr/>
                    <a:lstStyle/>
                    <a:p>
                      <a:pPr algn="ctr"/>
                      <a:r>
                        <a:rPr lang="es" sz="1100" b="1" i="0" strike="noStrike" cap="all" spc="400" baseline="0">
                          <a:solidFill>
                            <a:srgbClr val="496F63"/>
                          </a:solidFill>
                          <a:effectLst/>
                          <a:latin typeface="Montserrat-Regular"/>
                          <a:ea typeface="Montserrat-Regular"/>
                          <a:cs typeface="Montserrat-Regular"/>
                        </a:rPr>
                        <a:t>Estructura de costes</a:t>
                      </a:r>
                      <a:endParaRPr lang="pl-PL" sz="1100" b="1">
                        <a:solidFill>
                          <a:srgbClr val="496F63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" sz="1100" b="1" i="0" strike="noStrike" cap="all" spc="400" baseline="0" dirty="0">
                          <a:solidFill>
                            <a:srgbClr val="496F63"/>
                          </a:solidFill>
                          <a:effectLst/>
                          <a:latin typeface="Montserrat-Regular"/>
                          <a:ea typeface="Montserrat-Regular"/>
                          <a:cs typeface="Montserrat-Regular"/>
                        </a:rPr>
                        <a:t>Fuentes de ingresos</a:t>
                      </a:r>
                      <a:endParaRPr lang="pl-PL" sz="1100" b="1" dirty="0">
                        <a:solidFill>
                          <a:srgbClr val="496F63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0923415"/>
                  </a:ext>
                </a:extLst>
              </a:tr>
            </a:tbl>
          </a:graphicData>
        </a:graphic>
      </p:graphicFrame>
      <p:sp>
        <p:nvSpPr>
          <p:cNvPr id="4" name="Prostokąt 3">
            <a:extLst>
              <a:ext uri="{FF2B5EF4-FFF2-40B4-BE49-F238E27FC236}">
                <a16:creationId xmlns:a16="http://schemas.microsoft.com/office/drawing/2014/main" id="{555F36F2-EF0A-47D4-9E6C-C4CFB1DB9F40}"/>
              </a:ext>
            </a:extLst>
          </p:cNvPr>
          <p:cNvSpPr/>
          <p:nvPr/>
        </p:nvSpPr>
        <p:spPr>
          <a:xfrm>
            <a:off x="5360892" y="762695"/>
            <a:ext cx="191440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s" sz="4800" b="0" i="0" strike="noStrike" cap="none" spc="0" baseline="0" dirty="0">
                <a:solidFill>
                  <a:srgbClr val="34383B"/>
                </a:solidFill>
                <a:effectLst/>
              </a:rPr>
              <a:t>“Un problema bien planteado es un problema medio resuelto.”</a:t>
            </a:r>
            <a:br>
              <a:rPr sz="4800" dirty="0"/>
            </a:br>
            <a:r>
              <a:rPr lang="es" sz="4800" b="0" i="0" strike="noStrike" cap="none" spc="0" baseline="0" dirty="0">
                <a:solidFill>
                  <a:srgbClr val="34383B"/>
                </a:solidFill>
                <a:effectLst/>
              </a:rPr>
              <a:t>Charles Kettering</a:t>
            </a:r>
            <a:endParaRPr lang="pl-PL" sz="4800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3F5A9E92-E73C-4250-A956-3BF97C9BDE97}"/>
              </a:ext>
            </a:extLst>
          </p:cNvPr>
          <p:cNvSpPr/>
          <p:nvPr/>
        </p:nvSpPr>
        <p:spPr>
          <a:xfrm>
            <a:off x="8266259" y="2439224"/>
            <a:ext cx="1455788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 algn="l">
              <a:buFont typeface="Arial" panose="020B0604020202020204" pitchFamily="34" charset="0"/>
              <a:buChar char="•"/>
            </a:pPr>
            <a:r>
              <a:rPr lang="es" sz="6000" b="1" i="0" strike="noStrike" cap="none" spc="0" baseline="0" dirty="0">
                <a:solidFill>
                  <a:srgbClr val="496F63"/>
                </a:solidFill>
                <a:effectLst/>
                <a:latin typeface="PT Sans"/>
                <a:ea typeface="PT Sans"/>
                <a:cs typeface="PT Sans"/>
              </a:rPr>
              <a:t>Indica </a:t>
            </a:r>
            <a:r>
              <a:rPr lang="es" sz="6000" b="1" i="0" strike="noStrike" cap="none" spc="0" baseline="0" dirty="0">
                <a:solidFill>
                  <a:srgbClr val="FF0000"/>
                </a:solidFill>
                <a:effectLst/>
                <a:latin typeface="PT Sans"/>
                <a:ea typeface="PT Sans"/>
                <a:cs typeface="PT Sans"/>
              </a:rPr>
              <a:t>los problemas</a:t>
            </a:r>
            <a:r>
              <a:rPr lang="es" sz="6000" b="1" i="0" strike="noStrike" cap="none" spc="0" baseline="0" dirty="0">
                <a:solidFill>
                  <a:srgbClr val="496F63"/>
                </a:solidFill>
                <a:effectLst/>
                <a:latin typeface="PT Sans"/>
                <a:ea typeface="PT Sans"/>
                <a:cs typeface="PT Sans"/>
              </a:rPr>
              <a:t> o necesidades más importantes identificadas en un segmento dado de clientes.</a:t>
            </a:r>
          </a:p>
          <a:p>
            <a:pPr algn="l"/>
            <a:endParaRPr lang="pl-PL" sz="6000" b="1" dirty="0">
              <a:solidFill>
                <a:srgbClr val="496F63"/>
              </a:solidFill>
            </a:endParaRPr>
          </a:p>
          <a:p>
            <a:pPr marL="914400" indent="-914400" algn="l">
              <a:buFont typeface="Arial" panose="020B0604020202020204" pitchFamily="34" charset="0"/>
              <a:buChar char="•"/>
            </a:pPr>
            <a:r>
              <a:rPr lang="es" sz="6000" b="1" i="0" strike="noStrike" cap="none" spc="0" baseline="0" dirty="0">
                <a:solidFill>
                  <a:srgbClr val="496F63"/>
                </a:solidFill>
                <a:effectLst/>
                <a:latin typeface="PT Sans"/>
                <a:ea typeface="PT Sans"/>
                <a:cs typeface="PT Sans"/>
              </a:rPr>
              <a:t>Vale la pena añadir soluciones alternativas existentes a estos problemas.</a:t>
            </a:r>
            <a:endParaRPr lang="pl-PL" sz="6000" b="1" dirty="0">
              <a:solidFill>
                <a:srgbClr val="496F63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  <p:bldP spid="4" grpId="0"/>
      <p:bldP spid="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9</a:t>
            </a:fld>
            <a:endParaRPr/>
          </a:p>
        </p:txBody>
      </p:sp>
      <p:sp>
        <p:nvSpPr>
          <p:cNvPr id="126" name="Shape 126"/>
          <p:cNvSpPr/>
          <p:nvPr/>
        </p:nvSpPr>
        <p:spPr>
          <a:xfrm>
            <a:off x="4517" y="-8634"/>
            <a:ext cx="9956901" cy="137332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6998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56C2E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28" name="Shape 128"/>
          <p:cNvSpPr/>
          <p:nvPr/>
        </p:nvSpPr>
        <p:spPr>
          <a:xfrm>
            <a:off x="4517" y="0"/>
            <a:ext cx="10211538" cy="13733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6998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496F63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30" name="Shape 130"/>
          <p:cNvSpPr/>
          <p:nvPr/>
        </p:nvSpPr>
        <p:spPr>
          <a:xfrm>
            <a:off x="560449" y="6923893"/>
            <a:ext cx="6247817" cy="296953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="" val="1"/>
            </a:ext>
          </a:extLst>
        </p:spPr>
        <p:txBody>
          <a:bodyPr lIns="38100" tIns="38100" rIns="38100" bIns="38100">
            <a:normAutofit/>
          </a:bodyPr>
          <a:lstStyle>
            <a:lvl1pPr algn="l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pPr>
              <a:lnSpc>
                <a:spcPct val="100000"/>
              </a:lnSpc>
            </a:pPr>
            <a:r>
              <a:rPr lang="es" sz="6600" b="1" i="0" strike="noStrike" cap="none" spc="0" baseline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</a:rPr>
              <a:t>Segmentación de clientes</a:t>
            </a:r>
            <a:endParaRPr lang="pl-PL" sz="6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Tabela 4">
            <a:extLst>
              <a:ext uri="{FF2B5EF4-FFF2-40B4-BE49-F238E27FC236}">
                <a16:creationId xmlns:a16="http://schemas.microsoft.com/office/drawing/2014/main" id="{88CE6D14-493C-4670-815E-C41113E9A9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2301065"/>
              </p:ext>
            </p:extLst>
          </p:nvPr>
        </p:nvGraphicFramePr>
        <p:xfrm>
          <a:off x="299175" y="10462688"/>
          <a:ext cx="7961954" cy="29695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92391">
                  <a:extLst>
                    <a:ext uri="{9D8B030D-6E8A-4147-A177-3AD203B41FA5}">
                      <a16:colId xmlns:a16="http://schemas.microsoft.com/office/drawing/2014/main" val="4222263937"/>
                    </a:ext>
                  </a:extLst>
                </a:gridCol>
                <a:gridCol w="1592391">
                  <a:extLst>
                    <a:ext uri="{9D8B030D-6E8A-4147-A177-3AD203B41FA5}">
                      <a16:colId xmlns:a16="http://schemas.microsoft.com/office/drawing/2014/main" val="2673784136"/>
                    </a:ext>
                  </a:extLst>
                </a:gridCol>
                <a:gridCol w="796195">
                  <a:extLst>
                    <a:ext uri="{9D8B030D-6E8A-4147-A177-3AD203B41FA5}">
                      <a16:colId xmlns:a16="http://schemas.microsoft.com/office/drawing/2014/main" val="1104370562"/>
                    </a:ext>
                  </a:extLst>
                </a:gridCol>
                <a:gridCol w="796195">
                  <a:extLst>
                    <a:ext uri="{9D8B030D-6E8A-4147-A177-3AD203B41FA5}">
                      <a16:colId xmlns:a16="http://schemas.microsoft.com/office/drawing/2014/main" val="1475766613"/>
                    </a:ext>
                  </a:extLst>
                </a:gridCol>
                <a:gridCol w="1592391">
                  <a:extLst>
                    <a:ext uri="{9D8B030D-6E8A-4147-A177-3AD203B41FA5}">
                      <a16:colId xmlns:a16="http://schemas.microsoft.com/office/drawing/2014/main" val="288312378"/>
                    </a:ext>
                  </a:extLst>
                </a:gridCol>
                <a:gridCol w="1592391">
                  <a:extLst>
                    <a:ext uri="{9D8B030D-6E8A-4147-A177-3AD203B41FA5}">
                      <a16:colId xmlns:a16="http://schemas.microsoft.com/office/drawing/2014/main" val="2255483289"/>
                    </a:ext>
                  </a:extLst>
                </a:gridCol>
              </a:tblGrid>
              <a:tr h="989844">
                <a:tc rowSpan="2">
                  <a:txBody>
                    <a:bodyPr/>
                    <a:lstStyle/>
                    <a:p>
                      <a:pPr algn="ctr"/>
                      <a:r>
                        <a:rPr lang="es" sz="1100" b="1" i="0" strike="noStrike" cap="all" spc="400" baseline="0">
                          <a:solidFill>
                            <a:srgbClr val="496F63"/>
                          </a:solidFill>
                          <a:effectLst/>
                          <a:latin typeface="Montserrat-Regular"/>
                          <a:ea typeface="Montserrat-Regular"/>
                          <a:cs typeface="Montserrat-Regular"/>
                        </a:rPr>
                        <a:t>Problema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" sz="1100" b="1" i="0" strike="noStrike" cap="all" spc="400" baseline="0">
                          <a:solidFill>
                            <a:srgbClr val="496F63"/>
                          </a:solidFill>
                          <a:effectLst/>
                          <a:latin typeface="Montserrat-Regular"/>
                          <a:ea typeface="Montserrat-Regular"/>
                          <a:cs typeface="Montserrat-Regular"/>
                        </a:rPr>
                        <a:t>Solución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es" sz="900" b="1" i="0" strike="noStrike" cap="all" spc="400" baseline="0">
                          <a:solidFill>
                            <a:srgbClr val="496F63"/>
                          </a:solidFill>
                          <a:effectLst/>
                          <a:latin typeface="Montserrat-Regular"/>
                          <a:ea typeface="Montserrat-Regular"/>
                          <a:cs typeface="Montserrat-Regular"/>
                        </a:rPr>
                        <a:t>Propuesta de Valor</a:t>
                      </a:r>
                      <a:endParaRPr lang="pl-PL" sz="900" b="1">
                        <a:solidFill>
                          <a:srgbClr val="496F63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" sz="1100" b="1" i="0" strike="noStrike" cap="all" spc="400" baseline="0" dirty="0">
                          <a:solidFill>
                            <a:srgbClr val="496F63"/>
                          </a:solidFill>
                          <a:effectLst/>
                          <a:latin typeface="Montserrat-Regular"/>
                          <a:ea typeface="Montserrat-Regular"/>
                          <a:cs typeface="Montserrat-Regular"/>
                        </a:rPr>
                        <a:t>Ventaja COMPETITIVA</a:t>
                      </a:r>
                      <a:endParaRPr lang="pl-PL" sz="1100" b="1" dirty="0">
                        <a:solidFill>
                          <a:srgbClr val="496F63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" sz="900" b="1" i="0" strike="noStrike" cap="all" spc="400" baseline="0" dirty="0">
                          <a:solidFill>
                            <a:srgbClr val="496F6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tserrat-Regular"/>
                          <a:ea typeface="Montserrat-Regular"/>
                          <a:cs typeface="Montserrat-Regular"/>
                        </a:rPr>
                        <a:t>Segmentación de clientes</a:t>
                      </a:r>
                      <a:endParaRPr lang="pl-PL" sz="900" b="1" dirty="0">
                        <a:solidFill>
                          <a:srgbClr val="496F6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6640405"/>
                  </a:ext>
                </a:extLst>
              </a:tr>
              <a:tr h="98984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" sz="1100" b="1" i="0" strike="noStrike" cap="all" spc="400" baseline="0" dirty="0">
                          <a:solidFill>
                            <a:srgbClr val="496F63"/>
                          </a:solidFill>
                          <a:effectLst/>
                          <a:latin typeface="Montserrat-Regular"/>
                          <a:ea typeface="Montserrat-Regular"/>
                          <a:cs typeface="Montserrat-Regular"/>
                        </a:rPr>
                        <a:t>MÉTRICAS CLAVE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" sz="1100" b="1" i="0" strike="noStrike" cap="all" spc="400" baseline="0">
                          <a:solidFill>
                            <a:srgbClr val="496F63"/>
                          </a:solidFill>
                          <a:effectLst/>
                          <a:latin typeface="Montserrat-Regular"/>
                          <a:ea typeface="Montserrat-Regular"/>
                          <a:cs typeface="Montserrat-Regular"/>
                        </a:rPr>
                        <a:t>Canales</a:t>
                      </a:r>
                      <a:endParaRPr lang="pl-PL" sz="1100" b="1">
                        <a:solidFill>
                          <a:srgbClr val="496F63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6095260"/>
                  </a:ext>
                </a:extLst>
              </a:tr>
              <a:tr h="989844">
                <a:tc gridSpan="3">
                  <a:txBody>
                    <a:bodyPr/>
                    <a:lstStyle/>
                    <a:p>
                      <a:pPr algn="ctr"/>
                      <a:r>
                        <a:rPr lang="es" sz="1100" b="1" i="0" strike="noStrike" cap="all" spc="400" baseline="0">
                          <a:solidFill>
                            <a:srgbClr val="496F63"/>
                          </a:solidFill>
                          <a:effectLst/>
                          <a:latin typeface="Montserrat-Regular"/>
                          <a:ea typeface="Montserrat-Regular"/>
                          <a:cs typeface="Montserrat-Regular"/>
                        </a:rPr>
                        <a:t>Estructura de costes</a:t>
                      </a:r>
                      <a:endParaRPr lang="pl-PL" sz="1100" b="1">
                        <a:solidFill>
                          <a:srgbClr val="496F63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" sz="1100" b="1" i="0" strike="noStrike" cap="all" spc="400" baseline="0" dirty="0">
                          <a:solidFill>
                            <a:srgbClr val="496F63"/>
                          </a:solidFill>
                          <a:effectLst/>
                          <a:latin typeface="Montserrat-Regular"/>
                          <a:ea typeface="Montserrat-Regular"/>
                          <a:cs typeface="Montserrat-Regular"/>
                        </a:rPr>
                        <a:t>Fuentes de ingresos</a:t>
                      </a:r>
                      <a:endParaRPr lang="pl-PL" sz="1100" b="1" dirty="0">
                        <a:solidFill>
                          <a:srgbClr val="496F63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0923415"/>
                  </a:ext>
                </a:extLst>
              </a:tr>
            </a:tbl>
          </a:graphicData>
        </a:graphic>
      </p:graphicFrame>
      <p:pic>
        <p:nvPicPr>
          <p:cNvPr id="9" name="Obraz 8">
            <a:extLst>
              <a:ext uri="{FF2B5EF4-FFF2-40B4-BE49-F238E27FC236}">
                <a16:creationId xmlns:a16="http://schemas.microsoft.com/office/drawing/2014/main" id="{BF7195FB-501F-4F77-B807-046A4432C7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745" y="2825134"/>
            <a:ext cx="3511372" cy="3282058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2ED7F9B2-2227-422E-A2B0-A49014C6913B}"/>
              </a:ext>
            </a:extLst>
          </p:cNvPr>
          <p:cNvSpPr/>
          <p:nvPr/>
        </p:nvSpPr>
        <p:spPr>
          <a:xfrm>
            <a:off x="6987444" y="3240158"/>
            <a:ext cx="1683610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l">
              <a:buFont typeface="Arial" panose="020B0604020202020204" pitchFamily="34" charset="0"/>
              <a:buChar char="•"/>
            </a:pPr>
            <a:r>
              <a:rPr lang="es" sz="6000" b="1" i="0" strike="noStrike" cap="none" spc="0" baseline="0" dirty="0">
                <a:solidFill>
                  <a:srgbClr val="496F63"/>
                </a:solidFill>
                <a:effectLst/>
                <a:latin typeface="PT Sans"/>
                <a:ea typeface="PT Sans"/>
                <a:cs typeface="PT Sans"/>
              </a:rPr>
              <a:t>Indica los </a:t>
            </a:r>
            <a:r>
              <a:rPr lang="es" sz="6000" b="1" i="0" strike="noStrike" cap="none" spc="0" baseline="0" dirty="0">
                <a:solidFill>
                  <a:srgbClr val="FF0000"/>
                </a:solidFill>
                <a:effectLst/>
                <a:latin typeface="PT Sans"/>
                <a:ea typeface="PT Sans"/>
                <a:cs typeface="PT Sans"/>
              </a:rPr>
              <a:t>segmentos de clientes </a:t>
            </a:r>
            <a:r>
              <a:rPr lang="es" sz="6000" b="1" i="0" strike="noStrike" cap="none" spc="0" baseline="0" dirty="0">
                <a:solidFill>
                  <a:srgbClr val="496F63"/>
                </a:solidFill>
                <a:effectLst/>
                <a:latin typeface="PT Sans"/>
                <a:ea typeface="PT Sans"/>
                <a:cs typeface="PT Sans"/>
              </a:rPr>
              <a:t> cuyos problemas quieres solucionar.</a:t>
            </a:r>
            <a:endParaRPr lang="pl-PL" sz="6000" b="1" dirty="0">
              <a:solidFill>
                <a:srgbClr val="496F63"/>
              </a:solidFill>
            </a:endParaRPr>
          </a:p>
          <a:p>
            <a:pPr marL="742950" indent="-742950" algn="l">
              <a:buFont typeface="Arial" panose="020B0604020202020204" pitchFamily="34" charset="0"/>
              <a:buChar char="•"/>
            </a:pPr>
            <a:r>
              <a:rPr lang="es" sz="6000" b="1" i="0" strike="noStrike" cap="none" spc="0" baseline="0" dirty="0">
                <a:solidFill>
                  <a:srgbClr val="496F63"/>
                </a:solidFill>
                <a:effectLst/>
                <a:latin typeface="PT Sans"/>
                <a:ea typeface="PT Sans"/>
                <a:cs typeface="PT Sans"/>
              </a:rPr>
              <a:t>Debemos centrarnos en </a:t>
            </a:r>
            <a:r>
              <a:rPr lang="es" sz="6000" b="1" i="0" strike="noStrike" cap="none" spc="0" baseline="0" dirty="0">
                <a:solidFill>
                  <a:srgbClr val="FF0000"/>
                </a:solidFill>
                <a:effectLst/>
                <a:latin typeface="PT Sans"/>
                <a:ea typeface="PT Sans"/>
                <a:cs typeface="PT Sans"/>
              </a:rPr>
              <a:t>los primeros</a:t>
            </a:r>
            <a:r>
              <a:rPr lang="es" sz="6000" b="1" i="0" strike="noStrike" cap="none" spc="0" dirty="0">
                <a:solidFill>
                  <a:srgbClr val="FF0000"/>
                </a:solidFill>
                <a:effectLst/>
                <a:latin typeface="PT Sans"/>
                <a:ea typeface="PT Sans"/>
                <a:cs typeface="PT Sans"/>
              </a:rPr>
              <a:t> adoptantes</a:t>
            </a:r>
            <a:endParaRPr lang="pl-PL" sz="6000" b="1" dirty="0">
              <a:solidFill>
                <a:srgbClr val="496F63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808266" y="751377"/>
            <a:ext cx="12740975" cy="1781342"/>
            <a:chOff x="6808266" y="751377"/>
            <a:chExt cx="12740975" cy="1781342"/>
          </a:xfrm>
          <a:solidFill>
            <a:srgbClr val="94E6E4"/>
          </a:solidFill>
        </p:grpSpPr>
        <p:sp>
          <p:nvSpPr>
            <p:cNvPr id="12" name="Shape 72">
              <a:extLst>
                <a:ext uri="{FF2B5EF4-FFF2-40B4-BE49-F238E27FC236}">
                  <a16:creationId xmlns:a16="http://schemas.microsoft.com/office/drawing/2014/main" id="{C6A18451-D5F8-4893-B285-26CD0D6E4A00}"/>
                </a:ext>
              </a:extLst>
            </p:cNvPr>
            <p:cNvSpPr/>
            <p:nvPr/>
          </p:nvSpPr>
          <p:spPr>
            <a:xfrm>
              <a:off x="6808266" y="751377"/>
              <a:ext cx="12740975" cy="1781342"/>
            </a:xfrm>
            <a:prstGeom prst="rect">
              <a:avLst/>
            </a:prstGeom>
            <a:grpFill/>
            <a:ln w="3175">
              <a:miter lim="400000"/>
            </a:ln>
          </p:spPr>
          <p:txBody>
            <a:bodyPr lIns="38100" tIns="38100" rIns="38100" bIns="38100" anchor="ctr"/>
            <a:lstStyle/>
            <a:p>
              <a:pPr algn="ctr"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4" name="Prostokąt 3">
              <a:extLst>
                <a:ext uri="{FF2B5EF4-FFF2-40B4-BE49-F238E27FC236}">
                  <a16:creationId xmlns:a16="http://schemas.microsoft.com/office/drawing/2014/main" id="{B33CA467-C882-444E-AE6D-066133292A96}"/>
                </a:ext>
              </a:extLst>
            </p:cNvPr>
            <p:cNvSpPr/>
            <p:nvPr/>
          </p:nvSpPr>
          <p:spPr>
            <a:xfrm>
              <a:off x="7136524" y="953195"/>
              <a:ext cx="12192000" cy="1310640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r>
                <a:rPr lang="es" sz="4000" b="0" i="0" strike="noStrike" cap="none" spc="0" baseline="0" dirty="0">
                  <a:solidFill>
                    <a:srgbClr val="496F63"/>
                  </a:solidFill>
                  <a:effectLst/>
                  <a:latin typeface="PT Sans"/>
                  <a:ea typeface="PT Sans"/>
                  <a:cs typeface="PT Sans"/>
                </a:rPr>
                <a:t>Es muy importante determinar el grupo objeto ya que </a:t>
              </a:r>
              <a:r>
                <a:rPr lang="es" sz="4000" b="1" i="0" strike="noStrike" cap="none" spc="0" baseline="0" dirty="0">
                  <a:solidFill>
                    <a:srgbClr val="496F6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T Sans"/>
                  <a:ea typeface="PT Sans"/>
                  <a:cs typeface="PT Sans"/>
                </a:rPr>
                <a:t>los clientes son nuestra fuente de ingresos</a:t>
              </a:r>
              <a:r>
                <a:rPr lang="es" sz="4000" b="0" i="0" strike="noStrike" cap="none" spc="0" baseline="0" dirty="0">
                  <a:solidFill>
                    <a:srgbClr val="496F63"/>
                  </a:solidFill>
                  <a:effectLst/>
                  <a:latin typeface="PT Sans"/>
                  <a:ea typeface="PT Sans"/>
                  <a:cs typeface="PT Sans"/>
                </a:rPr>
                <a:t>.</a:t>
              </a:r>
              <a:endParaRPr lang="pl-PL" sz="4000" dirty="0">
                <a:solidFill>
                  <a:srgbClr val="496F63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9046030" y="7093600"/>
            <a:ext cx="15043680" cy="1957991"/>
            <a:chOff x="9046030" y="7093600"/>
            <a:chExt cx="15043680" cy="1957991"/>
          </a:xfrm>
        </p:grpSpPr>
        <p:sp>
          <p:nvSpPr>
            <p:cNvPr id="13" name="Shape 72">
              <a:extLst>
                <a:ext uri="{FF2B5EF4-FFF2-40B4-BE49-F238E27FC236}">
                  <a16:creationId xmlns:a16="http://schemas.microsoft.com/office/drawing/2014/main" id="{6C49EE41-1C5F-4FC4-BEB9-DECAAC57F659}"/>
                </a:ext>
              </a:extLst>
            </p:cNvPr>
            <p:cNvSpPr/>
            <p:nvPr/>
          </p:nvSpPr>
          <p:spPr>
            <a:xfrm>
              <a:off x="9046030" y="7093600"/>
              <a:ext cx="15043680" cy="1957991"/>
            </a:xfrm>
            <a:prstGeom prst="rect">
              <a:avLst/>
            </a:prstGeom>
            <a:solidFill>
              <a:srgbClr val="94E6E4"/>
            </a:solidFill>
            <a:ln w="3175">
              <a:miter lim="400000"/>
            </a:ln>
          </p:spPr>
          <p:txBody>
            <a:bodyPr lIns="38100" tIns="38100" rIns="38100" bIns="38100" anchor="ctr"/>
            <a:lstStyle/>
            <a:p>
              <a:pPr algn="ctr"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4" name="Prostokąt 13">
              <a:extLst>
                <a:ext uri="{FF2B5EF4-FFF2-40B4-BE49-F238E27FC236}">
                  <a16:creationId xmlns:a16="http://schemas.microsoft.com/office/drawing/2014/main" id="{5C71C239-005A-4D4B-8559-E26521F017BD}"/>
                </a:ext>
              </a:extLst>
            </p:cNvPr>
            <p:cNvSpPr/>
            <p:nvPr/>
          </p:nvSpPr>
          <p:spPr>
            <a:xfrm>
              <a:off x="9272285" y="7112475"/>
              <a:ext cx="14429587" cy="1920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" sz="4000" b="0" i="0" strike="noStrike" cap="none" spc="0" baseline="0" dirty="0">
                  <a:solidFill>
                    <a:srgbClr val="496F63"/>
                  </a:solidFill>
                  <a:effectLst/>
                  <a:latin typeface="PT Sans"/>
                  <a:ea typeface="PT Sans"/>
                  <a:cs typeface="PT Sans"/>
                </a:rPr>
                <a:t>La segmentación nos permite destacar las características y necesidades más importantes de los clientes objeto y diseñarles una mejor oferta.</a:t>
              </a:r>
              <a:endParaRPr lang="pl-PL" sz="4000" dirty="0">
                <a:solidFill>
                  <a:srgbClr val="496F63"/>
                </a:solidFill>
              </a:endParaRPr>
            </a:p>
          </p:txBody>
        </p:sp>
      </p:grpSp>
      <p:sp>
        <p:nvSpPr>
          <p:cNvPr id="15" name="Prostokąt 14">
            <a:extLst>
              <a:ext uri="{FF2B5EF4-FFF2-40B4-BE49-F238E27FC236}">
                <a16:creationId xmlns:a16="http://schemas.microsoft.com/office/drawing/2014/main" id="{1A71C00C-A560-4B4A-810E-E24BDEEBBA4D}"/>
              </a:ext>
            </a:extLst>
          </p:cNvPr>
          <p:cNvSpPr/>
          <p:nvPr/>
        </p:nvSpPr>
        <p:spPr>
          <a:xfrm>
            <a:off x="9961419" y="9230521"/>
            <a:ext cx="14422582" cy="3749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s" sz="4000" b="1" i="0" strike="noStrike" cap="none" spc="0" baseline="0" dirty="0">
                <a:solidFill>
                  <a:srgbClr val="496F63"/>
                </a:solidFill>
                <a:effectLst/>
                <a:latin typeface="PT Sans"/>
                <a:ea typeface="PT Sans"/>
                <a:cs typeface="PT Sans"/>
              </a:rPr>
              <a:t>Los grupos de clientes representan segmentos separados si: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" sz="4000" b="1" i="0" strike="noStrike" cap="none" spc="0" baseline="0" dirty="0">
                <a:solidFill>
                  <a:srgbClr val="496F63"/>
                </a:solidFill>
                <a:effectLst/>
                <a:latin typeface="PT Sans"/>
                <a:ea typeface="PT Sans"/>
                <a:cs typeface="PT Sans"/>
              </a:rPr>
              <a:t>Muestran diversos tipos de relaciones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" sz="4000" b="1" i="0" strike="noStrike" cap="none" spc="0" baseline="0" dirty="0">
                <a:solidFill>
                  <a:srgbClr val="496F63"/>
                </a:solidFill>
                <a:effectLst/>
                <a:latin typeface="PT Sans"/>
                <a:ea typeface="PT Sans"/>
                <a:cs typeface="PT Sans"/>
              </a:rPr>
              <a:t>Muestran rentabilidades sustancialmente diferentes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" sz="4000" b="1" i="0" strike="noStrike" cap="none" spc="0" baseline="0" dirty="0">
                <a:solidFill>
                  <a:srgbClr val="496F63"/>
                </a:solidFill>
                <a:effectLst/>
                <a:latin typeface="PT Sans"/>
                <a:ea typeface="PT Sans"/>
                <a:cs typeface="PT Sans"/>
              </a:rPr>
              <a:t>Están dispuestos a pagar por diversos aspectos de la oferta</a:t>
            </a:r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D2203104-955D-4578-8F41-8041D0656856}"/>
              </a:ext>
            </a:extLst>
          </p:cNvPr>
          <p:cNvSpPr/>
          <p:nvPr/>
        </p:nvSpPr>
        <p:spPr>
          <a:xfrm>
            <a:off x="10752082" y="13062668"/>
            <a:ext cx="13631917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" sz="1800" b="0" i="0" strike="noStrike" cap="none" spc="0" baseline="0">
                <a:solidFill>
                  <a:srgbClr val="496F63"/>
                </a:solidFill>
                <a:effectLst/>
                <a:latin typeface="PT Sans"/>
                <a:ea typeface="PT Sans"/>
                <a:cs typeface="PT Sans"/>
              </a:rPr>
              <a:t>Fuente: A. Osterwalder,  Y. Pigneur, Business  Model Generation: A Handbook for Visionaries, Game Changers, and Challengers.</a:t>
            </a:r>
          </a:p>
        </p:txBody>
      </p:sp>
    </p:spTree>
    <p:extLst>
      <p:ext uri="{BB962C8B-B14F-4D97-AF65-F5344CB8AC3E}">
        <p14:creationId xmlns:p14="http://schemas.microsoft.com/office/powerpoint/2010/main" val="86324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15" grpId="0" uiExpand="1" build="p"/>
      <p:bldP spid="17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Microsoft Windows NT 10.0"/>
  <p:tag name="AS_RELEASE_DATE" val="2021.02.28"/>
  <p:tag name="AS_TITLE" val="Aspose.Slides for Java"/>
  <p:tag name="AS_VERSION" val="21.2"/>
</p:tagLst>
</file>

<file path=ppt/theme/theme1.xml><?xml version="1.0" encoding="utf-8"?>
<a:theme xmlns:a="http://schemas.openxmlformats.org/drawingml/2006/main" name="White">
  <a:themeElements>
    <a:clrScheme name="White">
      <a:dk1>
        <a:srgbClr val="AC9006"/>
      </a:dk1>
      <a:lt1>
        <a:srgbClr val="A6A7AC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Montserrat-Regular"/>
        <a:ea typeface="Montserrat-Regular"/>
        <a:cs typeface="Montserrat-Regular"/>
      </a:majorFont>
      <a:minorFont>
        <a:latin typeface="Montserrat-Regular"/>
        <a:ea typeface="Montserrat-Regular"/>
        <a:cs typeface="Montserrat-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127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just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300" b="0" i="0" u="none" strike="noStrike" cap="none" spc="0" normalizeH="0" baseline="0">
            <a:ln>
              <a:noFill/>
            </a:ln>
            <a:solidFill>
              <a:srgbClr val="A6A7AC"/>
            </a:solidFill>
            <a:effectLst/>
            <a:uFillTx/>
            <a:latin typeface="PT Sans"/>
            <a:ea typeface="PT Sans"/>
            <a:cs typeface="PT Sans"/>
            <a:sym typeface="PT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Montserrat-Regular"/>
        <a:ea typeface="Montserrat-Regular"/>
        <a:cs typeface="Montserrat-Regular"/>
      </a:majorFont>
      <a:minorFont>
        <a:latin typeface="Montserrat-Regular"/>
        <a:ea typeface="Montserrat-Regular"/>
        <a:cs typeface="Montserrat-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127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just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300" b="0" i="0" u="none" strike="noStrike" cap="none" spc="0" normalizeH="0" baseline="0">
            <a:ln>
              <a:noFill/>
            </a:ln>
            <a:solidFill>
              <a:srgbClr val="A6A7AC"/>
            </a:solidFill>
            <a:effectLst/>
            <a:uFillTx/>
            <a:latin typeface="PT Sans"/>
            <a:ea typeface="PT Sans"/>
            <a:cs typeface="PT Sans"/>
            <a:sym typeface="PT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E2B2E9F57E254297E8C520F6AB90CA" ma:contentTypeVersion="12" ma:contentTypeDescription="Create a new document." ma:contentTypeScope="" ma:versionID="3f009222ecc1b50588429d0ef9412405">
  <xsd:schema xmlns:xsd="http://www.w3.org/2001/XMLSchema" xmlns:xs="http://www.w3.org/2001/XMLSchema" xmlns:p="http://schemas.microsoft.com/office/2006/metadata/properties" xmlns:ns2="ab4fe050-19d9-48c3-b326-e65a64e40524" xmlns:ns3="6b3bd29d-add5-404f-a16a-9650d8295be1" targetNamespace="http://schemas.microsoft.com/office/2006/metadata/properties" ma:root="true" ma:fieldsID="fbf852c0455c59998d6fcd484772ef4d" ns2:_="" ns3:_="">
    <xsd:import namespace="ab4fe050-19d9-48c3-b326-e65a64e40524"/>
    <xsd:import namespace="6b3bd29d-add5-404f-a16a-9650d8295b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4fe050-19d9-48c3-b326-e65a64e405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3bd29d-add5-404f-a16a-9650d8295be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50815A3-5C47-4012-A908-A51E2E8F4F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D4EFC89-29F5-4606-BA04-EA10494EDFE7}">
  <ds:schemaRefs>
    <ds:schemaRef ds:uri="http://schemas.microsoft.com/office/2006/documentManagement/types"/>
    <ds:schemaRef ds:uri="http://purl.org/dc/terms/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6b3bd29d-add5-404f-a16a-9650d8295be1"/>
    <ds:schemaRef ds:uri="http://schemas.openxmlformats.org/package/2006/metadata/core-properties"/>
    <ds:schemaRef ds:uri="ab4fe050-19d9-48c3-b326-e65a64e40524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18F4911-F0DB-453C-8D25-44D5C8FC7D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4fe050-19d9-48c3-b326-e65a64e40524"/>
    <ds:schemaRef ds:uri="6b3bd29d-add5-404f-a16a-9650d8295b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24114</TotalTime>
  <Words>2587</Words>
  <Application>Microsoft Office PowerPoint</Application>
  <PresentationFormat>Custom</PresentationFormat>
  <Paragraphs>372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Helvetica Light</vt:lpstr>
      <vt:lpstr>Helvetica Neue</vt:lpstr>
      <vt:lpstr>Montserrat-Regular</vt:lpstr>
      <vt:lpstr>Montserrat-SemiBold</vt:lpstr>
      <vt:lpstr>PT Sans</vt:lpstr>
      <vt:lpstr>Roboto Regular</vt:lpstr>
      <vt:lpstr>Times New Roman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 T</dc:creator>
  <cp:lastModifiedBy>David Montgomery</cp:lastModifiedBy>
  <cp:revision>287</cp:revision>
  <dcterms:modified xsi:type="dcterms:W3CDTF">2022-04-05T11:47:43Z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0x01010082E2B2E9F57E254297E8C520F6AB90CA</vt:lpwstr>
  </property>
</Properties>
</file>