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410" r:id="rId6"/>
    <p:sldId id="277" r:id="rId7"/>
    <p:sldId id="388" r:id="rId8"/>
    <p:sldId id="398" r:id="rId9"/>
    <p:sldId id="411" r:id="rId10"/>
    <p:sldId id="394" r:id="rId11"/>
    <p:sldId id="412" r:id="rId12"/>
    <p:sldId id="401" r:id="rId13"/>
    <p:sldId id="399" r:id="rId14"/>
    <p:sldId id="390" r:id="rId15"/>
    <p:sldId id="383" r:id="rId16"/>
    <p:sldId id="402" r:id="rId17"/>
    <p:sldId id="393" r:id="rId18"/>
    <p:sldId id="389" r:id="rId19"/>
    <p:sldId id="404" r:id="rId20"/>
    <p:sldId id="403" r:id="rId21"/>
    <p:sldId id="406" r:id="rId22"/>
    <p:sldId id="408" r:id="rId23"/>
    <p:sldId id="405" r:id="rId24"/>
    <p:sldId id="409" r:id="rId25"/>
  </p:sldIdLst>
  <p:sldSz cx="24384000" cy="13716000"/>
  <p:notesSz cx="6858000" cy="9144000"/>
  <p:custDataLst>
    <p:tags r:id="rId27"/>
  </p:custDataLst>
  <p:defaultTex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ct val="0"/>
      </a:spcBef>
      <a:spcAft>
        <a:spcPct val="0"/>
      </a:spcAft>
      <a:buClrTx/>
      <a:buSzTx/>
      <a:buFontTx/>
      <a:buNone/>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5FE8E-D6CE-4FD1-A14E-E67E9802FB10}" v="22" dt="2021-08-12T12:19:46.955"/>
  </p1510:revLst>
</p1510:revInfo>
</file>

<file path=ppt/tableStyles.xml><?xml version="1.0" encoding="utf-8"?>
<a:tblStyleLst xmlns:a="http://schemas.openxmlformats.org/drawingml/2006/main" def="{5940675A-B579-460E-94D1-54222C63F5DA}">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03"/>
    <p:restoredTop sz="93350"/>
  </p:normalViewPr>
  <p:slideViewPr>
    <p:cSldViewPr snapToGrid="0" snapToObjects="1">
      <p:cViewPr varScale="1">
        <p:scale>
          <a:sx n="56" d="100"/>
          <a:sy n="56" d="100"/>
        </p:scale>
        <p:origin x="786" y="96"/>
      </p:cViewPr>
      <p:guideLst>
        <p:guide orient="horz" pos="4320"/>
        <p:guide pos="76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 Gafney" userId="No621/eGfKai4pT8vySUB5KU2sxIGYBpu4wAnAXEmcE=" providerId="None" clId="Web-{04C5FE8E-D6CE-4FD1-A14E-E67E9802FB10}"/>
    <pc:docChg chg="modSld">
      <pc:chgData name="Maire Gafney" userId="No621/eGfKai4pT8vySUB5KU2sxIGYBpu4wAnAXEmcE=" providerId="None" clId="Web-{04C5FE8E-D6CE-4FD1-A14E-E67E9802FB10}" dt="2021-08-12T12:19:46.955" v="13" actId="1076"/>
      <pc:docMkLst>
        <pc:docMk/>
      </pc:docMkLst>
      <pc:sldChg chg="modSp">
        <pc:chgData name="Maire Gafney" userId="No621/eGfKai4pT8vySUB5KU2sxIGYBpu4wAnAXEmcE=" providerId="None" clId="Web-{04C5FE8E-D6CE-4FD1-A14E-E67E9802FB10}" dt="2021-08-12T12:19:14.314" v="5" actId="20577"/>
        <pc:sldMkLst>
          <pc:docMk/>
          <pc:sldMk cId="2254575081" sldId="390"/>
        </pc:sldMkLst>
        <pc:spChg chg="mod">
          <ac:chgData name="Maire Gafney" userId="No621/eGfKai4pT8vySUB5KU2sxIGYBpu4wAnAXEmcE=" providerId="None" clId="Web-{04C5FE8E-D6CE-4FD1-A14E-E67E9802FB10}" dt="2021-08-12T12:19:14.314" v="5" actId="20577"/>
          <ac:spMkLst>
            <pc:docMk/>
            <pc:sldMk cId="2254575081" sldId="390"/>
            <ac:spMk id="6" creationId="{6A48FEB2-8E77-4448-9A60-8E82695730BE}"/>
          </ac:spMkLst>
        </pc:spChg>
      </pc:sldChg>
      <pc:sldChg chg="modSp">
        <pc:chgData name="Maire Gafney" userId="No621/eGfKai4pT8vySUB5KU2sxIGYBpu4wAnAXEmcE=" providerId="None" clId="Web-{04C5FE8E-D6CE-4FD1-A14E-E67E9802FB10}" dt="2021-08-12T12:19:22.580" v="8" actId="20577"/>
        <pc:sldMkLst>
          <pc:docMk/>
          <pc:sldMk cId="2880478237" sldId="393"/>
        </pc:sldMkLst>
        <pc:spChg chg="mod">
          <ac:chgData name="Maire Gafney" userId="No621/eGfKai4pT8vySUB5KU2sxIGYBpu4wAnAXEmcE=" providerId="None" clId="Web-{04C5FE8E-D6CE-4FD1-A14E-E67E9802FB10}" dt="2021-08-12T12:19:22.580" v="8" actId="20577"/>
          <ac:spMkLst>
            <pc:docMk/>
            <pc:sldMk cId="2880478237" sldId="393"/>
            <ac:spMk id="5" creationId="{F87C2AF5-C1C5-E34F-813C-59FF06F02B5C}"/>
          </ac:spMkLst>
        </pc:spChg>
      </pc:sldChg>
      <pc:sldChg chg="delSp modSp delAnim">
        <pc:chgData name="Maire Gafney" userId="No621/eGfKai4pT8vySUB5KU2sxIGYBpu4wAnAXEmcE=" providerId="None" clId="Web-{04C5FE8E-D6CE-4FD1-A14E-E67E9802FB10}" dt="2021-08-12T12:19:46.955" v="13" actId="1076"/>
        <pc:sldMkLst>
          <pc:docMk/>
          <pc:sldMk cId="4069314087" sldId="404"/>
        </pc:sldMkLst>
        <pc:spChg chg="mod">
          <ac:chgData name="Maire Gafney" userId="No621/eGfKai4pT8vySUB5KU2sxIGYBpu4wAnAXEmcE=" providerId="None" clId="Web-{04C5FE8E-D6CE-4FD1-A14E-E67E9802FB10}" dt="2021-08-12T12:19:46.955" v="13" actId="1076"/>
          <ac:spMkLst>
            <pc:docMk/>
            <pc:sldMk cId="4069314087" sldId="404"/>
            <ac:spMk id="2" creationId="{14AFE9FF-98B5-7F48-A3C5-56EB9515C6BA}"/>
          </ac:spMkLst>
        </pc:spChg>
        <pc:picChg chg="del">
          <ac:chgData name="Maire Gafney" userId="No621/eGfKai4pT8vySUB5KU2sxIGYBpu4wAnAXEmcE=" providerId="None" clId="Web-{04C5FE8E-D6CE-4FD1-A14E-E67E9802FB10}" dt="2021-08-12T12:19:39.127" v="9"/>
          <ac:picMkLst>
            <pc:docMk/>
            <pc:sldMk cId="4069314087" sldId="404"/>
            <ac:picMk id="9" creationId="{CE054818-8098-DB4A-B940-A4DF168FF4EE}"/>
          </ac:picMkLst>
        </pc:picChg>
      </pc:sldChg>
      <pc:sldChg chg="modSp">
        <pc:chgData name="Maire Gafney" userId="No621/eGfKai4pT8vySUB5KU2sxIGYBpu4wAnAXEmcE=" providerId="None" clId="Web-{04C5FE8E-D6CE-4FD1-A14E-E67E9802FB10}" dt="2021-08-12T12:18:50.860" v="2" actId="20577"/>
        <pc:sldMkLst>
          <pc:docMk/>
          <pc:sldMk cId="1672649426" sldId="412"/>
        </pc:sldMkLst>
        <pc:spChg chg="mod">
          <ac:chgData name="Maire Gafney" userId="No621/eGfKai4pT8vySUB5KU2sxIGYBpu4wAnAXEmcE=" providerId="None" clId="Web-{04C5FE8E-D6CE-4FD1-A14E-E67E9802FB10}" dt="2021-08-12T12:18:50.860" v="2" actId="20577"/>
          <ac:spMkLst>
            <pc:docMk/>
            <pc:sldMk cId="1672649426" sldId="412"/>
            <ac:spMk id="3" creationId="{AC1978B1-95CA-C545-95F3-CF839B7920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16292-09EA-CA42-A336-FC5908FF7882}" type="doc">
      <dgm:prSet loTypeId="urn:microsoft.com/office/officeart/2005/8/layout/orgChart1" loCatId="" qsTypeId="urn:microsoft.com/office/officeart/2005/8/quickstyle/simple2" qsCatId="simple" csTypeId="urn:microsoft.com/office/officeart/2005/8/colors/accent2_5" csCatId="accent2" phldr="1"/>
      <dgm:spPr/>
      <dgm:t>
        <a:bodyPr/>
        <a:lstStyle/>
        <a:p>
          <a:endParaRPr lang="pl-PL"/>
        </a:p>
      </dgm:t>
    </dgm:pt>
    <dgm:pt modelId="{C0D5F940-426A-194A-8B82-C3A5CF3B71C6}" type="parTrans" cxnId="{D58EE4CB-1B18-4410-8663-2A69D5657337}">
      <dgm:prSet/>
      <dgm:spPr/>
      <dgm:t>
        <a:bodyPr/>
        <a:lstStyle/>
        <a:p>
          <a:endParaRPr lang="pl-PL" b="0" cap="none" spc="0">
            <a:ln w="18415" cmpd="sng">
              <a:noFill/>
              <a:prstDash val="solid"/>
            </a:ln>
            <a:solidFill>
              <a:srgbClr val="000000"/>
            </a:solidFill>
            <a:effectLst/>
          </a:endParaRPr>
        </a:p>
      </dgm:t>
    </dgm:pt>
    <dgm:pt modelId="{05CB92E9-D05C-6C44-AD34-51ED9120F3AF}">
      <dgm:prSet phldrT="[Tekst]" custT="1"/>
      <dgm:spPr/>
      <dgm:t>
        <a:bodyPr/>
        <a:lstStyle/>
        <a:p>
          <a:pPr algn="ctr"/>
          <a:r>
            <a:rPr lang="es" sz="10000" b="0" i="0" strike="noStrike" cap="none" spc="0" baseline="0" dirty="0">
              <a:solidFill>
                <a:srgbClr val="000000"/>
              </a:solidFill>
              <a:effectLst/>
              <a:latin typeface="Arial"/>
              <a:ea typeface="Arial"/>
              <a:cs typeface="Arial"/>
            </a:rPr>
            <a:t>1.  Los principios de la evaluación </a:t>
          </a:r>
          <a:r>
            <a:rPr lang="es-ES" sz="10000" b="0" i="0" strike="noStrike" cap="none" spc="0" baseline="0" dirty="0">
              <a:solidFill>
                <a:srgbClr val="000000"/>
              </a:solidFill>
              <a:effectLst/>
              <a:latin typeface="Arial"/>
              <a:ea typeface="Arial"/>
              <a:cs typeface="Arial"/>
            </a:rPr>
            <a:t>LEAN</a:t>
          </a:r>
          <a:endParaRPr lang="pl-PL" sz="10000" b="0" cap="none" spc="0" dirty="0">
            <a:ln w="18415" cmpd="sng">
              <a:noFill/>
              <a:prstDash val="solid"/>
            </a:ln>
            <a:solidFill>
              <a:srgbClr val="000000"/>
            </a:solidFill>
            <a:effectLst/>
          </a:endParaRPr>
        </a:p>
      </dgm:t>
    </dgm:pt>
    <dgm:pt modelId="{14697B61-6542-1D46-9230-BC407F8E2DF8}" type="parTrans" cxnId="{70FBE49A-C167-416F-9F10-9618DA2CD378}">
      <dgm:prSet/>
      <dgm:spPr>
        <a:noFill/>
        <a:ln w="25400" cap="flat" cmpd="sng" algn="ctr">
          <a:solidFill>
            <a:schemeClr val="accent2">
              <a:tint val="9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0CA34024-A4E0-8845-8F4C-ACF75AD68C1C}">
      <dgm:prSet phldrT="[Tekst]" custT="1"/>
      <dgm:spPr/>
      <dgm:t>
        <a:bodyPr/>
        <a:lstStyle/>
        <a:p>
          <a:pPr>
            <a:buFont typeface="Arial" panose="020B0604020202020204" pitchFamily="34" charset="0"/>
            <a:buNone/>
          </a:pPr>
          <a:r>
            <a:rPr lang="es" sz="4400" b="0" i="0" strike="noStrike" cap="none" spc="0" baseline="0" dirty="0">
              <a:solidFill>
                <a:srgbClr val="000000"/>
              </a:solidFill>
              <a:effectLst/>
              <a:latin typeface="Montserrat-Regular"/>
              <a:ea typeface="Montserrat-Regular"/>
              <a:cs typeface="Montserrat-Regular"/>
            </a:rPr>
            <a:t>Aprendizaje validado </a:t>
          </a:r>
          <a:endParaRPr lang="pl-PL" sz="4400" b="0" cap="none" spc="0" dirty="0">
            <a:ln w="18415" cmpd="sng">
              <a:noFill/>
              <a:prstDash val="solid"/>
            </a:ln>
            <a:solidFill>
              <a:srgbClr val="000000"/>
            </a:solidFill>
            <a:effectLst/>
          </a:endParaRPr>
        </a:p>
      </dgm:t>
    </dgm:pt>
    <dgm:pt modelId="{4B1842B5-9E82-BB48-B883-FC4BD8696F26}" type="parTrans" cxnId="{CA15210F-7128-45C7-83EE-2A5BA67315C0}">
      <dgm:prSet/>
      <dgm:spPr>
        <a:noFill/>
        <a:ln w="25400" cap="flat" cmpd="sng" algn="ctr">
          <a:solidFill>
            <a:schemeClr val="accent2">
              <a:tint val="7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75E4DE18-54EC-0744-87D1-19357B84D645}">
      <dgm:prSet custT="1"/>
      <dgm:spPr/>
      <dgm:t>
        <a:bodyPr/>
        <a:lstStyle/>
        <a:p>
          <a:pPr>
            <a:buFont typeface="+mj-lt"/>
            <a:buNone/>
          </a:pPr>
          <a:r>
            <a:rPr lang="es" sz="3000" b="0" i="0" strike="noStrike" cap="none" spc="0" baseline="0" dirty="0">
              <a:solidFill>
                <a:srgbClr val="000000"/>
              </a:solidFill>
              <a:effectLst/>
              <a:latin typeface="Montserrat-Regular"/>
              <a:ea typeface="Montserrat-Regular"/>
              <a:cs typeface="Montserrat-Regular"/>
            </a:rPr>
            <a:t>genera </a:t>
          </a:r>
          <a:r>
            <a:rPr lang="es" sz="3000" b="0" i="0" strike="noStrike" cap="none" spc="0" baseline="0" dirty="0">
              <a:solidFill>
                <a:srgbClr val="FFFFFF"/>
              </a:solidFill>
              <a:effectLst/>
              <a:latin typeface="Montserrat-Regular"/>
              <a:ea typeface="Montserrat-Regular"/>
              <a:cs typeface="Montserrat-Regular"/>
            </a:rPr>
            <a:t>experimentos de aprendizaje</a:t>
          </a:r>
          <a:r>
            <a:rPr lang="es" sz="3000" b="0" i="0" strike="noStrike" cap="none" spc="0" baseline="0" dirty="0">
              <a:solidFill>
                <a:srgbClr val="000000"/>
              </a:solidFill>
              <a:effectLst/>
              <a:latin typeface="Montserrat-Regular"/>
              <a:ea typeface="Montserrat-Regular"/>
              <a:cs typeface="Montserrat-Regular"/>
            </a:rPr>
            <a:t>, en los que los equipos cumplan un ciclo continuo de ”crear-medir-aprender</a:t>
          </a:r>
          <a:endParaRPr lang="pl-PL" sz="3000" b="0" cap="none" spc="0" dirty="0">
            <a:ln w="18415" cmpd="sng">
              <a:noFill/>
              <a:prstDash val="solid"/>
            </a:ln>
            <a:solidFill>
              <a:srgbClr val="000000"/>
            </a:solidFill>
            <a:effectLst/>
          </a:endParaRPr>
        </a:p>
      </dgm:t>
    </dgm:pt>
    <dgm:pt modelId="{A57A05DC-BC11-F349-8BC8-222A0D8EE8A5}" type="sibTrans" cxnId="{CA15210F-7128-45C7-83EE-2A5BA67315C0}">
      <dgm:prSet/>
      <dgm:spPr/>
      <dgm:t>
        <a:bodyPr/>
        <a:lstStyle/>
        <a:p>
          <a:endParaRPr lang="pl-PL" b="0" cap="none" spc="0">
            <a:ln w="18415" cmpd="sng">
              <a:noFill/>
              <a:prstDash val="solid"/>
            </a:ln>
            <a:solidFill>
              <a:srgbClr val="000000"/>
            </a:solidFill>
            <a:effectLst/>
          </a:endParaRPr>
        </a:p>
      </dgm:t>
    </dgm:pt>
    <dgm:pt modelId="{47FB63E5-B5CE-554D-97CB-4A5DA51667A7}" type="sibTrans" cxnId="{70FBE49A-C167-416F-9F10-9618DA2CD378}">
      <dgm:prSet/>
      <dgm:spPr/>
      <dgm:t>
        <a:bodyPr/>
        <a:lstStyle/>
        <a:p>
          <a:endParaRPr lang="pl-PL" b="0" cap="none" spc="0">
            <a:ln w="18415" cmpd="sng">
              <a:noFill/>
              <a:prstDash val="solid"/>
            </a:ln>
            <a:solidFill>
              <a:srgbClr val="000000"/>
            </a:solidFill>
            <a:effectLst/>
          </a:endParaRPr>
        </a:p>
      </dgm:t>
    </dgm:pt>
    <dgm:pt modelId="{91B9FEC3-DEFB-1F4E-825B-391E038561ED}" type="parTrans" cxnId="{9C9DBA71-ECE9-47EB-B38B-94BFEC78C94F}">
      <dgm:prSet/>
      <dgm:spPr>
        <a:noFill/>
        <a:ln w="25400" cap="flat" cmpd="sng" algn="ctr">
          <a:solidFill>
            <a:schemeClr val="accent2">
              <a:tint val="9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97BEF925-5DBE-754C-BFD6-8A3CA2A43F56}">
      <dgm:prSet phldrT="[Tekst]" custT="1"/>
      <dgm:spPr/>
      <dgm:t>
        <a:bodyPr/>
        <a:lstStyle/>
        <a:p>
          <a:r>
            <a:rPr lang="es" sz="4400" b="0" i="0" strike="noStrike" cap="none" spc="0" baseline="0" dirty="0">
              <a:solidFill>
                <a:srgbClr val="000000"/>
              </a:solidFill>
              <a:effectLst/>
              <a:latin typeface="Montserrat-Regular"/>
              <a:ea typeface="Montserrat-Regular"/>
              <a:cs typeface="Montserrat-Regular"/>
            </a:rPr>
            <a:t> Contabilidad de la innovación </a:t>
          </a:r>
          <a:endParaRPr lang="pl-PL" sz="4400" b="0" cap="none" spc="0" dirty="0">
            <a:ln w="18415" cmpd="sng">
              <a:noFill/>
              <a:prstDash val="solid"/>
            </a:ln>
            <a:solidFill>
              <a:srgbClr val="000000"/>
            </a:solidFill>
            <a:effectLst/>
          </a:endParaRPr>
        </a:p>
      </dgm:t>
    </dgm:pt>
    <dgm:pt modelId="{1BA8C46D-775A-4B40-A19C-50E864230994}" type="parTrans" cxnId="{C8217740-E860-4E8C-94E5-92CE0B0513E1}">
      <dgm:prSet/>
      <dgm:spPr>
        <a:noFill/>
        <a:ln w="25400" cap="flat" cmpd="sng" algn="ctr">
          <a:solidFill>
            <a:schemeClr val="accent2">
              <a:tint val="7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F492B807-8F5F-3546-8B5D-D60CB45C5EA7}">
      <dgm:prSet custT="1"/>
      <dgm:spPr/>
      <dgm:t>
        <a:bodyPr/>
        <a:lstStyle/>
        <a:p>
          <a:r>
            <a:rPr lang="es-ES" sz="3000" b="0" i="0" strike="noStrike" cap="none" spc="0" baseline="0" dirty="0">
              <a:solidFill>
                <a:srgbClr val="000000"/>
              </a:solidFill>
              <a:effectLst/>
              <a:latin typeface="Montserrat-Regular"/>
              <a:ea typeface="Montserrat-Regular"/>
              <a:cs typeface="Montserrat-Regular"/>
            </a:rPr>
            <a:t>E</a:t>
          </a:r>
          <a:r>
            <a:rPr lang="es" sz="3000" b="0" i="0" strike="noStrike" cap="none" spc="0" baseline="0" dirty="0">
              <a:solidFill>
                <a:srgbClr val="000000"/>
              </a:solidFill>
              <a:effectLst/>
              <a:latin typeface="Montserrat-Regular"/>
              <a:ea typeface="Montserrat-Regular"/>
              <a:cs typeface="Montserrat-Regular"/>
            </a:rPr>
            <a:t>legir métricas clave que te permitan </a:t>
          </a:r>
          <a:r>
            <a:rPr lang="es" sz="3000" b="0" i="0" strike="noStrike" cap="none" spc="0" baseline="0" dirty="0">
              <a:solidFill>
                <a:srgbClr val="FFFFFF"/>
              </a:solidFill>
              <a:effectLst/>
              <a:latin typeface="Montserrat-Regular"/>
              <a:ea typeface="Montserrat-Regular"/>
              <a:cs typeface="Montserrat-Regular"/>
            </a:rPr>
            <a:t>rastrear y medir</a:t>
          </a:r>
          <a:r>
            <a:rPr lang="es" sz="3000" b="0" i="0" strike="noStrike" cap="none" spc="0" baseline="0" dirty="0">
              <a:solidFill>
                <a:srgbClr val="000000"/>
              </a:solidFill>
              <a:effectLst/>
              <a:latin typeface="Montserrat-Regular"/>
              <a:ea typeface="Montserrat-Regular"/>
              <a:cs typeface="Montserrat-Regular"/>
            </a:rPr>
            <a:t> lo  realmente importante: el compromiso de los usuarios con el producto, pruebas de hipótesis y el valor actual del producto</a:t>
          </a:r>
        </a:p>
      </dgm:t>
    </dgm:pt>
    <dgm:pt modelId="{AA364525-B6FE-8F4A-A8A1-1FD85A4B6F54}" type="sibTrans" cxnId="{C8217740-E860-4E8C-94E5-92CE0B0513E1}">
      <dgm:prSet/>
      <dgm:spPr/>
      <dgm:t>
        <a:bodyPr/>
        <a:lstStyle/>
        <a:p>
          <a:endParaRPr lang="pl-PL" b="0" cap="none" spc="0">
            <a:ln w="18415" cmpd="sng">
              <a:noFill/>
              <a:prstDash val="solid"/>
            </a:ln>
            <a:solidFill>
              <a:srgbClr val="000000"/>
            </a:solidFill>
            <a:effectLst/>
          </a:endParaRPr>
        </a:p>
      </dgm:t>
    </dgm:pt>
    <dgm:pt modelId="{5C0E8CFE-DF5A-CC4E-B557-21D037916B7C}" type="sibTrans" cxnId="{9C9DBA71-ECE9-47EB-B38B-94BFEC78C94F}">
      <dgm:prSet/>
      <dgm:spPr/>
      <dgm:t>
        <a:bodyPr/>
        <a:lstStyle/>
        <a:p>
          <a:endParaRPr lang="pl-PL" b="0" cap="none" spc="0">
            <a:ln w="18415" cmpd="sng">
              <a:noFill/>
              <a:prstDash val="solid"/>
            </a:ln>
            <a:solidFill>
              <a:srgbClr val="000000"/>
            </a:solidFill>
            <a:effectLst/>
          </a:endParaRPr>
        </a:p>
      </dgm:t>
    </dgm:pt>
    <dgm:pt modelId="{8B824217-D486-D14E-979F-815CAA09268C}" type="parTrans" cxnId="{952DD8C3-21CF-4237-8F05-135BC9B3FAE8}">
      <dgm:prSet/>
      <dgm:spPr>
        <a:noFill/>
        <a:ln w="25400" cap="flat" cmpd="sng" algn="ctr">
          <a:solidFill>
            <a:schemeClr val="accent2">
              <a:tint val="9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239B2DDE-7769-8A4B-9F56-4A1C3DAD3306}">
      <dgm:prSet custT="1"/>
      <dgm:spPr/>
      <dgm:t>
        <a:bodyPr/>
        <a:lstStyle/>
        <a:p>
          <a:r>
            <a:rPr lang="es" sz="4400" b="0" i="0" strike="noStrike" cap="none" spc="0" baseline="0" dirty="0">
              <a:solidFill>
                <a:srgbClr val="000000"/>
              </a:solidFill>
              <a:effectLst/>
              <a:latin typeface="Montserrat-Regular"/>
              <a:ea typeface="Montserrat-Regular"/>
              <a:cs typeface="Montserrat-Regular"/>
            </a:rPr>
            <a:t>Métricas reales</a:t>
          </a:r>
          <a:endParaRPr lang="pl-PL" sz="4400" b="0" cap="none" spc="0" dirty="0">
            <a:ln w="18415" cmpd="sng">
              <a:noFill/>
              <a:prstDash val="solid"/>
            </a:ln>
            <a:solidFill>
              <a:srgbClr val="000000"/>
            </a:solidFill>
            <a:effectLst/>
          </a:endParaRPr>
        </a:p>
      </dgm:t>
    </dgm:pt>
    <dgm:pt modelId="{602E28A9-28FF-2246-8193-DE67E2A18379}" type="parTrans" cxnId="{4201467E-D834-4F45-ACFE-607655364F06}">
      <dgm:prSet/>
      <dgm:spPr>
        <a:noFill/>
        <a:ln w="25400" cap="flat" cmpd="sng" algn="ctr">
          <a:solidFill>
            <a:schemeClr val="accent2">
              <a:tint val="7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6349B15D-2CB3-AB4D-B4F7-48967113C4E2}">
      <dgm:prSet custT="1"/>
      <dgm:spPr/>
      <dgm:t>
        <a:bodyPr/>
        <a:lstStyle/>
        <a:p>
          <a:r>
            <a:rPr lang="es" sz="3000" b="0" i="0" strike="noStrike" cap="none" spc="0" baseline="0" dirty="0">
              <a:solidFill>
                <a:srgbClr val="000000"/>
              </a:solidFill>
              <a:effectLst/>
              <a:latin typeface="Montserrat-Regular"/>
              <a:ea typeface="Montserrat-Regular"/>
              <a:cs typeface="Montserrat-Regular"/>
            </a:rPr>
            <a:t>crear experimentos en torno a las </a:t>
          </a:r>
          <a:r>
            <a:rPr lang="es" sz="3000" b="0" i="0" strike="noStrike" cap="none" spc="0" baseline="0" dirty="0">
              <a:solidFill>
                <a:srgbClr val="FFFFFF"/>
              </a:solidFill>
              <a:effectLst/>
              <a:latin typeface="Montserrat-Regular"/>
              <a:ea typeface="Montserrat-Regular"/>
              <a:cs typeface="Montserrat-Regular"/>
            </a:rPr>
            <a:t>“métricas</a:t>
          </a:r>
          <a:r>
            <a:rPr lang="es" sz="3000" b="0" i="0" strike="noStrike" cap="none" spc="0" baseline="0" dirty="0">
              <a:solidFill>
                <a:srgbClr val="000000"/>
              </a:solidFill>
              <a:effectLst/>
              <a:latin typeface="Montserrat-Regular"/>
              <a:ea typeface="Montserrat-Regular"/>
              <a:cs typeface="Montserrat-Regular"/>
            </a:rPr>
            <a:t> </a:t>
          </a:r>
          <a:r>
            <a:rPr lang="es" sz="3000" b="0" i="0" strike="noStrike" cap="none" spc="0" baseline="0" dirty="0">
              <a:solidFill>
                <a:srgbClr val="FFFFFF"/>
              </a:solidFill>
              <a:effectLst/>
              <a:latin typeface="Montserrat-Regular"/>
              <a:ea typeface="Montserrat-Regular"/>
              <a:cs typeface="Montserrat-Regular"/>
            </a:rPr>
            <a:t>reales”</a:t>
          </a:r>
          <a:r>
            <a:rPr lang="es" sz="3000" b="0" i="0" strike="noStrike" cap="none" spc="0" baseline="0" dirty="0">
              <a:solidFill>
                <a:srgbClr val="000000"/>
              </a:solidFill>
              <a:effectLst/>
              <a:latin typeface="Montserrat-Regular"/>
              <a:ea typeface="Montserrat-Regular"/>
              <a:cs typeface="Montserrat-Regular"/>
            </a:rPr>
            <a:t>, en vez de a las "de vanidad".</a:t>
          </a:r>
        </a:p>
      </dgm:t>
    </dgm:pt>
    <dgm:pt modelId="{680C95F2-FCE6-294E-8459-4A86EFE212A0}" type="sibTrans" cxnId="{4201467E-D834-4F45-ACFE-607655364F06}">
      <dgm:prSet/>
      <dgm:spPr/>
      <dgm:t>
        <a:bodyPr/>
        <a:lstStyle/>
        <a:p>
          <a:endParaRPr lang="pl-PL" b="0" cap="none" spc="0">
            <a:ln w="18415" cmpd="sng">
              <a:noFill/>
              <a:prstDash val="solid"/>
            </a:ln>
            <a:solidFill>
              <a:srgbClr val="000000"/>
            </a:solidFill>
            <a:effectLst/>
          </a:endParaRPr>
        </a:p>
      </dgm:t>
    </dgm:pt>
    <dgm:pt modelId="{CE6A9E4E-7AC2-1C43-99F0-DA32FC45F1CB}" type="sibTrans" cxnId="{952DD8C3-21CF-4237-8F05-135BC9B3FAE8}">
      <dgm:prSet/>
      <dgm:spPr/>
      <dgm:t>
        <a:bodyPr/>
        <a:lstStyle/>
        <a:p>
          <a:endParaRPr lang="pl-PL" b="0" cap="none" spc="0">
            <a:ln w="18415" cmpd="sng">
              <a:noFill/>
              <a:prstDash val="solid"/>
            </a:ln>
            <a:solidFill>
              <a:srgbClr val="000000"/>
            </a:solidFill>
            <a:effectLst/>
          </a:endParaRPr>
        </a:p>
      </dgm:t>
    </dgm:pt>
    <dgm:pt modelId="{A64A7133-AA66-D048-BA5B-E0DCDD7D8509}" type="parTrans" cxnId="{6DC68E1F-AC20-4443-93D3-0D1F327A5ADE}">
      <dgm:prSet/>
      <dgm:spPr>
        <a:noFill/>
        <a:ln w="25400" cap="flat" cmpd="sng" algn="ctr">
          <a:solidFill>
            <a:schemeClr val="accent2">
              <a:tint val="9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1D7218DE-C548-CF4F-8D81-E02E2B2D6939}">
      <dgm:prSet custT="1"/>
      <dgm:spPr/>
      <dgm:t>
        <a:bodyPr/>
        <a:lstStyle/>
        <a:p>
          <a:r>
            <a:rPr lang="es" sz="4400" b="0" i="0" strike="noStrike" cap="none" spc="0" baseline="0" dirty="0">
              <a:solidFill>
                <a:srgbClr val="000000"/>
              </a:solidFill>
              <a:effectLst/>
              <a:latin typeface="Montserrat-Regular"/>
              <a:ea typeface="Montserrat-Regular"/>
              <a:cs typeface="Montserrat-Regular"/>
            </a:rPr>
            <a:t>¿Pivotar o perseverar?</a:t>
          </a:r>
          <a:endParaRPr lang="pl-PL" sz="4400" b="0" cap="none" spc="0" dirty="0">
            <a:ln w="18415" cmpd="sng">
              <a:noFill/>
              <a:prstDash val="solid"/>
            </a:ln>
            <a:solidFill>
              <a:srgbClr val="000000"/>
            </a:solidFill>
            <a:effectLst/>
          </a:endParaRPr>
        </a:p>
      </dgm:t>
    </dgm:pt>
    <dgm:pt modelId="{CE22C2E2-C659-FA42-A477-815E895FDA66}" type="parTrans" cxnId="{E48A9D93-7938-4E5B-A64D-7871BC3BFF76}">
      <dgm:prSet/>
      <dgm:spPr>
        <a:noFill/>
        <a:ln w="25400" cap="flat" cmpd="sng" algn="ctr">
          <a:solidFill>
            <a:schemeClr val="accent2">
              <a:tint val="7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FF5F0139-1AC6-6248-A75C-CCAB40585307}">
      <dgm:prSet custT="1"/>
      <dgm:spPr/>
      <dgm:t>
        <a:bodyPr/>
        <a:lstStyle/>
        <a:p>
          <a:r>
            <a:rPr lang="es" sz="3200" b="0" i="0" strike="noStrike" cap="none" spc="0" baseline="0">
              <a:solidFill>
                <a:srgbClr val="000000"/>
              </a:solidFill>
              <a:effectLst/>
              <a:latin typeface="Montserrat-Regular"/>
              <a:ea typeface="Montserrat-Regular"/>
              <a:cs typeface="Montserrat-Regular"/>
            </a:rPr>
            <a:t>"pivotar" significa </a:t>
          </a:r>
          <a:r>
            <a:rPr lang="es" sz="3200" b="0" i="0" strike="noStrike" cap="none" spc="0" baseline="0">
              <a:solidFill>
                <a:srgbClr val="FFFFFF"/>
              </a:solidFill>
              <a:effectLst/>
              <a:latin typeface="Montserrat-Regular"/>
              <a:ea typeface="Montserrat-Regular"/>
              <a:cs typeface="Montserrat-Regular"/>
            </a:rPr>
            <a:t>cambiar de dirección</a:t>
          </a:r>
          <a:r>
            <a:rPr lang="es" sz="3200" b="0" i="0" strike="noStrike" cap="none" spc="0" baseline="0">
              <a:solidFill>
                <a:srgbClr val="000000"/>
              </a:solidFill>
              <a:effectLst/>
              <a:latin typeface="Montserrat-Regular"/>
              <a:ea typeface="Montserrat-Regular"/>
              <a:cs typeface="Montserrat-Regular"/>
            </a:rPr>
            <a:t> sin abandonar totalmente el aprendizaje previo o la visión del producto</a:t>
          </a:r>
        </a:p>
      </dgm:t>
    </dgm:pt>
    <dgm:pt modelId="{6F7602D1-3429-E14B-9578-C1BA98104055}" type="sibTrans" cxnId="{E48A9D93-7938-4E5B-A64D-7871BC3BFF76}">
      <dgm:prSet/>
      <dgm:spPr/>
      <dgm:t>
        <a:bodyPr/>
        <a:lstStyle/>
        <a:p>
          <a:endParaRPr lang="pl-PL" b="0" cap="none" spc="0">
            <a:ln w="18415" cmpd="sng">
              <a:noFill/>
              <a:prstDash val="solid"/>
            </a:ln>
            <a:solidFill>
              <a:srgbClr val="000000"/>
            </a:solidFill>
            <a:effectLst/>
          </a:endParaRPr>
        </a:p>
      </dgm:t>
    </dgm:pt>
    <dgm:pt modelId="{883E1170-0356-6348-B397-DEF5F63FFDAD}" type="sibTrans" cxnId="{6DC68E1F-AC20-4443-93D3-0D1F327A5ADE}">
      <dgm:prSet/>
      <dgm:spPr/>
      <dgm:t>
        <a:bodyPr/>
        <a:lstStyle/>
        <a:p>
          <a:endParaRPr lang="pl-PL" b="0" cap="none" spc="0">
            <a:ln w="18415" cmpd="sng">
              <a:noFill/>
              <a:prstDash val="solid"/>
            </a:ln>
            <a:solidFill>
              <a:srgbClr val="000000"/>
            </a:solidFill>
            <a:effectLst/>
          </a:endParaRPr>
        </a:p>
      </dgm:t>
    </dgm:pt>
    <dgm:pt modelId="{E046571E-F3E5-2A45-B7C1-442E717BA497}" type="parTrans" cxnId="{CF36F71E-10B5-4FFC-AA4B-4DEA3A5D5591}">
      <dgm:prSet/>
      <dgm:spPr>
        <a:noFill/>
        <a:ln w="25400" cap="flat" cmpd="sng" algn="ctr">
          <a:solidFill>
            <a:schemeClr val="accent2">
              <a:tint val="9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868EBBEA-3A76-DC4C-B51D-D15587B55FBE}">
      <dgm:prSet custT="1"/>
      <dgm:spPr/>
      <dgm:t>
        <a:bodyPr/>
        <a:lstStyle/>
        <a:p>
          <a:r>
            <a:rPr lang="es" sz="4400" b="0" i="0" strike="noStrike" cap="none" spc="0" baseline="0" dirty="0">
              <a:solidFill>
                <a:srgbClr val="000000"/>
              </a:solidFill>
              <a:effectLst/>
              <a:latin typeface="Montserrat-Regular"/>
              <a:ea typeface="Montserrat-Regular"/>
              <a:cs typeface="Montserrat-Regular"/>
            </a:rPr>
            <a:t>Pruebas contínuas de iteración</a:t>
          </a:r>
          <a:endParaRPr lang="pl-PL" sz="4400" b="0" cap="none" spc="0" dirty="0">
            <a:ln w="18415" cmpd="sng">
              <a:noFill/>
              <a:prstDash val="solid"/>
            </a:ln>
            <a:solidFill>
              <a:srgbClr val="000000"/>
            </a:solidFill>
            <a:effectLst/>
          </a:endParaRPr>
        </a:p>
      </dgm:t>
    </dgm:pt>
    <dgm:pt modelId="{08D7B6F3-7520-8345-A3E1-4C6C0878AFAC}" type="parTrans" cxnId="{F6A890F8-B427-44EE-BF2C-DEDE9FAED800}">
      <dgm:prSet/>
      <dgm:spPr>
        <a:noFill/>
        <a:ln w="25400" cap="flat" cmpd="sng" algn="ctr">
          <a:solidFill>
            <a:schemeClr val="accent2">
              <a:tint val="70000"/>
              <a:hueOff val="0"/>
              <a:satOff val="0"/>
              <a:lumOff val="0"/>
              <a:alphaOff val="0"/>
            </a:schemeClr>
          </a:solidFill>
          <a:prstDash val="solid"/>
        </a:ln>
      </dgm:spPr>
      <dgm:t>
        <a:bodyPr/>
        <a:lstStyle/>
        <a:p>
          <a:endParaRPr lang="pl-PL" b="0" cap="none" spc="0">
            <a:ln w="18415" cmpd="sng">
              <a:noFill/>
              <a:prstDash val="solid"/>
            </a:ln>
            <a:solidFill>
              <a:srgbClr val="000000"/>
            </a:solidFill>
            <a:effectLst/>
          </a:endParaRPr>
        </a:p>
      </dgm:t>
    </dgm:pt>
    <dgm:pt modelId="{FDD0AEA6-2909-264E-925B-A1A9E81B0D86}">
      <dgm:prSet custT="1"/>
      <dgm:spPr/>
      <dgm:t>
        <a:bodyPr/>
        <a:lstStyle/>
        <a:p>
          <a:r>
            <a:rPr lang="es" sz="3000" b="0" i="0" strike="noStrike" cap="none" spc="0" baseline="0" dirty="0">
              <a:solidFill>
                <a:srgbClr val="000000"/>
              </a:solidFill>
              <a:effectLst/>
              <a:latin typeface="Montserrat-Regular"/>
              <a:ea typeface="Montserrat-Regular"/>
              <a:cs typeface="Montserrat-Regular"/>
            </a:rPr>
            <a:t>efectuar pruebas de usuario en tiempo real, descubriendo </a:t>
          </a:r>
          <a:r>
            <a:rPr lang="es" sz="3000" b="0" i="0" strike="noStrike" cap="none" spc="0" baseline="0" dirty="0">
              <a:solidFill>
                <a:srgbClr val="FFFFFF"/>
              </a:solidFill>
              <a:effectLst/>
              <a:latin typeface="Montserrat-Regular"/>
              <a:ea typeface="Montserrat-Regular"/>
              <a:cs typeface="Montserrat-Regular"/>
            </a:rPr>
            <a:t>qué quiere realmente el cliente </a:t>
          </a:r>
          <a:r>
            <a:rPr lang="es" sz="3000" b="0" i="0" strike="noStrike" cap="none" spc="0" baseline="0" dirty="0">
              <a:solidFill>
                <a:srgbClr val="000000"/>
              </a:solidFill>
              <a:effectLst/>
              <a:latin typeface="Montserrat-Regular"/>
              <a:ea typeface="Montserrat-Regular"/>
              <a:cs typeface="Montserrat-Regular"/>
            </a:rPr>
            <a:t>y tomando decisiones de empresa siguiendo el </a:t>
          </a:r>
          <a:r>
            <a:rPr lang="es" sz="3000" b="0" i="1" strike="noStrike" cap="none" spc="0" baseline="0" dirty="0">
              <a:solidFill>
                <a:srgbClr val="000000"/>
              </a:solidFill>
              <a:effectLst/>
              <a:latin typeface="Montserrat-Regular"/>
              <a:ea typeface="Montserrat-Regular"/>
              <a:cs typeface="Montserrat-Regular"/>
            </a:rPr>
            <a:t>feedback</a:t>
          </a:r>
          <a:r>
            <a:rPr lang="es" sz="3000" b="0" i="0" strike="noStrike" cap="none" spc="0" baseline="0" dirty="0">
              <a:solidFill>
                <a:srgbClr val="000000"/>
              </a:solidFill>
              <a:effectLst/>
              <a:latin typeface="Montserrat-Regular"/>
              <a:ea typeface="Montserrat-Regular"/>
              <a:cs typeface="Montserrat-Regular"/>
            </a:rPr>
            <a:t> de los usuarios.</a:t>
          </a:r>
        </a:p>
      </dgm:t>
    </dgm:pt>
    <dgm:pt modelId="{188FCA80-C74F-1244-A5A3-119C64619CE2}" type="sibTrans" cxnId="{F6A890F8-B427-44EE-BF2C-DEDE9FAED800}">
      <dgm:prSet/>
      <dgm:spPr/>
      <dgm:t>
        <a:bodyPr/>
        <a:lstStyle/>
        <a:p>
          <a:endParaRPr lang="pl-PL" b="0" cap="none" spc="0">
            <a:ln w="18415" cmpd="sng">
              <a:noFill/>
              <a:prstDash val="solid"/>
            </a:ln>
            <a:solidFill>
              <a:srgbClr val="000000"/>
            </a:solidFill>
            <a:effectLst/>
          </a:endParaRPr>
        </a:p>
      </dgm:t>
    </dgm:pt>
    <dgm:pt modelId="{DFBB61A0-C885-DB40-AE91-FE75B64EEA80}" type="sibTrans" cxnId="{CF36F71E-10B5-4FFC-AA4B-4DEA3A5D5591}">
      <dgm:prSet/>
      <dgm:spPr/>
      <dgm:t>
        <a:bodyPr/>
        <a:lstStyle/>
        <a:p>
          <a:endParaRPr lang="pl-PL" b="0" cap="none" spc="0">
            <a:ln w="18415" cmpd="sng">
              <a:noFill/>
              <a:prstDash val="solid"/>
            </a:ln>
            <a:solidFill>
              <a:srgbClr val="000000"/>
            </a:solidFill>
            <a:effectLst/>
          </a:endParaRPr>
        </a:p>
      </dgm:t>
    </dgm:pt>
    <dgm:pt modelId="{9741ECA7-B51F-7D4D-A526-FEC55D5D5B9E}" type="sibTrans" cxnId="{D58EE4CB-1B18-4410-8663-2A69D5657337}">
      <dgm:prSet/>
      <dgm:spPr/>
      <dgm:t>
        <a:bodyPr/>
        <a:lstStyle/>
        <a:p>
          <a:endParaRPr lang="pl-PL" b="0" cap="none" spc="0">
            <a:ln w="18415" cmpd="sng">
              <a:noFill/>
              <a:prstDash val="solid"/>
            </a:ln>
            <a:solidFill>
              <a:srgbClr val="000000"/>
            </a:solidFill>
            <a:effectLst/>
          </a:endParaRPr>
        </a:p>
      </dgm:t>
    </dgm:pt>
    <dgm:pt modelId="{55AE1568-DE12-A345-95BA-350E49EE4C7A}" type="pres">
      <dgm:prSet presAssocID="{01916292-09EA-CA42-A336-FC5908FF7882}" presName="hierChild1" presStyleCnt="0">
        <dgm:presLayoutVars>
          <dgm:orgChart val="1"/>
          <dgm:chPref val="1"/>
          <dgm:dir/>
          <dgm:animOne val="branch"/>
          <dgm:animLvl val="lvl"/>
          <dgm:resizeHandles/>
        </dgm:presLayoutVars>
      </dgm:prSet>
      <dgm:spPr/>
    </dgm:pt>
    <dgm:pt modelId="{41F14EBD-86A6-3B40-B3A1-529CBC52A6B7}" type="pres">
      <dgm:prSet presAssocID="{05CB92E9-D05C-6C44-AD34-51ED9120F3AF}" presName="hierRoot1" presStyleCnt="0">
        <dgm:presLayoutVars>
          <dgm:hierBranch val="init"/>
        </dgm:presLayoutVars>
      </dgm:prSet>
      <dgm:spPr/>
    </dgm:pt>
    <dgm:pt modelId="{0E4272DA-FDA9-014D-AF63-76443E6D0998}" type="pres">
      <dgm:prSet presAssocID="{05CB92E9-D05C-6C44-AD34-51ED9120F3AF}" presName="rootComposite1" presStyleCnt="0"/>
      <dgm:spPr/>
    </dgm:pt>
    <dgm:pt modelId="{899BFD02-6057-C840-BF65-4182140BF816}" type="pres">
      <dgm:prSet presAssocID="{05CB92E9-D05C-6C44-AD34-51ED9120F3AF}" presName="rootText1" presStyleLbl="node0" presStyleIdx="0" presStyleCnt="1" custScaleX="464794" custScaleY="264739" custLinFactNeighborX="-329" custLinFactNeighborY="-53766">
        <dgm:presLayoutVars>
          <dgm:chPref val="3"/>
        </dgm:presLayoutVars>
      </dgm:prSet>
      <dgm:spPr/>
    </dgm:pt>
    <dgm:pt modelId="{5BDB3788-3E47-A247-9090-0E34876A3521}" type="pres">
      <dgm:prSet presAssocID="{05CB92E9-D05C-6C44-AD34-51ED9120F3AF}" presName="rootConnector1" presStyleLbl="node1" presStyleIdx="0" presStyleCnt="0"/>
      <dgm:spPr/>
    </dgm:pt>
    <dgm:pt modelId="{0FE90FD2-A217-724C-9108-65552FA14EF0}" type="pres">
      <dgm:prSet presAssocID="{05CB92E9-D05C-6C44-AD34-51ED9120F3AF}" presName="hierChild2" presStyleCnt="0"/>
      <dgm:spPr/>
    </dgm:pt>
    <dgm:pt modelId="{533AC7C2-8FDE-9F40-8FC4-D3577905B081}" type="pres">
      <dgm:prSet presAssocID="{14697B61-6542-1D46-9230-BC407F8E2DF8}" presName="Name37" presStyleLbl="parChTrans1D2" presStyleIdx="0" presStyleCnt="5"/>
      <dgm:spPr/>
    </dgm:pt>
    <dgm:pt modelId="{BA9F7A42-F31B-9144-A422-B594DD0357DB}" type="pres">
      <dgm:prSet presAssocID="{0CA34024-A4E0-8845-8F4C-ACF75AD68C1C}" presName="hierRoot2" presStyleCnt="0">
        <dgm:presLayoutVars>
          <dgm:hierBranch val="init"/>
        </dgm:presLayoutVars>
      </dgm:prSet>
      <dgm:spPr/>
    </dgm:pt>
    <dgm:pt modelId="{6B94A0C8-F536-3A41-93EC-25E7157CA01F}" type="pres">
      <dgm:prSet presAssocID="{0CA34024-A4E0-8845-8F4C-ACF75AD68C1C}" presName="rootComposite" presStyleCnt="0"/>
      <dgm:spPr/>
    </dgm:pt>
    <dgm:pt modelId="{EA09CE48-128F-6344-9319-BBCB8AE30871}" type="pres">
      <dgm:prSet presAssocID="{0CA34024-A4E0-8845-8F4C-ACF75AD68C1C}" presName="rootText" presStyleLbl="node2" presStyleIdx="0" presStyleCnt="5" custAng="10800000" custFlipVert="1" custScaleX="148936" custScaleY="149589">
        <dgm:presLayoutVars>
          <dgm:chPref val="3"/>
        </dgm:presLayoutVars>
      </dgm:prSet>
      <dgm:spPr/>
    </dgm:pt>
    <dgm:pt modelId="{27739C89-7B1B-0547-BB72-3CA9C6E8E02F}" type="pres">
      <dgm:prSet presAssocID="{0CA34024-A4E0-8845-8F4C-ACF75AD68C1C}" presName="rootConnector" presStyleLbl="node2" presStyleIdx="0" presStyleCnt="5"/>
      <dgm:spPr/>
    </dgm:pt>
    <dgm:pt modelId="{D4F39584-6241-864D-99E7-C3B706142E9B}" type="pres">
      <dgm:prSet presAssocID="{0CA34024-A4E0-8845-8F4C-ACF75AD68C1C}" presName="hierChild4" presStyleCnt="0"/>
      <dgm:spPr/>
    </dgm:pt>
    <dgm:pt modelId="{E4F6C679-AF44-2348-9D11-8A0C3A822865}" type="pres">
      <dgm:prSet presAssocID="{4B1842B5-9E82-BB48-B883-FC4BD8696F26}" presName="Name37" presStyleLbl="parChTrans1D3" presStyleIdx="0" presStyleCnt="5"/>
      <dgm:spPr/>
    </dgm:pt>
    <dgm:pt modelId="{3D74C489-C9F2-DA42-AD92-EE94C1EFB86F}" type="pres">
      <dgm:prSet presAssocID="{75E4DE18-54EC-0744-87D1-19357B84D645}" presName="hierRoot2" presStyleCnt="0">
        <dgm:presLayoutVars>
          <dgm:hierBranch val="init"/>
        </dgm:presLayoutVars>
      </dgm:prSet>
      <dgm:spPr/>
    </dgm:pt>
    <dgm:pt modelId="{9529243C-69BA-2740-B065-02F596B185BE}" type="pres">
      <dgm:prSet presAssocID="{75E4DE18-54EC-0744-87D1-19357B84D645}" presName="rootComposite" presStyleCnt="0"/>
      <dgm:spPr/>
    </dgm:pt>
    <dgm:pt modelId="{9A996FF0-9567-F543-8DCB-7791CBAE91F4}" type="pres">
      <dgm:prSet presAssocID="{75E4DE18-54EC-0744-87D1-19357B84D645}" presName="rootText" presStyleLbl="node3" presStyleIdx="0" presStyleCnt="5" custScaleX="100199" custScaleY="489264">
        <dgm:presLayoutVars>
          <dgm:chPref val="3"/>
        </dgm:presLayoutVars>
      </dgm:prSet>
      <dgm:spPr/>
    </dgm:pt>
    <dgm:pt modelId="{217D9E92-DF56-EB4F-A03A-D81EC3D2334C}" type="pres">
      <dgm:prSet presAssocID="{75E4DE18-54EC-0744-87D1-19357B84D645}" presName="rootConnector" presStyleLbl="node3" presStyleIdx="0" presStyleCnt="5"/>
      <dgm:spPr/>
    </dgm:pt>
    <dgm:pt modelId="{7E846E65-7239-D745-B143-D1CD1F17E9F5}" type="pres">
      <dgm:prSet presAssocID="{75E4DE18-54EC-0744-87D1-19357B84D645}" presName="hierChild4" presStyleCnt="0"/>
      <dgm:spPr/>
    </dgm:pt>
    <dgm:pt modelId="{9BC10C87-22E0-A346-B7A9-1D2C6BB08BB8}" type="pres">
      <dgm:prSet presAssocID="{75E4DE18-54EC-0744-87D1-19357B84D645}" presName="hierChild5" presStyleCnt="0"/>
      <dgm:spPr/>
    </dgm:pt>
    <dgm:pt modelId="{E0D0AA87-1F25-544A-95DA-1B7744A18F85}" type="pres">
      <dgm:prSet presAssocID="{0CA34024-A4E0-8845-8F4C-ACF75AD68C1C}" presName="hierChild5" presStyleCnt="0"/>
      <dgm:spPr/>
    </dgm:pt>
    <dgm:pt modelId="{5E74497B-39E9-0D41-88F3-687AFFFB8023}" type="pres">
      <dgm:prSet presAssocID="{91B9FEC3-DEFB-1F4E-825B-391E038561ED}" presName="Name37" presStyleLbl="parChTrans1D2" presStyleIdx="1" presStyleCnt="5"/>
      <dgm:spPr/>
    </dgm:pt>
    <dgm:pt modelId="{19CE6D8D-57D8-8548-A922-97CA44E3EBA1}" type="pres">
      <dgm:prSet presAssocID="{97BEF925-5DBE-754C-BFD6-8A3CA2A43F56}" presName="hierRoot2" presStyleCnt="0">
        <dgm:presLayoutVars>
          <dgm:hierBranch val="init"/>
        </dgm:presLayoutVars>
      </dgm:prSet>
      <dgm:spPr/>
    </dgm:pt>
    <dgm:pt modelId="{970F47BA-E684-BB48-A3B4-8D7E85D7D756}" type="pres">
      <dgm:prSet presAssocID="{97BEF925-5DBE-754C-BFD6-8A3CA2A43F56}" presName="rootComposite" presStyleCnt="0"/>
      <dgm:spPr/>
    </dgm:pt>
    <dgm:pt modelId="{697D364E-EBA2-3A44-AEFC-CED56DA44BD0}" type="pres">
      <dgm:prSet presAssocID="{97BEF925-5DBE-754C-BFD6-8A3CA2A43F56}" presName="rootText" presStyleLbl="node2" presStyleIdx="1" presStyleCnt="5" custAng="10800000" custFlipVert="1" custScaleX="144649" custScaleY="149589">
        <dgm:presLayoutVars>
          <dgm:chPref val="3"/>
        </dgm:presLayoutVars>
      </dgm:prSet>
      <dgm:spPr/>
    </dgm:pt>
    <dgm:pt modelId="{F1BFC6D1-A864-754B-A0D9-0861C9ECD4C0}" type="pres">
      <dgm:prSet presAssocID="{97BEF925-5DBE-754C-BFD6-8A3CA2A43F56}" presName="rootConnector" presStyleLbl="node2" presStyleIdx="1" presStyleCnt="5"/>
      <dgm:spPr/>
    </dgm:pt>
    <dgm:pt modelId="{C050F73B-464F-B648-8ED6-8820C18C82FE}" type="pres">
      <dgm:prSet presAssocID="{97BEF925-5DBE-754C-BFD6-8A3CA2A43F56}" presName="hierChild4" presStyleCnt="0"/>
      <dgm:spPr/>
    </dgm:pt>
    <dgm:pt modelId="{F98291DC-13A7-E845-8574-071BC25E92F1}" type="pres">
      <dgm:prSet presAssocID="{1BA8C46D-775A-4B40-A19C-50E864230994}" presName="Name37" presStyleLbl="parChTrans1D3" presStyleIdx="1" presStyleCnt="5"/>
      <dgm:spPr/>
    </dgm:pt>
    <dgm:pt modelId="{AC210348-05D5-A842-BD62-A74432F82640}" type="pres">
      <dgm:prSet presAssocID="{F492B807-8F5F-3546-8B5D-D60CB45C5EA7}" presName="hierRoot2" presStyleCnt="0">
        <dgm:presLayoutVars>
          <dgm:hierBranch val="init"/>
        </dgm:presLayoutVars>
      </dgm:prSet>
      <dgm:spPr/>
    </dgm:pt>
    <dgm:pt modelId="{BCFB3586-7D49-7A42-A004-FDF389739DB0}" type="pres">
      <dgm:prSet presAssocID="{F492B807-8F5F-3546-8B5D-D60CB45C5EA7}" presName="rootComposite" presStyleCnt="0"/>
      <dgm:spPr/>
    </dgm:pt>
    <dgm:pt modelId="{3E03AC88-7963-0046-9588-5CC0C2CD0F74}" type="pres">
      <dgm:prSet presAssocID="{F492B807-8F5F-3546-8B5D-D60CB45C5EA7}" presName="rootText" presStyleLbl="node3" presStyleIdx="1" presStyleCnt="5" custScaleX="126429" custScaleY="502986">
        <dgm:presLayoutVars>
          <dgm:chPref val="3"/>
        </dgm:presLayoutVars>
      </dgm:prSet>
      <dgm:spPr/>
    </dgm:pt>
    <dgm:pt modelId="{E3AAE49D-BBB6-3B45-A47E-6DD9621A7DAB}" type="pres">
      <dgm:prSet presAssocID="{F492B807-8F5F-3546-8B5D-D60CB45C5EA7}" presName="rootConnector" presStyleLbl="node3" presStyleIdx="1" presStyleCnt="5"/>
      <dgm:spPr/>
    </dgm:pt>
    <dgm:pt modelId="{03109C7F-336E-D549-8B3B-C732C944CF36}" type="pres">
      <dgm:prSet presAssocID="{F492B807-8F5F-3546-8B5D-D60CB45C5EA7}" presName="hierChild4" presStyleCnt="0"/>
      <dgm:spPr/>
    </dgm:pt>
    <dgm:pt modelId="{9431090B-367A-2D43-802A-96F46C96A5BD}" type="pres">
      <dgm:prSet presAssocID="{F492B807-8F5F-3546-8B5D-D60CB45C5EA7}" presName="hierChild5" presStyleCnt="0"/>
      <dgm:spPr/>
    </dgm:pt>
    <dgm:pt modelId="{BB9FF7BC-A3E3-B144-AE58-E6AA0DC555E1}" type="pres">
      <dgm:prSet presAssocID="{97BEF925-5DBE-754C-BFD6-8A3CA2A43F56}" presName="hierChild5" presStyleCnt="0"/>
      <dgm:spPr/>
    </dgm:pt>
    <dgm:pt modelId="{F7D4C8AC-1538-BF49-A55C-09D272327A93}" type="pres">
      <dgm:prSet presAssocID="{8B824217-D486-D14E-979F-815CAA09268C}" presName="Name37" presStyleLbl="parChTrans1D2" presStyleIdx="2" presStyleCnt="5"/>
      <dgm:spPr/>
    </dgm:pt>
    <dgm:pt modelId="{C7843C46-C6BE-1E48-B73C-EE9EBE764F4B}" type="pres">
      <dgm:prSet presAssocID="{239B2DDE-7769-8A4B-9F56-4A1C3DAD3306}" presName="hierRoot2" presStyleCnt="0">
        <dgm:presLayoutVars>
          <dgm:hierBranch val="init"/>
        </dgm:presLayoutVars>
      </dgm:prSet>
      <dgm:spPr/>
    </dgm:pt>
    <dgm:pt modelId="{617620CE-AF7F-FD42-B7FC-1CAD9227830B}" type="pres">
      <dgm:prSet presAssocID="{239B2DDE-7769-8A4B-9F56-4A1C3DAD3306}" presName="rootComposite" presStyleCnt="0"/>
      <dgm:spPr/>
    </dgm:pt>
    <dgm:pt modelId="{EEA97E09-64A4-044A-8726-DADCC5D34515}" type="pres">
      <dgm:prSet presAssocID="{239B2DDE-7769-8A4B-9F56-4A1C3DAD3306}" presName="rootText" presStyleLbl="node2" presStyleIdx="2" presStyleCnt="5" custScaleY="147075">
        <dgm:presLayoutVars>
          <dgm:chPref val="3"/>
        </dgm:presLayoutVars>
      </dgm:prSet>
      <dgm:spPr/>
    </dgm:pt>
    <dgm:pt modelId="{080E0448-FA5A-6A4C-9AA7-99B89583EA3A}" type="pres">
      <dgm:prSet presAssocID="{239B2DDE-7769-8A4B-9F56-4A1C3DAD3306}" presName="rootConnector" presStyleLbl="node2" presStyleIdx="2" presStyleCnt="5"/>
      <dgm:spPr/>
    </dgm:pt>
    <dgm:pt modelId="{7BF27E77-0930-D14C-A550-174A067186CE}" type="pres">
      <dgm:prSet presAssocID="{239B2DDE-7769-8A4B-9F56-4A1C3DAD3306}" presName="hierChild4" presStyleCnt="0"/>
      <dgm:spPr/>
    </dgm:pt>
    <dgm:pt modelId="{6E1543CE-CD45-034A-88EC-4FC12C936F8C}" type="pres">
      <dgm:prSet presAssocID="{602E28A9-28FF-2246-8193-DE67E2A18379}" presName="Name37" presStyleLbl="parChTrans1D3" presStyleIdx="2" presStyleCnt="5"/>
      <dgm:spPr/>
    </dgm:pt>
    <dgm:pt modelId="{09C153A9-F363-5044-8F09-B663696D2CEB}" type="pres">
      <dgm:prSet presAssocID="{6349B15D-2CB3-AB4D-B4F7-48967113C4E2}" presName="hierRoot2" presStyleCnt="0">
        <dgm:presLayoutVars>
          <dgm:hierBranch val="init"/>
        </dgm:presLayoutVars>
      </dgm:prSet>
      <dgm:spPr/>
    </dgm:pt>
    <dgm:pt modelId="{84669E47-BC8F-EC4D-A59D-2320B53DB5A7}" type="pres">
      <dgm:prSet presAssocID="{6349B15D-2CB3-AB4D-B4F7-48967113C4E2}" presName="rootComposite" presStyleCnt="0"/>
      <dgm:spPr/>
    </dgm:pt>
    <dgm:pt modelId="{79DB099D-2173-434E-B61E-69349D7E0A31}" type="pres">
      <dgm:prSet presAssocID="{6349B15D-2CB3-AB4D-B4F7-48967113C4E2}" presName="rootText" presStyleLbl="node3" presStyleIdx="2" presStyleCnt="5" custScaleY="477836">
        <dgm:presLayoutVars>
          <dgm:chPref val="3"/>
        </dgm:presLayoutVars>
      </dgm:prSet>
      <dgm:spPr/>
    </dgm:pt>
    <dgm:pt modelId="{7B1FC018-3A84-E44B-9FDB-9EECC6F8914E}" type="pres">
      <dgm:prSet presAssocID="{6349B15D-2CB3-AB4D-B4F7-48967113C4E2}" presName="rootConnector" presStyleLbl="node3" presStyleIdx="2" presStyleCnt="5"/>
      <dgm:spPr/>
    </dgm:pt>
    <dgm:pt modelId="{F2A6B030-F65A-254F-89B1-F37EF0B834F4}" type="pres">
      <dgm:prSet presAssocID="{6349B15D-2CB3-AB4D-B4F7-48967113C4E2}" presName="hierChild4" presStyleCnt="0"/>
      <dgm:spPr/>
    </dgm:pt>
    <dgm:pt modelId="{E880103F-A0AC-3A4D-8CAF-EF48AFF67399}" type="pres">
      <dgm:prSet presAssocID="{6349B15D-2CB3-AB4D-B4F7-48967113C4E2}" presName="hierChild5" presStyleCnt="0"/>
      <dgm:spPr/>
    </dgm:pt>
    <dgm:pt modelId="{0FE9C393-1548-5B4B-8EAF-AD55B9E121B4}" type="pres">
      <dgm:prSet presAssocID="{239B2DDE-7769-8A4B-9F56-4A1C3DAD3306}" presName="hierChild5" presStyleCnt="0"/>
      <dgm:spPr/>
    </dgm:pt>
    <dgm:pt modelId="{C109E812-92E6-0A4F-917C-15F135EC326E}" type="pres">
      <dgm:prSet presAssocID="{A64A7133-AA66-D048-BA5B-E0DCDD7D8509}" presName="Name37" presStyleLbl="parChTrans1D2" presStyleIdx="3" presStyleCnt="5"/>
      <dgm:spPr/>
    </dgm:pt>
    <dgm:pt modelId="{EA6EF219-C151-744C-B1AA-F06CAE216761}" type="pres">
      <dgm:prSet presAssocID="{1D7218DE-C548-CF4F-8D81-E02E2B2D6939}" presName="hierRoot2" presStyleCnt="0">
        <dgm:presLayoutVars>
          <dgm:hierBranch val="init"/>
        </dgm:presLayoutVars>
      </dgm:prSet>
      <dgm:spPr/>
    </dgm:pt>
    <dgm:pt modelId="{240D6A24-25E9-164F-BF99-F34074EE5167}" type="pres">
      <dgm:prSet presAssocID="{1D7218DE-C548-CF4F-8D81-E02E2B2D6939}" presName="rootComposite" presStyleCnt="0"/>
      <dgm:spPr/>
    </dgm:pt>
    <dgm:pt modelId="{D3896D30-016E-9441-8FC9-D2106D98AC7C}" type="pres">
      <dgm:prSet presAssocID="{1D7218DE-C548-CF4F-8D81-E02E2B2D6939}" presName="rootText" presStyleLbl="node2" presStyleIdx="3" presStyleCnt="5" custScaleX="134600" custScaleY="140918">
        <dgm:presLayoutVars>
          <dgm:chPref val="3"/>
        </dgm:presLayoutVars>
      </dgm:prSet>
      <dgm:spPr/>
    </dgm:pt>
    <dgm:pt modelId="{6C735676-A2A6-E646-99EA-F0179FB36D18}" type="pres">
      <dgm:prSet presAssocID="{1D7218DE-C548-CF4F-8D81-E02E2B2D6939}" presName="rootConnector" presStyleLbl="node2" presStyleIdx="3" presStyleCnt="5"/>
      <dgm:spPr/>
    </dgm:pt>
    <dgm:pt modelId="{AF5F6F10-CE7A-0B4E-8ADD-61826189D54E}" type="pres">
      <dgm:prSet presAssocID="{1D7218DE-C548-CF4F-8D81-E02E2B2D6939}" presName="hierChild4" presStyleCnt="0"/>
      <dgm:spPr/>
    </dgm:pt>
    <dgm:pt modelId="{0CB502C7-D3EF-2643-A2CF-05979A2A87B0}" type="pres">
      <dgm:prSet presAssocID="{CE22C2E2-C659-FA42-A477-815E895FDA66}" presName="Name37" presStyleLbl="parChTrans1D3" presStyleIdx="3" presStyleCnt="5"/>
      <dgm:spPr/>
    </dgm:pt>
    <dgm:pt modelId="{4399CD24-BA7B-754B-9F99-90C8E16C4314}" type="pres">
      <dgm:prSet presAssocID="{FF5F0139-1AC6-6248-A75C-CCAB40585307}" presName="hierRoot2" presStyleCnt="0">
        <dgm:presLayoutVars>
          <dgm:hierBranch val="init"/>
        </dgm:presLayoutVars>
      </dgm:prSet>
      <dgm:spPr/>
    </dgm:pt>
    <dgm:pt modelId="{0F9CA555-C37C-E24C-B68C-E4C78CD6B9CA}" type="pres">
      <dgm:prSet presAssocID="{FF5F0139-1AC6-6248-A75C-CCAB40585307}" presName="rootComposite" presStyleCnt="0"/>
      <dgm:spPr/>
    </dgm:pt>
    <dgm:pt modelId="{739F88F4-E412-394A-961A-AC70F1969DF9}" type="pres">
      <dgm:prSet presAssocID="{FF5F0139-1AC6-6248-A75C-CCAB40585307}" presName="rootText" presStyleLbl="node3" presStyleIdx="3" presStyleCnt="5" custScaleY="492078">
        <dgm:presLayoutVars>
          <dgm:chPref val="3"/>
        </dgm:presLayoutVars>
      </dgm:prSet>
      <dgm:spPr/>
    </dgm:pt>
    <dgm:pt modelId="{22296892-D4B9-8A4A-BCED-CFD03E500D59}" type="pres">
      <dgm:prSet presAssocID="{FF5F0139-1AC6-6248-A75C-CCAB40585307}" presName="rootConnector" presStyleLbl="node3" presStyleIdx="3" presStyleCnt="5"/>
      <dgm:spPr/>
    </dgm:pt>
    <dgm:pt modelId="{CDCAB8AC-4CAE-EC42-9944-7C2A8E119A04}" type="pres">
      <dgm:prSet presAssocID="{FF5F0139-1AC6-6248-A75C-CCAB40585307}" presName="hierChild4" presStyleCnt="0"/>
      <dgm:spPr/>
    </dgm:pt>
    <dgm:pt modelId="{CAB2BCBD-D56A-3C4C-9339-A30BC887D57B}" type="pres">
      <dgm:prSet presAssocID="{FF5F0139-1AC6-6248-A75C-CCAB40585307}" presName="hierChild5" presStyleCnt="0"/>
      <dgm:spPr/>
    </dgm:pt>
    <dgm:pt modelId="{2B77C6DA-C991-DA48-981D-CFEF55DB7515}" type="pres">
      <dgm:prSet presAssocID="{1D7218DE-C548-CF4F-8D81-E02E2B2D6939}" presName="hierChild5" presStyleCnt="0"/>
      <dgm:spPr/>
    </dgm:pt>
    <dgm:pt modelId="{1D02B122-0AEE-5441-8355-116DE4541E5E}" type="pres">
      <dgm:prSet presAssocID="{E046571E-F3E5-2A45-B7C1-442E717BA497}" presName="Name37" presStyleLbl="parChTrans1D2" presStyleIdx="4" presStyleCnt="5"/>
      <dgm:spPr/>
    </dgm:pt>
    <dgm:pt modelId="{1865587B-F950-2C45-B8BB-5EF0A949C929}" type="pres">
      <dgm:prSet presAssocID="{868EBBEA-3A76-DC4C-B51D-D15587B55FBE}" presName="hierRoot2" presStyleCnt="0">
        <dgm:presLayoutVars>
          <dgm:hierBranch val="init"/>
        </dgm:presLayoutVars>
      </dgm:prSet>
      <dgm:spPr/>
    </dgm:pt>
    <dgm:pt modelId="{E4FF55DF-0128-5E4F-900D-26185CC71D93}" type="pres">
      <dgm:prSet presAssocID="{868EBBEA-3A76-DC4C-B51D-D15587B55FBE}" presName="rootComposite" presStyleCnt="0"/>
      <dgm:spPr/>
    </dgm:pt>
    <dgm:pt modelId="{845AE08A-2B9B-1C47-8683-2319A38F2878}" type="pres">
      <dgm:prSet presAssocID="{868EBBEA-3A76-DC4C-B51D-D15587B55FBE}" presName="rootText" presStyleLbl="node2" presStyleIdx="4" presStyleCnt="5" custScaleX="146275" custScaleY="140919">
        <dgm:presLayoutVars>
          <dgm:chPref val="3"/>
        </dgm:presLayoutVars>
      </dgm:prSet>
      <dgm:spPr/>
    </dgm:pt>
    <dgm:pt modelId="{7B31C43A-7564-B746-ABF4-6252DBAE2685}" type="pres">
      <dgm:prSet presAssocID="{868EBBEA-3A76-DC4C-B51D-D15587B55FBE}" presName="rootConnector" presStyleLbl="node2" presStyleIdx="4" presStyleCnt="5"/>
      <dgm:spPr/>
    </dgm:pt>
    <dgm:pt modelId="{8C4A9921-3C58-314F-8081-93EF1E933670}" type="pres">
      <dgm:prSet presAssocID="{868EBBEA-3A76-DC4C-B51D-D15587B55FBE}" presName="hierChild4" presStyleCnt="0"/>
      <dgm:spPr/>
    </dgm:pt>
    <dgm:pt modelId="{5943C20F-7D96-A443-9005-019EDCC0DA28}" type="pres">
      <dgm:prSet presAssocID="{08D7B6F3-7520-8345-A3E1-4C6C0878AFAC}" presName="Name37" presStyleLbl="parChTrans1D3" presStyleIdx="4" presStyleCnt="5"/>
      <dgm:spPr/>
    </dgm:pt>
    <dgm:pt modelId="{A3CB837F-32E7-4E4B-957D-A8069117E4F3}" type="pres">
      <dgm:prSet presAssocID="{FDD0AEA6-2909-264E-925B-A1A9E81B0D86}" presName="hierRoot2" presStyleCnt="0">
        <dgm:presLayoutVars>
          <dgm:hierBranch val="init"/>
        </dgm:presLayoutVars>
      </dgm:prSet>
      <dgm:spPr/>
    </dgm:pt>
    <dgm:pt modelId="{84C11394-BF8D-F74B-A722-D9394D14D235}" type="pres">
      <dgm:prSet presAssocID="{FDD0AEA6-2909-264E-925B-A1A9E81B0D86}" presName="rootComposite" presStyleCnt="0"/>
      <dgm:spPr/>
    </dgm:pt>
    <dgm:pt modelId="{991A91D3-79D3-3240-85F2-8060B6829F35}" type="pres">
      <dgm:prSet presAssocID="{FDD0AEA6-2909-264E-925B-A1A9E81B0D86}" presName="rootText" presStyleLbl="node3" presStyleIdx="4" presStyleCnt="5" custScaleY="489840">
        <dgm:presLayoutVars>
          <dgm:chPref val="3"/>
        </dgm:presLayoutVars>
      </dgm:prSet>
      <dgm:spPr/>
    </dgm:pt>
    <dgm:pt modelId="{591B3314-53E3-9E49-ACC1-EC68975709A3}" type="pres">
      <dgm:prSet presAssocID="{FDD0AEA6-2909-264E-925B-A1A9E81B0D86}" presName="rootConnector" presStyleLbl="node3" presStyleIdx="4" presStyleCnt="5"/>
      <dgm:spPr/>
    </dgm:pt>
    <dgm:pt modelId="{D3483515-B39A-484B-9114-25AF8F17B5CB}" type="pres">
      <dgm:prSet presAssocID="{FDD0AEA6-2909-264E-925B-A1A9E81B0D86}" presName="hierChild4" presStyleCnt="0"/>
      <dgm:spPr/>
    </dgm:pt>
    <dgm:pt modelId="{31FE96EC-F569-4944-BE3A-15BFAB6AA686}" type="pres">
      <dgm:prSet presAssocID="{FDD0AEA6-2909-264E-925B-A1A9E81B0D86}" presName="hierChild5" presStyleCnt="0"/>
      <dgm:spPr/>
    </dgm:pt>
    <dgm:pt modelId="{0F434655-348F-214C-8C7F-1F4E0301EFD4}" type="pres">
      <dgm:prSet presAssocID="{868EBBEA-3A76-DC4C-B51D-D15587B55FBE}" presName="hierChild5" presStyleCnt="0"/>
      <dgm:spPr/>
    </dgm:pt>
    <dgm:pt modelId="{292E0FA9-4764-174A-8C0E-048BC7398BAF}" type="pres">
      <dgm:prSet presAssocID="{05CB92E9-D05C-6C44-AD34-51ED9120F3AF}" presName="hierChild3" presStyleCnt="0"/>
      <dgm:spPr/>
    </dgm:pt>
  </dgm:ptLst>
  <dgm:cxnLst>
    <dgm:cxn modelId="{4B883406-6561-410E-8C78-7F4BC69D0E8E}" type="presOf" srcId="{97BEF925-5DBE-754C-BFD6-8A3CA2A43F56}" destId="{F1BFC6D1-A864-754B-A0D9-0861C9ECD4C0}" srcOrd="1" destOrd="0" presId="urn:microsoft.com/office/officeart/2005/8/layout/orgChart1"/>
    <dgm:cxn modelId="{CA15210F-7128-45C7-83EE-2A5BA67315C0}" srcId="{0CA34024-A4E0-8845-8F4C-ACF75AD68C1C}" destId="{75E4DE18-54EC-0744-87D1-19357B84D645}" srcOrd="0" destOrd="0" parTransId="{4B1842B5-9E82-BB48-B883-FC4BD8696F26}" sibTransId="{A57A05DC-BC11-F349-8BC8-222A0D8EE8A5}"/>
    <dgm:cxn modelId="{999F3310-C5DD-4C2B-A112-FC50D2A5F7C0}" type="presOf" srcId="{239B2DDE-7769-8A4B-9F56-4A1C3DAD3306}" destId="{080E0448-FA5A-6A4C-9AA7-99B89583EA3A}" srcOrd="1" destOrd="0" presId="urn:microsoft.com/office/officeart/2005/8/layout/orgChart1"/>
    <dgm:cxn modelId="{6A590A18-35DA-4B4E-9CB2-002CB10C6B9C}" type="presOf" srcId="{FF5F0139-1AC6-6248-A75C-CCAB40585307}" destId="{22296892-D4B9-8A4A-BCED-CFD03E500D59}" srcOrd="1" destOrd="0" presId="urn:microsoft.com/office/officeart/2005/8/layout/orgChart1"/>
    <dgm:cxn modelId="{2347131C-E42F-451B-8675-E23F5A818F36}" type="presOf" srcId="{1D7218DE-C548-CF4F-8D81-E02E2B2D6939}" destId="{D3896D30-016E-9441-8FC9-D2106D98AC7C}" srcOrd="0" destOrd="0" presId="urn:microsoft.com/office/officeart/2005/8/layout/orgChart1"/>
    <dgm:cxn modelId="{CF36F71E-10B5-4FFC-AA4B-4DEA3A5D5591}" srcId="{05CB92E9-D05C-6C44-AD34-51ED9120F3AF}" destId="{868EBBEA-3A76-DC4C-B51D-D15587B55FBE}" srcOrd="4" destOrd="0" parTransId="{E046571E-F3E5-2A45-B7C1-442E717BA497}" sibTransId="{DFBB61A0-C885-DB40-AE91-FE75B64EEA80}"/>
    <dgm:cxn modelId="{6DC68E1F-AC20-4443-93D3-0D1F327A5ADE}" srcId="{05CB92E9-D05C-6C44-AD34-51ED9120F3AF}" destId="{1D7218DE-C548-CF4F-8D81-E02E2B2D6939}" srcOrd="3" destOrd="0" parTransId="{A64A7133-AA66-D048-BA5B-E0DCDD7D8509}" sibTransId="{883E1170-0356-6348-B397-DEF5F63FFDAD}"/>
    <dgm:cxn modelId="{20703F21-8B13-45D6-8E34-7A06CEEE36E4}" type="presOf" srcId="{91B9FEC3-DEFB-1F4E-825B-391E038561ED}" destId="{5E74497B-39E9-0D41-88F3-687AFFFB8023}" srcOrd="0" destOrd="0" presId="urn:microsoft.com/office/officeart/2005/8/layout/orgChart1"/>
    <dgm:cxn modelId="{30D82D34-E831-4D8C-8242-5161850459AC}" type="presOf" srcId="{75E4DE18-54EC-0744-87D1-19357B84D645}" destId="{217D9E92-DF56-EB4F-A03A-D81EC3D2334C}" srcOrd="1" destOrd="0" presId="urn:microsoft.com/office/officeart/2005/8/layout/orgChart1"/>
    <dgm:cxn modelId="{7C7D923D-41ED-4752-AAD6-CEECC0D6D0F2}" type="presOf" srcId="{0CA34024-A4E0-8845-8F4C-ACF75AD68C1C}" destId="{27739C89-7B1B-0547-BB72-3CA9C6E8E02F}" srcOrd="1" destOrd="0" presId="urn:microsoft.com/office/officeart/2005/8/layout/orgChart1"/>
    <dgm:cxn modelId="{26C3CA3E-FCF0-4D73-B4C6-8EFEE5711D71}" type="presOf" srcId="{0CA34024-A4E0-8845-8F4C-ACF75AD68C1C}" destId="{EA09CE48-128F-6344-9319-BBCB8AE30871}" srcOrd="0" destOrd="0" presId="urn:microsoft.com/office/officeart/2005/8/layout/orgChart1"/>
    <dgm:cxn modelId="{C8217740-E860-4E8C-94E5-92CE0B0513E1}" srcId="{97BEF925-5DBE-754C-BFD6-8A3CA2A43F56}" destId="{F492B807-8F5F-3546-8B5D-D60CB45C5EA7}" srcOrd="0" destOrd="0" parTransId="{1BA8C46D-775A-4B40-A19C-50E864230994}" sibTransId="{AA364525-B6FE-8F4A-A8A1-1FD85A4B6F54}"/>
    <dgm:cxn modelId="{F579A95F-9C67-4569-BC66-494D5FE59123}" type="presOf" srcId="{08D7B6F3-7520-8345-A3E1-4C6C0878AFAC}" destId="{5943C20F-7D96-A443-9005-019EDCC0DA28}" srcOrd="0" destOrd="0" presId="urn:microsoft.com/office/officeart/2005/8/layout/orgChart1"/>
    <dgm:cxn modelId="{17912561-ED69-44C6-8EF9-D5D246112AB4}" type="presOf" srcId="{E046571E-F3E5-2A45-B7C1-442E717BA497}" destId="{1D02B122-0AEE-5441-8355-116DE4541E5E}" srcOrd="0" destOrd="0" presId="urn:microsoft.com/office/officeart/2005/8/layout/orgChart1"/>
    <dgm:cxn modelId="{41F02F42-F45F-4C3A-AEAD-28FF2E82665C}" type="presOf" srcId="{FDD0AEA6-2909-264E-925B-A1A9E81B0D86}" destId="{991A91D3-79D3-3240-85F2-8060B6829F35}" srcOrd="0" destOrd="0" presId="urn:microsoft.com/office/officeart/2005/8/layout/orgChart1"/>
    <dgm:cxn modelId="{B0965942-94BA-491A-9EDB-6091DC1FFBF2}" type="presOf" srcId="{FF5F0139-1AC6-6248-A75C-CCAB40585307}" destId="{739F88F4-E412-394A-961A-AC70F1969DF9}" srcOrd="0" destOrd="0" presId="urn:microsoft.com/office/officeart/2005/8/layout/orgChart1"/>
    <dgm:cxn modelId="{4D0F8A63-3C01-447C-AB6E-5A89715BF943}" type="presOf" srcId="{6349B15D-2CB3-AB4D-B4F7-48967113C4E2}" destId="{7B1FC018-3A84-E44B-9FDB-9EECC6F8914E}" srcOrd="1" destOrd="0" presId="urn:microsoft.com/office/officeart/2005/8/layout/orgChart1"/>
    <dgm:cxn modelId="{52BB7965-8D32-4D01-AC2D-FC9537FCD8EC}" type="presOf" srcId="{CE22C2E2-C659-FA42-A477-815E895FDA66}" destId="{0CB502C7-D3EF-2643-A2CF-05979A2A87B0}" srcOrd="0" destOrd="0" presId="urn:microsoft.com/office/officeart/2005/8/layout/orgChart1"/>
    <dgm:cxn modelId="{BF6C2B67-8CC7-4205-B856-06A823E8E675}" type="presOf" srcId="{F492B807-8F5F-3546-8B5D-D60CB45C5EA7}" destId="{E3AAE49D-BBB6-3B45-A47E-6DD9621A7DAB}" srcOrd="1" destOrd="0" presId="urn:microsoft.com/office/officeart/2005/8/layout/orgChart1"/>
    <dgm:cxn modelId="{0906BC4A-303F-49A7-A9CE-AD3AAECB856E}" type="presOf" srcId="{1D7218DE-C548-CF4F-8D81-E02E2B2D6939}" destId="{6C735676-A2A6-E646-99EA-F0179FB36D18}" srcOrd="1" destOrd="0" presId="urn:microsoft.com/office/officeart/2005/8/layout/orgChart1"/>
    <dgm:cxn modelId="{034F454C-2324-40CF-A1F6-2DC2A0849030}" type="presOf" srcId="{14697B61-6542-1D46-9230-BC407F8E2DF8}" destId="{533AC7C2-8FDE-9F40-8FC4-D3577905B081}" srcOrd="0" destOrd="0" presId="urn:microsoft.com/office/officeart/2005/8/layout/orgChart1"/>
    <dgm:cxn modelId="{9C9DBA71-ECE9-47EB-B38B-94BFEC78C94F}" srcId="{05CB92E9-D05C-6C44-AD34-51ED9120F3AF}" destId="{97BEF925-5DBE-754C-BFD6-8A3CA2A43F56}" srcOrd="1" destOrd="0" parTransId="{91B9FEC3-DEFB-1F4E-825B-391E038561ED}" sibTransId="{5C0E8CFE-DF5A-CC4E-B557-21D037916B7C}"/>
    <dgm:cxn modelId="{A7005554-758F-435A-9E94-8FE1A53EFDB1}" type="presOf" srcId="{75E4DE18-54EC-0744-87D1-19357B84D645}" destId="{9A996FF0-9567-F543-8DCB-7791CBAE91F4}" srcOrd="0" destOrd="0" presId="urn:microsoft.com/office/officeart/2005/8/layout/orgChart1"/>
    <dgm:cxn modelId="{AB7FF07C-B8F9-41C1-A74F-38FC9DCB9A24}" type="presOf" srcId="{1BA8C46D-775A-4B40-A19C-50E864230994}" destId="{F98291DC-13A7-E845-8574-071BC25E92F1}" srcOrd="0" destOrd="0" presId="urn:microsoft.com/office/officeart/2005/8/layout/orgChart1"/>
    <dgm:cxn modelId="{4201467E-D834-4F45-ACFE-607655364F06}" srcId="{239B2DDE-7769-8A4B-9F56-4A1C3DAD3306}" destId="{6349B15D-2CB3-AB4D-B4F7-48967113C4E2}" srcOrd="0" destOrd="0" parTransId="{602E28A9-28FF-2246-8193-DE67E2A18379}" sibTransId="{680C95F2-FCE6-294E-8459-4A86EFE212A0}"/>
    <dgm:cxn modelId="{E5550282-77C7-40E3-9E00-00C29346B70D}" type="presOf" srcId="{05CB92E9-D05C-6C44-AD34-51ED9120F3AF}" destId="{899BFD02-6057-C840-BF65-4182140BF816}" srcOrd="0" destOrd="0" presId="urn:microsoft.com/office/officeart/2005/8/layout/orgChart1"/>
    <dgm:cxn modelId="{E48A9D93-7938-4E5B-A64D-7871BC3BFF76}" srcId="{1D7218DE-C548-CF4F-8D81-E02E2B2D6939}" destId="{FF5F0139-1AC6-6248-A75C-CCAB40585307}" srcOrd="0" destOrd="0" parTransId="{CE22C2E2-C659-FA42-A477-815E895FDA66}" sibTransId="{6F7602D1-3429-E14B-9578-C1BA98104055}"/>
    <dgm:cxn modelId="{70FBE49A-C167-416F-9F10-9618DA2CD378}" srcId="{05CB92E9-D05C-6C44-AD34-51ED9120F3AF}" destId="{0CA34024-A4E0-8845-8F4C-ACF75AD68C1C}" srcOrd="0" destOrd="0" parTransId="{14697B61-6542-1D46-9230-BC407F8E2DF8}" sibTransId="{47FB63E5-B5CE-554D-97CB-4A5DA51667A7}"/>
    <dgm:cxn modelId="{BDDC859E-4588-48E7-9594-6889224A84FD}" type="presOf" srcId="{868EBBEA-3A76-DC4C-B51D-D15587B55FBE}" destId="{7B31C43A-7564-B746-ABF4-6252DBAE2685}" srcOrd="1" destOrd="0" presId="urn:microsoft.com/office/officeart/2005/8/layout/orgChart1"/>
    <dgm:cxn modelId="{94A763A1-F0DB-46AA-A4B2-AFF5ABD7B4C6}" type="presOf" srcId="{A64A7133-AA66-D048-BA5B-E0DCDD7D8509}" destId="{C109E812-92E6-0A4F-917C-15F135EC326E}" srcOrd="0" destOrd="0" presId="urn:microsoft.com/office/officeart/2005/8/layout/orgChart1"/>
    <dgm:cxn modelId="{3FCA7AA1-C269-4467-94EB-DBA732323167}" type="presOf" srcId="{97BEF925-5DBE-754C-BFD6-8A3CA2A43F56}" destId="{697D364E-EBA2-3A44-AEFC-CED56DA44BD0}" srcOrd="0" destOrd="0" presId="urn:microsoft.com/office/officeart/2005/8/layout/orgChart1"/>
    <dgm:cxn modelId="{5977E9A8-99CA-48AC-93D2-72940C78A9B1}" type="presOf" srcId="{6349B15D-2CB3-AB4D-B4F7-48967113C4E2}" destId="{79DB099D-2173-434E-B61E-69349D7E0A31}" srcOrd="0" destOrd="0" presId="urn:microsoft.com/office/officeart/2005/8/layout/orgChart1"/>
    <dgm:cxn modelId="{637C24B7-C6C8-4E91-959F-C6E6F3342388}" type="presOf" srcId="{05CB92E9-D05C-6C44-AD34-51ED9120F3AF}" destId="{5BDB3788-3E47-A247-9090-0E34876A3521}" srcOrd="1" destOrd="0" presId="urn:microsoft.com/office/officeart/2005/8/layout/orgChart1"/>
    <dgm:cxn modelId="{952DD8C3-21CF-4237-8F05-135BC9B3FAE8}" srcId="{05CB92E9-D05C-6C44-AD34-51ED9120F3AF}" destId="{239B2DDE-7769-8A4B-9F56-4A1C3DAD3306}" srcOrd="2" destOrd="0" parTransId="{8B824217-D486-D14E-979F-815CAA09268C}" sibTransId="{CE6A9E4E-7AC2-1C43-99F0-DA32FC45F1CB}"/>
    <dgm:cxn modelId="{F01E8ECA-C445-4532-B8C7-1607E579A315}" type="presOf" srcId="{01916292-09EA-CA42-A336-FC5908FF7882}" destId="{55AE1568-DE12-A345-95BA-350E49EE4C7A}" srcOrd="0" destOrd="0" presId="urn:microsoft.com/office/officeart/2005/8/layout/orgChart1"/>
    <dgm:cxn modelId="{D58EE4CB-1B18-4410-8663-2A69D5657337}" srcId="{01916292-09EA-CA42-A336-FC5908FF7882}" destId="{05CB92E9-D05C-6C44-AD34-51ED9120F3AF}" srcOrd="0" destOrd="0" parTransId="{C0D5F940-426A-194A-8B82-C3A5CF3B71C6}" sibTransId="{9741ECA7-B51F-7D4D-A526-FEC55D5D5B9E}"/>
    <dgm:cxn modelId="{890FF4D8-F4F8-4941-BCD9-09C0A34F6BC3}" type="presOf" srcId="{239B2DDE-7769-8A4B-9F56-4A1C3DAD3306}" destId="{EEA97E09-64A4-044A-8726-DADCC5D34515}" srcOrd="0" destOrd="0" presId="urn:microsoft.com/office/officeart/2005/8/layout/orgChart1"/>
    <dgm:cxn modelId="{E003E7DA-33AB-4213-B60D-F63D7C9CC534}" type="presOf" srcId="{F492B807-8F5F-3546-8B5D-D60CB45C5EA7}" destId="{3E03AC88-7963-0046-9588-5CC0C2CD0F74}" srcOrd="0" destOrd="0" presId="urn:microsoft.com/office/officeart/2005/8/layout/orgChart1"/>
    <dgm:cxn modelId="{2B2B0DE6-CFCB-4CF2-94B6-62FA889DAF7F}" type="presOf" srcId="{4B1842B5-9E82-BB48-B883-FC4BD8696F26}" destId="{E4F6C679-AF44-2348-9D11-8A0C3A822865}" srcOrd="0" destOrd="0" presId="urn:microsoft.com/office/officeart/2005/8/layout/orgChart1"/>
    <dgm:cxn modelId="{BB5370E8-7D08-4F4B-A167-A5A601722030}" type="presOf" srcId="{8B824217-D486-D14E-979F-815CAA09268C}" destId="{F7D4C8AC-1538-BF49-A55C-09D272327A93}" srcOrd="0" destOrd="0" presId="urn:microsoft.com/office/officeart/2005/8/layout/orgChart1"/>
    <dgm:cxn modelId="{605525F2-9C67-409A-A85B-131902659EF1}" type="presOf" srcId="{FDD0AEA6-2909-264E-925B-A1A9E81B0D86}" destId="{591B3314-53E3-9E49-ACC1-EC68975709A3}" srcOrd="1" destOrd="0" presId="urn:microsoft.com/office/officeart/2005/8/layout/orgChart1"/>
    <dgm:cxn modelId="{3E5140F2-E0C1-4FB6-8E71-BF8BBF212EE2}" type="presOf" srcId="{602E28A9-28FF-2246-8193-DE67E2A18379}" destId="{6E1543CE-CD45-034A-88EC-4FC12C936F8C}" srcOrd="0" destOrd="0" presId="urn:microsoft.com/office/officeart/2005/8/layout/orgChart1"/>
    <dgm:cxn modelId="{FA2692F7-CE80-4A51-B365-CAFB7326DE2C}" type="presOf" srcId="{868EBBEA-3A76-DC4C-B51D-D15587B55FBE}" destId="{845AE08A-2B9B-1C47-8683-2319A38F2878}" srcOrd="0" destOrd="0" presId="urn:microsoft.com/office/officeart/2005/8/layout/orgChart1"/>
    <dgm:cxn modelId="{F6A890F8-B427-44EE-BF2C-DEDE9FAED800}" srcId="{868EBBEA-3A76-DC4C-B51D-D15587B55FBE}" destId="{FDD0AEA6-2909-264E-925B-A1A9E81B0D86}" srcOrd="0" destOrd="0" parTransId="{08D7B6F3-7520-8345-A3E1-4C6C0878AFAC}" sibTransId="{188FCA80-C74F-1244-A5A3-119C64619CE2}"/>
    <dgm:cxn modelId="{D3B78D94-909E-48F4-9AE2-79ECDAECEFDA}" type="presParOf" srcId="{55AE1568-DE12-A345-95BA-350E49EE4C7A}" destId="{41F14EBD-86A6-3B40-B3A1-529CBC52A6B7}" srcOrd="0" destOrd="0" presId="urn:microsoft.com/office/officeart/2005/8/layout/orgChart1"/>
    <dgm:cxn modelId="{6BD1C90E-A03D-49FD-B8A8-EAC990C4C61C}" type="presParOf" srcId="{41F14EBD-86A6-3B40-B3A1-529CBC52A6B7}" destId="{0E4272DA-FDA9-014D-AF63-76443E6D0998}" srcOrd="0" destOrd="0" presId="urn:microsoft.com/office/officeart/2005/8/layout/orgChart1"/>
    <dgm:cxn modelId="{EF363307-2730-4441-B206-D4C93E0F9EA0}" type="presParOf" srcId="{0E4272DA-FDA9-014D-AF63-76443E6D0998}" destId="{899BFD02-6057-C840-BF65-4182140BF816}" srcOrd="0" destOrd="0" presId="urn:microsoft.com/office/officeart/2005/8/layout/orgChart1"/>
    <dgm:cxn modelId="{BC8ECB87-02E7-43F5-B7D5-E1F244F158A9}" type="presParOf" srcId="{0E4272DA-FDA9-014D-AF63-76443E6D0998}" destId="{5BDB3788-3E47-A247-9090-0E34876A3521}" srcOrd="1" destOrd="0" presId="urn:microsoft.com/office/officeart/2005/8/layout/orgChart1"/>
    <dgm:cxn modelId="{ADDC4F35-2ABF-4260-95BC-27CDAEF3B85E}" type="presParOf" srcId="{41F14EBD-86A6-3B40-B3A1-529CBC52A6B7}" destId="{0FE90FD2-A217-724C-9108-65552FA14EF0}" srcOrd="1" destOrd="0" presId="urn:microsoft.com/office/officeart/2005/8/layout/orgChart1"/>
    <dgm:cxn modelId="{7B79ACF4-8F36-476B-8BE9-0A7766E724BD}" type="presParOf" srcId="{0FE90FD2-A217-724C-9108-65552FA14EF0}" destId="{533AC7C2-8FDE-9F40-8FC4-D3577905B081}" srcOrd="0" destOrd="0" presId="urn:microsoft.com/office/officeart/2005/8/layout/orgChart1"/>
    <dgm:cxn modelId="{0C9B158F-F5BE-4F1D-80BD-BB5E06C2B7F3}" type="presParOf" srcId="{0FE90FD2-A217-724C-9108-65552FA14EF0}" destId="{BA9F7A42-F31B-9144-A422-B594DD0357DB}" srcOrd="1" destOrd="0" presId="urn:microsoft.com/office/officeart/2005/8/layout/orgChart1"/>
    <dgm:cxn modelId="{13463082-0997-466F-BAD1-2CDF332C0831}" type="presParOf" srcId="{BA9F7A42-F31B-9144-A422-B594DD0357DB}" destId="{6B94A0C8-F536-3A41-93EC-25E7157CA01F}" srcOrd="0" destOrd="0" presId="urn:microsoft.com/office/officeart/2005/8/layout/orgChart1"/>
    <dgm:cxn modelId="{655C4424-63AD-4032-98E3-CC9AB867FD38}" type="presParOf" srcId="{6B94A0C8-F536-3A41-93EC-25E7157CA01F}" destId="{EA09CE48-128F-6344-9319-BBCB8AE30871}" srcOrd="0" destOrd="0" presId="urn:microsoft.com/office/officeart/2005/8/layout/orgChart1"/>
    <dgm:cxn modelId="{4D3E2904-8F80-4103-9F26-F72A9E0C17DA}" type="presParOf" srcId="{6B94A0C8-F536-3A41-93EC-25E7157CA01F}" destId="{27739C89-7B1B-0547-BB72-3CA9C6E8E02F}" srcOrd="1" destOrd="0" presId="urn:microsoft.com/office/officeart/2005/8/layout/orgChart1"/>
    <dgm:cxn modelId="{99F4C99A-920E-469A-9E0F-DD2433F9D7AE}" type="presParOf" srcId="{BA9F7A42-F31B-9144-A422-B594DD0357DB}" destId="{D4F39584-6241-864D-99E7-C3B706142E9B}" srcOrd="1" destOrd="0" presId="urn:microsoft.com/office/officeart/2005/8/layout/orgChart1"/>
    <dgm:cxn modelId="{BE5C04B5-0BEC-4302-9345-198D2235F22F}" type="presParOf" srcId="{D4F39584-6241-864D-99E7-C3B706142E9B}" destId="{E4F6C679-AF44-2348-9D11-8A0C3A822865}" srcOrd="0" destOrd="0" presId="urn:microsoft.com/office/officeart/2005/8/layout/orgChart1"/>
    <dgm:cxn modelId="{346A1EB4-BCB1-4013-A8C5-1D3BBE34DE89}" type="presParOf" srcId="{D4F39584-6241-864D-99E7-C3B706142E9B}" destId="{3D74C489-C9F2-DA42-AD92-EE94C1EFB86F}" srcOrd="1" destOrd="0" presId="urn:microsoft.com/office/officeart/2005/8/layout/orgChart1"/>
    <dgm:cxn modelId="{9AC642D9-B59F-40D6-A03E-8742BC1D3A78}" type="presParOf" srcId="{3D74C489-C9F2-DA42-AD92-EE94C1EFB86F}" destId="{9529243C-69BA-2740-B065-02F596B185BE}" srcOrd="0" destOrd="0" presId="urn:microsoft.com/office/officeart/2005/8/layout/orgChart1"/>
    <dgm:cxn modelId="{6C01A075-6A04-4C92-AD65-8C5370B20861}" type="presParOf" srcId="{9529243C-69BA-2740-B065-02F596B185BE}" destId="{9A996FF0-9567-F543-8DCB-7791CBAE91F4}" srcOrd="0" destOrd="0" presId="urn:microsoft.com/office/officeart/2005/8/layout/orgChart1"/>
    <dgm:cxn modelId="{F09C2ADA-B9FE-4438-9C18-FD05850E702A}" type="presParOf" srcId="{9529243C-69BA-2740-B065-02F596B185BE}" destId="{217D9E92-DF56-EB4F-A03A-D81EC3D2334C}" srcOrd="1" destOrd="0" presId="urn:microsoft.com/office/officeart/2005/8/layout/orgChart1"/>
    <dgm:cxn modelId="{AF6FEFDB-8658-41B0-A0D5-6710ADF7072E}" type="presParOf" srcId="{3D74C489-C9F2-DA42-AD92-EE94C1EFB86F}" destId="{7E846E65-7239-D745-B143-D1CD1F17E9F5}" srcOrd="1" destOrd="0" presId="urn:microsoft.com/office/officeart/2005/8/layout/orgChart1"/>
    <dgm:cxn modelId="{F002F17C-A289-4483-9BEF-6A4B0D3E8519}" type="presParOf" srcId="{3D74C489-C9F2-DA42-AD92-EE94C1EFB86F}" destId="{9BC10C87-22E0-A346-B7A9-1D2C6BB08BB8}" srcOrd="2" destOrd="0" presId="urn:microsoft.com/office/officeart/2005/8/layout/orgChart1"/>
    <dgm:cxn modelId="{75728608-9797-4376-BDBC-B5F488A2A8F6}" type="presParOf" srcId="{BA9F7A42-F31B-9144-A422-B594DD0357DB}" destId="{E0D0AA87-1F25-544A-95DA-1B7744A18F85}" srcOrd="2" destOrd="0" presId="urn:microsoft.com/office/officeart/2005/8/layout/orgChart1"/>
    <dgm:cxn modelId="{4DFE265B-08EA-4437-AEAF-37F3105FF515}" type="presParOf" srcId="{0FE90FD2-A217-724C-9108-65552FA14EF0}" destId="{5E74497B-39E9-0D41-88F3-687AFFFB8023}" srcOrd="2" destOrd="0" presId="urn:microsoft.com/office/officeart/2005/8/layout/orgChart1"/>
    <dgm:cxn modelId="{5BE7555D-38A1-4C79-965A-DEAE9AE6D2FA}" type="presParOf" srcId="{0FE90FD2-A217-724C-9108-65552FA14EF0}" destId="{19CE6D8D-57D8-8548-A922-97CA44E3EBA1}" srcOrd="3" destOrd="0" presId="urn:microsoft.com/office/officeart/2005/8/layout/orgChart1"/>
    <dgm:cxn modelId="{D824F696-C34A-4D69-8153-DC1DB0D2DCA0}" type="presParOf" srcId="{19CE6D8D-57D8-8548-A922-97CA44E3EBA1}" destId="{970F47BA-E684-BB48-A3B4-8D7E85D7D756}" srcOrd="0" destOrd="0" presId="urn:microsoft.com/office/officeart/2005/8/layout/orgChart1"/>
    <dgm:cxn modelId="{32A4E9F2-7B79-4008-80BD-7A49375BDEDB}" type="presParOf" srcId="{970F47BA-E684-BB48-A3B4-8D7E85D7D756}" destId="{697D364E-EBA2-3A44-AEFC-CED56DA44BD0}" srcOrd="0" destOrd="0" presId="urn:microsoft.com/office/officeart/2005/8/layout/orgChart1"/>
    <dgm:cxn modelId="{A47603FE-C82D-4E0C-9947-08B0E9B076A5}" type="presParOf" srcId="{970F47BA-E684-BB48-A3B4-8D7E85D7D756}" destId="{F1BFC6D1-A864-754B-A0D9-0861C9ECD4C0}" srcOrd="1" destOrd="0" presId="urn:microsoft.com/office/officeart/2005/8/layout/orgChart1"/>
    <dgm:cxn modelId="{76EDAB44-935E-44FF-8D38-355549DA69F4}" type="presParOf" srcId="{19CE6D8D-57D8-8548-A922-97CA44E3EBA1}" destId="{C050F73B-464F-B648-8ED6-8820C18C82FE}" srcOrd="1" destOrd="0" presId="urn:microsoft.com/office/officeart/2005/8/layout/orgChart1"/>
    <dgm:cxn modelId="{06C44A3E-1485-44EC-B664-5D845B1ECAB8}" type="presParOf" srcId="{C050F73B-464F-B648-8ED6-8820C18C82FE}" destId="{F98291DC-13A7-E845-8574-071BC25E92F1}" srcOrd="0" destOrd="0" presId="urn:microsoft.com/office/officeart/2005/8/layout/orgChart1"/>
    <dgm:cxn modelId="{191D2C85-F59B-41FA-9776-70A7008E6F76}" type="presParOf" srcId="{C050F73B-464F-B648-8ED6-8820C18C82FE}" destId="{AC210348-05D5-A842-BD62-A74432F82640}" srcOrd="1" destOrd="0" presId="urn:microsoft.com/office/officeart/2005/8/layout/orgChart1"/>
    <dgm:cxn modelId="{D08F4729-CC04-4558-932B-C245606D5429}" type="presParOf" srcId="{AC210348-05D5-A842-BD62-A74432F82640}" destId="{BCFB3586-7D49-7A42-A004-FDF389739DB0}" srcOrd="0" destOrd="0" presId="urn:microsoft.com/office/officeart/2005/8/layout/orgChart1"/>
    <dgm:cxn modelId="{E9DA7B6E-8B48-4B1A-ACE9-B2DD47C93475}" type="presParOf" srcId="{BCFB3586-7D49-7A42-A004-FDF389739DB0}" destId="{3E03AC88-7963-0046-9588-5CC0C2CD0F74}" srcOrd="0" destOrd="0" presId="urn:microsoft.com/office/officeart/2005/8/layout/orgChart1"/>
    <dgm:cxn modelId="{6E608016-5ED1-488F-88A8-D32B9D6856AE}" type="presParOf" srcId="{BCFB3586-7D49-7A42-A004-FDF389739DB0}" destId="{E3AAE49D-BBB6-3B45-A47E-6DD9621A7DAB}" srcOrd="1" destOrd="0" presId="urn:microsoft.com/office/officeart/2005/8/layout/orgChart1"/>
    <dgm:cxn modelId="{8270E5F0-55BC-4311-BB06-FB558AE4833E}" type="presParOf" srcId="{AC210348-05D5-A842-BD62-A74432F82640}" destId="{03109C7F-336E-D549-8B3B-C732C944CF36}" srcOrd="1" destOrd="0" presId="urn:microsoft.com/office/officeart/2005/8/layout/orgChart1"/>
    <dgm:cxn modelId="{4C7C6A63-D126-4924-8833-5544929A16F3}" type="presParOf" srcId="{AC210348-05D5-A842-BD62-A74432F82640}" destId="{9431090B-367A-2D43-802A-96F46C96A5BD}" srcOrd="2" destOrd="0" presId="urn:microsoft.com/office/officeart/2005/8/layout/orgChart1"/>
    <dgm:cxn modelId="{9CC784DB-6A1F-40EC-AB75-3026E94B7A6C}" type="presParOf" srcId="{19CE6D8D-57D8-8548-A922-97CA44E3EBA1}" destId="{BB9FF7BC-A3E3-B144-AE58-E6AA0DC555E1}" srcOrd="2" destOrd="0" presId="urn:microsoft.com/office/officeart/2005/8/layout/orgChart1"/>
    <dgm:cxn modelId="{FDCCE6EA-89FF-472D-BDD1-ABBADC4A246B}" type="presParOf" srcId="{0FE90FD2-A217-724C-9108-65552FA14EF0}" destId="{F7D4C8AC-1538-BF49-A55C-09D272327A93}" srcOrd="4" destOrd="0" presId="urn:microsoft.com/office/officeart/2005/8/layout/orgChart1"/>
    <dgm:cxn modelId="{B860FEBE-356C-4C50-B1DE-CF18B8FBE84F}" type="presParOf" srcId="{0FE90FD2-A217-724C-9108-65552FA14EF0}" destId="{C7843C46-C6BE-1E48-B73C-EE9EBE764F4B}" srcOrd="5" destOrd="0" presId="urn:microsoft.com/office/officeart/2005/8/layout/orgChart1"/>
    <dgm:cxn modelId="{E37A7115-B9BF-444B-A108-BF2C8E1C63FD}" type="presParOf" srcId="{C7843C46-C6BE-1E48-B73C-EE9EBE764F4B}" destId="{617620CE-AF7F-FD42-B7FC-1CAD9227830B}" srcOrd="0" destOrd="0" presId="urn:microsoft.com/office/officeart/2005/8/layout/orgChart1"/>
    <dgm:cxn modelId="{B7990F48-D151-4328-BC98-0FEAB5B90DB4}" type="presParOf" srcId="{617620CE-AF7F-FD42-B7FC-1CAD9227830B}" destId="{EEA97E09-64A4-044A-8726-DADCC5D34515}" srcOrd="0" destOrd="0" presId="urn:microsoft.com/office/officeart/2005/8/layout/orgChart1"/>
    <dgm:cxn modelId="{5666A4E9-A383-4D67-B636-1F57FC96A243}" type="presParOf" srcId="{617620CE-AF7F-FD42-B7FC-1CAD9227830B}" destId="{080E0448-FA5A-6A4C-9AA7-99B89583EA3A}" srcOrd="1" destOrd="0" presId="urn:microsoft.com/office/officeart/2005/8/layout/orgChart1"/>
    <dgm:cxn modelId="{054C4243-A093-45EA-901B-D132EE48049D}" type="presParOf" srcId="{C7843C46-C6BE-1E48-B73C-EE9EBE764F4B}" destId="{7BF27E77-0930-D14C-A550-174A067186CE}" srcOrd="1" destOrd="0" presId="urn:microsoft.com/office/officeart/2005/8/layout/orgChart1"/>
    <dgm:cxn modelId="{693CAC19-3821-4BEF-98A8-4A4CA673C8EB}" type="presParOf" srcId="{7BF27E77-0930-D14C-A550-174A067186CE}" destId="{6E1543CE-CD45-034A-88EC-4FC12C936F8C}" srcOrd="0" destOrd="0" presId="urn:microsoft.com/office/officeart/2005/8/layout/orgChart1"/>
    <dgm:cxn modelId="{039D868B-E306-479F-99B6-E37E6D9BE3A5}" type="presParOf" srcId="{7BF27E77-0930-D14C-A550-174A067186CE}" destId="{09C153A9-F363-5044-8F09-B663696D2CEB}" srcOrd="1" destOrd="0" presId="urn:microsoft.com/office/officeart/2005/8/layout/orgChart1"/>
    <dgm:cxn modelId="{9AD16158-B72A-471F-B166-1ACCC8D06410}" type="presParOf" srcId="{09C153A9-F363-5044-8F09-B663696D2CEB}" destId="{84669E47-BC8F-EC4D-A59D-2320B53DB5A7}" srcOrd="0" destOrd="0" presId="urn:microsoft.com/office/officeart/2005/8/layout/orgChart1"/>
    <dgm:cxn modelId="{0CA3E9A1-B527-42CB-9B4B-D2BE4A95A2E2}" type="presParOf" srcId="{84669E47-BC8F-EC4D-A59D-2320B53DB5A7}" destId="{79DB099D-2173-434E-B61E-69349D7E0A31}" srcOrd="0" destOrd="0" presId="urn:microsoft.com/office/officeart/2005/8/layout/orgChart1"/>
    <dgm:cxn modelId="{D4087378-F7EB-40A1-9E94-704B92B35160}" type="presParOf" srcId="{84669E47-BC8F-EC4D-A59D-2320B53DB5A7}" destId="{7B1FC018-3A84-E44B-9FDB-9EECC6F8914E}" srcOrd="1" destOrd="0" presId="urn:microsoft.com/office/officeart/2005/8/layout/orgChart1"/>
    <dgm:cxn modelId="{868C72CC-FD45-4FF7-9A90-0C9E3FC2ECBA}" type="presParOf" srcId="{09C153A9-F363-5044-8F09-B663696D2CEB}" destId="{F2A6B030-F65A-254F-89B1-F37EF0B834F4}" srcOrd="1" destOrd="0" presId="urn:microsoft.com/office/officeart/2005/8/layout/orgChart1"/>
    <dgm:cxn modelId="{93734709-E01D-4151-B3A1-4E7AB0E2EAE7}" type="presParOf" srcId="{09C153A9-F363-5044-8F09-B663696D2CEB}" destId="{E880103F-A0AC-3A4D-8CAF-EF48AFF67399}" srcOrd="2" destOrd="0" presId="urn:microsoft.com/office/officeart/2005/8/layout/orgChart1"/>
    <dgm:cxn modelId="{A5F01096-5717-4D59-B104-4286DF3BF6E6}" type="presParOf" srcId="{C7843C46-C6BE-1E48-B73C-EE9EBE764F4B}" destId="{0FE9C393-1548-5B4B-8EAF-AD55B9E121B4}" srcOrd="2" destOrd="0" presId="urn:microsoft.com/office/officeart/2005/8/layout/orgChart1"/>
    <dgm:cxn modelId="{F408C2B6-04FF-4522-B515-075EEEAD78A8}" type="presParOf" srcId="{0FE90FD2-A217-724C-9108-65552FA14EF0}" destId="{C109E812-92E6-0A4F-917C-15F135EC326E}" srcOrd="6" destOrd="0" presId="urn:microsoft.com/office/officeart/2005/8/layout/orgChart1"/>
    <dgm:cxn modelId="{29AE955F-E155-4B45-949E-0C86430BA98E}" type="presParOf" srcId="{0FE90FD2-A217-724C-9108-65552FA14EF0}" destId="{EA6EF219-C151-744C-B1AA-F06CAE216761}" srcOrd="7" destOrd="0" presId="urn:microsoft.com/office/officeart/2005/8/layout/orgChart1"/>
    <dgm:cxn modelId="{8D0AE534-CD20-4635-9842-7336286FE04F}" type="presParOf" srcId="{EA6EF219-C151-744C-B1AA-F06CAE216761}" destId="{240D6A24-25E9-164F-BF99-F34074EE5167}" srcOrd="0" destOrd="0" presId="urn:microsoft.com/office/officeart/2005/8/layout/orgChart1"/>
    <dgm:cxn modelId="{00AFCF5E-8970-4A99-809A-E98CE3EF0658}" type="presParOf" srcId="{240D6A24-25E9-164F-BF99-F34074EE5167}" destId="{D3896D30-016E-9441-8FC9-D2106D98AC7C}" srcOrd="0" destOrd="0" presId="urn:microsoft.com/office/officeart/2005/8/layout/orgChart1"/>
    <dgm:cxn modelId="{D02769DF-FCC6-46B5-8DE3-9BB67F7DFAA8}" type="presParOf" srcId="{240D6A24-25E9-164F-BF99-F34074EE5167}" destId="{6C735676-A2A6-E646-99EA-F0179FB36D18}" srcOrd="1" destOrd="0" presId="urn:microsoft.com/office/officeart/2005/8/layout/orgChart1"/>
    <dgm:cxn modelId="{EC43BEE4-F1ED-4659-8946-1FBD06F8AD73}" type="presParOf" srcId="{EA6EF219-C151-744C-B1AA-F06CAE216761}" destId="{AF5F6F10-CE7A-0B4E-8ADD-61826189D54E}" srcOrd="1" destOrd="0" presId="urn:microsoft.com/office/officeart/2005/8/layout/orgChart1"/>
    <dgm:cxn modelId="{F0ECF50B-455E-4663-BF25-E89B7070CEE7}" type="presParOf" srcId="{AF5F6F10-CE7A-0B4E-8ADD-61826189D54E}" destId="{0CB502C7-D3EF-2643-A2CF-05979A2A87B0}" srcOrd="0" destOrd="0" presId="urn:microsoft.com/office/officeart/2005/8/layout/orgChart1"/>
    <dgm:cxn modelId="{940088D5-55BD-4376-952A-3FDA9BD24944}" type="presParOf" srcId="{AF5F6F10-CE7A-0B4E-8ADD-61826189D54E}" destId="{4399CD24-BA7B-754B-9F99-90C8E16C4314}" srcOrd="1" destOrd="0" presId="urn:microsoft.com/office/officeart/2005/8/layout/orgChart1"/>
    <dgm:cxn modelId="{98288805-778D-4DF7-88AC-E9E4204C42D1}" type="presParOf" srcId="{4399CD24-BA7B-754B-9F99-90C8E16C4314}" destId="{0F9CA555-C37C-E24C-B68C-E4C78CD6B9CA}" srcOrd="0" destOrd="0" presId="urn:microsoft.com/office/officeart/2005/8/layout/orgChart1"/>
    <dgm:cxn modelId="{3F0650A7-F67A-4C70-96E6-BCAF265C4782}" type="presParOf" srcId="{0F9CA555-C37C-E24C-B68C-E4C78CD6B9CA}" destId="{739F88F4-E412-394A-961A-AC70F1969DF9}" srcOrd="0" destOrd="0" presId="urn:microsoft.com/office/officeart/2005/8/layout/orgChart1"/>
    <dgm:cxn modelId="{CF1CE540-2F2B-4BC4-AE28-582D67258129}" type="presParOf" srcId="{0F9CA555-C37C-E24C-B68C-E4C78CD6B9CA}" destId="{22296892-D4B9-8A4A-BCED-CFD03E500D59}" srcOrd="1" destOrd="0" presId="urn:microsoft.com/office/officeart/2005/8/layout/orgChart1"/>
    <dgm:cxn modelId="{792DFCFB-4425-427E-8A92-8580F4997BBA}" type="presParOf" srcId="{4399CD24-BA7B-754B-9F99-90C8E16C4314}" destId="{CDCAB8AC-4CAE-EC42-9944-7C2A8E119A04}" srcOrd="1" destOrd="0" presId="urn:microsoft.com/office/officeart/2005/8/layout/orgChart1"/>
    <dgm:cxn modelId="{90F15708-6FEC-4B7C-BE99-47A6171582B8}" type="presParOf" srcId="{4399CD24-BA7B-754B-9F99-90C8E16C4314}" destId="{CAB2BCBD-D56A-3C4C-9339-A30BC887D57B}" srcOrd="2" destOrd="0" presId="urn:microsoft.com/office/officeart/2005/8/layout/orgChart1"/>
    <dgm:cxn modelId="{F336E1CA-D94E-427E-8E42-83FF73D6FC98}" type="presParOf" srcId="{EA6EF219-C151-744C-B1AA-F06CAE216761}" destId="{2B77C6DA-C991-DA48-981D-CFEF55DB7515}" srcOrd="2" destOrd="0" presId="urn:microsoft.com/office/officeart/2005/8/layout/orgChart1"/>
    <dgm:cxn modelId="{4289AC50-54F7-4FA7-BF4C-1275ED1A7A1C}" type="presParOf" srcId="{0FE90FD2-A217-724C-9108-65552FA14EF0}" destId="{1D02B122-0AEE-5441-8355-116DE4541E5E}" srcOrd="8" destOrd="0" presId="urn:microsoft.com/office/officeart/2005/8/layout/orgChart1"/>
    <dgm:cxn modelId="{A981E025-16C0-408D-ADFB-1964F7B3E7E4}" type="presParOf" srcId="{0FE90FD2-A217-724C-9108-65552FA14EF0}" destId="{1865587B-F950-2C45-B8BB-5EF0A949C929}" srcOrd="9" destOrd="0" presId="urn:microsoft.com/office/officeart/2005/8/layout/orgChart1"/>
    <dgm:cxn modelId="{5D46F74F-6462-47A7-A236-9EEF470E7840}" type="presParOf" srcId="{1865587B-F950-2C45-B8BB-5EF0A949C929}" destId="{E4FF55DF-0128-5E4F-900D-26185CC71D93}" srcOrd="0" destOrd="0" presId="urn:microsoft.com/office/officeart/2005/8/layout/orgChart1"/>
    <dgm:cxn modelId="{A704BB9B-4413-4622-B0EE-F5B8F61595FD}" type="presParOf" srcId="{E4FF55DF-0128-5E4F-900D-26185CC71D93}" destId="{845AE08A-2B9B-1C47-8683-2319A38F2878}" srcOrd="0" destOrd="0" presId="urn:microsoft.com/office/officeart/2005/8/layout/orgChart1"/>
    <dgm:cxn modelId="{7198595F-0D9F-44A5-8C50-C06367D626F3}" type="presParOf" srcId="{E4FF55DF-0128-5E4F-900D-26185CC71D93}" destId="{7B31C43A-7564-B746-ABF4-6252DBAE2685}" srcOrd="1" destOrd="0" presId="urn:microsoft.com/office/officeart/2005/8/layout/orgChart1"/>
    <dgm:cxn modelId="{E41B8652-4AC0-4BDC-ACA8-7532942364E6}" type="presParOf" srcId="{1865587B-F950-2C45-B8BB-5EF0A949C929}" destId="{8C4A9921-3C58-314F-8081-93EF1E933670}" srcOrd="1" destOrd="0" presId="urn:microsoft.com/office/officeart/2005/8/layout/orgChart1"/>
    <dgm:cxn modelId="{1B246BF1-8A3B-4BBF-A2D8-604C8429C955}" type="presParOf" srcId="{8C4A9921-3C58-314F-8081-93EF1E933670}" destId="{5943C20F-7D96-A443-9005-019EDCC0DA28}" srcOrd="0" destOrd="0" presId="urn:microsoft.com/office/officeart/2005/8/layout/orgChart1"/>
    <dgm:cxn modelId="{9D08E4BA-5BE6-4240-97A3-1CA3182018A4}" type="presParOf" srcId="{8C4A9921-3C58-314F-8081-93EF1E933670}" destId="{A3CB837F-32E7-4E4B-957D-A8069117E4F3}" srcOrd="1" destOrd="0" presId="urn:microsoft.com/office/officeart/2005/8/layout/orgChart1"/>
    <dgm:cxn modelId="{7B977E78-093A-4670-99B5-8B81736CDD20}" type="presParOf" srcId="{A3CB837F-32E7-4E4B-957D-A8069117E4F3}" destId="{84C11394-BF8D-F74B-A722-D9394D14D235}" srcOrd="0" destOrd="0" presId="urn:microsoft.com/office/officeart/2005/8/layout/orgChart1"/>
    <dgm:cxn modelId="{3E7D8908-3548-4FEA-B745-F85D20847F66}" type="presParOf" srcId="{84C11394-BF8D-F74B-A722-D9394D14D235}" destId="{991A91D3-79D3-3240-85F2-8060B6829F35}" srcOrd="0" destOrd="0" presId="urn:microsoft.com/office/officeart/2005/8/layout/orgChart1"/>
    <dgm:cxn modelId="{4A82C21B-DEDB-47C1-B02F-C3E7AB75DAC2}" type="presParOf" srcId="{84C11394-BF8D-F74B-A722-D9394D14D235}" destId="{591B3314-53E3-9E49-ACC1-EC68975709A3}" srcOrd="1" destOrd="0" presId="urn:microsoft.com/office/officeart/2005/8/layout/orgChart1"/>
    <dgm:cxn modelId="{577319C5-C0F4-4888-9913-C94E874CAF44}" type="presParOf" srcId="{A3CB837F-32E7-4E4B-957D-A8069117E4F3}" destId="{D3483515-B39A-484B-9114-25AF8F17B5CB}" srcOrd="1" destOrd="0" presId="urn:microsoft.com/office/officeart/2005/8/layout/orgChart1"/>
    <dgm:cxn modelId="{11F81233-AED2-4647-A317-764F9C55EBDD}" type="presParOf" srcId="{A3CB837F-32E7-4E4B-957D-A8069117E4F3}" destId="{31FE96EC-F569-4944-BE3A-15BFAB6AA686}" srcOrd="2" destOrd="0" presId="urn:microsoft.com/office/officeart/2005/8/layout/orgChart1"/>
    <dgm:cxn modelId="{2CE928C2-BCE8-45AE-85E0-030DB3FD32E5}" type="presParOf" srcId="{1865587B-F950-2C45-B8BB-5EF0A949C929}" destId="{0F434655-348F-214C-8C7F-1F4E0301EFD4}" srcOrd="2" destOrd="0" presId="urn:microsoft.com/office/officeart/2005/8/layout/orgChart1"/>
    <dgm:cxn modelId="{31DA6709-A11E-45F4-B4AA-E0FD6A9EA506}" type="presParOf" srcId="{41F14EBD-86A6-3B40-B3A1-529CBC52A6B7}" destId="{292E0FA9-4764-174A-8C0E-048BC7398B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C20F-7D96-A443-9005-019EDCC0DA28}">
      <dsp:nvSpPr>
        <dsp:cNvPr id="0" name=""/>
        <dsp:cNvSpPr/>
      </dsp:nvSpPr>
      <dsp:spPr>
        <a:xfrm>
          <a:off x="17951265" y="5983397"/>
          <a:ext cx="586087" cy="3832055"/>
        </a:xfrm>
        <a:custGeom>
          <a:avLst/>
          <a:gdLst/>
          <a:ahLst/>
          <a:cxnLst/>
          <a:rect l="0" t="0" r="0" b="0"/>
          <a:pathLst>
            <a:path>
              <a:moveTo>
                <a:pt x="0" y="0"/>
              </a:moveTo>
              <a:lnTo>
                <a:pt x="0" y="3832055"/>
              </a:lnTo>
              <a:lnTo>
                <a:pt x="586087" y="383205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2B122-0AEE-5441-8355-116DE4541E5E}">
      <dsp:nvSpPr>
        <dsp:cNvPr id="0" name=""/>
        <dsp:cNvSpPr/>
      </dsp:nvSpPr>
      <dsp:spPr>
        <a:xfrm>
          <a:off x="11329136" y="3535809"/>
          <a:ext cx="8185028" cy="565497"/>
        </a:xfrm>
        <a:custGeom>
          <a:avLst/>
          <a:gdLst/>
          <a:ahLst/>
          <a:cxnLst/>
          <a:rect l="0" t="0" r="0" b="0"/>
          <a:pathLst>
            <a:path>
              <a:moveTo>
                <a:pt x="0" y="0"/>
              </a:moveTo>
              <a:lnTo>
                <a:pt x="0" y="285025"/>
              </a:lnTo>
              <a:lnTo>
                <a:pt x="8185028" y="285025"/>
              </a:lnTo>
              <a:lnTo>
                <a:pt x="8185028"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502C7-D3EF-2643-A2CF-05979A2A87B0}">
      <dsp:nvSpPr>
        <dsp:cNvPr id="0" name=""/>
        <dsp:cNvSpPr/>
      </dsp:nvSpPr>
      <dsp:spPr>
        <a:xfrm>
          <a:off x="13763744" y="5983384"/>
          <a:ext cx="539308" cy="3847000"/>
        </a:xfrm>
        <a:custGeom>
          <a:avLst/>
          <a:gdLst/>
          <a:ahLst/>
          <a:cxnLst/>
          <a:rect l="0" t="0" r="0" b="0"/>
          <a:pathLst>
            <a:path>
              <a:moveTo>
                <a:pt x="0" y="0"/>
              </a:moveTo>
              <a:lnTo>
                <a:pt x="0" y="3847000"/>
              </a:lnTo>
              <a:lnTo>
                <a:pt x="539308" y="3847000"/>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9E812-92E6-0A4F-917C-15F135EC326E}">
      <dsp:nvSpPr>
        <dsp:cNvPr id="0" name=""/>
        <dsp:cNvSpPr/>
      </dsp:nvSpPr>
      <dsp:spPr>
        <a:xfrm>
          <a:off x="11329136" y="3535809"/>
          <a:ext cx="3872763" cy="565497"/>
        </a:xfrm>
        <a:custGeom>
          <a:avLst/>
          <a:gdLst/>
          <a:ahLst/>
          <a:cxnLst/>
          <a:rect l="0" t="0" r="0" b="0"/>
          <a:pathLst>
            <a:path>
              <a:moveTo>
                <a:pt x="0" y="0"/>
              </a:moveTo>
              <a:lnTo>
                <a:pt x="0" y="285025"/>
              </a:lnTo>
              <a:lnTo>
                <a:pt x="3872763" y="285025"/>
              </a:lnTo>
              <a:lnTo>
                <a:pt x="3872763"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543CE-CD45-034A-88EC-4FC12C936F8C}">
      <dsp:nvSpPr>
        <dsp:cNvPr id="0" name=""/>
        <dsp:cNvSpPr/>
      </dsp:nvSpPr>
      <dsp:spPr>
        <a:xfrm>
          <a:off x="10439211" y="6065616"/>
          <a:ext cx="400674" cy="3751893"/>
        </a:xfrm>
        <a:custGeom>
          <a:avLst/>
          <a:gdLst/>
          <a:ahLst/>
          <a:cxnLst/>
          <a:rect l="0" t="0" r="0" b="0"/>
          <a:pathLst>
            <a:path>
              <a:moveTo>
                <a:pt x="0" y="0"/>
              </a:moveTo>
              <a:lnTo>
                <a:pt x="0" y="3751893"/>
              </a:lnTo>
              <a:lnTo>
                <a:pt x="400674" y="375189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4C8AC-1538-BF49-A55C-09D272327A93}">
      <dsp:nvSpPr>
        <dsp:cNvPr id="0" name=""/>
        <dsp:cNvSpPr/>
      </dsp:nvSpPr>
      <dsp:spPr>
        <a:xfrm>
          <a:off x="11329136" y="3535809"/>
          <a:ext cx="178540" cy="565497"/>
        </a:xfrm>
        <a:custGeom>
          <a:avLst/>
          <a:gdLst/>
          <a:ahLst/>
          <a:cxnLst/>
          <a:rect l="0" t="0" r="0" b="0"/>
          <a:pathLst>
            <a:path>
              <a:moveTo>
                <a:pt x="0" y="0"/>
              </a:moveTo>
              <a:lnTo>
                <a:pt x="0" y="285025"/>
              </a:lnTo>
              <a:lnTo>
                <a:pt x="178540" y="285025"/>
              </a:lnTo>
              <a:lnTo>
                <a:pt x="17854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291DC-13A7-E845-8574-071BC25E92F1}">
      <dsp:nvSpPr>
        <dsp:cNvPr id="0" name=""/>
        <dsp:cNvSpPr/>
      </dsp:nvSpPr>
      <dsp:spPr>
        <a:xfrm>
          <a:off x="6133715" y="6099192"/>
          <a:ext cx="579572" cy="3919843"/>
        </a:xfrm>
        <a:custGeom>
          <a:avLst/>
          <a:gdLst/>
          <a:ahLst/>
          <a:cxnLst/>
          <a:rect l="0" t="0" r="0" b="0"/>
          <a:pathLst>
            <a:path>
              <a:moveTo>
                <a:pt x="0" y="0"/>
              </a:moveTo>
              <a:lnTo>
                <a:pt x="0" y="3919843"/>
              </a:lnTo>
              <a:lnTo>
                <a:pt x="579572" y="391984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4497B-39E9-0D41-88F3-687AFFFB8023}">
      <dsp:nvSpPr>
        <dsp:cNvPr id="0" name=""/>
        <dsp:cNvSpPr/>
      </dsp:nvSpPr>
      <dsp:spPr>
        <a:xfrm>
          <a:off x="7679241" y="3535809"/>
          <a:ext cx="3649895" cy="565497"/>
        </a:xfrm>
        <a:custGeom>
          <a:avLst/>
          <a:gdLst/>
          <a:ahLst/>
          <a:cxnLst/>
          <a:rect l="0" t="0" r="0" b="0"/>
          <a:pathLst>
            <a:path>
              <a:moveTo>
                <a:pt x="3649895" y="0"/>
              </a:moveTo>
              <a:lnTo>
                <a:pt x="3649895" y="285025"/>
              </a:lnTo>
              <a:lnTo>
                <a:pt x="0" y="285025"/>
              </a:lnTo>
              <a:lnTo>
                <a:pt x="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6C679-AF44-2348-9D11-8A0C3A822865}">
      <dsp:nvSpPr>
        <dsp:cNvPr id="0" name=""/>
        <dsp:cNvSpPr/>
      </dsp:nvSpPr>
      <dsp:spPr>
        <a:xfrm>
          <a:off x="1605893" y="6099192"/>
          <a:ext cx="596749" cy="3828208"/>
        </a:xfrm>
        <a:custGeom>
          <a:avLst/>
          <a:gdLst/>
          <a:ahLst/>
          <a:cxnLst/>
          <a:rect l="0" t="0" r="0" b="0"/>
          <a:pathLst>
            <a:path>
              <a:moveTo>
                <a:pt x="0" y="0"/>
              </a:moveTo>
              <a:lnTo>
                <a:pt x="0" y="3828208"/>
              </a:lnTo>
              <a:lnTo>
                <a:pt x="596749" y="3828208"/>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AC7C2-8FDE-9F40-8FC4-D3577905B081}">
      <dsp:nvSpPr>
        <dsp:cNvPr id="0" name=""/>
        <dsp:cNvSpPr/>
      </dsp:nvSpPr>
      <dsp:spPr>
        <a:xfrm>
          <a:off x="3197224" y="3535809"/>
          <a:ext cx="8131912" cy="565497"/>
        </a:xfrm>
        <a:custGeom>
          <a:avLst/>
          <a:gdLst/>
          <a:ahLst/>
          <a:cxnLst/>
          <a:rect l="0" t="0" r="0" b="0"/>
          <a:pathLst>
            <a:path>
              <a:moveTo>
                <a:pt x="8131912" y="0"/>
              </a:moveTo>
              <a:lnTo>
                <a:pt x="8131912" y="285025"/>
              </a:lnTo>
              <a:lnTo>
                <a:pt x="0" y="285025"/>
              </a:lnTo>
              <a:lnTo>
                <a:pt x="0" y="565497"/>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9BFD02-6057-C840-BF65-4182140BF816}">
      <dsp:nvSpPr>
        <dsp:cNvPr id="0" name=""/>
        <dsp:cNvSpPr/>
      </dsp:nvSpPr>
      <dsp:spPr>
        <a:xfrm>
          <a:off x="5121426" y="0"/>
          <a:ext cx="12415421" cy="3535809"/>
        </a:xfrm>
        <a:prstGeom prst="rect">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4445000">
            <a:lnSpc>
              <a:spcPct val="90000"/>
            </a:lnSpc>
            <a:spcBef>
              <a:spcPct val="0"/>
            </a:spcBef>
            <a:spcAft>
              <a:spcPct val="35000"/>
            </a:spcAft>
            <a:buNone/>
          </a:pPr>
          <a:r>
            <a:rPr lang="es" sz="10000" b="0" i="0" strike="noStrike" kern="1200" cap="none" spc="0" baseline="0" dirty="0">
              <a:solidFill>
                <a:srgbClr val="000000"/>
              </a:solidFill>
              <a:effectLst/>
              <a:latin typeface="Arial"/>
              <a:ea typeface="Arial"/>
              <a:cs typeface="Arial"/>
            </a:rPr>
            <a:t>1.  Los principios de la evaluación </a:t>
          </a:r>
          <a:r>
            <a:rPr lang="es-ES" sz="10000" b="0" i="0" strike="noStrike" kern="1200" cap="none" spc="0" baseline="0" dirty="0">
              <a:solidFill>
                <a:srgbClr val="000000"/>
              </a:solidFill>
              <a:effectLst/>
              <a:latin typeface="Arial"/>
              <a:ea typeface="Arial"/>
              <a:cs typeface="Arial"/>
            </a:rPr>
            <a:t>LEAN</a:t>
          </a:r>
          <a:endParaRPr lang="pl-PL" sz="10000" b="0" kern="1200" cap="none" spc="0" dirty="0">
            <a:ln w="18415" cmpd="sng">
              <a:noFill/>
              <a:prstDash val="solid"/>
            </a:ln>
            <a:solidFill>
              <a:srgbClr val="000000"/>
            </a:solidFill>
            <a:effectLst/>
          </a:endParaRPr>
        </a:p>
      </dsp:txBody>
      <dsp:txXfrm>
        <a:off x="5121426" y="0"/>
        <a:ext cx="12415421" cy="3535809"/>
      </dsp:txXfrm>
    </dsp:sp>
    <dsp:sp modelId="{EA09CE48-128F-6344-9319-BBCB8AE30871}">
      <dsp:nvSpPr>
        <dsp:cNvPr id="0" name=""/>
        <dsp:cNvSpPr/>
      </dsp:nvSpPr>
      <dsp:spPr>
        <a:xfrm rot="10800000" flipV="1">
          <a:off x="1208060" y="4101307"/>
          <a:ext cx="3978328" cy="1997885"/>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Font typeface="Arial" panose="020B0604020202020204" pitchFamily="34" charset="0"/>
            <a:buNone/>
          </a:pPr>
          <a:r>
            <a:rPr lang="es" sz="4400" b="0" i="0" strike="noStrike" kern="1200" cap="none" spc="0" baseline="0" dirty="0">
              <a:solidFill>
                <a:srgbClr val="000000"/>
              </a:solidFill>
              <a:effectLst/>
              <a:latin typeface="Montserrat-Regular"/>
              <a:ea typeface="Montserrat-Regular"/>
              <a:cs typeface="Montserrat-Regular"/>
            </a:rPr>
            <a:t>Aprendizaje validado </a:t>
          </a:r>
          <a:endParaRPr lang="pl-PL" sz="4400" b="0" kern="1200" cap="none" spc="0" dirty="0">
            <a:ln w="18415" cmpd="sng">
              <a:noFill/>
              <a:prstDash val="solid"/>
            </a:ln>
            <a:solidFill>
              <a:srgbClr val="000000"/>
            </a:solidFill>
            <a:effectLst/>
          </a:endParaRPr>
        </a:p>
      </dsp:txBody>
      <dsp:txXfrm rot="-10800000">
        <a:off x="1208060" y="4101307"/>
        <a:ext cx="3978328" cy="1997885"/>
      </dsp:txXfrm>
    </dsp:sp>
    <dsp:sp modelId="{9A996FF0-9567-F543-8DCB-7791CBAE91F4}">
      <dsp:nvSpPr>
        <dsp:cNvPr id="0" name=""/>
        <dsp:cNvSpPr/>
      </dsp:nvSpPr>
      <dsp:spPr>
        <a:xfrm>
          <a:off x="2202642" y="6660137"/>
          <a:ext cx="2676482" cy="6534527"/>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Font typeface="+mj-lt"/>
            <a:buNone/>
          </a:pPr>
          <a:r>
            <a:rPr lang="es" sz="3000" b="0" i="0" strike="noStrike" kern="1200" cap="none" spc="0" baseline="0" dirty="0">
              <a:solidFill>
                <a:srgbClr val="000000"/>
              </a:solidFill>
              <a:effectLst/>
              <a:latin typeface="Montserrat-Regular"/>
              <a:ea typeface="Montserrat-Regular"/>
              <a:cs typeface="Montserrat-Regular"/>
            </a:rPr>
            <a:t>genera </a:t>
          </a:r>
          <a:r>
            <a:rPr lang="es" sz="3000" b="0" i="0" strike="noStrike" kern="1200" cap="none" spc="0" baseline="0" dirty="0">
              <a:solidFill>
                <a:srgbClr val="FFFFFF"/>
              </a:solidFill>
              <a:effectLst/>
              <a:latin typeface="Montserrat-Regular"/>
              <a:ea typeface="Montserrat-Regular"/>
              <a:cs typeface="Montserrat-Regular"/>
            </a:rPr>
            <a:t>experimentos de aprendizaje</a:t>
          </a:r>
          <a:r>
            <a:rPr lang="es" sz="3000" b="0" i="0" strike="noStrike" kern="1200" cap="none" spc="0" baseline="0" dirty="0">
              <a:solidFill>
                <a:srgbClr val="000000"/>
              </a:solidFill>
              <a:effectLst/>
              <a:latin typeface="Montserrat-Regular"/>
              <a:ea typeface="Montserrat-Regular"/>
              <a:cs typeface="Montserrat-Regular"/>
            </a:rPr>
            <a:t>, en los que los equipos cumplan un ciclo continuo de ”crear-medir-aprender</a:t>
          </a:r>
          <a:endParaRPr lang="pl-PL" sz="3000" b="0" kern="1200" cap="none" spc="0" dirty="0">
            <a:ln w="18415" cmpd="sng">
              <a:noFill/>
              <a:prstDash val="solid"/>
            </a:ln>
            <a:solidFill>
              <a:srgbClr val="000000"/>
            </a:solidFill>
            <a:effectLst/>
          </a:endParaRPr>
        </a:p>
      </dsp:txBody>
      <dsp:txXfrm>
        <a:off x="2202642" y="6660137"/>
        <a:ext cx="2676482" cy="6534527"/>
      </dsp:txXfrm>
    </dsp:sp>
    <dsp:sp modelId="{697D364E-EBA2-3A44-AEFC-CED56DA44BD0}">
      <dsp:nvSpPr>
        <dsp:cNvPr id="0" name=""/>
        <dsp:cNvSpPr/>
      </dsp:nvSpPr>
      <dsp:spPr>
        <a:xfrm rot="10800000" flipV="1">
          <a:off x="5747333" y="4101307"/>
          <a:ext cx="3863815" cy="1997885"/>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 sz="4400" b="0" i="0" strike="noStrike" kern="1200" cap="none" spc="0" baseline="0" dirty="0">
              <a:solidFill>
                <a:srgbClr val="000000"/>
              </a:solidFill>
              <a:effectLst/>
              <a:latin typeface="Montserrat-Regular"/>
              <a:ea typeface="Montserrat-Regular"/>
              <a:cs typeface="Montserrat-Regular"/>
            </a:rPr>
            <a:t> Contabilidad de la innovación </a:t>
          </a:r>
          <a:endParaRPr lang="pl-PL" sz="4400" b="0" kern="1200" cap="none" spc="0" dirty="0">
            <a:ln w="18415" cmpd="sng">
              <a:noFill/>
              <a:prstDash val="solid"/>
            </a:ln>
            <a:solidFill>
              <a:srgbClr val="000000"/>
            </a:solidFill>
            <a:effectLst/>
          </a:endParaRPr>
        </a:p>
      </dsp:txBody>
      <dsp:txXfrm rot="-10800000">
        <a:off x="5747333" y="4101307"/>
        <a:ext cx="3863815" cy="1997885"/>
      </dsp:txXfrm>
    </dsp:sp>
    <dsp:sp modelId="{3E03AC88-7963-0046-9588-5CC0C2CD0F74}">
      <dsp:nvSpPr>
        <dsp:cNvPr id="0" name=""/>
        <dsp:cNvSpPr/>
      </dsp:nvSpPr>
      <dsp:spPr>
        <a:xfrm>
          <a:off x="6713287" y="6660137"/>
          <a:ext cx="3377128" cy="6717796"/>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ES" sz="3000" b="0" i="0" strike="noStrike" kern="1200" cap="none" spc="0" baseline="0" dirty="0">
              <a:solidFill>
                <a:srgbClr val="000000"/>
              </a:solidFill>
              <a:effectLst/>
              <a:latin typeface="Montserrat-Regular"/>
              <a:ea typeface="Montserrat-Regular"/>
              <a:cs typeface="Montserrat-Regular"/>
            </a:rPr>
            <a:t>E</a:t>
          </a:r>
          <a:r>
            <a:rPr lang="es" sz="3000" b="0" i="0" strike="noStrike" kern="1200" cap="none" spc="0" baseline="0" dirty="0">
              <a:solidFill>
                <a:srgbClr val="000000"/>
              </a:solidFill>
              <a:effectLst/>
              <a:latin typeface="Montserrat-Regular"/>
              <a:ea typeface="Montserrat-Regular"/>
              <a:cs typeface="Montserrat-Regular"/>
            </a:rPr>
            <a:t>legir métricas clave que te permitan </a:t>
          </a:r>
          <a:r>
            <a:rPr lang="es" sz="3000" b="0" i="0" strike="noStrike" kern="1200" cap="none" spc="0" baseline="0" dirty="0">
              <a:solidFill>
                <a:srgbClr val="FFFFFF"/>
              </a:solidFill>
              <a:effectLst/>
              <a:latin typeface="Montserrat-Regular"/>
              <a:ea typeface="Montserrat-Regular"/>
              <a:cs typeface="Montserrat-Regular"/>
            </a:rPr>
            <a:t>rastrear y medir</a:t>
          </a:r>
          <a:r>
            <a:rPr lang="es" sz="3000" b="0" i="0" strike="noStrike" kern="1200" cap="none" spc="0" baseline="0" dirty="0">
              <a:solidFill>
                <a:srgbClr val="000000"/>
              </a:solidFill>
              <a:effectLst/>
              <a:latin typeface="Montserrat-Regular"/>
              <a:ea typeface="Montserrat-Regular"/>
              <a:cs typeface="Montserrat-Regular"/>
            </a:rPr>
            <a:t> lo  realmente importante: el compromiso de los usuarios con el producto, pruebas de hipótesis y el valor actual del producto</a:t>
          </a:r>
        </a:p>
      </dsp:txBody>
      <dsp:txXfrm>
        <a:off x="6713287" y="6660137"/>
        <a:ext cx="3377128" cy="6717796"/>
      </dsp:txXfrm>
    </dsp:sp>
    <dsp:sp modelId="{EEA97E09-64A4-044A-8726-DADCC5D34515}">
      <dsp:nvSpPr>
        <dsp:cNvPr id="0" name=""/>
        <dsp:cNvSpPr/>
      </dsp:nvSpPr>
      <dsp:spPr>
        <a:xfrm>
          <a:off x="10172094" y="4101307"/>
          <a:ext cx="2671166" cy="1964309"/>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 sz="4400" b="0" i="0" strike="noStrike" kern="1200" cap="none" spc="0" baseline="0" dirty="0">
              <a:solidFill>
                <a:srgbClr val="000000"/>
              </a:solidFill>
              <a:effectLst/>
              <a:latin typeface="Montserrat-Regular"/>
              <a:ea typeface="Montserrat-Regular"/>
              <a:cs typeface="Montserrat-Regular"/>
            </a:rPr>
            <a:t>Métricas reales</a:t>
          </a:r>
          <a:endParaRPr lang="pl-PL" sz="4400" b="0" kern="1200" cap="none" spc="0" dirty="0">
            <a:ln w="18415" cmpd="sng">
              <a:noFill/>
              <a:prstDash val="solid"/>
            </a:ln>
            <a:solidFill>
              <a:srgbClr val="000000"/>
            </a:solidFill>
            <a:effectLst/>
          </a:endParaRPr>
        </a:p>
      </dsp:txBody>
      <dsp:txXfrm>
        <a:off x="10172094" y="4101307"/>
        <a:ext cx="2671166" cy="1964309"/>
      </dsp:txXfrm>
    </dsp:sp>
    <dsp:sp modelId="{79DB099D-2173-434E-B61E-69349D7E0A31}">
      <dsp:nvSpPr>
        <dsp:cNvPr id="0" name=""/>
        <dsp:cNvSpPr/>
      </dsp:nvSpPr>
      <dsp:spPr>
        <a:xfrm>
          <a:off x="10839886" y="6626561"/>
          <a:ext cx="2671166" cy="6381897"/>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 sz="3000" b="0" i="0" strike="noStrike" kern="1200" cap="none" spc="0" baseline="0" dirty="0">
              <a:solidFill>
                <a:srgbClr val="000000"/>
              </a:solidFill>
              <a:effectLst/>
              <a:latin typeface="Montserrat-Regular"/>
              <a:ea typeface="Montserrat-Regular"/>
              <a:cs typeface="Montserrat-Regular"/>
            </a:rPr>
            <a:t>crear experimentos en torno a las </a:t>
          </a:r>
          <a:r>
            <a:rPr lang="es" sz="3000" b="0" i="0" strike="noStrike" kern="1200" cap="none" spc="0" baseline="0" dirty="0">
              <a:solidFill>
                <a:srgbClr val="FFFFFF"/>
              </a:solidFill>
              <a:effectLst/>
              <a:latin typeface="Montserrat-Regular"/>
              <a:ea typeface="Montserrat-Regular"/>
              <a:cs typeface="Montserrat-Regular"/>
            </a:rPr>
            <a:t>“métricas</a:t>
          </a:r>
          <a:r>
            <a:rPr lang="es" sz="3000" b="0" i="0" strike="noStrike" kern="1200" cap="none" spc="0" baseline="0" dirty="0">
              <a:solidFill>
                <a:srgbClr val="000000"/>
              </a:solidFill>
              <a:effectLst/>
              <a:latin typeface="Montserrat-Regular"/>
              <a:ea typeface="Montserrat-Regular"/>
              <a:cs typeface="Montserrat-Regular"/>
            </a:rPr>
            <a:t> </a:t>
          </a:r>
          <a:r>
            <a:rPr lang="es" sz="3000" b="0" i="0" strike="noStrike" kern="1200" cap="none" spc="0" baseline="0" dirty="0">
              <a:solidFill>
                <a:srgbClr val="FFFFFF"/>
              </a:solidFill>
              <a:effectLst/>
              <a:latin typeface="Montserrat-Regular"/>
              <a:ea typeface="Montserrat-Regular"/>
              <a:cs typeface="Montserrat-Regular"/>
            </a:rPr>
            <a:t>reales”</a:t>
          </a:r>
          <a:r>
            <a:rPr lang="es" sz="3000" b="0" i="0" strike="noStrike" kern="1200" cap="none" spc="0" baseline="0" dirty="0">
              <a:solidFill>
                <a:srgbClr val="000000"/>
              </a:solidFill>
              <a:effectLst/>
              <a:latin typeface="Montserrat-Regular"/>
              <a:ea typeface="Montserrat-Regular"/>
              <a:cs typeface="Montserrat-Regular"/>
            </a:rPr>
            <a:t>, en vez de a las "de vanidad".</a:t>
          </a:r>
        </a:p>
      </dsp:txBody>
      <dsp:txXfrm>
        <a:off x="10839886" y="6626561"/>
        <a:ext cx="2671166" cy="6381897"/>
      </dsp:txXfrm>
    </dsp:sp>
    <dsp:sp modelId="{D3896D30-016E-9441-8FC9-D2106D98AC7C}">
      <dsp:nvSpPr>
        <dsp:cNvPr id="0" name=""/>
        <dsp:cNvSpPr/>
      </dsp:nvSpPr>
      <dsp:spPr>
        <a:xfrm>
          <a:off x="13404205" y="4101307"/>
          <a:ext cx="3595389" cy="1882077"/>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 sz="4400" b="0" i="0" strike="noStrike" kern="1200" cap="none" spc="0" baseline="0" dirty="0">
              <a:solidFill>
                <a:srgbClr val="000000"/>
              </a:solidFill>
              <a:effectLst/>
              <a:latin typeface="Montserrat-Regular"/>
              <a:ea typeface="Montserrat-Regular"/>
              <a:cs typeface="Montserrat-Regular"/>
            </a:rPr>
            <a:t>¿Pivotar o perseverar?</a:t>
          </a:r>
          <a:endParaRPr lang="pl-PL" sz="4400" b="0" kern="1200" cap="none" spc="0" dirty="0">
            <a:ln w="18415" cmpd="sng">
              <a:noFill/>
              <a:prstDash val="solid"/>
            </a:ln>
            <a:solidFill>
              <a:srgbClr val="000000"/>
            </a:solidFill>
            <a:effectLst/>
          </a:endParaRPr>
        </a:p>
      </dsp:txBody>
      <dsp:txXfrm>
        <a:off x="13404205" y="4101307"/>
        <a:ext cx="3595389" cy="1882077"/>
      </dsp:txXfrm>
    </dsp:sp>
    <dsp:sp modelId="{739F88F4-E412-394A-961A-AC70F1969DF9}">
      <dsp:nvSpPr>
        <dsp:cNvPr id="0" name=""/>
        <dsp:cNvSpPr/>
      </dsp:nvSpPr>
      <dsp:spPr>
        <a:xfrm>
          <a:off x="14303053" y="6544329"/>
          <a:ext cx="2671166" cy="6572111"/>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 sz="3200" b="0" i="0" strike="noStrike" kern="1200" cap="none" spc="0" baseline="0">
              <a:solidFill>
                <a:srgbClr val="000000"/>
              </a:solidFill>
              <a:effectLst/>
              <a:latin typeface="Montserrat-Regular"/>
              <a:ea typeface="Montserrat-Regular"/>
              <a:cs typeface="Montserrat-Regular"/>
            </a:rPr>
            <a:t>"pivotar" significa </a:t>
          </a:r>
          <a:r>
            <a:rPr lang="es" sz="3200" b="0" i="0" strike="noStrike" kern="1200" cap="none" spc="0" baseline="0">
              <a:solidFill>
                <a:srgbClr val="FFFFFF"/>
              </a:solidFill>
              <a:effectLst/>
              <a:latin typeface="Montserrat-Regular"/>
              <a:ea typeface="Montserrat-Regular"/>
              <a:cs typeface="Montserrat-Regular"/>
            </a:rPr>
            <a:t>cambiar de dirección</a:t>
          </a:r>
          <a:r>
            <a:rPr lang="es" sz="3200" b="0" i="0" strike="noStrike" kern="1200" cap="none" spc="0" baseline="0">
              <a:solidFill>
                <a:srgbClr val="000000"/>
              </a:solidFill>
              <a:effectLst/>
              <a:latin typeface="Montserrat-Regular"/>
              <a:ea typeface="Montserrat-Regular"/>
              <a:cs typeface="Montserrat-Regular"/>
            </a:rPr>
            <a:t> sin abandonar totalmente el aprendizaje previo o la visión del producto</a:t>
          </a:r>
        </a:p>
      </dsp:txBody>
      <dsp:txXfrm>
        <a:off x="14303053" y="6544329"/>
        <a:ext cx="2671166" cy="6572111"/>
      </dsp:txXfrm>
    </dsp:sp>
    <dsp:sp modelId="{845AE08A-2B9B-1C47-8683-2319A38F2878}">
      <dsp:nvSpPr>
        <dsp:cNvPr id="0" name=""/>
        <dsp:cNvSpPr/>
      </dsp:nvSpPr>
      <dsp:spPr>
        <a:xfrm>
          <a:off x="17560540" y="4101307"/>
          <a:ext cx="3907248" cy="1882090"/>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s" sz="4400" b="0" i="0" strike="noStrike" kern="1200" cap="none" spc="0" baseline="0" dirty="0">
              <a:solidFill>
                <a:srgbClr val="000000"/>
              </a:solidFill>
              <a:effectLst/>
              <a:latin typeface="Montserrat-Regular"/>
              <a:ea typeface="Montserrat-Regular"/>
              <a:cs typeface="Montserrat-Regular"/>
            </a:rPr>
            <a:t>Pruebas contínuas de iteración</a:t>
          </a:r>
          <a:endParaRPr lang="pl-PL" sz="4400" b="0" kern="1200" cap="none" spc="0" dirty="0">
            <a:ln w="18415" cmpd="sng">
              <a:noFill/>
              <a:prstDash val="solid"/>
            </a:ln>
            <a:solidFill>
              <a:srgbClr val="000000"/>
            </a:solidFill>
            <a:effectLst/>
          </a:endParaRPr>
        </a:p>
      </dsp:txBody>
      <dsp:txXfrm>
        <a:off x="17560540" y="4101307"/>
        <a:ext cx="3907248" cy="1882090"/>
      </dsp:txXfrm>
    </dsp:sp>
    <dsp:sp modelId="{991A91D3-79D3-3240-85F2-8060B6829F35}">
      <dsp:nvSpPr>
        <dsp:cNvPr id="0" name=""/>
        <dsp:cNvSpPr/>
      </dsp:nvSpPr>
      <dsp:spPr>
        <a:xfrm>
          <a:off x="18537352" y="6544342"/>
          <a:ext cx="2671166" cy="6542220"/>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 sz="3000" b="0" i="0" strike="noStrike" kern="1200" cap="none" spc="0" baseline="0" dirty="0">
              <a:solidFill>
                <a:srgbClr val="000000"/>
              </a:solidFill>
              <a:effectLst/>
              <a:latin typeface="Montserrat-Regular"/>
              <a:ea typeface="Montserrat-Regular"/>
              <a:cs typeface="Montserrat-Regular"/>
            </a:rPr>
            <a:t>efectuar pruebas de usuario en tiempo real, descubriendo </a:t>
          </a:r>
          <a:r>
            <a:rPr lang="es" sz="3000" b="0" i="0" strike="noStrike" kern="1200" cap="none" spc="0" baseline="0" dirty="0">
              <a:solidFill>
                <a:srgbClr val="FFFFFF"/>
              </a:solidFill>
              <a:effectLst/>
              <a:latin typeface="Montserrat-Regular"/>
              <a:ea typeface="Montserrat-Regular"/>
              <a:cs typeface="Montserrat-Regular"/>
            </a:rPr>
            <a:t>qué quiere realmente el cliente </a:t>
          </a:r>
          <a:r>
            <a:rPr lang="es" sz="3000" b="0" i="0" strike="noStrike" kern="1200" cap="none" spc="0" baseline="0" dirty="0">
              <a:solidFill>
                <a:srgbClr val="000000"/>
              </a:solidFill>
              <a:effectLst/>
              <a:latin typeface="Montserrat-Regular"/>
              <a:ea typeface="Montserrat-Regular"/>
              <a:cs typeface="Montserrat-Regular"/>
            </a:rPr>
            <a:t>y tomando decisiones de empresa siguiendo el </a:t>
          </a:r>
          <a:r>
            <a:rPr lang="es" sz="3000" b="0" i="1" strike="noStrike" kern="1200" cap="none" spc="0" baseline="0" dirty="0">
              <a:solidFill>
                <a:srgbClr val="000000"/>
              </a:solidFill>
              <a:effectLst/>
              <a:latin typeface="Montserrat-Regular"/>
              <a:ea typeface="Montserrat-Regular"/>
              <a:cs typeface="Montserrat-Regular"/>
            </a:rPr>
            <a:t>feedback</a:t>
          </a:r>
          <a:r>
            <a:rPr lang="es" sz="3000" b="0" i="0" strike="noStrike" kern="1200" cap="none" spc="0" baseline="0" dirty="0">
              <a:solidFill>
                <a:srgbClr val="000000"/>
              </a:solidFill>
              <a:effectLst/>
              <a:latin typeface="Montserrat-Regular"/>
              <a:ea typeface="Montserrat-Regular"/>
              <a:cs typeface="Montserrat-Regular"/>
            </a:rPr>
            <a:t> de los usuarios.</a:t>
          </a:r>
        </a:p>
      </dsp:txBody>
      <dsp:txXfrm>
        <a:off x="18537352" y="6544342"/>
        <a:ext cx="2671166" cy="65422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6"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6"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19" cy="217683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ct val="0"/>
        </a:spcBef>
        <a:spcAft>
          <a:spcPct val="0"/>
        </a:spcAft>
        <a:buClrTx/>
        <a:buSzTx/>
        <a:buFontTx/>
        <a:buNone/>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hyperlink" Target="https://www.youtube.com/watch?v=_7G_7eNU19"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9-NWhwskTO4"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14.png"/><Relationship Id="rId5" Type="http://schemas.openxmlformats.org/officeDocument/2006/relationships/hyperlink" Target="https://www.youtube.com/watch?v=o0t2dBkalDk"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2HtqQjyt5s" TargetMode="External"/><Relationship Id="rId2" Type="http://schemas.openxmlformats.org/officeDocument/2006/relationships/image" Target="../media/image15.em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hyperlink" Target="https://www.youtube.com/watch?v=y0c9QreWGjQ"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classrooms.com/en/courses/4544561-learn-about-LEAN-startup/4716471-learn-how-and-when-to-pivot" TargetMode="External"/><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classrooms.com/en/courses/4544561-learn-about-LEAN-startup/4716471-learn-how-and-when-to-pivot" TargetMode="External"/><Relationship Id="rId2" Type="http://schemas.openxmlformats.org/officeDocument/2006/relationships/image" Target="../media/image1.emf"/><Relationship Id="rId1" Type="http://schemas.openxmlformats.org/officeDocument/2006/relationships/slideLayout" Target="../slideLayouts/slideLayout3.xml"/><Relationship Id="rId4" Type="http://schemas.openxmlformats.org/officeDocument/2006/relationships/image" Target="../media/image18.tiff"/></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www.youtube.com/watch?v=2XHVdeR6c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4695230" y="269655"/>
            <a:ext cx="12294322" cy="13176690"/>
          </a:xfrm>
          <a:prstGeom prst="rect">
            <a:avLst/>
          </a:prstGeom>
        </p:spPr>
      </p:pic>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706" y="1079990"/>
            <a:ext cx="5658587" cy="1747269"/>
          </a:xfrm>
          <a:prstGeom prst="rect">
            <a:avLst/>
          </a:prstGeom>
        </p:spPr>
      </p:pic>
      <p:sp>
        <p:nvSpPr>
          <p:cNvPr id="55" name="Shape 55"/>
          <p:cNvSpPr/>
          <p:nvPr/>
        </p:nvSpPr>
        <p:spPr>
          <a:xfrm>
            <a:off x="800100" y="3632568"/>
            <a:ext cx="22783800" cy="9073781"/>
          </a:xfrm>
          <a:prstGeom prst="rect">
            <a:avLst/>
          </a:prstGeom>
          <a:solidFill>
            <a:srgbClr val="FFFFFF">
              <a:alpha val="0"/>
            </a:srgbClr>
          </a:solidFill>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pPr>
              <a:spcAft>
                <a:spcPts val="3600"/>
              </a:spcAft>
            </a:pPr>
            <a:r>
              <a:rPr lang="es" sz="7100" b="1" i="0" strike="noStrike" cap="none" spc="0" baseline="0" dirty="0">
                <a:solidFill>
                  <a:srgbClr val="496F63"/>
                </a:solidFill>
                <a:effectLst/>
                <a:latin typeface="Arial"/>
                <a:ea typeface="Arial"/>
                <a:cs typeface="Arial"/>
              </a:rPr>
              <a:t>Módulo 9</a:t>
            </a:r>
            <a:endParaRPr lang="pl-PL" sz="7100" dirty="0">
              <a:solidFill>
                <a:srgbClr val="496F63"/>
              </a:solidFill>
              <a:latin typeface="Arial" panose="020B0604020202020204" pitchFamily="34" charset="0"/>
              <a:cs typeface="Arial" panose="020B0604020202020204" pitchFamily="34" charset="0"/>
            </a:endParaRPr>
          </a:p>
          <a:p>
            <a:pPr>
              <a:lnSpc>
                <a:spcPct val="120000"/>
              </a:lnSpc>
            </a:pPr>
            <a:r>
              <a:rPr lang="es" sz="7100" b="1" i="0" strike="noStrike" cap="none" spc="0" baseline="0" dirty="0">
                <a:solidFill>
                  <a:srgbClr val="496F63"/>
                </a:solidFill>
                <a:effectLst/>
                <a:latin typeface="Arial"/>
                <a:ea typeface="Arial"/>
                <a:cs typeface="Arial"/>
              </a:rPr>
              <a:t>¿Merece la pena implantar</a:t>
            </a:r>
          </a:p>
          <a:p>
            <a:pPr>
              <a:lnSpc>
                <a:spcPct val="120000"/>
              </a:lnSpc>
            </a:pPr>
            <a:r>
              <a:rPr lang="es" sz="7100" b="1" i="0" strike="noStrike" cap="none" spc="0" baseline="0" dirty="0">
                <a:solidFill>
                  <a:srgbClr val="496F63"/>
                </a:solidFill>
                <a:effectLst/>
                <a:latin typeface="Arial"/>
                <a:ea typeface="Arial"/>
                <a:cs typeface="Arial"/>
              </a:rPr>
              <a:t> Innovaciones </a:t>
            </a:r>
            <a:r>
              <a:rPr lang="es-ES" sz="7100" b="1" i="0" strike="noStrike" cap="none" spc="0" baseline="0" dirty="0">
                <a:solidFill>
                  <a:srgbClr val="496F63"/>
                </a:solidFill>
                <a:effectLst/>
                <a:latin typeface="Arial"/>
                <a:ea typeface="Arial"/>
                <a:cs typeface="Arial"/>
              </a:rPr>
              <a:t>LEAN</a:t>
            </a:r>
            <a:r>
              <a:rPr lang="es" sz="7100" b="1" i="0" strike="noStrike" cap="none" spc="0" baseline="0" dirty="0">
                <a:solidFill>
                  <a:srgbClr val="496F63"/>
                </a:solidFill>
                <a:effectLst/>
                <a:latin typeface="Arial"/>
                <a:ea typeface="Arial"/>
                <a:cs typeface="Arial"/>
              </a:rPr>
              <a:t>?</a:t>
            </a:r>
          </a:p>
          <a:p>
            <a:pPr>
              <a:spcAft>
                <a:spcPts val="2400"/>
              </a:spcAft>
            </a:pPr>
            <a:endParaRPr lang="en-GB" sz="7100" dirty="0">
              <a:solidFill>
                <a:srgbClr val="496F63"/>
              </a:solidFill>
              <a:latin typeface="Arial" panose="020B0604020202020204" pitchFamily="34" charset="0"/>
              <a:cs typeface="Arial" panose="020B0604020202020204" pitchFamily="34" charset="0"/>
            </a:endParaRPr>
          </a:p>
          <a:p>
            <a:pPr>
              <a:spcAft>
                <a:spcPts val="2400"/>
              </a:spcAft>
            </a:pPr>
            <a:r>
              <a:rPr lang="es" sz="7100" b="1" i="0" strike="noStrike" cap="none" spc="0" baseline="0" dirty="0">
                <a:solidFill>
                  <a:srgbClr val="496F63"/>
                </a:solidFill>
                <a:effectLst/>
                <a:latin typeface="Arial"/>
                <a:ea typeface="Arial"/>
                <a:cs typeface="Arial"/>
              </a:rPr>
              <a:t>Cómo evaluar la innovación</a:t>
            </a:r>
          </a:p>
          <a:p>
            <a:endParaRPr lang="en-GB" sz="3800" dirty="0">
              <a:solidFill>
                <a:srgbClr val="496F6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B04EFB8-7B35-4F99-982A-7C4E24CA52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806220" y="12660273"/>
            <a:ext cx="8577780" cy="10557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6986310" y="21565"/>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48321" y="3733980"/>
            <a:ext cx="21583207" cy="1274589"/>
          </a:xfrm>
        </p:spPr>
        <p:txBody>
          <a:bodyPr>
            <a:normAutofit fontScale="90000"/>
          </a:bodyPr>
          <a:lstStyle/>
          <a:p>
            <a:r>
              <a:rPr lang="es" sz="10000" b="1" i="0" strike="noStrike" cap="none" spc="0" baseline="0" dirty="0">
                <a:solidFill>
                  <a:srgbClr val="002726"/>
                </a:solidFill>
                <a:effectLst/>
                <a:latin typeface="Montserrat-SemiBold"/>
                <a:ea typeface="Montserrat-SemiBold"/>
                <a:cs typeface="Montserrat-SemiBold"/>
              </a:rPr>
              <a:t>Métricas clave</a:t>
            </a:r>
            <a:endParaRPr lang="pl-PL" sz="53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5359400"/>
            <a:ext cx="22537393" cy="6856916"/>
          </a:xfrm>
        </p:spPr>
        <p:txBody>
          <a:bodyPr wrap="square" lIns="0" tIns="0" rIns="0" bIns="0">
            <a:noAutofit/>
          </a:bodyPr>
          <a:lstStyle/>
          <a:p>
            <a:pPr marL="685800" indent="-685800" algn="l">
              <a:lnSpc>
                <a:spcPct val="150000"/>
              </a:lnSpc>
              <a:buFont typeface="Arial" panose="020B0604020202020204" pitchFamily="34" charset="0"/>
              <a:buChar char="•"/>
            </a:pPr>
            <a:r>
              <a:rPr lang="es" sz="4800" b="1" i="0" strike="noStrike" cap="none" spc="0" baseline="0" dirty="0">
                <a:solidFill>
                  <a:srgbClr val="FF0000"/>
                </a:solidFill>
                <a:effectLst/>
                <a:latin typeface="+mn-lt"/>
                <a:ea typeface="Bradley Hand ITC"/>
                <a:cs typeface="Bradley Hand ITC"/>
              </a:rPr>
              <a:t>Adquisición: </a:t>
            </a:r>
            <a:r>
              <a:rPr lang="es" sz="4800" b="1" i="0" strike="noStrike" cap="none" spc="0" baseline="0" dirty="0">
                <a:solidFill>
                  <a:srgbClr val="000000"/>
                </a:solidFill>
                <a:effectLst/>
                <a:latin typeface="+mn-lt"/>
                <a:ea typeface="Bradley Hand ITC"/>
                <a:cs typeface="Bradley Hand ITC"/>
              </a:rPr>
              <a:t>¿Cómo lo descubren los usuarios?</a:t>
            </a:r>
          </a:p>
          <a:p>
            <a:pPr marL="685800" indent="-685800" algn="l">
              <a:lnSpc>
                <a:spcPct val="150000"/>
              </a:lnSpc>
              <a:buFont typeface="Arial" panose="020B0604020202020204" pitchFamily="34" charset="0"/>
              <a:buChar char="•"/>
            </a:pPr>
            <a:r>
              <a:rPr lang="es" sz="4800" b="1" i="0" strike="noStrike" cap="none" spc="0" baseline="0" dirty="0">
                <a:solidFill>
                  <a:srgbClr val="FF0000"/>
                </a:solidFill>
                <a:effectLst/>
                <a:latin typeface="+mn-lt"/>
                <a:ea typeface="Bradley Hand ITC"/>
                <a:cs typeface="Bradley Hand ITC"/>
              </a:rPr>
              <a:t>Activación</a:t>
            </a:r>
            <a:r>
              <a:rPr lang="es" sz="4800" b="1" i="0" strike="noStrike" cap="none" spc="0" baseline="0" dirty="0">
                <a:solidFill>
                  <a:srgbClr val="002726"/>
                </a:solidFill>
                <a:effectLst/>
                <a:latin typeface="+mn-lt"/>
                <a:ea typeface="Bradley Hand ITC"/>
                <a:cs typeface="Bradley Hand ITC"/>
              </a:rPr>
              <a:t>. ¿Tienen los usuarios una buena primera experiencia?</a:t>
            </a:r>
          </a:p>
          <a:p>
            <a:pPr marL="685800" indent="-685800" algn="l">
              <a:lnSpc>
                <a:spcPct val="150000"/>
              </a:lnSpc>
              <a:buFont typeface="Arial" panose="020B0604020202020204" pitchFamily="34" charset="0"/>
              <a:buChar char="•"/>
            </a:pPr>
            <a:r>
              <a:rPr lang="es" sz="4800" b="1" i="0" strike="noStrike" cap="none" spc="0" baseline="0" dirty="0">
                <a:solidFill>
                  <a:srgbClr val="FF0000"/>
                </a:solidFill>
                <a:effectLst/>
                <a:latin typeface="+mn-lt"/>
                <a:ea typeface="Bradley Hand ITC"/>
                <a:cs typeface="Bradley Hand ITC"/>
              </a:rPr>
              <a:t>Retención</a:t>
            </a:r>
            <a:r>
              <a:rPr lang="es" sz="4800" b="1" i="0" strike="noStrike" cap="none" spc="0" baseline="0" dirty="0">
                <a:solidFill>
                  <a:srgbClr val="002726"/>
                </a:solidFill>
                <a:effectLst/>
                <a:latin typeface="+mn-lt"/>
                <a:ea typeface="Bradley Hand ITC"/>
                <a:cs typeface="Bradley Hand ITC"/>
              </a:rPr>
              <a:t>. ¿Regresan los usuarios?</a:t>
            </a:r>
          </a:p>
          <a:p>
            <a:pPr marL="685800" indent="-685800" algn="l">
              <a:lnSpc>
                <a:spcPct val="150000"/>
              </a:lnSpc>
              <a:buFont typeface="Arial" panose="020B0604020202020204" pitchFamily="34" charset="0"/>
              <a:buChar char="•"/>
            </a:pPr>
            <a:r>
              <a:rPr lang="es" sz="4800" b="1" i="0" strike="noStrike" cap="none" spc="0" baseline="0" dirty="0">
                <a:solidFill>
                  <a:srgbClr val="FF0000"/>
                </a:solidFill>
                <a:effectLst/>
                <a:latin typeface="+mn-lt"/>
                <a:ea typeface="Bradley Hand ITC"/>
                <a:cs typeface="Bradley Hand ITC"/>
              </a:rPr>
              <a:t>Ingresos</a:t>
            </a:r>
            <a:r>
              <a:rPr lang="es" sz="4800" b="1" i="0" strike="noStrike" cap="none" spc="0" baseline="0" dirty="0">
                <a:solidFill>
                  <a:srgbClr val="002726"/>
                </a:solidFill>
                <a:effectLst/>
                <a:latin typeface="+mn-lt"/>
                <a:ea typeface="Bradley Hand ITC"/>
                <a:cs typeface="Bradley Hand ITC"/>
              </a:rPr>
              <a:t>. ¿Cómo ganas dinero?</a:t>
            </a:r>
          </a:p>
          <a:p>
            <a:pPr marL="685800" indent="-685800" algn="l">
              <a:lnSpc>
                <a:spcPct val="150000"/>
              </a:lnSpc>
              <a:buFont typeface="Arial" panose="020B0604020202020204" pitchFamily="34" charset="0"/>
              <a:buChar char="•"/>
            </a:pPr>
            <a:r>
              <a:rPr lang="es" sz="4800" b="1" i="0" strike="noStrike" cap="none" spc="0" baseline="0" dirty="0">
                <a:solidFill>
                  <a:srgbClr val="FF0000"/>
                </a:solidFill>
                <a:effectLst/>
                <a:latin typeface="+mn-lt"/>
                <a:ea typeface="Bradley Hand ITC"/>
                <a:cs typeface="Bradley Hand ITC"/>
              </a:rPr>
              <a:t>Remisión</a:t>
            </a:r>
            <a:r>
              <a:rPr lang="es" sz="4800" b="1" i="0" strike="noStrike" cap="none" spc="0" baseline="0" dirty="0">
                <a:solidFill>
                  <a:srgbClr val="002726"/>
                </a:solidFill>
                <a:effectLst/>
                <a:latin typeface="+mn-lt"/>
                <a:ea typeface="Bradley Hand ITC"/>
                <a:cs typeface="Bradley Hand ITC"/>
              </a:rPr>
              <a:t>. ¿Los usuarios se lo cuentan a otros?</a:t>
            </a:r>
          </a:p>
          <a:p>
            <a:pPr marL="742950" indent="-742950" algn="l">
              <a:lnSpc>
                <a:spcPct val="150000"/>
              </a:lnSpc>
              <a:buAutoNum type="arabicPeriod"/>
            </a:pPr>
            <a:endParaRPr lang="en-US" sz="4800" dirty="0">
              <a:solidFill>
                <a:srgbClr val="002726"/>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2726"/>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2726"/>
              </a:solidFill>
            </a:endParaRPr>
          </a:p>
          <a:p>
            <a:pPr>
              <a:lnSpc>
                <a:spcPct val="150000"/>
              </a:lnSpc>
            </a:pPr>
            <a:endParaRPr lang="pl-PL" sz="4800" dirty="0">
              <a:solidFill>
                <a:srgbClr val="002726"/>
              </a:solidFill>
            </a:endParaRPr>
          </a:p>
        </p:txBody>
      </p:sp>
      <p:sp>
        <p:nvSpPr>
          <p:cNvPr id="6" name="Tytuł 1">
            <a:extLst>
              <a:ext uri="{FF2B5EF4-FFF2-40B4-BE49-F238E27FC236}">
                <a16:creationId xmlns:a16="http://schemas.microsoft.com/office/drawing/2014/main" id="{DC5B885A-2A45-AE49-B38B-B787859471E3}"/>
              </a:ext>
            </a:extLst>
          </p:cNvPr>
          <p:cNvSpPr txBox="1"/>
          <p:nvPr/>
        </p:nvSpPr>
        <p:spPr>
          <a:xfrm>
            <a:off x="1848321" y="829204"/>
            <a:ext cx="21583207" cy="2148949"/>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85000" lnSpcReduction="20000"/>
          </a:bodyPr>
          <a:lst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es" sz="10000" b="1" i="0" strike="noStrike" cap="none" spc="0" baseline="0" dirty="0">
                <a:solidFill>
                  <a:srgbClr val="496F63"/>
                </a:solidFill>
                <a:effectLst/>
                <a:latin typeface="Montserrat-SemiBold"/>
                <a:ea typeface="Montserrat-SemiBold"/>
                <a:cs typeface="Montserrat-SemiBold"/>
              </a:rPr>
              <a:t>4. Métricas clave </a:t>
            </a:r>
            <a:r>
              <a:rPr lang="es" dirty="0">
                <a:solidFill>
                  <a:srgbClr val="496F63"/>
                </a:solidFill>
              </a:rPr>
              <a:t>de la</a:t>
            </a:r>
            <a:r>
              <a:rPr lang="es" sz="10000" b="1" i="0" strike="noStrike" cap="none" spc="0" baseline="0" dirty="0">
                <a:solidFill>
                  <a:srgbClr val="496F63"/>
                </a:solidFill>
                <a:effectLst/>
                <a:latin typeface="Montserrat-SemiBold"/>
                <a:ea typeface="Montserrat-SemiBold"/>
                <a:cs typeface="Montserrat-SemiBold"/>
              </a:rPr>
              <a:t> innovación </a:t>
            </a:r>
            <a:r>
              <a:rPr lang="es-ES" sz="10000" b="1" i="0" strike="noStrike" cap="none" spc="0" baseline="0" dirty="0">
                <a:solidFill>
                  <a:srgbClr val="496F63"/>
                </a:solidFill>
                <a:effectLst/>
                <a:latin typeface="Montserrat-SemiBold"/>
                <a:ea typeface="Montserrat-SemiBold"/>
                <a:cs typeface="Montserrat-SemiBold"/>
              </a:rPr>
              <a:t>LEAN</a:t>
            </a:r>
            <a:br>
              <a:rPr sz="10000" dirty="0"/>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7" name="Prostokąt 6"/>
          <p:cNvSpPr/>
          <p:nvPr/>
        </p:nvSpPr>
        <p:spPr>
          <a:xfrm>
            <a:off x="-183136" y="0"/>
            <a:ext cx="1554272"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4. MÉTRICAS CLAVE DE LA INNOVACIÓN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spTree>
    <p:extLst>
      <p:ext uri="{BB962C8B-B14F-4D97-AF65-F5344CB8AC3E}">
        <p14:creationId xmlns:p14="http://schemas.microsoft.com/office/powerpoint/2010/main" val="2009161440"/>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ipe(up)">
                                      <p:cBhvr>
                                        <p:cTn id="16" dur="1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1000"/>
                                        <p:tgtEl>
                                          <p:spTgt spid="3">
                                            <p:txEl>
                                              <p:pRg st="0" end="0"/>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1000"/>
                                        <p:tgtEl>
                                          <p:spTgt spid="3">
                                            <p:txEl>
                                              <p:pRg st="1" end="1"/>
                                            </p:txEl>
                                          </p:spTgt>
                                        </p:tgtEl>
                                      </p:cBhvr>
                                    </p:animEffect>
                                  </p:childTnLst>
                                </p:cTn>
                              </p:par>
                            </p:childTnLst>
                          </p:cTn>
                        </p:par>
                      </p:childTnLst>
                    </p:cTn>
                  </p:par>
                  <p:par>
                    <p:cTn id="27" fill="hold" nodeType="clickPar">
                      <p:stCondLst>
                        <p:cond delay="indefinite"/>
                        <p:cond evt="onBegin" delay="0">
                          <p:tn val="26"/>
                        </p:cond>
                      </p:stCondLst>
                      <p:childTnLst>
                        <p:par>
                          <p:cTn id="28" fill="hold" nodeType="after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1000"/>
                                        <p:tgtEl>
                                          <p:spTgt spid="3">
                                            <p:txEl>
                                              <p:pRg st="2" end="2"/>
                                            </p:txEl>
                                          </p:spTgt>
                                        </p:tgtEl>
                                      </p:cBhvr>
                                    </p:animEffect>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up)">
                                      <p:cBhvr>
                                        <p:cTn id="36" dur="1000"/>
                                        <p:tgtEl>
                                          <p:spTgt spid="3">
                                            <p:txEl>
                                              <p:pRg st="3" end="3"/>
                                            </p:txEl>
                                          </p:spTgt>
                                        </p:tgtEl>
                                      </p:cBhvr>
                                    </p:animEffect>
                                  </p:childTnLst>
                                </p:cTn>
                              </p:par>
                            </p:childTnLst>
                          </p:cTn>
                        </p:par>
                      </p:childTnLst>
                    </p:cTn>
                  </p:par>
                  <p:par>
                    <p:cTn id="37" fill="hold" nodeType="clickPar">
                      <p:stCondLst>
                        <p:cond delay="indefinite"/>
                        <p:cond evt="onBegin" delay="0">
                          <p:tn val="36"/>
                        </p:cond>
                      </p:stCondLst>
                      <p:childTnLst>
                        <p:par>
                          <p:cTn id="38" fill="hold" nodeType="after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up)">
                                      <p:cBhvr>
                                        <p:cTn id="4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350F37A8-7B8F-2041-A454-F786291D6ED3}"/>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3056925" y="3023718"/>
            <a:ext cx="9617175" cy="10307403"/>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7" cy="1274589"/>
          </a:xfrm>
        </p:spPr>
        <p:txBody>
          <a:bodyPr>
            <a:normAutofit fontScale="90000"/>
          </a:bodyPr>
          <a:lstStyle/>
          <a:p>
            <a:pPr algn="ctr"/>
            <a:r>
              <a:rPr lang="es" sz="10000" b="1" i="0" strike="noStrike" cap="none" spc="0" baseline="0" dirty="0">
                <a:solidFill>
                  <a:srgbClr val="000000"/>
                </a:solidFill>
                <a:effectLst/>
                <a:latin typeface="Montserrat-SemiBold"/>
                <a:ea typeface="Montserrat-SemiBold"/>
                <a:cs typeface="Montserrat-SemiBold"/>
              </a:rPr>
              <a:t>KPIs financieros</a:t>
            </a:r>
            <a:br>
              <a:rPr sz="10000" dirty="0"/>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2311988"/>
            <a:ext cx="10624794" cy="9888004"/>
          </a:xfrm>
        </p:spPr>
        <p:txBody>
          <a:bodyPr wrap="square" lIns="0" tIns="0" rIns="0" bIns="0">
            <a:noAutofit/>
          </a:bodyPr>
          <a:lstStyle/>
          <a:p>
            <a:pPr algn="ctr">
              <a:lnSpc>
                <a:spcPct val="150000"/>
              </a:lnSpc>
            </a:pPr>
            <a:r>
              <a:rPr lang="es" sz="4800" b="1" i="0" strike="noStrike" cap="none" spc="0" baseline="0" dirty="0">
                <a:solidFill>
                  <a:srgbClr val="002726"/>
                </a:solidFill>
                <a:effectLst/>
                <a:latin typeface="Arial"/>
                <a:ea typeface="Arial"/>
                <a:cs typeface="Arial"/>
              </a:rPr>
              <a:t>Si deseas limitarte a las finanzas, recurre a los KPIs financieros:</a:t>
            </a:r>
          </a:p>
          <a:p>
            <a:pPr algn="ctr">
              <a:lnSpc>
                <a:spcPct val="150000"/>
              </a:lnSpc>
            </a:pPr>
            <a:endParaRPr lang="en-US" sz="4800" dirty="0">
              <a:solidFill>
                <a:srgbClr val="002726"/>
              </a:solidFill>
              <a:latin typeface="Arial" panose="020B0604020202020204" pitchFamily="34" charset="0"/>
              <a:cs typeface="Arial" panose="020B0604020202020204" pitchFamily="34" charset="0"/>
            </a:endParaRPr>
          </a:p>
          <a:p>
            <a:pPr marL="685800" indent="-685800" algn="l">
              <a:lnSpc>
                <a:spcPct val="150000"/>
              </a:lnSpc>
              <a:buFont typeface="Arial" panose="020B0604020202020204" pitchFamily="34" charset="0"/>
              <a:buChar char="•"/>
            </a:pPr>
            <a:r>
              <a:rPr lang="es" sz="4800" b="0" i="0" strike="noStrike" cap="none" spc="0" baseline="0" dirty="0">
                <a:solidFill>
                  <a:srgbClr val="FF0000"/>
                </a:solidFill>
                <a:effectLst/>
                <a:latin typeface="Arial"/>
                <a:ea typeface="Arial"/>
                <a:cs typeface="Arial"/>
              </a:rPr>
              <a:t>Ratio de Ideación </a:t>
            </a:r>
            <a:r>
              <a:rPr lang="es" sz="4800" b="0" i="0" strike="noStrike" cap="none" spc="0" baseline="0" dirty="0">
                <a:solidFill>
                  <a:srgbClr val="002726"/>
                </a:solidFill>
                <a:effectLst/>
                <a:latin typeface="Arial"/>
                <a:ea typeface="Arial"/>
                <a:cs typeface="Arial"/>
              </a:rPr>
              <a:t>- Suma total del</a:t>
            </a:r>
            <a:r>
              <a:rPr lang="es" sz="4800" b="0" i="1" strike="noStrike" cap="none" spc="0" baseline="0" dirty="0">
                <a:solidFill>
                  <a:srgbClr val="002726"/>
                </a:solidFill>
                <a:effectLst/>
                <a:latin typeface="Arial"/>
                <a:ea typeface="Arial"/>
                <a:cs typeface="Arial"/>
              </a:rPr>
              <a:t> valor potencial </a:t>
            </a:r>
            <a:r>
              <a:rPr lang="es" sz="4800" b="0" i="0" strike="noStrike" cap="none" spc="0" baseline="0" dirty="0">
                <a:solidFill>
                  <a:srgbClr val="002726"/>
                </a:solidFill>
                <a:effectLst/>
                <a:latin typeface="Arial"/>
                <a:ea typeface="Arial"/>
                <a:cs typeface="Arial"/>
              </a:rPr>
              <a:t>de todas las ideas creativas</a:t>
            </a:r>
            <a:endParaRPr lang="en-US" sz="4800" dirty="0">
              <a:solidFill>
                <a:srgbClr val="002726"/>
              </a:solidFill>
              <a:latin typeface="Arial" panose="020B0604020202020204" pitchFamily="34" charset="0"/>
              <a:cs typeface="Arial" panose="020B0604020202020204" pitchFamily="34" charset="0"/>
            </a:endParaRPr>
          </a:p>
          <a:p>
            <a:pPr marL="685800" indent="-685800" algn="l">
              <a:lnSpc>
                <a:spcPct val="150000"/>
              </a:lnSpc>
              <a:buFont typeface="Arial" panose="020B0604020202020204" pitchFamily="34" charset="0"/>
              <a:buChar char="•"/>
            </a:pPr>
            <a:r>
              <a:rPr lang="es" sz="4800" b="0" i="0" strike="noStrike" cap="none" spc="0" baseline="0" dirty="0">
                <a:solidFill>
                  <a:srgbClr val="FF0000"/>
                </a:solidFill>
                <a:effectLst/>
                <a:latin typeface="Arial"/>
                <a:ea typeface="Arial"/>
                <a:cs typeface="Arial"/>
              </a:rPr>
              <a:t>Ratio de Implementación </a:t>
            </a:r>
            <a:r>
              <a:rPr lang="es" sz="4800" b="0" i="0" strike="noStrike" cap="none" spc="0" baseline="0" dirty="0">
                <a:solidFill>
                  <a:srgbClr val="002726"/>
                </a:solidFill>
                <a:effectLst/>
                <a:latin typeface="Arial"/>
                <a:ea typeface="Arial"/>
                <a:cs typeface="Arial"/>
              </a:rPr>
              <a:t>-Suma total del </a:t>
            </a:r>
            <a:r>
              <a:rPr lang="es" sz="4800" b="0" i="1" strike="noStrike" cap="none" spc="0" baseline="0" dirty="0">
                <a:solidFill>
                  <a:srgbClr val="002726"/>
                </a:solidFill>
                <a:effectLst/>
                <a:latin typeface="Arial"/>
                <a:ea typeface="Arial"/>
                <a:cs typeface="Arial"/>
              </a:rPr>
              <a:t>impacto real implementado </a:t>
            </a:r>
            <a:r>
              <a:rPr lang="es" sz="4800" b="0" i="0" strike="noStrike" cap="none" spc="0" baseline="0" dirty="0">
                <a:solidFill>
                  <a:srgbClr val="002726"/>
                </a:solidFill>
                <a:effectLst/>
                <a:latin typeface="Arial"/>
                <a:ea typeface="Arial"/>
                <a:cs typeface="Arial"/>
              </a:rPr>
              <a:t>de todas las ideas creativas</a:t>
            </a:r>
            <a:r>
              <a:rPr lang="es" sz="4800" b="0" i="0" strike="noStrike" cap="none" spc="0" baseline="0" dirty="0">
                <a:solidFill>
                  <a:srgbClr val="FF0000"/>
                </a:solidFill>
                <a:effectLst/>
                <a:latin typeface="Arial"/>
                <a:ea typeface="Arial"/>
                <a:cs typeface="Arial"/>
              </a:rPr>
              <a:t> </a:t>
            </a:r>
          </a:p>
          <a:p>
            <a:pPr algn="l">
              <a:lnSpc>
                <a:spcPct val="150000"/>
              </a:lnSpc>
            </a:pPr>
            <a:endParaRPr lang="en-US" sz="4800" dirty="0">
              <a:solidFill>
                <a:srgbClr val="002726"/>
              </a:solidFill>
              <a:latin typeface="Arial" panose="020B0604020202020204" pitchFamily="34" charset="0"/>
              <a:cs typeface="Arial" panose="020B0604020202020204" pitchFamily="34" charset="0"/>
            </a:endParaRPr>
          </a:p>
          <a:p>
            <a:pPr>
              <a:lnSpc>
                <a:spcPct val="150000"/>
              </a:lnSpc>
            </a:pPr>
            <a:endParaRPr lang="pl-PL" sz="4800" dirty="0">
              <a:solidFill>
                <a:srgbClr val="002726"/>
              </a:solidFill>
              <a:latin typeface="Arial" panose="020B0604020202020204" pitchFamily="34" charset="0"/>
              <a:cs typeface="Arial" panose="020B0604020202020204" pitchFamily="34" charset="0"/>
            </a:endParaRPr>
          </a:p>
          <a:p>
            <a:pPr>
              <a:lnSpc>
                <a:spcPct val="150000"/>
              </a:lnSpc>
            </a:pPr>
            <a:endParaRPr lang="pl-PL" sz="4800" dirty="0">
              <a:solidFill>
                <a:srgbClr val="002726"/>
              </a:solidFill>
              <a:latin typeface="Arial" panose="020B0604020202020204" pitchFamily="34" charset="0"/>
              <a:cs typeface="Arial" panose="020B0604020202020204" pitchFamily="34" charset="0"/>
            </a:endParaRPr>
          </a:p>
        </p:txBody>
      </p:sp>
      <p:sp>
        <p:nvSpPr>
          <p:cNvPr id="7" name="Prostokąt 6">
            <a:extLst>
              <a:ext uri="{FF2B5EF4-FFF2-40B4-BE49-F238E27FC236}">
                <a16:creationId xmlns:a16="http://schemas.microsoft.com/office/drawing/2014/main" id="{90BB25F6-A8C2-B24B-80F2-28635C5F83CD}"/>
              </a:ext>
            </a:extLst>
          </p:cNvPr>
          <p:cNvSpPr/>
          <p:nvPr/>
        </p:nvSpPr>
        <p:spPr>
          <a:xfrm>
            <a:off x="14836257" y="7999118"/>
            <a:ext cx="7671118" cy="762000"/>
          </a:xfrm>
          <a:prstGeom prst="rect">
            <a:avLst/>
          </a:prstGeom>
        </p:spPr>
        <p:txBody>
          <a:bodyPr wrap="none">
            <a:spAutoFit/>
          </a:bodyPr>
          <a:lstStyle/>
          <a:p>
            <a:r>
              <a:rPr lang="es" sz="4400" b="0" i="0" strike="noStrike" cap="none" spc="0" baseline="0">
                <a:solidFill>
                  <a:srgbClr val="000000"/>
                </a:solidFill>
                <a:effectLst/>
                <a:latin typeface="Arial"/>
                <a:ea typeface="Arial"/>
                <a:cs typeface="Arial"/>
              </a:rPr>
              <a:t>Explicación y ejemplo práctico</a:t>
            </a:r>
          </a:p>
        </p:txBody>
      </p:sp>
      <p:sp>
        <p:nvSpPr>
          <p:cNvPr id="8" name="Prostokąt 7"/>
          <p:cNvSpPr/>
          <p:nvPr/>
        </p:nvSpPr>
        <p:spPr>
          <a:xfrm>
            <a:off x="-183136" y="0"/>
            <a:ext cx="1554272"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4. MÉTRICAS CLAVE DE LA INNOVACIÓN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pic>
        <p:nvPicPr>
          <p:cNvPr id="4098" name="Picture 2"/>
          <p:cNvPicPr>
            <a:picLocks noChangeAspect="1" noChangeArrowheads="1"/>
          </p:cNvPicPr>
          <p:nvPr/>
        </p:nvPicPr>
        <p:blipFill>
          <a:blip r:embed="rId4"/>
          <a:stretch>
            <a:fillRect/>
          </a:stretch>
        </p:blipFill>
        <p:spPr bwMode="auto">
          <a:xfrm>
            <a:off x="14031359" y="2311988"/>
            <a:ext cx="9280915" cy="5249333"/>
          </a:xfrm>
          <a:prstGeom prst="rect">
            <a:avLst/>
          </a:prstGeom>
          <a:noFill/>
          <a:ln w="9525">
            <a:noFill/>
            <a:miter lim="800000"/>
          </a:ln>
        </p:spPr>
      </p:pic>
      <p:sp>
        <p:nvSpPr>
          <p:cNvPr id="6" name="Prostokąt 5">
            <a:extLst>
              <a:ext uri="{FF2B5EF4-FFF2-40B4-BE49-F238E27FC236}">
                <a16:creationId xmlns:a16="http://schemas.microsoft.com/office/drawing/2014/main" id="{6A48FEB2-8E77-4448-9A60-8E82695730BE}"/>
              </a:ext>
            </a:extLst>
          </p:cNvPr>
          <p:cNvSpPr/>
          <p:nvPr/>
        </p:nvSpPr>
        <p:spPr>
          <a:xfrm>
            <a:off x="16696013" y="11634536"/>
            <a:ext cx="3951605" cy="1051560"/>
          </a:xfrm>
          <a:prstGeom prst="rect">
            <a:avLst/>
          </a:prstGeom>
        </p:spPr>
        <p:txBody>
          <a:bodyPr wrap="none" lIns="91440" tIns="45720" rIns="91440" bIns="45720" anchor="t">
            <a:spAutoFit/>
          </a:bodyPr>
          <a:lstStyle/>
          <a:p>
            <a:r>
              <a:rPr lang="es" sz="4000" b="0" i="0" strike="noStrike" cap="none" spc="0" baseline="0">
                <a:solidFill>
                  <a:srgbClr val="00B0F0"/>
                </a:solidFill>
                <a:effectLst/>
                <a:latin typeface="PT Sans"/>
                <a:ea typeface="PT Sans"/>
                <a:cs typeface="PT Sans"/>
                <a:hlinkClick r:id="rId5" history="0"/>
              </a:rPr>
              <a:t>Enlace a Youtube</a:t>
            </a:r>
            <a:endParaRPr lang="en-US" sz="4000"/>
          </a:p>
          <a:p>
            <a:r>
              <a:rPr lang="es" sz="2300" b="0" i="0" strike="noStrike" cap="none" spc="0" baseline="0">
                <a:solidFill>
                  <a:srgbClr val="00B0F0"/>
                </a:solidFill>
                <a:effectLst/>
                <a:latin typeface="PT Sans"/>
                <a:ea typeface="PT Sans"/>
                <a:cs typeface="PT Sans"/>
              </a:rPr>
              <a:t>I</a:t>
            </a:r>
            <a:endParaRPr lang="pl-PL"/>
          </a:p>
        </p:txBody>
      </p:sp>
      <p:sp>
        <p:nvSpPr>
          <p:cNvPr id="12" name="Prostokąt 11">
            <a:extLst>
              <a:ext uri="{FF2B5EF4-FFF2-40B4-BE49-F238E27FC236}">
                <a16:creationId xmlns:a16="http://schemas.microsoft.com/office/drawing/2014/main" id="{898C14FA-C71F-BF43-AA9C-C1163EE6CA24}"/>
              </a:ext>
            </a:extLst>
          </p:cNvPr>
          <p:cNvSpPr/>
          <p:nvPr/>
        </p:nvSpPr>
        <p:spPr>
          <a:xfrm>
            <a:off x="14753006" y="8986243"/>
            <a:ext cx="7837616" cy="2431435"/>
          </a:xfrm>
          <a:prstGeom prst="rect">
            <a:avLst/>
          </a:prstGeom>
        </p:spPr>
        <p:txBody>
          <a:bodyPr wrap="square">
            <a:spAutoFit/>
          </a:bodyPr>
          <a:lstStyle/>
          <a:p>
            <a:pPr algn="ctr"/>
            <a:r>
              <a:rPr lang="es" sz="3600" b="1" i="0" strike="noStrike" cap="none" spc="0" baseline="0" dirty="0">
                <a:solidFill>
                  <a:srgbClr val="002726"/>
                </a:solidFill>
                <a:effectLst/>
                <a:latin typeface="Arial"/>
                <a:ea typeface="Arial"/>
                <a:cs typeface="Arial"/>
              </a:rPr>
              <a:t>Ver</a:t>
            </a:r>
            <a:endPar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endParaRPr>
          </a:p>
          <a:p>
            <a:pPr algn="ctr"/>
            <a:endParaRPr lang="en-GB" sz="800" b="1" dirty="0">
              <a:solidFill>
                <a:srgbClr val="002726"/>
              </a:solidFill>
              <a:latin typeface="Arial" panose="020B0604020202020204" pitchFamily="34" charset="0"/>
              <a:ea typeface="Calibri" panose="020F0502020204030204" pitchFamily="34" charset="0"/>
              <a:cs typeface="Arial" panose="020B0604020202020204" pitchFamily="34" charset="0"/>
            </a:endParaRPr>
          </a:p>
          <a:p>
            <a:pPr algn="ctr"/>
            <a:r>
              <a:rPr lang="en-GB"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The 10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Biggest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mistakes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companies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make</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with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KPIs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Key</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Performance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Indicators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p>
        </p:txBody>
      </p:sp>
      <p:sp>
        <p:nvSpPr>
          <p:cNvPr id="13" name="Prostokąt 2">
            <a:extLst>
              <a:ext uri="{FF2B5EF4-FFF2-40B4-BE49-F238E27FC236}">
                <a16:creationId xmlns:a16="http://schemas.microsoft.com/office/drawing/2014/main" id="{20F5FCC3-682F-7242-910B-C59F9578A10D}"/>
              </a:ext>
            </a:extLst>
          </p:cNvPr>
          <p:cNvSpPr/>
          <p:nvPr/>
        </p:nvSpPr>
        <p:spPr>
          <a:xfrm>
            <a:off x="13998233" y="12184620"/>
            <a:ext cx="1664238"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(8</a:t>
            </a:r>
            <a:r>
              <a:rPr lang="es" sz="3200" dirty="0">
                <a:latin typeface="Arial"/>
                <a:ea typeface="Arial"/>
                <a:cs typeface="Arial"/>
              </a:rPr>
              <a:t> </a:t>
            </a:r>
            <a:r>
              <a:rPr lang="es" sz="3200" b="0" i="0" strike="noStrike" cap="none" spc="0" baseline="0" dirty="0">
                <a:solidFill>
                  <a:srgbClr val="A6A7AC"/>
                </a:solidFill>
                <a:effectLst/>
                <a:latin typeface="Arial"/>
                <a:ea typeface="Arial"/>
                <a:cs typeface="Arial"/>
              </a:rPr>
              <a:t>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4575081"/>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7" grpId="0"/>
      <p:bldP spid="6"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24322D79-A041-5744-8B14-E5A9A637C956}"/>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10" name="Prostokąt 9"/>
          <p:cNvSpPr/>
          <p:nvPr/>
        </p:nvSpPr>
        <p:spPr>
          <a:xfrm>
            <a:off x="-183136" y="0"/>
            <a:ext cx="1554272"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4. MÉTRICAS CLAVE DE LA INNOVACIÓN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sp>
        <p:nvSpPr>
          <p:cNvPr id="3" name="TextBox 2"/>
          <p:cNvSpPr txBox="1"/>
          <p:nvPr/>
        </p:nvSpPr>
        <p:spPr>
          <a:xfrm>
            <a:off x="2611852" y="1450663"/>
            <a:ext cx="19818941" cy="11587788"/>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2" spcCol="38100" rtlCol="0" anchor="ctr">
            <a:spAutoFit/>
          </a:bodyPr>
          <a:lstStyle/>
          <a:p>
            <a:pPr algn="l">
              <a:lnSpc>
                <a:spcPct val="110000"/>
              </a:lnSpc>
            </a:pPr>
            <a:r>
              <a:rPr lang="es" sz="6000" b="1" i="0" strike="noStrike" cap="none" spc="0" baseline="0" dirty="0">
                <a:solidFill>
                  <a:srgbClr val="002726"/>
                </a:solidFill>
                <a:effectLst/>
                <a:latin typeface="Bradley Hand ITC"/>
                <a:ea typeface="Bradley Hand ITC"/>
                <a:cs typeface="Bradley Hand ITC"/>
              </a:rPr>
              <a:t>¡RECUERDA!</a:t>
            </a:r>
            <a:endParaRPr lang="en-GB" sz="6000" b="1" dirty="0">
              <a:solidFill>
                <a:srgbClr val="002726"/>
              </a:solidFill>
              <a:latin typeface="Bradley Hand ITC" panose="03070402050302030203" pitchFamily="66" charset="0"/>
              <a:cs typeface="Apple Chancery" panose="03020702040506060504" pitchFamily="66" charset="-79"/>
            </a:endParaRPr>
          </a:p>
          <a:p>
            <a:pPr algn="l">
              <a:lnSpc>
                <a:spcPct val="110000"/>
              </a:lnSpc>
            </a:pPr>
            <a:br>
              <a:rPr sz="4000" dirty="0"/>
            </a:br>
            <a:r>
              <a:rPr lang="es" sz="4000" b="1" i="0" strike="noStrike" cap="none" spc="0" baseline="0" dirty="0">
                <a:solidFill>
                  <a:srgbClr val="002726"/>
                </a:solidFill>
                <a:effectLst/>
                <a:latin typeface="Arial"/>
                <a:ea typeface="Arial"/>
                <a:cs typeface="Arial"/>
              </a:rPr>
              <a:t>¡Trata de no utilizar demasiadas métricas diferentes!</a:t>
            </a:r>
            <a:endParaRPr lang="en-GB" sz="4000" b="1" dirty="0">
              <a:solidFill>
                <a:srgbClr val="002726"/>
              </a:solidFill>
              <a:latin typeface="Arial" panose="020B0604020202020204" pitchFamily="34" charset="0"/>
              <a:cs typeface="Arial" panose="020B0604020202020204" pitchFamily="34" charset="0"/>
            </a:endParaRPr>
          </a:p>
          <a:p>
            <a:pPr algn="l">
              <a:lnSpc>
                <a:spcPct val="110000"/>
              </a:lnSpc>
            </a:pPr>
            <a:br>
              <a:rPr sz="4000" dirty="0"/>
            </a:br>
            <a:r>
              <a:rPr lang="es" sz="4000" b="0" i="0" strike="noStrike" cap="none" spc="0" baseline="0" dirty="0">
                <a:solidFill>
                  <a:srgbClr val="000000"/>
                </a:solidFill>
                <a:effectLst/>
                <a:latin typeface="Arial"/>
                <a:ea typeface="Arial"/>
                <a:cs typeface="Arial"/>
              </a:rPr>
              <a:t>Usar muchas métricas diferentes puede dar lugar a una imagen confusa e incoherente de la innovación en la</a:t>
            </a:r>
            <a:r>
              <a:rPr lang="es" sz="4000" b="0" i="0" strike="noStrike" cap="none" spc="0" dirty="0">
                <a:solidFill>
                  <a:srgbClr val="000000"/>
                </a:solidFill>
                <a:effectLst/>
                <a:latin typeface="Arial"/>
                <a:ea typeface="Arial"/>
                <a:cs typeface="Arial"/>
              </a:rPr>
              <a:t> </a:t>
            </a:r>
            <a:r>
              <a:rPr lang="es-ES" sz="4000" dirty="0">
                <a:solidFill>
                  <a:srgbClr val="000000"/>
                </a:solidFill>
                <a:latin typeface="Arial"/>
                <a:ea typeface="Arial"/>
                <a:cs typeface="Arial"/>
              </a:rPr>
              <a:t>c</a:t>
            </a:r>
            <a:r>
              <a:rPr lang="es" sz="4000" b="0" i="0" strike="noStrike" cap="none" spc="0" baseline="0" dirty="0">
                <a:solidFill>
                  <a:srgbClr val="000000"/>
                </a:solidFill>
                <a:effectLst/>
                <a:latin typeface="Arial"/>
                <a:ea typeface="Arial"/>
                <a:cs typeface="Arial"/>
              </a:rPr>
              <a:t>ompañía.</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br>
              <a:rPr sz="4000" dirty="0"/>
            </a:br>
            <a:r>
              <a:rPr lang="es" sz="4000" b="0" i="0" strike="noStrike" cap="none" spc="0" baseline="0" dirty="0">
                <a:solidFill>
                  <a:srgbClr val="000000"/>
                </a:solidFill>
                <a:effectLst/>
                <a:latin typeface="Arial"/>
                <a:ea typeface="Arial"/>
                <a:cs typeface="Arial"/>
              </a:rPr>
              <a:t>Así pues, empieza con calma, involucra a las personas adecuadas y elije sólo unos cuantos KPIs de innovación para empezar.</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br>
              <a:rPr sz="4000" dirty="0"/>
            </a:br>
            <a:r>
              <a:rPr lang="es" sz="4000" dirty="0">
                <a:solidFill>
                  <a:srgbClr val="000000"/>
                </a:solidFill>
                <a:latin typeface="Arial"/>
                <a:cs typeface="Arial"/>
              </a:rPr>
              <a:t>T</a:t>
            </a:r>
            <a:r>
              <a:rPr lang="es" sz="4000" b="0" i="0" strike="noStrike" cap="none" spc="0" baseline="0" dirty="0">
                <a:solidFill>
                  <a:srgbClr val="000000"/>
                </a:solidFill>
                <a:effectLst/>
                <a:latin typeface="Arial"/>
                <a:ea typeface="Arial"/>
                <a:cs typeface="Arial"/>
              </a:rPr>
              <a:t>u personal te lo agradecerá.</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br>
              <a:rPr sz="4000" dirty="0"/>
            </a:br>
            <a:endParaRPr lang="es-ES" sz="4000" dirty="0"/>
          </a:p>
          <a:p>
            <a:pPr algn="l">
              <a:lnSpc>
                <a:spcPct val="110000"/>
              </a:lnSpc>
            </a:pPr>
            <a:r>
              <a:rPr lang="es" sz="4000" b="1" i="0" strike="noStrike" cap="none" spc="0" baseline="0" dirty="0">
                <a:solidFill>
                  <a:srgbClr val="002726"/>
                </a:solidFill>
                <a:effectLst/>
                <a:latin typeface="Arial"/>
                <a:ea typeface="Arial"/>
                <a:cs typeface="Arial"/>
              </a:rPr>
              <a:t>Una vez que hayas encontrado un planteamiento que </a:t>
            </a:r>
            <a:r>
              <a:rPr lang="es" sz="4000" b="1" dirty="0">
                <a:solidFill>
                  <a:srgbClr val="002726"/>
                </a:solidFill>
                <a:latin typeface="Arial"/>
                <a:ea typeface="Arial"/>
                <a:cs typeface="Arial"/>
              </a:rPr>
              <a:t>te</a:t>
            </a:r>
            <a:r>
              <a:rPr lang="es" sz="4000" b="1" i="0" strike="noStrike" cap="none" spc="0" baseline="0" dirty="0">
                <a:solidFill>
                  <a:srgbClr val="002726"/>
                </a:solidFill>
                <a:effectLst/>
                <a:latin typeface="Arial"/>
                <a:ea typeface="Arial"/>
                <a:cs typeface="Arial"/>
              </a:rPr>
              <a:t> funcione, ¡sigue con él!</a:t>
            </a:r>
            <a:endParaRPr lang="en-GB" sz="4000" b="1" dirty="0">
              <a:solidFill>
                <a:srgbClr val="002726"/>
              </a:solidFill>
              <a:latin typeface="Arial" panose="020B0604020202020204" pitchFamily="34" charset="0"/>
              <a:cs typeface="Arial" panose="020B0604020202020204" pitchFamily="34" charset="0"/>
            </a:endParaRPr>
          </a:p>
          <a:p>
            <a:pPr algn="l">
              <a:lnSpc>
                <a:spcPct val="110000"/>
              </a:lnSpc>
            </a:pPr>
            <a:br>
              <a:rPr sz="4000" dirty="0"/>
            </a:br>
            <a:r>
              <a:rPr lang="es" sz="4000" b="0" i="0" strike="noStrike" cap="none" spc="0" baseline="0" dirty="0">
                <a:solidFill>
                  <a:srgbClr val="000000"/>
                </a:solidFill>
                <a:effectLst/>
                <a:latin typeface="Arial"/>
                <a:ea typeface="Arial"/>
                <a:cs typeface="Arial"/>
              </a:rPr>
              <a:t>El hecho de mantener un método de medición a lo largo del tiempo garantizará que tus resultados estén estandarizados y puedan compararse entre trimestres.</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br>
              <a:rPr sz="4000" dirty="0"/>
            </a:br>
            <a:r>
              <a:rPr lang="es" sz="4000" b="0" i="0" strike="noStrike" cap="none" spc="0" baseline="0" dirty="0">
                <a:solidFill>
                  <a:srgbClr val="000000"/>
                </a:solidFill>
                <a:effectLst/>
                <a:latin typeface="Arial"/>
                <a:ea typeface="Arial"/>
                <a:cs typeface="Arial"/>
              </a:rPr>
              <a:t>Mantente fiel a algo durante el tiempo suficiente y podrás exponer de forma convincente tus tendencias de innovación.</a:t>
            </a:r>
            <a:endParaRPr lang="en-GB" sz="4000" dirty="0">
              <a:solidFill>
                <a:srgbClr val="000000"/>
              </a:solidFill>
              <a:latin typeface="Arial" panose="020B0604020202020204" pitchFamily="34" charset="0"/>
              <a:cs typeface="Arial" panose="020B0604020202020204" pitchFamily="34" charset="0"/>
            </a:endParaRPr>
          </a:p>
          <a:p>
            <a:pPr algn="l">
              <a:lnSpc>
                <a:spcPct val="110000"/>
              </a:lnSpc>
            </a:pPr>
            <a:endParaRPr kumimoji="0" lang="en-GB"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PT Sans"/>
            </a:endParaRPr>
          </a:p>
          <a:p>
            <a:pPr algn="l">
              <a:lnSpc>
                <a:spcPct val="110000"/>
              </a:lnSpc>
            </a:pPr>
            <a:endParaRPr kumimoji="0" lang="en-GB" sz="4000" b="0" i="0" u="none" strike="noStrike" cap="none" spc="0" normalizeH="0" baseline="0" dirty="0">
              <a:ln>
                <a:noFill/>
              </a:ln>
              <a:solidFill>
                <a:srgbClr val="A6A7AC"/>
              </a:solidFill>
              <a:effectLst/>
              <a:uFillTx/>
              <a:sym typeface="PT Sans"/>
            </a:endParaRPr>
          </a:p>
        </p:txBody>
      </p:sp>
    </p:spTree>
    <p:extLst>
      <p:ext uri="{BB962C8B-B14F-4D97-AF65-F5344CB8AC3E}">
        <p14:creationId xmlns:p14="http://schemas.microsoft.com/office/powerpoint/2010/main" val="23449104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nodeType="afterGroup">
                            <p:stCondLst>
                              <p:cond delay="35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par>
                          <p:cTn id="20" fill="hold" nodeType="afterGroup">
                            <p:stCondLst>
                              <p:cond delay="55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0"/>
                                        <p:tgtEl>
                                          <p:spTgt spid="3">
                                            <p:txEl>
                                              <p:pRg st="4" end="4"/>
                                            </p:txEl>
                                          </p:spTgt>
                                        </p:tgtEl>
                                      </p:cBhvr>
                                    </p:animEffect>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10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up)">
                                      <p:cBhvr>
                                        <p:cTn id="33" dur="1000"/>
                                        <p:tgtEl>
                                          <p:spTgt spid="3">
                                            <p:txEl>
                                              <p:pRg st="8" end="8"/>
                                            </p:txEl>
                                          </p:spTgt>
                                        </p:tgtEl>
                                      </p:cBhvr>
                                    </p:animEffect>
                                  </p:childTnLst>
                                </p:cTn>
                              </p:par>
                            </p:childTnLst>
                          </p:cTn>
                        </p:par>
                        <p:par>
                          <p:cTn id="34" fill="hold" nodeType="afterGroup">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2000"/>
                                        <p:tgtEl>
                                          <p:spTgt spid="3">
                                            <p:txEl>
                                              <p:pRg st="9" end="9"/>
                                            </p:txEl>
                                          </p:spTgt>
                                        </p:tgtEl>
                                      </p:cBhvr>
                                    </p:animEffect>
                                  </p:childTnLst>
                                </p:cTn>
                              </p:par>
                            </p:childTnLst>
                          </p:cTn>
                        </p:par>
                        <p:par>
                          <p:cTn id="38" fill="hold" nodeType="afterGroup">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up)">
                                      <p:cBhvr>
                                        <p:cTn id="4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7" cy="1123682"/>
          </a:xfrm>
        </p:spPr>
        <p:txBody>
          <a:bodyPr>
            <a:normAutofit/>
          </a:bodyPr>
          <a:lstStyle/>
          <a:p>
            <a:pPr algn="ctr"/>
            <a:r>
              <a:rPr lang="es" sz="5300" b="1" i="0" strike="noStrike" cap="none" spc="0" baseline="0" dirty="0">
                <a:solidFill>
                  <a:srgbClr val="496F63"/>
                </a:solidFill>
                <a:effectLst/>
                <a:latin typeface="Calibri" panose="020F0502020204030204" pitchFamily="34" charset="0"/>
                <a:ea typeface="Bradley Hand ITC"/>
                <a:cs typeface="Calibri" panose="020F0502020204030204" pitchFamily="34" charset="0"/>
              </a:rPr>
              <a:t>Pero, ¿qué métricas y KPIs de innovación debes utilizar? </a:t>
            </a: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702507" y="1594566"/>
            <a:ext cx="19880925" cy="3011713"/>
          </a:xfrm>
        </p:spPr>
        <p:txBody>
          <a:bodyPr>
            <a:normAutofit fontScale="87500"/>
          </a:bodyPr>
          <a:lstStyle/>
          <a:p>
            <a:pPr>
              <a:lnSpc>
                <a:spcPct val="170000"/>
              </a:lnSpc>
            </a:pPr>
            <a:r>
              <a:rPr lang="es" sz="3600" b="0" i="0" strike="noStrike" cap="none" spc="0" baseline="0" dirty="0">
                <a:solidFill>
                  <a:srgbClr val="002726"/>
                </a:solidFill>
                <a:effectLst/>
                <a:latin typeface="Arial"/>
                <a:ea typeface="Arial"/>
                <a:cs typeface="Arial"/>
              </a:rPr>
              <a:t>Deberías elegir métricas que sean coherentes con tu estrategia de innovación y que coincidan con las áreas de enfoque de las inversiones de los años venideros. Considera estos factores y desarrolla tu propia </a:t>
            </a:r>
            <a:r>
              <a:rPr lang="es" sz="3600" b="1" i="0" strike="noStrike" cap="none" spc="0" baseline="0" dirty="0">
                <a:solidFill>
                  <a:srgbClr val="002726"/>
                </a:solidFill>
                <a:effectLst/>
                <a:latin typeface="Arial"/>
                <a:ea typeface="Arial"/>
                <a:cs typeface="Arial"/>
              </a:rPr>
              <a:t>"combinación de métricas"</a:t>
            </a:r>
            <a:r>
              <a:rPr lang="es" sz="3600" b="0" i="0" strike="noStrike" cap="none" spc="0" baseline="0" dirty="0">
                <a:solidFill>
                  <a:srgbClr val="002726"/>
                </a:solidFill>
                <a:effectLst/>
                <a:latin typeface="Arial"/>
                <a:ea typeface="Arial"/>
                <a:cs typeface="Arial"/>
              </a:rPr>
              <a:t> que abarque las áreas de  la creatividad de la </a:t>
            </a:r>
            <a:r>
              <a:rPr lang="es" sz="3600" dirty="0">
                <a:solidFill>
                  <a:srgbClr val="000000"/>
                </a:solidFill>
                <a:latin typeface="Arial"/>
                <a:ea typeface="Arial"/>
                <a:cs typeface="Arial"/>
              </a:rPr>
              <a:t>compañía</a:t>
            </a:r>
            <a:r>
              <a:rPr lang="es" sz="3600" b="0" i="0" strike="noStrike" cap="none" spc="0" baseline="0" dirty="0">
                <a:solidFill>
                  <a:srgbClr val="002726"/>
                </a:solidFill>
                <a:effectLst/>
                <a:latin typeface="Arial"/>
                <a:ea typeface="Arial"/>
                <a:cs typeface="Arial"/>
              </a:rPr>
              <a:t> que más te importan.</a:t>
            </a:r>
          </a:p>
        </p:txBody>
      </p:sp>
      <p:sp>
        <p:nvSpPr>
          <p:cNvPr id="7" name="Tytuł 1">
            <a:extLst>
              <a:ext uri="{FF2B5EF4-FFF2-40B4-BE49-F238E27FC236}">
                <a16:creationId xmlns:a16="http://schemas.microsoft.com/office/drawing/2014/main" id="{E0984DD5-F5C3-9C4A-90D4-4940104B83B1}"/>
              </a:ext>
            </a:extLst>
          </p:cNvPr>
          <p:cNvSpPr txBox="1"/>
          <p:nvPr/>
        </p:nvSpPr>
        <p:spPr>
          <a:xfrm>
            <a:off x="1904999" y="4775200"/>
            <a:ext cx="21475943" cy="2133600"/>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just" hangingPunct="1">
              <a:lnSpc>
                <a:spcPct val="150000"/>
              </a:lnSpc>
            </a:pPr>
            <a:r>
              <a:rPr lang="es" sz="4000" b="1" i="0" strike="noStrike" cap="none" spc="0" baseline="0" dirty="0">
                <a:solidFill>
                  <a:srgbClr val="393941"/>
                </a:solidFill>
                <a:effectLst/>
                <a:latin typeface="Arial"/>
                <a:ea typeface="Arial"/>
                <a:cs typeface="Arial"/>
              </a:rPr>
              <a:t>Para asegurarte de que recoges todos los elementos de innovación, </a:t>
            </a:r>
            <a:r>
              <a:rPr lang="es" sz="4000" b="1" i="0" strike="noStrike" cap="none" spc="0" baseline="0" dirty="0">
                <a:solidFill>
                  <a:srgbClr val="496F63"/>
                </a:solidFill>
                <a:effectLst/>
                <a:latin typeface="Arial"/>
                <a:ea typeface="Arial"/>
                <a:cs typeface="Arial"/>
              </a:rPr>
              <a:t>se recomienda utilizar las siguientes métricas y KPIs:</a:t>
            </a:r>
          </a:p>
        </p:txBody>
      </p:sp>
      <p:sp>
        <p:nvSpPr>
          <p:cNvPr id="8" name="Symbol zastępczy tekstu 2">
            <a:extLst>
              <a:ext uri="{FF2B5EF4-FFF2-40B4-BE49-F238E27FC236}">
                <a16:creationId xmlns:a16="http://schemas.microsoft.com/office/drawing/2014/main" id="{98CE192F-7AB9-C343-AF03-BE10EA35CA00}"/>
              </a:ext>
            </a:extLst>
          </p:cNvPr>
          <p:cNvSpPr txBox="1"/>
          <p:nvPr/>
        </p:nvSpPr>
        <p:spPr>
          <a:xfrm>
            <a:off x="1904999" y="10922000"/>
            <a:ext cx="20739342" cy="1718249"/>
          </a:xfrm>
          <a:prstGeom prst="rect">
            <a:avLst/>
          </a:prstGeom>
          <a:solidFill>
            <a:srgbClr val="496F63"/>
          </a:solidFill>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chor="ctr">
            <a:noAutofit/>
          </a:bodyPr>
          <a:lst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a:lstStyle>
          <a:p>
            <a:pPr marL="514350" indent="-514350" algn="ctr" hangingPunct="1">
              <a:lnSpc>
                <a:spcPct val="150000"/>
              </a:lnSpc>
              <a:buAutoNum type="arabicPeriod" startAt="3"/>
            </a:pPr>
            <a:r>
              <a:rPr lang="es" sz="3200" b="1" i="0" strike="noStrike" cap="none" spc="0" baseline="0" dirty="0">
                <a:solidFill>
                  <a:srgbClr val="FFFFFF"/>
                </a:solidFill>
                <a:effectLst/>
                <a:latin typeface="Arial"/>
                <a:ea typeface="Arial"/>
                <a:cs typeface="Arial"/>
              </a:rPr>
              <a:t>La cantidad de proyectos innovadores que progresan a través de los hitos previstos en el proyecto cada trimestre.</a:t>
            </a:r>
          </a:p>
        </p:txBody>
      </p:sp>
      <p:sp>
        <p:nvSpPr>
          <p:cNvPr id="9" name="Prostokąt 8"/>
          <p:cNvSpPr/>
          <p:nvPr/>
        </p:nvSpPr>
        <p:spPr>
          <a:xfrm>
            <a:off x="-183136" y="0"/>
            <a:ext cx="1554272"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4. MÉTRICAS CLAVE DE LA INNOVACIÓN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sp>
        <p:nvSpPr>
          <p:cNvPr id="11" name="Prostokąt 10"/>
          <p:cNvSpPr/>
          <p:nvPr/>
        </p:nvSpPr>
        <p:spPr>
          <a:xfrm>
            <a:off x="1904998" y="7057916"/>
            <a:ext cx="20739343" cy="1478418"/>
          </a:xfrm>
          <a:prstGeom prst="rect">
            <a:avLst/>
          </a:prstGeom>
          <a:solidFill>
            <a:srgbClr val="84CAC5"/>
          </a:solidFill>
        </p:spPr>
        <p:txBody>
          <a:bodyPr wrap="square" anchor="ctr">
            <a:spAutoFit/>
          </a:bodyPr>
          <a:lstStyle/>
          <a:p>
            <a:pPr marL="742950" indent="-742950" algn="ctr" hangingPunct="1">
              <a:lnSpc>
                <a:spcPct val="150000"/>
              </a:lnSpc>
              <a:buAutoNum type="arabicPeriod"/>
            </a:pPr>
            <a:r>
              <a:rPr lang="es" sz="3200" b="1" i="0" strike="noStrike" cap="none" spc="0" baseline="0" dirty="0">
                <a:solidFill>
                  <a:srgbClr val="FFFFFF"/>
                </a:solidFill>
                <a:effectLst/>
                <a:latin typeface="Arial"/>
                <a:ea typeface="Arial"/>
                <a:cs typeface="Arial"/>
              </a:rPr>
              <a:t>El porcentaje global de ingresos generados por innovaciones recientes</a:t>
            </a:r>
            <a:r>
              <a:rPr lang="es" sz="3200" b="0" i="0" strike="noStrike" cap="none" spc="0" baseline="0" dirty="0">
                <a:solidFill>
                  <a:srgbClr val="FFFFFF"/>
                </a:solidFill>
                <a:effectLst/>
                <a:latin typeface="Arial"/>
                <a:ea typeface="Arial"/>
                <a:cs typeface="Arial"/>
              </a:rPr>
              <a:t> (por ejemplo, productos lanzados al mercado en los últimos dos o tres años).</a:t>
            </a:r>
          </a:p>
        </p:txBody>
      </p:sp>
      <p:sp>
        <p:nvSpPr>
          <p:cNvPr id="12" name="Prostokąt 11"/>
          <p:cNvSpPr/>
          <p:nvPr/>
        </p:nvSpPr>
        <p:spPr>
          <a:xfrm>
            <a:off x="1904998" y="8583577"/>
            <a:ext cx="20739343" cy="2286000"/>
          </a:xfrm>
          <a:prstGeom prst="rect">
            <a:avLst/>
          </a:prstGeom>
          <a:solidFill>
            <a:srgbClr val="71BB9A"/>
          </a:solidFill>
        </p:spPr>
        <p:txBody>
          <a:bodyPr wrap="square" anchor="ctr">
            <a:spAutoFit/>
          </a:bodyPr>
          <a:lstStyle/>
          <a:p>
            <a:pPr marL="742950" indent="-742950" algn="ctr" hangingPunct="1">
              <a:lnSpc>
                <a:spcPct val="150000"/>
              </a:lnSpc>
              <a:buAutoNum type="arabicPeriod" startAt="2"/>
            </a:pPr>
            <a:r>
              <a:rPr lang="es" sz="3200" b="1" i="0" strike="noStrike" cap="none" spc="0" baseline="0" dirty="0">
                <a:solidFill>
                  <a:srgbClr val="FFFFFF"/>
                </a:solidFill>
                <a:effectLst/>
                <a:latin typeface="Arial"/>
                <a:ea typeface="Arial"/>
                <a:cs typeface="Arial"/>
              </a:rPr>
              <a:t>El porcentaje de tiempo del personal </a:t>
            </a:r>
            <a:r>
              <a:rPr lang="es" sz="3200" b="0" i="0" strike="noStrike" cap="none" spc="0" baseline="0" dirty="0">
                <a:solidFill>
                  <a:srgbClr val="FFFFFF"/>
                </a:solidFill>
                <a:effectLst/>
                <a:latin typeface="Arial"/>
                <a:ea typeface="Arial"/>
                <a:cs typeface="Arial"/>
              </a:rPr>
              <a:t>(incluido el tiempo de los ejecutivos) </a:t>
            </a:r>
            <a:r>
              <a:rPr lang="es" sz="3200" b="1" i="0" strike="noStrike" cap="none" spc="0" baseline="0" dirty="0">
                <a:solidFill>
                  <a:srgbClr val="FFFFFF"/>
                </a:solidFill>
                <a:effectLst/>
                <a:latin typeface="Arial"/>
                <a:ea typeface="Arial"/>
                <a:cs typeface="Arial"/>
              </a:rPr>
              <a:t>dedicado a las actividades de innovación de alto valor</a:t>
            </a:r>
            <a:r>
              <a:rPr lang="es" sz="3200" b="0" i="0" strike="noStrike" cap="none" spc="0" baseline="0" dirty="0">
                <a:solidFill>
                  <a:srgbClr val="FFFFFF"/>
                </a:solidFill>
                <a:effectLst/>
                <a:latin typeface="Arial"/>
                <a:ea typeface="Arial"/>
                <a:cs typeface="Arial"/>
              </a:rPr>
              <a:t> (en otras palabras, los esfuerzos creativos que dan lugar a innovaciones con potencial de mercado).</a:t>
            </a:r>
          </a:p>
        </p:txBody>
      </p:sp>
    </p:spTree>
    <p:extLst>
      <p:ext uri="{BB962C8B-B14F-4D97-AF65-F5344CB8AC3E}">
        <p14:creationId xmlns:p14="http://schemas.microsoft.com/office/powerpoint/2010/main" val="1338468734"/>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nodeType="afterGroup">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nodeType="after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7" cy="1615942"/>
          </a:xfrm>
        </p:spPr>
        <p:txBody>
          <a:bodyPr>
            <a:normAutofit/>
          </a:bodyPr>
          <a:lstStyle/>
          <a:p>
            <a:pPr algn="ctr"/>
            <a:r>
              <a:rPr lang="es" sz="10000" b="1" i="0" strike="noStrike" cap="none" spc="0" baseline="0">
                <a:solidFill>
                  <a:srgbClr val="496F63"/>
                </a:solidFill>
                <a:effectLst/>
                <a:latin typeface="Montserrat-SemiBold"/>
                <a:ea typeface="Montserrat-SemiBold"/>
                <a:cs typeface="Montserrat-SemiBold"/>
              </a:rPr>
              <a:t>5. Métodos de evaluación</a:t>
            </a:r>
            <a:endParaRPr lang="pl-PL" sz="5300">
              <a:solidFill>
                <a:srgbClr val="496F63"/>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123170" y="1822684"/>
            <a:ext cx="10672017" cy="9083268"/>
          </a:xfrm>
        </p:spPr>
        <p:txBody>
          <a:bodyPr>
            <a:noAutofit/>
          </a:bodyPr>
          <a:lstStyle/>
          <a:p>
            <a:pPr>
              <a:lnSpc>
                <a:spcPct val="150000"/>
              </a:lnSpc>
            </a:pPr>
            <a:r>
              <a:rPr lang="es" sz="5400" b="1" i="1" strike="noStrike" cap="none" spc="0" baseline="0" dirty="0">
                <a:solidFill>
                  <a:srgbClr val="000000"/>
                </a:solidFill>
                <a:effectLst/>
                <a:latin typeface="+mj-lt"/>
                <a:ea typeface="Bradley Hand ITC"/>
                <a:cs typeface="Bradley Hand ITC"/>
              </a:rPr>
              <a:t>Análisis DAFO puntuado</a:t>
            </a:r>
          </a:p>
          <a:p>
            <a:pPr>
              <a:lnSpc>
                <a:spcPct val="150000"/>
              </a:lnSpc>
            </a:pPr>
            <a:endParaRPr lang="en-US" sz="3600" b="1" i="1" dirty="0">
              <a:solidFill>
                <a:srgbClr val="000000"/>
              </a:solidFill>
              <a:latin typeface="Bradley Hand ITC" panose="03070402050302030203" pitchFamily="66" charset="0"/>
              <a:cs typeface="Apple Chancery" panose="03020702040506060504" pitchFamily="66" charset="-79"/>
            </a:endParaRPr>
          </a:p>
          <a:p>
            <a:pPr>
              <a:lnSpc>
                <a:spcPct val="150000"/>
              </a:lnSpc>
            </a:pPr>
            <a:r>
              <a:rPr lang="es" sz="3400" dirty="0">
                <a:solidFill>
                  <a:srgbClr val="000000"/>
                </a:solidFill>
                <a:latin typeface="Arial"/>
                <a:ea typeface="Arial"/>
                <a:cs typeface="Arial"/>
              </a:rPr>
              <a:t>Este método de análisis DAFO incluye un sistema de puntuación en el que los revisores </a:t>
            </a:r>
            <a:r>
              <a:rPr lang="es" sz="3400" i="1" dirty="0">
                <a:solidFill>
                  <a:srgbClr val="000000"/>
                </a:solidFill>
                <a:latin typeface="Arial"/>
                <a:ea typeface="Arial"/>
                <a:cs typeface="Arial"/>
              </a:rPr>
              <a:t>otorgan</a:t>
            </a:r>
            <a:r>
              <a:rPr lang="es" sz="3400" dirty="0">
                <a:solidFill>
                  <a:srgbClr val="000000"/>
                </a:solidFill>
                <a:latin typeface="Arial"/>
                <a:ea typeface="Arial"/>
                <a:cs typeface="Arial"/>
              </a:rPr>
              <a:t> de 0 a 5 puntos, por cada uno por los puntos fuertes y oportunidades, y </a:t>
            </a:r>
            <a:r>
              <a:rPr lang="es" sz="3400" i="1" dirty="0">
                <a:solidFill>
                  <a:srgbClr val="000000"/>
                </a:solidFill>
                <a:latin typeface="Arial"/>
                <a:ea typeface="Arial"/>
                <a:cs typeface="Arial"/>
              </a:rPr>
              <a:t>restan </a:t>
            </a:r>
            <a:r>
              <a:rPr lang="es" sz="3400" dirty="0">
                <a:solidFill>
                  <a:srgbClr val="000000"/>
                </a:solidFill>
                <a:latin typeface="Arial"/>
                <a:ea typeface="Arial"/>
                <a:cs typeface="Arial"/>
              </a:rPr>
              <a:t>de 0 a 5 puntos por cada uno por las debilidades o amenazas.</a:t>
            </a:r>
          </a:p>
          <a:p>
            <a:pPr>
              <a:lnSpc>
                <a:spcPct val="150000"/>
              </a:lnSpc>
            </a:pPr>
            <a:br>
              <a:rPr sz="3400" dirty="0"/>
            </a:br>
            <a:r>
              <a:rPr lang="es" sz="3400" b="0" i="0" strike="noStrike" cap="none" spc="0" baseline="0" dirty="0">
                <a:solidFill>
                  <a:srgbClr val="000000"/>
                </a:solidFill>
                <a:effectLst/>
                <a:latin typeface="Arial"/>
                <a:ea typeface="Arial"/>
                <a:cs typeface="Arial"/>
              </a:rPr>
              <a:t>Así se obtiene una métrica DAFO que puede resultar útil para comparar una gran cantidad de ideas.</a:t>
            </a:r>
            <a:endParaRPr lang="pl-PL" sz="3400" b="1" dirty="0">
              <a:solidFill>
                <a:srgbClr val="000000"/>
              </a:solidFill>
              <a:latin typeface="Arial" panose="020B0604020202020204" pitchFamily="34" charset="0"/>
              <a:cs typeface="Arial" panose="020B0604020202020204" pitchFamily="34" charset="0"/>
            </a:endParaRPr>
          </a:p>
          <a:p>
            <a:pPr>
              <a:lnSpc>
                <a:spcPct val="150000"/>
              </a:lnSpc>
            </a:pPr>
            <a:endParaRPr lang="pl-PL" sz="3600" b="1" dirty="0">
              <a:solidFill>
                <a:srgbClr val="000000"/>
              </a:solidFill>
              <a:latin typeface="Apple Chancery" panose="03020702040506060504" pitchFamily="66" charset="-79"/>
              <a:cs typeface="Apple Chancery" panose="03020702040506060504" pitchFamily="66" charset="-79"/>
            </a:endParaRPr>
          </a:p>
        </p:txBody>
      </p:sp>
      <p:grpSp>
        <p:nvGrpSpPr>
          <p:cNvPr id="7" name="Group 3">
            <a:extLst>
              <a:ext uri="{FF2B5EF4-FFF2-40B4-BE49-F238E27FC236}">
                <a16:creationId xmlns:a16="http://schemas.microsoft.com/office/drawing/2014/main" id="{6499144E-864D-B04E-80FD-59F3BD7E2249}"/>
              </a:ext>
            </a:extLst>
          </p:cNvPr>
          <p:cNvGrpSpPr/>
          <p:nvPr/>
        </p:nvGrpSpPr>
        <p:grpSpPr>
          <a:xfrm>
            <a:off x="15105336" y="3003215"/>
            <a:ext cx="6926102" cy="5624922"/>
            <a:chOff x="3294270" y="754343"/>
            <a:chExt cx="6103185" cy="5349314"/>
          </a:xfrm>
        </p:grpSpPr>
        <p:sp>
          <p:nvSpPr>
            <p:cNvPr id="8" name="Freeform 54">
              <a:extLst>
                <a:ext uri="{FF2B5EF4-FFF2-40B4-BE49-F238E27FC236}">
                  <a16:creationId xmlns:a16="http://schemas.microsoft.com/office/drawing/2014/main" id="{51D15B22-F7A9-B94C-9100-285A6164A46E}"/>
                </a:ext>
              </a:extLst>
            </p:cNvPr>
            <p:cNvSpPr/>
            <p:nvPr/>
          </p:nvSpPr>
          <p:spPr>
            <a:xfrm>
              <a:off x="3421344" y="4141009"/>
              <a:ext cx="5349314" cy="1962648"/>
            </a:xfrm>
            <a:custGeom>
              <a:avLst/>
              <a:gdLst>
                <a:gd name="connsiteX0" fmla="*/ 4202429 w 5349314"/>
                <a:gd name="connsiteY0" fmla="*/ 1947627 h 1962648"/>
                <a:gd name="connsiteX1" fmla="*/ 4234845 w 5349314"/>
                <a:gd name="connsiteY1" fmla="*/ 1952574 h 1962648"/>
                <a:gd name="connsiteX2" fmla="*/ 4218544 w 5349314"/>
                <a:gd name="connsiteY2" fmla="*/ 1951341 h 1962648"/>
                <a:gd name="connsiteX3" fmla="*/ 3928708 w 5349314"/>
                <a:gd name="connsiteY3" fmla="*/ 1857925 h 1962648"/>
                <a:gd name="connsiteX4" fmla="*/ 3957226 w 5349314"/>
                <a:gd name="connsiteY4" fmla="*/ 1871663 h 1962648"/>
                <a:gd name="connsiteX5" fmla="*/ 3942546 w 5349314"/>
                <a:gd name="connsiteY5" fmla="*/ 1865879 h 1962648"/>
                <a:gd name="connsiteX6" fmla="*/ 3757771 w 5349314"/>
                <a:gd name="connsiteY6" fmla="*/ 1744269 h 1962648"/>
                <a:gd name="connsiteX7" fmla="*/ 3769043 w 5349314"/>
                <a:gd name="connsiteY7" fmla="*/ 1753570 h 1962648"/>
                <a:gd name="connsiteX8" fmla="*/ 3769043 w 5349314"/>
                <a:gd name="connsiteY8" fmla="*/ 1754514 h 1962648"/>
                <a:gd name="connsiteX9" fmla="*/ 5339238 w 5349314"/>
                <a:gd name="connsiteY9" fmla="*/ 848169 h 1962648"/>
                <a:gd name="connsiteX10" fmla="*/ 5344248 w 5349314"/>
                <a:gd name="connsiteY10" fmla="*/ 880990 h 1962648"/>
                <a:gd name="connsiteX11" fmla="*/ 5349314 w 5349314"/>
                <a:gd name="connsiteY11" fmla="*/ 981324 h 1962648"/>
                <a:gd name="connsiteX12" fmla="*/ 4367990 w 5349314"/>
                <a:gd name="connsiteY12" fmla="*/ 1962648 h 1962648"/>
                <a:gd name="connsiteX13" fmla="*/ 4367990 w 5349314"/>
                <a:gd name="connsiteY13" fmla="*/ 1962648 h 1962648"/>
                <a:gd name="connsiteX14" fmla="*/ 4468324 w 5349314"/>
                <a:gd name="connsiteY14" fmla="*/ 1957582 h 1962648"/>
                <a:gd name="connsiteX15" fmla="*/ 5349313 w 5349314"/>
                <a:gd name="connsiteY15" fmla="*/ 981324 h 1962648"/>
                <a:gd name="connsiteX16" fmla="*/ 5258326 w 5349314"/>
                <a:gd name="connsiteY16" fmla="*/ 570556 h 1962648"/>
                <a:gd name="connsiteX17" fmla="*/ 5272197 w 5349314"/>
                <a:gd name="connsiteY17" fmla="*/ 599349 h 1962648"/>
                <a:gd name="connsiteX18" fmla="*/ 5329377 w 5349314"/>
                <a:gd name="connsiteY18" fmla="*/ 783553 h 1962648"/>
                <a:gd name="connsiteX19" fmla="*/ 5334294 w 5349314"/>
                <a:gd name="connsiteY19" fmla="*/ 815774 h 1962648"/>
                <a:gd name="connsiteX20" fmla="*/ 5305195 w 5349314"/>
                <a:gd name="connsiteY20" fmla="*/ 689509 h 1962648"/>
                <a:gd name="connsiteX21" fmla="*/ 5064279 w 5349314"/>
                <a:gd name="connsiteY21" fmla="*/ 290319 h 1962648"/>
                <a:gd name="connsiteX22" fmla="*/ 5181719 w 5349314"/>
                <a:gd name="connsiteY22" fmla="*/ 432657 h 1962648"/>
                <a:gd name="connsiteX23" fmla="*/ 5230873 w 5349314"/>
                <a:gd name="connsiteY23" fmla="*/ 513567 h 1962648"/>
                <a:gd name="connsiteX24" fmla="*/ 5244592 w 5349314"/>
                <a:gd name="connsiteY24" fmla="*/ 542045 h 1962648"/>
                <a:gd name="connsiteX25" fmla="*/ 5181718 w 5349314"/>
                <a:gd name="connsiteY25" fmla="*/ 432656 h 1962648"/>
                <a:gd name="connsiteX26" fmla="*/ 5064292 w 5349314"/>
                <a:gd name="connsiteY26" fmla="*/ 290335 h 1962648"/>
                <a:gd name="connsiteX27" fmla="*/ 981324 w 5349314"/>
                <a:gd name="connsiteY27" fmla="*/ 0 h 1962648"/>
                <a:gd name="connsiteX28" fmla="*/ 1529992 w 5349314"/>
                <a:gd name="connsiteY28" fmla="*/ 167595 h 1962648"/>
                <a:gd name="connsiteX29" fmla="*/ 1672324 w 5349314"/>
                <a:gd name="connsiteY29" fmla="*/ 285030 h 1962648"/>
                <a:gd name="connsiteX30" fmla="*/ 1738059 w 5349314"/>
                <a:gd name="connsiteY30" fmla="*/ 334803 h 1962648"/>
                <a:gd name="connsiteX31" fmla="*/ 2674656 w 5349314"/>
                <a:gd name="connsiteY31" fmla="*/ 627088 h 1962648"/>
                <a:gd name="connsiteX32" fmla="*/ 3611253 w 5349314"/>
                <a:gd name="connsiteY32" fmla="*/ 334803 h 1962648"/>
                <a:gd name="connsiteX33" fmla="*/ 3673976 w 5349314"/>
                <a:gd name="connsiteY33" fmla="*/ 287312 h 1962648"/>
                <a:gd name="connsiteX34" fmla="*/ 3671695 w 5349314"/>
                <a:gd name="connsiteY34" fmla="*/ 290324 h 1962648"/>
                <a:gd name="connsiteX35" fmla="*/ 3554260 w 5349314"/>
                <a:gd name="connsiteY35" fmla="*/ 432656 h 1962648"/>
                <a:gd name="connsiteX36" fmla="*/ 3386665 w 5349314"/>
                <a:gd name="connsiteY36" fmla="*/ 981324 h 1962648"/>
                <a:gd name="connsiteX37" fmla="*/ 3674089 w 5349314"/>
                <a:gd name="connsiteY37" fmla="*/ 1675225 h 1962648"/>
                <a:gd name="connsiteX38" fmla="*/ 3676987 w 5349314"/>
                <a:gd name="connsiteY38" fmla="*/ 1677616 h 1962648"/>
                <a:gd name="connsiteX39" fmla="*/ 3611254 w 5349314"/>
                <a:gd name="connsiteY39" fmla="*/ 1627845 h 1962648"/>
                <a:gd name="connsiteX40" fmla="*/ 2674657 w 5349314"/>
                <a:gd name="connsiteY40" fmla="*/ 1335560 h 1962648"/>
                <a:gd name="connsiteX41" fmla="*/ 1738060 w 5349314"/>
                <a:gd name="connsiteY41" fmla="*/ 1627845 h 1962648"/>
                <a:gd name="connsiteX42" fmla="*/ 1672313 w 5349314"/>
                <a:gd name="connsiteY42" fmla="*/ 1677627 h 1962648"/>
                <a:gd name="connsiteX43" fmla="*/ 1529992 w 5349314"/>
                <a:gd name="connsiteY43" fmla="*/ 1795053 h 1962648"/>
                <a:gd name="connsiteX44" fmla="*/ 981324 w 5349314"/>
                <a:gd name="connsiteY44" fmla="*/ 1962648 h 1962648"/>
                <a:gd name="connsiteX45" fmla="*/ 0 w 5349314"/>
                <a:gd name="connsiteY45" fmla="*/ 981324 h 1962648"/>
                <a:gd name="connsiteX46" fmla="*/ 981324 w 5349314"/>
                <a:gd name="connsiteY46"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49314" h="1962648">
                  <a:moveTo>
                    <a:pt x="4202429" y="1947627"/>
                  </a:moveTo>
                  <a:lnTo>
                    <a:pt x="4234845" y="1952574"/>
                  </a:lnTo>
                  <a:lnTo>
                    <a:pt x="4218544" y="1951341"/>
                  </a:lnTo>
                  <a:close/>
                  <a:moveTo>
                    <a:pt x="3928708" y="1857925"/>
                  </a:moveTo>
                  <a:lnTo>
                    <a:pt x="3957226" y="1871663"/>
                  </a:lnTo>
                  <a:lnTo>
                    <a:pt x="3942546" y="1865879"/>
                  </a:lnTo>
                  <a:close/>
                  <a:moveTo>
                    <a:pt x="3757771" y="1744269"/>
                  </a:moveTo>
                  <a:lnTo>
                    <a:pt x="3769043" y="1753570"/>
                  </a:lnTo>
                  <a:lnTo>
                    <a:pt x="3769043" y="1754514"/>
                  </a:lnTo>
                  <a:close/>
                  <a:moveTo>
                    <a:pt x="5339238" y="848169"/>
                  </a:moveTo>
                  <a:lnTo>
                    <a:pt x="5344248" y="880990"/>
                  </a:lnTo>
                  <a:cubicBezTo>
                    <a:pt x="5347598" y="913979"/>
                    <a:pt x="5349314" y="947451"/>
                    <a:pt x="5349314" y="981324"/>
                  </a:cubicBezTo>
                  <a:cubicBezTo>
                    <a:pt x="5349314" y="1523294"/>
                    <a:pt x="4909960" y="1962648"/>
                    <a:pt x="4367990" y="1962648"/>
                  </a:cubicBezTo>
                  <a:lnTo>
                    <a:pt x="4367990" y="1962648"/>
                  </a:lnTo>
                  <a:lnTo>
                    <a:pt x="4468324" y="1957582"/>
                  </a:lnTo>
                  <a:cubicBezTo>
                    <a:pt x="4963162" y="1907328"/>
                    <a:pt x="5349313" y="1489421"/>
                    <a:pt x="5349313" y="981324"/>
                  </a:cubicBezTo>
                  <a:close/>
                  <a:moveTo>
                    <a:pt x="5258326" y="570556"/>
                  </a:moveTo>
                  <a:lnTo>
                    <a:pt x="5272197" y="599349"/>
                  </a:lnTo>
                  <a:cubicBezTo>
                    <a:pt x="5297025" y="658051"/>
                    <a:pt x="5316305" y="719671"/>
                    <a:pt x="5329377" y="783553"/>
                  </a:cubicBezTo>
                  <a:lnTo>
                    <a:pt x="5334294" y="815774"/>
                  </a:lnTo>
                  <a:lnTo>
                    <a:pt x="5305195" y="689509"/>
                  </a:lnTo>
                  <a:close/>
                  <a:moveTo>
                    <a:pt x="5064279" y="290319"/>
                  </a:moveTo>
                  <a:lnTo>
                    <a:pt x="5181719" y="432657"/>
                  </a:lnTo>
                  <a:cubicBezTo>
                    <a:pt x="5199354" y="458760"/>
                    <a:pt x="5215766" y="485758"/>
                    <a:pt x="5230873" y="513567"/>
                  </a:cubicBezTo>
                  <a:lnTo>
                    <a:pt x="5244592" y="542045"/>
                  </a:lnTo>
                  <a:lnTo>
                    <a:pt x="5181718" y="432656"/>
                  </a:lnTo>
                  <a:lnTo>
                    <a:pt x="5064292" y="290335"/>
                  </a:lnTo>
                  <a:close/>
                  <a:moveTo>
                    <a:pt x="981324" y="0"/>
                  </a:move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6" y="287312"/>
                  </a:lnTo>
                  <a:lnTo>
                    <a:pt x="3671695" y="290324"/>
                  </a:lnTo>
                  <a:lnTo>
                    <a:pt x="3554260" y="432656"/>
                  </a:lnTo>
                  <a:cubicBezTo>
                    <a:pt x="3448449" y="589277"/>
                    <a:pt x="3386665" y="778085"/>
                    <a:pt x="3386665" y="981324"/>
                  </a:cubicBezTo>
                  <a:cubicBezTo>
                    <a:pt x="3386665" y="1252309"/>
                    <a:pt x="3496504" y="1497640"/>
                    <a:pt x="3674089" y="1675225"/>
                  </a:cubicBezTo>
                  <a:lnTo>
                    <a:pt x="3676987" y="1677616"/>
                  </a:ln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lose/>
                </a:path>
              </a:pathLst>
            </a:custGeom>
            <a:gradFill flip="none" rotWithShape="1">
              <a:gsLst>
                <a:gs pos="0">
                  <a:srgbClr val="052535"/>
                </a:gs>
                <a:gs pos="47000">
                  <a:srgbClr val="2998CD">
                    <a:shade val="67500"/>
                    <a:satMod val="115000"/>
                  </a:srgbClr>
                </a:gs>
                <a:gs pos="100000">
                  <a:srgbClr val="2998CD">
                    <a:shade val="100000"/>
                    <a:satMod val="115000"/>
                  </a:srgbClr>
                </a:gs>
              </a:gsLst>
              <a:lin ang="108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Freeform 55">
              <a:extLst>
                <a:ext uri="{FF2B5EF4-FFF2-40B4-BE49-F238E27FC236}">
                  <a16:creationId xmlns:a16="http://schemas.microsoft.com/office/drawing/2014/main" id="{F7731EED-2023-0D41-8901-C7B668F18CD0}"/>
                </a:ext>
              </a:extLst>
            </p:cNvPr>
            <p:cNvSpPr/>
            <p:nvPr/>
          </p:nvSpPr>
          <p:spPr>
            <a:xfrm rot="16200000">
              <a:off x="1728011" y="2447676"/>
              <a:ext cx="5349314" cy="1962648"/>
            </a:xfrm>
            <a:custGeom>
              <a:avLst/>
              <a:gdLst>
                <a:gd name="connsiteX0" fmla="*/ 10074 w 5349314"/>
                <a:gd name="connsiteY0" fmla="*/ 1114467 h 1962648"/>
                <a:gd name="connsiteX1" fmla="*/ 5067 w 5349314"/>
                <a:gd name="connsiteY1" fmla="*/ 1081659 h 1962648"/>
                <a:gd name="connsiteX2" fmla="*/ 0 w 5349314"/>
                <a:gd name="connsiteY2" fmla="*/ 981324 h 1962648"/>
                <a:gd name="connsiteX3" fmla="*/ 44118 w 5349314"/>
                <a:gd name="connsiteY3" fmla="*/ 1273136 h 1962648"/>
                <a:gd name="connsiteX4" fmla="*/ 19937 w 5349314"/>
                <a:gd name="connsiteY4" fmla="*/ 1179095 h 1962648"/>
                <a:gd name="connsiteX5" fmla="*/ 15022 w 5349314"/>
                <a:gd name="connsiteY5" fmla="*/ 1146887 h 1962648"/>
                <a:gd name="connsiteX6" fmla="*/ 90983 w 5349314"/>
                <a:gd name="connsiteY6" fmla="*/ 1392082 h 1962648"/>
                <a:gd name="connsiteX7" fmla="*/ 77118 w 5349314"/>
                <a:gd name="connsiteY7" fmla="*/ 1363300 h 1962648"/>
                <a:gd name="connsiteX8" fmla="*/ 44120 w 5349314"/>
                <a:gd name="connsiteY8" fmla="*/ 1273144 h 1962648"/>
                <a:gd name="connsiteX9" fmla="*/ 167592 w 5349314"/>
                <a:gd name="connsiteY9" fmla="*/ 1529987 h 1962648"/>
                <a:gd name="connsiteX10" fmla="*/ 118441 w 5349314"/>
                <a:gd name="connsiteY10" fmla="*/ 1449082 h 1962648"/>
                <a:gd name="connsiteX11" fmla="*/ 104727 w 5349314"/>
                <a:gd name="connsiteY11" fmla="*/ 1420614 h 1962648"/>
                <a:gd name="connsiteX12" fmla="*/ 285023 w 5349314"/>
                <a:gd name="connsiteY12" fmla="*/ 1672316 h 1962648"/>
                <a:gd name="connsiteX13" fmla="*/ 242186 w 5349314"/>
                <a:gd name="connsiteY13" fmla="*/ 1620397 h 1962648"/>
                <a:gd name="connsiteX14" fmla="*/ 285021 w 5349314"/>
                <a:gd name="connsiteY14" fmla="*/ 1672313 h 1962648"/>
                <a:gd name="connsiteX15" fmla="*/ 1146887 w 5349314"/>
                <a:gd name="connsiteY15" fmla="*/ 15022 h 1962648"/>
                <a:gd name="connsiteX16" fmla="*/ 1114467 w 5349314"/>
                <a:gd name="connsiteY16" fmla="*/ 10074 h 1962648"/>
                <a:gd name="connsiteX17" fmla="*/ 1130770 w 5349314"/>
                <a:gd name="connsiteY17" fmla="*/ 11307 h 1962648"/>
                <a:gd name="connsiteX18" fmla="*/ 1273141 w 5349314"/>
                <a:gd name="connsiteY18" fmla="*/ 44119 h 1962648"/>
                <a:gd name="connsiteX19" fmla="*/ 1273140 w 5349314"/>
                <a:gd name="connsiteY19" fmla="*/ 44119 h 1962648"/>
                <a:gd name="connsiteX20" fmla="*/ 1273139 w 5349314"/>
                <a:gd name="connsiteY20" fmla="*/ 44118 h 1962648"/>
                <a:gd name="connsiteX21" fmla="*/ 1273140 w 5349314"/>
                <a:gd name="connsiteY21" fmla="*/ 44119 h 1962648"/>
                <a:gd name="connsiteX22" fmla="*/ 1420613 w 5349314"/>
                <a:gd name="connsiteY22" fmla="*/ 104727 h 1962648"/>
                <a:gd name="connsiteX23" fmla="*/ 1392083 w 5349314"/>
                <a:gd name="connsiteY23" fmla="*/ 90983 h 1962648"/>
                <a:gd name="connsiteX24" fmla="*/ 1406769 w 5349314"/>
                <a:gd name="connsiteY24" fmla="*/ 96769 h 1962648"/>
                <a:gd name="connsiteX25" fmla="*/ 1614766 w 5349314"/>
                <a:gd name="connsiteY25" fmla="*/ 237540 h 1962648"/>
                <a:gd name="connsiteX26" fmla="*/ 1529992 w 5349314"/>
                <a:gd name="connsiteY26" fmla="*/ 167595 h 1962648"/>
                <a:gd name="connsiteX27" fmla="*/ 1529991 w 5349314"/>
                <a:gd name="connsiteY27" fmla="*/ 167594 h 1962648"/>
                <a:gd name="connsiteX28" fmla="*/ 1529992 w 5349314"/>
                <a:gd name="connsiteY28" fmla="*/ 167595 h 1962648"/>
                <a:gd name="connsiteX29" fmla="*/ 5349314 w 5349314"/>
                <a:gd name="connsiteY29" fmla="*/ 981324 h 1962648"/>
                <a:gd name="connsiteX30" fmla="*/ 4367990 w 5349314"/>
                <a:gd name="connsiteY30" fmla="*/ 1962648 h 1962648"/>
                <a:gd name="connsiteX31" fmla="*/ 3819323 w 5349314"/>
                <a:gd name="connsiteY31" fmla="*/ 1795053 h 1962648"/>
                <a:gd name="connsiteX32" fmla="*/ 3769043 w 5349314"/>
                <a:gd name="connsiteY32" fmla="*/ 1753569 h 1962648"/>
                <a:gd name="connsiteX33" fmla="*/ 3769043 w 5349314"/>
                <a:gd name="connsiteY33" fmla="*/ 1754514 h 1962648"/>
                <a:gd name="connsiteX34" fmla="*/ 3757763 w 5349314"/>
                <a:gd name="connsiteY34" fmla="*/ 1744262 h 1962648"/>
                <a:gd name="connsiteX35" fmla="*/ 3677001 w 5349314"/>
                <a:gd name="connsiteY35" fmla="*/ 1677627 h 1962648"/>
                <a:gd name="connsiteX36" fmla="*/ 3611254 w 5349314"/>
                <a:gd name="connsiteY36" fmla="*/ 1627845 h 1962648"/>
                <a:gd name="connsiteX37" fmla="*/ 2674657 w 5349314"/>
                <a:gd name="connsiteY37" fmla="*/ 1335560 h 1962648"/>
                <a:gd name="connsiteX38" fmla="*/ 1738060 w 5349314"/>
                <a:gd name="connsiteY38" fmla="*/ 1627845 h 1962648"/>
                <a:gd name="connsiteX39" fmla="*/ 1675336 w 5349314"/>
                <a:gd name="connsiteY39" fmla="*/ 1675339 h 1962648"/>
                <a:gd name="connsiteX40" fmla="*/ 1677618 w 5349314"/>
                <a:gd name="connsiteY40" fmla="*/ 1672324 h 1962648"/>
                <a:gd name="connsiteX41" fmla="*/ 1795053 w 5349314"/>
                <a:gd name="connsiteY41" fmla="*/ 1529992 h 1962648"/>
                <a:gd name="connsiteX42" fmla="*/ 1962648 w 5349314"/>
                <a:gd name="connsiteY42" fmla="*/ 981324 h 1962648"/>
                <a:gd name="connsiteX43" fmla="*/ 1675225 w 5349314"/>
                <a:gd name="connsiteY43" fmla="*/ 287423 h 1962648"/>
                <a:gd name="connsiteX44" fmla="*/ 1672326 w 5349314"/>
                <a:gd name="connsiteY44" fmla="*/ 285031 h 1962648"/>
                <a:gd name="connsiteX45" fmla="*/ 1738059 w 5349314"/>
                <a:gd name="connsiteY45" fmla="*/ 334803 h 1962648"/>
                <a:gd name="connsiteX46" fmla="*/ 2674656 w 5349314"/>
                <a:gd name="connsiteY46" fmla="*/ 627088 h 1962648"/>
                <a:gd name="connsiteX47" fmla="*/ 3611253 w 5349314"/>
                <a:gd name="connsiteY47" fmla="*/ 334803 h 1962648"/>
                <a:gd name="connsiteX48" fmla="*/ 3677013 w 5349314"/>
                <a:gd name="connsiteY48" fmla="*/ 285012 h 1962648"/>
                <a:gd name="connsiteX49" fmla="*/ 3757751 w 5349314"/>
                <a:gd name="connsiteY49" fmla="*/ 218396 h 1962648"/>
                <a:gd name="connsiteX50" fmla="*/ 3769043 w 5349314"/>
                <a:gd name="connsiteY50" fmla="*/ 208133 h 1962648"/>
                <a:gd name="connsiteX51" fmla="*/ 3769043 w 5349314"/>
                <a:gd name="connsiteY51" fmla="*/ 209080 h 1962648"/>
                <a:gd name="connsiteX52" fmla="*/ 3819323 w 5349314"/>
                <a:gd name="connsiteY52" fmla="*/ 167595 h 1962648"/>
                <a:gd name="connsiteX53" fmla="*/ 4367990 w 5349314"/>
                <a:gd name="connsiteY53" fmla="*/ 0 h 1962648"/>
                <a:gd name="connsiteX54" fmla="*/ 5349314 w 5349314"/>
                <a:gd name="connsiteY54"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349314" h="1962648">
                  <a:moveTo>
                    <a:pt x="10074" y="1114467"/>
                  </a:moveTo>
                  <a:lnTo>
                    <a:pt x="5067" y="1081659"/>
                  </a:lnTo>
                  <a:cubicBezTo>
                    <a:pt x="1717" y="1048670"/>
                    <a:pt x="0" y="1015197"/>
                    <a:pt x="0" y="981324"/>
                  </a:cubicBezTo>
                  <a:close/>
                  <a:moveTo>
                    <a:pt x="44118" y="1273136"/>
                  </a:moveTo>
                  <a:lnTo>
                    <a:pt x="19937" y="1179095"/>
                  </a:lnTo>
                  <a:lnTo>
                    <a:pt x="15022" y="1146887"/>
                  </a:lnTo>
                  <a:close/>
                  <a:moveTo>
                    <a:pt x="90983" y="1392082"/>
                  </a:moveTo>
                  <a:lnTo>
                    <a:pt x="77118" y="1363300"/>
                  </a:lnTo>
                  <a:lnTo>
                    <a:pt x="44120" y="1273144"/>
                  </a:lnTo>
                  <a:close/>
                  <a:moveTo>
                    <a:pt x="167592" y="1529987"/>
                  </a:moveTo>
                  <a:lnTo>
                    <a:pt x="118441" y="1449082"/>
                  </a:lnTo>
                  <a:lnTo>
                    <a:pt x="104727" y="1420614"/>
                  </a:lnTo>
                  <a:close/>
                  <a:moveTo>
                    <a:pt x="285023" y="1672316"/>
                  </a:moveTo>
                  <a:lnTo>
                    <a:pt x="242186" y="1620397"/>
                  </a:lnTo>
                  <a:lnTo>
                    <a:pt x="285021" y="1672313"/>
                  </a:lnTo>
                  <a:close/>
                  <a:moveTo>
                    <a:pt x="1146887" y="15022"/>
                  </a:moveTo>
                  <a:lnTo>
                    <a:pt x="1114467" y="10074"/>
                  </a:lnTo>
                  <a:lnTo>
                    <a:pt x="1130770" y="11307"/>
                  </a:lnTo>
                  <a:close/>
                  <a:moveTo>
                    <a:pt x="1273141" y="44119"/>
                  </a:moveTo>
                  <a:lnTo>
                    <a:pt x="1273140" y="44119"/>
                  </a:lnTo>
                  <a:lnTo>
                    <a:pt x="1273139" y="44118"/>
                  </a:lnTo>
                  <a:lnTo>
                    <a:pt x="1273140" y="44119"/>
                  </a:lnTo>
                  <a:close/>
                  <a:moveTo>
                    <a:pt x="1420613" y="104727"/>
                  </a:moveTo>
                  <a:lnTo>
                    <a:pt x="1392083" y="90983"/>
                  </a:lnTo>
                  <a:lnTo>
                    <a:pt x="1406769" y="96769"/>
                  </a:lnTo>
                  <a:close/>
                  <a:moveTo>
                    <a:pt x="1614766" y="237540"/>
                  </a:moveTo>
                  <a:lnTo>
                    <a:pt x="1529992" y="167595"/>
                  </a:lnTo>
                  <a:lnTo>
                    <a:pt x="1529991" y="167594"/>
                  </a:lnTo>
                  <a:lnTo>
                    <a:pt x="1529992" y="167595"/>
                  </a:lnTo>
                  <a:close/>
                  <a:moveTo>
                    <a:pt x="5349314" y="981324"/>
                  </a:move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36" y="1675339"/>
                  </a:lnTo>
                  <a:lnTo>
                    <a:pt x="1677618" y="1672324"/>
                  </a:lnTo>
                  <a:lnTo>
                    <a:pt x="1795053" y="1529992"/>
                  </a:lnTo>
                  <a:cubicBezTo>
                    <a:pt x="1900864" y="1373371"/>
                    <a:pt x="1962648" y="1184563"/>
                    <a:pt x="1962648" y="981324"/>
                  </a:cubicBezTo>
                  <a:cubicBezTo>
                    <a:pt x="1962648" y="710339"/>
                    <a:pt x="1852810" y="465008"/>
                    <a:pt x="1675225" y="287423"/>
                  </a:cubicBezTo>
                  <a:lnTo>
                    <a:pt x="1672326" y="28503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ubicBezTo>
                    <a:pt x="4909960" y="0"/>
                    <a:pt x="5349314" y="439354"/>
                    <a:pt x="5349314" y="981324"/>
                  </a:cubicBezTo>
                  <a:close/>
                </a:path>
              </a:pathLst>
            </a:custGeom>
            <a:gradFill flip="none" rotWithShape="1">
              <a:gsLst>
                <a:gs pos="27000">
                  <a:srgbClr val="F3AC1E">
                    <a:shade val="30000"/>
                    <a:satMod val="115000"/>
                  </a:srgbClr>
                </a:gs>
                <a:gs pos="50000">
                  <a:srgbClr val="F3AC1E">
                    <a:shade val="67500"/>
                    <a:satMod val="115000"/>
                  </a:srgbClr>
                </a:gs>
                <a:gs pos="100000">
                  <a:srgbClr val="F3AC1E">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 name="Freeform 56">
              <a:extLst>
                <a:ext uri="{FF2B5EF4-FFF2-40B4-BE49-F238E27FC236}">
                  <a16:creationId xmlns:a16="http://schemas.microsoft.com/office/drawing/2014/main" id="{FD5CC1B7-F633-F742-96C8-B205AC017C17}"/>
                </a:ext>
              </a:extLst>
            </p:cNvPr>
            <p:cNvSpPr/>
            <p:nvPr/>
          </p:nvSpPr>
          <p:spPr>
            <a:xfrm>
              <a:off x="3421343" y="754343"/>
              <a:ext cx="5349314" cy="1962648"/>
            </a:xfrm>
            <a:custGeom>
              <a:avLst/>
              <a:gdLst>
                <a:gd name="connsiteX0" fmla="*/ 218386 w 5349314"/>
                <a:gd name="connsiteY0" fmla="*/ 1591551 h 1962648"/>
                <a:gd name="connsiteX1" fmla="*/ 218397 w 5349314"/>
                <a:gd name="connsiteY1" fmla="*/ 1591563 h 1962648"/>
                <a:gd name="connsiteX2" fmla="*/ 285013 w 5349314"/>
                <a:gd name="connsiteY2" fmla="*/ 1672301 h 1962648"/>
                <a:gd name="connsiteX3" fmla="*/ 285037 w 5349314"/>
                <a:gd name="connsiteY3" fmla="*/ 1672333 h 1962648"/>
                <a:gd name="connsiteX4" fmla="*/ 104721 w 5349314"/>
                <a:gd name="connsiteY4" fmla="*/ 1420600 h 1962648"/>
                <a:gd name="connsiteX5" fmla="*/ 167596 w 5349314"/>
                <a:gd name="connsiteY5" fmla="*/ 1529991 h 1962648"/>
                <a:gd name="connsiteX6" fmla="*/ 209081 w 5349314"/>
                <a:gd name="connsiteY6" fmla="*/ 1580271 h 1962648"/>
                <a:gd name="connsiteX7" fmla="*/ 209079 w 5349314"/>
                <a:gd name="connsiteY7" fmla="*/ 1580271 h 1962648"/>
                <a:gd name="connsiteX8" fmla="*/ 167595 w 5349314"/>
                <a:gd name="connsiteY8" fmla="*/ 1529992 h 1962648"/>
                <a:gd name="connsiteX9" fmla="*/ 118441 w 5349314"/>
                <a:gd name="connsiteY9" fmla="*/ 1449081 h 1962648"/>
                <a:gd name="connsiteX10" fmla="*/ 15020 w 5349314"/>
                <a:gd name="connsiteY10" fmla="*/ 1146874 h 1962648"/>
                <a:gd name="connsiteX11" fmla="*/ 44120 w 5349314"/>
                <a:gd name="connsiteY11" fmla="*/ 1273140 h 1962648"/>
                <a:gd name="connsiteX12" fmla="*/ 90989 w 5349314"/>
                <a:gd name="connsiteY12" fmla="*/ 1392095 h 1962648"/>
                <a:gd name="connsiteX13" fmla="*/ 77118 w 5349314"/>
                <a:gd name="connsiteY13" fmla="*/ 1363300 h 1962648"/>
                <a:gd name="connsiteX14" fmla="*/ 19937 w 5349314"/>
                <a:gd name="connsiteY14" fmla="*/ 1179095 h 1962648"/>
                <a:gd name="connsiteX15" fmla="*/ 1392088 w 5349314"/>
                <a:gd name="connsiteY15" fmla="*/ 90985 h 1962648"/>
                <a:gd name="connsiteX16" fmla="*/ 1406769 w 5349314"/>
                <a:gd name="connsiteY16" fmla="*/ 96769 h 1962648"/>
                <a:gd name="connsiteX17" fmla="*/ 1420608 w 5349314"/>
                <a:gd name="connsiteY17" fmla="*/ 104724 h 1962648"/>
                <a:gd name="connsiteX18" fmla="*/ 1114470 w 5349314"/>
                <a:gd name="connsiteY18" fmla="*/ 10074 h 1962648"/>
                <a:gd name="connsiteX19" fmla="*/ 1130770 w 5349314"/>
                <a:gd name="connsiteY19" fmla="*/ 11307 h 1962648"/>
                <a:gd name="connsiteX20" fmla="*/ 1146885 w 5349314"/>
                <a:gd name="connsiteY20" fmla="*/ 15021 h 1962648"/>
                <a:gd name="connsiteX21" fmla="*/ 4367990 w 5349314"/>
                <a:gd name="connsiteY21" fmla="*/ 0 h 1962648"/>
                <a:gd name="connsiteX22" fmla="*/ 5349314 w 5349314"/>
                <a:gd name="connsiteY22" fmla="*/ 981324 h 1962648"/>
                <a:gd name="connsiteX23" fmla="*/ 4367990 w 5349314"/>
                <a:gd name="connsiteY23" fmla="*/ 1962648 h 1962648"/>
                <a:gd name="connsiteX24" fmla="*/ 3819323 w 5349314"/>
                <a:gd name="connsiteY24" fmla="*/ 1795053 h 1962648"/>
                <a:gd name="connsiteX25" fmla="*/ 3769043 w 5349314"/>
                <a:gd name="connsiteY25" fmla="*/ 1753569 h 1962648"/>
                <a:gd name="connsiteX26" fmla="*/ 3769043 w 5349314"/>
                <a:gd name="connsiteY26" fmla="*/ 1754514 h 1962648"/>
                <a:gd name="connsiteX27" fmla="*/ 3757763 w 5349314"/>
                <a:gd name="connsiteY27" fmla="*/ 1744262 h 1962648"/>
                <a:gd name="connsiteX28" fmla="*/ 3677001 w 5349314"/>
                <a:gd name="connsiteY28" fmla="*/ 1677627 h 1962648"/>
                <a:gd name="connsiteX29" fmla="*/ 3611254 w 5349314"/>
                <a:gd name="connsiteY29" fmla="*/ 1627845 h 1962648"/>
                <a:gd name="connsiteX30" fmla="*/ 2674657 w 5349314"/>
                <a:gd name="connsiteY30" fmla="*/ 1335560 h 1962648"/>
                <a:gd name="connsiteX31" fmla="*/ 1738060 w 5349314"/>
                <a:gd name="connsiteY31" fmla="*/ 1627845 h 1962648"/>
                <a:gd name="connsiteX32" fmla="*/ 1675340 w 5349314"/>
                <a:gd name="connsiteY32" fmla="*/ 1675336 h 1962648"/>
                <a:gd name="connsiteX33" fmla="*/ 1677628 w 5349314"/>
                <a:gd name="connsiteY33" fmla="*/ 1672313 h 1962648"/>
                <a:gd name="connsiteX34" fmla="*/ 1744263 w 5349314"/>
                <a:gd name="connsiteY34" fmla="*/ 1591551 h 1962648"/>
                <a:gd name="connsiteX35" fmla="*/ 1754515 w 5349314"/>
                <a:gd name="connsiteY35" fmla="*/ 1580271 h 1962648"/>
                <a:gd name="connsiteX36" fmla="*/ 1753570 w 5349314"/>
                <a:gd name="connsiteY36" fmla="*/ 1580271 h 1962648"/>
                <a:gd name="connsiteX37" fmla="*/ 1795054 w 5349314"/>
                <a:gd name="connsiteY37" fmla="*/ 1529991 h 1962648"/>
                <a:gd name="connsiteX38" fmla="*/ 1962649 w 5349314"/>
                <a:gd name="connsiteY38" fmla="*/ 981324 h 1962648"/>
                <a:gd name="connsiteX39" fmla="*/ 1675226 w 5349314"/>
                <a:gd name="connsiteY39" fmla="*/ 287423 h 1962648"/>
                <a:gd name="connsiteX40" fmla="*/ 1672338 w 5349314"/>
                <a:gd name="connsiteY40" fmla="*/ 285041 h 1962648"/>
                <a:gd name="connsiteX41" fmla="*/ 1738059 w 5349314"/>
                <a:gd name="connsiteY41" fmla="*/ 334803 h 1962648"/>
                <a:gd name="connsiteX42" fmla="*/ 2674656 w 5349314"/>
                <a:gd name="connsiteY42" fmla="*/ 627088 h 1962648"/>
                <a:gd name="connsiteX43" fmla="*/ 3611253 w 5349314"/>
                <a:gd name="connsiteY43" fmla="*/ 334803 h 1962648"/>
                <a:gd name="connsiteX44" fmla="*/ 3677013 w 5349314"/>
                <a:gd name="connsiteY44" fmla="*/ 285012 h 1962648"/>
                <a:gd name="connsiteX45" fmla="*/ 3757751 w 5349314"/>
                <a:gd name="connsiteY45" fmla="*/ 218396 h 1962648"/>
                <a:gd name="connsiteX46" fmla="*/ 3769043 w 5349314"/>
                <a:gd name="connsiteY46" fmla="*/ 208133 h 1962648"/>
                <a:gd name="connsiteX47" fmla="*/ 3769043 w 5349314"/>
                <a:gd name="connsiteY47" fmla="*/ 209080 h 1962648"/>
                <a:gd name="connsiteX48" fmla="*/ 3819323 w 5349314"/>
                <a:gd name="connsiteY48" fmla="*/ 167595 h 1962648"/>
                <a:gd name="connsiteX49" fmla="*/ 4367990 w 5349314"/>
                <a:gd name="connsiteY49" fmla="*/ 0 h 1962648"/>
                <a:gd name="connsiteX50" fmla="*/ 981324 w 5349314"/>
                <a:gd name="connsiteY50" fmla="*/ 0 h 1962648"/>
                <a:gd name="connsiteX51" fmla="*/ 981325 w 5349314"/>
                <a:gd name="connsiteY51" fmla="*/ 0 h 1962648"/>
                <a:gd name="connsiteX52" fmla="*/ 880991 w 5349314"/>
                <a:gd name="connsiteY52" fmla="*/ 5067 h 1962648"/>
                <a:gd name="connsiteX53" fmla="*/ 1 w 5349314"/>
                <a:gd name="connsiteY53" fmla="*/ 981324 h 1962648"/>
                <a:gd name="connsiteX54" fmla="*/ 10076 w 5349314"/>
                <a:gd name="connsiteY54" fmla="*/ 1114480 h 1962648"/>
                <a:gd name="connsiteX55" fmla="*/ 5067 w 5349314"/>
                <a:gd name="connsiteY55" fmla="*/ 1081659 h 1962648"/>
                <a:gd name="connsiteX56" fmla="*/ 0 w 5349314"/>
                <a:gd name="connsiteY56" fmla="*/ 981324 h 1962648"/>
                <a:gd name="connsiteX57" fmla="*/ 981324 w 5349314"/>
                <a:gd name="connsiteY57" fmla="*/ 0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218386" y="1591551"/>
                  </a:moveTo>
                  <a:lnTo>
                    <a:pt x="218397" y="1591563"/>
                  </a:lnTo>
                  <a:lnTo>
                    <a:pt x="285013" y="1672301"/>
                  </a:lnTo>
                  <a:lnTo>
                    <a:pt x="285037" y="1672333"/>
                  </a:lnTo>
                  <a:close/>
                  <a:moveTo>
                    <a:pt x="104721" y="1420600"/>
                  </a:moveTo>
                  <a:lnTo>
                    <a:pt x="167596" y="1529991"/>
                  </a:lnTo>
                  <a:lnTo>
                    <a:pt x="209081" y="1580271"/>
                  </a:lnTo>
                  <a:lnTo>
                    <a:pt x="209079" y="1580271"/>
                  </a:lnTo>
                  <a:lnTo>
                    <a:pt x="167595" y="1529992"/>
                  </a:lnTo>
                  <a:cubicBezTo>
                    <a:pt x="149960" y="1503888"/>
                    <a:pt x="133548" y="1476891"/>
                    <a:pt x="118441" y="1449081"/>
                  </a:cubicBezTo>
                  <a:close/>
                  <a:moveTo>
                    <a:pt x="15020" y="1146874"/>
                  </a:moveTo>
                  <a:lnTo>
                    <a:pt x="44120" y="1273140"/>
                  </a:lnTo>
                  <a:lnTo>
                    <a:pt x="90989" y="1392095"/>
                  </a:lnTo>
                  <a:lnTo>
                    <a:pt x="77118" y="1363300"/>
                  </a:lnTo>
                  <a:cubicBezTo>
                    <a:pt x="52289" y="1304598"/>
                    <a:pt x="33009" y="1242977"/>
                    <a:pt x="19937" y="1179095"/>
                  </a:cubicBezTo>
                  <a:close/>
                  <a:moveTo>
                    <a:pt x="1392088" y="90985"/>
                  </a:moveTo>
                  <a:lnTo>
                    <a:pt x="1406769" y="96769"/>
                  </a:lnTo>
                  <a:lnTo>
                    <a:pt x="1420608" y="104724"/>
                  </a:lnTo>
                  <a:close/>
                  <a:moveTo>
                    <a:pt x="1114470" y="10074"/>
                  </a:moveTo>
                  <a:lnTo>
                    <a:pt x="1130770" y="11307"/>
                  </a:lnTo>
                  <a:lnTo>
                    <a:pt x="1146885" y="15021"/>
                  </a:lnTo>
                  <a:close/>
                  <a:moveTo>
                    <a:pt x="4367990" y="0"/>
                  </a:moveTo>
                  <a:cubicBezTo>
                    <a:pt x="4909960" y="0"/>
                    <a:pt x="5349314" y="439354"/>
                    <a:pt x="5349314" y="981324"/>
                  </a:cubicBezTo>
                  <a:cubicBezTo>
                    <a:pt x="5349314" y="1523294"/>
                    <a:pt x="4909960" y="1962648"/>
                    <a:pt x="4367990" y="1962648"/>
                  </a:cubicBezTo>
                  <a:cubicBezTo>
                    <a:pt x="4164751" y="1962648"/>
                    <a:pt x="3975943" y="1900864"/>
                    <a:pt x="3819323" y="1795053"/>
                  </a:cubicBezTo>
                  <a:lnTo>
                    <a:pt x="3769043" y="1753569"/>
                  </a:lnTo>
                  <a:lnTo>
                    <a:pt x="3769043" y="1754514"/>
                  </a:lnTo>
                  <a:lnTo>
                    <a:pt x="3757763" y="1744262"/>
                  </a:lnTo>
                  <a:lnTo>
                    <a:pt x="3677001" y="1677627"/>
                  </a:lnTo>
                  <a:lnTo>
                    <a:pt x="3611254" y="1627845"/>
                  </a:lnTo>
                  <a:cubicBezTo>
                    <a:pt x="3345400" y="1443550"/>
                    <a:pt x="3022640" y="1335560"/>
                    <a:pt x="2674657" y="1335560"/>
                  </a:cubicBezTo>
                  <a:cubicBezTo>
                    <a:pt x="2326674" y="1335560"/>
                    <a:pt x="2003913" y="1443550"/>
                    <a:pt x="1738060" y="1627845"/>
                  </a:cubicBezTo>
                  <a:lnTo>
                    <a:pt x="1675340" y="1675336"/>
                  </a:lnTo>
                  <a:lnTo>
                    <a:pt x="1677628" y="1672313"/>
                  </a:lnTo>
                  <a:lnTo>
                    <a:pt x="1744263" y="1591551"/>
                  </a:lnTo>
                  <a:lnTo>
                    <a:pt x="1754515" y="1580271"/>
                  </a:lnTo>
                  <a:lnTo>
                    <a:pt x="1753570" y="1580271"/>
                  </a:lnTo>
                  <a:lnTo>
                    <a:pt x="1795054" y="1529991"/>
                  </a:lnTo>
                  <a:cubicBezTo>
                    <a:pt x="1900865" y="1373371"/>
                    <a:pt x="1962649" y="1184563"/>
                    <a:pt x="1962649" y="981324"/>
                  </a:cubicBezTo>
                  <a:cubicBezTo>
                    <a:pt x="1962649" y="710339"/>
                    <a:pt x="1852811" y="465008"/>
                    <a:pt x="1675226" y="287423"/>
                  </a:cubicBezTo>
                  <a:lnTo>
                    <a:pt x="1672338" y="285041"/>
                  </a:lnTo>
                  <a:lnTo>
                    <a:pt x="1738059" y="334803"/>
                  </a:lnTo>
                  <a:cubicBezTo>
                    <a:pt x="2003912" y="519098"/>
                    <a:pt x="2326673" y="627088"/>
                    <a:pt x="2674656" y="627088"/>
                  </a:cubicBezTo>
                  <a:cubicBezTo>
                    <a:pt x="3022639" y="627088"/>
                    <a:pt x="3345400" y="519098"/>
                    <a:pt x="3611253" y="334803"/>
                  </a:cubicBezTo>
                  <a:lnTo>
                    <a:pt x="3677013" y="285012"/>
                  </a:lnTo>
                  <a:lnTo>
                    <a:pt x="3757751" y="218396"/>
                  </a:lnTo>
                  <a:lnTo>
                    <a:pt x="3769043" y="208133"/>
                  </a:lnTo>
                  <a:lnTo>
                    <a:pt x="3769043" y="209080"/>
                  </a:lnTo>
                  <a:lnTo>
                    <a:pt x="3819323" y="167595"/>
                  </a:lnTo>
                  <a:cubicBezTo>
                    <a:pt x="3975943" y="61784"/>
                    <a:pt x="4164751" y="0"/>
                    <a:pt x="4367990" y="0"/>
                  </a:cubicBezTo>
                  <a:close/>
                  <a:moveTo>
                    <a:pt x="981324" y="0"/>
                  </a:moveTo>
                  <a:lnTo>
                    <a:pt x="981325" y="0"/>
                  </a:lnTo>
                  <a:lnTo>
                    <a:pt x="880991" y="5067"/>
                  </a:lnTo>
                  <a:cubicBezTo>
                    <a:pt x="386152" y="55320"/>
                    <a:pt x="1" y="473227"/>
                    <a:pt x="1" y="981324"/>
                  </a:cubicBezTo>
                  <a:lnTo>
                    <a:pt x="10076" y="1114480"/>
                  </a:lnTo>
                  <a:lnTo>
                    <a:pt x="5067" y="1081659"/>
                  </a:lnTo>
                  <a:cubicBezTo>
                    <a:pt x="1716" y="1048670"/>
                    <a:pt x="0" y="1015197"/>
                    <a:pt x="0" y="981324"/>
                  </a:cubicBezTo>
                  <a:cubicBezTo>
                    <a:pt x="0" y="439354"/>
                    <a:pt x="439354" y="0"/>
                    <a:pt x="981324" y="0"/>
                  </a:cubicBezTo>
                  <a:close/>
                </a:path>
              </a:pathLst>
            </a:custGeom>
            <a:gradFill flip="none" rotWithShape="1">
              <a:gsLst>
                <a:gs pos="27000">
                  <a:srgbClr val="601200"/>
                </a:gs>
                <a:gs pos="43000">
                  <a:srgbClr val="DE3F18">
                    <a:shade val="67500"/>
                    <a:satMod val="115000"/>
                  </a:srgbClr>
                </a:gs>
                <a:gs pos="100000">
                  <a:srgbClr val="DE3F18">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Freeform 57">
              <a:extLst>
                <a:ext uri="{FF2B5EF4-FFF2-40B4-BE49-F238E27FC236}">
                  <a16:creationId xmlns:a16="http://schemas.microsoft.com/office/drawing/2014/main" id="{34ECBDB8-3A1C-044E-9DD7-8BAA634CEF29}"/>
                </a:ext>
              </a:extLst>
            </p:cNvPr>
            <p:cNvSpPr/>
            <p:nvPr/>
          </p:nvSpPr>
          <p:spPr>
            <a:xfrm rot="16200000">
              <a:off x="5114676" y="2447676"/>
              <a:ext cx="5349314" cy="1962648"/>
            </a:xfrm>
            <a:custGeom>
              <a:avLst/>
              <a:gdLst>
                <a:gd name="connsiteX0" fmla="*/ 3676998 w 5349314"/>
                <a:gd name="connsiteY0" fmla="*/ 1677625 h 1962648"/>
                <a:gd name="connsiteX1" fmla="*/ 3611254 w 5349314"/>
                <a:gd name="connsiteY1" fmla="*/ 1627845 h 1962648"/>
                <a:gd name="connsiteX2" fmla="*/ 2674657 w 5349314"/>
                <a:gd name="connsiteY2" fmla="*/ 1335560 h 1962648"/>
                <a:gd name="connsiteX3" fmla="*/ 1738060 w 5349314"/>
                <a:gd name="connsiteY3" fmla="*/ 1627845 h 1962648"/>
                <a:gd name="connsiteX4" fmla="*/ 1672313 w 5349314"/>
                <a:gd name="connsiteY4" fmla="*/ 1677627 h 1962648"/>
                <a:gd name="connsiteX5" fmla="*/ 1529992 w 5349314"/>
                <a:gd name="connsiteY5" fmla="*/ 1795053 h 1962648"/>
                <a:gd name="connsiteX6" fmla="*/ 981324 w 5349314"/>
                <a:gd name="connsiteY6" fmla="*/ 1962648 h 1962648"/>
                <a:gd name="connsiteX7" fmla="*/ 0 w 5349314"/>
                <a:gd name="connsiteY7" fmla="*/ 981324 h 1962648"/>
                <a:gd name="connsiteX8" fmla="*/ 981324 w 5349314"/>
                <a:gd name="connsiteY8" fmla="*/ 0 h 1962648"/>
                <a:gd name="connsiteX9" fmla="*/ 1529992 w 5349314"/>
                <a:gd name="connsiteY9" fmla="*/ 167595 h 1962648"/>
                <a:gd name="connsiteX10" fmla="*/ 1672324 w 5349314"/>
                <a:gd name="connsiteY10" fmla="*/ 285030 h 1962648"/>
                <a:gd name="connsiteX11" fmla="*/ 1738059 w 5349314"/>
                <a:gd name="connsiteY11" fmla="*/ 334803 h 1962648"/>
                <a:gd name="connsiteX12" fmla="*/ 2674656 w 5349314"/>
                <a:gd name="connsiteY12" fmla="*/ 627088 h 1962648"/>
                <a:gd name="connsiteX13" fmla="*/ 3611253 w 5349314"/>
                <a:gd name="connsiteY13" fmla="*/ 334803 h 1962648"/>
                <a:gd name="connsiteX14" fmla="*/ 3673977 w 5349314"/>
                <a:gd name="connsiteY14" fmla="*/ 287311 h 1962648"/>
                <a:gd name="connsiteX15" fmla="*/ 3671687 w 5349314"/>
                <a:gd name="connsiteY15" fmla="*/ 290335 h 1962648"/>
                <a:gd name="connsiteX16" fmla="*/ 3605052 w 5349314"/>
                <a:gd name="connsiteY16" fmla="*/ 371097 h 1962648"/>
                <a:gd name="connsiteX17" fmla="*/ 3594800 w 5349314"/>
                <a:gd name="connsiteY17" fmla="*/ 382377 h 1962648"/>
                <a:gd name="connsiteX18" fmla="*/ 3595745 w 5349314"/>
                <a:gd name="connsiteY18" fmla="*/ 382377 h 1962648"/>
                <a:gd name="connsiteX19" fmla="*/ 3554261 w 5349314"/>
                <a:gd name="connsiteY19" fmla="*/ 432657 h 1962648"/>
                <a:gd name="connsiteX20" fmla="*/ 3386666 w 5349314"/>
                <a:gd name="connsiteY20" fmla="*/ 981324 h 1962648"/>
                <a:gd name="connsiteX21" fmla="*/ 3674089 w 5349314"/>
                <a:gd name="connsiteY21" fmla="*/ 1675225 h 1962648"/>
                <a:gd name="connsiteX22" fmla="*/ 3784529 w 5349314"/>
                <a:gd name="connsiteY22" fmla="*/ 1766346 h 1962648"/>
                <a:gd name="connsiteX23" fmla="*/ 3769043 w 5349314"/>
                <a:gd name="connsiteY23" fmla="*/ 1753569 h 1962648"/>
                <a:gd name="connsiteX24" fmla="*/ 3769043 w 5349314"/>
                <a:gd name="connsiteY24" fmla="*/ 1754514 h 1962648"/>
                <a:gd name="connsiteX25" fmla="*/ 3757763 w 5349314"/>
                <a:gd name="connsiteY25" fmla="*/ 1744262 h 1962648"/>
                <a:gd name="connsiteX26" fmla="*/ 3748076 w 5349314"/>
                <a:gd name="connsiteY26" fmla="*/ 1736269 h 1962648"/>
                <a:gd name="connsiteX27" fmla="*/ 3957231 w 5349314"/>
                <a:gd name="connsiteY27" fmla="*/ 1871665 h 1962648"/>
                <a:gd name="connsiteX28" fmla="*/ 3942546 w 5349314"/>
                <a:gd name="connsiteY28" fmla="*/ 1865879 h 1962648"/>
                <a:gd name="connsiteX29" fmla="*/ 3928703 w 5349314"/>
                <a:gd name="connsiteY29" fmla="*/ 1857922 h 1962648"/>
                <a:gd name="connsiteX30" fmla="*/ 4076177 w 5349314"/>
                <a:gd name="connsiteY30" fmla="*/ 1918530 h 1962648"/>
                <a:gd name="connsiteX31" fmla="*/ 4076174 w 5349314"/>
                <a:gd name="connsiteY31" fmla="*/ 1918530 h 1962648"/>
                <a:gd name="connsiteX32" fmla="*/ 4076173 w 5349314"/>
                <a:gd name="connsiteY32" fmla="*/ 1918529 h 1962648"/>
                <a:gd name="connsiteX33" fmla="*/ 4076174 w 5349314"/>
                <a:gd name="connsiteY33" fmla="*/ 1918530 h 1962648"/>
                <a:gd name="connsiteX34" fmla="*/ 4234847 w 5349314"/>
                <a:gd name="connsiteY34" fmla="*/ 1952574 h 1962648"/>
                <a:gd name="connsiteX35" fmla="*/ 4218544 w 5349314"/>
                <a:gd name="connsiteY35" fmla="*/ 1951341 h 1962648"/>
                <a:gd name="connsiteX36" fmla="*/ 4202427 w 5349314"/>
                <a:gd name="connsiteY36" fmla="*/ 1947627 h 1962648"/>
                <a:gd name="connsiteX37" fmla="*/ 5130919 w 5349314"/>
                <a:gd name="connsiteY37" fmla="*/ 371086 h 1962648"/>
                <a:gd name="connsiteX38" fmla="*/ 5130918 w 5349314"/>
                <a:gd name="connsiteY38" fmla="*/ 371085 h 1962648"/>
                <a:gd name="connsiteX39" fmla="*/ 5064302 w 5349314"/>
                <a:gd name="connsiteY39" fmla="*/ 290347 h 1962648"/>
                <a:gd name="connsiteX40" fmla="*/ 5064290 w 5349314"/>
                <a:gd name="connsiteY40" fmla="*/ 290331 h 1962648"/>
                <a:gd name="connsiteX41" fmla="*/ 5244589 w 5349314"/>
                <a:gd name="connsiteY41" fmla="*/ 542038 h 1962648"/>
                <a:gd name="connsiteX42" fmla="*/ 5181719 w 5349314"/>
                <a:gd name="connsiteY42" fmla="*/ 432657 h 1962648"/>
                <a:gd name="connsiteX43" fmla="*/ 5140234 w 5349314"/>
                <a:gd name="connsiteY43" fmla="*/ 382377 h 1962648"/>
                <a:gd name="connsiteX44" fmla="*/ 5140235 w 5349314"/>
                <a:gd name="connsiteY44" fmla="*/ 382377 h 1962648"/>
                <a:gd name="connsiteX45" fmla="*/ 5181719 w 5349314"/>
                <a:gd name="connsiteY45" fmla="*/ 432657 h 1962648"/>
                <a:gd name="connsiteX46" fmla="*/ 5230874 w 5349314"/>
                <a:gd name="connsiteY46" fmla="*/ 513567 h 1962648"/>
                <a:gd name="connsiteX47" fmla="*/ 5305196 w 5349314"/>
                <a:gd name="connsiteY47" fmla="*/ 689509 h 1962648"/>
                <a:gd name="connsiteX48" fmla="*/ 5258331 w 5349314"/>
                <a:gd name="connsiteY48" fmla="*/ 570564 h 1962648"/>
                <a:gd name="connsiteX49" fmla="*/ 5272197 w 5349314"/>
                <a:gd name="connsiteY49" fmla="*/ 599349 h 1962648"/>
                <a:gd name="connsiteX50" fmla="*/ 5305196 w 5349314"/>
                <a:gd name="connsiteY50" fmla="*/ 689509 h 1962648"/>
                <a:gd name="connsiteX51" fmla="*/ 5334293 w 5349314"/>
                <a:gd name="connsiteY51" fmla="*/ 815762 h 1962648"/>
                <a:gd name="connsiteX52" fmla="*/ 5305196 w 5349314"/>
                <a:gd name="connsiteY52" fmla="*/ 689509 h 1962648"/>
                <a:gd name="connsiteX53" fmla="*/ 5329377 w 5349314"/>
                <a:gd name="connsiteY53" fmla="*/ 783553 h 1962648"/>
                <a:gd name="connsiteX54" fmla="*/ 5349314 w 5349314"/>
                <a:gd name="connsiteY54" fmla="*/ 981324 h 1962648"/>
                <a:gd name="connsiteX55" fmla="*/ 5339241 w 5349314"/>
                <a:gd name="connsiteY55" fmla="*/ 848181 h 1962648"/>
                <a:gd name="connsiteX56" fmla="*/ 5344248 w 5349314"/>
                <a:gd name="connsiteY56" fmla="*/ 880990 h 1962648"/>
                <a:gd name="connsiteX57" fmla="*/ 5349314 w 5349314"/>
                <a:gd name="connsiteY57" fmla="*/ 981324 h 196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349314" h="1962648">
                  <a:moveTo>
                    <a:pt x="3676998" y="1677625"/>
                  </a:moveTo>
                  <a:lnTo>
                    <a:pt x="3611254" y="1627845"/>
                  </a:lnTo>
                  <a:cubicBezTo>
                    <a:pt x="3345400" y="1443550"/>
                    <a:pt x="3022640" y="1335560"/>
                    <a:pt x="2674657" y="1335560"/>
                  </a:cubicBezTo>
                  <a:cubicBezTo>
                    <a:pt x="2326674" y="1335560"/>
                    <a:pt x="2003913" y="1443550"/>
                    <a:pt x="1738060" y="1627845"/>
                  </a:cubicBezTo>
                  <a:lnTo>
                    <a:pt x="1672313" y="1677627"/>
                  </a:lnTo>
                  <a:lnTo>
                    <a:pt x="1529992" y="1795053"/>
                  </a:lnTo>
                  <a:cubicBezTo>
                    <a:pt x="1373371" y="1900864"/>
                    <a:pt x="1184563" y="1962648"/>
                    <a:pt x="981324" y="1962648"/>
                  </a:cubicBezTo>
                  <a:cubicBezTo>
                    <a:pt x="439354" y="1962648"/>
                    <a:pt x="0" y="1523294"/>
                    <a:pt x="0" y="981324"/>
                  </a:cubicBezTo>
                  <a:cubicBezTo>
                    <a:pt x="0" y="439354"/>
                    <a:pt x="439354" y="0"/>
                    <a:pt x="981324" y="0"/>
                  </a:cubicBezTo>
                  <a:cubicBezTo>
                    <a:pt x="1184563" y="0"/>
                    <a:pt x="1373371" y="61784"/>
                    <a:pt x="1529992" y="167595"/>
                  </a:cubicBezTo>
                  <a:lnTo>
                    <a:pt x="1672324" y="285030"/>
                  </a:lnTo>
                  <a:lnTo>
                    <a:pt x="1738059" y="334803"/>
                  </a:lnTo>
                  <a:cubicBezTo>
                    <a:pt x="2003912" y="519098"/>
                    <a:pt x="2326673" y="627088"/>
                    <a:pt x="2674656" y="627088"/>
                  </a:cubicBezTo>
                  <a:cubicBezTo>
                    <a:pt x="3022639" y="627088"/>
                    <a:pt x="3345400" y="519098"/>
                    <a:pt x="3611253" y="334803"/>
                  </a:cubicBezTo>
                  <a:lnTo>
                    <a:pt x="3673977" y="287311"/>
                  </a:lnTo>
                  <a:lnTo>
                    <a:pt x="3671687" y="290335"/>
                  </a:lnTo>
                  <a:lnTo>
                    <a:pt x="3605052" y="371097"/>
                  </a:lnTo>
                  <a:lnTo>
                    <a:pt x="3594800" y="382377"/>
                  </a:lnTo>
                  <a:lnTo>
                    <a:pt x="3595745" y="382377"/>
                  </a:lnTo>
                  <a:lnTo>
                    <a:pt x="3554261" y="432657"/>
                  </a:lnTo>
                  <a:cubicBezTo>
                    <a:pt x="3448450" y="589277"/>
                    <a:pt x="3386666" y="778085"/>
                    <a:pt x="3386666" y="981324"/>
                  </a:cubicBezTo>
                  <a:cubicBezTo>
                    <a:pt x="3386666" y="1252309"/>
                    <a:pt x="3496505" y="1497640"/>
                    <a:pt x="3674089" y="1675225"/>
                  </a:cubicBezTo>
                  <a:close/>
                  <a:moveTo>
                    <a:pt x="3784529" y="1766346"/>
                  </a:moveTo>
                  <a:lnTo>
                    <a:pt x="3769043" y="1753569"/>
                  </a:lnTo>
                  <a:lnTo>
                    <a:pt x="3769043" y="1754514"/>
                  </a:lnTo>
                  <a:lnTo>
                    <a:pt x="3757763" y="1744262"/>
                  </a:lnTo>
                  <a:lnTo>
                    <a:pt x="3748076" y="1736269"/>
                  </a:lnTo>
                  <a:close/>
                  <a:moveTo>
                    <a:pt x="3957231" y="1871665"/>
                  </a:moveTo>
                  <a:lnTo>
                    <a:pt x="3942546" y="1865879"/>
                  </a:lnTo>
                  <a:lnTo>
                    <a:pt x="3928703" y="1857922"/>
                  </a:lnTo>
                  <a:close/>
                  <a:moveTo>
                    <a:pt x="4076177" y="1918530"/>
                  </a:moveTo>
                  <a:lnTo>
                    <a:pt x="4076174" y="1918530"/>
                  </a:lnTo>
                  <a:lnTo>
                    <a:pt x="4076173" y="1918529"/>
                  </a:lnTo>
                  <a:lnTo>
                    <a:pt x="4076174" y="1918530"/>
                  </a:lnTo>
                  <a:close/>
                  <a:moveTo>
                    <a:pt x="4234847" y="1952574"/>
                  </a:moveTo>
                  <a:lnTo>
                    <a:pt x="4218544" y="1951341"/>
                  </a:lnTo>
                  <a:lnTo>
                    <a:pt x="4202427" y="1947627"/>
                  </a:lnTo>
                  <a:close/>
                  <a:moveTo>
                    <a:pt x="5130919" y="371086"/>
                  </a:moveTo>
                  <a:lnTo>
                    <a:pt x="5130918" y="371085"/>
                  </a:lnTo>
                  <a:lnTo>
                    <a:pt x="5064302" y="290347"/>
                  </a:lnTo>
                  <a:lnTo>
                    <a:pt x="5064290" y="290331"/>
                  </a:lnTo>
                  <a:close/>
                  <a:moveTo>
                    <a:pt x="5244589" y="542038"/>
                  </a:moveTo>
                  <a:lnTo>
                    <a:pt x="5181719" y="432657"/>
                  </a:lnTo>
                  <a:lnTo>
                    <a:pt x="5140234" y="382377"/>
                  </a:lnTo>
                  <a:lnTo>
                    <a:pt x="5140235" y="382377"/>
                  </a:lnTo>
                  <a:lnTo>
                    <a:pt x="5181719" y="432657"/>
                  </a:lnTo>
                  <a:cubicBezTo>
                    <a:pt x="5199354" y="458760"/>
                    <a:pt x="5215767" y="485758"/>
                    <a:pt x="5230874" y="513567"/>
                  </a:cubicBezTo>
                  <a:close/>
                  <a:moveTo>
                    <a:pt x="5305196" y="689509"/>
                  </a:moveTo>
                  <a:lnTo>
                    <a:pt x="5258331" y="570564"/>
                  </a:lnTo>
                  <a:lnTo>
                    <a:pt x="5272197" y="599349"/>
                  </a:lnTo>
                  <a:cubicBezTo>
                    <a:pt x="5284611" y="628700"/>
                    <a:pt x="5295638" y="658780"/>
                    <a:pt x="5305196" y="689509"/>
                  </a:cubicBezTo>
                  <a:close/>
                  <a:moveTo>
                    <a:pt x="5334293" y="815762"/>
                  </a:moveTo>
                  <a:lnTo>
                    <a:pt x="5305196" y="689509"/>
                  </a:lnTo>
                  <a:cubicBezTo>
                    <a:pt x="5314753" y="720237"/>
                    <a:pt x="5322841" y="751612"/>
                    <a:pt x="5329377" y="783553"/>
                  </a:cubicBezTo>
                  <a:close/>
                  <a:moveTo>
                    <a:pt x="5349314" y="981324"/>
                  </a:moveTo>
                  <a:lnTo>
                    <a:pt x="5339241" y="848181"/>
                  </a:lnTo>
                  <a:lnTo>
                    <a:pt x="5344248" y="880990"/>
                  </a:lnTo>
                  <a:cubicBezTo>
                    <a:pt x="5347598" y="913979"/>
                    <a:pt x="5349314" y="947451"/>
                    <a:pt x="5349314" y="981324"/>
                  </a:cubicBezTo>
                  <a:close/>
                </a:path>
              </a:pathLst>
            </a:custGeom>
            <a:gradFill flip="none" rotWithShape="1">
              <a:gsLst>
                <a:gs pos="28000">
                  <a:srgbClr val="303600"/>
                </a:gs>
                <a:gs pos="42000">
                  <a:srgbClr val="A1B400">
                    <a:shade val="67500"/>
                    <a:satMod val="115000"/>
                  </a:srgbClr>
                </a:gs>
                <a:gs pos="100000">
                  <a:srgbClr val="A1B400">
                    <a:shade val="100000"/>
                    <a:satMod val="115000"/>
                  </a:srgbClr>
                </a:gs>
              </a:gsLst>
              <a:lin ang="108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58">
              <a:extLst>
                <a:ext uri="{FF2B5EF4-FFF2-40B4-BE49-F238E27FC236}">
                  <a16:creationId xmlns:a16="http://schemas.microsoft.com/office/drawing/2014/main" id="{C3FC196C-8A4D-D345-A48A-6BD583CA7107}"/>
                </a:ext>
              </a:extLst>
            </p:cNvPr>
            <p:cNvSpPr/>
            <p:nvPr/>
          </p:nvSpPr>
          <p:spPr>
            <a:xfrm>
              <a:off x="3522365"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59">
              <a:extLst>
                <a:ext uri="{FF2B5EF4-FFF2-40B4-BE49-F238E27FC236}">
                  <a16:creationId xmlns:a16="http://schemas.microsoft.com/office/drawing/2014/main" id="{52012556-C689-7945-85D1-C6E96B6824AC}"/>
                </a:ext>
              </a:extLst>
            </p:cNvPr>
            <p:cNvSpPr/>
            <p:nvPr/>
          </p:nvSpPr>
          <p:spPr>
            <a:xfrm>
              <a:off x="6909031" y="855365"/>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60">
              <a:extLst>
                <a:ext uri="{FF2B5EF4-FFF2-40B4-BE49-F238E27FC236}">
                  <a16:creationId xmlns:a16="http://schemas.microsoft.com/office/drawing/2014/main" id="{8EDC6412-6632-BA44-89FB-188AC392FFFF}"/>
                </a:ext>
              </a:extLst>
            </p:cNvPr>
            <p:cNvSpPr/>
            <p:nvPr/>
          </p:nvSpPr>
          <p:spPr>
            <a:xfrm>
              <a:off x="3522366"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61">
              <a:extLst>
                <a:ext uri="{FF2B5EF4-FFF2-40B4-BE49-F238E27FC236}">
                  <a16:creationId xmlns:a16="http://schemas.microsoft.com/office/drawing/2014/main" id="{02E50071-804A-3B47-B53C-A8E2E433E0B9}"/>
                </a:ext>
              </a:extLst>
            </p:cNvPr>
            <p:cNvSpPr/>
            <p:nvPr/>
          </p:nvSpPr>
          <p:spPr>
            <a:xfrm>
              <a:off x="6909032" y="4242031"/>
              <a:ext cx="1760604" cy="17606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63">
              <a:extLst>
                <a:ext uri="{FF2B5EF4-FFF2-40B4-BE49-F238E27FC236}">
                  <a16:creationId xmlns:a16="http://schemas.microsoft.com/office/drawing/2014/main" id="{5CAA1845-EBEC-B54F-9EA0-5DD1C3D1A5C8}"/>
                </a:ext>
              </a:extLst>
            </p:cNvPr>
            <p:cNvSpPr/>
            <p:nvPr/>
          </p:nvSpPr>
          <p:spPr>
            <a:xfrm>
              <a:off x="7157653" y="1467932"/>
              <a:ext cx="1263358" cy="1637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b="1">
                <a:solidFill>
                  <a:schemeClr val="tx1">
                    <a:lumMod val="75000"/>
                    <a:lumOff val="25000"/>
                  </a:schemeClr>
                </a:solidFill>
              </a:endParaRPr>
            </a:p>
          </p:txBody>
        </p:sp>
        <p:sp>
          <p:nvSpPr>
            <p:cNvPr id="17" name="TextBox 64">
              <a:extLst>
                <a:ext uri="{FF2B5EF4-FFF2-40B4-BE49-F238E27FC236}">
                  <a16:creationId xmlns:a16="http://schemas.microsoft.com/office/drawing/2014/main" id="{3AEE8408-57D8-9D4E-9694-533BA6A9BE67}"/>
                </a:ext>
              </a:extLst>
            </p:cNvPr>
            <p:cNvSpPr txBox="1"/>
            <p:nvPr/>
          </p:nvSpPr>
          <p:spPr>
            <a:xfrm>
              <a:off x="6536768" y="1271337"/>
              <a:ext cx="2524498" cy="73174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 sz="4400" b="0" i="0" strike="noStrike" cap="none" spc="0" baseline="0" dirty="0">
                  <a:solidFill>
                    <a:srgbClr val="000000"/>
                  </a:solidFill>
                  <a:effectLst/>
                  <a:latin typeface="Montserrat-Regular"/>
                  <a:ea typeface="Montserrat-Regular"/>
                  <a:cs typeface="Montserrat-Regular"/>
                </a:rPr>
                <a:t>Debilidades</a:t>
              </a:r>
            </a:p>
          </p:txBody>
        </p:sp>
        <p:sp>
          <p:nvSpPr>
            <p:cNvPr id="18" name="TextBox 67">
              <a:extLst>
                <a:ext uri="{FF2B5EF4-FFF2-40B4-BE49-F238E27FC236}">
                  <a16:creationId xmlns:a16="http://schemas.microsoft.com/office/drawing/2014/main" id="{85FE8E5B-F548-9146-8BCD-2990E1361BAA}"/>
                </a:ext>
              </a:extLst>
            </p:cNvPr>
            <p:cNvSpPr txBox="1"/>
            <p:nvPr/>
          </p:nvSpPr>
          <p:spPr>
            <a:xfrm>
              <a:off x="6200586" y="4705829"/>
              <a:ext cx="3196869" cy="73174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 sz="4400" b="0" i="0" strike="noStrike" cap="none" spc="0" baseline="0" dirty="0">
                  <a:solidFill>
                    <a:srgbClr val="000000"/>
                  </a:solidFill>
                  <a:effectLst/>
                  <a:latin typeface="Montserrat-Regular"/>
                  <a:ea typeface="Montserrat-Regular"/>
                  <a:cs typeface="Montserrat-Regular"/>
                </a:rPr>
                <a:t>Oportunidades</a:t>
              </a:r>
              <a:endParaRPr lang="es" sz="5400" b="0" i="0" strike="noStrike" cap="none" spc="0" baseline="0" dirty="0">
                <a:solidFill>
                  <a:srgbClr val="000000"/>
                </a:solidFill>
                <a:effectLst/>
                <a:latin typeface="Montserrat-Regular"/>
                <a:ea typeface="Montserrat-Regular"/>
                <a:cs typeface="Montserrat-Regular"/>
              </a:endParaRPr>
            </a:p>
          </p:txBody>
        </p:sp>
        <p:sp>
          <p:nvSpPr>
            <p:cNvPr id="19" name="TextBox 71">
              <a:extLst>
                <a:ext uri="{FF2B5EF4-FFF2-40B4-BE49-F238E27FC236}">
                  <a16:creationId xmlns:a16="http://schemas.microsoft.com/office/drawing/2014/main" id="{BC8C72C8-7211-4B4F-8A08-ED5894BEA1DD}"/>
                </a:ext>
              </a:extLst>
            </p:cNvPr>
            <p:cNvSpPr txBox="1"/>
            <p:nvPr/>
          </p:nvSpPr>
          <p:spPr>
            <a:xfrm>
              <a:off x="3294270" y="4705829"/>
              <a:ext cx="2216790" cy="731740"/>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 sz="4400" b="0" i="0" strike="noStrike" cap="none" spc="0" baseline="0" dirty="0">
                  <a:solidFill>
                    <a:srgbClr val="000000"/>
                  </a:solidFill>
                  <a:effectLst/>
                  <a:latin typeface="Montserrat-Regular"/>
                  <a:ea typeface="Montserrat-Regular"/>
                  <a:cs typeface="Montserrat-Regular"/>
                </a:rPr>
                <a:t>Amenazas</a:t>
              </a:r>
            </a:p>
          </p:txBody>
        </p:sp>
        <p:sp>
          <p:nvSpPr>
            <p:cNvPr id="20" name="TextBox 74">
              <a:extLst>
                <a:ext uri="{FF2B5EF4-FFF2-40B4-BE49-F238E27FC236}">
                  <a16:creationId xmlns:a16="http://schemas.microsoft.com/office/drawing/2014/main" id="{6F048521-2458-0047-97CA-FC294CBDFD1C}"/>
                </a:ext>
              </a:extLst>
            </p:cNvPr>
            <p:cNvSpPr txBox="1"/>
            <p:nvPr/>
          </p:nvSpPr>
          <p:spPr>
            <a:xfrm>
              <a:off x="3567515" y="954300"/>
              <a:ext cx="1670305" cy="1375672"/>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 sz="4400" b="0" i="0" strike="noStrike" cap="none" spc="0" baseline="0" dirty="0">
                  <a:solidFill>
                    <a:srgbClr val="000000"/>
                  </a:solidFill>
                  <a:effectLst/>
                  <a:latin typeface="Montserrat-Regular"/>
                  <a:ea typeface="Montserrat-Regular"/>
                  <a:cs typeface="Montserrat-Regular"/>
                </a:rPr>
                <a:t>Puntos </a:t>
              </a:r>
            </a:p>
            <a:p>
              <a:pPr algn="ctr"/>
              <a:r>
                <a:rPr lang="es" sz="4400" b="0" i="0" strike="noStrike" cap="none" spc="0" baseline="0" dirty="0">
                  <a:solidFill>
                    <a:srgbClr val="000000"/>
                  </a:solidFill>
                  <a:effectLst/>
                  <a:latin typeface="Montserrat-Regular"/>
                  <a:ea typeface="Montserrat-Regular"/>
                  <a:cs typeface="Montserrat-Regular"/>
                </a:rPr>
                <a:t>fuertes</a:t>
              </a:r>
            </a:p>
          </p:txBody>
        </p:sp>
        <p:sp>
          <p:nvSpPr>
            <p:cNvPr id="21" name="TextBox 75">
              <a:extLst>
                <a:ext uri="{FF2B5EF4-FFF2-40B4-BE49-F238E27FC236}">
                  <a16:creationId xmlns:a16="http://schemas.microsoft.com/office/drawing/2014/main" id="{56ADD010-24EF-1041-B5D0-D4B30AEF7B52}"/>
                </a:ext>
              </a:extLst>
            </p:cNvPr>
            <p:cNvSpPr txBox="1"/>
            <p:nvPr/>
          </p:nvSpPr>
          <p:spPr>
            <a:xfrm>
              <a:off x="4957033" y="2907244"/>
              <a:ext cx="2253880" cy="1043516"/>
            </a:xfrm>
            <a:prstGeom prst="rect">
              <a:avLst/>
            </a:prstGeom>
            <a:noFill/>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 sz="6600" b="1" i="0" strike="noStrike" cap="none" spc="0" baseline="0">
                  <a:solidFill>
                    <a:srgbClr val="000000"/>
                  </a:solidFill>
                  <a:effectLst/>
                  <a:latin typeface="Bradley Hand ITC"/>
                  <a:ea typeface="Bradley Hand ITC"/>
                  <a:cs typeface="Bradley Hand ITC"/>
                </a:rPr>
                <a:t>DAFO</a:t>
              </a:r>
            </a:p>
          </p:txBody>
        </p:sp>
      </p:grpSp>
      <p:sp>
        <p:nvSpPr>
          <p:cNvPr id="24" name="Prostokąt 23"/>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5. MÉTODOS DE EVALUACIÓN</a:t>
            </a:r>
          </a:p>
        </p:txBody>
      </p:sp>
      <p:sp>
        <p:nvSpPr>
          <p:cNvPr id="26" name="Prostokąt 25">
            <a:extLst>
              <a:ext uri="{FF2B5EF4-FFF2-40B4-BE49-F238E27FC236}">
                <a16:creationId xmlns:a16="http://schemas.microsoft.com/office/drawing/2014/main" id="{AE9A3A20-75A2-B54D-BF43-2EA050C32E8A}"/>
              </a:ext>
            </a:extLst>
          </p:cNvPr>
          <p:cNvSpPr/>
          <p:nvPr/>
        </p:nvSpPr>
        <p:spPr>
          <a:xfrm>
            <a:off x="2308643" y="10761433"/>
            <a:ext cx="9995080" cy="640080"/>
          </a:xfrm>
          <a:prstGeom prst="rect">
            <a:avLst/>
          </a:prstGeom>
        </p:spPr>
        <p:txBody>
          <a:bodyPr wrap="square">
            <a:spAutoFit/>
          </a:bodyPr>
          <a:lstStyle/>
          <a:p>
            <a:pPr algn="l"/>
            <a:r>
              <a:rPr lang="es" sz="3600" b="1" i="0" strike="noStrike" cap="none" spc="0" baseline="0" dirty="0">
                <a:solidFill>
                  <a:srgbClr val="002726"/>
                </a:solidFill>
                <a:effectLst/>
                <a:latin typeface="Arial"/>
                <a:ea typeface="Arial"/>
                <a:cs typeface="Arial"/>
              </a:rPr>
              <a:t>Ver "</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Business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strategy</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 SWOT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analysis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es" sz="3600" b="1" i="0" strike="noStrike" cap="none" spc="0" baseline="0" dirty="0">
                <a:solidFill>
                  <a:srgbClr val="002726"/>
                </a:solidFill>
                <a:effectLst/>
                <a:latin typeface="Arial"/>
                <a:ea typeface="Arial"/>
                <a:cs typeface="Arial"/>
              </a:rPr>
              <a:t>"</a:t>
            </a:r>
          </a:p>
        </p:txBody>
      </p:sp>
      <p:sp>
        <p:nvSpPr>
          <p:cNvPr id="5" name="Prostokąt 4">
            <a:extLst>
              <a:ext uri="{FF2B5EF4-FFF2-40B4-BE49-F238E27FC236}">
                <a16:creationId xmlns:a16="http://schemas.microsoft.com/office/drawing/2014/main" id="{F87C2AF5-C1C5-E34F-813C-59FF06F02B5C}"/>
              </a:ext>
            </a:extLst>
          </p:cNvPr>
          <p:cNvSpPr/>
          <p:nvPr/>
        </p:nvSpPr>
        <p:spPr>
          <a:xfrm>
            <a:off x="5693125" y="11912963"/>
            <a:ext cx="3226117" cy="990600"/>
          </a:xfrm>
          <a:prstGeom prst="rect">
            <a:avLst/>
          </a:prstGeom>
        </p:spPr>
        <p:txBody>
          <a:bodyPr wrap="none" lIns="91440" tIns="45720" rIns="91440" bIns="45720" anchor="t">
            <a:spAutoFit/>
          </a:bodyPr>
          <a:lstStyle/>
          <a:p>
            <a:r>
              <a:rPr lang="es" sz="3600" b="0" i="0" strike="noStrike" cap="none" spc="0" baseline="0">
                <a:solidFill>
                  <a:srgbClr val="00B0F0"/>
                </a:solidFill>
                <a:effectLst/>
                <a:latin typeface="PT Sans"/>
                <a:ea typeface="PT Sans"/>
                <a:cs typeface="PT Sans"/>
                <a:hlinkClick r:id="rId2" history="0"/>
              </a:rPr>
              <a:t>Enlace Youtube</a:t>
            </a:r>
            <a:endParaRPr lang="en-US" sz="3600"/>
          </a:p>
          <a:p>
            <a:endParaRPr lang="pl-PL">
              <a:solidFill>
                <a:srgbClr val="00B0F0"/>
              </a:solidFill>
            </a:endParaRPr>
          </a:p>
        </p:txBody>
      </p:sp>
      <p:pic>
        <p:nvPicPr>
          <p:cNvPr id="22" name="Obraz 21" descr="Obraz zawierający rysunek&#10;&#10;Opis wygenerowany automatycznie">
            <a:extLst>
              <a:ext uri="{FF2B5EF4-FFF2-40B4-BE49-F238E27FC236}">
                <a16:creationId xmlns:a16="http://schemas.microsoft.com/office/drawing/2014/main" id="{CDD72306-FDC7-B243-9318-2FE9FD95D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3483" y="9375605"/>
            <a:ext cx="6772310" cy="3756374"/>
          </a:xfrm>
          <a:prstGeom prst="rect">
            <a:avLst/>
          </a:prstGeom>
        </p:spPr>
      </p:pic>
      <p:sp>
        <p:nvSpPr>
          <p:cNvPr id="27" name="Prostokąt 2">
            <a:extLst>
              <a:ext uri="{FF2B5EF4-FFF2-40B4-BE49-F238E27FC236}">
                <a16:creationId xmlns:a16="http://schemas.microsoft.com/office/drawing/2014/main" id="{20F5FCC3-682F-7242-910B-C59F9578A10D}"/>
              </a:ext>
            </a:extLst>
          </p:cNvPr>
          <p:cNvSpPr/>
          <p:nvPr/>
        </p:nvSpPr>
        <p:spPr>
          <a:xfrm>
            <a:off x="6474063" y="12783807"/>
            <a:ext cx="1664238"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(3</a:t>
            </a:r>
            <a:r>
              <a:rPr lang="es" sz="3200" b="0" i="0" strike="noStrike" cap="none" spc="0" dirty="0">
                <a:solidFill>
                  <a:srgbClr val="A6A7AC"/>
                </a:solidFill>
                <a:effectLst/>
                <a:latin typeface="Arial"/>
                <a:ea typeface="Arial"/>
                <a:cs typeface="Arial"/>
              </a:rPr>
              <a:t> </a:t>
            </a:r>
            <a:r>
              <a:rPr lang="es" sz="3200" b="0" i="0" strike="noStrike" cap="none" spc="0" baseline="0" dirty="0">
                <a:solidFill>
                  <a:srgbClr val="A6A7AC"/>
                </a:solidFill>
                <a:effectLst/>
                <a:latin typeface="Arial"/>
                <a:ea typeface="Arial"/>
                <a:cs typeface="Arial"/>
              </a:rPr>
              <a:t>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04782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par>
                          <p:cTn id="13" fill="hold" nodeType="afterGroup">
                            <p:stCondLst>
                              <p:cond delay="1000"/>
                            </p:stCondLst>
                            <p:childTnLst>
                              <p:par>
                                <p:cTn id="14" presetID="53"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par>
                          <p:cTn id="19" fill="hold" nodeType="afterGroup">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1000"/>
                                        <p:tgtEl>
                                          <p:spTgt spid="3">
                                            <p:txEl>
                                              <p:pRg st="2" end="2"/>
                                            </p:txEl>
                                          </p:spTgt>
                                        </p:tgtEl>
                                      </p:cBhvr>
                                    </p:animEffect>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10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26" grpId="0"/>
      <p:bldP spid="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7" cy="1274589"/>
          </a:xfrm>
        </p:spPr>
        <p:txBody>
          <a:bodyPr>
            <a:normAutofit fontScale="90000"/>
          </a:bodyPr>
          <a:lstStyle/>
          <a:p>
            <a:pPr algn="ctr"/>
            <a:r>
              <a:rPr lang="es" sz="11100" b="1" i="0" strike="noStrike" cap="none" spc="0" baseline="0" dirty="0">
                <a:solidFill>
                  <a:srgbClr val="496F63"/>
                </a:solidFill>
                <a:effectLst/>
                <a:latin typeface="Montserrat-SemiBold"/>
                <a:ea typeface="Montserrat-SemiBold"/>
                <a:cs typeface="Montserrat-SemiBold"/>
              </a:rPr>
              <a:t>Modelo de negocio Canvas</a:t>
            </a:r>
            <a:br>
              <a:rPr sz="10000" dirty="0"/>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13" name="Prostokąt 12"/>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5. MÉTODOS DE EVALUACIÓN</a:t>
            </a:r>
          </a:p>
        </p:txBody>
      </p:sp>
      <p:pic>
        <p:nvPicPr>
          <p:cNvPr id="6147" name="Picture 3"/>
          <p:cNvPicPr>
            <a:picLocks noChangeAspect="1" noChangeArrowheads="1"/>
          </p:cNvPicPr>
          <p:nvPr/>
        </p:nvPicPr>
        <p:blipFill rotWithShape="1">
          <a:blip r:embed="rId3"/>
          <a:srcRect b="84744"/>
          <a:stretch/>
        </p:blipFill>
        <p:spPr bwMode="auto">
          <a:xfrm>
            <a:off x="1708278" y="2416027"/>
            <a:ext cx="14893807" cy="1449391"/>
          </a:xfrm>
          <a:prstGeom prst="rect">
            <a:avLst/>
          </a:prstGeom>
          <a:noFill/>
          <a:ln w="9525">
            <a:noFill/>
            <a:miter lim="800000"/>
          </a:ln>
        </p:spPr>
      </p:pic>
      <p:pic>
        <p:nvPicPr>
          <p:cNvPr id="6149" name="Picture 5"/>
          <p:cNvPicPr>
            <a:picLocks noChangeAspect="1" noChangeArrowheads="1"/>
          </p:cNvPicPr>
          <p:nvPr/>
        </p:nvPicPr>
        <p:blipFill>
          <a:blip r:embed="rId4"/>
          <a:stretch>
            <a:fillRect/>
          </a:stretch>
        </p:blipFill>
        <p:spPr bwMode="auto">
          <a:xfrm>
            <a:off x="17116130" y="2596719"/>
            <a:ext cx="6817855" cy="3829088"/>
          </a:xfrm>
          <a:prstGeom prst="rect">
            <a:avLst/>
          </a:prstGeom>
          <a:noFill/>
          <a:ln w="9525">
            <a:noFill/>
            <a:miter lim="800000"/>
          </a:ln>
        </p:spPr>
      </p:pic>
      <p:sp>
        <p:nvSpPr>
          <p:cNvPr id="14" name="Prostokąt 13">
            <a:extLst>
              <a:ext uri="{FF2B5EF4-FFF2-40B4-BE49-F238E27FC236}">
                <a16:creationId xmlns:a16="http://schemas.microsoft.com/office/drawing/2014/main" id="{6548C270-6B47-8A4D-BCBB-06D3BEA7523C}"/>
              </a:ext>
            </a:extLst>
          </p:cNvPr>
          <p:cNvSpPr/>
          <p:nvPr/>
        </p:nvSpPr>
        <p:spPr>
          <a:xfrm>
            <a:off x="17194030" y="7218428"/>
            <a:ext cx="6662056" cy="1432560"/>
          </a:xfrm>
          <a:prstGeom prst="rect">
            <a:avLst/>
          </a:prstGeom>
        </p:spPr>
        <p:txBody>
          <a:bodyPr wrap="square">
            <a:spAutoFit/>
          </a:bodyPr>
          <a:lstStyle/>
          <a:p>
            <a:pPr algn="ctr"/>
            <a:r>
              <a:rPr lang="es" sz="4400" b="1" i="0" strike="noStrike" cap="none" spc="0" baseline="0" dirty="0">
                <a:solidFill>
                  <a:srgbClr val="002726"/>
                </a:solidFill>
                <a:effectLst/>
                <a:latin typeface="Arial"/>
                <a:ea typeface="Arial"/>
                <a:cs typeface="Arial"/>
              </a:rPr>
              <a:t>Ver </a:t>
            </a:r>
            <a:r>
              <a:rPr lang="en-GB" sz="4400" b="1" dirty="0">
                <a:solidFill>
                  <a:srgbClr val="002726"/>
                </a:solidFill>
                <a:latin typeface="Arial" panose="020B0604020202020204" pitchFamily="34" charset="0"/>
                <a:ea typeface="Calibri" panose="020F0502020204030204" pitchFamily="34" charset="0"/>
                <a:cs typeface="Arial" panose="020B0604020202020204" pitchFamily="34" charset="0"/>
              </a:rPr>
              <a:t>“</a:t>
            </a:r>
            <a:r>
              <a:rPr lang="pl-PL" sz="4400" b="1" dirty="0">
                <a:solidFill>
                  <a:srgbClr val="002726"/>
                </a:solidFill>
                <a:latin typeface="Arial" panose="020B0604020202020204" pitchFamily="34" charset="0"/>
                <a:ea typeface="Calibri" panose="020F0502020204030204" pitchFamily="34" charset="0"/>
                <a:cs typeface="Arial" panose="020B0604020202020204" pitchFamily="34" charset="0"/>
              </a:rPr>
              <a:t>21 LEAN Startup </a:t>
            </a:r>
            <a:r>
              <a:rPr lang="pl-PL" sz="4400" b="1" dirty="0" err="1">
                <a:solidFill>
                  <a:srgbClr val="002726"/>
                </a:solidFill>
                <a:latin typeface="Arial" panose="020B0604020202020204" pitchFamily="34" charset="0"/>
                <a:ea typeface="Calibri" panose="020F0502020204030204" pitchFamily="34" charset="0"/>
                <a:cs typeface="Arial" panose="020B0604020202020204" pitchFamily="34" charset="0"/>
              </a:rPr>
              <a:t>Key</a:t>
            </a:r>
            <a:r>
              <a:rPr lang="pl-PL" sz="44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4400" b="1" dirty="0" err="1">
                <a:solidFill>
                  <a:srgbClr val="002726"/>
                </a:solidFill>
                <a:latin typeface="Arial" panose="020B0604020202020204" pitchFamily="34" charset="0"/>
                <a:ea typeface="Calibri" panose="020F0502020204030204" pitchFamily="34" charset="0"/>
                <a:cs typeface="Arial" panose="020B0604020202020204" pitchFamily="34" charset="0"/>
              </a:rPr>
              <a:t>Metrics</a:t>
            </a:r>
            <a:r>
              <a:rPr lang="pl-PL" sz="4400" b="1" dirty="0">
                <a:solidFill>
                  <a:srgbClr val="002726"/>
                </a:solidFill>
                <a:latin typeface="Arial" panose="020B0604020202020204" pitchFamily="34" charset="0"/>
                <a:ea typeface="Calibri" panose="020F0502020204030204" pitchFamily="34" charset="0"/>
                <a:cs typeface="Arial" panose="020B0604020202020204" pitchFamily="34" charset="0"/>
              </a:rPr>
              <a:t>”</a:t>
            </a:r>
            <a:endParaRPr lang="es" sz="4400" b="1" i="0" strike="noStrike" cap="none" spc="0" baseline="0" dirty="0">
              <a:solidFill>
                <a:srgbClr val="002726"/>
              </a:solidFill>
              <a:effectLst/>
              <a:latin typeface="Arial"/>
              <a:ea typeface="Arial"/>
              <a:cs typeface="Arial"/>
            </a:endParaRPr>
          </a:p>
        </p:txBody>
      </p:sp>
      <p:sp>
        <p:nvSpPr>
          <p:cNvPr id="2" name="Prostokąt 1">
            <a:extLst>
              <a:ext uri="{FF2B5EF4-FFF2-40B4-BE49-F238E27FC236}">
                <a16:creationId xmlns:a16="http://schemas.microsoft.com/office/drawing/2014/main" id="{B964D9F1-AA28-BC4E-BEB1-5723786C0D71}"/>
              </a:ext>
            </a:extLst>
          </p:cNvPr>
          <p:cNvSpPr/>
          <p:nvPr/>
        </p:nvSpPr>
        <p:spPr>
          <a:xfrm>
            <a:off x="18820718" y="9145419"/>
            <a:ext cx="3408680" cy="990600"/>
          </a:xfrm>
          <a:prstGeom prst="rect">
            <a:avLst/>
          </a:prstGeom>
        </p:spPr>
        <p:txBody>
          <a:bodyPr wrap="none">
            <a:spAutoFit/>
          </a:bodyPr>
          <a:lstStyle/>
          <a:p>
            <a:r>
              <a:rPr lang="es" sz="3600" b="0" i="0" strike="noStrike" cap="none" spc="0" baseline="0">
                <a:solidFill>
                  <a:srgbClr val="00B0F0"/>
                </a:solidFill>
                <a:effectLst/>
                <a:latin typeface="Arial"/>
                <a:ea typeface="Arial"/>
                <a:cs typeface="Arial"/>
                <a:hlinkClick r:id="rId5" history="0"/>
              </a:rPr>
              <a:t>Enlace Youtube</a:t>
            </a:r>
            <a:endParaRPr lang="en-GB" sz="3600">
              <a:solidFill>
                <a:srgbClr val="00B0F0"/>
              </a:solidFill>
              <a:latin typeface="Arial" panose="020B0604020202020204" pitchFamily="34" charset="0"/>
              <a:cs typeface="Arial" panose="020B0604020202020204" pitchFamily="34" charset="0"/>
            </a:endParaRPr>
          </a:p>
          <a:p>
            <a:endParaRPr lang="pl-PL">
              <a:solidFill>
                <a:srgbClr val="00B0F0"/>
              </a:solidFill>
            </a:endParaRPr>
          </a:p>
        </p:txBody>
      </p:sp>
      <p:sp>
        <p:nvSpPr>
          <p:cNvPr id="10" name="Prostokąt 2">
            <a:extLst>
              <a:ext uri="{FF2B5EF4-FFF2-40B4-BE49-F238E27FC236}">
                <a16:creationId xmlns:a16="http://schemas.microsoft.com/office/drawing/2014/main" id="{20F5FCC3-682F-7242-910B-C59F9578A10D}"/>
              </a:ext>
            </a:extLst>
          </p:cNvPr>
          <p:cNvSpPr/>
          <p:nvPr/>
        </p:nvSpPr>
        <p:spPr>
          <a:xfrm>
            <a:off x="19579125" y="10333592"/>
            <a:ext cx="1891865"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(11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pic>
        <p:nvPicPr>
          <p:cNvPr id="4" name="Imagen 3">
            <a:extLst>
              <a:ext uri="{FF2B5EF4-FFF2-40B4-BE49-F238E27FC236}">
                <a16:creationId xmlns:a16="http://schemas.microsoft.com/office/drawing/2014/main" id="{BC2EDCC3-C8A6-462F-9C06-324C2EEEA330}"/>
              </a:ext>
            </a:extLst>
          </p:cNvPr>
          <p:cNvPicPr>
            <a:picLocks noChangeAspect="1"/>
          </p:cNvPicPr>
          <p:nvPr/>
        </p:nvPicPr>
        <p:blipFill>
          <a:blip r:embed="rId6"/>
          <a:stretch>
            <a:fillRect/>
          </a:stretch>
        </p:blipFill>
        <p:spPr>
          <a:xfrm>
            <a:off x="1514318" y="4242817"/>
            <a:ext cx="15344790" cy="7057156"/>
          </a:xfrm>
          <a:prstGeom prst="rect">
            <a:avLst/>
          </a:prstGeom>
        </p:spPr>
      </p:pic>
    </p:spTree>
    <p:extLst>
      <p:ext uri="{BB962C8B-B14F-4D97-AF65-F5344CB8AC3E}">
        <p14:creationId xmlns:p14="http://schemas.microsoft.com/office/powerpoint/2010/main" val="846621908"/>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up)">
                                      <p:cBhvr>
                                        <p:cTn id="12" dur="3000"/>
                                        <p:tgtEl>
                                          <p:spTgt spid="6147"/>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1000"/>
                                        <p:tgtEl>
                                          <p:spTgt spid="61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415159" y="357016"/>
            <a:ext cx="19553681" cy="7511142"/>
          </a:xfrm>
        </p:spPr>
        <p:txBody>
          <a:bodyPr>
            <a:normAutofit fontScale="67500" lnSpcReduction="20000"/>
          </a:bodyPr>
          <a:lstStyle/>
          <a:p>
            <a:pPr algn="ctr"/>
            <a:r>
              <a:rPr lang="es" sz="10400" b="1" i="0" strike="noStrike" cap="none" spc="0" baseline="0" dirty="0">
                <a:solidFill>
                  <a:srgbClr val="496F63"/>
                </a:solidFill>
                <a:effectLst/>
                <a:latin typeface="Montserrat-SemiBold"/>
                <a:ea typeface="Montserrat-SemiBold"/>
                <a:cs typeface="Montserrat-SemiBold"/>
              </a:rPr>
              <a:t>Matriz de evaluación</a:t>
            </a:r>
          </a:p>
          <a:p>
            <a:endParaRPr lang="en-US" sz="4400" b="1" i="1" dirty="0">
              <a:solidFill>
                <a:srgbClr val="000000"/>
              </a:solidFill>
              <a:latin typeface="Apple Chancery" panose="03020702040506060504" pitchFamily="66" charset="-79"/>
              <a:cs typeface="Apple Chancery" panose="03020702040506060504" pitchFamily="66" charset="-79"/>
            </a:endParaRPr>
          </a:p>
          <a:p>
            <a:pPr>
              <a:lnSpc>
                <a:spcPct val="170000"/>
              </a:lnSpc>
              <a:spcAft>
                <a:spcPts val="1200"/>
              </a:spcAft>
            </a:pPr>
            <a:r>
              <a:rPr lang="es" sz="4000" dirty="0">
                <a:solidFill>
                  <a:srgbClr val="002726"/>
                </a:solidFill>
                <a:latin typeface="Arial"/>
                <a:ea typeface="Arial"/>
                <a:cs typeface="Arial"/>
              </a:rPr>
              <a:t>E</a:t>
            </a:r>
            <a:r>
              <a:rPr lang="es" sz="4000" b="0" i="0" strike="noStrike" cap="none" spc="0" baseline="0" dirty="0">
                <a:solidFill>
                  <a:srgbClr val="002726"/>
                </a:solidFill>
                <a:effectLst/>
                <a:latin typeface="Arial"/>
                <a:ea typeface="Arial"/>
                <a:cs typeface="Arial"/>
              </a:rPr>
              <a:t>s una matriz sencilla con la que los expertos comparan una idea en función de un conjunto de criterios. Según nuestra experiencia, lo mejor son cinco criterios, ya que permiten una revisión completa sin abrumar a los evaluadores con detalles innecesarios. Los evaluadores califican la medida en que la idea cumple cada criterio (utilizamos una escala de 0 a 5 puntos para cada criterio). </a:t>
            </a:r>
          </a:p>
          <a:p>
            <a:pPr>
              <a:lnSpc>
                <a:spcPct val="170000"/>
              </a:lnSpc>
              <a:spcAft>
                <a:spcPts val="1200"/>
              </a:spcAft>
            </a:pPr>
            <a:r>
              <a:rPr lang="es" sz="4000" b="0" i="0" strike="noStrike" cap="none" spc="0" baseline="0" dirty="0">
                <a:solidFill>
                  <a:srgbClr val="002726"/>
                </a:solidFill>
                <a:effectLst/>
                <a:latin typeface="Arial"/>
                <a:ea typeface="Arial"/>
                <a:cs typeface="Arial"/>
              </a:rPr>
              <a:t>Asimismo, se anima a los evaluadores a que aporten comentarios sobre sus calificaciones y, en particular, a que sugieran cómo podría mejorarse la idea para superar debilidades. La matriz de evaluación proporciona una puntuación criterio a criterio, así como una puntuación global para cada idea. </a:t>
            </a:r>
          </a:p>
          <a:p>
            <a:pPr>
              <a:lnSpc>
                <a:spcPct val="170000"/>
              </a:lnSpc>
              <a:spcAft>
                <a:spcPts val="1200"/>
              </a:spcAft>
            </a:pPr>
            <a:r>
              <a:rPr lang="es" sz="4000" b="0" i="0" strike="noStrike" cap="none" spc="0" baseline="0" dirty="0">
                <a:solidFill>
                  <a:srgbClr val="002726"/>
                </a:solidFill>
                <a:effectLst/>
                <a:latin typeface="Arial"/>
                <a:ea typeface="Arial"/>
                <a:cs typeface="Arial"/>
              </a:rPr>
              <a:t>Si se evalúan al mismo tiempo varias ideas centradas en un determinado problema o cuestión empresarial, las puntuaciones pueden compararse y las ideas con mayor puntuación pueden seleccionarse para su posterior revisión. </a:t>
            </a:r>
          </a:p>
        </p:txBody>
      </p:sp>
      <p:sp>
        <p:nvSpPr>
          <p:cNvPr id="22" name="Symbol zastępczy tekstu 2">
            <a:extLst>
              <a:ext uri="{FF2B5EF4-FFF2-40B4-BE49-F238E27FC236}">
                <a16:creationId xmlns:a16="http://schemas.microsoft.com/office/drawing/2014/main" id="{5ED65FE8-4071-8848-A9B2-002A6B299E12}"/>
              </a:ext>
            </a:extLst>
          </p:cNvPr>
          <p:cNvSpPr txBox="1"/>
          <p:nvPr/>
        </p:nvSpPr>
        <p:spPr>
          <a:xfrm>
            <a:off x="4514850" y="12709179"/>
            <a:ext cx="14934873" cy="649805"/>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marL="0" marR="0" indent="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ct val="0"/>
              </a:spcBef>
              <a:spcAft>
                <a:spcPct val="0"/>
              </a:spcAft>
              <a:buClrTx/>
              <a:buSzTx/>
              <a:buFontTx/>
              <a:buNone/>
              <a:defRPr sz="2300" b="0" i="0" u="none" strike="noStrike" cap="none" spc="0" baseline="0">
                <a:ln>
                  <a:noFill/>
                </a:ln>
                <a:solidFill>
                  <a:srgbClr val="A6A7AC"/>
                </a:solidFill>
                <a:uFillTx/>
                <a:latin typeface="PT Sans"/>
                <a:ea typeface="PT Sans"/>
                <a:cs typeface="PT Sans"/>
                <a:sym typeface="PT Sans"/>
              </a:defRPr>
            </a:lvl9pPr>
          </a:lstStyle>
          <a:p>
            <a:pPr hangingPunct="1"/>
            <a:r>
              <a:rPr lang="es" sz="2800" b="0" i="1" strike="noStrike" cap="none" spc="0" baseline="0" dirty="0">
                <a:solidFill>
                  <a:srgbClr val="000000"/>
                </a:solidFill>
                <a:effectLst/>
                <a:latin typeface="Arial"/>
                <a:ea typeface="Arial"/>
                <a:cs typeface="Arial"/>
              </a:rPr>
              <a:t>Puedes encontrar la guía de la matriz de evaluación paso a paso en las Notas del Módulo 9</a:t>
            </a:r>
          </a:p>
        </p:txBody>
      </p:sp>
      <p:pic>
        <p:nvPicPr>
          <p:cNvPr id="23" name="Obraz 22">
            <a:extLst>
              <a:ext uri="{FF2B5EF4-FFF2-40B4-BE49-F238E27FC236}">
                <a16:creationId xmlns:a16="http://schemas.microsoft.com/office/drawing/2014/main" id="{242D66B3-BA02-EC48-934D-A0D5D5BF2AE8}"/>
              </a:ext>
            </a:extLst>
          </p:cNvPr>
          <p:cNvPicPr>
            <a:picLocks noChangeAspect="1"/>
          </p:cNvPicPr>
          <p:nvPr/>
        </p:nvPicPr>
        <p:blipFill>
          <a:blip r:embed="rId2"/>
          <a:stretch>
            <a:fillRect/>
          </a:stretch>
        </p:blipFill>
        <p:spPr>
          <a:xfrm>
            <a:off x="1471427" y="8028269"/>
            <a:ext cx="17571357" cy="4882242"/>
          </a:xfrm>
          <a:prstGeom prst="rect">
            <a:avLst/>
          </a:prstGeom>
        </p:spPr>
      </p:pic>
      <p:sp>
        <p:nvSpPr>
          <p:cNvPr id="2" name="Prostokąt 1">
            <a:extLst>
              <a:ext uri="{FF2B5EF4-FFF2-40B4-BE49-F238E27FC236}">
                <a16:creationId xmlns:a16="http://schemas.microsoft.com/office/drawing/2014/main" id="{14AFE9FF-98B5-7F48-A3C5-56EB9515C6BA}"/>
              </a:ext>
            </a:extLst>
          </p:cNvPr>
          <p:cNvSpPr/>
          <p:nvPr/>
        </p:nvSpPr>
        <p:spPr>
          <a:xfrm>
            <a:off x="20226905" y="11551969"/>
            <a:ext cx="5627305" cy="944880"/>
          </a:xfrm>
          <a:prstGeom prst="rect">
            <a:avLst/>
          </a:prstGeom>
        </p:spPr>
        <p:txBody>
          <a:bodyPr wrap="square" lIns="91440" tIns="45720" rIns="91440" bIns="45720" anchor="t">
            <a:spAutoFit/>
          </a:bodyPr>
          <a:lstStyle/>
          <a:p>
            <a:r>
              <a:rPr lang="es" sz="3600" b="0" i="0" strike="noStrike" cap="none" spc="0" baseline="0">
                <a:solidFill>
                  <a:srgbClr val="00B0F0"/>
                </a:solidFill>
                <a:effectLst/>
                <a:latin typeface="Arial"/>
                <a:ea typeface="Arial"/>
                <a:cs typeface="Arial"/>
                <a:hlinkClick r:id="rId3" history="0"/>
              </a:rPr>
              <a:t>Enlace Youtube</a:t>
            </a:r>
            <a:endParaRPr lang="en-US" sz="3600">
              <a:latin typeface="Arial" panose="020B0604020202020204" pitchFamily="34" charset="0"/>
              <a:cs typeface="Arial" panose="020B0604020202020204" pitchFamily="34" charset="0"/>
            </a:endParaRPr>
          </a:p>
          <a:p>
            <a:endParaRPr lang="pl-PL" sz="2000">
              <a:solidFill>
                <a:srgbClr val="00B0F0"/>
              </a:solidFill>
            </a:endParaRPr>
          </a:p>
        </p:txBody>
      </p:sp>
      <p:sp>
        <p:nvSpPr>
          <p:cNvPr id="4" name="Prostokąt 3">
            <a:extLst>
              <a:ext uri="{FF2B5EF4-FFF2-40B4-BE49-F238E27FC236}">
                <a16:creationId xmlns:a16="http://schemas.microsoft.com/office/drawing/2014/main" id="{C3C4C1A5-13CD-0D41-B2D4-8E2224E5B2EF}"/>
              </a:ext>
            </a:extLst>
          </p:cNvPr>
          <p:cNvSpPr/>
          <p:nvPr/>
        </p:nvSpPr>
        <p:spPr>
          <a:xfrm rot="10800000" flipV="1">
            <a:off x="19449721" y="7358097"/>
            <a:ext cx="4691464" cy="944880"/>
          </a:xfrm>
          <a:prstGeom prst="rect">
            <a:avLst/>
          </a:prstGeom>
        </p:spPr>
        <p:txBody>
          <a:bodyPr wrap="square">
            <a:spAutoFit/>
          </a:bodyPr>
          <a:lstStyle/>
          <a:p>
            <a:pPr algn="ctr"/>
            <a:r>
              <a:rPr lang="es" sz="2800" b="1" i="0" strike="noStrike" cap="none" spc="0" baseline="0" dirty="0">
                <a:solidFill>
                  <a:srgbClr val="000000"/>
                </a:solidFill>
                <a:effectLst/>
                <a:latin typeface="PT Sans"/>
                <a:ea typeface="PT Sans"/>
                <a:cs typeface="PT Sans"/>
              </a:rPr>
              <a:t>La descripción detallada del procedimiento figura aquí:</a:t>
            </a:r>
          </a:p>
        </p:txBody>
      </p:sp>
      <p:sp>
        <p:nvSpPr>
          <p:cNvPr id="8" name="Prostokąt 7"/>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5. MÉTODOS DE EVALUACIÓN</a:t>
            </a:r>
          </a:p>
        </p:txBody>
      </p:sp>
      <p:pic>
        <p:nvPicPr>
          <p:cNvPr id="7170" name="Picture 2"/>
          <p:cNvPicPr>
            <a:picLocks noChangeAspect="1" noChangeArrowheads="1"/>
          </p:cNvPicPr>
          <p:nvPr/>
        </p:nvPicPr>
        <p:blipFill>
          <a:blip r:embed="rId4"/>
          <a:stretch>
            <a:fillRect/>
          </a:stretch>
        </p:blipFill>
        <p:spPr bwMode="auto">
          <a:xfrm>
            <a:off x="19889349" y="8912994"/>
            <a:ext cx="3910537" cy="2443466"/>
          </a:xfrm>
          <a:prstGeom prst="rect">
            <a:avLst/>
          </a:prstGeom>
          <a:noFill/>
          <a:ln w="9525">
            <a:noFill/>
            <a:miter lim="800000"/>
          </a:ln>
        </p:spPr>
      </p:pic>
      <p:sp>
        <p:nvSpPr>
          <p:cNvPr id="10" name="Prostokąt 2">
            <a:extLst>
              <a:ext uri="{FF2B5EF4-FFF2-40B4-BE49-F238E27FC236}">
                <a16:creationId xmlns:a16="http://schemas.microsoft.com/office/drawing/2014/main" id="{20F5FCC3-682F-7242-910B-C59F9578A10D}"/>
              </a:ext>
            </a:extLst>
          </p:cNvPr>
          <p:cNvSpPr/>
          <p:nvPr/>
        </p:nvSpPr>
        <p:spPr>
          <a:xfrm>
            <a:off x="20678803" y="12846136"/>
            <a:ext cx="2233304"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(8,25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93140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par>
                          <p:cTn id="22" fill="hold" nodeType="afterGroup">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1000"/>
                                        <p:tgtEl>
                                          <p:spTgt spid="3">
                                            <p:txEl>
                                              <p:pRg st="4" end="4"/>
                                            </p:txEl>
                                          </p:spTgt>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childTnLst>
                                </p:cTn>
                              </p:par>
                            </p:childTnLst>
                          </p:cTn>
                        </p:par>
                        <p:par>
                          <p:cTn id="35" fill="hold" nodeType="afterGroup">
                            <p:stCondLst>
                              <p:cond delay="1000"/>
                            </p:stCondLst>
                            <p:childTnLst>
                              <p:par>
                                <p:cTn id="36" presetID="10" presetClass="entr" presetSubtype="0" fill="hold" nodeType="after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1000"/>
                                        <p:tgtEl>
                                          <p:spTgt spid="717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10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 grpId="0"/>
      <p:bldP spid="4"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FDF090A4-F2E7-FD46-97A5-1BA56AEF3D3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221845" y="2087453"/>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7" cy="1188995"/>
          </a:xfrm>
        </p:spPr>
        <p:txBody>
          <a:bodyPr>
            <a:normAutofit fontScale="90000"/>
          </a:bodyPr>
          <a:lstStyle/>
          <a:p>
            <a:pPr algn="ctr"/>
            <a:r>
              <a:rPr lang="es" sz="8000" b="1" i="0" strike="noStrike" cap="none" spc="0" baseline="0">
                <a:solidFill>
                  <a:srgbClr val="496F63"/>
                </a:solidFill>
                <a:effectLst/>
                <a:latin typeface="Montserrat-SemiBold"/>
                <a:ea typeface="Montserrat-SemiBold"/>
                <a:cs typeface="Montserrat-SemiBold"/>
              </a:rPr>
              <a:t>6. ¿Pivotar o perseverar?</a:t>
            </a:r>
            <a:br>
              <a:rPr sz="8000"/>
            </a:br>
            <a:endParaRPr lang="pl-PL" sz="4000">
              <a:solidFill>
                <a:srgbClr val="496F63"/>
              </a:solidFill>
              <a:latin typeface="Apple Chancery" panose="03020702040506060504" pitchFamily="66" charset="-79"/>
              <a:cs typeface="Apple Chancery" panose="03020702040506060504" pitchFamily="66" charset="-79"/>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188000" y="13153138"/>
            <a:ext cx="15797287" cy="441960"/>
          </a:xfrm>
          <a:prstGeom prst="rect">
            <a:avLst/>
          </a:prstGeom>
        </p:spPr>
        <p:txBody>
          <a:bodyPr wrap="square">
            <a:spAutoFit/>
          </a:bodyPr>
          <a:lstStyle/>
          <a:p>
            <a:r>
              <a:rPr lang="es" sz="2300" b="0" i="0" strike="noStrike" cap="none" spc="0" baseline="0" dirty="0">
                <a:solidFill>
                  <a:srgbClr val="A6A7AC"/>
                </a:solidFill>
                <a:effectLst/>
                <a:latin typeface="PT Sans"/>
                <a:ea typeface="PT Sans"/>
                <a:cs typeface="PT Sans"/>
              </a:rPr>
              <a:t>https://medium.com/swlh/pivot-patch-or-persevere-i-patched-the-</a:t>
            </a:r>
            <a:r>
              <a:rPr lang="es-ES" sz="2300" b="0" i="0" strike="noStrike" cap="none" spc="0" baseline="0" dirty="0">
                <a:solidFill>
                  <a:srgbClr val="A6A7AC"/>
                </a:solidFill>
                <a:effectLst/>
                <a:latin typeface="PT Sans"/>
                <a:ea typeface="PT Sans"/>
                <a:cs typeface="PT Sans"/>
              </a:rPr>
              <a:t>LEAN</a:t>
            </a:r>
            <a:r>
              <a:rPr lang="es" sz="2300" b="0" i="0" strike="noStrike" cap="none" spc="0" baseline="0" dirty="0">
                <a:solidFill>
                  <a:srgbClr val="A6A7AC"/>
                </a:solidFill>
                <a:effectLst/>
                <a:latin typeface="PT Sans"/>
                <a:ea typeface="PT Sans"/>
                <a:cs typeface="PT Sans"/>
              </a:rPr>
              <a:t>-startup-206d63023b9c</a:t>
            </a:r>
          </a:p>
        </p:txBody>
      </p:sp>
      <p:sp>
        <p:nvSpPr>
          <p:cNvPr id="8" name="Prostokąt 7">
            <a:extLst>
              <a:ext uri="{FF2B5EF4-FFF2-40B4-BE49-F238E27FC236}">
                <a16:creationId xmlns:a16="http://schemas.microsoft.com/office/drawing/2014/main" id="{A5B72D94-898E-404E-8F9D-498CD7447E20}"/>
              </a:ext>
            </a:extLst>
          </p:cNvPr>
          <p:cNvSpPr/>
          <p:nvPr/>
        </p:nvSpPr>
        <p:spPr>
          <a:xfrm>
            <a:off x="1498622" y="6826629"/>
            <a:ext cx="13030178" cy="6156961"/>
          </a:xfrm>
          <a:prstGeom prst="rect">
            <a:avLst/>
          </a:prstGeom>
        </p:spPr>
        <p:txBody>
          <a:bodyPr wrap="square">
            <a:spAutoFit/>
          </a:bodyPr>
          <a:lstStyle/>
          <a:p>
            <a:pPr>
              <a:lnSpc>
                <a:spcPct val="150000"/>
              </a:lnSpc>
              <a:spcAft>
                <a:spcPts val="2400"/>
              </a:spcAft>
            </a:pPr>
            <a:r>
              <a:rPr lang="es" sz="6000" b="1" i="0" strike="noStrike" cap="none" spc="0" baseline="0" dirty="0">
                <a:solidFill>
                  <a:srgbClr val="496F63"/>
                </a:solidFill>
                <a:effectLst/>
                <a:latin typeface="Calibri" panose="020F0502020204030204" pitchFamily="34" charset="0"/>
                <a:ea typeface="Bradley Hand ITC"/>
                <a:cs typeface="Calibri" panose="020F0502020204030204" pitchFamily="34" charset="0"/>
              </a:rPr>
              <a:t>Perseverar</a:t>
            </a:r>
            <a:r>
              <a:rPr lang="es" sz="6000" b="0" i="0" strike="noStrike" cap="none" spc="0" baseline="0" dirty="0">
                <a:solidFill>
                  <a:srgbClr val="496F63"/>
                </a:solidFill>
                <a:effectLst/>
                <a:latin typeface="Bradley Hand ITC"/>
                <a:ea typeface="Bradley Hand ITC"/>
                <a:cs typeface="Bradley Hand ITC"/>
              </a:rPr>
              <a:t> </a:t>
            </a:r>
            <a:r>
              <a:rPr lang="es" sz="3200" b="0" i="0" strike="noStrike" cap="none" spc="0" baseline="0" dirty="0">
                <a:solidFill>
                  <a:srgbClr val="292929"/>
                </a:solidFill>
                <a:effectLst/>
                <a:latin typeface="Arial"/>
                <a:ea typeface="Arial"/>
                <a:cs typeface="Arial"/>
              </a:rPr>
              <a:t>con tu estrategia empresarial actual significa que continúas creyendo en lo que te ha propuesto, sólo que aplicarás </a:t>
            </a:r>
            <a:r>
              <a:rPr lang="es" sz="3200" b="1" i="0" strike="noStrike" cap="none" spc="0" baseline="0" dirty="0">
                <a:solidFill>
                  <a:srgbClr val="292929"/>
                </a:solidFill>
                <a:effectLst/>
                <a:latin typeface="Arial"/>
                <a:ea typeface="Arial"/>
                <a:cs typeface="Arial"/>
              </a:rPr>
              <a:t>pequeños cambios y actualizaciones, cada día, para avanzar hacia tus objetivos.</a:t>
            </a:r>
            <a:endParaRPr lang="en-GB" sz="3200" dirty="0">
              <a:solidFill>
                <a:srgbClr val="292929"/>
              </a:solidFill>
              <a:latin typeface="Arial" panose="020B0604020202020204" pitchFamily="34" charset="0"/>
              <a:cs typeface="Arial" panose="020B0604020202020204" pitchFamily="34" charset="0"/>
            </a:endParaRPr>
          </a:p>
          <a:p>
            <a:pPr>
              <a:lnSpc>
                <a:spcPct val="150000"/>
              </a:lnSpc>
              <a:spcAft>
                <a:spcPts val="2400"/>
              </a:spcAft>
            </a:pPr>
            <a:r>
              <a:rPr lang="es" sz="3200" b="0" i="0" strike="noStrike" cap="none" spc="0" baseline="0" dirty="0">
                <a:solidFill>
                  <a:srgbClr val="292929"/>
                </a:solidFill>
                <a:effectLst/>
                <a:latin typeface="Arial"/>
                <a:ea typeface="Arial"/>
                <a:cs typeface="Arial"/>
              </a:rPr>
              <a:t>A través de ciclos continuos de </a:t>
            </a:r>
            <a:r>
              <a:rPr lang="es" sz="3200" b="0" i="1" strike="noStrike" cap="none" spc="0" baseline="0" dirty="0">
                <a:solidFill>
                  <a:srgbClr val="FF0000"/>
                </a:solidFill>
                <a:effectLst/>
                <a:latin typeface="Arial"/>
                <a:ea typeface="Arial"/>
                <a:cs typeface="Arial"/>
              </a:rPr>
              <a:t>crear - medir - aprender</a:t>
            </a:r>
            <a:r>
              <a:rPr lang="es" sz="3200" b="0" i="0" strike="noStrike" cap="none" spc="0" baseline="0" dirty="0">
                <a:solidFill>
                  <a:srgbClr val="292929"/>
                </a:solidFill>
                <a:effectLst/>
                <a:latin typeface="Arial"/>
                <a:ea typeface="Arial"/>
                <a:cs typeface="Arial"/>
              </a:rPr>
              <a:t>, intentarás hacer avanzar los impulsores del modelo de negocio para obtener un resultado positivo.</a:t>
            </a:r>
            <a:endParaRPr lang="pl-PL" sz="3200" dirty="0">
              <a:latin typeface="Arial" panose="020B0604020202020204" pitchFamily="34" charset="0"/>
              <a:cs typeface="Arial" panose="020B0604020202020204" pitchFamily="34" charset="0"/>
            </a:endParaRPr>
          </a:p>
        </p:txBody>
      </p:sp>
      <p:sp>
        <p:nvSpPr>
          <p:cNvPr id="9" name="Prostokąt 8">
            <a:extLst>
              <a:ext uri="{FF2B5EF4-FFF2-40B4-BE49-F238E27FC236}">
                <a16:creationId xmlns:a16="http://schemas.microsoft.com/office/drawing/2014/main" id="{0ED6363A-0CB0-1F4E-B28D-840367113F49}"/>
              </a:ext>
            </a:extLst>
          </p:cNvPr>
          <p:cNvSpPr/>
          <p:nvPr/>
        </p:nvSpPr>
        <p:spPr>
          <a:xfrm>
            <a:off x="1498622" y="1393593"/>
            <a:ext cx="22504378" cy="5571846"/>
          </a:xfrm>
          <a:prstGeom prst="rect">
            <a:avLst/>
          </a:prstGeom>
        </p:spPr>
        <p:txBody>
          <a:bodyPr wrap="square">
            <a:spAutoFit/>
          </a:bodyPr>
          <a:lstStyle/>
          <a:p>
            <a:pPr>
              <a:lnSpc>
                <a:spcPct val="150000"/>
              </a:lnSpc>
              <a:spcAft>
                <a:spcPts val="2400"/>
              </a:spcAft>
            </a:pPr>
            <a:r>
              <a:rPr lang="es" sz="6000" b="1" i="0" strike="noStrike" cap="none" spc="0" baseline="0" dirty="0">
                <a:solidFill>
                  <a:srgbClr val="496F63"/>
                </a:solidFill>
                <a:effectLst/>
                <a:latin typeface="Calibri" panose="020F0502020204030204" pitchFamily="34" charset="0"/>
                <a:ea typeface="Bradley Hand ITC"/>
                <a:cs typeface="Calibri" panose="020F0502020204030204" pitchFamily="34" charset="0"/>
              </a:rPr>
              <a:t>Pivotar</a:t>
            </a:r>
            <a:r>
              <a:rPr lang="es" sz="6000" b="0" i="0" strike="noStrike" cap="none" spc="0" baseline="0" dirty="0">
                <a:solidFill>
                  <a:srgbClr val="496F63"/>
                </a:solidFill>
                <a:effectLst/>
                <a:latin typeface="Bradley Hand ITC"/>
                <a:ea typeface="Bradley Hand ITC"/>
                <a:cs typeface="Bradley Hand ITC"/>
              </a:rPr>
              <a:t> </a:t>
            </a:r>
            <a:r>
              <a:rPr lang="es" sz="3200" b="0" i="0" strike="noStrike" cap="none" spc="0" baseline="0" dirty="0">
                <a:solidFill>
                  <a:srgbClr val="292929"/>
                </a:solidFill>
                <a:effectLst/>
                <a:latin typeface="Arial"/>
                <a:ea typeface="Arial"/>
                <a:cs typeface="Arial"/>
              </a:rPr>
              <a:t>es lo que debes plantearte cuando llegues a la conclusión de que no estás avanzando (o no lo suficiente) hacia la adecuación del producto al mercado. Un pivote supone una rectificación radical del rumbo, </a:t>
            </a:r>
            <a:r>
              <a:rPr lang="es" sz="3200" b="1" i="0" strike="noStrike" cap="none" spc="0" baseline="0" dirty="0">
                <a:solidFill>
                  <a:srgbClr val="292929"/>
                </a:solidFill>
                <a:effectLst/>
                <a:latin typeface="Arial"/>
                <a:ea typeface="Arial"/>
                <a:cs typeface="Arial"/>
              </a:rPr>
              <a:t>ir en una nueva dirección, con una nueva hipótesis sobre tu producto, estrategia y modelo de negocio.</a:t>
            </a:r>
          </a:p>
          <a:p>
            <a:pPr>
              <a:lnSpc>
                <a:spcPct val="150000"/>
              </a:lnSpc>
              <a:spcAft>
                <a:spcPts val="2400"/>
              </a:spcAft>
            </a:pPr>
            <a:r>
              <a:rPr lang="es" sz="3200" b="0" i="0" strike="noStrike" cap="none" spc="0" baseline="0" dirty="0">
                <a:solidFill>
                  <a:srgbClr val="292929"/>
                </a:solidFill>
                <a:effectLst/>
                <a:latin typeface="Arial"/>
                <a:ea typeface="Arial"/>
                <a:cs typeface="Arial"/>
              </a:rPr>
              <a:t>En el Modo Pivote, la unidad de progreso será la </a:t>
            </a:r>
            <a:r>
              <a:rPr lang="es" sz="3200" b="0" i="1" strike="noStrike" cap="none" spc="0" baseline="0" dirty="0">
                <a:solidFill>
                  <a:srgbClr val="FF0000"/>
                </a:solidFill>
                <a:effectLst/>
                <a:latin typeface="Arial"/>
                <a:ea typeface="Arial"/>
                <a:cs typeface="Arial"/>
              </a:rPr>
              <a:t>destrucción creativa</a:t>
            </a:r>
            <a:r>
              <a:rPr lang="es" sz="3200" b="0" i="0" strike="noStrike" cap="none" spc="0" baseline="0" dirty="0">
                <a:solidFill>
                  <a:srgbClr val="292929"/>
                </a:solidFill>
                <a:effectLst/>
                <a:latin typeface="Arial"/>
                <a:ea typeface="Arial"/>
                <a:cs typeface="Arial"/>
              </a:rPr>
              <a:t>. </a:t>
            </a:r>
            <a:r>
              <a:rPr lang="es" sz="3200" dirty="0">
                <a:solidFill>
                  <a:srgbClr val="292929"/>
                </a:solidFill>
                <a:latin typeface="Arial"/>
                <a:ea typeface="Arial"/>
                <a:cs typeface="Arial"/>
              </a:rPr>
              <a:t>Pivotas</a:t>
            </a:r>
            <a:r>
              <a:rPr lang="es" sz="3200" b="0" i="0" strike="noStrike" cap="none" spc="0" baseline="0" dirty="0">
                <a:solidFill>
                  <a:srgbClr val="292929"/>
                </a:solidFill>
                <a:effectLst/>
                <a:latin typeface="Arial"/>
                <a:ea typeface="Arial"/>
                <a:cs typeface="Arial"/>
              </a:rPr>
              <a:t> con éxito cuando reimaginas el propósito de tu </a:t>
            </a:r>
            <a:r>
              <a:rPr lang="es" sz="3200" dirty="0">
                <a:solidFill>
                  <a:srgbClr val="000000"/>
                </a:solidFill>
                <a:latin typeface="Arial"/>
                <a:ea typeface="Arial"/>
                <a:cs typeface="Arial"/>
              </a:rPr>
              <a:t>compañía</a:t>
            </a:r>
            <a:r>
              <a:rPr lang="es" sz="3200" b="0" i="0" strike="noStrike" cap="none" spc="0" baseline="0" dirty="0">
                <a:solidFill>
                  <a:srgbClr val="292929"/>
                </a:solidFill>
                <a:effectLst/>
                <a:latin typeface="Arial"/>
                <a:ea typeface="Arial"/>
                <a:cs typeface="Arial"/>
              </a:rPr>
              <a:t>. El negocio reinventado ya no se parece en absoluto al anterior. Por lo tanto, un pivote es algo que ocurre unas pocas veces en la vida de </a:t>
            </a:r>
            <a:r>
              <a:rPr lang="es" sz="3200" dirty="0">
                <a:solidFill>
                  <a:srgbClr val="292929"/>
                </a:solidFill>
                <a:latin typeface="Arial"/>
                <a:ea typeface="Arial"/>
                <a:cs typeface="Arial"/>
              </a:rPr>
              <a:t>una</a:t>
            </a:r>
            <a:r>
              <a:rPr lang="es" sz="3200" b="0" i="0" strike="noStrike" cap="none" spc="0" baseline="0" dirty="0">
                <a:solidFill>
                  <a:srgbClr val="292929"/>
                </a:solidFill>
                <a:effectLst/>
                <a:latin typeface="Arial"/>
                <a:ea typeface="Arial"/>
                <a:cs typeface="Arial"/>
              </a:rPr>
              <a:t> </a:t>
            </a:r>
            <a:r>
              <a:rPr lang="es" sz="3200" dirty="0">
                <a:solidFill>
                  <a:srgbClr val="000000"/>
                </a:solidFill>
                <a:latin typeface="Arial"/>
                <a:ea typeface="Arial"/>
                <a:cs typeface="Arial"/>
              </a:rPr>
              <a:t>compañía</a:t>
            </a:r>
            <a:r>
              <a:rPr lang="es" sz="3200" b="0" i="0" strike="noStrike" cap="none" spc="0" baseline="0" dirty="0">
                <a:solidFill>
                  <a:srgbClr val="292929"/>
                </a:solidFill>
                <a:effectLst/>
                <a:latin typeface="Arial"/>
                <a:ea typeface="Arial"/>
                <a:cs typeface="Arial"/>
              </a:rPr>
              <a:t> común.</a:t>
            </a:r>
          </a:p>
        </p:txBody>
      </p:sp>
      <p:sp>
        <p:nvSpPr>
          <p:cNvPr id="11" name="Prostokąt 10"/>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6. ¿PIVOTAR O PERSEVERAR?</a:t>
            </a:r>
          </a:p>
        </p:txBody>
      </p:sp>
      <p:pic>
        <p:nvPicPr>
          <p:cNvPr id="8194" name="Picture 2"/>
          <p:cNvPicPr>
            <a:picLocks noChangeAspect="1" noChangeArrowheads="1"/>
          </p:cNvPicPr>
          <p:nvPr/>
        </p:nvPicPr>
        <p:blipFill>
          <a:blip r:embed="rId3"/>
          <a:stretch>
            <a:fillRect/>
          </a:stretch>
        </p:blipFill>
        <p:spPr bwMode="auto">
          <a:xfrm>
            <a:off x="15360943" y="6441209"/>
            <a:ext cx="7951237" cy="4462429"/>
          </a:xfrm>
          <a:prstGeom prst="rect">
            <a:avLst/>
          </a:prstGeom>
          <a:noFill/>
          <a:ln w="9525">
            <a:noFill/>
            <a:miter lim="800000"/>
          </a:ln>
        </p:spPr>
      </p:pic>
      <p:sp>
        <p:nvSpPr>
          <p:cNvPr id="13" name="Prostokąt 12">
            <a:extLst>
              <a:ext uri="{FF2B5EF4-FFF2-40B4-BE49-F238E27FC236}">
                <a16:creationId xmlns:a16="http://schemas.microsoft.com/office/drawing/2014/main" id="{6AB4E59A-6CBE-3B43-BF0C-0F61FE0D6C9A}"/>
              </a:ext>
            </a:extLst>
          </p:cNvPr>
          <p:cNvSpPr/>
          <p:nvPr/>
        </p:nvSpPr>
        <p:spPr>
          <a:xfrm>
            <a:off x="15813742" y="11276602"/>
            <a:ext cx="7874956" cy="1066800"/>
          </a:xfrm>
          <a:prstGeom prst="rect">
            <a:avLst/>
          </a:prstGeom>
        </p:spPr>
        <p:txBody>
          <a:bodyPr wrap="square">
            <a:spAutoFit/>
          </a:bodyPr>
          <a:lstStyle/>
          <a:p>
            <a:pPr algn="l"/>
            <a:r>
              <a:rPr lang="es" sz="3200" b="1" i="0" strike="noStrike" cap="none" spc="0" baseline="0" dirty="0">
                <a:solidFill>
                  <a:srgbClr val="002726"/>
                </a:solidFill>
                <a:effectLst/>
                <a:latin typeface="Arial"/>
                <a:ea typeface="Arial"/>
                <a:cs typeface="Arial"/>
              </a:rPr>
              <a:t>Ver "</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 The LEAN Startup - Time to </a:t>
            </a:r>
            <a:r>
              <a:rPr lang="pl-PL" sz="3200" b="1" dirty="0" err="1">
                <a:solidFill>
                  <a:srgbClr val="002726"/>
                </a:solidFill>
                <a:latin typeface="Arial" panose="020B0604020202020204" pitchFamily="34" charset="0"/>
                <a:ea typeface="Calibri" panose="020F0502020204030204" pitchFamily="34" charset="0"/>
                <a:cs typeface="Arial" panose="020B0604020202020204" pitchFamily="34" charset="0"/>
              </a:rPr>
              <a:t>Pivot</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200" b="1" dirty="0" err="1">
                <a:solidFill>
                  <a:srgbClr val="002726"/>
                </a:solidFill>
                <a:latin typeface="Arial" panose="020B0604020202020204" pitchFamily="34" charset="0"/>
                <a:ea typeface="Calibri" panose="020F0502020204030204" pitchFamily="34" charset="0"/>
                <a:cs typeface="Arial" panose="020B0604020202020204" pitchFamily="34" charset="0"/>
              </a:rPr>
              <a:t>or</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200" b="1" dirty="0" err="1">
                <a:solidFill>
                  <a:srgbClr val="002726"/>
                </a:solidFill>
                <a:latin typeface="Arial" panose="020B0604020202020204" pitchFamily="34" charset="0"/>
                <a:ea typeface="Calibri" panose="020F0502020204030204" pitchFamily="34" charset="0"/>
                <a:cs typeface="Arial" panose="020B0604020202020204" pitchFamily="34" charset="0"/>
              </a:rPr>
              <a:t>Persevere</a:t>
            </a:r>
            <a:r>
              <a:rPr lang="pl-PL" sz="3200" b="1" dirty="0">
                <a:solidFill>
                  <a:srgbClr val="002726"/>
                </a:solidFill>
                <a:latin typeface="Arial" panose="020B0604020202020204" pitchFamily="34" charset="0"/>
                <a:ea typeface="Calibri" panose="020F0502020204030204" pitchFamily="34" charset="0"/>
                <a:cs typeface="Arial" panose="020B0604020202020204" pitchFamily="34" charset="0"/>
              </a:rPr>
              <a:t>?”</a:t>
            </a:r>
            <a:endParaRPr lang="es" sz="3200" b="1" i="0" strike="noStrike" cap="none" spc="0" baseline="0" dirty="0">
              <a:solidFill>
                <a:srgbClr val="002726"/>
              </a:solidFill>
              <a:effectLst/>
              <a:latin typeface="Arial"/>
              <a:ea typeface="Arial"/>
              <a:cs typeface="Arial"/>
            </a:endParaRPr>
          </a:p>
        </p:txBody>
      </p:sp>
      <p:sp>
        <p:nvSpPr>
          <p:cNvPr id="5" name="Prostokąt 4">
            <a:extLst>
              <a:ext uri="{FF2B5EF4-FFF2-40B4-BE49-F238E27FC236}">
                <a16:creationId xmlns:a16="http://schemas.microsoft.com/office/drawing/2014/main" id="{97AC9A57-E561-514F-9985-A4DA5DA4B9E9}"/>
              </a:ext>
            </a:extLst>
          </p:cNvPr>
          <p:cNvSpPr/>
          <p:nvPr/>
        </p:nvSpPr>
        <p:spPr>
          <a:xfrm>
            <a:off x="17819660" y="12414395"/>
            <a:ext cx="3226117" cy="990600"/>
          </a:xfrm>
          <a:prstGeom prst="rect">
            <a:avLst/>
          </a:prstGeom>
        </p:spPr>
        <p:txBody>
          <a:bodyPr wrap="none">
            <a:spAutoFit/>
          </a:bodyPr>
          <a:lstStyle/>
          <a:p>
            <a:r>
              <a:rPr lang="es" sz="3600" b="0" i="0" strike="noStrike" cap="none" spc="0" baseline="0">
                <a:solidFill>
                  <a:srgbClr val="496F63"/>
                </a:solidFill>
                <a:effectLst/>
                <a:latin typeface="PT Sans"/>
                <a:ea typeface="PT Sans"/>
                <a:cs typeface="PT Sans"/>
                <a:hlinkClick r:id="rId4" history="0"/>
              </a:rPr>
              <a:t>Enlace Youtube</a:t>
            </a:r>
            <a:endParaRPr lang="en-GB" sz="3600">
              <a:solidFill>
                <a:srgbClr val="496F63"/>
              </a:solidFill>
            </a:endParaRPr>
          </a:p>
          <a:p>
            <a:endParaRPr lang="pl-PL">
              <a:solidFill>
                <a:srgbClr val="00B0F0"/>
              </a:solidFill>
            </a:endParaRPr>
          </a:p>
        </p:txBody>
      </p:sp>
      <p:sp>
        <p:nvSpPr>
          <p:cNvPr id="14" name="Prostokąt 2">
            <a:extLst>
              <a:ext uri="{FF2B5EF4-FFF2-40B4-BE49-F238E27FC236}">
                <a16:creationId xmlns:a16="http://schemas.microsoft.com/office/drawing/2014/main" id="{20F5FCC3-682F-7242-910B-C59F9578A10D}"/>
              </a:ext>
            </a:extLst>
          </p:cNvPr>
          <p:cNvSpPr/>
          <p:nvPr/>
        </p:nvSpPr>
        <p:spPr>
          <a:xfrm>
            <a:off x="21626114" y="12568365"/>
            <a:ext cx="1891865"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(10 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740288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2000"/>
                                        <p:tgtEl>
                                          <p:spTgt spid="9">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up)">
                                      <p:cBhvr>
                                        <p:cTn id="17" dur="2000"/>
                                        <p:tgtEl>
                                          <p:spTgt spid="9">
                                            <p:txEl>
                                              <p:pRg st="1" end="1"/>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2000"/>
                                        <p:tgtEl>
                                          <p:spTgt spid="8">
                                            <p:txEl>
                                              <p:pRg st="0" end="0"/>
                                            </p:txEl>
                                          </p:spTgt>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2000"/>
                                        <p:tgtEl>
                                          <p:spTgt spid="8">
                                            <p:txEl>
                                              <p:pRg st="1" end="1"/>
                                            </p:txEl>
                                          </p:spTgt>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3000"/>
                                        <p:tgtEl>
                                          <p:spTgt spid="6"/>
                                        </p:tgtEl>
                                      </p:cBhvr>
                                    </p:animEffect>
                                  </p:childTnLst>
                                </p:cTn>
                              </p:par>
                            </p:childTnLst>
                          </p:cTn>
                        </p:par>
                      </p:childTnLst>
                    </p:cTn>
                  </p:par>
                  <p:par>
                    <p:cTn id="32" fill="hold" nodeType="clickPar">
                      <p:stCondLst>
                        <p:cond delay="indefinite"/>
                        <p:cond evt="onBegin" delay="0">
                          <p:tn val="31"/>
                        </p:cond>
                      </p:stCondLst>
                      <p:childTnLst>
                        <p:par>
                          <p:cTn id="33" fill="hold" nodeType="after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8194"/>
                                        </p:tgtEl>
                                        <p:attrNameLst>
                                          <p:attrName>style.visibility</p:attrName>
                                        </p:attrNameLst>
                                      </p:cBhvr>
                                      <p:to>
                                        <p:strVal val="visible"/>
                                      </p:to>
                                    </p:set>
                                    <p:animEffect transition="in" filter="fade">
                                      <p:cBhvr>
                                        <p:cTn id="36" dur="1000"/>
                                        <p:tgtEl>
                                          <p:spTgt spid="819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8" grpId="0" uiExpand="1" build="p"/>
      <p:bldP spid="9" grpId="0" uiExpand="1" build="p"/>
      <p:bldP spid="13" grpId="0"/>
      <p:bldP spid="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330A9194-4E2C-7B4A-AF79-E8A934CCE9E5}"/>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7124394" y="41900"/>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400397" y="497410"/>
            <a:ext cx="21583207" cy="1255394"/>
          </a:xfrm>
        </p:spPr>
        <p:txBody>
          <a:bodyPr>
            <a:normAutofit/>
          </a:bodyPr>
          <a:lstStyle/>
          <a:p>
            <a:pPr algn="ctr"/>
            <a:r>
              <a:rPr lang="es" sz="7200" b="1" i="0" strike="noStrike" cap="none" spc="0" baseline="0">
                <a:solidFill>
                  <a:srgbClr val="496F63"/>
                </a:solidFill>
                <a:effectLst/>
                <a:latin typeface="Montserrat-SemiBold"/>
                <a:ea typeface="Montserrat-SemiBold"/>
                <a:cs typeface="Montserrat-SemiBold"/>
              </a:rPr>
              <a:t>Tipos de pivote</a:t>
            </a:r>
            <a:endParaRPr lang="pl-PL" sz="7200">
              <a:solidFill>
                <a:srgbClr val="496F63"/>
              </a:solidFill>
            </a:endParaRP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2015412" y="1752804"/>
            <a:ext cx="21539932" cy="10812477"/>
          </a:xfrm>
        </p:spPr>
        <p:txBody>
          <a:bodyPr wrap="square" lIns="0" tIns="0" rIns="0" bIns="0">
            <a:noAutofit/>
          </a:bodyPr>
          <a:lstStyle/>
          <a:p>
            <a:pPr>
              <a:lnSpc>
                <a:spcPct val="150000"/>
              </a:lnSpc>
              <a:spcAft>
                <a:spcPts val="1200"/>
              </a:spcAft>
            </a:pPr>
            <a:r>
              <a:rPr lang="es" sz="3100" b="1" i="0" strike="noStrike" cap="none" spc="0" baseline="0" dirty="0">
                <a:solidFill>
                  <a:srgbClr val="FF0000"/>
                </a:solidFill>
                <a:effectLst/>
                <a:latin typeface="+mn-lt"/>
                <a:ea typeface="Bradley Hand ITC"/>
                <a:cs typeface="Bradley Hand ITC"/>
              </a:rPr>
              <a:t>1. Pivote de acercamiento </a:t>
            </a:r>
            <a:r>
              <a:rPr lang="es" sz="3100" b="0" i="0" strike="noStrike" cap="none" spc="0" baseline="0" dirty="0">
                <a:solidFill>
                  <a:srgbClr val="000000"/>
                </a:solidFill>
                <a:effectLst/>
                <a:latin typeface="Arial"/>
                <a:ea typeface="Arial"/>
                <a:cs typeface="Arial"/>
              </a:rPr>
              <a:t>Este pivote puede ser útil cuando observes que una función o característica de tu producto suscita mucha más tracción e interés que el resto de las características. Entonces, puedes "pivotar" ofertando un nuevo producto que ofrezca únicamente esa característica.</a:t>
            </a:r>
          </a:p>
          <a:p>
            <a:pPr>
              <a:lnSpc>
                <a:spcPct val="150000"/>
              </a:lnSpc>
              <a:spcAft>
                <a:spcPts val="1200"/>
              </a:spcAft>
            </a:pPr>
            <a:r>
              <a:rPr lang="es" sz="3100" b="1" i="0" strike="noStrike" cap="none" spc="0" baseline="0" dirty="0">
                <a:solidFill>
                  <a:srgbClr val="FF0000"/>
                </a:solidFill>
                <a:effectLst/>
                <a:latin typeface="+mn-lt"/>
                <a:ea typeface="Bradley Hand ITC"/>
                <a:cs typeface="Bradley Hand ITC"/>
              </a:rPr>
              <a:t>2. Pivote de alejamiento </a:t>
            </a:r>
            <a:r>
              <a:rPr lang="es" sz="3100" dirty="0">
                <a:solidFill>
                  <a:srgbClr val="000000"/>
                </a:solidFill>
                <a:latin typeface="Arial"/>
                <a:ea typeface="Bradley Hand ITC"/>
                <a:cs typeface="Arial"/>
              </a:rPr>
              <a:t>E</a:t>
            </a:r>
            <a:r>
              <a:rPr lang="es" sz="3100" b="0" i="0" strike="noStrike" cap="none" spc="0" baseline="0" dirty="0">
                <a:solidFill>
                  <a:srgbClr val="000000"/>
                </a:solidFill>
                <a:effectLst/>
                <a:latin typeface="Arial"/>
                <a:ea typeface="Arial"/>
                <a:cs typeface="Arial"/>
              </a:rPr>
              <a:t>s el pivote anterior pero a la inversa. Se amplía el producto para incluir más funciones. Lo que se consideraba como el producto completo se convierte ahora en una (o varias) características de un producto mayor</a:t>
            </a:r>
            <a:r>
              <a:rPr lang="es" sz="3100" b="0" i="0" strike="noStrike" cap="none" spc="0" baseline="0" dirty="0">
                <a:solidFill>
                  <a:srgbClr val="FF0000"/>
                </a:solidFill>
                <a:effectLst/>
                <a:latin typeface="Bradley Hand ITC"/>
                <a:ea typeface="Bradley Hand ITC"/>
                <a:cs typeface="Bradley Hand ITC"/>
              </a:rPr>
              <a:t>.</a:t>
            </a:r>
            <a:endParaRPr lang="en-US" sz="3100" dirty="0">
              <a:solidFill>
                <a:srgbClr val="000000"/>
              </a:solidFill>
              <a:latin typeface="Arial" panose="020B0604020202020204" pitchFamily="34" charset="0"/>
              <a:cs typeface="Arial" panose="020B0604020202020204" pitchFamily="34" charset="0"/>
            </a:endParaRPr>
          </a:p>
          <a:p>
            <a:pPr>
              <a:lnSpc>
                <a:spcPct val="150000"/>
              </a:lnSpc>
              <a:spcAft>
                <a:spcPts val="1200"/>
              </a:spcAft>
            </a:pPr>
            <a:r>
              <a:rPr lang="es" sz="3100" b="1" i="0" strike="noStrike" cap="none" spc="0" baseline="0" dirty="0">
                <a:solidFill>
                  <a:srgbClr val="FF0000"/>
                </a:solidFill>
                <a:effectLst/>
                <a:latin typeface="+mn-lt"/>
                <a:ea typeface="Bradley Hand ITC"/>
                <a:cs typeface="Bradley Hand ITC"/>
              </a:rPr>
              <a:t>3. Pivote de Segmento de Consumidor </a:t>
            </a:r>
            <a:r>
              <a:rPr lang="es" sz="3100" dirty="0">
                <a:solidFill>
                  <a:srgbClr val="000000"/>
                </a:solidFill>
                <a:latin typeface="Arial"/>
                <a:ea typeface="Bradley Hand ITC"/>
                <a:cs typeface="Arial"/>
              </a:rPr>
              <a:t>T</a:t>
            </a:r>
            <a:r>
              <a:rPr lang="es" sz="3100" b="0" i="0" strike="noStrike" cap="none" spc="0" baseline="0" dirty="0">
                <a:solidFill>
                  <a:srgbClr val="000000"/>
                </a:solidFill>
                <a:effectLst/>
                <a:latin typeface="Arial"/>
                <a:ea typeface="Arial"/>
                <a:cs typeface="Arial"/>
              </a:rPr>
              <a:t>u producto puede resultar popular pero no hacia el público objetivo inicial. En consecuencia, es posible que tengas que cambiar el posicionamiento del</a:t>
            </a:r>
            <a:r>
              <a:rPr lang="es" sz="3100" b="0" i="0" strike="noStrike" cap="none" spc="0" dirty="0">
                <a:solidFill>
                  <a:srgbClr val="000000"/>
                </a:solidFill>
                <a:effectLst/>
                <a:latin typeface="Arial"/>
                <a:ea typeface="Arial"/>
                <a:cs typeface="Arial"/>
              </a:rPr>
              <a:t> </a:t>
            </a:r>
            <a:r>
              <a:rPr lang="es" sz="3100" b="0" i="0" strike="noStrike" cap="none" spc="0" baseline="0" dirty="0">
                <a:solidFill>
                  <a:srgbClr val="000000"/>
                </a:solidFill>
                <a:effectLst/>
                <a:latin typeface="Arial"/>
                <a:ea typeface="Arial"/>
                <a:cs typeface="Arial"/>
              </a:rPr>
              <a:t>producto y que tengas que revisar la propuesta de valor, los precios y los canales.</a:t>
            </a:r>
            <a:endParaRPr lang="en-US" sz="31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s" sz="3100" b="1" i="0" strike="noStrike" cap="none" spc="0" baseline="0" dirty="0">
                <a:solidFill>
                  <a:srgbClr val="FF0000"/>
                </a:solidFill>
                <a:effectLst/>
                <a:latin typeface="+mn-lt"/>
                <a:ea typeface="Bradley Hand ITC"/>
                <a:cs typeface="Bradley Hand ITC"/>
              </a:rPr>
              <a:t>4.  Pivote Necesidad del Consumidor </a:t>
            </a:r>
            <a:r>
              <a:rPr lang="es" sz="3100" b="0" i="0" strike="noStrike" cap="none" spc="0" baseline="0" dirty="0">
                <a:solidFill>
                  <a:srgbClr val="000000"/>
                </a:solidFill>
                <a:effectLst/>
                <a:latin typeface="Arial"/>
                <a:ea typeface="Arial"/>
                <a:cs typeface="Arial"/>
              </a:rPr>
              <a:t>Imagínate que emplea el marco de </a:t>
            </a:r>
            <a:r>
              <a:rPr lang="es-ES" sz="3100" b="0" i="0" strike="noStrike" cap="none" spc="0" baseline="0" dirty="0">
                <a:solidFill>
                  <a:srgbClr val="000000"/>
                </a:solidFill>
                <a:effectLst/>
                <a:latin typeface="Arial"/>
                <a:ea typeface="Arial"/>
                <a:cs typeface="Arial"/>
              </a:rPr>
              <a:t>LEAN</a:t>
            </a:r>
            <a:r>
              <a:rPr lang="es" sz="3100" b="0" i="0" strike="noStrike" cap="none" spc="0" baseline="0" dirty="0">
                <a:solidFill>
                  <a:srgbClr val="000000"/>
                </a:solidFill>
                <a:effectLst/>
                <a:latin typeface="Arial"/>
                <a:ea typeface="Arial"/>
                <a:cs typeface="Arial"/>
              </a:rPr>
              <a:t> Startup para identificar desde el principio que el problema que intentas resolver con tu producto no es realmente importante para tus clientes. En ese caso, debes comprender más a fondo la labor que intentan realizar y encontrar un problema por el que estén dispuestos a pagarte para que se lo resuelvas. </a:t>
            </a:r>
          </a:p>
          <a:p>
            <a:pPr>
              <a:lnSpc>
                <a:spcPct val="150000"/>
              </a:lnSpc>
              <a:spcAft>
                <a:spcPts val="1200"/>
              </a:spcAft>
            </a:pPr>
            <a:r>
              <a:rPr lang="es" sz="3100" b="1" i="0" strike="noStrike" cap="none" spc="0" baseline="0" dirty="0">
                <a:solidFill>
                  <a:srgbClr val="FF0000"/>
                </a:solidFill>
                <a:effectLst/>
                <a:latin typeface="+mn-lt"/>
                <a:ea typeface="Bradley Hand ITC"/>
                <a:cs typeface="Bradley Hand ITC"/>
              </a:rPr>
              <a:t>5. Pivote de Plataforma </a:t>
            </a:r>
            <a:r>
              <a:rPr lang="es" sz="3100" b="0" i="0" strike="noStrike" cap="none" spc="0" baseline="0" dirty="0">
                <a:solidFill>
                  <a:srgbClr val="000000"/>
                </a:solidFill>
                <a:effectLst/>
                <a:latin typeface="Arial"/>
                <a:ea typeface="Arial"/>
                <a:cs typeface="Arial"/>
              </a:rPr>
              <a:t>Se refiere al cambio desde una aplicación a una plataforma o viceversa. Ejemplos de plataforma son eBay, AirBnb, Uber, Android store etc.</a:t>
            </a:r>
            <a:endParaRPr lang="pl-PL" sz="3100" dirty="0">
              <a:solidFill>
                <a:srgbClr val="000000"/>
              </a:solidFill>
            </a:endParaRPr>
          </a:p>
          <a:p>
            <a:pPr>
              <a:lnSpc>
                <a:spcPct val="150000"/>
              </a:lnSpc>
            </a:pPr>
            <a:endParaRPr lang="pl-PL" sz="3600" dirty="0"/>
          </a:p>
        </p:txBody>
      </p:sp>
      <p:sp>
        <p:nvSpPr>
          <p:cNvPr id="5" name="Prostokąt 4"/>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6. ¿PIVOTAR O PERSEVERAR?</a:t>
            </a:r>
          </a:p>
        </p:txBody>
      </p:sp>
      <p:sp>
        <p:nvSpPr>
          <p:cNvPr id="6" name="Prostokąt 2">
            <a:extLst>
              <a:ext uri="{FF2B5EF4-FFF2-40B4-BE49-F238E27FC236}">
                <a16:creationId xmlns:a16="http://schemas.microsoft.com/office/drawing/2014/main" id="{9BEEACD8-2D3A-4243-8422-37345C187FD4}"/>
              </a:ext>
            </a:extLst>
          </p:cNvPr>
          <p:cNvSpPr/>
          <p:nvPr/>
        </p:nvSpPr>
        <p:spPr>
          <a:xfrm>
            <a:off x="15227559" y="12344915"/>
            <a:ext cx="8752115" cy="1200329"/>
          </a:xfrm>
          <a:prstGeom prst="rect">
            <a:avLst/>
          </a:prstGeom>
        </p:spPr>
        <p:txBody>
          <a:bodyPr wrap="square">
            <a:spAutoFit/>
          </a:bodyPr>
          <a:lstStyle/>
          <a:p>
            <a:r>
              <a:rPr lang="es" sz="2400" b="0" i="0" strike="noStrike" cap="none" spc="0" baseline="0" dirty="0">
                <a:solidFill>
                  <a:srgbClr val="A6A7AC"/>
                </a:solidFill>
                <a:effectLst/>
                <a:latin typeface="Arial"/>
                <a:ea typeface="Arial"/>
                <a:cs typeface="Arial"/>
              </a:rPr>
              <a:t>Fuente: </a:t>
            </a:r>
            <a:r>
              <a:rPr lang="es" sz="2400" b="0" i="0" strike="noStrike" cap="none" spc="0" baseline="0" dirty="0">
                <a:solidFill>
                  <a:srgbClr val="A6A7AC"/>
                </a:solidFill>
                <a:effectLst/>
                <a:latin typeface="Arial"/>
                <a:ea typeface="Arial"/>
                <a:cs typeface="Arial"/>
                <a:hlinkClick r:id="rId3"/>
              </a:rPr>
              <a:t>https://openclassrooms.com/en/courses/4544561-learn-about-</a:t>
            </a:r>
            <a:r>
              <a:rPr lang="es-ES" sz="2400" b="0" i="0" strike="noStrike" cap="none" spc="0" baseline="0" dirty="0">
                <a:solidFill>
                  <a:srgbClr val="A6A7AC"/>
                </a:solidFill>
                <a:effectLst/>
                <a:latin typeface="Arial"/>
                <a:ea typeface="Arial"/>
                <a:cs typeface="Arial"/>
                <a:hlinkClick r:id="rId3"/>
              </a:rPr>
              <a:t>LEAN</a:t>
            </a:r>
            <a:r>
              <a:rPr lang="es" sz="2400" b="0" i="0" strike="noStrike" cap="none" spc="0" baseline="0" dirty="0">
                <a:solidFill>
                  <a:srgbClr val="A6A7AC"/>
                </a:solidFill>
                <a:effectLst/>
                <a:latin typeface="Arial"/>
                <a:ea typeface="Arial"/>
                <a:cs typeface="Arial"/>
                <a:hlinkClick r:id="rId3"/>
              </a:rPr>
              <a:t>-startup/4716471-learn-how-and-when-to-pivot </a:t>
            </a:r>
            <a:endParaRPr lang="es" sz="2400" b="0" i="0" strike="noStrike" cap="none" spc="0" baseline="0" dirty="0">
              <a:solidFill>
                <a:srgbClr val="A6A7AC"/>
              </a:solidFill>
              <a:effectLst/>
              <a:latin typeface="Arial"/>
              <a:ea typeface="Arial"/>
              <a:cs typeface="Arial"/>
            </a:endParaRPr>
          </a:p>
        </p:txBody>
      </p:sp>
    </p:spTree>
    <p:extLst>
      <p:ext uri="{BB962C8B-B14F-4D97-AF65-F5344CB8AC3E}">
        <p14:creationId xmlns:p14="http://schemas.microsoft.com/office/powerpoint/2010/main" val="27994875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nodeType="after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cond evt="onBegin" delay="0">
                          <p:tn val="28"/>
                        </p:cond>
                      </p:stCondLst>
                      <p:childTnLst>
                        <p:par>
                          <p:cTn id="30" fill="hold" nodeType="after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05415FC-FAC6-FA46-8DB7-FF58329C094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705578" y="637938"/>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4"/>
            <a:ext cx="21583207" cy="3141905"/>
          </a:xfrm>
        </p:spPr>
        <p:txBody>
          <a:bodyPr>
            <a:normAutofit/>
          </a:bodyPr>
          <a:lstStyle/>
          <a:p>
            <a:pPr algn="ctr"/>
            <a:r>
              <a:rPr lang="es" sz="9600" b="1" i="0" strike="noStrike" cap="none" spc="0" baseline="0">
                <a:solidFill>
                  <a:srgbClr val="496F63"/>
                </a:solidFill>
                <a:effectLst/>
                <a:latin typeface="Montserrat-SemiBold"/>
                <a:ea typeface="Montserrat-SemiBold"/>
                <a:cs typeface="Montserrat-SemiBold"/>
              </a:rPr>
              <a:t>Tipos de pivote</a:t>
            </a:r>
            <a:endParaRPr lang="pl-PL" sz="5300">
              <a:solidFill>
                <a:srgbClr val="496F63"/>
              </a:solidFill>
              <a:latin typeface="Agency FB" panose="020B0503020202020204" pitchFamily="34" charset="0"/>
              <a:cs typeface="Apple Chancery" panose="03020702040506060504" pitchFamily="66" charset="-79"/>
            </a:endParaRP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1642188" y="2236408"/>
            <a:ext cx="21820694" cy="10695695"/>
          </a:xfrm>
        </p:spPr>
        <p:txBody>
          <a:bodyPr wrap="square" lIns="0" tIns="0" rIns="0" bIns="0">
            <a:noAutofit/>
          </a:bodyPr>
          <a:lstStyle/>
          <a:p>
            <a:pPr>
              <a:lnSpc>
                <a:spcPct val="150000"/>
              </a:lnSpc>
              <a:spcAft>
                <a:spcPts val="1200"/>
              </a:spcAft>
            </a:pPr>
            <a:r>
              <a:rPr lang="es" sz="3200" b="1" i="0" strike="noStrike" cap="none" spc="0" baseline="0" dirty="0">
                <a:solidFill>
                  <a:srgbClr val="FF0000"/>
                </a:solidFill>
                <a:effectLst/>
                <a:latin typeface="+mn-lt"/>
                <a:ea typeface="Bradley Hand ITC"/>
                <a:cs typeface="Bradley Hand ITC"/>
              </a:rPr>
              <a:t>6.  Pivote de Arquitectura de Negocio </a:t>
            </a:r>
            <a:r>
              <a:rPr lang="es" sz="3200" b="0" i="0" strike="noStrike" cap="none" spc="0" baseline="0" dirty="0">
                <a:solidFill>
                  <a:srgbClr val="000000"/>
                </a:solidFill>
                <a:effectLst/>
                <a:latin typeface="Arial"/>
                <a:ea typeface="Arial"/>
                <a:cs typeface="Arial"/>
              </a:rPr>
              <a:t>Hay dos tipos de negocios: </a:t>
            </a:r>
            <a:r>
              <a:rPr lang="es" sz="3200" b="0" i="1" strike="noStrike" cap="none" spc="0" baseline="0" dirty="0">
                <a:solidFill>
                  <a:srgbClr val="000000"/>
                </a:solidFill>
                <a:effectLst/>
                <a:latin typeface="Arial"/>
                <a:ea typeface="Arial"/>
                <a:cs typeface="Arial"/>
              </a:rPr>
              <a:t>de alto margen y bajo volumen </a:t>
            </a:r>
            <a:r>
              <a:rPr lang="es" sz="3200" dirty="0">
                <a:solidFill>
                  <a:srgbClr val="000000"/>
                </a:solidFill>
                <a:latin typeface="Arial"/>
                <a:ea typeface="Arial"/>
                <a:cs typeface="Arial"/>
              </a:rPr>
              <a:t>o</a:t>
            </a:r>
            <a:r>
              <a:rPr lang="es" sz="3200" b="0" strike="noStrike" cap="none" spc="0" baseline="0" dirty="0">
                <a:solidFill>
                  <a:srgbClr val="000000"/>
                </a:solidFill>
                <a:effectLst/>
                <a:latin typeface="Arial"/>
                <a:ea typeface="Arial"/>
                <a:cs typeface="Arial"/>
              </a:rPr>
              <a:t> de </a:t>
            </a:r>
            <a:r>
              <a:rPr lang="es" sz="3200" b="0" i="1" strike="noStrike" cap="none" spc="0" baseline="0" dirty="0">
                <a:solidFill>
                  <a:srgbClr val="000000"/>
                </a:solidFill>
                <a:effectLst/>
                <a:latin typeface="Arial"/>
                <a:ea typeface="Arial"/>
                <a:cs typeface="Arial"/>
              </a:rPr>
              <a:t>bajo margen y alto volumen.</a:t>
            </a:r>
            <a:r>
              <a:rPr lang="es" sz="3200" b="0" i="0" strike="noStrike" cap="none" spc="0" baseline="0" dirty="0">
                <a:solidFill>
                  <a:srgbClr val="000000"/>
                </a:solidFill>
                <a:effectLst/>
                <a:latin typeface="Arial"/>
                <a:ea typeface="Arial"/>
                <a:cs typeface="Arial"/>
              </a:rPr>
              <a:t> No se pueden ser ambos, pero a veces se puede pivotar de uno a otro.</a:t>
            </a:r>
            <a:endParaRPr lang="en-US" sz="3200" dirty="0">
              <a:solidFill>
                <a:srgbClr val="000000"/>
              </a:solidFill>
              <a:latin typeface="Arial" panose="020B0604020202020204" pitchFamily="34" charset="0"/>
              <a:cs typeface="Arial" panose="020B0604020202020204" pitchFamily="34" charset="0"/>
            </a:endParaRPr>
          </a:p>
          <a:p>
            <a:pPr>
              <a:lnSpc>
                <a:spcPct val="150000"/>
              </a:lnSpc>
              <a:spcAft>
                <a:spcPts val="1200"/>
              </a:spcAft>
            </a:pPr>
            <a:r>
              <a:rPr lang="es" sz="3200" b="1" i="0" strike="noStrike" cap="none" spc="0" baseline="0" dirty="0">
                <a:solidFill>
                  <a:srgbClr val="FF0000"/>
                </a:solidFill>
                <a:effectLst/>
                <a:latin typeface="+mn-lt"/>
                <a:ea typeface="Bradley Hand ITC"/>
                <a:cs typeface="Bradley Hand ITC"/>
              </a:rPr>
              <a:t>7. Pivote de Captura de Valor. </a:t>
            </a:r>
            <a:r>
              <a:rPr lang="es" sz="3200" b="0" i="0" strike="noStrike" cap="none" spc="0" baseline="0" dirty="0">
                <a:solidFill>
                  <a:srgbClr val="000000"/>
                </a:solidFill>
                <a:effectLst/>
                <a:latin typeface="Arial"/>
                <a:ea typeface="Arial"/>
                <a:cs typeface="Arial"/>
              </a:rPr>
              <a:t>Este pivote hace referencia a los cambios en la forma de monetizar u obtener ingresos Al cambiar la forma de obtener dinero, esto repercute en el producto, el negocio, las ventas, el marketing y los aspectos operativos del modelo de negocio</a:t>
            </a:r>
            <a:r>
              <a:rPr lang="es" sz="3200" b="0" i="0" strike="noStrike" cap="none" spc="0" baseline="0" dirty="0">
                <a:solidFill>
                  <a:srgbClr val="000000"/>
                </a:solidFill>
                <a:effectLst/>
                <a:latin typeface="Bradley Hand ITC"/>
                <a:ea typeface="Bradley Hand ITC"/>
                <a:cs typeface="Bradley Hand ITC"/>
              </a:rPr>
              <a:t>.</a:t>
            </a:r>
            <a:endParaRPr lang="en-US" sz="32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s" sz="3200" b="1" i="0" strike="noStrike" cap="none" spc="0" baseline="0" dirty="0">
                <a:solidFill>
                  <a:srgbClr val="FF0000"/>
                </a:solidFill>
                <a:effectLst/>
                <a:latin typeface="+mn-lt"/>
                <a:ea typeface="Bradley Hand ITC"/>
                <a:cs typeface="Bradley Hand ITC"/>
              </a:rPr>
              <a:t>8. Pivote de Motor de Crecimiento </a:t>
            </a:r>
            <a:r>
              <a:rPr lang="es" sz="3200" b="0" i="0" strike="noStrike" cap="none" spc="0" baseline="0" dirty="0">
                <a:solidFill>
                  <a:srgbClr val="000000"/>
                </a:solidFill>
                <a:effectLst/>
                <a:latin typeface="Arial"/>
                <a:ea typeface="Arial"/>
                <a:cs typeface="Arial"/>
              </a:rPr>
              <a:t>Se habla de </a:t>
            </a:r>
            <a:r>
              <a:rPr lang="es" sz="3200" b="0" i="1" strike="noStrike" cap="none" spc="0" baseline="0" dirty="0">
                <a:solidFill>
                  <a:srgbClr val="000000"/>
                </a:solidFill>
                <a:effectLst/>
                <a:latin typeface="Arial"/>
                <a:ea typeface="Arial"/>
                <a:cs typeface="Arial"/>
              </a:rPr>
              <a:t>crecimiento viral </a:t>
            </a:r>
            <a:r>
              <a:rPr lang="es" sz="3200" b="0" i="0" strike="noStrike" cap="none" spc="0" baseline="0" dirty="0">
                <a:solidFill>
                  <a:srgbClr val="000000"/>
                </a:solidFill>
                <a:effectLst/>
                <a:latin typeface="Arial"/>
                <a:ea typeface="Arial"/>
                <a:cs typeface="Arial"/>
              </a:rPr>
              <a:t>cuando los usuarios actuales recomiendan a otros usuarios El </a:t>
            </a:r>
            <a:r>
              <a:rPr lang="es" sz="3200" b="0" i="1" strike="noStrike" cap="none" spc="0" baseline="0" dirty="0">
                <a:solidFill>
                  <a:srgbClr val="000000"/>
                </a:solidFill>
                <a:effectLst/>
                <a:latin typeface="Arial"/>
                <a:ea typeface="Arial"/>
                <a:cs typeface="Arial"/>
              </a:rPr>
              <a:t>crecimiento de pago</a:t>
            </a:r>
            <a:r>
              <a:rPr lang="es" sz="3200" b="0" i="0" strike="noStrike" cap="none" spc="0" baseline="0" dirty="0">
                <a:solidFill>
                  <a:srgbClr val="000000"/>
                </a:solidFill>
                <a:effectLst/>
                <a:latin typeface="Arial"/>
                <a:ea typeface="Arial"/>
                <a:cs typeface="Arial"/>
              </a:rPr>
              <a:t> se produce cuando se gasta dinero de marketing en la adquisición de nuevos clientes. El </a:t>
            </a:r>
            <a:r>
              <a:rPr lang="es" sz="3200" b="0" i="1" strike="noStrike" cap="none" spc="0" baseline="0" dirty="0">
                <a:solidFill>
                  <a:srgbClr val="000000"/>
                </a:solidFill>
                <a:effectLst/>
                <a:latin typeface="Arial"/>
                <a:ea typeface="Arial"/>
                <a:cs typeface="Arial"/>
              </a:rPr>
              <a:t>crecimiento pegajoso</a:t>
            </a:r>
            <a:r>
              <a:rPr lang="es" sz="3200" b="0" i="0" strike="noStrike" cap="none" spc="0" baseline="0" dirty="0">
                <a:solidFill>
                  <a:srgbClr val="000000"/>
                </a:solidFill>
                <a:effectLst/>
                <a:latin typeface="Arial"/>
                <a:ea typeface="Arial"/>
                <a:cs typeface="Arial"/>
              </a:rPr>
              <a:t> se produce cuando se logra retener a la mayoría de los usuarios y la tasa de abandono es baja.  Se puede pivotar de uno de estos motores de crecimiento a otro.</a:t>
            </a:r>
            <a:endParaRPr lang="en-US" sz="32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s" sz="3200" b="1" i="0" strike="noStrike" cap="none" spc="0" baseline="0" dirty="0">
                <a:solidFill>
                  <a:srgbClr val="FF0000"/>
                </a:solidFill>
                <a:effectLst/>
                <a:latin typeface="+mn-lt"/>
                <a:ea typeface="Bradley Hand ITC"/>
                <a:cs typeface="Bradley Hand ITC"/>
              </a:rPr>
              <a:t>9. Pivote de Canal </a:t>
            </a:r>
            <a:r>
              <a:rPr lang="es" sz="3200" b="0" i="0" strike="noStrike" cap="none" spc="0" baseline="0" dirty="0">
                <a:solidFill>
                  <a:srgbClr val="000000"/>
                </a:solidFill>
                <a:effectLst/>
                <a:latin typeface="Arial"/>
                <a:ea typeface="Arial"/>
                <a:cs typeface="Arial"/>
              </a:rPr>
              <a:t>En este caso, cambias cómo y dónde vendes</a:t>
            </a:r>
            <a:r>
              <a:rPr lang="es" sz="3200" b="0" i="0" strike="noStrike" cap="none" spc="0" dirty="0">
                <a:solidFill>
                  <a:srgbClr val="000000"/>
                </a:solidFill>
                <a:effectLst/>
                <a:latin typeface="Arial"/>
                <a:ea typeface="Arial"/>
                <a:cs typeface="Arial"/>
              </a:rPr>
              <a:t> t</a:t>
            </a:r>
            <a:r>
              <a:rPr lang="es" sz="3200" b="0" i="0" strike="noStrike" cap="none" spc="0" baseline="0" dirty="0">
                <a:solidFill>
                  <a:srgbClr val="000000"/>
                </a:solidFill>
                <a:effectLst/>
                <a:latin typeface="Arial"/>
                <a:ea typeface="Arial"/>
                <a:cs typeface="Arial"/>
              </a:rPr>
              <a:t>us productos y servicios (en tiendas, en línea, a través de socios, in-app). </a:t>
            </a:r>
            <a:endParaRPr lang="en-US" sz="3200" b="1" dirty="0">
              <a:solidFill>
                <a:srgbClr val="000000"/>
              </a:solidFill>
              <a:latin typeface="Apple Chancery" panose="03020702040506060504" pitchFamily="66" charset="-79"/>
              <a:cs typeface="Apple Chancery" panose="03020702040506060504" pitchFamily="66" charset="-79"/>
            </a:endParaRPr>
          </a:p>
          <a:p>
            <a:pPr>
              <a:lnSpc>
                <a:spcPct val="150000"/>
              </a:lnSpc>
              <a:spcAft>
                <a:spcPts val="1200"/>
              </a:spcAft>
            </a:pPr>
            <a:r>
              <a:rPr lang="es" sz="3200" b="1" i="0" strike="noStrike" cap="none" spc="0" baseline="0" dirty="0">
                <a:solidFill>
                  <a:srgbClr val="FF0000"/>
                </a:solidFill>
                <a:effectLst/>
                <a:latin typeface="+mn-lt"/>
                <a:ea typeface="Bradley Hand ITC"/>
                <a:cs typeface="Bradley Hand ITC"/>
              </a:rPr>
              <a:t>10. Pivote de Tecnología </a:t>
            </a:r>
            <a:r>
              <a:rPr lang="es" sz="3200" b="0" i="0" strike="noStrike" cap="none" spc="0" baseline="0" dirty="0">
                <a:solidFill>
                  <a:srgbClr val="000000"/>
                </a:solidFill>
                <a:effectLst/>
                <a:latin typeface="Arial"/>
                <a:ea typeface="Arial"/>
                <a:cs typeface="Arial"/>
              </a:rPr>
              <a:t>Este pivote se da cuando puedes utilizar una nueva tecnología para conseguir el mismo resultado. Esto puede resultarte beneficioso cuando la nueva solución tiene un menor coste y/o un mejor rendimiento.</a:t>
            </a:r>
            <a:endParaRPr lang="en-US" sz="3200" b="1"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3600" dirty="0">
              <a:solidFill>
                <a:srgbClr val="000000"/>
              </a:solidFill>
            </a:endParaRPr>
          </a:p>
          <a:p>
            <a:pPr>
              <a:lnSpc>
                <a:spcPct val="150000"/>
              </a:lnSpc>
            </a:pPr>
            <a:endParaRPr lang="pl-PL" sz="3600" dirty="0"/>
          </a:p>
        </p:txBody>
      </p:sp>
      <p:sp>
        <p:nvSpPr>
          <p:cNvPr id="6" name="Prostokąt 5"/>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6. ¿PIVOTAR O PERSEVERAR?</a:t>
            </a:r>
          </a:p>
        </p:txBody>
      </p:sp>
    </p:spTree>
    <p:extLst>
      <p:ext uri="{BB962C8B-B14F-4D97-AF65-F5344CB8AC3E}">
        <p14:creationId xmlns:p14="http://schemas.microsoft.com/office/powerpoint/2010/main" val="10473410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1000"/>
                                        <p:tgtEl>
                                          <p:spTgt spid="7">
                                            <p:bg/>
                                          </p:spTgt>
                                        </p:tgtEl>
                                      </p:cBhvr>
                                    </p:animEffect>
                                    <p:anim calcmode="lin" valueType="num">
                                      <p:cBhvr>
                                        <p:cTn id="12" dur="1000" fill="hold"/>
                                        <p:tgtEl>
                                          <p:spTgt spid="7">
                                            <p:bg/>
                                          </p:spTgt>
                                        </p:tgtEl>
                                        <p:attrNameLst>
                                          <p:attrName>ppt_x</p:attrName>
                                        </p:attrNameLst>
                                      </p:cBhvr>
                                      <p:tavLst>
                                        <p:tav tm="0">
                                          <p:val>
                                            <p:strVal val="#ppt_x"/>
                                          </p:val>
                                        </p:tav>
                                        <p:tav tm="100000">
                                          <p:val>
                                            <p:strVal val="#ppt_x"/>
                                          </p:val>
                                        </p:tav>
                                      </p:tavLst>
                                    </p:anim>
                                    <p:anim calcmode="lin" valueType="num">
                                      <p:cBhvr>
                                        <p:cTn id="13"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1000"/>
                                        <p:tgtEl>
                                          <p:spTgt spid="7">
                                            <p:txEl>
                                              <p:pRg st="1" end="1"/>
                                            </p:txEl>
                                          </p:spTgt>
                                        </p:tgtEl>
                                      </p:cBhvr>
                                    </p:animEffect>
                                    <p:anim calcmode="lin" valueType="num">
                                      <p:cBhvr>
                                        <p:cTn id="2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1000"/>
                                        <p:tgtEl>
                                          <p:spTgt spid="7">
                                            <p:txEl>
                                              <p:pRg st="2" end="2"/>
                                            </p:txEl>
                                          </p:spTgt>
                                        </p:tgtEl>
                                      </p:cBhvr>
                                    </p:animEffect>
                                    <p:anim calcmode="lin" valueType="num">
                                      <p:cBhvr>
                                        <p:cTn id="3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cond evt="onBegin" delay="0">
                          <p:tn val="34"/>
                        </p:cond>
                      </p:stCondLst>
                      <p:childTnLst>
                        <p:par>
                          <p:cTn id="36" fill="hold" nodeType="after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1000"/>
                                        <p:tgtEl>
                                          <p:spTgt spid="7">
                                            <p:txEl>
                                              <p:pRg st="3" end="3"/>
                                            </p:txEl>
                                          </p:spTgt>
                                        </p:tgtEl>
                                      </p:cBhvr>
                                    </p:animEffect>
                                    <p:anim calcmode="lin" valueType="num">
                                      <p:cBhvr>
                                        <p:cTn id="4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cond evt="onBegin" delay="0">
                          <p:tn val="41"/>
                        </p:cond>
                      </p:stCondLst>
                      <p:childTnLst>
                        <p:par>
                          <p:cTn id="43" fill="hold" nodeType="after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fade">
                                      <p:cBhvr>
                                        <p:cTn id="46" dur="1000"/>
                                        <p:tgtEl>
                                          <p:spTgt spid="7">
                                            <p:txEl>
                                              <p:pRg st="4" end="4"/>
                                            </p:txEl>
                                          </p:spTgt>
                                        </p:tgtEl>
                                      </p:cBhvr>
                                    </p:animEffect>
                                    <p:anim calcmode="lin" valueType="num">
                                      <p:cBhvr>
                                        <p:cTn id="4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4695230" y="269655"/>
            <a:ext cx="12294322" cy="13176690"/>
          </a:xfrm>
          <a:prstGeom prst="rect">
            <a:avLst/>
          </a:prstGeom>
        </p:spPr>
      </p:pic>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8106" y="1112230"/>
            <a:ext cx="5658587" cy="1747269"/>
          </a:xfrm>
          <a:prstGeom prst="rect">
            <a:avLst/>
          </a:prstGeom>
        </p:spPr>
      </p:pic>
      <p:sp>
        <p:nvSpPr>
          <p:cNvPr id="6" name="Prostokąt 5"/>
          <p:cNvSpPr/>
          <p:nvPr/>
        </p:nvSpPr>
        <p:spPr>
          <a:xfrm>
            <a:off x="1771650" y="4495799"/>
            <a:ext cx="20891500" cy="6534930"/>
          </a:xfrm>
          <a:prstGeom prst="rect">
            <a:avLst/>
          </a:prstGeom>
        </p:spPr>
        <p:txBody>
          <a:bodyPr wrap="square">
            <a:spAutoFit/>
          </a:bodyPr>
          <a:lstStyle/>
          <a:p>
            <a:pPr algn="ctr">
              <a:lnSpc>
                <a:spcPct val="150000"/>
              </a:lnSpc>
            </a:pPr>
            <a:r>
              <a:rPr lang="es" sz="7200" b="1" i="0" strike="noStrike" cap="none" spc="0" baseline="0" dirty="0">
                <a:solidFill>
                  <a:srgbClr val="496F63"/>
                </a:solidFill>
                <a:effectLst/>
                <a:latin typeface="Arial"/>
                <a:ea typeface="Arial"/>
                <a:cs typeface="Arial"/>
              </a:rPr>
              <a:t>La evaluación </a:t>
            </a:r>
            <a:r>
              <a:rPr lang="es-ES" sz="7200" b="1" dirty="0">
                <a:solidFill>
                  <a:srgbClr val="496F63"/>
                </a:solidFill>
                <a:latin typeface="Arial"/>
                <a:ea typeface="Arial"/>
                <a:cs typeface="Arial"/>
              </a:rPr>
              <a:t>LEAN</a:t>
            </a:r>
            <a:r>
              <a:rPr lang="es" sz="7200" b="1" i="0" strike="noStrike" cap="none" spc="0" baseline="0" dirty="0">
                <a:solidFill>
                  <a:srgbClr val="496F63"/>
                </a:solidFill>
                <a:effectLst/>
                <a:latin typeface="Arial"/>
                <a:ea typeface="Arial"/>
                <a:cs typeface="Arial"/>
              </a:rPr>
              <a:t> puede </a:t>
            </a:r>
            <a:r>
              <a:rPr lang="es" sz="7200" b="1" dirty="0">
                <a:solidFill>
                  <a:srgbClr val="496F63"/>
                </a:solidFill>
                <a:latin typeface="Arial"/>
                <a:ea typeface="Arial"/>
                <a:cs typeface="Arial"/>
              </a:rPr>
              <a:t>proporcionarte información valiosa sin </a:t>
            </a:r>
            <a:r>
              <a:rPr lang="es" sz="7200" b="1" i="0" strike="noStrike" cap="none" spc="0" baseline="0" dirty="0">
                <a:solidFill>
                  <a:srgbClr val="496F63"/>
                </a:solidFill>
                <a:effectLst/>
                <a:latin typeface="Arial"/>
                <a:ea typeface="Arial"/>
                <a:cs typeface="Arial"/>
              </a:rPr>
              <a:t>tener que dedicar demasiado tiempo a la recopilación y el análisis de datos</a:t>
            </a:r>
            <a:endParaRPr lang="en-GB" sz="7200" b="1" dirty="0">
              <a:solidFill>
                <a:srgbClr val="496F63"/>
              </a:solidFill>
              <a:latin typeface="Arial" panose="020B0604020202020204" pitchFamily="34" charset="0"/>
              <a:cs typeface="Arial" panose="020B0604020202020204" pitchFamily="34" charset="0"/>
            </a:endParaRPr>
          </a:p>
        </p:txBody>
      </p:sp>
      <p:sp>
        <p:nvSpPr>
          <p:cNvPr id="7" name="Prostokąt 6"/>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EVALUACIÓN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spTree>
    <p:extLst>
      <p:ext uri="{BB962C8B-B14F-4D97-AF65-F5344CB8AC3E}">
        <p14:creationId xmlns:p14="http://schemas.microsoft.com/office/powerpoint/2010/main" val="193020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848E7DCB-A027-9840-B59B-AD224F5CDD11}"/>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640303" y="539310"/>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167352"/>
            <a:ext cx="21583207" cy="3141905"/>
          </a:xfrm>
        </p:spPr>
        <p:txBody>
          <a:bodyPr>
            <a:normAutofit/>
          </a:bodyPr>
          <a:lstStyle/>
          <a:p>
            <a:pPr algn="ctr"/>
            <a:br>
              <a:rPr sz="10000" dirty="0"/>
            </a:br>
            <a:r>
              <a:rPr lang="es" sz="8000" b="1" i="0" strike="noStrike" cap="none" spc="0" baseline="0" dirty="0">
                <a:solidFill>
                  <a:srgbClr val="496F63"/>
                </a:solidFill>
                <a:effectLst/>
                <a:latin typeface="Montserrat-SemiBold"/>
                <a:ea typeface="Montserrat-SemiBold"/>
                <a:cs typeface="Montserrat-SemiBold"/>
              </a:rPr>
              <a:t>El pivote temprano de Twitter</a:t>
            </a:r>
            <a:endParaRPr lang="pl-PL" sz="8000" dirty="0">
              <a:solidFill>
                <a:srgbClr val="496F63"/>
              </a:solidFill>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601096" y="3103984"/>
            <a:ext cx="13232144" cy="9310528"/>
          </a:xfrm>
        </p:spPr>
        <p:txBody>
          <a:bodyPr>
            <a:normAutofit fontScale="85000" lnSpcReduction="20000"/>
          </a:bodyPr>
          <a:lstStyle/>
          <a:p>
            <a:pPr>
              <a:lnSpc>
                <a:spcPct val="150000"/>
              </a:lnSpc>
              <a:spcAft>
                <a:spcPts val="2400"/>
              </a:spcAft>
            </a:pPr>
            <a:r>
              <a:rPr lang="es" sz="4000" b="0" i="0" strike="noStrike" cap="none" spc="0" baseline="0" dirty="0">
                <a:solidFill>
                  <a:srgbClr val="002726"/>
                </a:solidFill>
                <a:effectLst/>
                <a:latin typeface="Arial"/>
                <a:ea typeface="Arial"/>
                <a:cs typeface="Arial"/>
              </a:rPr>
              <a:t>Al principio, Twitter tenía un nombre </a:t>
            </a:r>
            <a:r>
              <a:rPr lang="es" sz="4000" b="0" i="0" strike="noStrike" cap="none" spc="0" baseline="0">
                <a:solidFill>
                  <a:srgbClr val="002726"/>
                </a:solidFill>
                <a:effectLst/>
                <a:latin typeface="Arial"/>
                <a:ea typeface="Arial"/>
                <a:cs typeface="Arial"/>
              </a:rPr>
              <a:t>de </a:t>
            </a:r>
            <a:r>
              <a:rPr lang="es" sz="4000">
                <a:solidFill>
                  <a:srgbClr val="000000"/>
                </a:solidFill>
                <a:latin typeface="Arial"/>
                <a:ea typeface="Arial"/>
                <a:cs typeface="Arial"/>
              </a:rPr>
              <a:t>compañía</a:t>
            </a:r>
            <a:r>
              <a:rPr lang="es" sz="4000" b="0" i="0" strike="noStrike" cap="none" spc="0" baseline="0">
                <a:solidFill>
                  <a:srgbClr val="002726"/>
                </a:solidFill>
                <a:effectLst/>
                <a:latin typeface="Arial"/>
                <a:ea typeface="Arial"/>
                <a:cs typeface="Arial"/>
              </a:rPr>
              <a:t> </a:t>
            </a:r>
            <a:r>
              <a:rPr lang="es" sz="4000" b="0" i="0" strike="noStrike" cap="none" spc="0" baseline="0" dirty="0">
                <a:solidFill>
                  <a:srgbClr val="002726"/>
                </a:solidFill>
                <a:effectLst/>
                <a:latin typeface="Arial"/>
                <a:ea typeface="Arial"/>
                <a:cs typeface="Arial"/>
              </a:rPr>
              <a:t>diferente: "Odeo". En 2005, su producto consistía en un servicio de podcast. Los usuarios podían crear podcasts, y también encontra otros y suscribirse a ellos.</a:t>
            </a:r>
          </a:p>
          <a:p>
            <a:pPr>
              <a:lnSpc>
                <a:spcPct val="150000"/>
              </a:lnSpc>
              <a:spcAft>
                <a:spcPts val="2400"/>
              </a:spcAft>
            </a:pPr>
            <a:r>
              <a:rPr lang="es" sz="4000" b="0" i="0" strike="noStrike" cap="none" spc="0" baseline="0" dirty="0">
                <a:solidFill>
                  <a:srgbClr val="002726"/>
                </a:solidFill>
                <a:effectLst/>
                <a:latin typeface="Arial"/>
                <a:ea typeface="Arial"/>
                <a:cs typeface="Arial"/>
              </a:rPr>
              <a:t>Sin embargo, ese mismo año, Apple anunció que iTunes incluiría una plataforma de podcasting para todos los iPod. Odeo no iba a poder competir nunca contra Apple. Por ello, sus 14 empleados comenzaron a </a:t>
            </a:r>
            <a:r>
              <a:rPr lang="es" sz="4000" b="1" i="1" strike="noStrike" cap="none" spc="0" baseline="0" dirty="0">
                <a:solidFill>
                  <a:srgbClr val="002726"/>
                </a:solidFill>
                <a:effectLst/>
                <a:latin typeface="Arial"/>
                <a:ea typeface="Arial"/>
                <a:cs typeface="Arial"/>
              </a:rPr>
              <a:t>pensar ideas</a:t>
            </a:r>
            <a:r>
              <a:rPr lang="es" sz="4000" b="0" i="0" strike="noStrike" cap="none" spc="0" baseline="0" dirty="0">
                <a:solidFill>
                  <a:srgbClr val="002726"/>
                </a:solidFill>
                <a:effectLst/>
                <a:latin typeface="Arial"/>
                <a:ea typeface="Arial"/>
                <a:cs typeface="Arial"/>
              </a:rPr>
              <a:t> y a buscar nuevos rumbos.</a:t>
            </a:r>
          </a:p>
          <a:p>
            <a:pPr>
              <a:lnSpc>
                <a:spcPct val="150000"/>
              </a:lnSpc>
              <a:spcAft>
                <a:spcPts val="2400"/>
              </a:spcAft>
            </a:pPr>
            <a:r>
              <a:rPr lang="es" sz="4000" b="0" i="0" strike="noStrike" cap="none" spc="0" baseline="0" dirty="0">
                <a:solidFill>
                  <a:srgbClr val="002726"/>
                </a:solidFill>
                <a:effectLst/>
                <a:latin typeface="Arial"/>
                <a:ea typeface="Arial"/>
                <a:cs typeface="Arial"/>
              </a:rPr>
              <a:t>Un empleado, Jack Dorsey, propuso una idea de crear un producto para los SMS (textos) grupales Los clientes podían actualizar su estado a un grupo de amigos a través de SMS (texto) y ver una línea de tiempo de sus cambios de estado.</a:t>
            </a:r>
            <a:endParaRPr lang="pl-PL" sz="4000" b="1" dirty="0">
              <a:solidFill>
                <a:srgbClr val="002726"/>
              </a:solidFill>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640302" y="12910767"/>
            <a:ext cx="18655791" cy="446276"/>
          </a:xfrm>
          <a:prstGeom prst="rect">
            <a:avLst/>
          </a:prstGeom>
        </p:spPr>
        <p:txBody>
          <a:bodyPr wrap="square">
            <a:spAutoFit/>
          </a:bodyPr>
          <a:lstStyle/>
          <a:p>
            <a:r>
              <a:rPr lang="es" sz="2300" b="1" i="0" strike="noStrike" cap="none" spc="0" baseline="0" dirty="0">
                <a:solidFill>
                  <a:srgbClr val="A6A7AC"/>
                </a:solidFill>
                <a:effectLst/>
                <a:latin typeface="PT Sans"/>
                <a:ea typeface="PT Sans"/>
                <a:cs typeface="PT Sans"/>
              </a:rPr>
              <a:t>Fuente: </a:t>
            </a:r>
            <a:r>
              <a:rPr lang="es" sz="2300" b="1" i="0" strike="noStrike" cap="none" spc="0" baseline="0" dirty="0">
                <a:solidFill>
                  <a:srgbClr val="A6A7AC"/>
                </a:solidFill>
                <a:effectLst/>
                <a:latin typeface="PT Sans"/>
                <a:ea typeface="PT Sans"/>
                <a:cs typeface="PT Sans"/>
                <a:hlinkClick r:id="rId3"/>
              </a:rPr>
              <a:t>https://openclassrooms.com/en/courses/4544561-learn-about-</a:t>
            </a:r>
            <a:r>
              <a:rPr lang="es-ES" sz="2300" b="1" i="0" strike="noStrike" cap="none" spc="0" baseline="0" dirty="0">
                <a:solidFill>
                  <a:srgbClr val="A6A7AC"/>
                </a:solidFill>
                <a:effectLst/>
                <a:latin typeface="PT Sans"/>
                <a:ea typeface="PT Sans"/>
                <a:cs typeface="PT Sans"/>
                <a:hlinkClick r:id="rId3"/>
              </a:rPr>
              <a:t>LEAN</a:t>
            </a:r>
            <a:r>
              <a:rPr lang="es" sz="2300" b="1" i="0" strike="noStrike" cap="none" spc="0" baseline="0" dirty="0">
                <a:solidFill>
                  <a:srgbClr val="A6A7AC"/>
                </a:solidFill>
                <a:effectLst/>
                <a:latin typeface="PT Sans"/>
                <a:ea typeface="PT Sans"/>
                <a:cs typeface="PT Sans"/>
                <a:hlinkClick r:id="rId3"/>
              </a:rPr>
              <a:t>-startup/4716471-learn-how-and-when-to-pivot</a:t>
            </a:r>
            <a:endParaRPr lang="es" sz="2300" b="1" i="0" strike="noStrike" cap="none" spc="0" baseline="0" dirty="0">
              <a:solidFill>
                <a:srgbClr val="A6A7AC"/>
              </a:solidFill>
              <a:effectLst/>
              <a:latin typeface="PT Sans"/>
              <a:ea typeface="PT Sans"/>
              <a:cs typeface="PT Sans"/>
            </a:endParaRPr>
          </a:p>
        </p:txBody>
      </p:sp>
      <p:pic>
        <p:nvPicPr>
          <p:cNvPr id="4" name="Obraz 3">
            <a:extLst>
              <a:ext uri="{FF2B5EF4-FFF2-40B4-BE49-F238E27FC236}">
                <a16:creationId xmlns:a16="http://schemas.microsoft.com/office/drawing/2014/main" id="{04802769-55BA-A94C-9E9F-D6D16007ADB0}"/>
              </a:ext>
            </a:extLst>
          </p:cNvPr>
          <p:cNvPicPr>
            <a:picLocks noChangeAspect="1"/>
          </p:cNvPicPr>
          <p:nvPr/>
        </p:nvPicPr>
        <p:blipFill>
          <a:blip r:embed="rId4"/>
          <a:stretch>
            <a:fillRect/>
          </a:stretch>
        </p:blipFill>
        <p:spPr>
          <a:xfrm>
            <a:off x="15087602" y="4867835"/>
            <a:ext cx="8789892" cy="6592419"/>
          </a:xfrm>
          <a:prstGeom prst="rect">
            <a:avLst/>
          </a:prstGeom>
        </p:spPr>
      </p:pic>
      <p:sp>
        <p:nvSpPr>
          <p:cNvPr id="8" name="Prostokąt 7"/>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6. ¿PIVOTAR O PERSEVERAR?</a:t>
            </a:r>
          </a:p>
        </p:txBody>
      </p:sp>
    </p:spTree>
    <p:extLst>
      <p:ext uri="{BB962C8B-B14F-4D97-AF65-F5344CB8AC3E}">
        <p14:creationId xmlns:p14="http://schemas.microsoft.com/office/powerpoint/2010/main" val="23802531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par>
                          <p:cTn id="27" fill="hold" nodeType="afterGroup">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53AECC-7669-DF4E-9265-1B2A3FEBED76}"/>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691361" y="10749384"/>
            <a:ext cx="21583207" cy="3141905"/>
          </a:xfrm>
        </p:spPr>
        <p:txBody>
          <a:bodyPr>
            <a:normAutofit/>
          </a:bodyPr>
          <a:lstStyle/>
          <a:p>
            <a:pPr algn="ctr"/>
            <a:br>
              <a:rPr sz="10000" dirty="0"/>
            </a:br>
            <a:r>
              <a:rPr lang="es" sz="9600" b="1" i="0" strike="noStrike" cap="none" spc="0" baseline="0" dirty="0">
                <a:solidFill>
                  <a:srgbClr val="496F63"/>
                </a:solidFill>
                <a:effectLst/>
                <a:latin typeface="+mj-lt"/>
                <a:ea typeface="Bradley Hand ITC"/>
                <a:cs typeface="Bradley Hand ITC"/>
              </a:rPr>
              <a:t>¡Gracias y siga innovando!</a:t>
            </a:r>
          </a:p>
        </p:txBody>
      </p:sp>
      <p:sp>
        <p:nvSpPr>
          <p:cNvPr id="3" name="Prostokąt 2">
            <a:extLst>
              <a:ext uri="{FF2B5EF4-FFF2-40B4-BE49-F238E27FC236}">
                <a16:creationId xmlns:a16="http://schemas.microsoft.com/office/drawing/2014/main" id="{B3FED376-BFA3-954B-8E1B-49A0382A05A9}"/>
              </a:ext>
            </a:extLst>
          </p:cNvPr>
          <p:cNvSpPr/>
          <p:nvPr/>
        </p:nvSpPr>
        <p:spPr>
          <a:xfrm>
            <a:off x="1691360" y="1890413"/>
            <a:ext cx="11028745" cy="9418669"/>
          </a:xfrm>
          <a:prstGeom prst="rect">
            <a:avLst/>
          </a:prstGeom>
        </p:spPr>
        <p:txBody>
          <a:bodyPr wrap="square">
            <a:spAutoFit/>
          </a:bodyPr>
          <a:lstStyle/>
          <a:p>
            <a:pPr marL="180340" marR="243840">
              <a:lnSpc>
                <a:spcPct val="150000"/>
              </a:lnSpc>
              <a:spcBef>
                <a:spcPts val="1200"/>
              </a:spcBef>
              <a:tabLst>
                <a:tab pos="450215" algn="l"/>
              </a:tabLst>
            </a:pPr>
            <a:r>
              <a:rPr lang="es" sz="4400" b="0" i="0" strike="noStrike" cap="none" spc="0" baseline="0" dirty="0">
                <a:solidFill>
                  <a:srgbClr val="002726"/>
                </a:solidFill>
                <a:effectLst/>
                <a:latin typeface="Arial"/>
                <a:ea typeface="Arial"/>
                <a:cs typeface="Arial"/>
              </a:rPr>
              <a:t>El motor principal para que el proceso de aprendizaje siga avanzando es a través del bucle de </a:t>
            </a:r>
            <a:r>
              <a:rPr lang="es" sz="4400" b="0" i="1" strike="noStrike" cap="none" spc="0" baseline="0" dirty="0">
                <a:solidFill>
                  <a:srgbClr val="002726"/>
                </a:solidFill>
                <a:effectLst/>
                <a:latin typeface="Arial"/>
                <a:ea typeface="Arial"/>
                <a:cs typeface="Arial"/>
              </a:rPr>
              <a:t>feedback</a:t>
            </a:r>
            <a:r>
              <a:rPr lang="es" sz="4400" b="0" i="0" strike="noStrike" cap="none" spc="0" baseline="0" dirty="0">
                <a:solidFill>
                  <a:srgbClr val="002726"/>
                </a:solidFill>
                <a:effectLst/>
                <a:latin typeface="Arial"/>
                <a:ea typeface="Arial"/>
                <a:cs typeface="Arial"/>
              </a:rPr>
              <a:t> </a:t>
            </a:r>
            <a:r>
              <a:rPr lang="es" sz="4400" b="1" i="0" strike="noStrike" cap="none" spc="0" baseline="0" dirty="0">
                <a:solidFill>
                  <a:srgbClr val="002726"/>
                </a:solidFill>
                <a:effectLst/>
                <a:latin typeface="Arial"/>
                <a:ea typeface="Arial"/>
                <a:cs typeface="Arial"/>
              </a:rPr>
              <a:t>Crear-Medir-Aprender</a:t>
            </a:r>
            <a:r>
              <a:rPr lang="es" sz="4400" dirty="0">
                <a:solidFill>
                  <a:srgbClr val="002726"/>
                </a:solidFill>
                <a:latin typeface="Arial"/>
                <a:ea typeface="Arial"/>
                <a:cs typeface="Arial"/>
              </a:rPr>
              <a:t>.</a:t>
            </a:r>
            <a:endParaRPr lang="es" sz="4400" b="0" i="0" strike="noStrike" cap="none" spc="0" baseline="0" dirty="0">
              <a:solidFill>
                <a:srgbClr val="002726"/>
              </a:solidFill>
              <a:effectLst/>
              <a:latin typeface="Arial"/>
              <a:ea typeface="Arial"/>
              <a:cs typeface="Arial"/>
            </a:endParaRPr>
          </a:p>
          <a:p>
            <a:pPr marL="180340" marR="243840">
              <a:lnSpc>
                <a:spcPct val="150000"/>
              </a:lnSpc>
              <a:spcBef>
                <a:spcPts val="1200"/>
              </a:spcBef>
              <a:tabLst>
                <a:tab pos="450215" algn="l"/>
              </a:tabLst>
            </a:pPr>
            <a:endParaRPr lang="en-US" sz="4400" dirty="0">
              <a:solidFill>
                <a:srgbClr val="002726"/>
              </a:solidFill>
              <a:latin typeface="Arial" panose="020B0604020202020204" pitchFamily="34" charset="0"/>
              <a:ea typeface="Times New Roman" panose="02020603050405020304" pitchFamily="18" charset="0"/>
            </a:endParaRPr>
          </a:p>
          <a:p>
            <a:pPr marL="180340" marR="243840">
              <a:lnSpc>
                <a:spcPct val="150000"/>
              </a:lnSpc>
              <a:spcBef>
                <a:spcPts val="1200"/>
              </a:spcBef>
              <a:tabLst>
                <a:tab pos="450215" algn="l"/>
              </a:tabLst>
            </a:pPr>
            <a:r>
              <a:rPr lang="es" sz="4400" b="0" i="0" strike="noStrike" cap="none" spc="0" baseline="0" dirty="0">
                <a:solidFill>
                  <a:srgbClr val="002726"/>
                </a:solidFill>
                <a:effectLst/>
                <a:latin typeface="Arial"/>
                <a:ea typeface="Arial"/>
                <a:cs typeface="Arial"/>
              </a:rPr>
              <a:t>Cuanto más rápido pase un equipo por el bucle, más rápido podrá aprender y, en teoría, más rápido podrán crear un negocio sostenible.</a:t>
            </a:r>
            <a:endParaRPr lang="pl-PL" sz="4400" dirty="0">
              <a:solidFill>
                <a:srgbClr val="002726"/>
              </a:solidFill>
              <a:latin typeface="Times New Roman" panose="02020603050405020304" pitchFamily="18" charset="0"/>
              <a:ea typeface="Times New Roman" panose="02020603050405020304" pitchFamily="18" charset="0"/>
            </a:endParaRPr>
          </a:p>
        </p:txBody>
      </p:sp>
      <p:pic>
        <p:nvPicPr>
          <p:cNvPr id="5" name="Obraz 4">
            <a:extLst>
              <a:ext uri="{FF2B5EF4-FFF2-40B4-BE49-F238E27FC236}">
                <a16:creationId xmlns:a16="http://schemas.microsoft.com/office/drawing/2014/main" id="{F6C52BDA-FAC8-8F4A-A67A-10C02AAA7DD6}"/>
              </a:ext>
            </a:extLst>
          </p:cNvPr>
          <p:cNvPicPr>
            <a:picLocks noChangeAspect="1"/>
          </p:cNvPicPr>
          <p:nvPr/>
        </p:nvPicPr>
        <p:blipFill>
          <a:blip r:embed="rId3"/>
          <a:stretch>
            <a:fillRect/>
          </a:stretch>
        </p:blipFill>
        <p:spPr>
          <a:xfrm>
            <a:off x="13027726" y="1741806"/>
            <a:ext cx="10554461" cy="9279120"/>
          </a:xfrm>
          <a:prstGeom prst="rect">
            <a:avLst/>
          </a:prstGeom>
        </p:spPr>
      </p:pic>
      <p:sp>
        <p:nvSpPr>
          <p:cNvPr id="6" name="Tytuł 1">
            <a:extLst>
              <a:ext uri="{FF2B5EF4-FFF2-40B4-BE49-F238E27FC236}">
                <a16:creationId xmlns:a16="http://schemas.microsoft.com/office/drawing/2014/main" id="{AA545E02-196B-2E4C-A44C-8FFD464E3A24}"/>
              </a:ext>
            </a:extLst>
          </p:cNvPr>
          <p:cNvSpPr txBox="1"/>
          <p:nvPr/>
        </p:nvSpPr>
        <p:spPr>
          <a:xfrm>
            <a:off x="2248625" y="222258"/>
            <a:ext cx="19287902" cy="1519548"/>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Autofit/>
          </a:bodyPr>
          <a:lst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es" sz="9600" b="1" i="0" strike="noStrike" cap="none" spc="0" baseline="0" dirty="0">
                <a:solidFill>
                  <a:srgbClr val="496F63"/>
                </a:solidFill>
                <a:effectLst/>
                <a:latin typeface="+mj-lt"/>
                <a:ea typeface="Bradley Hand ITC"/>
                <a:cs typeface="Bradley Hand ITC"/>
              </a:rPr>
              <a:t>¡RECUERDA!</a:t>
            </a:r>
          </a:p>
        </p:txBody>
      </p:sp>
      <p:sp>
        <p:nvSpPr>
          <p:cNvPr id="7" name="Prostokąt 6"/>
          <p:cNvSpPr/>
          <p:nvPr/>
        </p:nvSpPr>
        <p:spPr>
          <a:xfrm>
            <a:off x="190140" y="4003"/>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6. ¿PIVOTAR O PERSEVERAR?</a:t>
            </a:r>
          </a:p>
        </p:txBody>
      </p:sp>
    </p:spTree>
    <p:extLst>
      <p:ext uri="{BB962C8B-B14F-4D97-AF65-F5344CB8AC3E}">
        <p14:creationId xmlns:p14="http://schemas.microsoft.com/office/powerpoint/2010/main" val="38527070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nodeType="afterGroup">
                            <p:stCondLst>
                              <p:cond delay="30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nodeType="clickPar">
                      <p:stCondLst>
                        <p:cond delay="indefinite"/>
                        <p:cond evt="onBegin" delay="0">
                          <p:tn val="15"/>
                        </p:cond>
                      </p:stCondLst>
                      <p:childTnLst>
                        <p:par>
                          <p:cTn id="17" fill="hold" nodeType="after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2000"/>
                                        <p:tgtEl>
                                          <p:spTgt spid="3">
                                            <p:txEl>
                                              <p:pRg st="2" end="2"/>
                                            </p:txEl>
                                          </p:spTgt>
                                        </p:tgtEl>
                                      </p:cBhvr>
                                    </p:animEffect>
                                  </p:childTnLst>
                                </p:cTn>
                              </p:par>
                            </p:childTnLst>
                          </p:cTn>
                        </p:par>
                        <p:par>
                          <p:cTn id="21" fill="hold" nodeType="afterGroup">
                            <p:stCondLst>
                              <p:cond delay="2000"/>
                            </p:stCondLst>
                            <p:childTnLst>
                              <p:par>
                                <p:cTn id="22" presetID="53"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3000" fill="hold"/>
                                        <p:tgtEl>
                                          <p:spTgt spid="2"/>
                                        </p:tgtEl>
                                        <p:attrNameLst>
                                          <p:attrName>ppt_w</p:attrName>
                                        </p:attrNameLst>
                                      </p:cBhvr>
                                      <p:tavLst>
                                        <p:tav tm="0">
                                          <p:val>
                                            <p:fltVal val="0"/>
                                          </p:val>
                                        </p:tav>
                                        <p:tav tm="100000">
                                          <p:val>
                                            <p:strVal val="#ppt_w"/>
                                          </p:val>
                                        </p:tav>
                                      </p:tavLst>
                                    </p:anim>
                                    <p:anim calcmode="lin" valueType="num">
                                      <p:cBhvr>
                                        <p:cTn id="25" dur="3000" fill="hold"/>
                                        <p:tgtEl>
                                          <p:spTgt spid="2"/>
                                        </p:tgtEl>
                                        <p:attrNameLst>
                                          <p:attrName>ppt_h</p:attrName>
                                        </p:attrNameLst>
                                      </p:cBhvr>
                                      <p:tavLst>
                                        <p:tav tm="0">
                                          <p:val>
                                            <p:fltVal val="0"/>
                                          </p:val>
                                        </p:tav>
                                        <p:tav tm="100000">
                                          <p:val>
                                            <p:strVal val="#ppt_h"/>
                                          </p:val>
                                        </p:tav>
                                      </p:tavLst>
                                    </p:anim>
                                    <p:animEffect transition="in" filter="fade">
                                      <p:cBhvr>
                                        <p:cTn id="2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a:lstStyle/>
          <a:p>
            <a:fld id="{86CB4B4D-7CA3-9044-876B-883B54F8677D}" type="slidenum">
              <a:rPr/>
              <a:t>3</a:t>
            </a:fld>
            <a:endParaRPr/>
          </a:p>
        </p:txBody>
      </p:sp>
      <p:graphicFrame>
        <p:nvGraphicFramePr>
          <p:cNvPr id="3" name="Diagram 2">
            <a:extLst>
              <a:ext uri="{FF2B5EF4-FFF2-40B4-BE49-F238E27FC236}">
                <a16:creationId xmlns:a16="http://schemas.microsoft.com/office/drawing/2014/main" id="{05FD575D-1E10-8344-83D1-850652ED126F}"/>
              </a:ext>
            </a:extLst>
          </p:cNvPr>
          <p:cNvGraphicFramePr/>
          <p:nvPr>
            <p:extLst>
              <p:ext uri="{D42A27DB-BD31-4B8C-83A1-F6EECF244321}">
                <p14:modId xmlns:p14="http://schemas.microsoft.com/office/powerpoint/2010/main" val="130845518"/>
              </p:ext>
            </p:extLst>
          </p:nvPr>
        </p:nvGraphicFramePr>
        <p:xfrm>
          <a:off x="1422400" y="181113"/>
          <a:ext cx="22675850" cy="1338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1. EVALUACIÓN </a:t>
            </a:r>
            <a:r>
              <a:rPr lang="es-ES" sz="4800" b="1" i="0" strike="noStrike" cap="none" spc="0" baseline="0" dirty="0">
                <a:solidFill>
                  <a:srgbClr val="496F63"/>
                </a:solidFill>
                <a:effectLst/>
                <a:latin typeface="Arial"/>
                <a:ea typeface="Arial"/>
                <a:cs typeface="Arial"/>
              </a:rPr>
              <a:t>LEAN</a:t>
            </a:r>
            <a:endParaRPr lang="es" sz="4800" b="1" i="0" strike="noStrike" cap="none" spc="0" baseline="0" dirty="0">
              <a:solidFill>
                <a:srgbClr val="496F63"/>
              </a:solidFill>
              <a:effectLst/>
              <a:latin typeface="Arial"/>
              <a:ea typeface="Arial"/>
              <a:cs typeface="Arial"/>
            </a:endParaRPr>
          </a:p>
        </p:txBody>
      </p:sp>
    </p:spTree>
    <p:extLst>
      <p:ext uri="{BB962C8B-B14F-4D97-AF65-F5344CB8AC3E}">
        <p14:creationId xmlns:p14="http://schemas.microsoft.com/office/powerpoint/2010/main" val="375349809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graphicEl>
                                              <a:dgm id="{899BFD02-6057-C840-BF65-4182140BF816}"/>
                                            </p:graphicEl>
                                          </p:spTgt>
                                        </p:tgtEl>
                                        <p:attrNameLst>
                                          <p:attrName>style.visibility</p:attrName>
                                        </p:attrNameLst>
                                      </p:cBhvr>
                                      <p:to>
                                        <p:strVal val="visible"/>
                                      </p:to>
                                    </p:set>
                                    <p:animEffect transition="in" filter="fade">
                                      <p:cBhvr>
                                        <p:cTn id="7" dur="1000"/>
                                        <p:tgtEl>
                                          <p:spTgt spid="3">
                                            <p:graphicEl>
                                              <a:dgm id="{899BFD02-6057-C840-BF65-4182140BF816}"/>
                                            </p:graphicEl>
                                          </p:spTgt>
                                        </p:tgtEl>
                                      </p:cBhvr>
                                    </p:animEffect>
                                    <p:anim calcmode="lin" valueType="num">
                                      <p:cBhvr>
                                        <p:cTn id="8" dur="1000" fill="hold"/>
                                        <p:tgtEl>
                                          <p:spTgt spid="3">
                                            <p:graphicEl>
                                              <a:dgm id="{899BFD02-6057-C840-BF65-4182140BF816}"/>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899BFD02-6057-C840-BF65-4182140BF816}"/>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533AC7C2-8FDE-9F40-8FC4-D3577905B081}"/>
                                            </p:graphicEl>
                                          </p:spTgt>
                                        </p:tgtEl>
                                        <p:attrNameLst>
                                          <p:attrName>style.visibility</p:attrName>
                                        </p:attrNameLst>
                                      </p:cBhvr>
                                      <p:to>
                                        <p:strVal val="visible"/>
                                      </p:to>
                                    </p:set>
                                    <p:animEffect transition="in" filter="fade">
                                      <p:cBhvr>
                                        <p:cTn id="14" dur="1000"/>
                                        <p:tgtEl>
                                          <p:spTgt spid="3">
                                            <p:graphicEl>
                                              <a:dgm id="{533AC7C2-8FDE-9F40-8FC4-D3577905B081}"/>
                                            </p:graphicEl>
                                          </p:spTgt>
                                        </p:tgtEl>
                                      </p:cBhvr>
                                    </p:animEffect>
                                    <p:anim calcmode="lin" valueType="num">
                                      <p:cBhvr>
                                        <p:cTn id="15" dur="1000" fill="hold"/>
                                        <p:tgtEl>
                                          <p:spTgt spid="3">
                                            <p:graphicEl>
                                              <a:dgm id="{533AC7C2-8FDE-9F40-8FC4-D3577905B081}"/>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533AC7C2-8FDE-9F40-8FC4-D3577905B08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EA09CE48-128F-6344-9319-BBCB8AE30871}"/>
                                            </p:graphicEl>
                                          </p:spTgt>
                                        </p:tgtEl>
                                        <p:attrNameLst>
                                          <p:attrName>style.visibility</p:attrName>
                                        </p:attrNameLst>
                                      </p:cBhvr>
                                      <p:to>
                                        <p:strVal val="visible"/>
                                      </p:to>
                                    </p:set>
                                    <p:animEffect transition="in" filter="fade">
                                      <p:cBhvr>
                                        <p:cTn id="19" dur="1000"/>
                                        <p:tgtEl>
                                          <p:spTgt spid="3">
                                            <p:graphicEl>
                                              <a:dgm id="{EA09CE48-128F-6344-9319-BBCB8AE30871}"/>
                                            </p:graphicEl>
                                          </p:spTgt>
                                        </p:tgtEl>
                                      </p:cBhvr>
                                    </p:animEffect>
                                    <p:anim calcmode="lin" valueType="num">
                                      <p:cBhvr>
                                        <p:cTn id="20" dur="1000" fill="hold"/>
                                        <p:tgtEl>
                                          <p:spTgt spid="3">
                                            <p:graphicEl>
                                              <a:dgm id="{EA09CE48-128F-6344-9319-BBCB8AE30871}"/>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EA09CE48-128F-6344-9319-BBCB8AE30871}"/>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E4F6C679-AF44-2348-9D11-8A0C3A822865}"/>
                                            </p:graphicEl>
                                          </p:spTgt>
                                        </p:tgtEl>
                                        <p:attrNameLst>
                                          <p:attrName>style.visibility</p:attrName>
                                        </p:attrNameLst>
                                      </p:cBhvr>
                                      <p:to>
                                        <p:strVal val="visible"/>
                                      </p:to>
                                    </p:set>
                                    <p:animEffect transition="in" filter="fade">
                                      <p:cBhvr>
                                        <p:cTn id="26" dur="1000"/>
                                        <p:tgtEl>
                                          <p:spTgt spid="3">
                                            <p:graphicEl>
                                              <a:dgm id="{E4F6C679-AF44-2348-9D11-8A0C3A822865}"/>
                                            </p:graphicEl>
                                          </p:spTgt>
                                        </p:tgtEl>
                                      </p:cBhvr>
                                    </p:animEffect>
                                    <p:anim calcmode="lin" valueType="num">
                                      <p:cBhvr>
                                        <p:cTn id="27" dur="1000" fill="hold"/>
                                        <p:tgtEl>
                                          <p:spTgt spid="3">
                                            <p:graphicEl>
                                              <a:dgm id="{E4F6C679-AF44-2348-9D11-8A0C3A822865}"/>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E4F6C679-AF44-2348-9D11-8A0C3A82286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9A996FF0-9567-F543-8DCB-7791CBAE91F4}"/>
                                            </p:graphicEl>
                                          </p:spTgt>
                                        </p:tgtEl>
                                        <p:attrNameLst>
                                          <p:attrName>style.visibility</p:attrName>
                                        </p:attrNameLst>
                                      </p:cBhvr>
                                      <p:to>
                                        <p:strVal val="visible"/>
                                      </p:to>
                                    </p:set>
                                    <p:animEffect transition="in" filter="fade">
                                      <p:cBhvr>
                                        <p:cTn id="31" dur="1000"/>
                                        <p:tgtEl>
                                          <p:spTgt spid="3">
                                            <p:graphicEl>
                                              <a:dgm id="{9A996FF0-9567-F543-8DCB-7791CBAE91F4}"/>
                                            </p:graphicEl>
                                          </p:spTgt>
                                        </p:tgtEl>
                                      </p:cBhvr>
                                    </p:animEffect>
                                    <p:anim calcmode="lin" valueType="num">
                                      <p:cBhvr>
                                        <p:cTn id="32" dur="1000" fill="hold"/>
                                        <p:tgtEl>
                                          <p:spTgt spid="3">
                                            <p:graphicEl>
                                              <a:dgm id="{9A996FF0-9567-F543-8DCB-7791CBAE91F4}"/>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A996FF0-9567-F543-8DCB-7791CBAE91F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5E74497B-39E9-0D41-88F3-687AFFFB8023}"/>
                                            </p:graphicEl>
                                          </p:spTgt>
                                        </p:tgtEl>
                                        <p:attrNameLst>
                                          <p:attrName>style.visibility</p:attrName>
                                        </p:attrNameLst>
                                      </p:cBhvr>
                                      <p:to>
                                        <p:strVal val="visible"/>
                                      </p:to>
                                    </p:set>
                                    <p:animEffect transition="in" filter="fade">
                                      <p:cBhvr>
                                        <p:cTn id="38" dur="1000"/>
                                        <p:tgtEl>
                                          <p:spTgt spid="3">
                                            <p:graphicEl>
                                              <a:dgm id="{5E74497B-39E9-0D41-88F3-687AFFFB8023}"/>
                                            </p:graphicEl>
                                          </p:spTgt>
                                        </p:tgtEl>
                                      </p:cBhvr>
                                    </p:animEffect>
                                    <p:anim calcmode="lin" valueType="num">
                                      <p:cBhvr>
                                        <p:cTn id="39" dur="1000" fill="hold"/>
                                        <p:tgtEl>
                                          <p:spTgt spid="3">
                                            <p:graphicEl>
                                              <a:dgm id="{5E74497B-39E9-0D41-88F3-687AFFFB8023}"/>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5E74497B-39E9-0D41-88F3-687AFFFB802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697D364E-EBA2-3A44-AEFC-CED56DA44BD0}"/>
                                            </p:graphicEl>
                                          </p:spTgt>
                                        </p:tgtEl>
                                        <p:attrNameLst>
                                          <p:attrName>style.visibility</p:attrName>
                                        </p:attrNameLst>
                                      </p:cBhvr>
                                      <p:to>
                                        <p:strVal val="visible"/>
                                      </p:to>
                                    </p:set>
                                    <p:animEffect transition="in" filter="fade">
                                      <p:cBhvr>
                                        <p:cTn id="43" dur="1000"/>
                                        <p:tgtEl>
                                          <p:spTgt spid="3">
                                            <p:graphicEl>
                                              <a:dgm id="{697D364E-EBA2-3A44-AEFC-CED56DA44BD0}"/>
                                            </p:graphicEl>
                                          </p:spTgt>
                                        </p:tgtEl>
                                      </p:cBhvr>
                                    </p:animEffect>
                                    <p:anim calcmode="lin" valueType="num">
                                      <p:cBhvr>
                                        <p:cTn id="44" dur="1000" fill="hold"/>
                                        <p:tgtEl>
                                          <p:spTgt spid="3">
                                            <p:graphicEl>
                                              <a:dgm id="{697D364E-EBA2-3A44-AEFC-CED56DA44BD0}"/>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697D364E-EBA2-3A44-AEFC-CED56DA44BD0}"/>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graphicEl>
                                              <a:dgm id="{F98291DC-13A7-E845-8574-071BC25E92F1}"/>
                                            </p:graphicEl>
                                          </p:spTgt>
                                        </p:tgtEl>
                                        <p:attrNameLst>
                                          <p:attrName>style.visibility</p:attrName>
                                        </p:attrNameLst>
                                      </p:cBhvr>
                                      <p:to>
                                        <p:strVal val="visible"/>
                                      </p:to>
                                    </p:set>
                                    <p:animEffect transition="in" filter="fade">
                                      <p:cBhvr>
                                        <p:cTn id="50" dur="1000"/>
                                        <p:tgtEl>
                                          <p:spTgt spid="3">
                                            <p:graphicEl>
                                              <a:dgm id="{F98291DC-13A7-E845-8574-071BC25E92F1}"/>
                                            </p:graphicEl>
                                          </p:spTgt>
                                        </p:tgtEl>
                                      </p:cBhvr>
                                    </p:animEffect>
                                    <p:anim calcmode="lin" valueType="num">
                                      <p:cBhvr>
                                        <p:cTn id="51" dur="1000" fill="hold"/>
                                        <p:tgtEl>
                                          <p:spTgt spid="3">
                                            <p:graphicEl>
                                              <a:dgm id="{F98291DC-13A7-E845-8574-071BC25E92F1}"/>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F98291DC-13A7-E845-8574-071BC25E92F1}"/>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3E03AC88-7963-0046-9588-5CC0C2CD0F74}"/>
                                            </p:graphicEl>
                                          </p:spTgt>
                                        </p:tgtEl>
                                        <p:attrNameLst>
                                          <p:attrName>style.visibility</p:attrName>
                                        </p:attrNameLst>
                                      </p:cBhvr>
                                      <p:to>
                                        <p:strVal val="visible"/>
                                      </p:to>
                                    </p:set>
                                    <p:animEffect transition="in" filter="fade">
                                      <p:cBhvr>
                                        <p:cTn id="55" dur="1000"/>
                                        <p:tgtEl>
                                          <p:spTgt spid="3">
                                            <p:graphicEl>
                                              <a:dgm id="{3E03AC88-7963-0046-9588-5CC0C2CD0F74}"/>
                                            </p:graphicEl>
                                          </p:spTgt>
                                        </p:tgtEl>
                                      </p:cBhvr>
                                    </p:animEffect>
                                    <p:anim calcmode="lin" valueType="num">
                                      <p:cBhvr>
                                        <p:cTn id="56" dur="1000" fill="hold"/>
                                        <p:tgtEl>
                                          <p:spTgt spid="3">
                                            <p:graphicEl>
                                              <a:dgm id="{3E03AC88-7963-0046-9588-5CC0C2CD0F74}"/>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3E03AC88-7963-0046-9588-5CC0C2CD0F7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graphicEl>
                                              <a:dgm id="{F7D4C8AC-1538-BF49-A55C-09D272327A93}"/>
                                            </p:graphicEl>
                                          </p:spTgt>
                                        </p:tgtEl>
                                        <p:attrNameLst>
                                          <p:attrName>style.visibility</p:attrName>
                                        </p:attrNameLst>
                                      </p:cBhvr>
                                      <p:to>
                                        <p:strVal val="visible"/>
                                      </p:to>
                                    </p:set>
                                    <p:animEffect transition="in" filter="fade">
                                      <p:cBhvr>
                                        <p:cTn id="62" dur="1000"/>
                                        <p:tgtEl>
                                          <p:spTgt spid="3">
                                            <p:graphicEl>
                                              <a:dgm id="{F7D4C8AC-1538-BF49-A55C-09D272327A93}"/>
                                            </p:graphicEl>
                                          </p:spTgt>
                                        </p:tgtEl>
                                      </p:cBhvr>
                                    </p:animEffect>
                                    <p:anim calcmode="lin" valueType="num">
                                      <p:cBhvr>
                                        <p:cTn id="63" dur="1000" fill="hold"/>
                                        <p:tgtEl>
                                          <p:spTgt spid="3">
                                            <p:graphicEl>
                                              <a:dgm id="{F7D4C8AC-1538-BF49-A55C-09D272327A93}"/>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F7D4C8AC-1538-BF49-A55C-09D272327A93}"/>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graphicEl>
                                              <a:dgm id="{EEA97E09-64A4-044A-8726-DADCC5D34515}"/>
                                            </p:graphicEl>
                                          </p:spTgt>
                                        </p:tgtEl>
                                        <p:attrNameLst>
                                          <p:attrName>style.visibility</p:attrName>
                                        </p:attrNameLst>
                                      </p:cBhvr>
                                      <p:to>
                                        <p:strVal val="visible"/>
                                      </p:to>
                                    </p:set>
                                    <p:animEffect transition="in" filter="fade">
                                      <p:cBhvr>
                                        <p:cTn id="67" dur="1000"/>
                                        <p:tgtEl>
                                          <p:spTgt spid="3">
                                            <p:graphicEl>
                                              <a:dgm id="{EEA97E09-64A4-044A-8726-DADCC5D34515}"/>
                                            </p:graphicEl>
                                          </p:spTgt>
                                        </p:tgtEl>
                                      </p:cBhvr>
                                    </p:animEffect>
                                    <p:anim calcmode="lin" valueType="num">
                                      <p:cBhvr>
                                        <p:cTn id="68" dur="1000" fill="hold"/>
                                        <p:tgtEl>
                                          <p:spTgt spid="3">
                                            <p:graphicEl>
                                              <a:dgm id="{EEA97E09-64A4-044A-8726-DADCC5D34515}"/>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EEA97E09-64A4-044A-8726-DADCC5D34515}"/>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graphicEl>
                                              <a:dgm id="{6E1543CE-CD45-034A-88EC-4FC12C936F8C}"/>
                                            </p:graphicEl>
                                          </p:spTgt>
                                        </p:tgtEl>
                                        <p:attrNameLst>
                                          <p:attrName>style.visibility</p:attrName>
                                        </p:attrNameLst>
                                      </p:cBhvr>
                                      <p:to>
                                        <p:strVal val="visible"/>
                                      </p:to>
                                    </p:set>
                                    <p:animEffect transition="in" filter="fade">
                                      <p:cBhvr>
                                        <p:cTn id="74" dur="1000"/>
                                        <p:tgtEl>
                                          <p:spTgt spid="3">
                                            <p:graphicEl>
                                              <a:dgm id="{6E1543CE-CD45-034A-88EC-4FC12C936F8C}"/>
                                            </p:graphicEl>
                                          </p:spTgt>
                                        </p:tgtEl>
                                      </p:cBhvr>
                                    </p:animEffect>
                                    <p:anim calcmode="lin" valueType="num">
                                      <p:cBhvr>
                                        <p:cTn id="75" dur="1000" fill="hold"/>
                                        <p:tgtEl>
                                          <p:spTgt spid="3">
                                            <p:graphicEl>
                                              <a:dgm id="{6E1543CE-CD45-034A-88EC-4FC12C936F8C}"/>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6E1543CE-CD45-034A-88EC-4FC12C936F8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graphicEl>
                                              <a:dgm id="{79DB099D-2173-434E-B61E-69349D7E0A31}"/>
                                            </p:graphicEl>
                                          </p:spTgt>
                                        </p:tgtEl>
                                        <p:attrNameLst>
                                          <p:attrName>style.visibility</p:attrName>
                                        </p:attrNameLst>
                                      </p:cBhvr>
                                      <p:to>
                                        <p:strVal val="visible"/>
                                      </p:to>
                                    </p:set>
                                    <p:animEffect transition="in" filter="fade">
                                      <p:cBhvr>
                                        <p:cTn id="79" dur="1000"/>
                                        <p:tgtEl>
                                          <p:spTgt spid="3">
                                            <p:graphicEl>
                                              <a:dgm id="{79DB099D-2173-434E-B61E-69349D7E0A31}"/>
                                            </p:graphicEl>
                                          </p:spTgt>
                                        </p:tgtEl>
                                      </p:cBhvr>
                                    </p:animEffect>
                                    <p:anim calcmode="lin" valueType="num">
                                      <p:cBhvr>
                                        <p:cTn id="80" dur="1000" fill="hold"/>
                                        <p:tgtEl>
                                          <p:spTgt spid="3">
                                            <p:graphicEl>
                                              <a:dgm id="{79DB099D-2173-434E-B61E-69349D7E0A31}"/>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79DB099D-2173-434E-B61E-69349D7E0A3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nodeType="clickPar">
                      <p:stCondLst>
                        <p:cond delay="indefinite"/>
                        <p:cond evt="onBegin" delay="0">
                          <p:tn val="81"/>
                        </p:cond>
                      </p:stCondLst>
                      <p:childTnLst>
                        <p:par>
                          <p:cTn id="83" fill="hold" nodeType="afterGroup">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graphicEl>
                                              <a:dgm id="{C109E812-92E6-0A4F-917C-15F135EC326E}"/>
                                            </p:graphicEl>
                                          </p:spTgt>
                                        </p:tgtEl>
                                        <p:attrNameLst>
                                          <p:attrName>style.visibility</p:attrName>
                                        </p:attrNameLst>
                                      </p:cBhvr>
                                      <p:to>
                                        <p:strVal val="visible"/>
                                      </p:to>
                                    </p:set>
                                    <p:animEffect transition="in" filter="fade">
                                      <p:cBhvr>
                                        <p:cTn id="86" dur="1000"/>
                                        <p:tgtEl>
                                          <p:spTgt spid="3">
                                            <p:graphicEl>
                                              <a:dgm id="{C109E812-92E6-0A4F-917C-15F135EC326E}"/>
                                            </p:graphicEl>
                                          </p:spTgt>
                                        </p:tgtEl>
                                      </p:cBhvr>
                                    </p:animEffect>
                                    <p:anim calcmode="lin" valueType="num">
                                      <p:cBhvr>
                                        <p:cTn id="87" dur="1000" fill="hold"/>
                                        <p:tgtEl>
                                          <p:spTgt spid="3">
                                            <p:graphicEl>
                                              <a:dgm id="{C109E812-92E6-0A4F-917C-15F135EC326E}"/>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C109E812-92E6-0A4F-917C-15F135EC326E}"/>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
                                            <p:graphicEl>
                                              <a:dgm id="{D3896D30-016E-9441-8FC9-D2106D98AC7C}"/>
                                            </p:graphicEl>
                                          </p:spTgt>
                                        </p:tgtEl>
                                        <p:attrNameLst>
                                          <p:attrName>style.visibility</p:attrName>
                                        </p:attrNameLst>
                                      </p:cBhvr>
                                      <p:to>
                                        <p:strVal val="visible"/>
                                      </p:to>
                                    </p:set>
                                    <p:animEffect transition="in" filter="fade">
                                      <p:cBhvr>
                                        <p:cTn id="91" dur="1000"/>
                                        <p:tgtEl>
                                          <p:spTgt spid="3">
                                            <p:graphicEl>
                                              <a:dgm id="{D3896D30-016E-9441-8FC9-D2106D98AC7C}"/>
                                            </p:graphicEl>
                                          </p:spTgt>
                                        </p:tgtEl>
                                      </p:cBhvr>
                                    </p:animEffect>
                                    <p:anim calcmode="lin" valueType="num">
                                      <p:cBhvr>
                                        <p:cTn id="92" dur="1000" fill="hold"/>
                                        <p:tgtEl>
                                          <p:spTgt spid="3">
                                            <p:graphicEl>
                                              <a:dgm id="{D3896D30-016E-9441-8FC9-D2106D98AC7C}"/>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D3896D30-016E-9441-8FC9-D2106D98AC7C}"/>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cond evt="onBegin" delay="0">
                          <p:tn val="93"/>
                        </p:cond>
                      </p:stCondLst>
                      <p:childTnLst>
                        <p:par>
                          <p:cTn id="95" fill="hold" nodeType="afterGroup">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graphicEl>
                                              <a:dgm id="{0CB502C7-D3EF-2643-A2CF-05979A2A87B0}"/>
                                            </p:graphicEl>
                                          </p:spTgt>
                                        </p:tgtEl>
                                        <p:attrNameLst>
                                          <p:attrName>style.visibility</p:attrName>
                                        </p:attrNameLst>
                                      </p:cBhvr>
                                      <p:to>
                                        <p:strVal val="visible"/>
                                      </p:to>
                                    </p:set>
                                    <p:animEffect transition="in" filter="fade">
                                      <p:cBhvr>
                                        <p:cTn id="98" dur="1000"/>
                                        <p:tgtEl>
                                          <p:spTgt spid="3">
                                            <p:graphicEl>
                                              <a:dgm id="{0CB502C7-D3EF-2643-A2CF-05979A2A87B0}"/>
                                            </p:graphicEl>
                                          </p:spTgt>
                                        </p:tgtEl>
                                      </p:cBhvr>
                                    </p:animEffect>
                                    <p:anim calcmode="lin" valueType="num">
                                      <p:cBhvr>
                                        <p:cTn id="99" dur="1000" fill="hold"/>
                                        <p:tgtEl>
                                          <p:spTgt spid="3">
                                            <p:graphicEl>
                                              <a:dgm id="{0CB502C7-D3EF-2643-A2CF-05979A2A87B0}"/>
                                            </p:graphicEl>
                                          </p:spTgt>
                                        </p:tgtEl>
                                        <p:attrNameLst>
                                          <p:attrName>ppt_x</p:attrName>
                                        </p:attrNameLst>
                                      </p:cBhvr>
                                      <p:tavLst>
                                        <p:tav tm="0">
                                          <p:val>
                                            <p:strVal val="#ppt_x"/>
                                          </p:val>
                                        </p:tav>
                                        <p:tav tm="100000">
                                          <p:val>
                                            <p:strVal val="#ppt_x"/>
                                          </p:val>
                                        </p:tav>
                                      </p:tavLst>
                                    </p:anim>
                                    <p:anim calcmode="lin" valueType="num">
                                      <p:cBhvr>
                                        <p:cTn id="100" dur="1000" fill="hold"/>
                                        <p:tgtEl>
                                          <p:spTgt spid="3">
                                            <p:graphicEl>
                                              <a:dgm id="{0CB502C7-D3EF-2643-A2CF-05979A2A87B0}"/>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
                                            <p:graphicEl>
                                              <a:dgm id="{739F88F4-E412-394A-961A-AC70F1969DF9}"/>
                                            </p:graphicEl>
                                          </p:spTgt>
                                        </p:tgtEl>
                                        <p:attrNameLst>
                                          <p:attrName>style.visibility</p:attrName>
                                        </p:attrNameLst>
                                      </p:cBhvr>
                                      <p:to>
                                        <p:strVal val="visible"/>
                                      </p:to>
                                    </p:set>
                                    <p:animEffect transition="in" filter="fade">
                                      <p:cBhvr>
                                        <p:cTn id="103" dur="1000"/>
                                        <p:tgtEl>
                                          <p:spTgt spid="3">
                                            <p:graphicEl>
                                              <a:dgm id="{739F88F4-E412-394A-961A-AC70F1969DF9}"/>
                                            </p:graphicEl>
                                          </p:spTgt>
                                        </p:tgtEl>
                                      </p:cBhvr>
                                    </p:animEffect>
                                    <p:anim calcmode="lin" valueType="num">
                                      <p:cBhvr>
                                        <p:cTn id="104" dur="1000" fill="hold"/>
                                        <p:tgtEl>
                                          <p:spTgt spid="3">
                                            <p:graphicEl>
                                              <a:dgm id="{739F88F4-E412-394A-961A-AC70F1969DF9}"/>
                                            </p:graphicEl>
                                          </p:spTgt>
                                        </p:tgtEl>
                                        <p:attrNameLst>
                                          <p:attrName>ppt_x</p:attrName>
                                        </p:attrNameLst>
                                      </p:cBhvr>
                                      <p:tavLst>
                                        <p:tav tm="0">
                                          <p:val>
                                            <p:strVal val="#ppt_x"/>
                                          </p:val>
                                        </p:tav>
                                        <p:tav tm="100000">
                                          <p:val>
                                            <p:strVal val="#ppt_x"/>
                                          </p:val>
                                        </p:tav>
                                      </p:tavLst>
                                    </p:anim>
                                    <p:anim calcmode="lin" valueType="num">
                                      <p:cBhvr>
                                        <p:cTn id="105" dur="1000" fill="hold"/>
                                        <p:tgtEl>
                                          <p:spTgt spid="3">
                                            <p:graphicEl>
                                              <a:dgm id="{739F88F4-E412-394A-961A-AC70F1969DF9}"/>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nodeType="clickPar">
                      <p:stCondLst>
                        <p:cond delay="indefinite"/>
                        <p:cond evt="onBegin" delay="0">
                          <p:tn val="105"/>
                        </p:cond>
                      </p:stCondLst>
                      <p:childTnLst>
                        <p:par>
                          <p:cTn id="107" fill="hold" nodeType="afterGroup">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graphicEl>
                                              <a:dgm id="{1D02B122-0AEE-5441-8355-116DE4541E5E}"/>
                                            </p:graphicEl>
                                          </p:spTgt>
                                        </p:tgtEl>
                                        <p:attrNameLst>
                                          <p:attrName>style.visibility</p:attrName>
                                        </p:attrNameLst>
                                      </p:cBhvr>
                                      <p:to>
                                        <p:strVal val="visible"/>
                                      </p:to>
                                    </p:set>
                                    <p:animEffect transition="in" filter="fade">
                                      <p:cBhvr>
                                        <p:cTn id="110" dur="1000"/>
                                        <p:tgtEl>
                                          <p:spTgt spid="3">
                                            <p:graphicEl>
                                              <a:dgm id="{1D02B122-0AEE-5441-8355-116DE4541E5E}"/>
                                            </p:graphicEl>
                                          </p:spTgt>
                                        </p:tgtEl>
                                      </p:cBhvr>
                                    </p:animEffect>
                                    <p:anim calcmode="lin" valueType="num">
                                      <p:cBhvr>
                                        <p:cTn id="111" dur="1000" fill="hold"/>
                                        <p:tgtEl>
                                          <p:spTgt spid="3">
                                            <p:graphicEl>
                                              <a:dgm id="{1D02B122-0AEE-5441-8355-116DE4541E5E}"/>
                                            </p:graphicEl>
                                          </p:spTgt>
                                        </p:tgtEl>
                                        <p:attrNameLst>
                                          <p:attrName>ppt_x</p:attrName>
                                        </p:attrNameLst>
                                      </p:cBhvr>
                                      <p:tavLst>
                                        <p:tav tm="0">
                                          <p:val>
                                            <p:strVal val="#ppt_x"/>
                                          </p:val>
                                        </p:tav>
                                        <p:tav tm="100000">
                                          <p:val>
                                            <p:strVal val="#ppt_x"/>
                                          </p:val>
                                        </p:tav>
                                      </p:tavLst>
                                    </p:anim>
                                    <p:anim calcmode="lin" valueType="num">
                                      <p:cBhvr>
                                        <p:cTn id="112" dur="1000" fill="hold"/>
                                        <p:tgtEl>
                                          <p:spTgt spid="3">
                                            <p:graphicEl>
                                              <a:dgm id="{1D02B122-0AEE-5441-8355-116DE4541E5E}"/>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3">
                                            <p:graphicEl>
                                              <a:dgm id="{845AE08A-2B9B-1C47-8683-2319A38F2878}"/>
                                            </p:graphicEl>
                                          </p:spTgt>
                                        </p:tgtEl>
                                        <p:attrNameLst>
                                          <p:attrName>style.visibility</p:attrName>
                                        </p:attrNameLst>
                                      </p:cBhvr>
                                      <p:to>
                                        <p:strVal val="visible"/>
                                      </p:to>
                                    </p:set>
                                    <p:animEffect transition="in" filter="fade">
                                      <p:cBhvr>
                                        <p:cTn id="115" dur="1000"/>
                                        <p:tgtEl>
                                          <p:spTgt spid="3">
                                            <p:graphicEl>
                                              <a:dgm id="{845AE08A-2B9B-1C47-8683-2319A38F2878}"/>
                                            </p:graphicEl>
                                          </p:spTgt>
                                        </p:tgtEl>
                                      </p:cBhvr>
                                    </p:animEffect>
                                    <p:anim calcmode="lin" valueType="num">
                                      <p:cBhvr>
                                        <p:cTn id="116" dur="1000" fill="hold"/>
                                        <p:tgtEl>
                                          <p:spTgt spid="3">
                                            <p:graphicEl>
                                              <a:dgm id="{845AE08A-2B9B-1C47-8683-2319A38F2878}"/>
                                            </p:graphicEl>
                                          </p:spTgt>
                                        </p:tgtEl>
                                        <p:attrNameLst>
                                          <p:attrName>ppt_x</p:attrName>
                                        </p:attrNameLst>
                                      </p:cBhvr>
                                      <p:tavLst>
                                        <p:tav tm="0">
                                          <p:val>
                                            <p:strVal val="#ppt_x"/>
                                          </p:val>
                                        </p:tav>
                                        <p:tav tm="100000">
                                          <p:val>
                                            <p:strVal val="#ppt_x"/>
                                          </p:val>
                                        </p:tav>
                                      </p:tavLst>
                                    </p:anim>
                                    <p:anim calcmode="lin" valueType="num">
                                      <p:cBhvr>
                                        <p:cTn id="117" dur="1000" fill="hold"/>
                                        <p:tgtEl>
                                          <p:spTgt spid="3">
                                            <p:graphicEl>
                                              <a:dgm id="{845AE08A-2B9B-1C47-8683-2319A38F2878}"/>
                                            </p:graphicEl>
                                          </p:spTgt>
                                        </p:tgtEl>
                                        <p:attrNameLst>
                                          <p:attrName>ppt_y</p:attrName>
                                        </p:attrNameLst>
                                      </p:cBhvr>
                                      <p:tavLst>
                                        <p:tav tm="0">
                                          <p:val>
                                            <p:strVal val="#ppt_y+.1"/>
                                          </p:val>
                                        </p:tav>
                                        <p:tav tm="100000">
                                          <p:val>
                                            <p:strVal val="#ppt_y"/>
                                          </p:val>
                                        </p:tav>
                                      </p:tavLst>
                                    </p:anim>
                                  </p:childTnLst>
                                </p:cTn>
                              </p:par>
                            </p:childTnLst>
                          </p:cTn>
                        </p:par>
                      </p:childTnLst>
                    </p:cTn>
                  </p:par>
                  <p:par>
                    <p:cTn id="118" fill="hold" nodeType="clickPar">
                      <p:stCondLst>
                        <p:cond delay="indefinite"/>
                        <p:cond evt="onBegin" delay="0">
                          <p:tn val="117"/>
                        </p:cond>
                      </p:stCondLst>
                      <p:childTnLst>
                        <p:par>
                          <p:cTn id="119" fill="hold" nodeType="afterGroup">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3">
                                            <p:graphicEl>
                                              <a:dgm id="{5943C20F-7D96-A443-9005-019EDCC0DA28}"/>
                                            </p:graphicEl>
                                          </p:spTgt>
                                        </p:tgtEl>
                                        <p:attrNameLst>
                                          <p:attrName>style.visibility</p:attrName>
                                        </p:attrNameLst>
                                      </p:cBhvr>
                                      <p:to>
                                        <p:strVal val="visible"/>
                                      </p:to>
                                    </p:set>
                                    <p:animEffect transition="in" filter="fade">
                                      <p:cBhvr>
                                        <p:cTn id="122" dur="1000"/>
                                        <p:tgtEl>
                                          <p:spTgt spid="3">
                                            <p:graphicEl>
                                              <a:dgm id="{5943C20F-7D96-A443-9005-019EDCC0DA28}"/>
                                            </p:graphicEl>
                                          </p:spTgt>
                                        </p:tgtEl>
                                      </p:cBhvr>
                                    </p:animEffect>
                                    <p:anim calcmode="lin" valueType="num">
                                      <p:cBhvr>
                                        <p:cTn id="123" dur="1000" fill="hold"/>
                                        <p:tgtEl>
                                          <p:spTgt spid="3">
                                            <p:graphicEl>
                                              <a:dgm id="{5943C20F-7D96-A443-9005-019EDCC0DA28}"/>
                                            </p:graphicEl>
                                          </p:spTgt>
                                        </p:tgtEl>
                                        <p:attrNameLst>
                                          <p:attrName>ppt_x</p:attrName>
                                        </p:attrNameLst>
                                      </p:cBhvr>
                                      <p:tavLst>
                                        <p:tav tm="0">
                                          <p:val>
                                            <p:strVal val="#ppt_x"/>
                                          </p:val>
                                        </p:tav>
                                        <p:tav tm="100000">
                                          <p:val>
                                            <p:strVal val="#ppt_x"/>
                                          </p:val>
                                        </p:tav>
                                      </p:tavLst>
                                    </p:anim>
                                    <p:anim calcmode="lin" valueType="num">
                                      <p:cBhvr>
                                        <p:cTn id="124" dur="1000" fill="hold"/>
                                        <p:tgtEl>
                                          <p:spTgt spid="3">
                                            <p:graphicEl>
                                              <a:dgm id="{5943C20F-7D96-A443-9005-019EDCC0DA28}"/>
                                            </p:graphicEl>
                                          </p:spTgt>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
                                            <p:graphicEl>
                                              <a:dgm id="{991A91D3-79D3-3240-85F2-8060B6829F35}"/>
                                            </p:graphicEl>
                                          </p:spTgt>
                                        </p:tgtEl>
                                        <p:attrNameLst>
                                          <p:attrName>style.visibility</p:attrName>
                                        </p:attrNameLst>
                                      </p:cBhvr>
                                      <p:to>
                                        <p:strVal val="visible"/>
                                      </p:to>
                                    </p:set>
                                    <p:animEffect transition="in" filter="fade">
                                      <p:cBhvr>
                                        <p:cTn id="127" dur="1000"/>
                                        <p:tgtEl>
                                          <p:spTgt spid="3">
                                            <p:graphicEl>
                                              <a:dgm id="{991A91D3-79D3-3240-85F2-8060B6829F35}"/>
                                            </p:graphicEl>
                                          </p:spTgt>
                                        </p:tgtEl>
                                      </p:cBhvr>
                                    </p:animEffect>
                                    <p:anim calcmode="lin" valueType="num">
                                      <p:cBhvr>
                                        <p:cTn id="128" dur="1000" fill="hold"/>
                                        <p:tgtEl>
                                          <p:spTgt spid="3">
                                            <p:graphicEl>
                                              <a:dgm id="{991A91D3-79D3-3240-85F2-8060B6829F35}"/>
                                            </p:graphicEl>
                                          </p:spTgt>
                                        </p:tgtEl>
                                        <p:attrNameLst>
                                          <p:attrName>ppt_x</p:attrName>
                                        </p:attrNameLst>
                                      </p:cBhvr>
                                      <p:tavLst>
                                        <p:tav tm="0">
                                          <p:val>
                                            <p:strVal val="#ppt_x"/>
                                          </p:val>
                                        </p:tav>
                                        <p:tav tm="100000">
                                          <p:val>
                                            <p:strVal val="#ppt_x"/>
                                          </p:val>
                                        </p:tav>
                                      </p:tavLst>
                                    </p:anim>
                                    <p:anim calcmode="lin" valueType="num">
                                      <p:cBhvr>
                                        <p:cTn id="129" dur="1000" fill="hold"/>
                                        <p:tgtEl>
                                          <p:spTgt spid="3">
                                            <p:graphicEl>
                                              <a:dgm id="{991A91D3-79D3-3240-85F2-8060B6829F3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400397" y="2635427"/>
            <a:ext cx="22537393" cy="10695695"/>
          </a:xfrm>
        </p:spPr>
        <p:txBody>
          <a:bodyPr wrap="square" lIns="0" tIns="0" rIns="0" bIns="0">
            <a:noAutofit/>
          </a:bodyPr>
          <a:lstStyle/>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a:solidFill>
                <a:srgbClr val="000000"/>
              </a:solidFill>
            </a:endParaRPr>
          </a:p>
          <a:p>
            <a:pPr>
              <a:lnSpc>
                <a:spcPct val="150000"/>
              </a:lnSpc>
            </a:pPr>
            <a:endParaRPr lang="pl-PL" sz="480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629524"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77491" y="384878"/>
            <a:ext cx="21583207" cy="2148949"/>
          </a:xfrm>
        </p:spPr>
        <p:txBody>
          <a:bodyPr>
            <a:normAutofit fontScale="90000"/>
          </a:bodyPr>
          <a:lstStyle/>
          <a:p>
            <a:pPr algn="ctr"/>
            <a:r>
              <a:rPr lang="es" sz="10000" b="1" i="0" strike="noStrike" cap="none" spc="0" baseline="0" dirty="0">
                <a:solidFill>
                  <a:srgbClr val="496F63"/>
                </a:solidFill>
                <a:effectLst/>
                <a:latin typeface="Montserrat-SemiBold"/>
                <a:ea typeface="Montserrat-SemiBold"/>
                <a:cs typeface="Montserrat-SemiBold"/>
              </a:rPr>
              <a:t>2. Contabilidad de la innovación </a:t>
            </a:r>
            <a:br>
              <a:rPr sz="10000" dirty="0"/>
            </a:br>
            <a:r>
              <a:rPr lang="es" sz="4400" i="0" strike="noStrike" cap="none" spc="0" baseline="0" dirty="0">
                <a:solidFill>
                  <a:srgbClr val="496F63"/>
                </a:solidFill>
                <a:effectLst/>
              </a:rPr>
              <a:t>Lo más importante mientras se evalúan nuevas ideas</a:t>
            </a:r>
            <a:br>
              <a:rPr sz="10000" dirty="0"/>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177291" y="2533827"/>
            <a:ext cx="22983603" cy="12095619"/>
          </a:xfrm>
          <a:prstGeom prst="rect">
            <a:avLst/>
          </a:prstGeom>
        </p:spPr>
        <p:txBody>
          <a:bodyPr wrap="square" numCol="2">
            <a:spAutoFit/>
          </a:bodyPr>
          <a:lstStyle/>
          <a:p>
            <a:pPr marL="180340" marR="245110" algn="ctr">
              <a:lnSpc>
                <a:spcPct val="150000"/>
              </a:lnSpc>
              <a:tabLst>
                <a:tab pos="450215" algn="l"/>
              </a:tabLst>
            </a:pPr>
            <a:r>
              <a:rPr lang="es" sz="4800" b="1" i="0" strike="noStrike" cap="none" spc="0" baseline="0" dirty="0">
                <a:solidFill>
                  <a:srgbClr val="002726"/>
                </a:solidFill>
                <a:effectLst/>
                <a:latin typeface="Arial"/>
                <a:ea typeface="Arial"/>
                <a:cs typeface="Arial"/>
              </a:rPr>
              <a:t>La contabilidad de la innovación </a:t>
            </a:r>
            <a:br>
              <a:rPr sz="4800" dirty="0"/>
            </a:br>
            <a:r>
              <a:rPr lang="es" sz="4800" b="1" i="0" strike="noStrike" cap="none" spc="0" baseline="0" dirty="0">
                <a:solidFill>
                  <a:srgbClr val="002726"/>
                </a:solidFill>
                <a:effectLst/>
                <a:latin typeface="Arial"/>
                <a:ea typeface="Arial"/>
                <a:cs typeface="Arial"/>
              </a:rPr>
              <a:t>permite a un equipo:</a:t>
            </a: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s" sz="3800" dirty="0">
                <a:solidFill>
                  <a:srgbClr val="000000"/>
                </a:solidFill>
                <a:latin typeface="Arial"/>
                <a:ea typeface="Arial"/>
                <a:cs typeface="Arial"/>
              </a:rPr>
              <a:t>Crear</a:t>
            </a:r>
            <a:r>
              <a:rPr lang="es" sz="3800" b="0" i="0" strike="noStrike" cap="none" spc="0" baseline="0" dirty="0">
                <a:solidFill>
                  <a:srgbClr val="000000"/>
                </a:solidFill>
                <a:effectLst/>
                <a:latin typeface="Arial"/>
                <a:ea typeface="Arial"/>
                <a:cs typeface="Arial"/>
              </a:rPr>
              <a:t> un modelo de conducta de los clientes a través del tiempo.</a:t>
            </a:r>
            <a:endParaRPr lang="pl-PL" sz="3800" b="1" dirty="0">
              <a:solidFill>
                <a:srgbClr val="CE1779"/>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s" sz="3800" b="0" i="0" strike="noStrike" cap="none" spc="0" baseline="0" dirty="0">
                <a:solidFill>
                  <a:srgbClr val="000000"/>
                </a:solidFill>
                <a:effectLst/>
                <a:latin typeface="Arial"/>
                <a:ea typeface="Arial"/>
                <a:cs typeface="Arial"/>
              </a:rPr>
              <a:t>Usar ese modelo para cambiar el producto/servicio y modificar el comportamiento del cliente.</a:t>
            </a:r>
            <a:endParaRPr lang="pl-PL" sz="3800" b="1" dirty="0">
              <a:solidFill>
                <a:srgbClr val="CE1779"/>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s" sz="3800" b="0" i="0" strike="noStrike" cap="none" spc="0" baseline="0" dirty="0">
                <a:solidFill>
                  <a:srgbClr val="000000"/>
                </a:solidFill>
                <a:effectLst/>
                <a:latin typeface="Arial"/>
                <a:ea typeface="Arial"/>
                <a:cs typeface="Arial"/>
              </a:rPr>
              <a:t>Ergo, </a:t>
            </a:r>
            <a:r>
              <a:rPr lang="es-ES" sz="3800" dirty="0">
                <a:solidFill>
                  <a:srgbClr val="000000"/>
                </a:solidFill>
                <a:latin typeface="Arial"/>
                <a:ea typeface="Arial"/>
                <a:cs typeface="Arial"/>
              </a:rPr>
              <a:t>determinar la validez de la visión y si es sostenible.</a:t>
            </a:r>
            <a:endParaRPr lang="pl-PL" sz="3800" b="1" dirty="0">
              <a:solidFill>
                <a:srgbClr val="CE1779"/>
              </a:solidFill>
              <a:latin typeface="Times New Roman" panose="02020603050405020304" pitchFamily="18" charset="0"/>
              <a:ea typeface="Times New Roman" panose="02020603050405020304" pitchFamily="18" charset="0"/>
            </a:endParaRPr>
          </a:p>
          <a:p>
            <a:pPr marL="637540" marR="245110">
              <a:lnSpc>
                <a:spcPct val="150000"/>
              </a:lnSpc>
              <a:tabLst>
                <a:tab pos="450215" algn="l"/>
              </a:tabLst>
            </a:pPr>
            <a:r>
              <a:rPr lang="en-US" sz="4800" dirty="0">
                <a:solidFill>
                  <a:srgbClr val="000000"/>
                </a:solidFill>
                <a:latin typeface="Arial" panose="020B0604020202020204" pitchFamily="34" charset="0"/>
                <a:ea typeface="Times New Roman" panose="02020603050405020304" pitchFamily="18" charset="0"/>
              </a:rPr>
              <a:t> </a:t>
            </a:r>
            <a:endParaRPr lang="pl-PL" sz="4800" b="1" dirty="0">
              <a:solidFill>
                <a:srgbClr val="CE1779"/>
              </a:solidFill>
              <a:latin typeface="Times New Roman" panose="02020603050405020304" pitchFamily="18" charset="0"/>
              <a:ea typeface="Times New Roman" panose="02020603050405020304" pitchFamily="18" charset="0"/>
            </a:endParaRPr>
          </a:p>
          <a:p>
            <a:pPr marL="180340" marR="245110" algn="ctr">
              <a:lnSpc>
                <a:spcPct val="150000"/>
              </a:lnSpc>
              <a:tabLst>
                <a:tab pos="450215" algn="l"/>
              </a:tabLst>
            </a:pP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r>
              <a:rPr lang="es" sz="4600" b="1" i="1" strike="noStrike" cap="none" spc="0" baseline="0" dirty="0">
                <a:solidFill>
                  <a:srgbClr val="002726"/>
                </a:solidFill>
                <a:effectLst/>
                <a:latin typeface="Arial"/>
                <a:ea typeface="Arial"/>
                <a:cs typeface="Arial"/>
              </a:rPr>
              <a:t>Los 3 grandes hitos </a:t>
            </a:r>
            <a:r>
              <a:rPr lang="es" sz="4600" b="1" i="1" dirty="0">
                <a:solidFill>
                  <a:srgbClr val="002726"/>
                </a:solidFill>
                <a:latin typeface="Arial"/>
                <a:ea typeface="Arial"/>
                <a:cs typeface="Arial"/>
              </a:rPr>
              <a:t>d</a:t>
            </a:r>
            <a:r>
              <a:rPr lang="es" sz="4600" b="1" i="1" strike="noStrike" cap="none" spc="0" baseline="0" dirty="0">
                <a:solidFill>
                  <a:srgbClr val="002726"/>
                </a:solidFill>
                <a:effectLst/>
                <a:latin typeface="Arial"/>
                <a:ea typeface="Arial"/>
                <a:cs typeface="Arial"/>
              </a:rPr>
              <a:t>el aprendizaje </a:t>
            </a:r>
            <a:r>
              <a:rPr lang="es" sz="4600" b="1" i="1" dirty="0">
                <a:solidFill>
                  <a:srgbClr val="002726"/>
                </a:solidFill>
                <a:latin typeface="Arial"/>
                <a:ea typeface="Arial"/>
                <a:cs typeface="Arial"/>
              </a:rPr>
              <a:t>en</a:t>
            </a:r>
            <a:r>
              <a:rPr lang="es" sz="4600" b="1" i="1" strike="noStrike" cap="none" spc="0" baseline="0" dirty="0">
                <a:solidFill>
                  <a:srgbClr val="002726"/>
                </a:solidFill>
                <a:effectLst/>
                <a:latin typeface="Arial"/>
                <a:ea typeface="Arial"/>
                <a:cs typeface="Arial"/>
              </a:rPr>
              <a:t> la contabilidad de la innovación son:</a:t>
            </a:r>
            <a:endParaRPr lang="pl-PL" sz="46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s" sz="4000" b="0" i="1" strike="noStrike" cap="none" spc="0" baseline="0" dirty="0">
                <a:solidFill>
                  <a:srgbClr val="FF0000"/>
                </a:solidFill>
                <a:effectLst/>
                <a:latin typeface="Arial"/>
                <a:ea typeface="Arial"/>
                <a:cs typeface="Arial"/>
              </a:rPr>
              <a:t>Construir un PMV</a:t>
            </a:r>
            <a:r>
              <a:rPr lang="es" sz="4000" b="0" i="1" strike="noStrike" cap="none" spc="0" baseline="0" dirty="0">
                <a:solidFill>
                  <a:srgbClr val="000000"/>
                </a:solidFill>
                <a:effectLst/>
                <a:latin typeface="Arial"/>
                <a:ea typeface="Arial"/>
                <a:cs typeface="Arial"/>
              </a:rPr>
              <a:t> </a:t>
            </a:r>
            <a:r>
              <a:rPr lang="es" sz="4000" b="0" i="0" strike="noStrike" cap="none" spc="0" baseline="0" dirty="0">
                <a:solidFill>
                  <a:srgbClr val="000000"/>
                </a:solidFill>
                <a:effectLst/>
                <a:latin typeface="Arial"/>
                <a:ea typeface="Arial"/>
                <a:cs typeface="Arial"/>
              </a:rPr>
              <a:t>y establecer una referencia y un bucle de </a:t>
            </a:r>
            <a:r>
              <a:rPr lang="es" sz="4000" b="0" i="1" strike="noStrike" cap="none" spc="0" baseline="0" dirty="0">
                <a:solidFill>
                  <a:srgbClr val="000000"/>
                </a:solidFill>
                <a:effectLst/>
                <a:latin typeface="Arial"/>
                <a:ea typeface="Arial"/>
                <a:cs typeface="Arial"/>
              </a:rPr>
              <a:t>feedback</a:t>
            </a:r>
            <a:r>
              <a:rPr lang="es" sz="4000" b="0" i="0" strike="noStrike" cap="none" spc="0" baseline="0" dirty="0">
                <a:solidFill>
                  <a:srgbClr val="000000"/>
                </a:solidFill>
                <a:effectLst/>
                <a:latin typeface="Arial"/>
                <a:ea typeface="Arial"/>
                <a:cs typeface="Arial"/>
              </a:rPr>
              <a:t> con los clientes.</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s" sz="4000" b="0" i="1" strike="noStrike" cap="none" spc="0" baseline="0" dirty="0">
                <a:solidFill>
                  <a:srgbClr val="FF0000"/>
                </a:solidFill>
                <a:effectLst/>
                <a:latin typeface="Arial"/>
                <a:ea typeface="Arial"/>
                <a:cs typeface="Arial"/>
              </a:rPr>
              <a:t>Realizar experimentos o cambios</a:t>
            </a:r>
            <a:r>
              <a:rPr lang="es" sz="4000" b="0" i="0" strike="noStrike" cap="none" spc="0" baseline="0" dirty="0">
                <a:solidFill>
                  <a:srgbClr val="FF0000"/>
                </a:solidFill>
                <a:effectLst/>
                <a:latin typeface="Arial"/>
                <a:ea typeface="Arial"/>
                <a:cs typeface="Arial"/>
              </a:rPr>
              <a:t> </a:t>
            </a:r>
            <a:r>
              <a:rPr lang="es" sz="4000" b="0" i="0" strike="noStrike" cap="none" spc="0" baseline="0" dirty="0">
                <a:solidFill>
                  <a:srgbClr val="000000"/>
                </a:solidFill>
                <a:effectLst/>
                <a:latin typeface="Arial"/>
                <a:ea typeface="Arial"/>
                <a:cs typeface="Arial"/>
              </a:rPr>
              <a:t>en el PMV para pasar del comportamiento inicial al comportamiento ideal </a:t>
            </a:r>
            <a:r>
              <a:rPr lang="es" sz="4000" dirty="0">
                <a:solidFill>
                  <a:srgbClr val="000000"/>
                </a:solidFill>
                <a:latin typeface="Arial"/>
                <a:ea typeface="Arial"/>
                <a:cs typeface="Arial"/>
              </a:rPr>
              <a:t>del cliente.</a:t>
            </a:r>
            <a:endParaRPr lang="pl-PL" sz="4000" b="1" dirty="0">
              <a:solidFill>
                <a:srgbClr val="CE1779"/>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s" sz="4000" b="0" i="1" strike="noStrike" cap="none" spc="0" baseline="0" dirty="0">
                <a:solidFill>
                  <a:srgbClr val="FF0000"/>
                </a:solidFill>
                <a:effectLst/>
                <a:latin typeface="Arial"/>
                <a:ea typeface="Arial"/>
                <a:cs typeface="Arial"/>
              </a:rPr>
              <a:t>Toma de decisiones</a:t>
            </a:r>
            <a:r>
              <a:rPr lang="es" sz="4000" b="0" i="0" strike="noStrike" cap="none" spc="0" baseline="0" dirty="0">
                <a:solidFill>
                  <a:srgbClr val="FF0000"/>
                </a:solidFill>
                <a:effectLst/>
                <a:latin typeface="Arial"/>
                <a:ea typeface="Arial"/>
                <a:cs typeface="Arial"/>
              </a:rPr>
              <a:t> </a:t>
            </a:r>
            <a:r>
              <a:rPr lang="es" sz="4000" b="0" i="0" strike="noStrike" cap="none" spc="0" baseline="0" dirty="0">
                <a:solidFill>
                  <a:srgbClr val="000000"/>
                </a:solidFill>
                <a:effectLst/>
                <a:latin typeface="Arial"/>
                <a:ea typeface="Arial"/>
                <a:cs typeface="Arial"/>
              </a:rPr>
              <a:t>- perseverar o pivotar, en función de lo aprendido.</a:t>
            </a:r>
            <a:endParaRPr lang="pl-PL" sz="4000" b="1" dirty="0">
              <a:solidFill>
                <a:srgbClr val="CE1779"/>
              </a:solidFill>
              <a:latin typeface="Times New Roman" panose="02020603050405020304" pitchFamily="18" charset="0"/>
              <a:ea typeface="Times New Roman" panose="02020603050405020304" pitchFamily="18" charset="0"/>
            </a:endParaRPr>
          </a:p>
        </p:txBody>
      </p:sp>
      <p:sp>
        <p:nvSpPr>
          <p:cNvPr id="7" name="Prostokąt 6"/>
          <p:cNvSpPr/>
          <p:nvPr/>
        </p:nvSpPr>
        <p:spPr>
          <a:xfrm>
            <a:off x="190140" y="0"/>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2. CONTABILIDAD DE LA INNOVACIÓN</a:t>
            </a:r>
          </a:p>
        </p:txBody>
      </p:sp>
    </p:spTree>
    <p:extLst>
      <p:ext uri="{BB962C8B-B14F-4D97-AF65-F5344CB8AC3E}">
        <p14:creationId xmlns:p14="http://schemas.microsoft.com/office/powerpoint/2010/main" val="199924126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1000"/>
                                        <p:tgtEl>
                                          <p:spTgt spid="14">
                                            <p:txEl>
                                              <p:pRg st="0" end="0"/>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up)">
                                      <p:cBhvr>
                                        <p:cTn id="16" dur="1000"/>
                                        <p:tgtEl>
                                          <p:spTgt spid="14">
                                            <p:txEl>
                                              <p:pRg st="2" end="2"/>
                                            </p:tx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up)">
                                      <p:cBhvr>
                                        <p:cTn id="21" dur="1000"/>
                                        <p:tgtEl>
                                          <p:spTgt spid="14">
                                            <p:txEl>
                                              <p:pRg st="3" end="3"/>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up)">
                                      <p:cBhvr>
                                        <p:cTn id="26" dur="1000"/>
                                        <p:tgtEl>
                                          <p:spTgt spid="14">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wipe(up)">
                                      <p:cBhvr>
                                        <p:cTn id="29" dur="1000"/>
                                        <p:tgtEl>
                                          <p:spTgt spid="14">
                                            <p:txEl>
                                              <p:pRg st="5" end="5"/>
                                            </p:txEl>
                                          </p:spTgt>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4">
                                            <p:txEl>
                                              <p:pRg st="7" end="7"/>
                                            </p:txEl>
                                          </p:spTgt>
                                        </p:tgtEl>
                                        <p:attrNameLst>
                                          <p:attrName>style.visibility</p:attrName>
                                        </p:attrNameLst>
                                      </p:cBhvr>
                                      <p:to>
                                        <p:strVal val="visible"/>
                                      </p:to>
                                    </p:set>
                                    <p:animEffect transition="in" filter="wipe(up)">
                                      <p:cBhvr>
                                        <p:cTn id="34" dur="1000"/>
                                        <p:tgtEl>
                                          <p:spTgt spid="14">
                                            <p:txEl>
                                              <p:pRg st="7" end="7"/>
                                            </p:txEl>
                                          </p:spTgt>
                                        </p:tgtEl>
                                      </p:cBhvr>
                                    </p:animEffect>
                                  </p:childTnLst>
                                </p:cTn>
                              </p:par>
                            </p:childTnLst>
                          </p:cTn>
                        </p:par>
                        <p:par>
                          <p:cTn id="35" fill="hold" nodeType="afterGroup">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4">
                                            <p:txEl>
                                              <p:pRg st="9" end="9"/>
                                            </p:txEl>
                                          </p:spTgt>
                                        </p:tgtEl>
                                        <p:attrNameLst>
                                          <p:attrName>style.visibility</p:attrName>
                                        </p:attrNameLst>
                                      </p:cBhvr>
                                      <p:to>
                                        <p:strVal val="visible"/>
                                      </p:to>
                                    </p:set>
                                    <p:animEffect transition="in" filter="wipe(up)">
                                      <p:cBhvr>
                                        <p:cTn id="38" dur="1000"/>
                                        <p:tgtEl>
                                          <p:spTgt spid="14">
                                            <p:txEl>
                                              <p:pRg st="9" end="9"/>
                                            </p:txEl>
                                          </p:spTgt>
                                        </p:tgtEl>
                                      </p:cBhvr>
                                    </p:animEffect>
                                  </p:childTnLst>
                                </p:cTn>
                              </p:par>
                            </p:childTnLst>
                          </p:cTn>
                        </p:par>
                      </p:childTnLst>
                    </p:cTn>
                  </p:par>
                  <p:par>
                    <p:cTn id="39" fill="hold" nodeType="clickPar">
                      <p:stCondLst>
                        <p:cond delay="indefinite"/>
                        <p:cond evt="onBegin" delay="0">
                          <p:tn val="38"/>
                        </p:cond>
                      </p:stCondLst>
                      <p:childTnLst>
                        <p:par>
                          <p:cTn id="40" fill="hold" nodeType="after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animEffect transition="in" filter="wipe(up)">
                                      <p:cBhvr>
                                        <p:cTn id="43" dur="1000"/>
                                        <p:tgtEl>
                                          <p:spTgt spid="14">
                                            <p:txEl>
                                              <p:pRg st="10" end="10"/>
                                            </p:txEl>
                                          </p:spTgt>
                                        </p:tgtEl>
                                      </p:cBhvr>
                                    </p:animEffect>
                                  </p:childTnLst>
                                </p:cTn>
                              </p:par>
                            </p:childTnLst>
                          </p:cTn>
                        </p:par>
                      </p:childTnLst>
                    </p:cTn>
                  </p:par>
                  <p:par>
                    <p:cTn id="44" fill="hold" nodeType="clickPar">
                      <p:stCondLst>
                        <p:cond delay="indefinite"/>
                        <p:cond evt="onBegin" delay="0">
                          <p:tn val="43"/>
                        </p:cond>
                      </p:stCondLst>
                      <p:childTnLst>
                        <p:par>
                          <p:cTn id="45" fill="hold" nodeType="after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4">
                                            <p:txEl>
                                              <p:pRg st="11" end="11"/>
                                            </p:txEl>
                                          </p:spTgt>
                                        </p:tgtEl>
                                        <p:attrNameLst>
                                          <p:attrName>style.visibility</p:attrName>
                                        </p:attrNameLst>
                                      </p:cBhvr>
                                      <p:to>
                                        <p:strVal val="visible"/>
                                      </p:to>
                                    </p:set>
                                    <p:animEffect transition="in" filter="wipe(up)">
                                      <p:cBhvr>
                                        <p:cTn id="48" dur="10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3" cy="10695695"/>
          </a:xfrm>
        </p:spPr>
        <p:txBody>
          <a:bodyPr wrap="square" lIns="0" tIns="0" rIns="0" bIns="0">
            <a:noAutofit/>
          </a:bodyPr>
          <a:lstStyle/>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a:solidFill>
                <a:srgbClr val="000000"/>
              </a:solidFill>
            </a:endParaRPr>
          </a:p>
          <a:p>
            <a:pPr>
              <a:lnSpc>
                <a:spcPct val="150000"/>
              </a:lnSpc>
            </a:pPr>
            <a:endParaRPr lang="pl-PL" sz="480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7" cy="2148949"/>
          </a:xfrm>
        </p:spPr>
        <p:txBody>
          <a:bodyPr>
            <a:normAutofit/>
          </a:bodyPr>
          <a:lstStyle/>
          <a:p>
            <a:pPr algn="ctr"/>
            <a:r>
              <a:rPr lang="es" sz="6000" b="1" i="0" strike="noStrike" cap="none" spc="0" baseline="0">
                <a:solidFill>
                  <a:srgbClr val="000000"/>
                </a:solidFill>
                <a:effectLst/>
                <a:latin typeface="Montserrat-SemiBold"/>
                <a:ea typeface="Montserrat-SemiBold"/>
                <a:cs typeface="Montserrat-SemiBold"/>
              </a:rPr>
              <a:t>El proceso de contabilidad de la innovación </a:t>
            </a:r>
            <a:br>
              <a:rPr sz="10000"/>
            </a:br>
            <a:endParaRPr lang="pl-PL" sz="530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1"/>
            <a:ext cx="22537393" cy="13030200"/>
          </a:xfrm>
          <a:prstGeom prst="rect">
            <a:avLst/>
          </a:prstGeom>
        </p:spPr>
        <p:txBody>
          <a:bodyPr wrap="square" numCol="2">
            <a:spAutoFit/>
          </a:bodyPr>
          <a:lstStyle/>
          <a:p>
            <a:pPr marL="180340" marR="245110">
              <a:lnSpc>
                <a:spcPct val="150000"/>
              </a:lnSpc>
              <a:tabLst>
                <a:tab pos="450215" algn="l"/>
              </a:tabLst>
            </a:pP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es" sz="4800" b="1" i="1" strike="noStrike" cap="none" spc="0" baseline="0" dirty="0">
                <a:solidFill>
                  <a:srgbClr val="496F63"/>
                </a:solidFill>
                <a:effectLst/>
                <a:latin typeface="Arial"/>
                <a:ea typeface="Arial"/>
                <a:cs typeface="Arial"/>
              </a:rPr>
              <a:t>1. Escoge </a:t>
            </a:r>
            <a:r>
              <a:rPr lang="es" sz="4800" b="1" i="1" dirty="0">
                <a:solidFill>
                  <a:srgbClr val="496F63"/>
                </a:solidFill>
                <a:latin typeface="Arial"/>
                <a:ea typeface="Arial"/>
                <a:cs typeface="Arial"/>
              </a:rPr>
              <a:t>t</a:t>
            </a:r>
            <a:r>
              <a:rPr lang="es" sz="4800" b="1" i="1" strike="noStrike" cap="none" spc="0" baseline="0" dirty="0">
                <a:solidFill>
                  <a:srgbClr val="496F63"/>
                </a:solidFill>
                <a:effectLst/>
                <a:latin typeface="Arial"/>
                <a:ea typeface="Arial"/>
                <a:cs typeface="Arial"/>
              </a:rPr>
              <a:t>us métricas</a:t>
            </a: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spcAft>
                <a:spcPts val="1800"/>
              </a:spcAft>
              <a:tabLst>
                <a:tab pos="450215" algn="l"/>
              </a:tabLst>
            </a:pPr>
            <a:r>
              <a:rPr lang="es" sz="3800" b="0" i="1" strike="noStrike" cap="none" spc="0" baseline="0" dirty="0">
                <a:solidFill>
                  <a:srgbClr val="002726"/>
                </a:solidFill>
                <a:effectLst/>
                <a:latin typeface="Arial"/>
                <a:ea typeface="Arial"/>
                <a:cs typeface="Arial"/>
              </a:rPr>
              <a:t>La clave es conservar métricas simples y fáciles de usar.</a:t>
            </a:r>
          </a:p>
          <a:p>
            <a:pPr marL="180340" marR="245110">
              <a:lnSpc>
                <a:spcPct val="150000"/>
              </a:lnSpc>
              <a:spcAft>
                <a:spcPts val="1800"/>
              </a:spcAft>
              <a:tabLst>
                <a:tab pos="450215" algn="l"/>
              </a:tabLst>
            </a:pPr>
            <a:r>
              <a:rPr lang="es" sz="3800" b="0" i="1" strike="noStrike" cap="none" spc="0" baseline="0" dirty="0">
                <a:solidFill>
                  <a:srgbClr val="002726"/>
                </a:solidFill>
                <a:effectLst/>
                <a:latin typeface="Arial"/>
                <a:ea typeface="Arial"/>
                <a:cs typeface="Arial"/>
              </a:rPr>
              <a:t>Si </a:t>
            </a:r>
            <a:r>
              <a:rPr lang="es" sz="3800" i="1" dirty="0">
                <a:solidFill>
                  <a:srgbClr val="002726"/>
                </a:solidFill>
                <a:latin typeface="Arial"/>
                <a:ea typeface="Arial"/>
                <a:cs typeface="Arial"/>
              </a:rPr>
              <a:t>te</a:t>
            </a:r>
            <a:r>
              <a:rPr lang="es" sz="3800" b="0" i="1" strike="noStrike" cap="none" spc="0" baseline="0" dirty="0">
                <a:solidFill>
                  <a:srgbClr val="002726"/>
                </a:solidFill>
                <a:effectLst/>
                <a:latin typeface="Arial"/>
                <a:ea typeface="Arial"/>
                <a:cs typeface="Arial"/>
              </a:rPr>
              <a:t> preguntas por dónde empezar, los ejemplos de primer nivel mencionados anteriormente pueden servirte como punto de partida.</a:t>
            </a:r>
          </a:p>
          <a:p>
            <a:pPr marL="180340" marR="245110">
              <a:lnSpc>
                <a:spcPct val="150000"/>
              </a:lnSpc>
              <a:spcAft>
                <a:spcPts val="1800"/>
              </a:spcAft>
              <a:tabLst>
                <a:tab pos="450215" algn="l"/>
              </a:tabLst>
            </a:pPr>
            <a:r>
              <a:rPr lang="es" sz="3800" b="0" i="1" strike="noStrike" cap="none" spc="0" baseline="0" dirty="0">
                <a:solidFill>
                  <a:srgbClr val="002726"/>
                </a:solidFill>
                <a:effectLst/>
                <a:latin typeface="Arial"/>
                <a:ea typeface="Arial"/>
                <a:cs typeface="Arial"/>
              </a:rPr>
              <a:t>O bien, puedes sacar ideas planteándote estas preguntas,</a:t>
            </a:r>
            <a:r>
              <a:rPr lang="es" sz="3800" b="0" i="1" strike="noStrike" cap="none" spc="0" dirty="0">
                <a:solidFill>
                  <a:srgbClr val="002726"/>
                </a:solidFill>
                <a:effectLst/>
                <a:latin typeface="Arial"/>
                <a:ea typeface="Arial"/>
                <a:cs typeface="Arial"/>
              </a:rPr>
              <a:t> </a:t>
            </a:r>
            <a:r>
              <a:rPr lang="es" sz="3800" b="0" i="1" strike="noStrike" cap="none" spc="0" baseline="0" dirty="0">
                <a:solidFill>
                  <a:srgbClr val="002726"/>
                </a:solidFill>
                <a:effectLst/>
                <a:latin typeface="Arial"/>
                <a:ea typeface="Arial"/>
                <a:cs typeface="Arial"/>
              </a:rPr>
              <a:t>perfeccionando luego las respuestas en métricas para las que se dispondría de datos:</a:t>
            </a:r>
            <a:endParaRPr lang="pl-PL" sz="3800" i="1" dirty="0">
              <a:solidFill>
                <a:srgbClr val="002726"/>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endParaRPr lang="en-US" sz="4000" i="1" dirty="0">
              <a:solidFill>
                <a:srgbClr val="002726"/>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r>
              <a:rPr lang="es" sz="3600" b="1" i="0" strike="noStrike" cap="none" spc="0" baseline="0" dirty="0">
                <a:solidFill>
                  <a:srgbClr val="151618"/>
                </a:solidFill>
                <a:effectLst/>
                <a:latin typeface="Arial"/>
                <a:ea typeface="Arial"/>
                <a:cs typeface="Arial"/>
              </a:rPr>
              <a:t>¿Cumplimos lo que dijimos que haríamos?</a:t>
            </a: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r>
              <a:rPr lang="es" sz="3600" b="1" i="0" strike="noStrike" cap="none" spc="0" baseline="0" dirty="0">
                <a:solidFill>
                  <a:srgbClr val="151618"/>
                </a:solidFill>
                <a:effectLst/>
                <a:latin typeface="Arial"/>
                <a:ea typeface="Arial"/>
                <a:cs typeface="Arial"/>
              </a:rPr>
              <a:t>¿Cómo se está trabajando de forma diferente?</a:t>
            </a:r>
          </a:p>
          <a:p>
            <a:pPr marL="571500" marR="245110" lvl="0" indent="-571500">
              <a:lnSpc>
                <a:spcPct val="150000"/>
              </a:lnSpc>
              <a:buFont typeface="Arial" panose="020B0604020202020204" pitchFamily="34" charset="0"/>
              <a:buChar char="•"/>
              <a:tabLst>
                <a:tab pos="450215" algn="l"/>
              </a:tabLst>
            </a:pPr>
            <a:r>
              <a:rPr lang="es" sz="3600" b="1" i="0" strike="noStrike" cap="none" spc="0" baseline="0" dirty="0">
                <a:solidFill>
                  <a:srgbClr val="151618"/>
                </a:solidFill>
                <a:effectLst/>
                <a:latin typeface="Arial"/>
                <a:ea typeface="Arial"/>
                <a:cs typeface="Arial"/>
              </a:rPr>
              <a:t>¿Observamos una mejoría en los usuarios? (refiriéndose al problema o necesidad original que su producto intenta resolver)</a:t>
            </a:r>
          </a:p>
          <a:p>
            <a:pPr marL="571500" marR="245110" lvl="0" indent="-571500">
              <a:lnSpc>
                <a:spcPct val="150000"/>
              </a:lnSpc>
              <a:buFont typeface="Arial" panose="020B0604020202020204" pitchFamily="34" charset="0"/>
              <a:buChar char="•"/>
              <a:tabLst>
                <a:tab pos="450215" algn="l"/>
              </a:tabLst>
            </a:pPr>
            <a:r>
              <a:rPr lang="es" sz="3600" b="1" i="0" strike="noStrike" cap="none" spc="0" baseline="0" dirty="0">
                <a:solidFill>
                  <a:srgbClr val="151618"/>
                </a:solidFill>
                <a:effectLst/>
                <a:latin typeface="Arial"/>
                <a:ea typeface="Arial"/>
                <a:cs typeface="Arial"/>
              </a:rPr>
              <a:t>¿Qué nuevas fuentes de crecimiento estamos aprovechando?</a:t>
            </a:r>
          </a:p>
        </p:txBody>
      </p:sp>
      <p:sp>
        <p:nvSpPr>
          <p:cNvPr id="2" name="Prostokąt 1">
            <a:extLst>
              <a:ext uri="{FF2B5EF4-FFF2-40B4-BE49-F238E27FC236}">
                <a16:creationId xmlns:a16="http://schemas.microsoft.com/office/drawing/2014/main" id="{4EF66BBE-34EC-8040-8E1A-57129BE8F571}"/>
              </a:ext>
            </a:extLst>
          </p:cNvPr>
          <p:cNvSpPr/>
          <p:nvPr/>
        </p:nvSpPr>
        <p:spPr>
          <a:xfrm>
            <a:off x="1218143" y="13201890"/>
            <a:ext cx="10554492" cy="461665"/>
          </a:xfrm>
          <a:prstGeom prst="rect">
            <a:avLst/>
          </a:prstGeom>
        </p:spPr>
        <p:txBody>
          <a:bodyPr wrap="none">
            <a:spAutoFit/>
          </a:bodyPr>
          <a:lstStyle/>
          <a:p>
            <a:r>
              <a:rPr lang="es" sz="2400" b="0" i="0" strike="noStrike" cap="none" spc="0" baseline="0" dirty="0">
                <a:solidFill>
                  <a:srgbClr val="A6A7AC"/>
                </a:solidFill>
                <a:effectLst/>
                <a:latin typeface="Arial"/>
                <a:ea typeface="Arial"/>
                <a:cs typeface="Arial"/>
              </a:rPr>
              <a:t>Fuente: https://www.boldare.com/blog/</a:t>
            </a:r>
            <a:r>
              <a:rPr lang="es-ES" sz="2400" b="0" i="0" strike="noStrike" cap="none" spc="0" baseline="0" dirty="0">
                <a:solidFill>
                  <a:srgbClr val="A6A7AC"/>
                </a:solidFill>
                <a:effectLst/>
                <a:latin typeface="Arial"/>
                <a:ea typeface="Arial"/>
                <a:cs typeface="Arial"/>
              </a:rPr>
              <a:t>LEAN</a:t>
            </a:r>
            <a:r>
              <a:rPr lang="es" sz="2400" b="0" i="0" strike="noStrike" cap="none" spc="0" baseline="0" dirty="0">
                <a:solidFill>
                  <a:srgbClr val="A6A7AC"/>
                </a:solidFill>
                <a:effectLst/>
                <a:latin typeface="Arial"/>
                <a:ea typeface="Arial"/>
                <a:cs typeface="Arial"/>
              </a:rPr>
              <a:t>-startup-innovation-accounting/</a:t>
            </a:r>
            <a:r>
              <a:rPr lang="es" sz="2300" b="0" i="0" strike="noStrike" cap="none" spc="0" baseline="0" dirty="0">
                <a:solidFill>
                  <a:srgbClr val="A6A7AC"/>
                </a:solidFill>
                <a:effectLst/>
                <a:latin typeface="Arial"/>
                <a:ea typeface="Arial"/>
                <a:cs typeface="Arial"/>
              </a:rPr>
              <a:t> </a:t>
            </a:r>
          </a:p>
        </p:txBody>
      </p:sp>
      <p:pic>
        <p:nvPicPr>
          <p:cNvPr id="1026" name="Picture 2" descr="C:\Users\BZ\Desktop\OneDrive Beniamin Zawilla\OneDrive - Uniwersytet Szczeciński\LIME - kurs szkoleniowy\Moduły zmienione\Nowe grafiki do modułów użyte przez BZ\M9\pexels-pixabay-356079.jpg"/>
          <p:cNvPicPr>
            <a:picLocks noChangeAspect="1" noChangeArrowheads="1"/>
          </p:cNvPicPr>
          <p:nvPr/>
        </p:nvPicPr>
        <p:blipFill>
          <a:blip r:embed="rId3"/>
          <a:stretch>
            <a:fillRect/>
          </a:stretch>
        </p:blipFill>
        <p:spPr bwMode="auto">
          <a:xfrm>
            <a:off x="13928851" y="2155920"/>
            <a:ext cx="7035801" cy="4259025"/>
          </a:xfrm>
          <a:prstGeom prst="rect">
            <a:avLst/>
          </a:prstGeom>
          <a:noFill/>
        </p:spPr>
      </p:pic>
      <p:sp>
        <p:nvSpPr>
          <p:cNvPr id="9" name="Prostokąt 8"/>
          <p:cNvSpPr/>
          <p:nvPr/>
        </p:nvSpPr>
        <p:spPr>
          <a:xfrm>
            <a:off x="190140" y="0"/>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2.  CONTABILIDAD DE LA INNOVACIÓN</a:t>
            </a:r>
          </a:p>
        </p:txBody>
      </p:sp>
    </p:spTree>
    <p:extLst>
      <p:ext uri="{BB962C8B-B14F-4D97-AF65-F5344CB8AC3E}">
        <p14:creationId xmlns:p14="http://schemas.microsoft.com/office/powerpoint/2010/main" val="38810177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1000"/>
                                        <p:tgtEl>
                                          <p:spTgt spid="14">
                                            <p:txEl>
                                              <p:pRg st="1" end="1"/>
                                            </p:txEl>
                                          </p:spTgt>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up)">
                                      <p:cBhvr>
                                        <p:cTn id="16" dur="1000"/>
                                        <p:tgtEl>
                                          <p:spTgt spid="14">
                                            <p:txEl>
                                              <p:pRg st="2" end="2"/>
                                            </p:txEl>
                                          </p:spTgt>
                                        </p:tgtEl>
                                      </p:cBhvr>
                                    </p:animEffect>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up)">
                                      <p:cBhvr>
                                        <p:cTn id="21" dur="1000"/>
                                        <p:tgtEl>
                                          <p:spTgt spid="14">
                                            <p:txEl>
                                              <p:pRg st="3" end="3"/>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wipe(up)">
                                      <p:cBhvr>
                                        <p:cTn id="26" dur="1000"/>
                                        <p:tgtEl>
                                          <p:spTgt spid="14">
                                            <p:txEl>
                                              <p:pRg st="4" end="4"/>
                                            </p:txEl>
                                          </p:spTgt>
                                        </p:tgtEl>
                                      </p:cBhvr>
                                    </p:animEffect>
                                  </p:childTnLst>
                                </p:cTn>
                              </p:par>
                            </p:childTnLst>
                          </p:cTn>
                        </p:par>
                        <p:par>
                          <p:cTn id="27" fill="hold" nodeType="afterGroup">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xEl>
                                              <p:pRg st="14" end="14"/>
                                            </p:txEl>
                                          </p:spTgt>
                                        </p:tgtEl>
                                        <p:attrNameLst>
                                          <p:attrName>style.visibility</p:attrName>
                                        </p:attrNameLst>
                                      </p:cBhvr>
                                      <p:to>
                                        <p:strVal val="visible"/>
                                      </p:to>
                                    </p:set>
                                    <p:animEffect transition="in" filter="wipe(up)">
                                      <p:cBhvr>
                                        <p:cTn id="35" dur="1000"/>
                                        <p:tgtEl>
                                          <p:spTgt spid="14">
                                            <p:txEl>
                                              <p:pRg st="14" end="14"/>
                                            </p:txEl>
                                          </p:spTgt>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4">
                                            <p:txEl>
                                              <p:pRg st="15" end="15"/>
                                            </p:txEl>
                                          </p:spTgt>
                                        </p:tgtEl>
                                        <p:attrNameLst>
                                          <p:attrName>style.visibility</p:attrName>
                                        </p:attrNameLst>
                                      </p:cBhvr>
                                      <p:to>
                                        <p:strVal val="visible"/>
                                      </p:to>
                                    </p:set>
                                    <p:animEffect transition="in" filter="wipe(up)">
                                      <p:cBhvr>
                                        <p:cTn id="40" dur="1000"/>
                                        <p:tgtEl>
                                          <p:spTgt spid="14">
                                            <p:txEl>
                                              <p:pRg st="15" end="15"/>
                                            </p:txEl>
                                          </p:spTgt>
                                        </p:tgtEl>
                                      </p:cBhvr>
                                    </p:animEffec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4">
                                            <p:txEl>
                                              <p:pRg st="16" end="16"/>
                                            </p:txEl>
                                          </p:spTgt>
                                        </p:tgtEl>
                                        <p:attrNameLst>
                                          <p:attrName>style.visibility</p:attrName>
                                        </p:attrNameLst>
                                      </p:cBhvr>
                                      <p:to>
                                        <p:strVal val="visible"/>
                                      </p:to>
                                    </p:set>
                                    <p:animEffect transition="in" filter="wipe(up)">
                                      <p:cBhvr>
                                        <p:cTn id="45" dur="1000"/>
                                        <p:tgtEl>
                                          <p:spTgt spid="14">
                                            <p:txEl>
                                              <p:pRg st="16" end="16"/>
                                            </p:txEl>
                                          </p:spTgt>
                                        </p:tgtEl>
                                      </p:cBhvr>
                                    </p:animEffec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4">
                                            <p:txEl>
                                              <p:pRg st="17" end="17"/>
                                            </p:txEl>
                                          </p:spTgt>
                                        </p:tgtEl>
                                        <p:attrNameLst>
                                          <p:attrName>style.visibility</p:attrName>
                                        </p:attrNameLst>
                                      </p:cBhvr>
                                      <p:to>
                                        <p:strVal val="visible"/>
                                      </p:to>
                                    </p:set>
                                    <p:animEffect transition="in" filter="wipe(up)">
                                      <p:cBhvr>
                                        <p:cTn id="50" dur="1000"/>
                                        <p:tgtEl>
                                          <p:spTgt spid="14">
                                            <p:txEl>
                                              <p:pRg st="17" end="17"/>
                                            </p:txEl>
                                          </p:spTgt>
                                        </p:tgtEl>
                                      </p:cBhvr>
                                    </p:animEffec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3" cy="10695695"/>
          </a:xfrm>
        </p:spPr>
        <p:txBody>
          <a:bodyPr wrap="square" lIns="0" tIns="0" rIns="0" bIns="0">
            <a:noAutofit/>
          </a:bodyPr>
          <a:lstStyle/>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a:solidFill>
                <a:srgbClr val="000000"/>
              </a:solidFill>
            </a:endParaRPr>
          </a:p>
          <a:p>
            <a:pPr>
              <a:lnSpc>
                <a:spcPct val="150000"/>
              </a:lnSpc>
            </a:pPr>
            <a:endParaRPr lang="pl-PL" sz="4800"/>
          </a:p>
        </p:txBody>
      </p:sp>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7" cy="2148949"/>
          </a:xfrm>
        </p:spPr>
        <p:txBody>
          <a:bodyPr>
            <a:normAutofit/>
          </a:bodyPr>
          <a:lstStyle/>
          <a:p>
            <a:pPr algn="ctr"/>
            <a:r>
              <a:rPr lang="es" sz="6000" b="1" i="0" strike="noStrike" cap="none" spc="0" baseline="0">
                <a:solidFill>
                  <a:srgbClr val="000000"/>
                </a:solidFill>
                <a:effectLst/>
                <a:latin typeface="Montserrat-SemiBold"/>
                <a:ea typeface="Montserrat-SemiBold"/>
                <a:cs typeface="Montserrat-SemiBold"/>
              </a:rPr>
              <a:t>El proceso de contabilidad de la innovación </a:t>
            </a:r>
            <a:br>
              <a:rPr sz="10000"/>
            </a:br>
            <a:endParaRPr lang="pl-PL" sz="530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2"/>
            <a:ext cx="13865003" cy="11416074"/>
          </a:xfrm>
          <a:prstGeom prst="rect">
            <a:avLst/>
          </a:prstGeom>
        </p:spPr>
        <p:txBody>
          <a:bodyPr wrap="square">
            <a:spAutoFit/>
          </a:bodyPr>
          <a:lstStyle/>
          <a:p>
            <a:pPr marL="180340" marR="245110">
              <a:lnSpc>
                <a:spcPct val="150000"/>
              </a:lnSpc>
              <a:tabLst>
                <a:tab pos="450215" algn="l"/>
              </a:tabLst>
            </a:pPr>
            <a:endParaRPr lang="en-US" sz="3600" b="1" dirty="0">
              <a:solidFill>
                <a:srgbClr val="FF0000"/>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es" sz="4800" b="1" i="1" strike="noStrike" cap="none" spc="0" baseline="0" dirty="0">
                <a:solidFill>
                  <a:srgbClr val="496F63"/>
                </a:solidFill>
                <a:effectLst/>
                <a:latin typeface="Arial"/>
                <a:ea typeface="Arial"/>
                <a:cs typeface="Arial"/>
              </a:rPr>
              <a:t>2.  Monitoriza los datos</a:t>
            </a: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Aplica la métrica elegida a los tres niveles.</a:t>
            </a: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Reúne los datos y calcula el progreso.</a:t>
            </a:r>
            <a:endParaRPr lang="pl-PL" sz="4000" i="1" dirty="0">
              <a:solidFill>
                <a:srgbClr val="002726"/>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endParaRPr lang="en-US" sz="4000" i="1" dirty="0">
              <a:solidFill>
                <a:schemeClr val="tx1">
                  <a:lumMod val="75000"/>
                </a:schemeClr>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es" sz="4800" b="1" i="1" strike="noStrike" cap="none" spc="0" baseline="0" dirty="0">
                <a:solidFill>
                  <a:srgbClr val="496F63"/>
                </a:solidFill>
                <a:effectLst/>
                <a:latin typeface="Arial"/>
                <a:ea typeface="Arial"/>
                <a:cs typeface="Arial"/>
              </a:rPr>
              <a:t>3.  Haz que el proyecto rinda cuentas</a:t>
            </a: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Actúa en base a los datos que posees:</a:t>
            </a: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¿El equipo del proyecto funciona</a:t>
            </a:r>
            <a:r>
              <a:rPr lang="es" sz="4000" b="0" i="1" strike="noStrike" cap="none" spc="0" dirty="0">
                <a:solidFill>
                  <a:srgbClr val="002726"/>
                </a:solidFill>
                <a:effectLst/>
                <a:latin typeface="Arial"/>
                <a:ea typeface="Arial"/>
                <a:cs typeface="Arial"/>
              </a:rPr>
              <a:t> </a:t>
            </a:r>
            <a:r>
              <a:rPr lang="es" sz="4000" b="0" i="1" strike="noStrike" cap="none" spc="0" baseline="0" dirty="0">
                <a:solidFill>
                  <a:srgbClr val="002726"/>
                </a:solidFill>
                <a:effectLst/>
                <a:latin typeface="Arial"/>
                <a:ea typeface="Arial"/>
                <a:cs typeface="Arial"/>
              </a:rPr>
              <a:t>según lo previsto?</a:t>
            </a: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¿Qué progresos se están haciendo y en qué dirección?</a:t>
            </a:r>
          </a:p>
          <a:p>
            <a:pPr marL="180340" marR="245110">
              <a:lnSpc>
                <a:spcPct val="150000"/>
              </a:lnSpc>
              <a:tabLst>
                <a:tab pos="450215" algn="l"/>
              </a:tabLst>
            </a:pPr>
            <a:r>
              <a:rPr lang="es" sz="4000" b="0" i="1" strike="noStrike" cap="none" spc="0" baseline="0" dirty="0">
                <a:solidFill>
                  <a:srgbClr val="002726"/>
                </a:solidFill>
                <a:effectLst/>
                <a:latin typeface="Arial"/>
                <a:ea typeface="Arial"/>
                <a:cs typeface="Arial"/>
              </a:rPr>
              <a:t>¿El desarrollo del producto sigue orientado a las necesidades identificadas de los usuarios?</a:t>
            </a:r>
          </a:p>
          <a:p>
            <a:pPr marL="342900" marR="245110" lvl="0" indent="-342900">
              <a:lnSpc>
                <a:spcPct val="150000"/>
              </a:lnSpc>
              <a:buFont typeface="Symbol" pitchFamily="2" charset="2"/>
              <a:buChar char=""/>
              <a:tabLst>
                <a:tab pos="450215" algn="l"/>
              </a:tabLst>
            </a:pPr>
            <a:endParaRPr lang="en-US" sz="4400" dirty="0">
              <a:solidFill>
                <a:srgbClr val="000000"/>
              </a:solidFill>
              <a:latin typeface="Arial" panose="020B0604020202020204" pitchFamily="34" charset="0"/>
              <a:ea typeface="Times New Roman" panose="02020603050405020304" pitchFamily="18" charset="0"/>
            </a:endParaRPr>
          </a:p>
        </p:txBody>
      </p:sp>
      <p:sp>
        <p:nvSpPr>
          <p:cNvPr id="2" name="Prostokąt 1">
            <a:extLst>
              <a:ext uri="{FF2B5EF4-FFF2-40B4-BE49-F238E27FC236}">
                <a16:creationId xmlns:a16="http://schemas.microsoft.com/office/drawing/2014/main" id="{4EF66BBE-34EC-8040-8E1A-57129BE8F571}"/>
              </a:ext>
            </a:extLst>
          </p:cNvPr>
          <p:cNvSpPr/>
          <p:nvPr/>
        </p:nvSpPr>
        <p:spPr>
          <a:xfrm>
            <a:off x="1218143" y="13201890"/>
            <a:ext cx="10554492" cy="461665"/>
          </a:xfrm>
          <a:prstGeom prst="rect">
            <a:avLst/>
          </a:prstGeom>
        </p:spPr>
        <p:txBody>
          <a:bodyPr wrap="none">
            <a:spAutoFit/>
          </a:bodyPr>
          <a:lstStyle/>
          <a:p>
            <a:r>
              <a:rPr lang="es" sz="2400" b="0" i="0" strike="noStrike" cap="none" spc="0" baseline="0" dirty="0">
                <a:solidFill>
                  <a:srgbClr val="A6A7AC"/>
                </a:solidFill>
                <a:effectLst/>
                <a:latin typeface="Arial"/>
                <a:ea typeface="Arial"/>
                <a:cs typeface="Arial"/>
              </a:rPr>
              <a:t>Fuente: https://www.boldare.com/blog/</a:t>
            </a:r>
            <a:r>
              <a:rPr lang="es-ES" sz="2400" b="0" i="0" strike="noStrike" cap="none" spc="0" baseline="0" dirty="0">
                <a:solidFill>
                  <a:srgbClr val="A6A7AC"/>
                </a:solidFill>
                <a:effectLst/>
                <a:latin typeface="Arial"/>
                <a:ea typeface="Arial"/>
                <a:cs typeface="Arial"/>
              </a:rPr>
              <a:t>LEAN</a:t>
            </a:r>
            <a:r>
              <a:rPr lang="es" sz="2400" b="0" i="0" strike="noStrike" cap="none" spc="0" baseline="0" dirty="0">
                <a:solidFill>
                  <a:srgbClr val="A6A7AC"/>
                </a:solidFill>
                <a:effectLst/>
                <a:latin typeface="Arial"/>
                <a:ea typeface="Arial"/>
                <a:cs typeface="Arial"/>
              </a:rPr>
              <a:t>-startup-innovation-accounting/</a:t>
            </a:r>
            <a:r>
              <a:rPr lang="es" sz="2300" b="0" i="0" strike="noStrike" cap="none" spc="0" baseline="0" dirty="0">
                <a:solidFill>
                  <a:srgbClr val="A6A7AC"/>
                </a:solidFill>
                <a:effectLst/>
                <a:latin typeface="Arial"/>
                <a:ea typeface="Arial"/>
                <a:cs typeface="Arial"/>
              </a:rPr>
              <a:t> </a:t>
            </a:r>
          </a:p>
        </p:txBody>
      </p:sp>
      <p:pic>
        <p:nvPicPr>
          <p:cNvPr id="2050" name="Picture 2" descr="C:\Users\BZ\Desktop\OneDrive Beniamin Zawilla\OneDrive - Uniwersytet Szczeciński\LIME - kurs szkoleniowy\Moduły zmienione\Nowe grafiki do modułów użyte przez BZ\M9\pexels-lukas-590041.jpg"/>
          <p:cNvPicPr>
            <a:picLocks noChangeAspect="1" noChangeArrowheads="1"/>
          </p:cNvPicPr>
          <p:nvPr/>
        </p:nvPicPr>
        <p:blipFill>
          <a:blip r:embed="rId2"/>
          <a:stretch>
            <a:fillRect/>
          </a:stretch>
        </p:blipFill>
        <p:spPr bwMode="auto">
          <a:xfrm>
            <a:off x="16139731" y="1943100"/>
            <a:ext cx="7320965" cy="4838700"/>
          </a:xfrm>
          <a:prstGeom prst="rect">
            <a:avLst/>
          </a:prstGeom>
          <a:noFill/>
        </p:spPr>
      </p:pic>
      <p:pic>
        <p:nvPicPr>
          <p:cNvPr id="2051" name="Picture 3" descr="C:\Users\BZ\Desktop\OneDrive Beniamin Zawilla\OneDrive - Uniwersytet Szczeciński\LIME - kurs szkoleniowy\Moduły zmienione\Nowe grafiki do modułów użyte przez BZ\M9\pexels-lukas-669610.jpg"/>
          <p:cNvPicPr>
            <a:picLocks noChangeAspect="1" noChangeArrowheads="1"/>
          </p:cNvPicPr>
          <p:nvPr/>
        </p:nvPicPr>
        <p:blipFill>
          <a:blip r:embed="rId3"/>
          <a:stretch>
            <a:fillRect/>
          </a:stretch>
        </p:blipFill>
        <p:spPr bwMode="auto">
          <a:xfrm>
            <a:off x="16139731" y="7473950"/>
            <a:ext cx="7320966" cy="4838701"/>
          </a:xfrm>
          <a:prstGeom prst="rect">
            <a:avLst/>
          </a:prstGeom>
          <a:noFill/>
        </p:spPr>
      </p:pic>
      <p:sp>
        <p:nvSpPr>
          <p:cNvPr id="10" name="Prostokąt 9"/>
          <p:cNvSpPr/>
          <p:nvPr/>
        </p:nvSpPr>
        <p:spPr>
          <a:xfrm>
            <a:off x="190140" y="0"/>
            <a:ext cx="807720"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a:solidFill>
                  <a:srgbClr val="496F63"/>
                </a:solidFill>
                <a:effectLst/>
                <a:latin typeface="Arial"/>
                <a:ea typeface="Arial"/>
                <a:cs typeface="Arial"/>
              </a:rPr>
              <a:t>2.  CONTABILIDAD DE LA INNOVACIÓN</a:t>
            </a:r>
          </a:p>
        </p:txBody>
      </p:sp>
    </p:spTree>
    <p:extLst>
      <p:ext uri="{BB962C8B-B14F-4D97-AF65-F5344CB8AC3E}">
        <p14:creationId xmlns:p14="http://schemas.microsoft.com/office/powerpoint/2010/main" val="388101777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1000"/>
                                        <p:tgtEl>
                                          <p:spTgt spid="14">
                                            <p:txEl>
                                              <p:pRg st="1" end="1"/>
                                            </p:txEl>
                                          </p:spTgt>
                                        </p:tgtEl>
                                      </p:cBhvr>
                                    </p:animEffect>
                                  </p:childTnLst>
                                </p:cTn>
                              </p:par>
                            </p:childTnLst>
                          </p:cTn>
                        </p:par>
                        <p:par>
                          <p:cTn id="13" fill="hold" nodeType="afterGroup">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additive="base">
                                        <p:cTn id="16" dur="500" fill="hold"/>
                                        <p:tgtEl>
                                          <p:spTgt spid="2050"/>
                                        </p:tgtEl>
                                        <p:attrNameLst>
                                          <p:attrName>ppt_x</p:attrName>
                                        </p:attrNameLst>
                                      </p:cBhvr>
                                      <p:tavLst>
                                        <p:tav tm="0">
                                          <p:val>
                                            <p:strVal val="1+#ppt_w/2"/>
                                          </p:val>
                                        </p:tav>
                                        <p:tav tm="100000">
                                          <p:val>
                                            <p:strVal val="#ppt_x"/>
                                          </p:val>
                                        </p:tav>
                                      </p:tavLst>
                                    </p:anim>
                                    <p:anim calcmode="lin" valueType="num">
                                      <p:cBhvr additive="base">
                                        <p:cTn id="17" dur="500" fill="hold"/>
                                        <p:tgtEl>
                                          <p:spTgt spid="205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wipe(up)">
                                      <p:cBhvr>
                                        <p:cTn id="21" dur="1000"/>
                                        <p:tgtEl>
                                          <p:spTgt spid="14">
                                            <p:txEl>
                                              <p:pRg st="2" end="2"/>
                                            </p:txEl>
                                          </p:spTgt>
                                        </p:tgtEl>
                                      </p:cBhvr>
                                    </p:animEffect>
                                  </p:childTnLst>
                                </p:cTn>
                              </p:par>
                            </p:childTnLst>
                          </p:cTn>
                        </p:par>
                        <p:par>
                          <p:cTn id="22" fill="hold" nodeType="afterGroup">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wipe(up)">
                                      <p:cBhvr>
                                        <p:cTn id="25" dur="1000"/>
                                        <p:tgtEl>
                                          <p:spTgt spid="14">
                                            <p:txEl>
                                              <p:pRg st="3" end="3"/>
                                            </p:txEl>
                                          </p:spTgt>
                                        </p:tgtEl>
                                      </p:cBhvr>
                                    </p:animEffect>
                                  </p:childTnLst>
                                </p:cTn>
                              </p:par>
                            </p:childTnLst>
                          </p:cTn>
                        </p:par>
                      </p:childTnLst>
                    </p:cTn>
                  </p:par>
                  <p:par>
                    <p:cTn id="26" fill="hold" nodeType="clickPar">
                      <p:stCondLst>
                        <p:cond delay="indefinite"/>
                        <p:cond evt="onBegin" delay="0">
                          <p:tn val="25"/>
                        </p:cond>
                      </p:stCondLst>
                      <p:childTnLst>
                        <p:par>
                          <p:cTn id="27" fill="hold" nodeType="after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xEl>
                                              <p:pRg st="5" end="5"/>
                                            </p:txEl>
                                          </p:spTgt>
                                        </p:tgtEl>
                                        <p:attrNameLst>
                                          <p:attrName>style.visibility</p:attrName>
                                        </p:attrNameLst>
                                      </p:cBhvr>
                                      <p:to>
                                        <p:strVal val="visible"/>
                                      </p:to>
                                    </p:set>
                                    <p:animEffect transition="in" filter="wipe(up)">
                                      <p:cBhvr>
                                        <p:cTn id="30" dur="1000"/>
                                        <p:tgtEl>
                                          <p:spTgt spid="14">
                                            <p:txEl>
                                              <p:pRg st="5" end="5"/>
                                            </p:txEl>
                                          </p:spTgt>
                                        </p:tgtEl>
                                      </p:cBhvr>
                                    </p:animEffect>
                                  </p:childTnLst>
                                </p:cTn>
                              </p:par>
                            </p:childTnLst>
                          </p:cTn>
                        </p:par>
                        <p:par>
                          <p:cTn id="31" fill="hold" nodeType="afterGroup">
                            <p:stCondLst>
                              <p:cond delay="1000"/>
                            </p:stCondLst>
                            <p:childTnLst>
                              <p:par>
                                <p:cTn id="32" presetID="2" presetClass="entr" presetSubtype="2" fill="hold" nodeType="afterEffect">
                                  <p:stCondLst>
                                    <p:cond delay="0"/>
                                  </p:stCondLst>
                                  <p:childTnLst>
                                    <p:set>
                                      <p:cBhvr>
                                        <p:cTn id="33" dur="1" fill="hold">
                                          <p:stCondLst>
                                            <p:cond delay="0"/>
                                          </p:stCondLst>
                                        </p:cTn>
                                        <p:tgtEl>
                                          <p:spTgt spid="2051"/>
                                        </p:tgtEl>
                                        <p:attrNameLst>
                                          <p:attrName>style.visibility</p:attrName>
                                        </p:attrNameLst>
                                      </p:cBhvr>
                                      <p:to>
                                        <p:strVal val="visible"/>
                                      </p:to>
                                    </p:set>
                                    <p:anim calcmode="lin" valueType="num">
                                      <p:cBhvr additive="base">
                                        <p:cTn id="34" dur="500" fill="hold"/>
                                        <p:tgtEl>
                                          <p:spTgt spid="2051"/>
                                        </p:tgtEl>
                                        <p:attrNameLst>
                                          <p:attrName>ppt_x</p:attrName>
                                        </p:attrNameLst>
                                      </p:cBhvr>
                                      <p:tavLst>
                                        <p:tav tm="0">
                                          <p:val>
                                            <p:strVal val="1+#ppt_w/2"/>
                                          </p:val>
                                        </p:tav>
                                        <p:tav tm="100000">
                                          <p:val>
                                            <p:strVal val="#ppt_x"/>
                                          </p:val>
                                        </p:tav>
                                      </p:tavLst>
                                    </p:anim>
                                    <p:anim calcmode="lin" valueType="num">
                                      <p:cBhvr additive="base">
                                        <p:cTn id="35" dur="500" fill="hold"/>
                                        <p:tgtEl>
                                          <p:spTgt spid="205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animEffect transition="in" filter="wipe(up)">
                                      <p:cBhvr>
                                        <p:cTn id="39" dur="1000"/>
                                        <p:tgtEl>
                                          <p:spTgt spid="14">
                                            <p:txEl>
                                              <p:pRg st="6" end="6"/>
                                            </p:txEl>
                                          </p:spTgt>
                                        </p:tgtEl>
                                      </p:cBhvr>
                                    </p:animEffect>
                                  </p:childTnLst>
                                </p:cTn>
                              </p:par>
                            </p:childTnLst>
                          </p:cTn>
                        </p:par>
                        <p:par>
                          <p:cTn id="40" fill="hold" nodeType="afterGroup">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14">
                                            <p:txEl>
                                              <p:pRg st="7" end="7"/>
                                            </p:txEl>
                                          </p:spTgt>
                                        </p:tgtEl>
                                        <p:attrNameLst>
                                          <p:attrName>style.visibility</p:attrName>
                                        </p:attrNameLst>
                                      </p:cBhvr>
                                      <p:to>
                                        <p:strVal val="visible"/>
                                      </p:to>
                                    </p:set>
                                    <p:animEffect transition="in" filter="wipe(up)">
                                      <p:cBhvr>
                                        <p:cTn id="43" dur="1000"/>
                                        <p:tgtEl>
                                          <p:spTgt spid="14">
                                            <p:txEl>
                                              <p:pRg st="7" end="7"/>
                                            </p:txEl>
                                          </p:spTgt>
                                        </p:tgtEl>
                                      </p:cBhvr>
                                    </p:animEffect>
                                  </p:childTnLst>
                                </p:cTn>
                              </p:par>
                            </p:childTnLst>
                          </p:cTn>
                        </p:par>
                        <p:par>
                          <p:cTn id="44" fill="hold" nodeType="afterGroup">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wipe(up)">
                                      <p:cBhvr>
                                        <p:cTn id="47" dur="1000"/>
                                        <p:tgtEl>
                                          <p:spTgt spid="14">
                                            <p:txEl>
                                              <p:pRg st="8" end="8"/>
                                            </p:txEl>
                                          </p:spTgt>
                                        </p:tgtEl>
                                      </p:cBhvr>
                                    </p:animEffect>
                                  </p:childTnLst>
                                </p:cTn>
                              </p:par>
                            </p:childTnLst>
                          </p:cTn>
                        </p:par>
                        <p:par>
                          <p:cTn id="48" fill="hold" nodeType="afterGroup">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14">
                                            <p:txEl>
                                              <p:pRg st="9" end="9"/>
                                            </p:txEl>
                                          </p:spTgt>
                                        </p:tgtEl>
                                        <p:attrNameLst>
                                          <p:attrName>style.visibility</p:attrName>
                                        </p:attrNameLst>
                                      </p:cBhvr>
                                      <p:to>
                                        <p:strVal val="visible"/>
                                      </p:to>
                                    </p:set>
                                    <p:animEffect transition="in" filter="wipe(up)">
                                      <p:cBhvr>
                                        <p:cTn id="51" dur="1000"/>
                                        <p:tgtEl>
                                          <p:spTgt spid="14">
                                            <p:txEl>
                                              <p:pRg st="9" end="9"/>
                                            </p:txEl>
                                          </p:spTgt>
                                        </p:tgtEl>
                                      </p:cBhvr>
                                    </p:animEffect>
                                  </p:childTnLst>
                                </p:cTn>
                              </p:par>
                            </p:childTnLst>
                          </p:cTn>
                        </p:par>
                        <p:par>
                          <p:cTn id="52" fill="hold" nodeType="afterGroup">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6" name="Tytuł 1">
            <a:extLst>
              <a:ext uri="{FF2B5EF4-FFF2-40B4-BE49-F238E27FC236}">
                <a16:creationId xmlns:a16="http://schemas.microsoft.com/office/drawing/2014/main" id="{DC5B885A-2A45-AE49-B38B-B787859471E3}"/>
              </a:ext>
            </a:extLst>
          </p:cNvPr>
          <p:cNvSpPr txBox="1"/>
          <p:nvPr/>
        </p:nvSpPr>
        <p:spPr>
          <a:xfrm>
            <a:off x="1848321" y="829204"/>
            <a:ext cx="21583207" cy="2148949"/>
          </a:xfrm>
          <a:prstGeom prst="rect">
            <a:avLst/>
          </a:prstGeom>
          <a:ln w="3175">
            <a:miter lim="400000"/>
          </a:ln>
          <a:extLst>
            <a:ext uri="{C572A759-6A51-4108-AA02-DFA0A04FC94B}">
              <ma14:wrappingTextBoxFlag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 xmlns:ma14="http://schemas.microsoft.com/office/mac/drawingml/2011/main" val="1"/>
            </a:ext>
          </a:extLst>
        </p:spPr>
        <p:txBody>
          <a:bodyPr lIns="38100" tIns="38100" rIns="38100" bIns="38100">
            <a:normAutofit fontScale="85000" lnSpcReduction="10000"/>
          </a:bodyPr>
          <a:lstStyle>
            <a:lvl1pPr marL="0" marR="0" indent="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ct val="0"/>
              </a:spcBef>
              <a:spcAft>
                <a:spcPct val="0"/>
              </a:spcAft>
              <a:buClrTx/>
              <a:buSzTx/>
              <a:buFontTx/>
              <a:buNone/>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es" sz="10000" b="1" i="0" strike="noStrike" cap="none" spc="0" baseline="0" dirty="0">
                <a:solidFill>
                  <a:srgbClr val="496F63"/>
                </a:solidFill>
                <a:effectLst/>
                <a:latin typeface="Montserrat-SemiBold"/>
                <a:ea typeface="Montserrat-SemiBold"/>
                <a:cs typeface="Montserrat-SemiBold"/>
              </a:rPr>
              <a:t>3.  Métricas de entrada vs. de salida </a:t>
            </a:r>
            <a:br>
              <a:rPr sz="10000" dirty="0"/>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8" name="Tytuł 7">
            <a:extLst>
              <a:ext uri="{FF2B5EF4-FFF2-40B4-BE49-F238E27FC236}">
                <a16:creationId xmlns:a16="http://schemas.microsoft.com/office/drawing/2014/main" id="{FAEB96BC-831A-9448-8A39-0D01773D658A}"/>
              </a:ext>
            </a:extLst>
          </p:cNvPr>
          <p:cNvSpPr>
            <a:spLocks noGrp="1"/>
          </p:cNvSpPr>
          <p:nvPr>
            <p:ph type="title"/>
          </p:nvPr>
        </p:nvSpPr>
        <p:spPr>
          <a:xfrm>
            <a:off x="2010151" y="2556587"/>
            <a:ext cx="22081697" cy="5691673"/>
          </a:xfrm>
        </p:spPr>
        <p:txBody>
          <a:bodyPr>
            <a:noAutofit/>
          </a:bodyPr>
          <a:lstStyle/>
          <a:p>
            <a:pPr marL="180340" marR="245110">
              <a:lnSpc>
                <a:spcPct val="150000"/>
              </a:lnSpc>
              <a:tabLst>
                <a:tab pos="450215" algn="l"/>
              </a:tabLst>
            </a:pPr>
            <a:r>
              <a:rPr lang="es" sz="4000" b="1" i="1" strike="noStrike" cap="none" spc="0" baseline="0" dirty="0">
                <a:solidFill>
                  <a:srgbClr val="002726"/>
                </a:solidFill>
                <a:effectLst/>
                <a:latin typeface="Arial"/>
                <a:ea typeface="Arial"/>
                <a:cs typeface="Arial"/>
              </a:rPr>
              <a:t>El papel principal de las métricas de innovación es asegurarse de que realizas las actividades pertinentes para alcanzar </a:t>
            </a:r>
            <a:r>
              <a:rPr lang="es" sz="4000" i="1" dirty="0">
                <a:solidFill>
                  <a:srgbClr val="002726"/>
                </a:solidFill>
                <a:latin typeface="Arial"/>
                <a:ea typeface="Arial"/>
                <a:cs typeface="Arial"/>
              </a:rPr>
              <a:t>tu</a:t>
            </a:r>
            <a:r>
              <a:rPr lang="es" sz="4000" b="1" i="1" strike="noStrike" cap="none" spc="0" baseline="0" dirty="0">
                <a:solidFill>
                  <a:srgbClr val="002726"/>
                </a:solidFill>
                <a:effectLst/>
                <a:latin typeface="Arial"/>
                <a:ea typeface="Arial"/>
                <a:cs typeface="Arial"/>
              </a:rPr>
              <a:t>s objetivos.</a:t>
            </a:r>
            <a:br>
              <a:rPr sz="4000" dirty="0"/>
            </a:br>
            <a:r>
              <a:rPr lang="es" sz="4000" b="1" i="1" strike="noStrike" cap="none" spc="0" baseline="0" dirty="0">
                <a:solidFill>
                  <a:srgbClr val="002726"/>
                </a:solidFill>
                <a:effectLst/>
                <a:latin typeface="Arial"/>
                <a:ea typeface="Arial"/>
                <a:cs typeface="Arial"/>
              </a:rPr>
              <a:t>Suelen dividirse en dos categorías: </a:t>
            </a:r>
            <a:r>
              <a:rPr lang="es" sz="4800" b="1" i="1" strike="noStrike" cap="none" spc="0" baseline="0" dirty="0">
                <a:solidFill>
                  <a:srgbClr val="FF0000"/>
                </a:solidFill>
                <a:effectLst/>
                <a:latin typeface="Arial"/>
                <a:ea typeface="Arial"/>
                <a:cs typeface="Arial"/>
              </a:rPr>
              <a:t>métricas de entrada</a:t>
            </a:r>
            <a:r>
              <a:rPr lang="es" sz="4000" b="1" i="1" strike="noStrike" cap="none" spc="0" baseline="0" dirty="0">
                <a:solidFill>
                  <a:srgbClr val="002726"/>
                </a:solidFill>
                <a:effectLst/>
                <a:latin typeface="Arial"/>
                <a:ea typeface="Arial"/>
                <a:cs typeface="Arial"/>
              </a:rPr>
              <a:t> y</a:t>
            </a:r>
            <a:r>
              <a:rPr lang="es" sz="4800" b="1" i="1" strike="noStrike" cap="none" spc="0" baseline="0" dirty="0">
                <a:solidFill>
                  <a:srgbClr val="002726"/>
                </a:solidFill>
                <a:effectLst/>
                <a:latin typeface="Arial"/>
                <a:ea typeface="Arial"/>
                <a:cs typeface="Arial"/>
              </a:rPr>
              <a:t> </a:t>
            </a:r>
            <a:r>
              <a:rPr lang="es" sz="4800" b="1" i="1" strike="noStrike" cap="none" spc="0" baseline="0" dirty="0">
                <a:solidFill>
                  <a:srgbClr val="FF0000"/>
                </a:solidFill>
                <a:effectLst/>
                <a:latin typeface="Arial"/>
                <a:ea typeface="Arial"/>
                <a:cs typeface="Arial"/>
              </a:rPr>
              <a:t>métricas de salida</a:t>
            </a:r>
            <a:r>
              <a:rPr lang="es" sz="4000" b="1" i="1" strike="noStrike" cap="none" spc="0" baseline="0" dirty="0">
                <a:solidFill>
                  <a:srgbClr val="002726"/>
                </a:solidFill>
                <a:effectLst/>
                <a:latin typeface="Arial"/>
                <a:ea typeface="Arial"/>
                <a:cs typeface="Arial"/>
              </a:rPr>
              <a:t> </a:t>
            </a:r>
            <a:br>
              <a:rPr sz="4000" dirty="0"/>
            </a:br>
            <a:r>
              <a:rPr lang="es" sz="4000" b="1" i="1" strike="noStrike" cap="none" spc="0" baseline="0" dirty="0">
                <a:solidFill>
                  <a:srgbClr val="002726"/>
                </a:solidFill>
                <a:effectLst/>
                <a:latin typeface="Arial"/>
                <a:ea typeface="Arial"/>
                <a:cs typeface="Arial"/>
              </a:rPr>
              <a:t>En otras palabras: lo que entra en tu proceso de innovación y lo que sale de él.</a:t>
            </a:r>
            <a:endParaRPr lang="pl-PL" sz="4000" dirty="0">
              <a:solidFill>
                <a:srgbClr val="002726"/>
              </a:solidFill>
            </a:endParaRPr>
          </a:p>
        </p:txBody>
      </p:sp>
      <p:pic>
        <p:nvPicPr>
          <p:cNvPr id="12" name="Obraz 11">
            <a:extLst>
              <a:ext uri="{FF2B5EF4-FFF2-40B4-BE49-F238E27FC236}">
                <a16:creationId xmlns:a16="http://schemas.microsoft.com/office/drawing/2014/main" id="{51DB1789-BD5B-EB4A-B944-763D7A150A47}"/>
              </a:ext>
            </a:extLst>
          </p:cNvPr>
          <p:cNvPicPr>
            <a:picLocks noChangeAspect="1"/>
          </p:cNvPicPr>
          <p:nvPr/>
        </p:nvPicPr>
        <p:blipFill>
          <a:blip r:embed="rId3"/>
          <a:stretch>
            <a:fillRect/>
          </a:stretch>
        </p:blipFill>
        <p:spPr>
          <a:xfrm>
            <a:off x="1848321" y="8443272"/>
            <a:ext cx="20490542" cy="4533900"/>
          </a:xfrm>
          <a:prstGeom prst="rect">
            <a:avLst/>
          </a:prstGeom>
        </p:spPr>
      </p:pic>
      <p:sp>
        <p:nvSpPr>
          <p:cNvPr id="7" name="Prostokąt 6"/>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3. MÉTRICAS DE ENTRADA VS. DE SALIDA</a:t>
            </a:r>
          </a:p>
        </p:txBody>
      </p:sp>
    </p:spTree>
    <p:extLst>
      <p:ext uri="{BB962C8B-B14F-4D97-AF65-F5344CB8AC3E}">
        <p14:creationId xmlns:p14="http://schemas.microsoft.com/office/powerpoint/2010/main" val="19961328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3000"/>
                                        <p:tgtEl>
                                          <p:spTgt spid="8"/>
                                        </p:tgtEl>
                                      </p:cBhvr>
                                    </p:animEffect>
                                  </p:childTnLst>
                                </p:cTn>
                              </p:par>
                            </p:childTnLst>
                          </p:cTn>
                        </p:par>
                        <p:par>
                          <p:cTn id="13" fill="hold" nodeType="afterGroup">
                            <p:stCondLst>
                              <p:cond delay="3000"/>
                            </p:stCondLst>
                            <p:childTnLst>
                              <p:par>
                                <p:cTn id="14" presetID="42"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trzałka w dół 4">
            <a:extLst>
              <a:ext uri="{FF2B5EF4-FFF2-40B4-BE49-F238E27FC236}">
                <a16:creationId xmlns:a16="http://schemas.microsoft.com/office/drawing/2014/main" id="{78F78CD0-E29B-C345-8833-880256DEFD42}"/>
              </a:ext>
            </a:extLst>
          </p:cNvPr>
          <p:cNvSpPr/>
          <p:nvPr/>
        </p:nvSpPr>
        <p:spPr>
          <a:xfrm>
            <a:off x="18644302" y="8587418"/>
            <a:ext cx="1446028" cy="1572768"/>
          </a:xfrm>
          <a:prstGeom prst="downArrow">
            <a:avLst/>
          </a:prstGeom>
          <a:blipFill rotWithShape="1">
            <a:blip r:embed="rId2"/>
            <a:tile tx="0" ty="0" sx="100000" sy="100000" flip="none" algn="tl"/>
          </a:blip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rostokąt 5"/>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3. MÉTRICAS DE ENTRADA VS. DE SALIDA</a:t>
            </a:r>
          </a:p>
        </p:txBody>
      </p:sp>
      <p:sp>
        <p:nvSpPr>
          <p:cNvPr id="7" name="pole tekstowe 6"/>
          <p:cNvSpPr txBox="1"/>
          <p:nvPr/>
        </p:nvSpPr>
        <p:spPr>
          <a:xfrm>
            <a:off x="1393880" y="388115"/>
            <a:ext cx="22803924" cy="1431161"/>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lvl="0"/>
            <a:r>
              <a:rPr lang="es" sz="7000" b="1" i="0" strike="noStrike" cap="none" spc="0" baseline="0" dirty="0">
                <a:solidFill>
                  <a:srgbClr val="496F63"/>
                </a:solidFill>
                <a:effectLst/>
                <a:latin typeface="Arial"/>
                <a:ea typeface="Arial"/>
                <a:cs typeface="Arial"/>
              </a:rPr>
              <a:t>Puedes cotejar las métricas de entrada y las de salida</a:t>
            </a:r>
            <a:endParaRPr lang="pl-PL" sz="7000" b="1" dirty="0"/>
          </a:p>
          <a:p>
            <a:pPr marL="0" marR="0" indent="0" algn="just" defTabSz="825500" rtl="0" fontAlgn="auto" latinLnBrk="0" hangingPunct="0">
              <a:lnSpc>
                <a:spcPct val="100000"/>
              </a:lnSpc>
              <a:spcBef>
                <a:spcPct val="0"/>
              </a:spcBef>
              <a:spcAft>
                <a:spcPct val="0"/>
              </a:spcAft>
              <a:buClrTx/>
              <a:buSzTx/>
              <a:buFontTx/>
              <a:buNone/>
            </a:pPr>
            <a:endParaRPr kumimoji="0" lang="pl-PL" sz="1800" b="0" i="0" u="none" strike="noStrike" cap="none" spc="0" normalizeH="0" baseline="0" dirty="0">
              <a:ln>
                <a:noFill/>
              </a:ln>
              <a:solidFill>
                <a:srgbClr val="A6A7AC"/>
              </a:solidFill>
              <a:effectLst/>
              <a:uFillTx/>
              <a:latin typeface="PT Sans"/>
              <a:ea typeface="PT Sans"/>
              <a:cs typeface="PT Sans"/>
              <a:sym typeface="PT Sans"/>
            </a:endParaRPr>
          </a:p>
        </p:txBody>
      </p:sp>
      <p:graphicFrame>
        <p:nvGraphicFramePr>
          <p:cNvPr id="8" name="Tabela 7"/>
          <p:cNvGraphicFramePr>
            <a:graphicFrameLocks noGrp="1"/>
          </p:cNvGraphicFramePr>
          <p:nvPr>
            <p:extLst>
              <p:ext uri="{D42A27DB-BD31-4B8C-83A1-F6EECF244321}">
                <p14:modId xmlns:p14="http://schemas.microsoft.com/office/powerpoint/2010/main" val="95130502"/>
              </p:ext>
            </p:extLst>
          </p:nvPr>
        </p:nvGraphicFramePr>
        <p:xfrm>
          <a:off x="1580076" y="1819276"/>
          <a:ext cx="11430000" cy="10127805"/>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0">
                <a:tc>
                  <a:txBody>
                    <a:bodyPr/>
                    <a:lstStyle/>
                    <a:p>
                      <a:pPr marL="0" marR="0" lvl="0" indent="0" algn="ctr" defTabSz="825500" eaLnBrk="1" fontAlgn="auto" latinLnBrk="0" hangingPunct="1">
                        <a:lnSpc>
                          <a:spcPct val="150000"/>
                        </a:lnSpc>
                        <a:spcBef>
                          <a:spcPct val="0"/>
                        </a:spcBef>
                        <a:spcAft>
                          <a:spcPct val="0"/>
                        </a:spcAft>
                        <a:buClrTx/>
                        <a:buSzTx/>
                        <a:buFontTx/>
                        <a:buNone/>
                        <a:defRPr/>
                      </a:pPr>
                      <a:r>
                        <a:rPr lang="es" sz="2700" b="1" i="0" strike="noStrike" cap="all" spc="400" baseline="0" dirty="0">
                          <a:solidFill>
                            <a:srgbClr val="002726"/>
                          </a:solidFill>
                          <a:effectLst/>
                          <a:latin typeface="Arial"/>
                          <a:ea typeface="Arial"/>
                          <a:cs typeface="Arial"/>
                        </a:rPr>
                        <a:t>Métricas de entrada…</a:t>
                      </a:r>
                    </a:p>
                    <a:p>
                      <a:pPr marL="0" marR="0" lvl="0" indent="0" algn="ctr" defTabSz="825500" eaLnBrk="1" fontAlgn="auto" latinLnBrk="0" hangingPunct="1">
                        <a:lnSpc>
                          <a:spcPct val="150000"/>
                        </a:lnSpc>
                        <a:spcBef>
                          <a:spcPct val="0"/>
                        </a:spcBef>
                        <a:spcAft>
                          <a:spcPct val="0"/>
                        </a:spcAft>
                        <a:buClrTx/>
                        <a:buSzTx/>
                        <a:buFontTx/>
                        <a:buNone/>
                        <a:defRPr/>
                      </a:pPr>
                      <a:endParaRPr lang="es" sz="2700" b="1" i="0" strike="noStrike" cap="all" spc="400" baseline="0" dirty="0">
                        <a:solidFill>
                          <a:srgbClr val="002726"/>
                        </a:solidFill>
                        <a:effectLst/>
                        <a:latin typeface="Arial"/>
                        <a:ea typeface="Arial"/>
                        <a:cs typeface="Aria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ct val="0"/>
                        </a:spcBef>
                        <a:spcAft>
                          <a:spcPct val="0"/>
                        </a:spcAft>
                        <a:buClrTx/>
                        <a:buSzTx/>
                        <a:buFontTx/>
                        <a:buNone/>
                        <a:defRPr/>
                      </a:pPr>
                      <a:r>
                        <a:rPr lang="es" sz="2700" b="1" i="0" strike="noStrike" cap="all" spc="400" baseline="0" dirty="0">
                          <a:solidFill>
                            <a:srgbClr val="002726"/>
                          </a:solidFill>
                          <a:effectLst/>
                          <a:latin typeface="Arial"/>
                          <a:ea typeface="Arial"/>
                          <a:cs typeface="Arial"/>
                        </a:rPr>
                        <a:t>Métricas de salida</a:t>
                      </a:r>
                      <a:r>
                        <a:rPr lang="es" sz="3000" b="1" i="0" strike="noStrike" cap="all" spc="400" baseline="0" dirty="0">
                          <a:solidFill>
                            <a:srgbClr val="002726"/>
                          </a:solidFill>
                          <a:effectLst/>
                          <a:latin typeface="Arial"/>
                          <a:ea typeface="Arial"/>
                          <a:cs typeface="Aria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0"/>
                  </a:ext>
                </a:extLst>
              </a:tr>
              <a:tr h="2015679">
                <a:tc>
                  <a:txBody>
                    <a:bodyPr/>
                    <a:lstStyle/>
                    <a:p>
                      <a:pPr marL="0" marR="0" lvl="0" indent="0" algn="ctr" defTabSz="825500" eaLnBrk="1" fontAlgn="auto" latinLnBrk="0" hangingPunct="1">
                        <a:lnSpc>
                          <a:spcPct val="150000"/>
                        </a:lnSpc>
                        <a:spcBef>
                          <a:spcPct val="0"/>
                        </a:spcBef>
                        <a:spcAft>
                          <a:spcPct val="0"/>
                        </a:spcAft>
                        <a:buClrTx/>
                        <a:buSzTx/>
                        <a:buFontTx/>
                        <a:buNone/>
                        <a:defRPr/>
                      </a:pPr>
                      <a:r>
                        <a:rPr lang="es" sz="2200" b="1" i="0" strike="noStrike" cap="all" spc="400" baseline="0" dirty="0">
                          <a:solidFill>
                            <a:srgbClr val="002726"/>
                          </a:solidFill>
                          <a:effectLst/>
                          <a:latin typeface="Arial"/>
                          <a:ea typeface="Arial"/>
                          <a:cs typeface="Arial"/>
                        </a:rPr>
                        <a:t>...se usan para medir tus inversiones</a:t>
                      </a:r>
                      <a:r>
                        <a:rPr lang="es" sz="2400" b="1" i="0" strike="noStrike" cap="all" spc="400" baseline="0" dirty="0">
                          <a:solidFill>
                            <a:srgbClr val="002726"/>
                          </a:solidFill>
                          <a:effectLst/>
                          <a:latin typeface="Arial"/>
                          <a:ea typeface="Arial"/>
                          <a:cs typeface="Aria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ct val="0"/>
                        </a:spcBef>
                        <a:spcAft>
                          <a:spcPct val="0"/>
                        </a:spcAft>
                        <a:buClrTx/>
                        <a:buSzTx/>
                        <a:buFontTx/>
                        <a:buNone/>
                        <a:defRPr/>
                      </a:pPr>
                      <a:r>
                        <a:rPr lang="es" sz="2200" b="0" i="0" strike="noStrike" cap="all" spc="400" baseline="0" dirty="0">
                          <a:solidFill>
                            <a:srgbClr val="002726"/>
                          </a:solidFill>
                          <a:effectLst/>
                          <a:latin typeface="Arial"/>
                          <a:ea typeface="Arial"/>
                          <a:cs typeface="Arial"/>
                        </a:rPr>
                        <a:t>.</a:t>
                      </a:r>
                      <a:r>
                        <a:rPr lang="es" sz="2200" b="1" i="0" strike="noStrike" cap="all" spc="400" baseline="0" dirty="0">
                          <a:solidFill>
                            <a:srgbClr val="002726"/>
                          </a:solidFill>
                          <a:effectLst/>
                          <a:latin typeface="Arial"/>
                          <a:ea typeface="Arial"/>
                          <a:cs typeface="Arial"/>
                        </a:rPr>
                        <a:t>..se uSAN para medir tus ganancias: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1"/>
                  </a:ext>
                </a:extLst>
              </a:tr>
              <a:tr h="6804587">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El dinero destinado a diseñar/probar un producto nuevo o mejorado expresado como porcentaje de las ventas.</a:t>
                      </a: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El número de proyectos de innovación iniciados.</a:t>
                      </a: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El número de nuevas ideas en proyecto.</a:t>
                      </a: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El número de nuevos empleados que hay que incluir en la fase de diseño/prueba de un producto nuevo/mejorado.</a:t>
                      </a:r>
                      <a:endParaRPr lang="pl-PL" sz="1800" dirty="0">
                        <a:solidFill>
                          <a:srgbClr val="002726"/>
                        </a:solidFill>
                        <a:latin typeface="Arial" panose="020B0604020202020204" pitchFamily="34" charset="0"/>
                        <a:cs typeface="Arial" panose="020B0604020202020204" pitchFamily="34" charset="0"/>
                      </a:endParaRPr>
                    </a:p>
                    <a:p>
                      <a:pPr lvl="2" algn="l">
                        <a:lnSpc>
                          <a:spcPct val="150000"/>
                        </a:lnSpc>
                        <a:buClr>
                          <a:schemeClr val="accent1">
                            <a:lumMod val="75000"/>
                          </a:schemeClr>
                        </a:buClr>
                        <a:buSzPct val="110000"/>
                        <a:buFont typeface="Wingdings" pitchFamily="2" charset="2"/>
                        <a:buChar char="v"/>
                      </a:pPr>
                      <a:endParaRPr lang="pl-PL" sz="2000" dirty="0">
                        <a:solidFill>
                          <a:srgbClr val="002726"/>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El número de nuevos productos lanzados en X tiempo.</a:t>
                      </a: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Crecimiento de los ingresos/beneficios procedentes de los nuevos productos.</a:t>
                      </a: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El ROI (retorno sobre la inversión) de las actividades de innovación.</a:t>
                      </a:r>
                      <a:endParaRPr lang="pl-PL" sz="1800" b="0" dirty="0">
                        <a:solidFill>
                          <a:srgbClr val="002726"/>
                        </a:solidFill>
                        <a:latin typeface="Arial" panose="020B0604020202020204" pitchFamily="34" charset="0"/>
                        <a:cs typeface="Arial" panose="020B0604020202020204" pitchFamily="34" charset="0"/>
                      </a:endParaRPr>
                    </a:p>
                    <a:p>
                      <a:pPr marL="468000" lvl="2" indent="-457200" algn="l">
                        <a:lnSpc>
                          <a:spcPct val="150000"/>
                        </a:lnSpc>
                        <a:spcAft>
                          <a:spcPts val="1200"/>
                        </a:spcAft>
                        <a:buClr>
                          <a:schemeClr val="accent1">
                            <a:lumMod val="75000"/>
                          </a:schemeClr>
                        </a:buClr>
                        <a:buSzPct val="110000"/>
                        <a:buFont typeface="Wingdings" pitchFamily="2" charset="2"/>
                        <a:buChar char="v"/>
                      </a:pPr>
                      <a:r>
                        <a:rPr lang="es" sz="1800" b="0" i="0" strike="noStrike" cap="all" spc="400" baseline="0" dirty="0">
                          <a:solidFill>
                            <a:srgbClr val="002726"/>
                          </a:solidFill>
                          <a:effectLst/>
                          <a:latin typeface="Arial"/>
                          <a:ea typeface="Arial"/>
                          <a:cs typeface="Arial"/>
                        </a:rPr>
                        <a:t> Tiempo real vs. objetivos para que los nuevos productos alcancen el umbral de rentabilidad.</a:t>
                      </a:r>
                      <a:endParaRPr lang="pl-PL" sz="1800" dirty="0">
                        <a:solidFill>
                          <a:srgbClr val="002726"/>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3"/>
          <a:stretch>
            <a:fillRect/>
          </a:stretch>
        </p:blipFill>
        <p:spPr bwMode="auto">
          <a:xfrm>
            <a:off x="13763441" y="2413001"/>
            <a:ext cx="10017359" cy="5664199"/>
          </a:xfrm>
          <a:prstGeom prst="rect">
            <a:avLst/>
          </a:prstGeom>
          <a:noFill/>
          <a:ln w="9525">
            <a:noFill/>
            <a:miter lim="800000"/>
          </a:ln>
        </p:spPr>
      </p:pic>
      <p:sp>
        <p:nvSpPr>
          <p:cNvPr id="10" name="Prostokąt 9">
            <a:extLst>
              <a:ext uri="{FF2B5EF4-FFF2-40B4-BE49-F238E27FC236}">
                <a16:creationId xmlns:a16="http://schemas.microsoft.com/office/drawing/2014/main" id="{434CCF86-61E6-8E41-8445-654097A5246B}"/>
              </a:ext>
            </a:extLst>
          </p:cNvPr>
          <p:cNvSpPr/>
          <p:nvPr/>
        </p:nvSpPr>
        <p:spPr>
          <a:xfrm>
            <a:off x="15295970" y="10486552"/>
            <a:ext cx="8142693" cy="1188720"/>
          </a:xfrm>
          <a:prstGeom prst="rect">
            <a:avLst/>
          </a:prstGeom>
        </p:spPr>
        <p:txBody>
          <a:bodyPr wrap="square">
            <a:spAutoFit/>
          </a:bodyPr>
          <a:lstStyle/>
          <a:p>
            <a:r>
              <a:rPr lang="es" sz="3600" b="1" i="0" strike="noStrike" cap="none" spc="0" baseline="0" dirty="0">
                <a:solidFill>
                  <a:srgbClr val="002726"/>
                </a:solidFill>
                <a:effectLst/>
                <a:latin typeface="Arial"/>
                <a:ea typeface="Arial"/>
                <a:cs typeface="Arial"/>
              </a:rPr>
              <a:t>Ver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What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is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the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difference</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between</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Input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KPIs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vs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Output</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 </a:t>
            </a:r>
            <a:r>
              <a:rPr lang="pl-PL" sz="3600" b="1" dirty="0" err="1">
                <a:solidFill>
                  <a:srgbClr val="002726"/>
                </a:solidFill>
                <a:latin typeface="Arial" panose="020B0604020202020204" pitchFamily="34" charset="0"/>
                <a:ea typeface="Calibri" panose="020F0502020204030204" pitchFamily="34" charset="0"/>
                <a:cs typeface="Arial" panose="020B0604020202020204" pitchFamily="34" charset="0"/>
              </a:rPr>
              <a:t>KPIs</a:t>
            </a:r>
            <a:r>
              <a:rPr lang="pl-PL" sz="3600" b="1" dirty="0">
                <a:solidFill>
                  <a:srgbClr val="002726"/>
                </a:solidFill>
                <a:latin typeface="Arial" panose="020B0604020202020204" pitchFamily="34" charset="0"/>
                <a:ea typeface="Calibri" panose="020F0502020204030204" pitchFamily="34" charset="0"/>
                <a:cs typeface="Arial" panose="020B0604020202020204" pitchFamily="34" charset="0"/>
              </a:rPr>
              <a:t>?”</a:t>
            </a:r>
            <a:endParaRPr lang="es" sz="3600" b="1" i="0" strike="noStrike" cap="none" spc="0" baseline="0" dirty="0">
              <a:solidFill>
                <a:srgbClr val="002726"/>
              </a:solidFill>
              <a:effectLst/>
              <a:latin typeface="Arial"/>
              <a:ea typeface="Arial"/>
              <a:cs typeface="Arial"/>
            </a:endParaRPr>
          </a:p>
        </p:txBody>
      </p:sp>
      <p:sp>
        <p:nvSpPr>
          <p:cNvPr id="3" name="Prostokąt 2">
            <a:extLst>
              <a:ext uri="{FF2B5EF4-FFF2-40B4-BE49-F238E27FC236}">
                <a16:creationId xmlns:a16="http://schemas.microsoft.com/office/drawing/2014/main" id="{AC1978B1-95CA-C545-95F3-CF839B7920ED}"/>
              </a:ext>
            </a:extLst>
          </p:cNvPr>
          <p:cNvSpPr/>
          <p:nvPr/>
        </p:nvSpPr>
        <p:spPr>
          <a:xfrm>
            <a:off x="17687674" y="11943996"/>
            <a:ext cx="3789680" cy="990600"/>
          </a:xfrm>
          <a:prstGeom prst="rect">
            <a:avLst/>
          </a:prstGeom>
        </p:spPr>
        <p:txBody>
          <a:bodyPr wrap="none" lIns="91440" tIns="45720" rIns="91440" bIns="45720" anchor="t">
            <a:spAutoFit/>
          </a:bodyPr>
          <a:lstStyle/>
          <a:p>
            <a:r>
              <a:rPr lang="es" sz="3600" b="0" i="0" strike="noStrike" cap="none" spc="0" baseline="0">
                <a:solidFill>
                  <a:srgbClr val="00B0F0"/>
                </a:solidFill>
                <a:effectLst/>
                <a:latin typeface="Arial"/>
                <a:ea typeface="Arial"/>
                <a:cs typeface="Arial"/>
                <a:hlinkClick r:id="rId4" history="0"/>
              </a:rPr>
              <a:t>Enlace a Youtube</a:t>
            </a:r>
            <a:endParaRPr lang="en-US" sz="3600">
              <a:latin typeface="Arial" panose="020B0604020202020204" pitchFamily="34" charset="0"/>
              <a:cs typeface="Arial" panose="020B0604020202020204" pitchFamily="34" charset="0"/>
            </a:endParaRPr>
          </a:p>
          <a:p>
            <a:endParaRPr lang="pl-PL">
              <a:solidFill>
                <a:srgbClr val="00B0F0"/>
              </a:solidFill>
            </a:endParaRPr>
          </a:p>
        </p:txBody>
      </p:sp>
      <p:sp>
        <p:nvSpPr>
          <p:cNvPr id="11" name="Prostokąt 2">
            <a:extLst>
              <a:ext uri="{FF2B5EF4-FFF2-40B4-BE49-F238E27FC236}">
                <a16:creationId xmlns:a16="http://schemas.microsoft.com/office/drawing/2014/main" id="{20F5FCC3-682F-7242-910B-C59F9578A10D}"/>
              </a:ext>
            </a:extLst>
          </p:cNvPr>
          <p:cNvSpPr/>
          <p:nvPr/>
        </p:nvSpPr>
        <p:spPr>
          <a:xfrm>
            <a:off x="13815537" y="12151746"/>
            <a:ext cx="1664238" cy="584775"/>
          </a:xfrm>
          <a:prstGeom prst="rect">
            <a:avLst/>
          </a:prstGeom>
        </p:spPr>
        <p:txBody>
          <a:bodyPr wrap="none">
            <a:spAutoFit/>
          </a:bodyPr>
          <a:lstStyle/>
          <a:p>
            <a:r>
              <a:rPr lang="es" sz="3200" b="0" i="0" strike="noStrike" cap="none" spc="0" baseline="0" dirty="0">
                <a:solidFill>
                  <a:srgbClr val="A6A7AC"/>
                </a:solidFill>
                <a:effectLst/>
                <a:latin typeface="Arial"/>
                <a:ea typeface="Arial"/>
                <a:cs typeface="Arial"/>
              </a:rPr>
              <a:t>(4</a:t>
            </a:r>
            <a:r>
              <a:rPr lang="es" sz="3200" dirty="0">
                <a:latin typeface="Arial"/>
                <a:ea typeface="Arial"/>
                <a:cs typeface="Arial"/>
              </a:rPr>
              <a:t> </a:t>
            </a:r>
            <a:r>
              <a:rPr lang="es" sz="3200" b="0" i="0" strike="noStrike" cap="none" spc="0" baseline="0" dirty="0">
                <a:solidFill>
                  <a:srgbClr val="A6A7AC"/>
                </a:solidFill>
                <a:effectLst/>
                <a:latin typeface="Arial"/>
                <a:ea typeface="Arial"/>
                <a:cs typeface="Arial"/>
              </a:rPr>
              <a:t>mins)</a:t>
            </a:r>
            <a:endParaRPr lang="pl-PL" sz="3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26494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499CAC-F7E7-694E-954A-7E9F55A71423}"/>
              </a:ext>
            </a:extLst>
          </p:cNvPr>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708594" y="770433"/>
            <a:ext cx="21583207" cy="6087567"/>
          </a:xfrm>
        </p:spPr>
        <p:txBody>
          <a:bodyPr>
            <a:noAutofit/>
          </a:bodyPr>
          <a:lstStyle/>
          <a:p>
            <a:pPr algn="ctr">
              <a:lnSpc>
                <a:spcPct val="150000"/>
              </a:lnSpc>
            </a:pPr>
            <a:r>
              <a:rPr lang="es" sz="5400" b="1" i="0" strike="noStrike" cap="none" spc="0" baseline="0" dirty="0">
                <a:solidFill>
                  <a:srgbClr val="002726"/>
                </a:solidFill>
                <a:effectLst/>
                <a:latin typeface="Bradley Hand ITC"/>
                <a:ea typeface="Bradley Hand ITC"/>
                <a:cs typeface="Bradley Hand ITC"/>
              </a:rPr>
              <a:t>¡RECUERDA!</a:t>
            </a:r>
            <a:br>
              <a:rPr sz="5400" dirty="0"/>
            </a:br>
            <a:r>
              <a:rPr lang="es" sz="6000" b="1" i="0" strike="noStrike" cap="none" spc="0" baseline="0" dirty="0">
                <a:solidFill>
                  <a:srgbClr val="002726"/>
                </a:solidFill>
                <a:effectLst/>
                <a:latin typeface="Arial"/>
                <a:ea typeface="Arial"/>
                <a:cs typeface="Arial"/>
              </a:rPr>
              <a:t>Para conseguir una visión de conjunto, </a:t>
            </a:r>
            <a:br>
              <a:rPr sz="6000" dirty="0"/>
            </a:br>
            <a:r>
              <a:rPr lang="es-ES" sz="6000" dirty="0"/>
              <a:t>¡</a:t>
            </a:r>
            <a:r>
              <a:rPr lang="es" sz="6000" b="1" i="0" strike="noStrike" cap="none" spc="0" baseline="0" dirty="0">
                <a:solidFill>
                  <a:srgbClr val="002726"/>
                </a:solidFill>
                <a:effectLst/>
                <a:latin typeface="Arial"/>
                <a:ea typeface="Arial"/>
                <a:cs typeface="Arial"/>
              </a:rPr>
              <a:t>lo mejor es utilizar varias métricas de entrada y de salida!</a:t>
            </a:r>
            <a:endParaRPr lang="pl-PL" sz="60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302097" y="5096967"/>
            <a:ext cx="20396200" cy="7848600"/>
          </a:xfrm>
        </p:spPr>
        <p:txBody>
          <a:bodyPr>
            <a:normAutofit fontScale="97500" lnSpcReduction="10000"/>
          </a:bodyPr>
          <a:lstStyle/>
          <a:p>
            <a:pPr>
              <a:lnSpc>
                <a:spcPct val="150000"/>
              </a:lnSpc>
            </a:pPr>
            <a:r>
              <a:rPr lang="es" sz="4400" b="0" i="0" strike="noStrike" cap="none" spc="0" baseline="0" dirty="0">
                <a:solidFill>
                  <a:srgbClr val="000000"/>
                </a:solidFill>
                <a:effectLst/>
                <a:latin typeface="Arial"/>
                <a:ea typeface="Arial"/>
                <a:cs typeface="Arial"/>
              </a:rPr>
              <a:t>Por ejemplo, en lugar de limitarte a</a:t>
            </a:r>
            <a:r>
              <a:rPr lang="es" sz="4400" dirty="0">
                <a:solidFill>
                  <a:srgbClr val="000000"/>
                </a:solidFill>
                <a:latin typeface="Arial"/>
                <a:ea typeface="Arial"/>
                <a:cs typeface="Arial"/>
              </a:rPr>
              <a:t> calcular</a:t>
            </a:r>
            <a:r>
              <a:rPr lang="es" sz="4400" b="0" i="0" strike="noStrike" cap="none" spc="0" baseline="0" dirty="0">
                <a:solidFill>
                  <a:srgbClr val="000000"/>
                </a:solidFill>
                <a:effectLst/>
                <a:latin typeface="Arial"/>
                <a:ea typeface="Arial"/>
                <a:cs typeface="Arial"/>
              </a:rPr>
              <a:t> cuánto dinero hemos gastado durante la fase de diseño/prueba (métrica de entrada), deberías medir dicho gasto en función de los ingresos generados por los productos recientemente lanzados al mercado.</a:t>
            </a:r>
          </a:p>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r>
              <a:rPr lang="es" sz="4400" b="0" i="0" strike="noStrike" cap="none" spc="0" baseline="0" dirty="0">
                <a:solidFill>
                  <a:srgbClr val="000000"/>
                </a:solidFill>
                <a:effectLst/>
                <a:latin typeface="Arial"/>
                <a:ea typeface="Arial"/>
                <a:cs typeface="Arial"/>
              </a:rPr>
              <a:t>Este enfoque combinado ayuda a exponer las dos caras de la moneda:</a:t>
            </a:r>
            <a:endParaRPr lang="en-GB" sz="4400" dirty="0">
              <a:solidFill>
                <a:srgbClr val="000000"/>
              </a:solidFill>
              <a:latin typeface="Arial" panose="020B0604020202020204" pitchFamily="34" charset="0"/>
              <a:cs typeface="Arial" panose="020B0604020202020204" pitchFamily="34" charset="0"/>
            </a:endParaRPr>
          </a:p>
          <a:p>
            <a:pPr>
              <a:lnSpc>
                <a:spcPct val="150000"/>
              </a:lnSpc>
            </a:pPr>
            <a:r>
              <a:rPr lang="es" sz="4400" b="0" i="0" strike="noStrike" cap="none" spc="0" baseline="0" dirty="0">
                <a:solidFill>
                  <a:srgbClr val="000000"/>
                </a:solidFill>
                <a:effectLst/>
                <a:latin typeface="Arial"/>
                <a:ea typeface="Arial"/>
                <a:cs typeface="Arial"/>
              </a:rPr>
              <a:t>las </a:t>
            </a:r>
            <a:r>
              <a:rPr lang="es" sz="4400" b="0" i="1" strike="noStrike" cap="none" spc="0" baseline="0" dirty="0">
                <a:solidFill>
                  <a:srgbClr val="000000"/>
                </a:solidFill>
                <a:effectLst/>
                <a:latin typeface="Arial"/>
                <a:ea typeface="Arial"/>
                <a:cs typeface="Arial"/>
              </a:rPr>
              <a:t>inversiones</a:t>
            </a:r>
            <a:r>
              <a:rPr lang="es" sz="4400" b="0" i="0" strike="noStrike" cap="none" spc="0" baseline="0" dirty="0">
                <a:solidFill>
                  <a:srgbClr val="000000"/>
                </a:solidFill>
                <a:effectLst/>
                <a:latin typeface="Arial"/>
                <a:ea typeface="Arial"/>
                <a:cs typeface="Arial"/>
              </a:rPr>
              <a:t> que una compañía lleva a cabo en innovación, y los </a:t>
            </a:r>
            <a:r>
              <a:rPr lang="es" sz="4400" b="0" i="1" strike="noStrike" cap="none" spc="0" baseline="0" dirty="0">
                <a:solidFill>
                  <a:srgbClr val="000000"/>
                </a:solidFill>
                <a:effectLst/>
                <a:latin typeface="Arial"/>
                <a:ea typeface="Arial"/>
                <a:cs typeface="Arial"/>
              </a:rPr>
              <a:t>resultados</a:t>
            </a:r>
            <a:r>
              <a:rPr lang="es" sz="4400" b="0" i="0" strike="noStrike" cap="none" spc="0" baseline="0" dirty="0">
                <a:solidFill>
                  <a:srgbClr val="000000"/>
                </a:solidFill>
                <a:effectLst/>
                <a:latin typeface="Arial"/>
                <a:ea typeface="Arial"/>
                <a:cs typeface="Arial"/>
              </a:rPr>
              <a:t> de dichas inversiones a lo largo del tiempo.</a:t>
            </a:r>
          </a:p>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endParaRPr lang="pl-PL" sz="4000" dirty="0">
              <a:solidFill>
                <a:srgbClr val="000000"/>
              </a:solidFill>
              <a:latin typeface="Arial" panose="020B0604020202020204" pitchFamily="34" charset="0"/>
              <a:cs typeface="Arial" panose="020B0604020202020204" pitchFamily="34" charset="0"/>
            </a:endParaRPr>
          </a:p>
        </p:txBody>
      </p:sp>
      <p:sp>
        <p:nvSpPr>
          <p:cNvPr id="5" name="Prostokąt 4"/>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ct val="0"/>
              </a:spcBef>
              <a:spcAft>
                <a:spcPct val="0"/>
              </a:spcAft>
              <a:buClrTx/>
              <a:buSzTx/>
              <a:buFontTx/>
              <a:buNone/>
            </a:pPr>
            <a:r>
              <a:rPr lang="es" sz="4800" b="1" i="0" strike="noStrike" cap="none" spc="0" baseline="0" dirty="0">
                <a:solidFill>
                  <a:srgbClr val="496F63"/>
                </a:solidFill>
                <a:effectLst/>
                <a:latin typeface="Arial"/>
                <a:ea typeface="Arial"/>
                <a:cs typeface="Arial"/>
              </a:rPr>
              <a:t>3. MÉTRICAS DE ENTRADA VS. DE SALIDA</a:t>
            </a:r>
          </a:p>
        </p:txBody>
      </p:sp>
    </p:spTree>
    <p:extLst>
      <p:ext uri="{BB962C8B-B14F-4D97-AF65-F5344CB8AC3E}">
        <p14:creationId xmlns:p14="http://schemas.microsoft.com/office/powerpoint/2010/main" val="579718409"/>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OS" val="Mac OS X 10.16"/>
  <p:tag name="AS_RELEASE_DATE" val="2021.02.28"/>
  <p:tag name="AS_TITLE" val="Aspose.Slides for Java"/>
  <p:tag name="AS_VERSION" val="21.2"/>
</p:tagLst>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3.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4.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5.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E2B2E9F57E254297E8C520F6AB90CA" ma:contentTypeVersion="12" ma:contentTypeDescription="Create a new document." ma:contentTypeScope="" ma:versionID="3f009222ecc1b50588429d0ef9412405">
  <xsd:schema xmlns:xsd="http://www.w3.org/2001/XMLSchema" xmlns:xs="http://www.w3.org/2001/XMLSchema" xmlns:p="http://schemas.microsoft.com/office/2006/metadata/properties" xmlns:ns2="ab4fe050-19d9-48c3-b326-e65a64e40524" xmlns:ns3="6b3bd29d-add5-404f-a16a-9650d8295be1" targetNamespace="http://schemas.microsoft.com/office/2006/metadata/properties" ma:root="true" ma:fieldsID="fbf852c0455c59998d6fcd484772ef4d" ns2:_="" ns3:_="">
    <xsd:import namespace="ab4fe050-19d9-48c3-b326-e65a64e40524"/>
    <xsd:import namespace="6b3bd29d-add5-404f-a16a-9650d8295b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fe050-19d9-48c3-b326-e65a64e40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3bd29d-add5-404f-a16a-9650d8295be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BD3FA1-14C0-4B63-992A-133B03DEB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fe050-19d9-48c3-b326-e65a64e40524"/>
    <ds:schemaRef ds:uri="6b3bd29d-add5-404f-a16a-9650d8295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D2CAD3-67ED-45EF-8F97-67725212126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b3bd29d-add5-404f-a16a-9650d8295be1"/>
    <ds:schemaRef ds:uri="http://purl.org/dc/elements/1.1/"/>
    <ds:schemaRef ds:uri="ab4fe050-19d9-48c3-b326-e65a64e40524"/>
    <ds:schemaRef ds:uri="http://www.w3.org/XML/1998/namespace"/>
    <ds:schemaRef ds:uri="http://purl.org/dc/dcmitype/"/>
  </ds:schemaRefs>
</ds:datastoreItem>
</file>

<file path=customXml/itemProps3.xml><?xml version="1.0" encoding="utf-8"?>
<ds:datastoreItem xmlns:ds="http://schemas.openxmlformats.org/officeDocument/2006/customXml" ds:itemID="{577B64A3-FF8B-493A-AF01-8062FE1AD5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112342</TotalTime>
  <Words>2685</Words>
  <Application>Microsoft Office PowerPoint</Application>
  <PresentationFormat>Custom</PresentationFormat>
  <Paragraphs>210</Paragraphs>
  <Slides>21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Agency FB</vt:lpstr>
      <vt:lpstr>Apple Chancery</vt:lpstr>
      <vt:lpstr>Arial</vt:lpstr>
      <vt:lpstr>Bradley Hand ITC</vt:lpstr>
      <vt:lpstr>Calibri</vt:lpstr>
      <vt:lpstr>Helvetica Light</vt:lpstr>
      <vt:lpstr>Helvetica Neue</vt:lpstr>
      <vt:lpstr>Montserrat-Regular</vt:lpstr>
      <vt:lpstr>Montserrat-SemiBold</vt:lpstr>
      <vt:lpstr>PT Sans</vt:lpstr>
      <vt:lpstr>Roboto Regular</vt:lpstr>
      <vt:lpstr>Symbol</vt:lpstr>
      <vt:lpstr>Times New Roman</vt:lpstr>
      <vt:lpstr>Wingdings</vt:lpstr>
      <vt:lpstr>White</vt:lpstr>
      <vt:lpstr>PowerPoint Presentation</vt:lpstr>
      <vt:lpstr>PowerPoint Presentation</vt:lpstr>
      <vt:lpstr>PowerPoint Presentation</vt:lpstr>
      <vt:lpstr>2. Contabilidad de la innovación  Lo más importante mientras se evalúan nuevas ideas </vt:lpstr>
      <vt:lpstr>El proceso de contabilidad de la innovación  </vt:lpstr>
      <vt:lpstr>El proceso de contabilidad de la innovación  </vt:lpstr>
      <vt:lpstr>El papel principal de las métricas de innovación es asegurarse de que realizas las actividades pertinentes para alcanzar tus objetivos. Suelen dividirse en dos categorías: métricas de entrada y métricas de salida  En otras palabras: lo que entra en tu proceso de innovación y lo que sale de él.</vt:lpstr>
      <vt:lpstr>PowerPoint Presentation</vt:lpstr>
      <vt:lpstr>¡RECUERDA! Para conseguir una visión de conjunto,  ¡lo mejor es utilizar varias métricas de entrada y de salida!</vt:lpstr>
      <vt:lpstr>Métricas clave</vt:lpstr>
      <vt:lpstr>KPIs financieros </vt:lpstr>
      <vt:lpstr>PowerPoint Presentation</vt:lpstr>
      <vt:lpstr>Pero, ¿qué métricas y KPIs de innovación debes utilizar? </vt:lpstr>
      <vt:lpstr>5. Métodos de evaluación</vt:lpstr>
      <vt:lpstr>Modelo de negocio Canvas </vt:lpstr>
      <vt:lpstr>PowerPoint Presentation</vt:lpstr>
      <vt:lpstr>6. ¿Pivotar o perseverar? </vt:lpstr>
      <vt:lpstr>Tipos de pivote</vt:lpstr>
      <vt:lpstr>Tipos de pivote</vt:lpstr>
      <vt:lpstr> El pivote temprano de Twitter</vt:lpstr>
      <vt:lpstr> ¡Gracias y siga innovando!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David Montgomery</cp:lastModifiedBy>
  <cp:revision>418</cp:revision>
  <dcterms:modified xsi:type="dcterms:W3CDTF">2022-04-05T11:50:15Z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0x01010082E2B2E9F57E254297E8C520F6AB90CA</vt:lpwstr>
  </property>
</Properties>
</file>