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74" r:id="rId6"/>
    <p:sldId id="275" r:id="rId7"/>
    <p:sldId id="297" r:id="rId8"/>
    <p:sldId id="311" r:id="rId9"/>
    <p:sldId id="303" r:id="rId10"/>
    <p:sldId id="258" r:id="rId11"/>
    <p:sldId id="305" r:id="rId12"/>
    <p:sldId id="301" r:id="rId13"/>
    <p:sldId id="306" r:id="rId14"/>
    <p:sldId id="300" r:id="rId15"/>
    <p:sldId id="295" r:id="rId16"/>
    <p:sldId id="259" r:id="rId17"/>
    <p:sldId id="312" r:id="rId18"/>
    <p:sldId id="261" r:id="rId19"/>
    <p:sldId id="262" r:id="rId20"/>
    <p:sldId id="304" r:id="rId21"/>
    <p:sldId id="309" r:id="rId22"/>
    <p:sldId id="308" r:id="rId23"/>
    <p:sldId id="269" r:id="rId24"/>
    <p:sldId id="310" r:id="rId25"/>
    <p:sldId id="287" r:id="rId26"/>
  </p:sldIdLst>
  <p:sldSz cx="24384000" cy="13716000"/>
  <p:notesSz cx="6858000" cy="9144000"/>
  <p:custDataLst>
    <p:tags r:id="rId28"/>
  </p:custDataLst>
  <p:defaultTextStyle>
    <a:defPPr marL="0" marR="0" indent="0" algn="l" defTabSz="914400" rtl="0" fontAlgn="auto" latinLnBrk="1"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defRPr>
    </a:defPPr>
    <a:lvl1pPr marL="0" marR="0" indent="0" algn="just" defTabSz="825500" rtl="0" fontAlgn="auto" latinLnBrk="0" hangingPunct="0">
      <a:lnSpc>
        <a:spcPct val="100000"/>
      </a:lnSpc>
      <a:spcBef>
        <a:spcPct val="0"/>
      </a:spcBef>
      <a:spcAft>
        <a:spcPct val="0"/>
      </a:spcAft>
      <a:buClrTx/>
      <a:buSzTx/>
      <a:buFontTx/>
      <a:buNone/>
      <a:defRPr kumimoji="0" sz="2300" b="0" i="0" u="none" strike="noStrike" cap="none" spc="0" normalizeH="0" baseline="0">
        <a:ln>
          <a:noFill/>
        </a:ln>
        <a:solidFill>
          <a:srgbClr val="A6A7AC"/>
        </a:solidFill>
        <a:effectLst/>
        <a:uFillTx/>
        <a:latin typeface="PT Sans"/>
        <a:ea typeface="PT Sans"/>
        <a:cs typeface="PT Sans"/>
        <a:sym typeface="PT Sans"/>
      </a:defRPr>
    </a:lvl1pPr>
    <a:lvl2pPr marL="0" marR="0" indent="228600" algn="just" defTabSz="825500" rtl="0" fontAlgn="auto" latinLnBrk="0" hangingPunct="0">
      <a:lnSpc>
        <a:spcPct val="100000"/>
      </a:lnSpc>
      <a:spcBef>
        <a:spcPct val="0"/>
      </a:spcBef>
      <a:spcAft>
        <a:spcPct val="0"/>
      </a:spcAft>
      <a:buClrTx/>
      <a:buSzTx/>
      <a:buFontTx/>
      <a:buNone/>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ct val="0"/>
      </a:spcBef>
      <a:spcAft>
        <a:spcPct val="0"/>
      </a:spcAft>
      <a:buClrTx/>
      <a:buSzTx/>
      <a:buFontTx/>
      <a:buNone/>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ct val="0"/>
      </a:spcBef>
      <a:spcAft>
        <a:spcPct val="0"/>
      </a:spcAft>
      <a:buClrTx/>
      <a:buSzTx/>
      <a:buFontTx/>
      <a:buNone/>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ct val="0"/>
      </a:spcBef>
      <a:spcAft>
        <a:spcPct val="0"/>
      </a:spcAft>
      <a:buClrTx/>
      <a:buSzTx/>
      <a:buFontTx/>
      <a:buNone/>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ct val="0"/>
      </a:spcBef>
      <a:spcAft>
        <a:spcPct val="0"/>
      </a:spcAft>
      <a:buClrTx/>
      <a:buSzTx/>
      <a:buFontTx/>
      <a:buNone/>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ct val="0"/>
      </a:spcBef>
      <a:spcAft>
        <a:spcPct val="0"/>
      </a:spcAft>
      <a:buClrTx/>
      <a:buSzTx/>
      <a:buFontTx/>
      <a:buNone/>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ct val="0"/>
      </a:spcBef>
      <a:spcAft>
        <a:spcPct val="0"/>
      </a:spcAft>
      <a:buClrTx/>
      <a:buSzTx/>
      <a:buFontTx/>
      <a:buNone/>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ct val="0"/>
      </a:spcBef>
      <a:spcAft>
        <a:spcPct val="0"/>
      </a:spcAft>
      <a:buClrTx/>
      <a:buSzTx/>
      <a:buFontTx/>
      <a:buNone/>
      <a:defRPr kumimoji="0" sz="2300" b="0" i="0" u="none" strike="noStrike" cap="none" spc="0" normalizeH="0" baseline="0">
        <a:ln>
          <a:noFill/>
        </a:ln>
        <a:solidFill>
          <a:srgbClr val="A6A7AC"/>
        </a:solidFill>
        <a:effectLst/>
        <a:uFillTx/>
        <a:latin typeface="PT Sans"/>
        <a:ea typeface="PT Sans"/>
        <a:cs typeface="PT Sans"/>
        <a:sym typeface="PT Sans"/>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7AC"/>
    <a:srgbClr val="686F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90929E-32E5-4E71-84B3-8CFFA61A86D6}" v="1" dt="2021-08-12T12:20:09.402"/>
    <p1510:client id="{B1EDC070-C969-3FAB-D8A1-E6ECB24767E9}" v="62" dt="2020-09-14T08:01:58.608"/>
    <p1510:client id="{E517E4A0-7176-3DE3-9ABE-4E685DF6F28A}" v="15" dt="2020-09-14T08:12:30.364"/>
  </p1510:revLst>
</p1510:revInfo>
</file>

<file path=ppt/tableStyles.xml><?xml version="1.0" encoding="utf-8"?>
<a:tblStyleLst xmlns:a="http://schemas.openxmlformats.org/drawingml/2006/main" def="{5940675A-B579-460E-94D1-54222C63F5DA}">
  <a:tblStyle styleId="{C7B018BB-80A7-4F77-B60F-C8B233D01FF8}" styleName="">
    <a:wholeTbl>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5" autoAdjust="0"/>
    <p:restoredTop sz="96433" autoAdjust="0"/>
  </p:normalViewPr>
  <p:slideViewPr>
    <p:cSldViewPr snapToGrid="0" snapToObjects="1">
      <p:cViewPr varScale="1">
        <p:scale>
          <a:sx n="55" d="100"/>
          <a:sy n="55" d="100"/>
        </p:scale>
        <p:origin x="42" y="42"/>
      </p:cViewPr>
      <p:guideLst>
        <p:guide orient="horz" pos="4320"/>
        <p:guide pos="768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an Tylżanowski" userId="S::roman.tylzanowski@usz.edu.pl::f783908e-515d-43cd-b5e3-de52c94bc53d" providerId="AD" clId="Web-{E517E4A0-7176-3DE3-9ABE-4E685DF6F28A}"/>
    <pc:docChg chg="modSld">
      <pc:chgData name="Roman Tylżanowski" userId="S::roman.tylzanowski@usz.edu.pl::f783908e-515d-43cd-b5e3-de52c94bc53d" providerId="AD" clId="Web-{E517E4A0-7176-3DE3-9ABE-4E685DF6F28A}" dt="2020-09-14T08:12:30.364" v="10" actId="1076"/>
      <pc:docMkLst>
        <pc:docMk/>
      </pc:docMkLst>
      <pc:sldChg chg="addSp modSp">
        <pc:chgData name="Roman Tylżanowski" userId="S::roman.tylzanowski@usz.edu.pl::f783908e-515d-43cd-b5e3-de52c94bc53d" providerId="AD" clId="Web-{E517E4A0-7176-3DE3-9ABE-4E685DF6F28A}" dt="2020-09-14T08:10:38.014" v="2" actId="1076"/>
        <pc:sldMkLst>
          <pc:docMk/>
          <pc:sldMk cId="1964311492" sldId="275"/>
        </pc:sldMkLst>
        <pc:picChg chg="add mod">
          <ac:chgData name="Roman Tylżanowski" userId="S::roman.tylzanowski@usz.edu.pl::f783908e-515d-43cd-b5e3-de52c94bc53d" providerId="AD" clId="Web-{E517E4A0-7176-3DE3-9ABE-4E685DF6F28A}" dt="2020-09-14T08:10:38.014" v="2" actId="1076"/>
          <ac:picMkLst>
            <pc:docMk/>
            <pc:sldMk cId="1964311492" sldId="275"/>
            <ac:picMk id="3" creationId="{5C74486E-813F-4E46-982D-B20F79D2281C}"/>
          </ac:picMkLst>
        </pc:picChg>
      </pc:sldChg>
      <pc:sldChg chg="addSp modSp">
        <pc:chgData name="Roman Tylżanowski" userId="S::roman.tylzanowski@usz.edu.pl::f783908e-515d-43cd-b5e3-de52c94bc53d" providerId="AD" clId="Web-{E517E4A0-7176-3DE3-9ABE-4E685DF6F28A}" dt="2020-09-14T08:11:26.954" v="7" actId="1076"/>
        <pc:sldMkLst>
          <pc:docMk/>
          <pc:sldMk cId="493841261" sldId="301"/>
        </pc:sldMkLst>
        <pc:picChg chg="add mod">
          <ac:chgData name="Roman Tylżanowski" userId="S::roman.tylzanowski@usz.edu.pl::f783908e-515d-43cd-b5e3-de52c94bc53d" providerId="AD" clId="Web-{E517E4A0-7176-3DE3-9ABE-4E685DF6F28A}" dt="2020-09-14T08:11:26.954" v="7" actId="1076"/>
          <ac:picMkLst>
            <pc:docMk/>
            <pc:sldMk cId="493841261" sldId="301"/>
            <ac:picMk id="3" creationId="{074B8C9F-3903-40D2-A387-053B70CC3BA9}"/>
          </ac:picMkLst>
        </pc:picChg>
      </pc:sldChg>
      <pc:sldChg chg="addSp modSp">
        <pc:chgData name="Roman Tylżanowski" userId="S::roman.tylzanowski@usz.edu.pl::f783908e-515d-43cd-b5e3-de52c94bc53d" providerId="AD" clId="Web-{E517E4A0-7176-3DE3-9ABE-4E685DF6F28A}" dt="2020-09-14T08:12:30.364" v="10" actId="1076"/>
        <pc:sldMkLst>
          <pc:docMk/>
          <pc:sldMk cId="2944449264" sldId="304"/>
        </pc:sldMkLst>
        <pc:picChg chg="add mod">
          <ac:chgData name="Roman Tylżanowski" userId="S::roman.tylzanowski@usz.edu.pl::f783908e-515d-43cd-b5e3-de52c94bc53d" providerId="AD" clId="Web-{E517E4A0-7176-3DE3-9ABE-4E685DF6F28A}" dt="2020-09-14T08:12:30.364" v="10" actId="1076"/>
          <ac:picMkLst>
            <pc:docMk/>
            <pc:sldMk cId="2944449264" sldId="304"/>
            <ac:picMk id="3" creationId="{84BDD4AE-5E6A-4057-9236-7AAD5CEB28F6}"/>
          </ac:picMkLst>
        </pc:picChg>
      </pc:sldChg>
      <pc:sldChg chg="addSp modSp">
        <pc:chgData name="Roman Tylżanowski" userId="S::roman.tylzanowski@usz.edu.pl::f783908e-515d-43cd-b5e3-de52c94bc53d" providerId="AD" clId="Web-{E517E4A0-7176-3DE3-9ABE-4E685DF6F28A}" dt="2020-09-14T08:11:18.220" v="5" actId="1076"/>
        <pc:sldMkLst>
          <pc:docMk/>
          <pc:sldMk cId="4272916892" sldId="305"/>
        </pc:sldMkLst>
        <pc:picChg chg="add mod">
          <ac:chgData name="Roman Tylżanowski" userId="S::roman.tylzanowski@usz.edu.pl::f783908e-515d-43cd-b5e3-de52c94bc53d" providerId="AD" clId="Web-{E517E4A0-7176-3DE3-9ABE-4E685DF6F28A}" dt="2020-09-14T08:11:18.220" v="5" actId="1076"/>
          <ac:picMkLst>
            <pc:docMk/>
            <pc:sldMk cId="4272916892" sldId="305"/>
            <ac:picMk id="2" creationId="{8794BC2F-31F7-41C8-9E98-854C105AFF4E}"/>
          </ac:picMkLst>
        </pc:picChg>
      </pc:sldChg>
    </pc:docChg>
  </pc:docChgLst>
  <pc:docChgLst>
    <pc:chgData name="Maire Gafney" userId="No621/eGfKai4pT8vySUB5KU2sxIGYBpu4wAnAXEmcE=" providerId="None" clId="Web-{5C90929E-32E5-4E71-84B3-8CFFA61A86D6}"/>
    <pc:docChg chg="modSld">
      <pc:chgData name="Maire Gafney" userId="No621/eGfKai4pT8vySUB5KU2sxIGYBpu4wAnAXEmcE=" providerId="None" clId="Web-{5C90929E-32E5-4E71-84B3-8CFFA61A86D6}" dt="2021-08-12T12:20:09.402" v="0" actId="1076"/>
      <pc:docMkLst>
        <pc:docMk/>
      </pc:docMkLst>
      <pc:sldChg chg="modSp">
        <pc:chgData name="Maire Gafney" userId="No621/eGfKai4pT8vySUB5KU2sxIGYBpu4wAnAXEmcE=" providerId="None" clId="Web-{5C90929E-32E5-4E71-84B3-8CFFA61A86D6}" dt="2021-08-12T12:20:09.402" v="0" actId="1076"/>
        <pc:sldMkLst>
          <pc:docMk/>
          <pc:sldMk cId="904040319" sldId="306"/>
        </pc:sldMkLst>
        <pc:spChg chg="mod">
          <ac:chgData name="Maire Gafney" userId="No621/eGfKai4pT8vySUB5KU2sxIGYBpu4wAnAXEmcE=" providerId="None" clId="Web-{5C90929E-32E5-4E71-84B3-8CFFA61A86D6}" dt="2021-08-12T12:20:09.402" v="0" actId="1076"/>
          <ac:spMkLst>
            <pc:docMk/>
            <pc:sldMk cId="904040319" sldId="306"/>
            <ac:spMk id="85" creationId="{00000000-0000-0000-0000-000000000000}"/>
          </ac:spMkLst>
        </pc:spChg>
      </pc:sldChg>
    </pc:docChg>
  </pc:docChgLst>
  <pc:docChgLst>
    <pc:chgData name="Roman Tylżanowski" userId="S::roman.tylzanowski@usz.edu.pl::f783908e-515d-43cd-b5e3-de52c94bc53d" providerId="AD" clId="Web-{B1EDC070-C969-3FAB-D8A1-E6ECB24767E9}"/>
    <pc:docChg chg="modSld">
      <pc:chgData name="Roman Tylżanowski" userId="S::roman.tylzanowski@usz.edu.pl::f783908e-515d-43cd-b5e3-de52c94bc53d" providerId="AD" clId="Web-{B1EDC070-C969-3FAB-D8A1-E6ECB24767E9}" dt="2020-09-14T08:01:58.608" v="60"/>
      <pc:docMkLst>
        <pc:docMk/>
      </pc:docMkLst>
      <pc:sldChg chg="modSp">
        <pc:chgData name="Roman Tylżanowski" userId="S::roman.tylzanowski@usz.edu.pl::f783908e-515d-43cd-b5e3-de52c94bc53d" providerId="AD" clId="Web-{B1EDC070-C969-3FAB-D8A1-E6ECB24767E9}" dt="2020-09-14T08:01:04.139" v="53" actId="1076"/>
        <pc:sldMkLst>
          <pc:docMk/>
          <pc:sldMk cId="0" sldId="262"/>
        </pc:sldMkLst>
        <pc:spChg chg="mod">
          <ac:chgData name="Roman Tylżanowski" userId="S::roman.tylzanowski@usz.edu.pl::f783908e-515d-43cd-b5e3-de52c94bc53d" providerId="AD" clId="Web-{B1EDC070-C969-3FAB-D8A1-E6ECB24767E9}" dt="2020-09-14T08:01:04.139" v="53" actId="1076"/>
          <ac:spMkLst>
            <pc:docMk/>
            <pc:sldMk cId="0" sldId="262"/>
            <ac:spMk id="16" creationId="{34E4DD38-FF4C-4EC2-9797-B77343AB54FE}"/>
          </ac:spMkLst>
        </pc:spChg>
      </pc:sldChg>
      <pc:sldChg chg="modSp">
        <pc:chgData name="Roman Tylżanowski" userId="S::roman.tylzanowski@usz.edu.pl::f783908e-515d-43cd-b5e3-de52c94bc53d" providerId="AD" clId="Web-{B1EDC070-C969-3FAB-D8A1-E6ECB24767E9}" dt="2020-09-14T07:56:40.093" v="8" actId="1076"/>
        <pc:sldMkLst>
          <pc:docMk/>
          <pc:sldMk cId="1964311492" sldId="275"/>
        </pc:sldMkLst>
        <pc:spChg chg="mod">
          <ac:chgData name="Roman Tylżanowski" userId="S::roman.tylzanowski@usz.edu.pl::f783908e-515d-43cd-b5e3-de52c94bc53d" providerId="AD" clId="Web-{B1EDC070-C969-3FAB-D8A1-E6ECB24767E9}" dt="2020-09-14T07:56:40.093" v="8" actId="1076"/>
          <ac:spMkLst>
            <pc:docMk/>
            <pc:sldMk cId="1964311492" sldId="275"/>
            <ac:spMk id="15" creationId="{1A256849-46FD-4D88-8026-9A4D544CBD2D}"/>
          </ac:spMkLst>
        </pc:spChg>
      </pc:sldChg>
      <pc:sldChg chg="modSp">
        <pc:chgData name="Roman Tylżanowski" userId="S::roman.tylzanowski@usz.edu.pl::f783908e-515d-43cd-b5e3-de52c94bc53d" providerId="AD" clId="Web-{B1EDC070-C969-3FAB-D8A1-E6ECB24767E9}" dt="2020-09-14T07:58:32.779" v="33" actId="1076"/>
        <pc:sldMkLst>
          <pc:docMk/>
          <pc:sldMk cId="3647725239" sldId="295"/>
        </pc:sldMkLst>
        <pc:spChg chg="mod">
          <ac:chgData name="Roman Tylżanowski" userId="S::roman.tylzanowski@usz.edu.pl::f783908e-515d-43cd-b5e3-de52c94bc53d" providerId="AD" clId="Web-{B1EDC070-C969-3FAB-D8A1-E6ECB24767E9}" dt="2020-09-14T07:58:32.779" v="33" actId="1076"/>
          <ac:spMkLst>
            <pc:docMk/>
            <pc:sldMk cId="3647725239" sldId="295"/>
            <ac:spMk id="16" creationId="{F0577DCD-D21D-4E77-AED6-C2707B1D21C7}"/>
          </ac:spMkLst>
        </pc:spChg>
      </pc:sldChg>
      <pc:sldChg chg="modSp">
        <pc:chgData name="Roman Tylżanowski" userId="S::roman.tylzanowski@usz.edu.pl::f783908e-515d-43cd-b5e3-de52c94bc53d" providerId="AD" clId="Web-{B1EDC070-C969-3FAB-D8A1-E6ECB24767E9}" dt="2020-09-14T07:56:47.920" v="9" actId="1076"/>
        <pc:sldMkLst>
          <pc:docMk/>
          <pc:sldMk cId="775794644" sldId="297"/>
        </pc:sldMkLst>
        <pc:spChg chg="mod">
          <ac:chgData name="Roman Tylżanowski" userId="S::roman.tylzanowski@usz.edu.pl::f783908e-515d-43cd-b5e3-de52c94bc53d" providerId="AD" clId="Web-{B1EDC070-C969-3FAB-D8A1-E6ECB24767E9}" dt="2020-09-14T07:56:47.920" v="9" actId="1076"/>
          <ac:spMkLst>
            <pc:docMk/>
            <pc:sldMk cId="775794644" sldId="297"/>
            <ac:spMk id="15" creationId="{15A5B238-6DA7-473E-B6A9-C9539E2FE2E9}"/>
          </ac:spMkLst>
        </pc:spChg>
      </pc:sldChg>
      <pc:sldChg chg="modSp">
        <pc:chgData name="Roman Tylżanowski" userId="S::roman.tylzanowski@usz.edu.pl::f783908e-515d-43cd-b5e3-de52c94bc53d" providerId="AD" clId="Web-{B1EDC070-C969-3FAB-D8A1-E6ECB24767E9}" dt="2020-09-14T07:58:17.717" v="29" actId="20577"/>
        <pc:sldMkLst>
          <pc:docMk/>
          <pc:sldMk cId="493841261" sldId="301"/>
        </pc:sldMkLst>
        <pc:spChg chg="mod">
          <ac:chgData name="Roman Tylżanowski" userId="S::roman.tylzanowski@usz.edu.pl::f783908e-515d-43cd-b5e3-de52c94bc53d" providerId="AD" clId="Web-{B1EDC070-C969-3FAB-D8A1-E6ECB24767E9}" dt="2020-09-14T07:58:17.717" v="29" actId="20577"/>
          <ac:spMkLst>
            <pc:docMk/>
            <pc:sldMk cId="493841261" sldId="301"/>
            <ac:spMk id="13" creationId="{BFCEF7F2-B6A9-4590-8715-6F7CC1A063BA}"/>
          </ac:spMkLst>
        </pc:spChg>
      </pc:sldChg>
      <pc:sldChg chg="modSp">
        <pc:chgData name="Roman Tylżanowski" userId="S::roman.tylzanowski@usz.edu.pl::f783908e-515d-43cd-b5e3-de52c94bc53d" providerId="AD" clId="Web-{B1EDC070-C969-3FAB-D8A1-E6ECB24767E9}" dt="2020-09-14T08:01:34.733" v="58" actId="20577"/>
        <pc:sldMkLst>
          <pc:docMk/>
          <pc:sldMk cId="2944449264" sldId="304"/>
        </pc:sldMkLst>
        <pc:spChg chg="mod">
          <ac:chgData name="Roman Tylżanowski" userId="S::roman.tylzanowski@usz.edu.pl::f783908e-515d-43cd-b5e3-de52c94bc53d" providerId="AD" clId="Web-{B1EDC070-C969-3FAB-D8A1-E6ECB24767E9}" dt="2020-09-14T08:01:34.733" v="58" actId="20577"/>
          <ac:spMkLst>
            <pc:docMk/>
            <pc:sldMk cId="2944449264" sldId="304"/>
            <ac:spMk id="9" creationId="{CD3D7FD7-4446-4F31-A835-69BEDAA90D48}"/>
          </ac:spMkLst>
        </pc:spChg>
        <pc:picChg chg="mod">
          <ac:chgData name="Roman Tylżanowski" userId="S::roman.tylzanowski@usz.edu.pl::f783908e-515d-43cd-b5e3-de52c94bc53d" providerId="AD" clId="Web-{B1EDC070-C969-3FAB-D8A1-E6ECB24767E9}" dt="2020-09-14T08:01:11.936" v="54" actId="1076"/>
          <ac:picMkLst>
            <pc:docMk/>
            <pc:sldMk cId="2944449264" sldId="304"/>
            <ac:picMk id="4" creationId="{EFF2215D-7DFC-428F-877C-74942994774E}"/>
          </ac:picMkLst>
        </pc:picChg>
      </pc:sldChg>
      <pc:sldChg chg="modSp">
        <pc:chgData name="Roman Tylżanowski" userId="S::roman.tylzanowski@usz.edu.pl::f783908e-515d-43cd-b5e3-de52c94bc53d" providerId="AD" clId="Web-{B1EDC070-C969-3FAB-D8A1-E6ECB24767E9}" dt="2020-09-14T07:58:01.982" v="26" actId="1076"/>
        <pc:sldMkLst>
          <pc:docMk/>
          <pc:sldMk cId="4272916892" sldId="305"/>
        </pc:sldMkLst>
        <pc:spChg chg="mod">
          <ac:chgData name="Roman Tylżanowski" userId="S::roman.tylzanowski@usz.edu.pl::f783908e-515d-43cd-b5e3-de52c94bc53d" providerId="AD" clId="Web-{B1EDC070-C969-3FAB-D8A1-E6ECB24767E9}" dt="2020-09-14T07:57:14.279" v="11" actId="14100"/>
          <ac:spMkLst>
            <pc:docMk/>
            <pc:sldMk cId="4272916892" sldId="305"/>
            <ac:spMk id="12" creationId="{335B23AB-D404-4E5B-B727-D754352F4F9A}"/>
          </ac:spMkLst>
        </pc:spChg>
        <pc:spChg chg="mod">
          <ac:chgData name="Roman Tylżanowski" userId="S::roman.tylzanowski@usz.edu.pl::f783908e-515d-43cd-b5e3-de52c94bc53d" providerId="AD" clId="Web-{B1EDC070-C969-3FAB-D8A1-E6ECB24767E9}" dt="2020-09-14T07:58:00.701" v="25" actId="1076"/>
          <ac:spMkLst>
            <pc:docMk/>
            <pc:sldMk cId="4272916892" sldId="305"/>
            <ac:spMk id="18" creationId="{01D340A9-BDF6-41FD-802B-1F8299BD832E}"/>
          </ac:spMkLst>
        </pc:spChg>
        <pc:spChg chg="mod">
          <ac:chgData name="Roman Tylżanowski" userId="S::roman.tylzanowski@usz.edu.pl::f783908e-515d-43cd-b5e3-de52c94bc53d" providerId="AD" clId="Web-{B1EDC070-C969-3FAB-D8A1-E6ECB24767E9}" dt="2020-09-14T07:57:05.998" v="10" actId="14100"/>
          <ac:spMkLst>
            <pc:docMk/>
            <pc:sldMk cId="4272916892" sldId="305"/>
            <ac:spMk id="85" creationId="{00000000-0000-0000-0000-000000000000}"/>
          </ac:spMkLst>
        </pc:spChg>
        <pc:picChg chg="mod">
          <ac:chgData name="Roman Tylżanowski" userId="S::roman.tylzanowski@usz.edu.pl::f783908e-515d-43cd-b5e3-de52c94bc53d" providerId="AD" clId="Web-{B1EDC070-C969-3FAB-D8A1-E6ECB24767E9}" dt="2020-09-14T07:58:01.982" v="26" actId="1076"/>
          <ac:picMkLst>
            <pc:docMk/>
            <pc:sldMk cId="4272916892" sldId="305"/>
            <ac:picMk id="5" creationId="{0027CB15-59B2-4A5A-B0A2-9F624DD94116}"/>
          </ac:picMkLst>
        </pc:picChg>
      </pc:sldChg>
      <pc:sldChg chg="modSp">
        <pc:chgData name="Roman Tylżanowski" userId="S::roman.tylzanowski@usz.edu.pl::f783908e-515d-43cd-b5e3-de52c94bc53d" providerId="AD" clId="Web-{B1EDC070-C969-3FAB-D8A1-E6ECB24767E9}" dt="2020-09-14T07:58:24.748" v="32" actId="1076"/>
        <pc:sldMkLst>
          <pc:docMk/>
          <pc:sldMk cId="904040319" sldId="306"/>
        </pc:sldMkLst>
        <pc:spChg chg="mod">
          <ac:chgData name="Roman Tylżanowski" userId="S::roman.tylzanowski@usz.edu.pl::f783908e-515d-43cd-b5e3-de52c94bc53d" providerId="AD" clId="Web-{B1EDC070-C969-3FAB-D8A1-E6ECB24767E9}" dt="2020-09-14T07:58:24.748" v="32" actId="1076"/>
          <ac:spMkLst>
            <pc:docMk/>
            <pc:sldMk cId="904040319" sldId="306"/>
            <ac:spMk id="88" creationId="{00000000-0000-0000-0000-000000000000}"/>
          </ac:spMkLst>
        </pc:spChg>
      </pc:sldChg>
      <pc:sldChg chg="addSp">
        <pc:chgData name="Roman Tylżanowski" userId="S::roman.tylzanowski@usz.edu.pl::f783908e-515d-43cd-b5e3-de52c94bc53d" providerId="AD" clId="Web-{B1EDC070-C969-3FAB-D8A1-E6ECB24767E9}" dt="2020-09-14T08:01:58.608" v="60"/>
        <pc:sldMkLst>
          <pc:docMk/>
          <pc:sldMk cId="2599645255" sldId="308"/>
        </pc:sldMkLst>
        <pc:spChg chg="add">
          <ac:chgData name="Roman Tylżanowski" userId="S::roman.tylzanowski@usz.edu.pl::f783908e-515d-43cd-b5e3-de52c94bc53d" providerId="AD" clId="Web-{B1EDC070-C969-3FAB-D8A1-E6ECB24767E9}" dt="2020-09-14T08:01:58.608" v="60"/>
          <ac:spMkLst>
            <pc:docMk/>
            <pc:sldMk cId="2599645255" sldId="308"/>
            <ac:spMk id="2" creationId="{6F8B81F2-0370-4499-9FDC-066A78324AD3}"/>
          </ac:spMkLst>
        </pc:spChg>
      </pc:sldChg>
      <pc:sldChg chg="addSp delSp modSp">
        <pc:chgData name="Roman Tylżanowski" userId="S::roman.tylzanowski@usz.edu.pl::f783908e-515d-43cd-b5e3-de52c94bc53d" providerId="AD" clId="Web-{B1EDC070-C969-3FAB-D8A1-E6ECB24767E9}" dt="2020-09-14T08:00:54.233" v="52" actId="1076"/>
        <pc:sldMkLst>
          <pc:docMk/>
          <pc:sldMk cId="712572111" sldId="312"/>
        </pc:sldMkLst>
        <pc:spChg chg="mod">
          <ac:chgData name="Roman Tylżanowski" userId="S::roman.tylzanowski@usz.edu.pl::f783908e-515d-43cd-b5e3-de52c94bc53d" providerId="AD" clId="Web-{B1EDC070-C969-3FAB-D8A1-E6ECB24767E9}" dt="2020-09-14T07:59:15.141" v="47"/>
          <ac:spMkLst>
            <pc:docMk/>
            <pc:sldMk cId="712572111" sldId="312"/>
            <ac:spMk id="13" creationId="{BFCEF7F2-B6A9-4590-8715-6F7CC1A063BA}"/>
          </ac:spMkLst>
        </pc:spChg>
        <pc:picChg chg="add mod">
          <ac:chgData name="Roman Tylżanowski" userId="S::roman.tylzanowski@usz.edu.pl::f783908e-515d-43cd-b5e3-de52c94bc53d" providerId="AD" clId="Web-{B1EDC070-C969-3FAB-D8A1-E6ECB24767E9}" dt="2020-09-14T08:00:54.233" v="52" actId="1076"/>
          <ac:picMkLst>
            <pc:docMk/>
            <pc:sldMk cId="712572111" sldId="312"/>
            <ac:picMk id="2" creationId="{00A8C89C-BC2B-487C-B9EC-F335467D1383}"/>
          </ac:picMkLst>
        </pc:picChg>
        <pc:picChg chg="del">
          <ac:chgData name="Roman Tylżanowski" userId="S::roman.tylzanowski@usz.edu.pl::f783908e-515d-43cd-b5e3-de52c94bc53d" providerId="AD" clId="Web-{B1EDC070-C969-3FAB-D8A1-E6ECB24767E9}" dt="2020-09-14T08:00:33.139" v="48"/>
          <ac:picMkLst>
            <pc:docMk/>
            <pc:sldMk cId="712572111" sldId="312"/>
            <ac:picMk id="3" creationId="{02070C7A-7F71-4C67-9B72-54E746395A64}"/>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4.999999888241291E-3"/>
          <c:y val="4.999999888241291E-3"/>
          <c:w val="0.99000000953674316"/>
          <c:h val="0.98750001192092896"/>
        </c:manualLayout>
      </c:layout>
      <c:pieChart>
        <c:varyColors val="1"/>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zero"/>
    <c:showDLblsOverMax val="1"/>
  </c:chart>
  <c:spPr>
    <a:noFill/>
    <a:ln>
      <a:noFill/>
    </a:ln>
    <a:effectLst/>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FDC26D-E937-4D9B-AFB0-ACB1FB64FEDD}"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a:p>
      </dgm:t>
    </dgm:pt>
    <dgm:pt modelId="{4914D16B-B333-4F82-B6D2-CE8AA9DDEB48}" type="parTrans" cxnId="{2214561B-650C-4E66-BC15-98C98D1297CD}">
      <dgm:prSet custT="1"/>
      <dgm:spPr/>
      <dgm:t>
        <a:bodyPr/>
        <a:lstStyle/>
        <a:p>
          <a:endParaRPr lang="pl-PL" sz="4500">
            <a:solidFill>
              <a:srgbClr val="FFFFFF"/>
            </a:solidFill>
          </a:endParaRPr>
        </a:p>
      </dgm:t>
    </dgm:pt>
    <dgm:pt modelId="{76DC3A7E-3F92-4D3F-ADB4-D6ADD67B5044}">
      <dgm:prSet phldrT="[Teks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s" sz="4500" b="0" i="0" strike="noStrike" cap="none" spc="0" baseline="0" dirty="0">
              <a:solidFill>
                <a:srgbClr val="FFFFFF"/>
              </a:solidFill>
              <a:effectLst/>
              <a:latin typeface="Montserrat-Regular"/>
              <a:ea typeface="Montserrat-Regular"/>
              <a:cs typeface="Montserrat-Regular"/>
            </a:rPr>
            <a:t>implantar una </a:t>
          </a:r>
          <a:r>
            <a:rPr lang="es" sz="4500" b="0" i="0" strike="noStrike" cap="none" spc="0" baseline="0" dirty="0">
              <a:solidFill>
                <a:srgbClr val="FFFF00"/>
              </a:solidFill>
              <a:effectLst/>
              <a:latin typeface="PT Sans"/>
              <a:ea typeface="PT Sans"/>
              <a:cs typeface="PT Sans"/>
            </a:rPr>
            <a:t>cultura</a:t>
          </a:r>
          <a:r>
            <a:rPr lang="es" sz="4500" b="0" i="0" strike="noStrike" cap="none" spc="0" baseline="0" dirty="0">
              <a:solidFill>
                <a:srgbClr val="FFFFFF"/>
              </a:solidFill>
              <a:effectLst/>
              <a:latin typeface="PT Sans"/>
              <a:ea typeface="PT Sans"/>
              <a:cs typeface="PT Sans"/>
            </a:rPr>
            <a:t>  que apoye </a:t>
          </a:r>
          <a:r>
            <a:rPr lang="es" sz="4500" b="0" i="0" strike="noStrike" cap="none" spc="0" baseline="0" dirty="0">
              <a:solidFill>
                <a:srgbClr val="FFFF00"/>
              </a:solidFill>
              <a:effectLst/>
              <a:latin typeface="PT Sans"/>
              <a:ea typeface="PT Sans"/>
              <a:cs typeface="PT Sans"/>
            </a:rPr>
            <a:t>la creatividad</a:t>
          </a:r>
          <a:r>
            <a:rPr lang="es" sz="4500" b="0" i="0" strike="noStrike" cap="none" spc="0" baseline="0" dirty="0">
              <a:solidFill>
                <a:srgbClr val="FFFFFF"/>
              </a:solidFill>
              <a:effectLst/>
              <a:latin typeface="PT Sans"/>
              <a:ea typeface="PT Sans"/>
              <a:cs typeface="PT Sans"/>
            </a:rPr>
            <a:t> del personal de la organización</a:t>
          </a:r>
          <a:endParaRPr lang="pl-PL" sz="4500" dirty="0">
            <a:solidFill>
              <a:srgbClr val="FFFFFF"/>
            </a:solidFill>
          </a:endParaRPr>
        </a:p>
      </dgm:t>
    </dgm:pt>
    <dgm:pt modelId="{204B8CEC-287A-4EB7-93ED-803BE6E44E1F}" type="sibTrans" cxnId="{2214561B-650C-4E66-BC15-98C98D1297CD}">
      <dgm:prSet custT="1"/>
      <dgm:spPr>
        <a:solidFill>
          <a:schemeClr val="accent1">
            <a:tint val="60000"/>
            <a:hueOff val="0"/>
            <a:satOff val="0"/>
            <a:lumOff val="0"/>
            <a:alphaOff val="0"/>
          </a:schemeClr>
        </a:solidFill>
        <a:ln>
          <a:noFill/>
        </a:ln>
      </dgm:spPr>
      <dgm:t>
        <a:bodyPr/>
        <a:lstStyle/>
        <a:p>
          <a:endParaRPr lang="pl-PL" sz="4500">
            <a:solidFill>
              <a:srgbClr val="FFFFFF"/>
            </a:solidFill>
          </a:endParaRPr>
        </a:p>
      </dgm:t>
    </dgm:pt>
    <dgm:pt modelId="{3BFDC36D-FC67-40CE-AE45-12D6E67214D2}" type="parTrans" cxnId="{001EE6C1-FEC6-4FA8-AE4F-DDF27DA8AB43}">
      <dgm:prSet custT="1"/>
      <dgm:spPr/>
      <dgm:t>
        <a:bodyPr/>
        <a:lstStyle/>
        <a:p>
          <a:endParaRPr lang="pl-PL" sz="4500">
            <a:solidFill>
              <a:srgbClr val="FFFFFF"/>
            </a:solidFill>
          </a:endParaRPr>
        </a:p>
      </dgm:t>
    </dgm:pt>
    <dgm:pt modelId="{0151B687-6E50-4463-A780-6E90E3A9836A}">
      <dgm:prSet phldrT="[Teks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s" sz="4500" b="0" i="0" strike="noStrike" cap="none" spc="0" baseline="0" dirty="0">
              <a:solidFill>
                <a:srgbClr val="FFFFFF"/>
              </a:solidFill>
              <a:effectLst/>
              <a:latin typeface="Montserrat-Regular"/>
              <a:ea typeface="Montserrat-Regular"/>
              <a:cs typeface="Montserrat-Regular"/>
            </a:rPr>
            <a:t>más </a:t>
          </a:r>
          <a:r>
            <a:rPr lang="es" sz="4500" b="0" i="0" strike="noStrike" cap="none" spc="0" baseline="0" dirty="0">
              <a:solidFill>
                <a:srgbClr val="FFFF00"/>
              </a:solidFill>
              <a:effectLst/>
              <a:latin typeface="PT Sans"/>
              <a:ea typeface="PT Sans"/>
              <a:cs typeface="PT Sans"/>
            </a:rPr>
            <a:t>personal </a:t>
          </a:r>
          <a:r>
            <a:rPr lang="es" sz="4500" b="0" i="0" strike="noStrike" cap="none" spc="0" baseline="0" dirty="0">
              <a:solidFill>
                <a:srgbClr val="FFFFFF"/>
              </a:solidFill>
              <a:effectLst/>
              <a:latin typeface="PT Sans"/>
              <a:ea typeface="PT Sans"/>
              <a:cs typeface="PT Sans"/>
            </a:rPr>
            <a:t>creativo</a:t>
          </a:r>
          <a:endParaRPr lang="pl-PL" sz="4500" dirty="0">
            <a:solidFill>
              <a:srgbClr val="FFFFFF"/>
            </a:solidFill>
          </a:endParaRPr>
        </a:p>
        <a:p>
          <a:r>
            <a:rPr lang="en-US" sz="4500" dirty="0">
              <a:solidFill>
                <a:srgbClr val="FFFFFF"/>
              </a:solidFill>
            </a:rPr>
            <a:t>=</a:t>
          </a:r>
          <a:endParaRPr lang="pl-PL" sz="4500" dirty="0">
            <a:solidFill>
              <a:srgbClr val="FFFFFF"/>
            </a:solidFill>
          </a:endParaRPr>
        </a:p>
        <a:p>
          <a:r>
            <a:rPr lang="es" sz="4500" b="0" i="0" strike="noStrike" cap="none" spc="0" baseline="0" dirty="0">
              <a:solidFill>
                <a:srgbClr val="FFFFFF"/>
              </a:solidFill>
              <a:effectLst/>
              <a:latin typeface="Montserrat-Regular"/>
              <a:ea typeface="Montserrat-Regular"/>
              <a:cs typeface="Montserrat-Regular"/>
            </a:rPr>
            <a:t> más </a:t>
          </a:r>
          <a:r>
            <a:rPr lang="es" sz="4500" b="0" i="0" strike="noStrike" cap="none" spc="0" baseline="0" dirty="0">
              <a:solidFill>
                <a:srgbClr val="FFFF00"/>
              </a:solidFill>
              <a:effectLst/>
              <a:latin typeface="Montserrat-Regular"/>
              <a:ea typeface="Montserrat-Regular"/>
              <a:cs typeface="Montserrat-Regular"/>
            </a:rPr>
            <a:t>ideas</a:t>
          </a:r>
          <a:endParaRPr lang="pl-PL" sz="4500" dirty="0">
            <a:solidFill>
              <a:srgbClr val="FFFF00"/>
            </a:solidFill>
          </a:endParaRPr>
        </a:p>
      </dgm:t>
    </dgm:pt>
    <dgm:pt modelId="{74528DB7-2B55-4218-AFF7-20BAE14E6653}" type="sibTrans" cxnId="{001EE6C1-FEC6-4FA8-AE4F-DDF27DA8AB43}">
      <dgm:prSet custT="1"/>
      <dgm:spPr>
        <a:solidFill>
          <a:schemeClr val="accent1">
            <a:tint val="60000"/>
            <a:hueOff val="0"/>
            <a:satOff val="0"/>
            <a:lumOff val="0"/>
            <a:alphaOff val="0"/>
          </a:schemeClr>
        </a:solidFill>
        <a:ln>
          <a:noFill/>
        </a:ln>
      </dgm:spPr>
      <dgm:t>
        <a:bodyPr/>
        <a:lstStyle/>
        <a:p>
          <a:endParaRPr lang="pl-PL" sz="4500">
            <a:solidFill>
              <a:srgbClr val="FFFFFF"/>
            </a:solidFill>
          </a:endParaRPr>
        </a:p>
      </dgm:t>
    </dgm:pt>
    <dgm:pt modelId="{877BEFE7-A968-4B5B-A17C-4A4056640AD3}" type="parTrans" cxnId="{7A5114E8-5F20-490E-BE80-E7FFAB7D2ABC}">
      <dgm:prSet custT="1"/>
      <dgm:spPr/>
      <dgm:t>
        <a:bodyPr/>
        <a:lstStyle/>
        <a:p>
          <a:endParaRPr lang="pl-PL" sz="4500">
            <a:solidFill>
              <a:srgbClr val="FFFFFF"/>
            </a:solidFill>
          </a:endParaRPr>
        </a:p>
      </dgm:t>
    </dgm:pt>
    <dgm:pt modelId="{FB5832A7-BA39-44E0-BC67-C01C7784603E}">
      <dgm:prSet phldrT="[Teks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s" sz="4500" b="0" i="0" strike="noStrike" cap="none" spc="0" baseline="0" dirty="0">
              <a:solidFill>
                <a:srgbClr val="FFFFFF"/>
              </a:solidFill>
              <a:effectLst/>
              <a:latin typeface="Montserrat-Regular"/>
              <a:ea typeface="Montserrat-Regular"/>
              <a:cs typeface="Montserrat-Regular"/>
            </a:rPr>
            <a:t>más </a:t>
          </a:r>
          <a:r>
            <a:rPr lang="es" sz="4500" b="0" i="0" strike="noStrike" cap="none" spc="0" baseline="0" dirty="0">
              <a:solidFill>
                <a:srgbClr val="FFFF00"/>
              </a:solidFill>
              <a:effectLst/>
              <a:latin typeface="PT Sans"/>
              <a:ea typeface="PT Sans"/>
              <a:cs typeface="PT Sans"/>
            </a:rPr>
            <a:t>ideas</a:t>
          </a:r>
          <a:r>
            <a:rPr lang="es" sz="4500" b="0" i="0" strike="noStrike" cap="none" spc="0" baseline="0" dirty="0">
              <a:solidFill>
                <a:srgbClr val="FFFFFF"/>
              </a:solidFill>
              <a:effectLst/>
              <a:latin typeface="Montserrat-Regular"/>
              <a:ea typeface="Montserrat-Regular"/>
              <a:cs typeface="Montserrat-Regular"/>
            </a:rPr>
            <a:t> </a:t>
          </a:r>
          <a:endParaRPr lang="pl-PL" sz="4500" dirty="0">
            <a:solidFill>
              <a:srgbClr val="FFFFFF"/>
            </a:solidFill>
          </a:endParaRPr>
        </a:p>
        <a:p>
          <a:r>
            <a:rPr lang="en-US" sz="4500" dirty="0">
              <a:solidFill>
                <a:srgbClr val="FFFFFF"/>
              </a:solidFill>
            </a:rPr>
            <a:t>=</a:t>
          </a:r>
          <a:endParaRPr lang="pl-PL" sz="4500" dirty="0">
            <a:solidFill>
              <a:srgbClr val="FFFFFF"/>
            </a:solidFill>
          </a:endParaRPr>
        </a:p>
        <a:p>
          <a:r>
            <a:rPr lang="es" sz="4500" b="0" i="0" strike="noStrike" cap="none" spc="0" baseline="0" dirty="0">
              <a:solidFill>
                <a:srgbClr val="FFFFFF"/>
              </a:solidFill>
              <a:effectLst/>
              <a:latin typeface="Montserrat-Regular"/>
              <a:ea typeface="Montserrat-Regular"/>
              <a:cs typeface="Montserrat-Regular"/>
            </a:rPr>
            <a:t> una mayor posibilidad para una verdadera </a:t>
          </a:r>
          <a:r>
            <a:rPr lang="es" sz="4500" b="0" i="0" strike="noStrike" cap="none" spc="0" baseline="0" dirty="0">
              <a:solidFill>
                <a:srgbClr val="FFFF00"/>
              </a:solidFill>
              <a:effectLst/>
              <a:latin typeface="Montserrat-Regular"/>
              <a:ea typeface="Montserrat-Regular"/>
              <a:cs typeface="Montserrat-Regular"/>
            </a:rPr>
            <a:t>innovación</a:t>
          </a:r>
          <a:r>
            <a:rPr lang="es" sz="4500" b="0" i="0" strike="noStrike" cap="none" spc="0" baseline="0" dirty="0">
              <a:solidFill>
                <a:srgbClr val="FFFFFF"/>
              </a:solidFill>
              <a:effectLst/>
              <a:latin typeface="Montserrat-Regular"/>
              <a:ea typeface="Montserrat-Regular"/>
              <a:cs typeface="Montserrat-Regular"/>
            </a:rPr>
            <a:t> que nos distinga de la competencia </a:t>
          </a:r>
          <a:endParaRPr lang="pl-PL" sz="4500" dirty="0">
            <a:solidFill>
              <a:srgbClr val="FFFFFF"/>
            </a:solidFill>
          </a:endParaRPr>
        </a:p>
      </dgm:t>
    </dgm:pt>
    <dgm:pt modelId="{E6873EED-A83D-41A1-824A-9E8E5F5FF764}" type="sibTrans" cxnId="{7A5114E8-5F20-490E-BE80-E7FFAB7D2ABC}">
      <dgm:prSet custT="1"/>
      <dgm:spPr>
        <a:solidFill>
          <a:schemeClr val="accent1">
            <a:tint val="60000"/>
            <a:hueOff val="0"/>
            <a:satOff val="0"/>
            <a:lumOff val="0"/>
            <a:alphaOff val="0"/>
          </a:schemeClr>
        </a:solidFill>
        <a:ln>
          <a:noFill/>
        </a:ln>
      </dgm:spPr>
      <dgm:t>
        <a:bodyPr/>
        <a:lstStyle/>
        <a:p>
          <a:endParaRPr lang="pl-PL" sz="4500">
            <a:solidFill>
              <a:srgbClr val="FFFFFF"/>
            </a:solidFill>
          </a:endParaRPr>
        </a:p>
      </dgm:t>
    </dgm:pt>
    <dgm:pt modelId="{E40F5877-7305-4108-8911-D26448C701C6}" type="parTrans" cxnId="{FB12CCDF-606F-4883-9AA0-4483A74F6D87}">
      <dgm:prSet custT="1"/>
      <dgm:spPr/>
      <dgm:t>
        <a:bodyPr/>
        <a:lstStyle/>
        <a:p>
          <a:endParaRPr lang="pl-PL" sz="4500">
            <a:solidFill>
              <a:srgbClr val="FFFFFF"/>
            </a:solidFill>
          </a:endParaRPr>
        </a:p>
      </dgm:t>
    </dgm:pt>
    <dgm:pt modelId="{ED4B0A59-F11C-449B-BE77-D32EFDB0AA21}">
      <dgm:prSe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s" sz="4500" b="0" i="0" strike="noStrike" cap="none" spc="0" baseline="0">
              <a:solidFill>
                <a:srgbClr val="FFFF00"/>
              </a:solidFill>
              <a:effectLst/>
              <a:latin typeface="Montserrat-Regular"/>
              <a:ea typeface="Montserrat-Regular"/>
              <a:cs typeface="Montserrat-Regular"/>
            </a:rPr>
            <a:t>innovación</a:t>
          </a:r>
          <a:r>
            <a:rPr lang="es" sz="4500" b="0" i="0" strike="noStrike" cap="none" spc="0" baseline="0">
              <a:solidFill>
                <a:srgbClr val="FFFFFF"/>
              </a:solidFill>
              <a:effectLst/>
              <a:latin typeface="Montserrat-Regular"/>
              <a:ea typeface="Montserrat-Regular"/>
              <a:cs typeface="Montserrat-Regular"/>
            </a:rPr>
            <a:t> real </a:t>
          </a:r>
          <a:endParaRPr lang="pl-PL" sz="4500">
            <a:solidFill>
              <a:srgbClr val="FFFFFF"/>
            </a:solidFill>
          </a:endParaRPr>
        </a:p>
        <a:p>
          <a:r>
            <a:rPr lang="en-US" sz="4500">
              <a:solidFill>
                <a:srgbClr val="FFFFFF"/>
              </a:solidFill>
            </a:rPr>
            <a:t>=</a:t>
          </a:r>
          <a:endParaRPr lang="pl-PL" sz="4500">
            <a:solidFill>
              <a:srgbClr val="FFFFFF"/>
            </a:solidFill>
          </a:endParaRPr>
        </a:p>
        <a:p>
          <a:r>
            <a:rPr lang="es" sz="4500" b="0" i="0" strike="noStrike" cap="none" spc="0" baseline="0">
              <a:solidFill>
                <a:srgbClr val="FFFFFF"/>
              </a:solidFill>
              <a:effectLst/>
              <a:latin typeface="Montserrat-Regular"/>
              <a:ea typeface="Montserrat-Regular"/>
              <a:cs typeface="Montserrat-Regular"/>
            </a:rPr>
            <a:t> </a:t>
          </a:r>
          <a:r>
            <a:rPr lang="es" sz="4500" b="0" i="0" strike="noStrike" cap="none" spc="0" baseline="0">
              <a:solidFill>
                <a:srgbClr val="FFFF00"/>
              </a:solidFill>
              <a:effectLst/>
              <a:latin typeface="Montserrat-Regular"/>
              <a:ea typeface="Montserrat-Regular"/>
              <a:cs typeface="Montserrat-Regular"/>
            </a:rPr>
            <a:t>beneficios</a:t>
          </a:r>
          <a:r>
            <a:rPr lang="es" sz="4500" b="0" i="0" strike="noStrike" cap="none" spc="0" baseline="0">
              <a:solidFill>
                <a:srgbClr val="FFFFFF"/>
              </a:solidFill>
              <a:effectLst/>
              <a:latin typeface="Montserrat-Regular"/>
              <a:ea typeface="Montserrat-Regular"/>
              <a:cs typeface="Montserrat-Regular"/>
            </a:rPr>
            <a:t> reales para la organización</a:t>
          </a:r>
          <a:endParaRPr lang="pl-PL" sz="4500">
            <a:solidFill>
              <a:srgbClr val="FFFFFF"/>
            </a:solidFill>
          </a:endParaRPr>
        </a:p>
      </dgm:t>
    </dgm:pt>
    <dgm:pt modelId="{71BDE4A5-58A2-497F-8F1D-597D721C7AC5}" type="sibTrans" cxnId="{FB12CCDF-606F-4883-9AA0-4483A74F6D87}">
      <dgm:prSet custT="1"/>
      <dgm:spPr/>
      <dgm:t>
        <a:bodyPr/>
        <a:lstStyle/>
        <a:p>
          <a:endParaRPr lang="pl-PL" sz="4500">
            <a:solidFill>
              <a:srgbClr val="FFFFFF"/>
            </a:solidFill>
          </a:endParaRPr>
        </a:p>
      </dgm:t>
    </dgm:pt>
    <dgm:pt modelId="{BA8039CC-B440-42A6-8AD2-0CA12758F35C}" type="pres">
      <dgm:prSet presAssocID="{9FFDC26D-E937-4D9B-AFB0-ACB1FB64FEDD}" presName="Name0" presStyleCnt="0">
        <dgm:presLayoutVars>
          <dgm:dir/>
          <dgm:resizeHandles val="exact"/>
        </dgm:presLayoutVars>
      </dgm:prSet>
      <dgm:spPr/>
    </dgm:pt>
    <dgm:pt modelId="{4ACC2367-B8CC-4BBD-B5EC-0F897979431A}" type="pres">
      <dgm:prSet presAssocID="{76DC3A7E-3F92-4D3F-ADB4-D6ADD67B5044}" presName="node" presStyleLbl="node1" presStyleIdx="0" presStyleCnt="4" custScaleY="260593">
        <dgm:presLayoutVars>
          <dgm:bulletEnabled val="1"/>
        </dgm:presLayoutVars>
      </dgm:prSet>
      <dgm:spPr/>
    </dgm:pt>
    <dgm:pt modelId="{E2DA34B6-94CD-4E3C-9B81-ADEA674E3969}" type="pres">
      <dgm:prSet presAssocID="{204B8CEC-287A-4EB7-93ED-803BE6E44E1F}" presName="sibTrans" presStyleLbl="sibTrans2D1" presStyleIdx="0" presStyleCnt="3"/>
      <dgm:spPr/>
    </dgm:pt>
    <dgm:pt modelId="{5EDE4255-CFD7-4192-8751-AAEEDF2CC382}" type="pres">
      <dgm:prSet presAssocID="{204B8CEC-287A-4EB7-93ED-803BE6E44E1F}" presName="connectorText" presStyleLbl="sibTrans2D1" presStyleIdx="0" presStyleCnt="3"/>
      <dgm:spPr/>
    </dgm:pt>
    <dgm:pt modelId="{B184E9B9-8603-49BF-A524-37F71504124B}" type="pres">
      <dgm:prSet presAssocID="{0151B687-6E50-4463-A780-6E90E3A9836A}" presName="node" presStyleLbl="node1" presStyleIdx="1" presStyleCnt="4" custScaleY="260593">
        <dgm:presLayoutVars>
          <dgm:bulletEnabled val="1"/>
        </dgm:presLayoutVars>
      </dgm:prSet>
      <dgm:spPr/>
    </dgm:pt>
    <dgm:pt modelId="{06385065-6E49-41AD-8C27-2F30842959E2}" type="pres">
      <dgm:prSet presAssocID="{74528DB7-2B55-4218-AFF7-20BAE14E6653}" presName="sibTrans" presStyleLbl="sibTrans2D1" presStyleIdx="1" presStyleCnt="3"/>
      <dgm:spPr/>
    </dgm:pt>
    <dgm:pt modelId="{41E20550-D245-4A30-9E1F-C95D9A12051A}" type="pres">
      <dgm:prSet presAssocID="{74528DB7-2B55-4218-AFF7-20BAE14E6653}" presName="connectorText" presStyleLbl="sibTrans2D1" presStyleIdx="1" presStyleCnt="3"/>
      <dgm:spPr/>
    </dgm:pt>
    <dgm:pt modelId="{8775165A-F11E-4D0E-AF9B-C7207886D49E}" type="pres">
      <dgm:prSet presAssocID="{FB5832A7-BA39-44E0-BC67-C01C7784603E}" presName="node" presStyleLbl="node1" presStyleIdx="2" presStyleCnt="4" custScaleY="260593">
        <dgm:presLayoutVars>
          <dgm:bulletEnabled val="1"/>
        </dgm:presLayoutVars>
      </dgm:prSet>
      <dgm:spPr/>
    </dgm:pt>
    <dgm:pt modelId="{35FB0DAA-B3C1-4483-AE91-262B81D2CE18}" type="pres">
      <dgm:prSet presAssocID="{E6873EED-A83D-41A1-824A-9E8E5F5FF764}" presName="sibTrans" presStyleLbl="sibTrans2D1" presStyleIdx="2" presStyleCnt="3"/>
      <dgm:spPr/>
    </dgm:pt>
    <dgm:pt modelId="{80C641AB-B5B5-4415-9899-1D83877E116E}" type="pres">
      <dgm:prSet presAssocID="{E6873EED-A83D-41A1-824A-9E8E5F5FF764}" presName="connectorText" presStyleLbl="sibTrans2D1" presStyleIdx="2" presStyleCnt="3"/>
      <dgm:spPr/>
    </dgm:pt>
    <dgm:pt modelId="{ACEC91F8-7B3D-4877-B646-C7B04BDFDB1E}" type="pres">
      <dgm:prSet presAssocID="{ED4B0A59-F11C-449B-BE77-D32EFDB0AA21}" presName="node" presStyleLbl="node1" presStyleIdx="3" presStyleCnt="4" custScaleY="260593">
        <dgm:presLayoutVars>
          <dgm:bulletEnabled val="1"/>
        </dgm:presLayoutVars>
      </dgm:prSet>
      <dgm:spPr/>
    </dgm:pt>
  </dgm:ptLst>
  <dgm:cxnLst>
    <dgm:cxn modelId="{10EF8D17-89A7-4ED1-A696-9E1FC75866B4}" type="presOf" srcId="{ED4B0A59-F11C-449B-BE77-D32EFDB0AA21}" destId="{ACEC91F8-7B3D-4877-B646-C7B04BDFDB1E}" srcOrd="0" destOrd="0" presId="urn:microsoft.com/office/officeart/2005/8/layout/process1"/>
    <dgm:cxn modelId="{2214561B-650C-4E66-BC15-98C98D1297CD}" srcId="{9FFDC26D-E937-4D9B-AFB0-ACB1FB64FEDD}" destId="{76DC3A7E-3F92-4D3F-ADB4-D6ADD67B5044}" srcOrd="0" destOrd="0" parTransId="{4914D16B-B333-4F82-B6D2-CE8AA9DDEB48}" sibTransId="{204B8CEC-287A-4EB7-93ED-803BE6E44E1F}"/>
    <dgm:cxn modelId="{C03D7623-381A-495A-B7E7-01766327E4D1}" type="presOf" srcId="{9FFDC26D-E937-4D9B-AFB0-ACB1FB64FEDD}" destId="{BA8039CC-B440-42A6-8AD2-0CA12758F35C}" srcOrd="0" destOrd="0" presId="urn:microsoft.com/office/officeart/2005/8/layout/process1"/>
    <dgm:cxn modelId="{E05CDF64-83B1-4F6D-91CA-12488E0E8978}" type="presOf" srcId="{0151B687-6E50-4463-A780-6E90E3A9836A}" destId="{B184E9B9-8603-49BF-A524-37F71504124B}" srcOrd="0" destOrd="0" presId="urn:microsoft.com/office/officeart/2005/8/layout/process1"/>
    <dgm:cxn modelId="{EB405B46-B3CE-47D7-9382-1243ECB32995}" type="presOf" srcId="{FB5832A7-BA39-44E0-BC67-C01C7784603E}" destId="{8775165A-F11E-4D0E-AF9B-C7207886D49E}" srcOrd="0" destOrd="0" presId="urn:microsoft.com/office/officeart/2005/8/layout/process1"/>
    <dgm:cxn modelId="{7F433993-A679-4530-909B-16AFD48FFFAF}" type="presOf" srcId="{E6873EED-A83D-41A1-824A-9E8E5F5FF764}" destId="{80C641AB-B5B5-4415-9899-1D83877E116E}" srcOrd="1" destOrd="0" presId="urn:microsoft.com/office/officeart/2005/8/layout/process1"/>
    <dgm:cxn modelId="{DEDE0894-6424-4977-89AF-16E9B5041FB5}" type="presOf" srcId="{74528DB7-2B55-4218-AFF7-20BAE14E6653}" destId="{41E20550-D245-4A30-9E1F-C95D9A12051A}" srcOrd="1" destOrd="0" presId="urn:microsoft.com/office/officeart/2005/8/layout/process1"/>
    <dgm:cxn modelId="{7ED4E1A3-04F2-4445-937D-433CAE7634C6}" type="presOf" srcId="{74528DB7-2B55-4218-AFF7-20BAE14E6653}" destId="{06385065-6E49-41AD-8C27-2F30842959E2}" srcOrd="0" destOrd="0" presId="urn:microsoft.com/office/officeart/2005/8/layout/process1"/>
    <dgm:cxn modelId="{97CAB3A9-25D1-47BC-8DB4-0A6F60A693CB}" type="presOf" srcId="{204B8CEC-287A-4EB7-93ED-803BE6E44E1F}" destId="{5EDE4255-CFD7-4192-8751-AAEEDF2CC382}" srcOrd="1" destOrd="0" presId="urn:microsoft.com/office/officeart/2005/8/layout/process1"/>
    <dgm:cxn modelId="{9B3453B8-1FFD-4D3B-8178-81F14B7DF23A}" type="presOf" srcId="{76DC3A7E-3F92-4D3F-ADB4-D6ADD67B5044}" destId="{4ACC2367-B8CC-4BBD-B5EC-0F897979431A}" srcOrd="0" destOrd="0" presId="urn:microsoft.com/office/officeart/2005/8/layout/process1"/>
    <dgm:cxn modelId="{001EE6C1-FEC6-4FA8-AE4F-DDF27DA8AB43}" srcId="{9FFDC26D-E937-4D9B-AFB0-ACB1FB64FEDD}" destId="{0151B687-6E50-4463-A780-6E90E3A9836A}" srcOrd="1" destOrd="0" parTransId="{3BFDC36D-FC67-40CE-AE45-12D6E67214D2}" sibTransId="{74528DB7-2B55-4218-AFF7-20BAE14E6653}"/>
    <dgm:cxn modelId="{189EB7D3-58BB-4EEA-862C-82F82478B533}" type="presOf" srcId="{204B8CEC-287A-4EB7-93ED-803BE6E44E1F}" destId="{E2DA34B6-94CD-4E3C-9B81-ADEA674E3969}" srcOrd="0" destOrd="0" presId="urn:microsoft.com/office/officeart/2005/8/layout/process1"/>
    <dgm:cxn modelId="{FB12CCDF-606F-4883-9AA0-4483A74F6D87}" srcId="{9FFDC26D-E937-4D9B-AFB0-ACB1FB64FEDD}" destId="{ED4B0A59-F11C-449B-BE77-D32EFDB0AA21}" srcOrd="3" destOrd="0" parTransId="{E40F5877-7305-4108-8911-D26448C701C6}" sibTransId="{71BDE4A5-58A2-497F-8F1D-597D721C7AC5}"/>
    <dgm:cxn modelId="{7A5114E8-5F20-490E-BE80-E7FFAB7D2ABC}" srcId="{9FFDC26D-E937-4D9B-AFB0-ACB1FB64FEDD}" destId="{FB5832A7-BA39-44E0-BC67-C01C7784603E}" srcOrd="2" destOrd="0" parTransId="{877BEFE7-A968-4B5B-A17C-4A4056640AD3}" sibTransId="{E6873EED-A83D-41A1-824A-9E8E5F5FF764}"/>
    <dgm:cxn modelId="{465C39E8-FEFE-4C56-A7C7-46A21CC88C01}" type="presOf" srcId="{E6873EED-A83D-41A1-824A-9E8E5F5FF764}" destId="{35FB0DAA-B3C1-4483-AE91-262B81D2CE18}" srcOrd="0" destOrd="0" presId="urn:microsoft.com/office/officeart/2005/8/layout/process1"/>
    <dgm:cxn modelId="{5B93468C-06E3-44BA-B5E2-696C8AB752B4}" type="presParOf" srcId="{BA8039CC-B440-42A6-8AD2-0CA12758F35C}" destId="{4ACC2367-B8CC-4BBD-B5EC-0F897979431A}" srcOrd="0" destOrd="0" presId="urn:microsoft.com/office/officeart/2005/8/layout/process1"/>
    <dgm:cxn modelId="{0EA30EF5-B3BE-4CE5-896C-A53B012B3E89}" type="presParOf" srcId="{BA8039CC-B440-42A6-8AD2-0CA12758F35C}" destId="{E2DA34B6-94CD-4E3C-9B81-ADEA674E3969}" srcOrd="1" destOrd="0" presId="urn:microsoft.com/office/officeart/2005/8/layout/process1"/>
    <dgm:cxn modelId="{9354069C-E200-49FB-A807-3471FCA77947}" type="presParOf" srcId="{E2DA34B6-94CD-4E3C-9B81-ADEA674E3969}" destId="{5EDE4255-CFD7-4192-8751-AAEEDF2CC382}" srcOrd="0" destOrd="0" presId="urn:microsoft.com/office/officeart/2005/8/layout/process1"/>
    <dgm:cxn modelId="{04767C3C-BD81-4C23-840D-EC79CE281660}" type="presParOf" srcId="{BA8039CC-B440-42A6-8AD2-0CA12758F35C}" destId="{B184E9B9-8603-49BF-A524-37F71504124B}" srcOrd="2" destOrd="0" presId="urn:microsoft.com/office/officeart/2005/8/layout/process1"/>
    <dgm:cxn modelId="{38BB1AEF-41FA-4DE0-9CDD-28C814AC5BE8}" type="presParOf" srcId="{BA8039CC-B440-42A6-8AD2-0CA12758F35C}" destId="{06385065-6E49-41AD-8C27-2F30842959E2}" srcOrd="3" destOrd="0" presId="urn:microsoft.com/office/officeart/2005/8/layout/process1"/>
    <dgm:cxn modelId="{8C672466-80C1-4DCC-A4C0-9FB3FC9FD719}" type="presParOf" srcId="{06385065-6E49-41AD-8C27-2F30842959E2}" destId="{41E20550-D245-4A30-9E1F-C95D9A12051A}" srcOrd="0" destOrd="0" presId="urn:microsoft.com/office/officeart/2005/8/layout/process1"/>
    <dgm:cxn modelId="{AA3550D0-D9B2-47AE-940E-73043F29D888}" type="presParOf" srcId="{BA8039CC-B440-42A6-8AD2-0CA12758F35C}" destId="{8775165A-F11E-4D0E-AF9B-C7207886D49E}" srcOrd="4" destOrd="0" presId="urn:microsoft.com/office/officeart/2005/8/layout/process1"/>
    <dgm:cxn modelId="{74C6EC7C-4DC4-4F66-9607-C54B6D40775C}" type="presParOf" srcId="{BA8039CC-B440-42A6-8AD2-0CA12758F35C}" destId="{35FB0DAA-B3C1-4483-AE91-262B81D2CE18}" srcOrd="5" destOrd="0" presId="urn:microsoft.com/office/officeart/2005/8/layout/process1"/>
    <dgm:cxn modelId="{D679579F-4738-4FB7-BE29-C9BE48722423}" type="presParOf" srcId="{35FB0DAA-B3C1-4483-AE91-262B81D2CE18}" destId="{80C641AB-B5B5-4415-9899-1D83877E116E}" srcOrd="0" destOrd="0" presId="urn:microsoft.com/office/officeart/2005/8/layout/process1"/>
    <dgm:cxn modelId="{16953EDD-FBD5-4A8A-B2B1-1707E7E4C6E5}" type="presParOf" srcId="{BA8039CC-B440-42A6-8AD2-0CA12758F35C}" destId="{ACEC91F8-7B3D-4877-B646-C7B04BDFDB1E}"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C2367-B8CC-4BBD-B5EC-0F897979431A}">
      <dsp:nvSpPr>
        <dsp:cNvPr id="0" name=""/>
        <dsp:cNvSpPr/>
      </dsp:nvSpPr>
      <dsp:spPr>
        <a:xfrm>
          <a:off x="21168" y="0"/>
          <a:ext cx="4381859" cy="6858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s" sz="4500" b="0" i="0" strike="noStrike" kern="1200" cap="none" spc="0" baseline="0" dirty="0">
              <a:solidFill>
                <a:srgbClr val="FFFFFF"/>
              </a:solidFill>
              <a:effectLst/>
              <a:latin typeface="Montserrat-Regular"/>
              <a:ea typeface="Montserrat-Regular"/>
              <a:cs typeface="Montserrat-Regular"/>
            </a:rPr>
            <a:t>implantar una </a:t>
          </a:r>
          <a:r>
            <a:rPr lang="es" sz="4500" b="0" i="0" strike="noStrike" kern="1200" cap="none" spc="0" baseline="0" dirty="0">
              <a:solidFill>
                <a:srgbClr val="FFFF00"/>
              </a:solidFill>
              <a:effectLst/>
              <a:latin typeface="PT Sans"/>
              <a:ea typeface="PT Sans"/>
              <a:cs typeface="PT Sans"/>
            </a:rPr>
            <a:t>cultura</a:t>
          </a:r>
          <a:r>
            <a:rPr lang="es" sz="4500" b="0" i="0" strike="noStrike" kern="1200" cap="none" spc="0" baseline="0" dirty="0">
              <a:solidFill>
                <a:srgbClr val="FFFFFF"/>
              </a:solidFill>
              <a:effectLst/>
              <a:latin typeface="PT Sans"/>
              <a:ea typeface="PT Sans"/>
              <a:cs typeface="PT Sans"/>
            </a:rPr>
            <a:t>  que apoye </a:t>
          </a:r>
          <a:r>
            <a:rPr lang="es" sz="4500" b="0" i="0" strike="noStrike" kern="1200" cap="none" spc="0" baseline="0" dirty="0">
              <a:solidFill>
                <a:srgbClr val="FFFF00"/>
              </a:solidFill>
              <a:effectLst/>
              <a:latin typeface="PT Sans"/>
              <a:ea typeface="PT Sans"/>
              <a:cs typeface="PT Sans"/>
            </a:rPr>
            <a:t>la creatividad</a:t>
          </a:r>
          <a:r>
            <a:rPr lang="es" sz="4500" b="0" i="0" strike="noStrike" kern="1200" cap="none" spc="0" baseline="0" dirty="0">
              <a:solidFill>
                <a:srgbClr val="FFFFFF"/>
              </a:solidFill>
              <a:effectLst/>
              <a:latin typeface="PT Sans"/>
              <a:ea typeface="PT Sans"/>
              <a:cs typeface="PT Sans"/>
            </a:rPr>
            <a:t> del personal de la organización</a:t>
          </a:r>
          <a:endParaRPr lang="pl-PL" sz="4500" kern="1200" dirty="0">
            <a:solidFill>
              <a:srgbClr val="FFFFFF"/>
            </a:solidFill>
          </a:endParaRPr>
        </a:p>
      </dsp:txBody>
      <dsp:txXfrm>
        <a:off x="149508" y="128340"/>
        <a:ext cx="4125179" cy="6601320"/>
      </dsp:txXfrm>
    </dsp:sp>
    <dsp:sp modelId="{E2DA34B6-94CD-4E3C-9B81-ADEA674E3969}">
      <dsp:nvSpPr>
        <dsp:cNvPr id="0" name=""/>
        <dsp:cNvSpPr/>
      </dsp:nvSpPr>
      <dsp:spPr>
        <a:xfrm>
          <a:off x="4841213" y="2885649"/>
          <a:ext cx="928954" cy="10867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00250">
            <a:lnSpc>
              <a:spcPct val="90000"/>
            </a:lnSpc>
            <a:spcBef>
              <a:spcPct val="0"/>
            </a:spcBef>
            <a:spcAft>
              <a:spcPct val="35000"/>
            </a:spcAft>
            <a:buNone/>
          </a:pPr>
          <a:endParaRPr lang="pl-PL" sz="4500" kern="1200">
            <a:solidFill>
              <a:srgbClr val="FFFFFF"/>
            </a:solidFill>
          </a:endParaRPr>
        </a:p>
      </dsp:txBody>
      <dsp:txXfrm>
        <a:off x="4841213" y="3102989"/>
        <a:ext cx="650268" cy="652021"/>
      </dsp:txXfrm>
    </dsp:sp>
    <dsp:sp modelId="{B184E9B9-8603-49BF-A524-37F71504124B}">
      <dsp:nvSpPr>
        <dsp:cNvPr id="0" name=""/>
        <dsp:cNvSpPr/>
      </dsp:nvSpPr>
      <dsp:spPr>
        <a:xfrm>
          <a:off x="6155771" y="0"/>
          <a:ext cx="4381859" cy="6858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s" sz="4500" b="0" i="0" strike="noStrike" kern="1200" cap="none" spc="0" baseline="0" dirty="0">
              <a:solidFill>
                <a:srgbClr val="FFFFFF"/>
              </a:solidFill>
              <a:effectLst/>
              <a:latin typeface="Montserrat-Regular"/>
              <a:ea typeface="Montserrat-Regular"/>
              <a:cs typeface="Montserrat-Regular"/>
            </a:rPr>
            <a:t>más </a:t>
          </a:r>
          <a:r>
            <a:rPr lang="es" sz="4500" b="0" i="0" strike="noStrike" kern="1200" cap="none" spc="0" baseline="0" dirty="0">
              <a:solidFill>
                <a:srgbClr val="FFFF00"/>
              </a:solidFill>
              <a:effectLst/>
              <a:latin typeface="PT Sans"/>
              <a:ea typeface="PT Sans"/>
              <a:cs typeface="PT Sans"/>
            </a:rPr>
            <a:t>personal </a:t>
          </a:r>
          <a:r>
            <a:rPr lang="es" sz="4500" b="0" i="0" strike="noStrike" kern="1200" cap="none" spc="0" baseline="0" dirty="0">
              <a:solidFill>
                <a:srgbClr val="FFFFFF"/>
              </a:solidFill>
              <a:effectLst/>
              <a:latin typeface="PT Sans"/>
              <a:ea typeface="PT Sans"/>
              <a:cs typeface="PT Sans"/>
            </a:rPr>
            <a:t>creativo</a:t>
          </a:r>
          <a:endParaRPr lang="pl-PL" sz="4500" kern="1200" dirty="0">
            <a:solidFill>
              <a:srgbClr val="FFFFFF"/>
            </a:solidFill>
          </a:endParaRPr>
        </a:p>
        <a:p>
          <a:pPr marL="0" lvl="0" indent="0" algn="ctr" defTabSz="2000250">
            <a:lnSpc>
              <a:spcPct val="90000"/>
            </a:lnSpc>
            <a:spcBef>
              <a:spcPct val="0"/>
            </a:spcBef>
            <a:spcAft>
              <a:spcPct val="35000"/>
            </a:spcAft>
            <a:buNone/>
          </a:pPr>
          <a:r>
            <a:rPr lang="en-US" sz="4500" kern="1200" dirty="0">
              <a:solidFill>
                <a:srgbClr val="FFFFFF"/>
              </a:solidFill>
            </a:rPr>
            <a:t>=</a:t>
          </a:r>
          <a:endParaRPr lang="pl-PL" sz="4500" kern="1200" dirty="0">
            <a:solidFill>
              <a:srgbClr val="FFFFFF"/>
            </a:solidFill>
          </a:endParaRPr>
        </a:p>
        <a:p>
          <a:pPr marL="0" lvl="0" indent="0" algn="ctr" defTabSz="2000250">
            <a:lnSpc>
              <a:spcPct val="90000"/>
            </a:lnSpc>
            <a:spcBef>
              <a:spcPct val="0"/>
            </a:spcBef>
            <a:spcAft>
              <a:spcPct val="35000"/>
            </a:spcAft>
            <a:buNone/>
          </a:pPr>
          <a:r>
            <a:rPr lang="es" sz="4500" b="0" i="0" strike="noStrike" kern="1200" cap="none" spc="0" baseline="0" dirty="0">
              <a:solidFill>
                <a:srgbClr val="FFFFFF"/>
              </a:solidFill>
              <a:effectLst/>
              <a:latin typeface="Montserrat-Regular"/>
              <a:ea typeface="Montserrat-Regular"/>
              <a:cs typeface="Montserrat-Regular"/>
            </a:rPr>
            <a:t> más </a:t>
          </a:r>
          <a:r>
            <a:rPr lang="es" sz="4500" b="0" i="0" strike="noStrike" kern="1200" cap="none" spc="0" baseline="0" dirty="0">
              <a:solidFill>
                <a:srgbClr val="FFFF00"/>
              </a:solidFill>
              <a:effectLst/>
              <a:latin typeface="Montserrat-Regular"/>
              <a:ea typeface="Montserrat-Regular"/>
              <a:cs typeface="Montserrat-Regular"/>
            </a:rPr>
            <a:t>ideas</a:t>
          </a:r>
          <a:endParaRPr lang="pl-PL" sz="4500" kern="1200" dirty="0">
            <a:solidFill>
              <a:srgbClr val="FFFF00"/>
            </a:solidFill>
          </a:endParaRPr>
        </a:p>
      </dsp:txBody>
      <dsp:txXfrm>
        <a:off x="6284111" y="128340"/>
        <a:ext cx="4125179" cy="6601320"/>
      </dsp:txXfrm>
    </dsp:sp>
    <dsp:sp modelId="{06385065-6E49-41AD-8C27-2F30842959E2}">
      <dsp:nvSpPr>
        <dsp:cNvPr id="0" name=""/>
        <dsp:cNvSpPr/>
      </dsp:nvSpPr>
      <dsp:spPr>
        <a:xfrm>
          <a:off x="10975816" y="2885649"/>
          <a:ext cx="928954" cy="10867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00250">
            <a:lnSpc>
              <a:spcPct val="90000"/>
            </a:lnSpc>
            <a:spcBef>
              <a:spcPct val="0"/>
            </a:spcBef>
            <a:spcAft>
              <a:spcPct val="35000"/>
            </a:spcAft>
            <a:buNone/>
          </a:pPr>
          <a:endParaRPr lang="pl-PL" sz="4500" kern="1200">
            <a:solidFill>
              <a:srgbClr val="FFFFFF"/>
            </a:solidFill>
          </a:endParaRPr>
        </a:p>
      </dsp:txBody>
      <dsp:txXfrm>
        <a:off x="10975816" y="3102989"/>
        <a:ext cx="650268" cy="652021"/>
      </dsp:txXfrm>
    </dsp:sp>
    <dsp:sp modelId="{8775165A-F11E-4D0E-AF9B-C7207886D49E}">
      <dsp:nvSpPr>
        <dsp:cNvPr id="0" name=""/>
        <dsp:cNvSpPr/>
      </dsp:nvSpPr>
      <dsp:spPr>
        <a:xfrm>
          <a:off x="12290374" y="0"/>
          <a:ext cx="4381859" cy="6858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s" sz="4500" b="0" i="0" strike="noStrike" kern="1200" cap="none" spc="0" baseline="0" dirty="0">
              <a:solidFill>
                <a:srgbClr val="FFFFFF"/>
              </a:solidFill>
              <a:effectLst/>
              <a:latin typeface="Montserrat-Regular"/>
              <a:ea typeface="Montserrat-Regular"/>
              <a:cs typeface="Montserrat-Regular"/>
            </a:rPr>
            <a:t>más </a:t>
          </a:r>
          <a:r>
            <a:rPr lang="es" sz="4500" b="0" i="0" strike="noStrike" kern="1200" cap="none" spc="0" baseline="0" dirty="0">
              <a:solidFill>
                <a:srgbClr val="FFFF00"/>
              </a:solidFill>
              <a:effectLst/>
              <a:latin typeface="PT Sans"/>
              <a:ea typeface="PT Sans"/>
              <a:cs typeface="PT Sans"/>
            </a:rPr>
            <a:t>ideas</a:t>
          </a:r>
          <a:r>
            <a:rPr lang="es" sz="4500" b="0" i="0" strike="noStrike" kern="1200" cap="none" spc="0" baseline="0" dirty="0">
              <a:solidFill>
                <a:srgbClr val="FFFFFF"/>
              </a:solidFill>
              <a:effectLst/>
              <a:latin typeface="Montserrat-Regular"/>
              <a:ea typeface="Montserrat-Regular"/>
              <a:cs typeface="Montserrat-Regular"/>
            </a:rPr>
            <a:t> </a:t>
          </a:r>
          <a:endParaRPr lang="pl-PL" sz="4500" kern="1200" dirty="0">
            <a:solidFill>
              <a:srgbClr val="FFFFFF"/>
            </a:solidFill>
          </a:endParaRPr>
        </a:p>
        <a:p>
          <a:pPr marL="0" lvl="0" indent="0" algn="ctr" defTabSz="2000250">
            <a:lnSpc>
              <a:spcPct val="90000"/>
            </a:lnSpc>
            <a:spcBef>
              <a:spcPct val="0"/>
            </a:spcBef>
            <a:spcAft>
              <a:spcPct val="35000"/>
            </a:spcAft>
            <a:buNone/>
          </a:pPr>
          <a:r>
            <a:rPr lang="en-US" sz="4500" kern="1200" dirty="0">
              <a:solidFill>
                <a:srgbClr val="FFFFFF"/>
              </a:solidFill>
            </a:rPr>
            <a:t>=</a:t>
          </a:r>
          <a:endParaRPr lang="pl-PL" sz="4500" kern="1200" dirty="0">
            <a:solidFill>
              <a:srgbClr val="FFFFFF"/>
            </a:solidFill>
          </a:endParaRPr>
        </a:p>
        <a:p>
          <a:pPr marL="0" lvl="0" indent="0" algn="ctr" defTabSz="2000250">
            <a:lnSpc>
              <a:spcPct val="90000"/>
            </a:lnSpc>
            <a:spcBef>
              <a:spcPct val="0"/>
            </a:spcBef>
            <a:spcAft>
              <a:spcPct val="35000"/>
            </a:spcAft>
            <a:buNone/>
          </a:pPr>
          <a:r>
            <a:rPr lang="es" sz="4500" b="0" i="0" strike="noStrike" kern="1200" cap="none" spc="0" baseline="0" dirty="0">
              <a:solidFill>
                <a:srgbClr val="FFFFFF"/>
              </a:solidFill>
              <a:effectLst/>
              <a:latin typeface="Montserrat-Regular"/>
              <a:ea typeface="Montserrat-Regular"/>
              <a:cs typeface="Montserrat-Regular"/>
            </a:rPr>
            <a:t> una mayor posibilidad para una verdadera </a:t>
          </a:r>
          <a:r>
            <a:rPr lang="es" sz="4500" b="0" i="0" strike="noStrike" kern="1200" cap="none" spc="0" baseline="0" dirty="0">
              <a:solidFill>
                <a:srgbClr val="FFFF00"/>
              </a:solidFill>
              <a:effectLst/>
              <a:latin typeface="Montserrat-Regular"/>
              <a:ea typeface="Montserrat-Regular"/>
              <a:cs typeface="Montserrat-Regular"/>
            </a:rPr>
            <a:t>innovación</a:t>
          </a:r>
          <a:r>
            <a:rPr lang="es" sz="4500" b="0" i="0" strike="noStrike" kern="1200" cap="none" spc="0" baseline="0" dirty="0">
              <a:solidFill>
                <a:srgbClr val="FFFFFF"/>
              </a:solidFill>
              <a:effectLst/>
              <a:latin typeface="Montserrat-Regular"/>
              <a:ea typeface="Montserrat-Regular"/>
              <a:cs typeface="Montserrat-Regular"/>
            </a:rPr>
            <a:t> que nos distinga de la competencia </a:t>
          </a:r>
          <a:endParaRPr lang="pl-PL" sz="4500" kern="1200" dirty="0">
            <a:solidFill>
              <a:srgbClr val="FFFFFF"/>
            </a:solidFill>
          </a:endParaRPr>
        </a:p>
      </dsp:txBody>
      <dsp:txXfrm>
        <a:off x="12418714" y="128340"/>
        <a:ext cx="4125179" cy="6601320"/>
      </dsp:txXfrm>
    </dsp:sp>
    <dsp:sp modelId="{35FB0DAA-B3C1-4483-AE91-262B81D2CE18}">
      <dsp:nvSpPr>
        <dsp:cNvPr id="0" name=""/>
        <dsp:cNvSpPr/>
      </dsp:nvSpPr>
      <dsp:spPr>
        <a:xfrm>
          <a:off x="17110419" y="2885649"/>
          <a:ext cx="928954" cy="10867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00250">
            <a:lnSpc>
              <a:spcPct val="90000"/>
            </a:lnSpc>
            <a:spcBef>
              <a:spcPct val="0"/>
            </a:spcBef>
            <a:spcAft>
              <a:spcPct val="35000"/>
            </a:spcAft>
            <a:buNone/>
          </a:pPr>
          <a:endParaRPr lang="pl-PL" sz="4500" kern="1200">
            <a:solidFill>
              <a:srgbClr val="FFFFFF"/>
            </a:solidFill>
          </a:endParaRPr>
        </a:p>
      </dsp:txBody>
      <dsp:txXfrm>
        <a:off x="17110419" y="3102989"/>
        <a:ext cx="650268" cy="652021"/>
      </dsp:txXfrm>
    </dsp:sp>
    <dsp:sp modelId="{ACEC91F8-7B3D-4877-B646-C7B04BDFDB1E}">
      <dsp:nvSpPr>
        <dsp:cNvPr id="0" name=""/>
        <dsp:cNvSpPr/>
      </dsp:nvSpPr>
      <dsp:spPr>
        <a:xfrm>
          <a:off x="18424977" y="0"/>
          <a:ext cx="4381859" cy="6858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s" sz="4500" b="0" i="0" strike="noStrike" kern="1200" cap="none" spc="0" baseline="0">
              <a:solidFill>
                <a:srgbClr val="FFFF00"/>
              </a:solidFill>
              <a:effectLst/>
              <a:latin typeface="Montserrat-Regular"/>
              <a:ea typeface="Montserrat-Regular"/>
              <a:cs typeface="Montserrat-Regular"/>
            </a:rPr>
            <a:t>innovación</a:t>
          </a:r>
          <a:r>
            <a:rPr lang="es" sz="4500" b="0" i="0" strike="noStrike" kern="1200" cap="none" spc="0" baseline="0">
              <a:solidFill>
                <a:srgbClr val="FFFFFF"/>
              </a:solidFill>
              <a:effectLst/>
              <a:latin typeface="Montserrat-Regular"/>
              <a:ea typeface="Montserrat-Regular"/>
              <a:cs typeface="Montserrat-Regular"/>
            </a:rPr>
            <a:t> real </a:t>
          </a:r>
          <a:endParaRPr lang="pl-PL" sz="4500" kern="1200">
            <a:solidFill>
              <a:srgbClr val="FFFFFF"/>
            </a:solidFill>
          </a:endParaRPr>
        </a:p>
        <a:p>
          <a:pPr marL="0" lvl="0" indent="0" algn="ctr" defTabSz="2000250">
            <a:lnSpc>
              <a:spcPct val="90000"/>
            </a:lnSpc>
            <a:spcBef>
              <a:spcPct val="0"/>
            </a:spcBef>
            <a:spcAft>
              <a:spcPct val="35000"/>
            </a:spcAft>
            <a:buNone/>
          </a:pPr>
          <a:r>
            <a:rPr lang="en-US" sz="4500" kern="1200">
              <a:solidFill>
                <a:srgbClr val="FFFFFF"/>
              </a:solidFill>
            </a:rPr>
            <a:t>=</a:t>
          </a:r>
          <a:endParaRPr lang="pl-PL" sz="4500" kern="1200">
            <a:solidFill>
              <a:srgbClr val="FFFFFF"/>
            </a:solidFill>
          </a:endParaRPr>
        </a:p>
        <a:p>
          <a:pPr marL="0" lvl="0" indent="0" algn="ctr" defTabSz="2000250">
            <a:lnSpc>
              <a:spcPct val="90000"/>
            </a:lnSpc>
            <a:spcBef>
              <a:spcPct val="0"/>
            </a:spcBef>
            <a:spcAft>
              <a:spcPct val="35000"/>
            </a:spcAft>
            <a:buNone/>
          </a:pPr>
          <a:r>
            <a:rPr lang="es" sz="4500" b="0" i="0" strike="noStrike" kern="1200" cap="none" spc="0" baseline="0">
              <a:solidFill>
                <a:srgbClr val="FFFFFF"/>
              </a:solidFill>
              <a:effectLst/>
              <a:latin typeface="Montserrat-Regular"/>
              <a:ea typeface="Montserrat-Regular"/>
              <a:cs typeface="Montserrat-Regular"/>
            </a:rPr>
            <a:t> </a:t>
          </a:r>
          <a:r>
            <a:rPr lang="es" sz="4500" b="0" i="0" strike="noStrike" kern="1200" cap="none" spc="0" baseline="0">
              <a:solidFill>
                <a:srgbClr val="FFFF00"/>
              </a:solidFill>
              <a:effectLst/>
              <a:latin typeface="Montserrat-Regular"/>
              <a:ea typeface="Montserrat-Regular"/>
              <a:cs typeface="Montserrat-Regular"/>
            </a:rPr>
            <a:t>beneficios</a:t>
          </a:r>
          <a:r>
            <a:rPr lang="es" sz="4500" b="0" i="0" strike="noStrike" kern="1200" cap="none" spc="0" baseline="0">
              <a:solidFill>
                <a:srgbClr val="FFFFFF"/>
              </a:solidFill>
              <a:effectLst/>
              <a:latin typeface="Montserrat-Regular"/>
              <a:ea typeface="Montserrat-Regular"/>
              <a:cs typeface="Montserrat-Regular"/>
            </a:rPr>
            <a:t> reales para la organización</a:t>
          </a:r>
          <a:endParaRPr lang="pl-PL" sz="4500" kern="1200">
            <a:solidFill>
              <a:srgbClr val="FFFFFF"/>
            </a:solidFill>
          </a:endParaRPr>
        </a:p>
      </dsp:txBody>
      <dsp:txXfrm>
        <a:off x="18553317" y="128340"/>
        <a:ext cx="4125179" cy="660132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 name="Shape 52"/>
          <p:cNvSpPr>
            <a:spLocks noGrp="1" noRot="1" noChangeAspect="1"/>
          </p:cNvSpPr>
          <p:nvPr>
            <p:ph type="sldImg"/>
          </p:nvPr>
        </p:nvSpPr>
        <p:spPr>
          <a:xfrm>
            <a:off x="1143000" y="685800"/>
            <a:ext cx="4572000" cy="3429000"/>
          </a:xfrm>
          <a:prstGeom prst="rect">
            <a:avLst/>
          </a:prstGeom>
        </p:spPr>
      </p:sp>
      <p:sp>
        <p:nvSpPr>
          <p:cNvPr id="53" name="Shape 5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1045389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sz="220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195426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en-US">
              <a:solidFill>
                <a:srgbClr val="496F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832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en-US"/>
          </a:p>
        </p:txBody>
      </p:sp>
    </p:spTree>
    <p:extLst>
      <p:ext uri="{BB962C8B-B14F-4D97-AF65-F5344CB8AC3E}">
        <p14:creationId xmlns:p14="http://schemas.microsoft.com/office/powerpoint/2010/main" val="3016228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sz="2400" b="0" kern="1200" baseline="0">
              <a:solidFill>
                <a:schemeClr val="tx1"/>
              </a:solidFill>
              <a:latin typeface="Calibri" pitchFamily="34" charset="0"/>
              <a:ea typeface="Helvetica Neue"/>
              <a:cs typeface="Helvetica Neue"/>
              <a:sym typeface="Helvetica Neue"/>
            </a:endParaRPr>
          </a:p>
        </p:txBody>
      </p:sp>
    </p:spTree>
    <p:extLst>
      <p:ext uri="{BB962C8B-B14F-4D97-AF65-F5344CB8AC3E}">
        <p14:creationId xmlns:p14="http://schemas.microsoft.com/office/powerpoint/2010/main" val="2160427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sz="2400" b="0" kern="1200" baseline="0">
              <a:solidFill>
                <a:schemeClr val="tx1"/>
              </a:solidFill>
              <a:latin typeface="Calibri" pitchFamily="34" charset="0"/>
              <a:ea typeface="Helvetica Neue"/>
              <a:cs typeface="Helvetica Neue"/>
              <a:sym typeface="Helvetica Neue"/>
            </a:endParaRPr>
          </a:p>
        </p:txBody>
      </p:sp>
    </p:spTree>
    <p:extLst>
      <p:ext uri="{BB962C8B-B14F-4D97-AF65-F5344CB8AC3E}">
        <p14:creationId xmlns:p14="http://schemas.microsoft.com/office/powerpoint/2010/main" val="2054683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en-US">
              <a:solidFill>
                <a:srgbClr val="496F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5491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3150569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en-US">
              <a:solidFill>
                <a:srgbClr val="496F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4859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729130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877362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779134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b="0"/>
          </a:p>
        </p:txBody>
      </p:sp>
    </p:spTree>
    <p:extLst>
      <p:ext uri="{BB962C8B-B14F-4D97-AF65-F5344CB8AC3E}">
        <p14:creationId xmlns:p14="http://schemas.microsoft.com/office/powerpoint/2010/main" val="3980563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b="0"/>
          </a:p>
        </p:txBody>
      </p:sp>
    </p:spTree>
    <p:extLst>
      <p:ext uri="{BB962C8B-B14F-4D97-AF65-F5344CB8AC3E}">
        <p14:creationId xmlns:p14="http://schemas.microsoft.com/office/powerpoint/2010/main" val="2637961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3437632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b="0"/>
          </a:p>
        </p:txBody>
      </p:sp>
    </p:spTree>
    <p:extLst>
      <p:ext uri="{BB962C8B-B14F-4D97-AF65-F5344CB8AC3E}">
        <p14:creationId xmlns:p14="http://schemas.microsoft.com/office/powerpoint/2010/main" val="616296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b="0"/>
          </a:p>
        </p:txBody>
      </p:sp>
    </p:spTree>
    <p:extLst>
      <p:ext uri="{BB962C8B-B14F-4D97-AF65-F5344CB8AC3E}">
        <p14:creationId xmlns:p14="http://schemas.microsoft.com/office/powerpoint/2010/main" val="3251589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en-US">
              <a:solidFill>
                <a:srgbClr val="496F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0535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811189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pPr marL="0" indent="0">
              <a:buFont typeface="Arial" panose="020B0604020202020204" pitchFamily="34" charset="0"/>
              <a:buNone/>
            </a:pPr>
            <a:endParaRPr lang="pl-PL"/>
          </a:p>
        </p:txBody>
      </p:sp>
    </p:spTree>
    <p:extLst>
      <p:ext uri="{BB962C8B-B14F-4D97-AF65-F5344CB8AC3E}">
        <p14:creationId xmlns:p14="http://schemas.microsoft.com/office/powerpoint/2010/main" val="4153060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1387980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en-US"/>
          </a:p>
        </p:txBody>
      </p:sp>
    </p:spTree>
    <p:extLst>
      <p:ext uri="{BB962C8B-B14F-4D97-AF65-F5344CB8AC3E}">
        <p14:creationId xmlns:p14="http://schemas.microsoft.com/office/powerpoint/2010/main" val="2304798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6" name="Shape 16"/>
          <p:cNvSpPr>
            <a:spLocks noGrp="1"/>
          </p:cNvSpPr>
          <p:nvPr>
            <p:ph type="sldNum" sz="quarter" idx="2"/>
          </p:nvPr>
        </p:nvSpPr>
        <p:spPr>
          <a:xfrm>
            <a:off x="11971114" y="11525250"/>
            <a:ext cx="432247" cy="482601"/>
          </a:xfrm>
          <a:prstGeom prst="rect">
            <a:avLst/>
          </a:prstGeom>
        </p:spPr>
        <p:txBody>
          <a:bodyPr wrap="none"/>
          <a:lstStyle>
            <a:lvl1pPr algn="ctr">
              <a:defRPr sz="2400" cap="none" spc="0">
                <a:solidFill>
                  <a:srgbClr val="FFFFFF"/>
                </a:solidFill>
                <a:latin typeface="Roboto Regular"/>
                <a:ea typeface="Roboto Regular"/>
                <a:cs typeface="Roboto Regular"/>
                <a:sym typeface="Roboto Regular"/>
              </a:defRPr>
            </a:lvl1p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dark bg">
    <p:bg>
      <p:bgPr>
        <a:solidFill>
          <a:srgbClr val="393941"/>
        </a:solidFill>
        <a:effectLst/>
      </p:bgPr>
    </p:bg>
    <p:spTree>
      <p:nvGrpSpPr>
        <p:cNvPr id="1" name=""/>
        <p:cNvGrpSpPr/>
        <p:nvPr/>
      </p:nvGrpSpPr>
      <p:grpSpPr>
        <a:xfrm>
          <a:off x="0" y="0"/>
          <a:ext cx="0" cy="0"/>
          <a:chOff x="0" y="0"/>
          <a:chExt cx="0" cy="0"/>
        </a:xfrm>
      </p:grpSpPr>
      <p:sp>
        <p:nvSpPr>
          <p:cNvPr id="23" name="Shape 23"/>
          <p:cNvSpPr>
            <a:spLocks noGrp="1"/>
          </p:cNvSpPr>
          <p:nvPr>
            <p:ph type="sldNum" sz="quarter" idx="2"/>
          </p:nvPr>
        </p:nvSpPr>
        <p:spPr>
          <a:xfrm>
            <a:off x="11971114" y="11525250"/>
            <a:ext cx="432247" cy="482601"/>
          </a:xfrm>
          <a:prstGeom prst="rect">
            <a:avLst/>
          </a:prstGeom>
        </p:spPr>
        <p:txBody>
          <a:bodyPr wrap="none"/>
          <a:lstStyle>
            <a:lvl1pPr algn="ctr">
              <a:defRPr sz="2400" cap="none" spc="0">
                <a:solidFill>
                  <a:srgbClr val="FFFFFF"/>
                </a:solidFill>
                <a:latin typeface="Roboto Regular"/>
                <a:ea typeface="Roboto Regular"/>
                <a:cs typeface="Roboto Regular"/>
                <a:sym typeface="Roboto Regular"/>
              </a:defRPr>
            </a:lvl1p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copy">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32" name="Shape 32"/>
          <p:cNvSpPr>
            <a:spLocks noGrp="1"/>
          </p:cNvSpPr>
          <p:nvPr>
            <p:ph type="sldNum" sz="quarter" idx="2"/>
          </p:nvPr>
        </p:nvSpPr>
        <p:spPr>
          <a:prstGeom prst="rect">
            <a:avLst/>
          </a:prstGeom>
        </p:spPr>
        <p:txBody>
          <a:bodyPr/>
          <a:lstStyle/>
          <a:p>
            <a:fld id="{86CB4B4D-7CA3-9044-876B-883B54F8677D}" type="slidenum">
              <a:rPr/>
              <a:t>‹#›</a:t>
            </a:fld>
            <a:endParaRPr/>
          </a:p>
        </p:txBody>
      </p:sp>
      <p:sp>
        <p:nvSpPr>
          <p:cNvPr id="3" name="Picture Placeholder 2"/>
          <p:cNvSpPr>
            <a:spLocks noGrp="1"/>
          </p:cNvSpPr>
          <p:nvPr>
            <p:ph type="pic" sz="quarter" idx="10"/>
          </p:nvPr>
        </p:nvSpPr>
        <p:spPr>
          <a:xfrm>
            <a:off x="3616325" y="3515043"/>
            <a:ext cx="2906713" cy="2906712"/>
          </a:xfrm>
        </p:spPr>
        <p:txBody>
          <a:bodyPr/>
          <a:lstStyle/>
          <a:p>
            <a:endParaRPr lang="en-US"/>
          </a:p>
        </p:txBody>
      </p:sp>
      <p:sp>
        <p:nvSpPr>
          <p:cNvPr id="7" name="Picture Placeholder 2"/>
          <p:cNvSpPr>
            <a:spLocks noGrp="1"/>
          </p:cNvSpPr>
          <p:nvPr>
            <p:ph type="pic" sz="quarter" idx="11"/>
          </p:nvPr>
        </p:nvSpPr>
        <p:spPr>
          <a:xfrm>
            <a:off x="7162165" y="3515043"/>
            <a:ext cx="2906713" cy="2906712"/>
          </a:xfrm>
        </p:spPr>
        <p:txBody>
          <a:bodyPr/>
          <a:lstStyle/>
          <a:p>
            <a:endParaRPr lang="en-US"/>
          </a:p>
        </p:txBody>
      </p:sp>
      <p:sp>
        <p:nvSpPr>
          <p:cNvPr id="8" name="Picture Placeholder 2"/>
          <p:cNvSpPr>
            <a:spLocks noGrp="1"/>
          </p:cNvSpPr>
          <p:nvPr>
            <p:ph type="pic" sz="quarter" idx="12"/>
          </p:nvPr>
        </p:nvSpPr>
        <p:spPr>
          <a:xfrm>
            <a:off x="10708005" y="3515043"/>
            <a:ext cx="2906713" cy="2906712"/>
          </a:xfrm>
        </p:spPr>
        <p:txBody>
          <a:bodyPr/>
          <a:lstStyle/>
          <a:p>
            <a:endParaRPr lang="en-US"/>
          </a:p>
        </p:txBody>
      </p:sp>
      <p:sp>
        <p:nvSpPr>
          <p:cNvPr id="9" name="Picture Placeholder 2"/>
          <p:cNvSpPr>
            <a:spLocks noGrp="1"/>
          </p:cNvSpPr>
          <p:nvPr>
            <p:ph type="pic" sz="quarter" idx="13"/>
          </p:nvPr>
        </p:nvSpPr>
        <p:spPr>
          <a:xfrm>
            <a:off x="14253845" y="3515043"/>
            <a:ext cx="2906713" cy="2906712"/>
          </a:xfrm>
        </p:spPr>
        <p:txBody>
          <a:bodyPr/>
          <a:lstStyle/>
          <a:p>
            <a:endParaRPr lang="en-US"/>
          </a:p>
        </p:txBody>
      </p:sp>
      <p:sp>
        <p:nvSpPr>
          <p:cNvPr id="10" name="Picture Placeholder 2"/>
          <p:cNvSpPr>
            <a:spLocks noGrp="1"/>
          </p:cNvSpPr>
          <p:nvPr>
            <p:ph type="pic" sz="quarter" idx="14"/>
          </p:nvPr>
        </p:nvSpPr>
        <p:spPr>
          <a:xfrm>
            <a:off x="17799686" y="3515043"/>
            <a:ext cx="2906713" cy="2906712"/>
          </a:xfrm>
        </p:spPr>
        <p:txBody>
          <a:bodyPr/>
          <a:lstStyle/>
          <a:p>
            <a:endParaRPr lang="en-US"/>
          </a:p>
        </p:txBody>
      </p:sp>
      <p:sp>
        <p:nvSpPr>
          <p:cNvPr id="11" name="Picture Placeholder 2"/>
          <p:cNvSpPr>
            <a:spLocks noGrp="1"/>
          </p:cNvSpPr>
          <p:nvPr>
            <p:ph type="pic" sz="quarter" idx="15"/>
          </p:nvPr>
        </p:nvSpPr>
        <p:spPr>
          <a:xfrm>
            <a:off x="3616325" y="7060883"/>
            <a:ext cx="2906713" cy="2906712"/>
          </a:xfrm>
        </p:spPr>
        <p:txBody>
          <a:bodyPr/>
          <a:lstStyle/>
          <a:p>
            <a:endParaRPr lang="en-US"/>
          </a:p>
        </p:txBody>
      </p:sp>
      <p:sp>
        <p:nvSpPr>
          <p:cNvPr id="12" name="Picture Placeholder 2"/>
          <p:cNvSpPr>
            <a:spLocks noGrp="1"/>
          </p:cNvSpPr>
          <p:nvPr>
            <p:ph type="pic" sz="quarter" idx="16"/>
          </p:nvPr>
        </p:nvSpPr>
        <p:spPr>
          <a:xfrm>
            <a:off x="7162165" y="7060883"/>
            <a:ext cx="2906713" cy="2906712"/>
          </a:xfrm>
        </p:spPr>
        <p:txBody>
          <a:bodyPr/>
          <a:lstStyle/>
          <a:p>
            <a:endParaRPr lang="en-US"/>
          </a:p>
        </p:txBody>
      </p:sp>
      <p:sp>
        <p:nvSpPr>
          <p:cNvPr id="13" name="Picture Placeholder 2"/>
          <p:cNvSpPr>
            <a:spLocks noGrp="1"/>
          </p:cNvSpPr>
          <p:nvPr>
            <p:ph type="pic" sz="quarter" idx="17"/>
          </p:nvPr>
        </p:nvSpPr>
        <p:spPr>
          <a:xfrm>
            <a:off x="10708005" y="7060883"/>
            <a:ext cx="2906713" cy="2906712"/>
          </a:xfrm>
        </p:spPr>
        <p:txBody>
          <a:bodyPr/>
          <a:lstStyle/>
          <a:p>
            <a:endParaRPr lang="en-US"/>
          </a:p>
        </p:txBody>
      </p:sp>
      <p:sp>
        <p:nvSpPr>
          <p:cNvPr id="14" name="Picture Placeholder 2"/>
          <p:cNvSpPr>
            <a:spLocks noGrp="1"/>
          </p:cNvSpPr>
          <p:nvPr>
            <p:ph type="pic" sz="quarter" idx="18"/>
          </p:nvPr>
        </p:nvSpPr>
        <p:spPr>
          <a:xfrm>
            <a:off x="14253845" y="7060883"/>
            <a:ext cx="2906713" cy="2906712"/>
          </a:xfrm>
        </p:spPr>
        <p:txBody>
          <a:bodyPr/>
          <a:lstStyle/>
          <a:p>
            <a:endParaRPr lang="en-US"/>
          </a:p>
        </p:txBody>
      </p:sp>
      <p:sp>
        <p:nvSpPr>
          <p:cNvPr id="15" name="Picture Placeholder 2"/>
          <p:cNvSpPr>
            <a:spLocks noGrp="1"/>
          </p:cNvSpPr>
          <p:nvPr>
            <p:ph type="pic" sz="quarter" idx="19"/>
          </p:nvPr>
        </p:nvSpPr>
        <p:spPr>
          <a:xfrm>
            <a:off x="17799686" y="7060883"/>
            <a:ext cx="2906713" cy="2906712"/>
          </a:xfrm>
        </p:spPr>
        <p:txBody>
          <a:bodyPr/>
          <a:lstStyle/>
          <a:p>
            <a:endParaRPr lang="en-US"/>
          </a:p>
        </p:txBody>
      </p:sp>
    </p:spTree>
    <p:extLst>
      <p:ext uri="{BB962C8B-B14F-4D97-AF65-F5344CB8AC3E}">
        <p14:creationId xmlns:p14="http://schemas.microsoft.com/office/powerpoint/2010/main" val="81385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mp; Subtitle copy 1">
    <p:bg>
      <p:bgPr>
        <a:solidFill>
          <a:srgbClr val="393941"/>
        </a:solidFill>
        <a:effectLst/>
      </p:bgPr>
    </p:bg>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lvl1pPr>
              <a:defRPr>
                <a:solidFill>
                  <a:srgbClr val="F4F5F7"/>
                </a:solidFill>
              </a:defRPr>
            </a:lvl1pPr>
          </a:lstStyle>
          <a:p>
            <a:r>
              <a:t>Title Text</a:t>
            </a:r>
          </a:p>
        </p:txBody>
      </p:sp>
      <p:sp>
        <p:nvSpPr>
          <p:cNvPr id="40" name="Shape 40"/>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sldNum" sz="quarter" idx="2"/>
          </p:nvPr>
        </p:nvSpPr>
        <p:spPr>
          <a:prstGeom prst="rect">
            <a:avLst/>
          </a:prstGeom>
        </p:spPr>
        <p:txBody>
          <a:bodyPr/>
          <a:lstStyle>
            <a:lvl1pPr>
              <a:defRPr>
                <a:solidFill>
                  <a:srgbClr val="F4F5F7"/>
                </a:solidFill>
              </a:defRPr>
            </a:lvl1pPr>
          </a:lstStyle>
          <a:p>
            <a:fld id="{86CB4B4D-7CA3-9044-876B-883B54F8677D}" type="slidenum">
              <a:rPr/>
              <a:t>‹#›</a:t>
            </a:fld>
            <a:endParaRPr/>
          </a:p>
        </p:txBody>
      </p:sp>
      <p:sp>
        <p:nvSpPr>
          <p:cNvPr id="46" name="Shape 46"/>
          <p:cNvSpPr/>
          <p:nvPr/>
        </p:nvSpPr>
        <p:spPr>
          <a:xfrm>
            <a:off x="23077405" y="1371248"/>
            <a:ext cx="1636515" cy="1"/>
          </a:xfrm>
          <a:prstGeom prst="line">
            <a:avLst/>
          </a:prstGeom>
          <a:ln w="50800">
            <a:solidFill>
              <a:srgbClr val="71BB9A"/>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hoto dark bg">
    <p:bg>
      <p:bgPr>
        <a:solidFill>
          <a:srgbClr val="393941"/>
        </a:solidFill>
        <a:effectLst/>
      </p:bgPr>
    </p:bg>
    <p:spTree>
      <p:nvGrpSpPr>
        <p:cNvPr id="1" name=""/>
        <p:cNvGrpSpPr/>
        <p:nvPr/>
      </p:nvGrpSpPr>
      <p:grpSpPr>
        <a:xfrm>
          <a:off x="0" y="0"/>
          <a:ext cx="0" cy="0"/>
          <a:chOff x="0" y="0"/>
          <a:chExt cx="0" cy="0"/>
        </a:xfrm>
      </p:grpSpPr>
      <p:sp>
        <p:nvSpPr>
          <p:cNvPr id="45" name="Shape 45"/>
          <p:cNvSpPr>
            <a:spLocks noGrp="1"/>
          </p:cNvSpPr>
          <p:nvPr>
            <p:ph type="sldNum" sz="quarter" idx="2"/>
          </p:nvPr>
        </p:nvSpPr>
        <p:spPr>
          <a:prstGeom prst="rect">
            <a:avLst/>
          </a:prstGeom>
        </p:spPr>
        <p:txBody>
          <a:bodyPr/>
          <a:lstStyle>
            <a:lvl1pPr>
              <a:defRPr>
                <a:solidFill>
                  <a:srgbClr val="F4F5F7"/>
                </a:solidFill>
              </a:defRPr>
            </a:lvl1pPr>
          </a:lstStyle>
          <a:p>
            <a:fld id="{86CB4B4D-7CA3-9044-876B-883B54F8677D}" type="slidenum">
              <a:rPr/>
              <a:t>‹#›</a:t>
            </a:fld>
            <a:endParaRPr/>
          </a:p>
        </p:txBody>
      </p:sp>
      <p:sp>
        <p:nvSpPr>
          <p:cNvPr id="46" name="Shape 46"/>
          <p:cNvSpPr/>
          <p:nvPr/>
        </p:nvSpPr>
        <p:spPr>
          <a:xfrm>
            <a:off x="23077405" y="1371248"/>
            <a:ext cx="1636515" cy="1"/>
          </a:xfrm>
          <a:prstGeom prst="line">
            <a:avLst/>
          </a:prstGeom>
          <a:ln w="50800">
            <a:solidFill>
              <a:srgbClr val="71BB9A"/>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3" name="Picture Placeholder 2"/>
          <p:cNvSpPr>
            <a:spLocks noGrp="1"/>
          </p:cNvSpPr>
          <p:nvPr>
            <p:ph type="pic" sz="quarter" idx="10"/>
          </p:nvPr>
        </p:nvSpPr>
        <p:spPr>
          <a:xfrm>
            <a:off x="4125595" y="3881755"/>
            <a:ext cx="2641600" cy="2641600"/>
          </a:xfrm>
        </p:spPr>
        <p:txBody>
          <a:bodyPr/>
          <a:lstStyle/>
          <a:p>
            <a:endParaRPr lang="en-US"/>
          </a:p>
        </p:txBody>
      </p:sp>
      <p:sp>
        <p:nvSpPr>
          <p:cNvPr id="12" name="Picture Placeholder 2"/>
          <p:cNvSpPr>
            <a:spLocks noGrp="1"/>
          </p:cNvSpPr>
          <p:nvPr>
            <p:ph type="pic" sz="quarter" idx="11"/>
          </p:nvPr>
        </p:nvSpPr>
        <p:spPr>
          <a:xfrm>
            <a:off x="7529195" y="3881755"/>
            <a:ext cx="2641600" cy="2641600"/>
          </a:xfrm>
        </p:spPr>
        <p:txBody>
          <a:bodyPr/>
          <a:lstStyle/>
          <a:p>
            <a:endParaRPr lang="en-US"/>
          </a:p>
        </p:txBody>
      </p:sp>
      <p:sp>
        <p:nvSpPr>
          <p:cNvPr id="13" name="Picture Placeholder 2"/>
          <p:cNvSpPr>
            <a:spLocks noGrp="1"/>
          </p:cNvSpPr>
          <p:nvPr>
            <p:ph type="pic" sz="quarter" idx="12"/>
          </p:nvPr>
        </p:nvSpPr>
        <p:spPr>
          <a:xfrm>
            <a:off x="10932795" y="3881755"/>
            <a:ext cx="2641600" cy="2641600"/>
          </a:xfrm>
        </p:spPr>
        <p:txBody>
          <a:bodyPr/>
          <a:lstStyle/>
          <a:p>
            <a:endParaRPr lang="en-US"/>
          </a:p>
        </p:txBody>
      </p:sp>
      <p:sp>
        <p:nvSpPr>
          <p:cNvPr id="14" name="Picture Placeholder 2"/>
          <p:cNvSpPr>
            <a:spLocks noGrp="1"/>
          </p:cNvSpPr>
          <p:nvPr>
            <p:ph type="pic" sz="quarter" idx="13"/>
          </p:nvPr>
        </p:nvSpPr>
        <p:spPr>
          <a:xfrm>
            <a:off x="14336395" y="3881755"/>
            <a:ext cx="2641600" cy="2641600"/>
          </a:xfrm>
        </p:spPr>
        <p:txBody>
          <a:bodyPr/>
          <a:lstStyle/>
          <a:p>
            <a:endParaRPr lang="en-US"/>
          </a:p>
        </p:txBody>
      </p:sp>
      <p:sp>
        <p:nvSpPr>
          <p:cNvPr id="15" name="Picture Placeholder 2"/>
          <p:cNvSpPr>
            <a:spLocks noGrp="1"/>
          </p:cNvSpPr>
          <p:nvPr>
            <p:ph type="pic" sz="quarter" idx="14"/>
          </p:nvPr>
        </p:nvSpPr>
        <p:spPr>
          <a:xfrm>
            <a:off x="17739995" y="3881755"/>
            <a:ext cx="2641600" cy="2641600"/>
          </a:xfrm>
        </p:spPr>
        <p:txBody>
          <a:bodyPr/>
          <a:lstStyle/>
          <a:p>
            <a:endParaRPr lang="en-US"/>
          </a:p>
        </p:txBody>
      </p:sp>
      <p:sp>
        <p:nvSpPr>
          <p:cNvPr id="16" name="Picture Placeholder 2"/>
          <p:cNvSpPr>
            <a:spLocks noGrp="1"/>
          </p:cNvSpPr>
          <p:nvPr>
            <p:ph type="pic" sz="quarter" idx="15"/>
          </p:nvPr>
        </p:nvSpPr>
        <p:spPr>
          <a:xfrm>
            <a:off x="4125595" y="7183755"/>
            <a:ext cx="2641600" cy="2641600"/>
          </a:xfrm>
        </p:spPr>
        <p:txBody>
          <a:bodyPr/>
          <a:lstStyle/>
          <a:p>
            <a:endParaRPr lang="en-US"/>
          </a:p>
        </p:txBody>
      </p:sp>
      <p:sp>
        <p:nvSpPr>
          <p:cNvPr id="17" name="Picture Placeholder 2"/>
          <p:cNvSpPr>
            <a:spLocks noGrp="1"/>
          </p:cNvSpPr>
          <p:nvPr>
            <p:ph type="pic" sz="quarter" idx="16"/>
          </p:nvPr>
        </p:nvSpPr>
        <p:spPr>
          <a:xfrm>
            <a:off x="7529195" y="7183755"/>
            <a:ext cx="2641600" cy="2641600"/>
          </a:xfrm>
        </p:spPr>
        <p:txBody>
          <a:bodyPr/>
          <a:lstStyle/>
          <a:p>
            <a:endParaRPr lang="en-US"/>
          </a:p>
        </p:txBody>
      </p:sp>
      <p:sp>
        <p:nvSpPr>
          <p:cNvPr id="18" name="Picture Placeholder 2"/>
          <p:cNvSpPr>
            <a:spLocks noGrp="1"/>
          </p:cNvSpPr>
          <p:nvPr>
            <p:ph type="pic" sz="quarter" idx="17"/>
          </p:nvPr>
        </p:nvSpPr>
        <p:spPr>
          <a:xfrm>
            <a:off x="10932795" y="7183755"/>
            <a:ext cx="2641600" cy="2641600"/>
          </a:xfrm>
        </p:spPr>
        <p:txBody>
          <a:bodyPr/>
          <a:lstStyle/>
          <a:p>
            <a:endParaRPr lang="en-US"/>
          </a:p>
        </p:txBody>
      </p:sp>
      <p:sp>
        <p:nvSpPr>
          <p:cNvPr id="19" name="Picture Placeholder 2"/>
          <p:cNvSpPr>
            <a:spLocks noGrp="1"/>
          </p:cNvSpPr>
          <p:nvPr>
            <p:ph type="pic" sz="quarter" idx="18"/>
          </p:nvPr>
        </p:nvSpPr>
        <p:spPr>
          <a:xfrm>
            <a:off x="14336395" y="7183755"/>
            <a:ext cx="2641600" cy="2641600"/>
          </a:xfrm>
        </p:spPr>
        <p:txBody>
          <a:bodyPr/>
          <a:lstStyle/>
          <a:p>
            <a:endParaRPr lang="en-US"/>
          </a:p>
        </p:txBody>
      </p:sp>
      <p:sp>
        <p:nvSpPr>
          <p:cNvPr id="20" name="Picture Placeholder 2"/>
          <p:cNvSpPr>
            <a:spLocks noGrp="1"/>
          </p:cNvSpPr>
          <p:nvPr>
            <p:ph type="pic" sz="quarter" idx="19"/>
          </p:nvPr>
        </p:nvSpPr>
        <p:spPr>
          <a:xfrm>
            <a:off x="17739995" y="7183755"/>
            <a:ext cx="2641600" cy="2641600"/>
          </a:xfrm>
        </p:spPr>
        <p:txBody>
          <a:bodyPr/>
          <a:lstStyle/>
          <a:p>
            <a:endParaRPr lang="en-US"/>
          </a:p>
        </p:txBody>
      </p:sp>
    </p:spTree>
    <p:extLst>
      <p:ext uri="{BB962C8B-B14F-4D97-AF65-F5344CB8AC3E}">
        <p14:creationId xmlns:p14="http://schemas.microsoft.com/office/powerpoint/2010/main" val="59445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5F7"/>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121840" y="2279414"/>
            <a:ext cx="16482719" cy="2176835"/>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rmAutofit/>
          </a:bodyPr>
          <a:lstStyle/>
          <a:p>
            <a:r>
              <a:t>Title Text</a:t>
            </a:r>
          </a:p>
        </p:txBody>
      </p:sp>
      <p:sp>
        <p:nvSpPr>
          <p:cNvPr id="3" name="Shape 3"/>
          <p:cNvSpPr>
            <a:spLocks noGrp="1"/>
          </p:cNvSpPr>
          <p:nvPr>
            <p:ph type="body" idx="1"/>
          </p:nvPr>
        </p:nvSpPr>
        <p:spPr>
          <a:xfrm>
            <a:off x="2167984" y="4630044"/>
            <a:ext cx="20476358" cy="7019293"/>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rmAutofit/>
          </a:bodyPr>
          <a:lstStyle/>
          <a:p>
            <a:r>
              <a:t>Body Level One</a:t>
            </a:r>
          </a:p>
          <a:p>
            <a:pPr lvl="1"/>
            <a:r>
              <a:t>Body Level Two</a:t>
            </a:r>
          </a:p>
          <a:p>
            <a:pPr lvl="2"/>
            <a:r>
              <a:t>Body Level Three</a:t>
            </a:r>
          </a:p>
          <a:p>
            <a:pPr lvl="3"/>
            <a:r>
              <a:t>Body Level Four</a:t>
            </a:r>
          </a:p>
          <a:p>
            <a:pPr lvl="4"/>
            <a:r>
              <a:t>Body Level Five</a:t>
            </a:r>
          </a:p>
        </p:txBody>
      </p:sp>
      <p:sp>
        <p:nvSpPr>
          <p:cNvPr id="8" name="Shape 8"/>
          <p:cNvSpPr>
            <a:spLocks noGrp="1"/>
          </p:cNvSpPr>
          <p:nvPr>
            <p:ph type="sldNum" sz="quarter" idx="2"/>
          </p:nvPr>
        </p:nvSpPr>
        <p:spPr>
          <a:xfrm>
            <a:off x="23036465" y="762695"/>
            <a:ext cx="607907" cy="381001"/>
          </a:xfrm>
          <a:prstGeom prst="rect">
            <a:avLst/>
          </a:prstGeom>
          <a:ln w="3175">
            <a:miter lim="400000"/>
          </a:ln>
        </p:spPr>
        <p:txBody>
          <a:bodyPr lIns="38100" tIns="38100" rIns="38100" bIns="38100">
            <a:spAutoFit/>
          </a:bodyPr>
          <a:lstStyle>
            <a:lvl1pPr algn="l">
              <a:defRPr sz="2000" cap="all" spc="400">
                <a:solidFill>
                  <a:srgbClr val="393941"/>
                </a:solidFill>
                <a:latin typeface="+mn-lt"/>
                <a:ea typeface="+mn-ea"/>
                <a:cs typeface="+mn-cs"/>
                <a:sym typeface="Montserrat-Regular"/>
              </a:defRPr>
            </a:lvl1pPr>
          </a:lstStyle>
          <a:p>
            <a:fld id="{86CB4B4D-7CA3-9044-876B-883B54F8677D}" type="slidenum">
              <a:rPr/>
              <a:t>‹#›</a:t>
            </a:fld>
            <a:endParaRPr/>
          </a:p>
        </p:txBody>
      </p:sp>
      <p:sp>
        <p:nvSpPr>
          <p:cNvPr id="9" name="Shape 9"/>
          <p:cNvSpPr/>
          <p:nvPr/>
        </p:nvSpPr>
        <p:spPr>
          <a:xfrm>
            <a:off x="23077405" y="1371248"/>
            <a:ext cx="1636515" cy="1"/>
          </a:xfrm>
          <a:prstGeom prst="line">
            <a:avLst/>
          </a:prstGeom>
          <a:ln w="50800">
            <a:solidFill>
              <a:srgbClr val="496F63"/>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 id="2147483654" r:id="rId6"/>
  </p:sldLayoutIdLst>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xStyles>
    <p:titleStyle>
      <a:lvl1pPr marL="0" marR="0" indent="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1pPr>
      <a:lvl2pPr marL="0" marR="0" indent="2286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9pPr>
    </p:titleStyle>
    <p:bodyStyle>
      <a:lvl1pPr marL="0" marR="0" indent="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1pPr>
      <a:lvl2pPr marL="0" marR="0" indent="2286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2pPr>
      <a:lvl3pPr marL="0" marR="0" indent="4572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3pPr>
      <a:lvl4pPr marL="0" marR="0" indent="6858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4pPr>
      <a:lvl5pPr marL="0" marR="0" indent="9144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5pPr>
      <a:lvl6pPr marL="0" marR="0" indent="11430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6pPr>
      <a:lvl7pPr marL="0" marR="0" indent="13716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7pPr>
      <a:lvl8pPr marL="0" marR="0" indent="16002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8pPr>
      <a:lvl9pPr marL="0" marR="0" indent="18288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9pPr>
    </p:bodyStyle>
    <p:otherStyle>
      <a:lvl1pPr marL="0" marR="0" indent="0" algn="l" defTabSz="825500" latinLnBrk="0">
        <a:lnSpc>
          <a:spcPct val="100000"/>
        </a:lnSpc>
        <a:spcBef>
          <a:spcPct val="0"/>
        </a:spcBef>
        <a:spcAft>
          <a:spcPct val="0"/>
        </a:spcAft>
        <a:buClrTx/>
        <a:buSzTx/>
        <a:buFontTx/>
        <a:buNone/>
        <a:defRPr sz="2000" b="0" i="0" u="none" strike="noStrike" cap="all" spc="400" baseline="0">
          <a:ln>
            <a:noFill/>
          </a:ln>
          <a:solidFill>
            <a:schemeClr val="tx1"/>
          </a:solidFill>
          <a:uFillTx/>
          <a:latin typeface="+mn-lt"/>
          <a:ea typeface="+mn-ea"/>
          <a:cs typeface="+mn-cs"/>
          <a:sym typeface="Montserrat-Regular"/>
        </a:defRPr>
      </a:lvl1pPr>
      <a:lvl2pPr marL="0" marR="0" indent="228600" algn="l" defTabSz="825500" latinLnBrk="0">
        <a:lnSpc>
          <a:spcPct val="100000"/>
        </a:lnSpc>
        <a:spcBef>
          <a:spcPct val="0"/>
        </a:spcBef>
        <a:spcAft>
          <a:spcPct val="0"/>
        </a:spcAft>
        <a:buClrTx/>
        <a:buSzTx/>
        <a:buFontTx/>
        <a:buNone/>
        <a:defRPr sz="2000" b="0" i="0" u="none" strike="noStrike" cap="all" spc="400" baseline="0">
          <a:ln>
            <a:noFill/>
          </a:ln>
          <a:solidFill>
            <a:schemeClr val="tx1"/>
          </a:solidFill>
          <a:uFillTx/>
          <a:latin typeface="+mn-lt"/>
          <a:ea typeface="+mn-ea"/>
          <a:cs typeface="+mn-cs"/>
          <a:sym typeface="Montserrat-Regular"/>
        </a:defRPr>
      </a:lvl2pPr>
      <a:lvl3pPr marL="0" marR="0" indent="457200" algn="l" defTabSz="825500" latinLnBrk="0">
        <a:lnSpc>
          <a:spcPct val="100000"/>
        </a:lnSpc>
        <a:spcBef>
          <a:spcPct val="0"/>
        </a:spcBef>
        <a:spcAft>
          <a:spcPct val="0"/>
        </a:spcAft>
        <a:buClrTx/>
        <a:buSzTx/>
        <a:buFontTx/>
        <a:buNone/>
        <a:defRPr sz="2000" b="0" i="0" u="none" strike="noStrike" cap="all" spc="400" baseline="0">
          <a:ln>
            <a:noFill/>
          </a:ln>
          <a:solidFill>
            <a:schemeClr val="tx1"/>
          </a:solidFill>
          <a:uFillTx/>
          <a:latin typeface="+mn-lt"/>
          <a:ea typeface="+mn-ea"/>
          <a:cs typeface="+mn-cs"/>
          <a:sym typeface="Montserrat-Regular"/>
        </a:defRPr>
      </a:lvl3pPr>
      <a:lvl4pPr marL="0" marR="0" indent="685800" algn="l" defTabSz="825500" latinLnBrk="0">
        <a:lnSpc>
          <a:spcPct val="100000"/>
        </a:lnSpc>
        <a:spcBef>
          <a:spcPct val="0"/>
        </a:spcBef>
        <a:spcAft>
          <a:spcPct val="0"/>
        </a:spcAft>
        <a:buClrTx/>
        <a:buSzTx/>
        <a:buFontTx/>
        <a:buNone/>
        <a:defRPr sz="2000" b="0" i="0" u="none" strike="noStrike" cap="all" spc="400" baseline="0">
          <a:ln>
            <a:noFill/>
          </a:ln>
          <a:solidFill>
            <a:schemeClr val="tx1"/>
          </a:solidFill>
          <a:uFillTx/>
          <a:latin typeface="+mn-lt"/>
          <a:ea typeface="+mn-ea"/>
          <a:cs typeface="+mn-cs"/>
          <a:sym typeface="Montserrat-Regular"/>
        </a:defRPr>
      </a:lvl4pPr>
      <a:lvl5pPr marL="0" marR="0" indent="914400" algn="l" defTabSz="825500" latinLnBrk="0">
        <a:lnSpc>
          <a:spcPct val="100000"/>
        </a:lnSpc>
        <a:spcBef>
          <a:spcPct val="0"/>
        </a:spcBef>
        <a:spcAft>
          <a:spcPct val="0"/>
        </a:spcAft>
        <a:buClrTx/>
        <a:buSzTx/>
        <a:buFontTx/>
        <a:buNone/>
        <a:defRPr sz="2000" b="0" i="0" u="none" strike="noStrike" cap="all" spc="400" baseline="0">
          <a:ln>
            <a:noFill/>
          </a:ln>
          <a:solidFill>
            <a:schemeClr val="tx1"/>
          </a:solidFill>
          <a:uFillTx/>
          <a:latin typeface="+mn-lt"/>
          <a:ea typeface="+mn-ea"/>
          <a:cs typeface="+mn-cs"/>
          <a:sym typeface="Montserrat-Regular"/>
        </a:defRPr>
      </a:lvl5pPr>
      <a:lvl6pPr marL="0" marR="0" indent="1143000" algn="l" defTabSz="825500" latinLnBrk="0">
        <a:lnSpc>
          <a:spcPct val="100000"/>
        </a:lnSpc>
        <a:spcBef>
          <a:spcPct val="0"/>
        </a:spcBef>
        <a:spcAft>
          <a:spcPct val="0"/>
        </a:spcAft>
        <a:buClrTx/>
        <a:buSzTx/>
        <a:buFontTx/>
        <a:buNone/>
        <a:defRPr sz="2000" b="0" i="0" u="none" strike="noStrike" cap="all" spc="400" baseline="0">
          <a:ln>
            <a:noFill/>
          </a:ln>
          <a:solidFill>
            <a:schemeClr val="tx1"/>
          </a:solidFill>
          <a:uFillTx/>
          <a:latin typeface="+mn-lt"/>
          <a:ea typeface="+mn-ea"/>
          <a:cs typeface="+mn-cs"/>
          <a:sym typeface="Montserrat-Regular"/>
        </a:defRPr>
      </a:lvl6pPr>
      <a:lvl7pPr marL="0" marR="0" indent="1371600" algn="l" defTabSz="825500" latinLnBrk="0">
        <a:lnSpc>
          <a:spcPct val="100000"/>
        </a:lnSpc>
        <a:spcBef>
          <a:spcPct val="0"/>
        </a:spcBef>
        <a:spcAft>
          <a:spcPct val="0"/>
        </a:spcAft>
        <a:buClrTx/>
        <a:buSzTx/>
        <a:buFontTx/>
        <a:buNone/>
        <a:defRPr sz="2000" b="0" i="0" u="none" strike="noStrike" cap="all" spc="400" baseline="0">
          <a:ln>
            <a:noFill/>
          </a:ln>
          <a:solidFill>
            <a:schemeClr val="tx1"/>
          </a:solidFill>
          <a:uFillTx/>
          <a:latin typeface="+mn-lt"/>
          <a:ea typeface="+mn-ea"/>
          <a:cs typeface="+mn-cs"/>
          <a:sym typeface="Montserrat-Regular"/>
        </a:defRPr>
      </a:lvl7pPr>
      <a:lvl8pPr marL="0" marR="0" indent="1600200" algn="l" defTabSz="825500" latinLnBrk="0">
        <a:lnSpc>
          <a:spcPct val="100000"/>
        </a:lnSpc>
        <a:spcBef>
          <a:spcPct val="0"/>
        </a:spcBef>
        <a:spcAft>
          <a:spcPct val="0"/>
        </a:spcAft>
        <a:buClrTx/>
        <a:buSzTx/>
        <a:buFontTx/>
        <a:buNone/>
        <a:defRPr sz="2000" b="0" i="0" u="none" strike="noStrike" cap="all" spc="400" baseline="0">
          <a:ln>
            <a:noFill/>
          </a:ln>
          <a:solidFill>
            <a:schemeClr val="tx1"/>
          </a:solidFill>
          <a:uFillTx/>
          <a:latin typeface="+mn-lt"/>
          <a:ea typeface="+mn-ea"/>
          <a:cs typeface="+mn-cs"/>
          <a:sym typeface="Montserrat-Regular"/>
        </a:defRPr>
      </a:lvl8pPr>
      <a:lvl9pPr marL="0" marR="0" indent="1828800" algn="l" defTabSz="825500" latinLnBrk="0">
        <a:lnSpc>
          <a:spcPct val="100000"/>
        </a:lnSpc>
        <a:spcBef>
          <a:spcPct val="0"/>
        </a:spcBef>
        <a:spcAft>
          <a:spcPct val="0"/>
        </a:spcAft>
        <a:buClrTx/>
        <a:buSzTx/>
        <a:buFontTx/>
        <a:buNone/>
        <a:defRPr sz="2000" b="0" i="0" u="none" strike="noStrike" cap="all" spc="400" baseline="0">
          <a:ln>
            <a:noFill/>
          </a:ln>
          <a:solidFill>
            <a:schemeClr val="tx1"/>
          </a:solidFill>
          <a:uFillTx/>
          <a:latin typeface="+mn-lt"/>
          <a:ea typeface="+mn-ea"/>
          <a:cs typeface="+mn-cs"/>
          <a:sym typeface="Montserrat-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www.youtube.com/watch?v=YXZamW4-Ys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youtube.com/watch?v=NugRZGDbPF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emf"/><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hyperlink" Target="https://www.youtube.com/watch?v=w50-Kwn8MLY"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time_continue=464&amp;v=Mtjatz9r-Vc&amp;feature=emb_logo"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 name="Shape 55"/>
          <p:cNvSpPr/>
          <p:nvPr/>
        </p:nvSpPr>
        <p:spPr>
          <a:xfrm>
            <a:off x="2296160" y="4310743"/>
            <a:ext cx="19322588" cy="7987004"/>
          </a:xfrm>
          <a:prstGeom prst="rect">
            <a:avLst/>
          </a:prstGeom>
          <a:solidFill>
            <a:srgbClr val="FFFFFF"/>
          </a:solidFill>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rmAutofit/>
          </a:bodyPr>
          <a:lstStyle>
            <a:lvl1pPr algn="ctr">
              <a:lnSpc>
                <a:spcPct val="80000"/>
              </a:lnSpc>
              <a:defRPr sz="15000" b="1">
                <a:solidFill>
                  <a:srgbClr val="F4F5F7"/>
                </a:solidFill>
                <a:latin typeface="Montserrat-SemiBold"/>
                <a:ea typeface="Montserrat-SemiBold"/>
                <a:cs typeface="Montserrat-SemiBold"/>
                <a:sym typeface="Montserrat-SemiBold"/>
              </a:defRPr>
            </a:lvl1pPr>
          </a:lstStyle>
          <a:p>
            <a:pPr>
              <a:lnSpc>
                <a:spcPct val="130000"/>
              </a:lnSpc>
            </a:pPr>
            <a:r>
              <a:rPr lang="es" sz="10400" b="1" i="0" strike="noStrike" cap="none" spc="0" baseline="0" dirty="0">
                <a:solidFill>
                  <a:srgbClr val="496F63"/>
                </a:solidFill>
                <a:effectLst/>
                <a:latin typeface="Arial"/>
                <a:ea typeface="Arial"/>
                <a:cs typeface="Arial"/>
              </a:rPr>
              <a:t>Módulo 8:</a:t>
            </a:r>
            <a:endParaRPr lang="pl-PL" sz="10400" dirty="0">
              <a:solidFill>
                <a:srgbClr val="496F63"/>
              </a:solidFill>
              <a:latin typeface="Arial" panose="020B0604020202020204" pitchFamily="34" charset="0"/>
              <a:cs typeface="Arial" panose="020B0604020202020204" pitchFamily="34" charset="0"/>
            </a:endParaRPr>
          </a:p>
          <a:p>
            <a:pPr>
              <a:lnSpc>
                <a:spcPct val="130000"/>
              </a:lnSpc>
            </a:pPr>
            <a:r>
              <a:rPr lang="es" sz="10400" b="1" i="0" strike="noStrike" cap="none" spc="0" baseline="0" dirty="0">
                <a:solidFill>
                  <a:srgbClr val="496F63"/>
                </a:solidFill>
                <a:effectLst/>
                <a:latin typeface="Arial"/>
                <a:ea typeface="Arial"/>
                <a:cs typeface="Arial"/>
              </a:rPr>
              <a:t>Cómo promover la creatividad</a:t>
            </a:r>
            <a:endParaRPr lang="en-GB" sz="10400" dirty="0">
              <a:solidFill>
                <a:srgbClr val="496F63"/>
              </a:solidFill>
              <a:latin typeface="Arial" panose="020B0604020202020204" pitchFamily="34" charset="0"/>
              <a:cs typeface="Arial" panose="020B0604020202020204" pitchFamily="34" charset="0"/>
            </a:endParaRPr>
          </a:p>
          <a:p>
            <a:pPr>
              <a:lnSpc>
                <a:spcPct val="130000"/>
              </a:lnSpc>
            </a:pPr>
            <a:endParaRPr lang="en-GB" sz="6200" dirty="0">
              <a:solidFill>
                <a:srgbClr val="496F63"/>
              </a:solidFill>
              <a:latin typeface="Arial" panose="020B0604020202020204" pitchFamily="34" charset="0"/>
              <a:cs typeface="Arial" panose="020B0604020202020204" pitchFamily="34" charset="0"/>
            </a:endParaRPr>
          </a:p>
          <a:p>
            <a:endParaRPr sz="9600" dirty="0">
              <a:solidFill>
                <a:srgbClr val="496F63"/>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7DDAFA7-800E-E84A-894B-AAFF39F7E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2706" y="2340950"/>
            <a:ext cx="5658587" cy="1747269"/>
          </a:xfrm>
          <a:prstGeom prst="rect">
            <a:avLst/>
          </a:prstGeom>
        </p:spPr>
      </p:pic>
      <p:pic>
        <p:nvPicPr>
          <p:cNvPr id="4" name="Picture 3">
            <a:extLst>
              <a:ext uri="{FF2B5EF4-FFF2-40B4-BE49-F238E27FC236}">
                <a16:creationId xmlns:a16="http://schemas.microsoft.com/office/drawing/2014/main" id="{E8BAF96C-29E9-2A41-9A6B-263897271FA2}"/>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15559312" y="2766846"/>
            <a:ext cx="14041665" cy="15049440"/>
          </a:xfrm>
          <a:prstGeom prst="rect">
            <a:avLst/>
          </a:prstGeom>
        </p:spPr>
      </p:pic>
      <p:pic>
        <p:nvPicPr>
          <p:cNvPr id="8" name="Picture 7">
            <a:extLst>
              <a:ext uri="{FF2B5EF4-FFF2-40B4-BE49-F238E27FC236}">
                <a16:creationId xmlns:a16="http://schemas.microsoft.com/office/drawing/2014/main" id="{2B9055A1-5062-4086-82D3-66ABD312C5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991775" y="12608194"/>
            <a:ext cx="8577780" cy="1055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 name="Shape 85"/>
          <p:cNvSpPr/>
          <p:nvPr/>
        </p:nvSpPr>
        <p:spPr>
          <a:xfrm>
            <a:off x="1252221" y="5036972"/>
            <a:ext cx="17779057" cy="10288372"/>
          </a:xfrm>
          <a:prstGeom prst="rect">
            <a:avLst/>
          </a:prstGeom>
          <a:noFill/>
          <a:ln w="3175"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38100" tIns="38100" rIns="38100" bIns="38100" numCol="1" anchor="t">
            <a:noAutofit/>
          </a:bodyPr>
          <a:lstStyle/>
          <a:p>
            <a:pPr marL="914400" indent="-914400">
              <a:buAutoNum type="arabicPeriod"/>
            </a:pPr>
            <a:r>
              <a:rPr lang="es" sz="7200" b="0" i="0" strike="noStrike" cap="none" spc="0" baseline="0" dirty="0">
                <a:solidFill>
                  <a:srgbClr val="A6A7AC"/>
                </a:solidFill>
                <a:effectLst/>
              </a:rPr>
              <a:t> El principio de </a:t>
            </a:r>
            <a:r>
              <a:rPr lang="es" sz="7200" b="0" i="1" strike="noStrike" cap="none" spc="0" baseline="0" dirty="0">
                <a:solidFill>
                  <a:srgbClr val="686F76"/>
                </a:solidFill>
                <a:effectLst/>
              </a:rPr>
              <a:t>diversidad</a:t>
            </a:r>
            <a:r>
              <a:rPr lang="es" sz="7200" b="0" i="0" strike="noStrike" cap="none" spc="0" baseline="0" dirty="0">
                <a:solidFill>
                  <a:srgbClr val="A6A7AC"/>
                </a:solidFill>
                <a:effectLst/>
              </a:rPr>
              <a:t> </a:t>
            </a:r>
            <a:endParaRPr lang="pl-PL" sz="7200" dirty="0">
              <a:solidFill>
                <a:schemeClr val="tx1"/>
              </a:solidFill>
            </a:endParaRPr>
          </a:p>
          <a:p>
            <a:r>
              <a:rPr lang="es" sz="7200" b="0" i="0" strike="noStrike" cap="none" spc="0" baseline="0" dirty="0">
                <a:solidFill>
                  <a:srgbClr val="A6A7AC"/>
                </a:solidFill>
                <a:effectLst/>
              </a:rPr>
              <a:t>2.  El principio de </a:t>
            </a:r>
            <a:r>
              <a:rPr lang="es" sz="7200" b="0" i="1" strike="noStrike" cap="none" spc="0" baseline="0" dirty="0">
                <a:solidFill>
                  <a:srgbClr val="686F76"/>
                </a:solidFill>
                <a:effectLst/>
              </a:rPr>
              <a:t>evaluación diferida</a:t>
            </a:r>
          </a:p>
          <a:p>
            <a:r>
              <a:rPr lang="es" sz="7200" b="0" i="0" strike="noStrike" cap="none" spc="0" baseline="0" dirty="0">
                <a:solidFill>
                  <a:srgbClr val="A6A7AC"/>
                </a:solidFill>
                <a:effectLst/>
              </a:rPr>
              <a:t>3.  El principio de </a:t>
            </a:r>
            <a:r>
              <a:rPr lang="es" sz="7200" b="0" i="1" strike="noStrike" cap="none" spc="0" baseline="0" dirty="0">
                <a:solidFill>
                  <a:srgbClr val="686F76"/>
                </a:solidFill>
                <a:effectLst/>
              </a:rPr>
              <a:t>irracionalidad racional</a:t>
            </a:r>
            <a:r>
              <a:rPr lang="es" sz="7200" b="0" i="0" strike="noStrike" cap="none" spc="0" baseline="0" dirty="0">
                <a:solidFill>
                  <a:srgbClr val="686F76"/>
                </a:solidFill>
                <a:effectLst/>
              </a:rPr>
              <a:t> </a:t>
            </a:r>
          </a:p>
          <a:p>
            <a:r>
              <a:rPr lang="es" sz="7200" b="0" i="0" strike="noStrike" cap="none" spc="0" baseline="0" dirty="0">
                <a:solidFill>
                  <a:srgbClr val="A6A7AC"/>
                </a:solidFill>
                <a:effectLst/>
              </a:rPr>
              <a:t>4.  El principio </a:t>
            </a:r>
            <a:r>
              <a:rPr lang="es" sz="7200" b="0" strike="noStrike" cap="none" spc="0" baseline="0" dirty="0">
                <a:effectLst/>
              </a:rPr>
              <a:t>de</a:t>
            </a:r>
            <a:r>
              <a:rPr lang="es" sz="7200" b="0" i="1" strike="noStrike" cap="none" spc="0" baseline="0" dirty="0">
                <a:solidFill>
                  <a:srgbClr val="686F76"/>
                </a:solidFill>
                <a:effectLst/>
              </a:rPr>
              <a:t> coherencia</a:t>
            </a:r>
            <a:r>
              <a:rPr lang="es" sz="7200" b="0" i="0" strike="noStrike" cap="none" spc="0" baseline="0" dirty="0">
                <a:solidFill>
                  <a:srgbClr val="A6A7AC"/>
                </a:solidFill>
                <a:effectLst/>
              </a:rPr>
              <a:t> </a:t>
            </a:r>
            <a:endParaRPr lang="pl-PL" sz="7200" dirty="0">
              <a:solidFill>
                <a:schemeClr val="tx1"/>
              </a:solidFill>
            </a:endParaRPr>
          </a:p>
          <a:p>
            <a:r>
              <a:rPr lang="es" sz="7200" b="0" i="0" strike="noStrike" cap="none" spc="0" baseline="0" dirty="0">
                <a:solidFill>
                  <a:srgbClr val="A6A7AC"/>
                </a:solidFill>
                <a:effectLst/>
              </a:rPr>
              <a:t>5.  El principio de </a:t>
            </a:r>
            <a:r>
              <a:rPr lang="es" sz="7200" b="0" i="1" strike="noStrike" cap="none" spc="0" baseline="0" dirty="0">
                <a:solidFill>
                  <a:srgbClr val="686F76"/>
                </a:solidFill>
                <a:effectLst/>
              </a:rPr>
              <a:t>actualidad</a:t>
            </a:r>
          </a:p>
        </p:txBody>
      </p:sp>
      <p:sp>
        <p:nvSpPr>
          <p:cNvPr id="81" name="Shape 81"/>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a:lstStyle/>
          <a:p>
            <a:fld id="{86CB4B4D-7CA3-9044-876B-883B54F8677D}" type="slidenum">
              <a:rPr/>
              <a:t>10</a:t>
            </a:fld>
            <a:endParaRPr/>
          </a:p>
        </p:txBody>
      </p:sp>
      <p:sp>
        <p:nvSpPr>
          <p:cNvPr id="84" name="Shape 84"/>
          <p:cNvSpPr/>
          <p:nvPr/>
        </p:nvSpPr>
        <p:spPr>
          <a:xfrm>
            <a:off x="462730" y="1170176"/>
            <a:ext cx="17779059" cy="3168843"/>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Autofit/>
          </a:bodyPr>
          <a:lstStyle>
            <a:lvl1pPr algn="l">
              <a:lnSpc>
                <a:spcPct val="80000"/>
              </a:lnSpc>
              <a:defRPr sz="10000" b="1">
                <a:solidFill>
                  <a:srgbClr val="F4F5F7"/>
                </a:solidFill>
                <a:latin typeface="Montserrat-SemiBold"/>
                <a:ea typeface="Montserrat-SemiBold"/>
                <a:cs typeface="Montserrat-SemiBold"/>
                <a:sym typeface="Montserrat-SemiBold"/>
              </a:defRPr>
            </a:lvl1pPr>
          </a:lstStyle>
          <a:p>
            <a:r>
              <a:rPr lang="es" sz="8800" b="1" i="0" strike="noStrike" cap="none" spc="0" baseline="0" dirty="0">
                <a:solidFill>
                  <a:srgbClr val="496F63"/>
                </a:solidFill>
                <a:effectLst/>
                <a:latin typeface="Montserrat-SemiBold"/>
                <a:ea typeface="Montserrat-SemiBold"/>
                <a:cs typeface="Montserrat-SemiBold"/>
              </a:rPr>
              <a:t>En la resolución creativa de problemas se deberían aplicar los siguientes principios:</a:t>
            </a:r>
          </a:p>
        </p:txBody>
      </p:sp>
      <p:sp>
        <p:nvSpPr>
          <p:cNvPr id="88" name="Shape 88"/>
          <p:cNvSpPr/>
          <p:nvPr/>
        </p:nvSpPr>
        <p:spPr>
          <a:xfrm>
            <a:off x="838294" y="12683508"/>
            <a:ext cx="17680942" cy="441960"/>
          </a:xfrm>
          <a:prstGeom prst="rect">
            <a:avLst/>
          </a:prstGeom>
          <a:noFill/>
          <a:ln w="3175"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38100" tIns="38100" rIns="38100" bIns="38100" numCol="1" anchor="ctr">
            <a:spAutoFit/>
          </a:bodyPr>
          <a:lstStyle>
            <a:lvl1pPr algn="l">
              <a:lnSpc>
                <a:spcPct val="80000"/>
              </a:lnSpc>
              <a:defRPr sz="3000" b="1">
                <a:solidFill>
                  <a:srgbClr val="F4F5F7"/>
                </a:solidFill>
                <a:latin typeface="Montserrat-SemiBold"/>
                <a:ea typeface="Montserrat-SemiBold"/>
                <a:cs typeface="Montserrat-SemiBold"/>
                <a:sym typeface="Montserrat-SemiBold"/>
              </a:defRPr>
            </a:lvl1pPr>
          </a:lstStyle>
          <a:p>
            <a:r>
              <a:rPr lang="es" sz="3000" b="1" i="0" strike="noStrike" cap="none" spc="0" baseline="0" dirty="0">
                <a:solidFill>
                  <a:srgbClr val="A6A7AC"/>
                </a:solidFill>
                <a:effectLst/>
                <a:latin typeface="Montserrat-SemiBold"/>
                <a:ea typeface="Montserrat-SemiBold"/>
                <a:cs typeface="Montserrat-SemiBold"/>
              </a:rPr>
              <a:t>Fuente: https://szkolenia.avenhansen.pl/szkolenia-zamkniete/trening-tworczego-myslenia.html</a:t>
            </a:r>
            <a:endParaRPr dirty="0">
              <a:solidFill>
                <a:schemeClr val="tx1"/>
              </a:solidFill>
            </a:endParaRPr>
          </a:p>
        </p:txBody>
      </p:sp>
      <p:pic>
        <p:nvPicPr>
          <p:cNvPr id="10" name="Picture 9">
            <a:extLst>
              <a:ext uri="{FF2B5EF4-FFF2-40B4-BE49-F238E27FC236}">
                <a16:creationId xmlns:a16="http://schemas.microsoft.com/office/drawing/2014/main" id="{54A28069-EB91-1949-9A5A-112AA2E3CF40}"/>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17938178" y="-994018"/>
            <a:ext cx="14041665" cy="15049440"/>
          </a:xfrm>
          <a:prstGeom prst="rect">
            <a:avLst/>
          </a:prstGeom>
        </p:spPr>
      </p:pic>
      <p:pic>
        <p:nvPicPr>
          <p:cNvPr id="5" name="Obraz 4">
            <a:extLst>
              <a:ext uri="{FF2B5EF4-FFF2-40B4-BE49-F238E27FC236}">
                <a16:creationId xmlns:a16="http://schemas.microsoft.com/office/drawing/2014/main" id="{F84A1A1C-71AE-4F69-9453-5E6DB184B1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63198" y="-742554"/>
            <a:ext cx="4076700" cy="5670597"/>
          </a:xfrm>
          <a:prstGeom prst="rect">
            <a:avLst/>
          </a:prstGeom>
        </p:spPr>
      </p:pic>
      <p:pic>
        <p:nvPicPr>
          <p:cNvPr id="4" name="Obraz 3">
            <a:extLst>
              <a:ext uri="{FF2B5EF4-FFF2-40B4-BE49-F238E27FC236}">
                <a16:creationId xmlns:a16="http://schemas.microsoft.com/office/drawing/2014/main" id="{F28B52A6-4886-40F4-BD2F-DBB7483DD6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68986" y="7272485"/>
            <a:ext cx="7015013" cy="7015013"/>
          </a:xfrm>
          <a:prstGeom prst="rect">
            <a:avLst/>
          </a:prstGeom>
        </p:spPr>
      </p:pic>
    </p:spTree>
    <p:extLst>
      <p:ext uri="{BB962C8B-B14F-4D97-AF65-F5344CB8AC3E}">
        <p14:creationId xmlns:p14="http://schemas.microsoft.com/office/powerpoint/2010/main" val="90404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childTnLst>
                    </p:cTn>
                  </p:par>
                  <p:par>
                    <p:cTn id="14" fill="hold" nodeType="clickPar">
                      <p:stCondLst>
                        <p:cond delay="indefinite"/>
                        <p:cond evt="onBegin" delay="0">
                          <p:tn val="13"/>
                        </p:cond>
                      </p:stCondLst>
                      <p:childTnLst>
                        <p:par>
                          <p:cTn id="15" fill="hold" nodeType="after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5">
                                            <p:txEl>
                                              <p:pRg st="0" end="0"/>
                                            </p:txEl>
                                          </p:spTgt>
                                        </p:tgtEl>
                                        <p:attrNameLst>
                                          <p:attrName>style.visibility</p:attrName>
                                        </p:attrNameLst>
                                      </p:cBhvr>
                                      <p:to>
                                        <p:strVal val="visible"/>
                                      </p:to>
                                    </p:set>
                                    <p:animEffect transition="in" filter="fade">
                                      <p:cBhvr>
                                        <p:cTn id="18" dur="1000"/>
                                        <p:tgtEl>
                                          <p:spTgt spid="85">
                                            <p:txEl>
                                              <p:pRg st="0" end="0"/>
                                            </p:txEl>
                                          </p:spTgt>
                                        </p:tgtEl>
                                      </p:cBhvr>
                                    </p:animEffect>
                                    <p:anim calcmode="lin" valueType="num">
                                      <p:cBhvr>
                                        <p:cTn id="19"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cond evt="onBegin" delay="0">
                          <p:tn val="20"/>
                        </p:cond>
                      </p:stCondLst>
                      <p:childTnLst>
                        <p:par>
                          <p:cTn id="22" fill="hold" nodeType="after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5">
                                            <p:txEl>
                                              <p:pRg st="1" end="1"/>
                                            </p:txEl>
                                          </p:spTgt>
                                        </p:tgtEl>
                                        <p:attrNameLst>
                                          <p:attrName>style.visibility</p:attrName>
                                        </p:attrNameLst>
                                      </p:cBhvr>
                                      <p:to>
                                        <p:strVal val="visible"/>
                                      </p:to>
                                    </p:set>
                                    <p:animEffect transition="in" filter="fade">
                                      <p:cBhvr>
                                        <p:cTn id="25" dur="1000"/>
                                        <p:tgtEl>
                                          <p:spTgt spid="85">
                                            <p:txEl>
                                              <p:pRg st="1" end="1"/>
                                            </p:txEl>
                                          </p:spTgt>
                                        </p:tgtEl>
                                      </p:cBhvr>
                                    </p:animEffect>
                                    <p:anim calcmode="lin" valueType="num">
                                      <p:cBhvr>
                                        <p:cTn id="26"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cond evt="onBegin" delay="0">
                          <p:tn val="27"/>
                        </p:cond>
                      </p:stCondLst>
                      <p:childTnLst>
                        <p:par>
                          <p:cTn id="29" fill="hold" nodeType="afterGroup">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5">
                                            <p:txEl>
                                              <p:pRg st="2" end="2"/>
                                            </p:txEl>
                                          </p:spTgt>
                                        </p:tgtEl>
                                        <p:attrNameLst>
                                          <p:attrName>style.visibility</p:attrName>
                                        </p:attrNameLst>
                                      </p:cBhvr>
                                      <p:to>
                                        <p:strVal val="visible"/>
                                      </p:to>
                                    </p:set>
                                    <p:animEffect transition="in" filter="fade">
                                      <p:cBhvr>
                                        <p:cTn id="32" dur="1000"/>
                                        <p:tgtEl>
                                          <p:spTgt spid="85">
                                            <p:txEl>
                                              <p:pRg st="2" end="2"/>
                                            </p:txEl>
                                          </p:spTgt>
                                        </p:tgtEl>
                                      </p:cBhvr>
                                    </p:animEffect>
                                    <p:anim calcmode="lin" valueType="num">
                                      <p:cBhvr>
                                        <p:cTn id="33"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cond evt="onBegin" delay="0">
                          <p:tn val="34"/>
                        </p:cond>
                      </p:stCondLst>
                      <p:childTnLst>
                        <p:par>
                          <p:cTn id="36" fill="hold" nodeType="afterGroup">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5">
                                            <p:txEl>
                                              <p:pRg st="3" end="3"/>
                                            </p:txEl>
                                          </p:spTgt>
                                        </p:tgtEl>
                                        <p:attrNameLst>
                                          <p:attrName>style.visibility</p:attrName>
                                        </p:attrNameLst>
                                      </p:cBhvr>
                                      <p:to>
                                        <p:strVal val="visible"/>
                                      </p:to>
                                    </p:set>
                                    <p:animEffect transition="in" filter="fade">
                                      <p:cBhvr>
                                        <p:cTn id="39" dur="1000"/>
                                        <p:tgtEl>
                                          <p:spTgt spid="85">
                                            <p:txEl>
                                              <p:pRg st="3" end="3"/>
                                            </p:txEl>
                                          </p:spTgt>
                                        </p:tgtEl>
                                      </p:cBhvr>
                                    </p:animEffect>
                                    <p:anim calcmode="lin" valueType="num">
                                      <p:cBhvr>
                                        <p:cTn id="40" dur="1000" fill="hold"/>
                                        <p:tgtEl>
                                          <p:spTgt spid="85">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8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cond evt="onBegin" delay="0">
                          <p:tn val="41"/>
                        </p:cond>
                      </p:stCondLst>
                      <p:childTnLst>
                        <p:par>
                          <p:cTn id="43" fill="hold" nodeType="afterGroup">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85">
                                            <p:txEl>
                                              <p:pRg st="4" end="4"/>
                                            </p:txEl>
                                          </p:spTgt>
                                        </p:tgtEl>
                                        <p:attrNameLst>
                                          <p:attrName>style.visibility</p:attrName>
                                        </p:attrNameLst>
                                      </p:cBhvr>
                                      <p:to>
                                        <p:strVal val="visible"/>
                                      </p:to>
                                    </p:set>
                                    <p:animEffect transition="in" filter="fade">
                                      <p:cBhvr>
                                        <p:cTn id="46" dur="1000"/>
                                        <p:tgtEl>
                                          <p:spTgt spid="85">
                                            <p:txEl>
                                              <p:pRg st="4" end="4"/>
                                            </p:txEl>
                                          </p:spTgt>
                                        </p:tgtEl>
                                      </p:cBhvr>
                                    </p:animEffect>
                                    <p:anim calcmode="lin" valueType="num">
                                      <p:cBhvr>
                                        <p:cTn id="47" dur="10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fade">
                                      <p:cBhvr>
                                        <p:cTn id="52" dur="3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uiExpand="1" build="p"/>
      <p:bldP spid="84" grpId="0" animBg="1"/>
      <p:bldP spid="8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082971-C35E-B240-9197-06CF6518DB66}"/>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1008993" y="-1333440"/>
            <a:ext cx="14041665" cy="15049440"/>
          </a:xfrm>
          <a:prstGeom prst="rect">
            <a:avLst/>
          </a:prstGeom>
        </p:spPr>
      </p:pic>
      <p:sp>
        <p:nvSpPr>
          <p:cNvPr id="104" name="Shape 104"/>
          <p:cNvSpPr/>
          <p:nvPr/>
        </p:nvSpPr>
        <p:spPr>
          <a:xfrm>
            <a:off x="739628" y="816868"/>
            <a:ext cx="22635380" cy="2276806"/>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rmAutofit fontScale="80000" lnSpcReduction="20000"/>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s" sz="9600" b="1" i="0" strike="noStrike" cap="none" spc="0" baseline="0" dirty="0">
                <a:solidFill>
                  <a:srgbClr val="496F63"/>
                </a:solidFill>
                <a:effectLst/>
                <a:latin typeface="Montserrat-SemiBold"/>
                <a:ea typeface="Montserrat-SemiBold"/>
                <a:cs typeface="Montserrat-SemiBold"/>
              </a:rPr>
              <a:t>6 Elementos para crear una cultura de la creatividad </a:t>
            </a:r>
            <a:endParaRPr lang="pl-PL" sz="9600" dirty="0">
              <a:solidFill>
                <a:srgbClr val="496F63"/>
              </a:solidFill>
            </a:endParaRPr>
          </a:p>
          <a:p>
            <a:r>
              <a:rPr lang="es" sz="9600" b="1" i="0" strike="noStrike" cap="none" spc="0" baseline="0" dirty="0">
                <a:solidFill>
                  <a:srgbClr val="496F63"/>
                </a:solidFill>
                <a:effectLst/>
                <a:latin typeface="Montserrat-SemiBold"/>
                <a:ea typeface="Montserrat-SemiBold"/>
                <a:cs typeface="Montserrat-SemiBold"/>
              </a:rPr>
              <a:t>en una organización:</a:t>
            </a:r>
            <a:endParaRPr sz="9000" dirty="0">
              <a:solidFill>
                <a:srgbClr val="496F63"/>
              </a:solidFill>
              <a:latin typeface="Arial" panose="020B0604020202020204" pitchFamily="34" charset="0"/>
              <a:cs typeface="Arial" panose="020B0604020202020204" pitchFamily="34" charset="0"/>
            </a:endParaRPr>
          </a:p>
        </p:txBody>
      </p:sp>
      <p:sp>
        <p:nvSpPr>
          <p:cNvPr id="105" name="Shape 105"/>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a:lstStyle/>
          <a:p>
            <a:fld id="{86CB4B4D-7CA3-9044-876B-883B54F8677D}" type="slidenum">
              <a:rPr/>
              <a:t>11</a:t>
            </a:fld>
            <a:endParaRPr/>
          </a:p>
        </p:txBody>
      </p:sp>
      <p:sp>
        <p:nvSpPr>
          <p:cNvPr id="2" name="Prostokąt 1">
            <a:extLst>
              <a:ext uri="{FF2B5EF4-FFF2-40B4-BE49-F238E27FC236}">
                <a16:creationId xmlns:a16="http://schemas.microsoft.com/office/drawing/2014/main" id="{F12C0437-03A2-4F74-804D-32991C9C4861}"/>
              </a:ext>
            </a:extLst>
          </p:cNvPr>
          <p:cNvSpPr/>
          <p:nvPr/>
        </p:nvSpPr>
        <p:spPr>
          <a:xfrm>
            <a:off x="503316" y="3331364"/>
            <a:ext cx="17963978" cy="8617744"/>
          </a:xfrm>
          <a:prstGeom prst="rect">
            <a:avLst/>
          </a:prstGeom>
        </p:spPr>
        <p:txBody>
          <a:bodyPr wrap="square">
            <a:spAutoFit/>
          </a:bodyPr>
          <a:lstStyle/>
          <a:p>
            <a:pPr marL="742950" indent="-742950">
              <a:spcAft>
                <a:spcPts val="1200"/>
              </a:spcAft>
              <a:buFont typeface="+mj-lt"/>
              <a:buAutoNum type="arabicPeriod"/>
            </a:pPr>
            <a:r>
              <a:rPr lang="es" sz="4200" b="1" i="1" strike="noStrike" cap="none" spc="0" baseline="0" dirty="0">
                <a:solidFill>
                  <a:srgbClr val="496F63"/>
                </a:solidFill>
                <a:effectLst/>
              </a:rPr>
              <a:t>Objetivo del proyecto </a:t>
            </a:r>
            <a:r>
              <a:rPr lang="es" sz="4200" b="0" i="0" strike="noStrike" cap="none" spc="0" baseline="0" dirty="0">
                <a:solidFill>
                  <a:srgbClr val="496F63"/>
                </a:solidFill>
                <a:effectLst/>
              </a:rPr>
              <a:t>(¿Por qué queremos implantar una cultura de la creatividad en la organización?).</a:t>
            </a:r>
          </a:p>
          <a:p>
            <a:pPr marL="742950" indent="-742950">
              <a:spcAft>
                <a:spcPts val="1200"/>
              </a:spcAft>
              <a:buFont typeface="+mj-lt"/>
              <a:buAutoNum type="arabicPeriod"/>
            </a:pPr>
            <a:r>
              <a:rPr lang="es" sz="4200" b="1" i="1" strike="noStrike" cap="none" spc="0" baseline="0" dirty="0">
                <a:solidFill>
                  <a:srgbClr val="496F63"/>
                </a:solidFill>
                <a:effectLst/>
              </a:rPr>
              <a:t>Ideas</a:t>
            </a:r>
            <a:r>
              <a:rPr lang="es" sz="4200" b="0" i="0" strike="noStrike" cap="none" spc="0" baseline="0" dirty="0">
                <a:solidFill>
                  <a:srgbClr val="496F63"/>
                </a:solidFill>
                <a:effectLst/>
              </a:rPr>
              <a:t> (¿Qué iniciativas esperamos de los empleados? ¿En qué áreas del negocio necesitamos innovación?).</a:t>
            </a:r>
          </a:p>
          <a:p>
            <a:pPr marL="742950" indent="-742950">
              <a:spcAft>
                <a:spcPts val="1200"/>
              </a:spcAft>
              <a:buFont typeface="+mj-lt"/>
              <a:buAutoNum type="arabicPeriod"/>
            </a:pPr>
            <a:r>
              <a:rPr lang="es" sz="4200" b="1" i="1" strike="noStrike" cap="none" spc="0" baseline="0" dirty="0">
                <a:solidFill>
                  <a:srgbClr val="496F63"/>
                </a:solidFill>
                <a:effectLst/>
              </a:rPr>
              <a:t>Evaluación y Selección</a:t>
            </a:r>
            <a:r>
              <a:rPr lang="es" sz="4200" b="0" i="1" strike="noStrike" cap="none" spc="0" baseline="0" dirty="0">
                <a:solidFill>
                  <a:srgbClr val="496F63"/>
                </a:solidFill>
                <a:effectLst/>
              </a:rPr>
              <a:t> </a:t>
            </a:r>
            <a:r>
              <a:rPr lang="es" sz="4200" b="0" i="0" strike="noStrike" cap="none" spc="0" baseline="0" dirty="0">
                <a:solidFill>
                  <a:srgbClr val="496F63"/>
                </a:solidFill>
                <a:effectLst/>
              </a:rPr>
              <a:t>(¿Cómo evaluamos y seleccionamos las mejores ideas de entre todas las presentadas?).</a:t>
            </a:r>
          </a:p>
          <a:p>
            <a:pPr marL="742950" indent="-742950">
              <a:spcAft>
                <a:spcPts val="1200"/>
              </a:spcAft>
              <a:buFont typeface="+mj-lt"/>
              <a:buAutoNum type="arabicPeriod"/>
            </a:pPr>
            <a:r>
              <a:rPr lang="es" sz="4200" b="1" i="1" strike="noStrike" cap="none" spc="0" baseline="0" dirty="0">
                <a:solidFill>
                  <a:srgbClr val="496F63"/>
                </a:solidFill>
                <a:effectLst/>
              </a:rPr>
              <a:t>Premios</a:t>
            </a:r>
            <a:r>
              <a:rPr lang="es" sz="4200" b="0" i="1" strike="noStrike" cap="none" spc="0" baseline="0" dirty="0">
                <a:solidFill>
                  <a:srgbClr val="496F63"/>
                </a:solidFill>
                <a:effectLst/>
              </a:rPr>
              <a:t> </a:t>
            </a:r>
            <a:r>
              <a:rPr lang="es" sz="4200" b="0" i="0" strike="noStrike" cap="none" spc="0" baseline="0" dirty="0">
                <a:solidFill>
                  <a:srgbClr val="496F63"/>
                </a:solidFill>
                <a:effectLst/>
              </a:rPr>
              <a:t>(¿Cómo recompensamos las ideas?).</a:t>
            </a:r>
          </a:p>
          <a:p>
            <a:pPr marL="742950" indent="-742950">
              <a:spcAft>
                <a:spcPts val="1200"/>
              </a:spcAft>
              <a:buFont typeface="+mj-lt"/>
              <a:buAutoNum type="arabicPeriod"/>
            </a:pPr>
            <a:r>
              <a:rPr lang="es" sz="4200" b="1" i="1" strike="noStrike" cap="none" spc="0" baseline="0" dirty="0">
                <a:solidFill>
                  <a:srgbClr val="496F63"/>
                </a:solidFill>
                <a:effectLst/>
              </a:rPr>
              <a:t>Aplicación</a:t>
            </a:r>
            <a:r>
              <a:rPr lang="es" sz="4200" b="0" i="0" strike="noStrike" cap="none" spc="0" baseline="0" dirty="0">
                <a:solidFill>
                  <a:srgbClr val="496F63"/>
                </a:solidFill>
                <a:effectLst/>
              </a:rPr>
              <a:t> (¿Cómo ponemos en marcha las innovaciones? ¿Creamos nuevas vías de implementación para los proyectos innovadores?).</a:t>
            </a:r>
          </a:p>
          <a:p>
            <a:pPr marL="742950" indent="-742950">
              <a:spcAft>
                <a:spcPts val="1200"/>
              </a:spcAft>
              <a:buFont typeface="+mj-lt"/>
              <a:buAutoNum type="arabicPeriod"/>
            </a:pPr>
            <a:r>
              <a:rPr lang="es" sz="4200" b="1" i="1" strike="noStrike" cap="none" spc="0" baseline="0" dirty="0">
                <a:solidFill>
                  <a:srgbClr val="496F63"/>
                </a:solidFill>
                <a:effectLst/>
              </a:rPr>
              <a:t>Apoyo a los creadores</a:t>
            </a:r>
            <a:r>
              <a:rPr lang="es" sz="4200" b="0" i="0" strike="noStrike" cap="none" spc="0" baseline="0" dirty="0">
                <a:solidFill>
                  <a:srgbClr val="496F63"/>
                </a:solidFill>
                <a:effectLst/>
              </a:rPr>
              <a:t> (¿Cómo apoyamos a los creadores de ideas durante el proceso de investigación y desarrollo de soluciones, así como en el proceso de implantación en la organización?).</a:t>
            </a:r>
            <a:endParaRPr lang="pl-PL" sz="4200" dirty="0">
              <a:solidFill>
                <a:srgbClr val="496F63"/>
              </a:solidFill>
            </a:endParaRPr>
          </a:p>
        </p:txBody>
      </p:sp>
      <p:sp>
        <p:nvSpPr>
          <p:cNvPr id="23" name="Prostokąt 22">
            <a:extLst>
              <a:ext uri="{FF2B5EF4-FFF2-40B4-BE49-F238E27FC236}">
                <a16:creationId xmlns:a16="http://schemas.microsoft.com/office/drawing/2014/main" id="{DFDBAA70-727D-4636-A1E4-B7E77E864217}"/>
              </a:ext>
            </a:extLst>
          </p:cNvPr>
          <p:cNvSpPr/>
          <p:nvPr/>
        </p:nvSpPr>
        <p:spPr>
          <a:xfrm>
            <a:off x="1488325" y="13044404"/>
            <a:ext cx="12359005" cy="441960"/>
          </a:xfrm>
          <a:prstGeom prst="rect">
            <a:avLst/>
          </a:prstGeom>
        </p:spPr>
        <p:txBody>
          <a:bodyPr wrap="none">
            <a:spAutoFit/>
          </a:bodyPr>
          <a:lstStyle/>
          <a:p>
            <a:r>
              <a:rPr lang="es" sz="2300" b="0" i="0" strike="noStrike" cap="none" spc="0" baseline="0">
                <a:solidFill>
                  <a:srgbClr val="A6A7AC"/>
                </a:solidFill>
                <a:effectLst/>
                <a:latin typeface="PT Sans"/>
                <a:ea typeface="PT Sans"/>
                <a:cs typeface="PT Sans"/>
              </a:rPr>
              <a:t>Fuente: https://www.prawo.pl/kadry/dlaczego-skrzynka-pomyslow-juz-nie-wystarczy,279443.html</a:t>
            </a:r>
            <a:endParaRPr lang="pl-PL" sz="2400">
              <a:solidFill>
                <a:schemeClr val="tx1"/>
              </a:solidFill>
              <a:latin typeface="Arial" panose="020B0604020202020204" pitchFamily="34" charset="0"/>
              <a:cs typeface="Arial" panose="020B0604020202020204" pitchFamily="34" charset="0"/>
            </a:endParaRPr>
          </a:p>
        </p:txBody>
      </p:sp>
      <p:pic>
        <p:nvPicPr>
          <p:cNvPr id="7" name="Obraz 6">
            <a:extLst>
              <a:ext uri="{FF2B5EF4-FFF2-40B4-BE49-F238E27FC236}">
                <a16:creationId xmlns:a16="http://schemas.microsoft.com/office/drawing/2014/main" id="{35444A1B-525A-4563-9657-A830AC0500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67294" y="6565910"/>
            <a:ext cx="5849065" cy="6543643"/>
          </a:xfrm>
          <a:prstGeom prst="rect">
            <a:avLst/>
          </a:prstGeom>
        </p:spPr>
      </p:pic>
    </p:spTree>
    <p:extLst>
      <p:ext uri="{BB962C8B-B14F-4D97-AF65-F5344CB8AC3E}">
        <p14:creationId xmlns:p14="http://schemas.microsoft.com/office/powerpoint/2010/main" val="197737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par>
                          <p:cTn id="8" fill="hold" nodeType="afterGroup">
                            <p:stCondLst>
                              <p:cond delay="1000"/>
                            </p:stCondLst>
                            <p:childTnLst>
                              <p:par>
                                <p:cTn id="9" presetID="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cond evt="onBegin" delay="0">
                          <p:tn val="19"/>
                        </p:cond>
                      </p:stCondLst>
                      <p:childTnLst>
                        <p:par>
                          <p:cTn id="21" fill="hold" nodeType="after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cond evt="onBegin" delay="0">
                          <p:tn val="26"/>
                        </p:cond>
                      </p:stCondLst>
                      <p:childTnLst>
                        <p:par>
                          <p:cTn id="28" fill="hold" nodeType="after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cond evt="onBegin" delay="0">
                          <p:tn val="33"/>
                        </p:cond>
                      </p:stCondLst>
                      <p:childTnLst>
                        <p:par>
                          <p:cTn id="35" fill="hold" nodeType="afterGroup">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cond evt="onBegin" delay="0">
                          <p:tn val="40"/>
                        </p:cond>
                      </p:stCondLst>
                      <p:childTnLst>
                        <p:par>
                          <p:cTn id="42" fill="hold" nodeType="afterGroup">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fade">
                                      <p:cBhvr>
                                        <p:cTn id="45" dur="1000"/>
                                        <p:tgtEl>
                                          <p:spTgt spid="2">
                                            <p:txEl>
                                              <p:pRg st="4" end="4"/>
                                            </p:txEl>
                                          </p:spTgt>
                                        </p:tgtEl>
                                      </p:cBhvr>
                                    </p:animEffect>
                                    <p:anim calcmode="lin" valueType="num">
                                      <p:cBhvr>
                                        <p:cTn id="4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cond evt="onBegin" delay="0">
                          <p:tn val="47"/>
                        </p:cond>
                      </p:stCondLst>
                      <p:childTnLst>
                        <p:par>
                          <p:cTn id="49" fill="hold" nodeType="afterGroup">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Effect transition="in" filter="fade">
                                      <p:cBhvr>
                                        <p:cTn id="52" dur="1000"/>
                                        <p:tgtEl>
                                          <p:spTgt spid="2">
                                            <p:txEl>
                                              <p:pRg st="5" end="5"/>
                                            </p:txEl>
                                          </p:spTgt>
                                        </p:tgtEl>
                                      </p:cBhvr>
                                    </p:animEffect>
                                    <p:anim calcmode="lin" valueType="num">
                                      <p:cBhvr>
                                        <p:cTn id="5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55" fill="hold" nodeType="afterGroup">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3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2" grpId="0" uiExpand="1"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082971-C35E-B240-9197-06CF6518DB66}"/>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8585910" y="-7109044"/>
            <a:ext cx="14041665" cy="15049440"/>
          </a:xfrm>
          <a:prstGeom prst="rect">
            <a:avLst/>
          </a:prstGeom>
        </p:spPr>
      </p:pic>
      <p:sp>
        <p:nvSpPr>
          <p:cNvPr id="104" name="Shape 104"/>
          <p:cNvSpPr/>
          <p:nvPr/>
        </p:nvSpPr>
        <p:spPr>
          <a:xfrm>
            <a:off x="1008993" y="816868"/>
            <a:ext cx="23679807" cy="2276806"/>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s" sz="8000" b="1" i="0" strike="noStrike" cap="none" spc="0" baseline="0" dirty="0">
                <a:solidFill>
                  <a:srgbClr val="496F63"/>
                </a:solidFill>
                <a:effectLst/>
                <a:latin typeface="Arial"/>
                <a:ea typeface="Arial"/>
                <a:cs typeface="Arial"/>
              </a:rPr>
              <a:t>¿Cómo potenciar la creatividad </a:t>
            </a:r>
            <a:endParaRPr lang="pl-PL" sz="8000" dirty="0">
              <a:solidFill>
                <a:srgbClr val="496F63"/>
              </a:solidFill>
              <a:latin typeface="Arial" panose="020B0604020202020204" pitchFamily="34" charset="0"/>
              <a:cs typeface="Arial" panose="020B0604020202020204" pitchFamily="34" charset="0"/>
            </a:endParaRPr>
          </a:p>
          <a:p>
            <a:r>
              <a:rPr lang="es" sz="8000" b="1" i="0" strike="noStrike" cap="none" spc="0" baseline="0" dirty="0">
                <a:solidFill>
                  <a:srgbClr val="496F63"/>
                </a:solidFill>
                <a:effectLst/>
                <a:latin typeface="Arial"/>
                <a:ea typeface="Arial"/>
                <a:cs typeface="Arial"/>
              </a:rPr>
              <a:t>de una pequeña empresa?</a:t>
            </a:r>
            <a:endParaRPr sz="8000" dirty="0">
              <a:solidFill>
                <a:srgbClr val="496F63"/>
              </a:solidFill>
              <a:latin typeface="Arial" panose="020B0604020202020204" pitchFamily="34" charset="0"/>
              <a:cs typeface="Arial" panose="020B0604020202020204" pitchFamily="34" charset="0"/>
            </a:endParaRPr>
          </a:p>
        </p:txBody>
      </p:sp>
      <p:sp>
        <p:nvSpPr>
          <p:cNvPr id="105" name="Shape 105"/>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a:lstStyle/>
          <a:p>
            <a:fld id="{86CB4B4D-7CA3-9044-876B-883B54F8677D}" type="slidenum">
              <a:rPr/>
              <a:t>12</a:t>
            </a:fld>
            <a:endParaRPr/>
          </a:p>
        </p:txBody>
      </p:sp>
      <p:sp>
        <p:nvSpPr>
          <p:cNvPr id="16" name="Prostokąt 15">
            <a:extLst>
              <a:ext uri="{FF2B5EF4-FFF2-40B4-BE49-F238E27FC236}">
                <a16:creationId xmlns:a16="http://schemas.microsoft.com/office/drawing/2014/main" id="{F0577DCD-D21D-4E77-AED6-C2707B1D21C7}"/>
              </a:ext>
            </a:extLst>
          </p:cNvPr>
          <p:cNvSpPr/>
          <p:nvPr/>
        </p:nvSpPr>
        <p:spPr>
          <a:xfrm>
            <a:off x="7318216" y="13121869"/>
            <a:ext cx="9747568" cy="441960"/>
          </a:xfrm>
          <a:prstGeom prst="rect">
            <a:avLst/>
          </a:prstGeom>
        </p:spPr>
        <p:txBody>
          <a:bodyPr wrap="none">
            <a:spAutoFit/>
          </a:bodyPr>
          <a:lstStyle/>
          <a:p>
            <a:r>
              <a:rPr lang="es" sz="2300" b="0" i="0" strike="noStrike" cap="none" spc="0" baseline="0">
                <a:solidFill>
                  <a:srgbClr val="A6A7AC"/>
                </a:solidFill>
                <a:effectLst/>
                <a:latin typeface="PT Sans"/>
                <a:ea typeface="PT Sans"/>
                <a:cs typeface="PT Sans"/>
              </a:rPr>
              <a:t>Fuente: https://theheart.tech/inspirations/5-ways-to-develop-team-creativity</a:t>
            </a:r>
            <a:endParaRPr lang="pl-PL" sz="2400">
              <a:solidFill>
                <a:schemeClr val="tx1"/>
              </a:solidFill>
              <a:latin typeface="Arial" panose="020B0604020202020204" pitchFamily="34" charset="0"/>
              <a:cs typeface="Arial" panose="020B0604020202020204" pitchFamily="34" charset="0"/>
            </a:endParaRPr>
          </a:p>
        </p:txBody>
      </p:sp>
      <p:sp>
        <p:nvSpPr>
          <p:cNvPr id="2" name="Prostokąt 1">
            <a:extLst>
              <a:ext uri="{FF2B5EF4-FFF2-40B4-BE49-F238E27FC236}">
                <a16:creationId xmlns:a16="http://schemas.microsoft.com/office/drawing/2014/main" id="{F12C0437-03A2-4F74-804D-32991C9C4861}"/>
              </a:ext>
            </a:extLst>
          </p:cNvPr>
          <p:cNvSpPr/>
          <p:nvPr/>
        </p:nvSpPr>
        <p:spPr>
          <a:xfrm>
            <a:off x="1008993" y="3059708"/>
            <a:ext cx="22496466" cy="5016758"/>
          </a:xfrm>
          <a:prstGeom prst="rect">
            <a:avLst/>
          </a:prstGeom>
        </p:spPr>
        <p:txBody>
          <a:bodyPr wrap="square">
            <a:spAutoFit/>
          </a:bodyPr>
          <a:lstStyle/>
          <a:p>
            <a:pPr>
              <a:spcAft>
                <a:spcPts val="1800"/>
              </a:spcAft>
            </a:pPr>
            <a:r>
              <a:rPr lang="es" sz="4400" b="0" i="0" strike="noStrike" cap="none" spc="0" baseline="0" dirty="0">
                <a:solidFill>
                  <a:srgbClr val="496F63"/>
                </a:solidFill>
                <a:effectLst/>
              </a:rPr>
              <a:t>En primer lugar, debes centrarte en la </a:t>
            </a:r>
            <a:r>
              <a:rPr lang="es" sz="4400" b="1" i="1" strike="noStrike" cap="none" spc="0" baseline="0" dirty="0">
                <a:solidFill>
                  <a:srgbClr val="FF0000"/>
                </a:solidFill>
                <a:effectLst/>
              </a:rPr>
              <a:t>creatividad del equipo.</a:t>
            </a:r>
            <a:endParaRPr lang="en-US" sz="4400" i="1" dirty="0">
              <a:solidFill>
                <a:srgbClr val="496F63"/>
              </a:solidFill>
            </a:endParaRPr>
          </a:p>
          <a:p>
            <a:pPr>
              <a:spcAft>
                <a:spcPts val="1800"/>
              </a:spcAft>
            </a:pPr>
            <a:r>
              <a:rPr lang="es" sz="4400" b="0" i="0" strike="noStrike" cap="none" spc="0" baseline="0" dirty="0">
                <a:solidFill>
                  <a:srgbClr val="496F63"/>
                </a:solidFill>
                <a:effectLst/>
              </a:rPr>
              <a:t>El equipo son dos o más individuos, con interacción e interdependencia, con los que vas a trabajar para conseguir un objetivo.</a:t>
            </a:r>
          </a:p>
          <a:p>
            <a:pPr>
              <a:spcAft>
                <a:spcPts val="1800"/>
              </a:spcAft>
            </a:pPr>
            <a:r>
              <a:rPr lang="es" sz="4400" b="0" i="0" strike="noStrike" cap="none" spc="0" baseline="0" dirty="0">
                <a:solidFill>
                  <a:srgbClr val="496F63"/>
                </a:solidFill>
                <a:effectLst/>
              </a:rPr>
              <a:t>Sacar partido a la creatividad es la clave que mantiene a tu equipo competitivo y joven, sin importar la edad, en un mercado en constante lucha por permanecer relevante.</a:t>
            </a:r>
            <a:endParaRPr lang="pl-PL" sz="4400" dirty="0">
              <a:solidFill>
                <a:srgbClr val="496F63"/>
              </a:solidFill>
            </a:endParaRPr>
          </a:p>
          <a:p>
            <a:pPr>
              <a:spcAft>
                <a:spcPts val="1800"/>
              </a:spcAft>
            </a:pPr>
            <a:r>
              <a:rPr lang="es" sz="4400" b="0" i="0" strike="noStrike" cap="none" spc="0" baseline="0" dirty="0">
                <a:solidFill>
                  <a:srgbClr val="496F63"/>
                </a:solidFill>
                <a:effectLst/>
              </a:rPr>
              <a:t>Aquí están algunas sugerencias para que tu equipo sea más creativo:</a:t>
            </a:r>
          </a:p>
        </p:txBody>
      </p:sp>
      <p:grpSp>
        <p:nvGrpSpPr>
          <p:cNvPr id="3" name="Group 2"/>
          <p:cNvGrpSpPr/>
          <p:nvPr/>
        </p:nvGrpSpPr>
        <p:grpSpPr>
          <a:xfrm>
            <a:off x="-256516" y="8352586"/>
            <a:ext cx="5157687" cy="2667000"/>
            <a:chOff x="-256516" y="8352586"/>
            <a:chExt cx="5157687" cy="2667000"/>
          </a:xfrm>
        </p:grpSpPr>
        <p:sp>
          <p:nvSpPr>
            <p:cNvPr id="4" name="Owal 3">
              <a:extLst>
                <a:ext uri="{FF2B5EF4-FFF2-40B4-BE49-F238E27FC236}">
                  <a16:creationId xmlns:a16="http://schemas.microsoft.com/office/drawing/2014/main" id="{E6F9487D-F14F-4CF4-AF30-F3716A9CF8F2}"/>
                </a:ext>
              </a:extLst>
            </p:cNvPr>
            <p:cNvSpPr/>
            <p:nvPr/>
          </p:nvSpPr>
          <p:spPr>
            <a:xfrm>
              <a:off x="76200" y="8352586"/>
              <a:ext cx="4572000" cy="2667000"/>
            </a:xfrm>
            <a:prstGeom prst="ellipse">
              <a:avLst/>
            </a:prstGeom>
            <a:solidFill>
              <a:srgbClr val="496F63"/>
            </a:solidFill>
            <a:ln w="3175" cap="flat">
              <a:solidFill>
                <a:srgbClr val="496F63"/>
              </a:solidFill>
              <a:miter lim="400000"/>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endParaRPr kumimoji="0" lang="pl-PL"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5" name="Prostokąt 4">
              <a:extLst>
                <a:ext uri="{FF2B5EF4-FFF2-40B4-BE49-F238E27FC236}">
                  <a16:creationId xmlns:a16="http://schemas.microsoft.com/office/drawing/2014/main" id="{D203B85F-3250-44CF-AAE1-CFCA94B8C497}"/>
                </a:ext>
              </a:extLst>
            </p:cNvPr>
            <p:cNvSpPr/>
            <p:nvPr/>
          </p:nvSpPr>
          <p:spPr>
            <a:xfrm>
              <a:off x="-256516" y="9041634"/>
              <a:ext cx="5157687" cy="1077218"/>
            </a:xfrm>
            <a:prstGeom prst="rect">
              <a:avLst/>
            </a:prstGeom>
          </p:spPr>
          <p:txBody>
            <a:bodyPr wrap="square">
              <a:spAutoFit/>
            </a:bodyPr>
            <a:lstStyle/>
            <a:p>
              <a:pPr algn="ctr"/>
              <a:r>
                <a:rPr lang="es" sz="3200" b="1" i="0" strike="noStrike" cap="none" spc="0" baseline="0" dirty="0">
                  <a:solidFill>
                    <a:srgbClr val="FFFFFF"/>
                  </a:solidFill>
                  <a:effectLst/>
                  <a:latin typeface="PT Sans"/>
                  <a:ea typeface="PT Sans"/>
                  <a:cs typeface="PT Sans"/>
                </a:rPr>
                <a:t>Entender que todos</a:t>
              </a:r>
            </a:p>
            <a:p>
              <a:pPr algn="ctr"/>
              <a:r>
                <a:rPr lang="es" sz="3200" b="1" i="0" strike="noStrike" cap="none" spc="0" baseline="0" dirty="0">
                  <a:solidFill>
                    <a:srgbClr val="FFFFFF"/>
                  </a:solidFill>
                  <a:effectLst/>
                  <a:latin typeface="PT Sans"/>
                  <a:ea typeface="PT Sans"/>
                  <a:cs typeface="PT Sans"/>
                </a:rPr>
                <a:t> somos creativos</a:t>
              </a:r>
              <a:endParaRPr lang="pl-PL" sz="3200" dirty="0">
                <a:solidFill>
                  <a:srgbClr val="FFFFFF"/>
                </a:solidFill>
              </a:endParaRPr>
            </a:p>
          </p:txBody>
        </p:sp>
      </p:grpSp>
      <p:grpSp>
        <p:nvGrpSpPr>
          <p:cNvPr id="6" name="Group 5"/>
          <p:cNvGrpSpPr/>
          <p:nvPr/>
        </p:nvGrpSpPr>
        <p:grpSpPr>
          <a:xfrm>
            <a:off x="5134760" y="9700326"/>
            <a:ext cx="4785295" cy="2667000"/>
            <a:chOff x="5134760" y="9700326"/>
            <a:chExt cx="4785295" cy="2667000"/>
          </a:xfrm>
        </p:grpSpPr>
        <p:sp>
          <p:nvSpPr>
            <p:cNvPr id="14" name="Owal 13">
              <a:extLst>
                <a:ext uri="{FF2B5EF4-FFF2-40B4-BE49-F238E27FC236}">
                  <a16:creationId xmlns:a16="http://schemas.microsoft.com/office/drawing/2014/main" id="{E875B9EA-481A-4169-A68D-EF8CA18335F2}"/>
                </a:ext>
              </a:extLst>
            </p:cNvPr>
            <p:cNvSpPr/>
            <p:nvPr/>
          </p:nvSpPr>
          <p:spPr>
            <a:xfrm>
              <a:off x="5221015" y="9700326"/>
              <a:ext cx="4572000" cy="2667000"/>
            </a:xfrm>
            <a:prstGeom prst="ellipse">
              <a:avLst/>
            </a:prstGeom>
            <a:solidFill>
              <a:srgbClr val="496F63"/>
            </a:solidFill>
            <a:ln w="3175" cap="flat">
              <a:solidFill>
                <a:srgbClr val="496F63"/>
              </a:solidFill>
              <a:miter lim="400000"/>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endParaRPr kumimoji="0" lang="pl-PL"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5" name="Prostokąt 14">
              <a:extLst>
                <a:ext uri="{FF2B5EF4-FFF2-40B4-BE49-F238E27FC236}">
                  <a16:creationId xmlns:a16="http://schemas.microsoft.com/office/drawing/2014/main" id="{3F4AA4A9-8168-4FB2-9CCE-9D828F5A952D}"/>
                </a:ext>
              </a:extLst>
            </p:cNvPr>
            <p:cNvSpPr/>
            <p:nvPr/>
          </p:nvSpPr>
          <p:spPr>
            <a:xfrm>
              <a:off x="5134760" y="10650746"/>
              <a:ext cx="4785295" cy="1292662"/>
            </a:xfrm>
            <a:prstGeom prst="rect">
              <a:avLst/>
            </a:prstGeom>
          </p:spPr>
          <p:txBody>
            <a:bodyPr wrap="square">
              <a:spAutoFit/>
            </a:bodyPr>
            <a:lstStyle/>
            <a:p>
              <a:pPr algn="ctr"/>
              <a:r>
                <a:rPr lang="es" sz="2600" b="1" i="0" strike="noStrike" cap="none" spc="0" baseline="0" dirty="0">
                  <a:solidFill>
                    <a:srgbClr val="FFFFFF"/>
                  </a:solidFill>
                  <a:effectLst/>
                  <a:latin typeface="PT Sans"/>
                  <a:ea typeface="PT Sans"/>
                  <a:cs typeface="PT Sans"/>
                </a:rPr>
                <a:t>Recuerda que todo el mundo desea hacer uso de su creatividad</a:t>
              </a:r>
              <a:endParaRPr lang="pl-PL" sz="2600" dirty="0">
                <a:solidFill>
                  <a:srgbClr val="FFFFFF"/>
                </a:solidFill>
              </a:endParaRPr>
            </a:p>
          </p:txBody>
        </p:sp>
      </p:grpSp>
      <p:grpSp>
        <p:nvGrpSpPr>
          <p:cNvPr id="7" name="Group 6"/>
          <p:cNvGrpSpPr/>
          <p:nvPr/>
        </p:nvGrpSpPr>
        <p:grpSpPr>
          <a:xfrm>
            <a:off x="10085859" y="8352586"/>
            <a:ext cx="4572000" cy="2667000"/>
            <a:chOff x="10085859" y="8352586"/>
            <a:chExt cx="4572000" cy="2667000"/>
          </a:xfrm>
        </p:grpSpPr>
        <p:sp>
          <p:nvSpPr>
            <p:cNvPr id="17" name="Owal 16">
              <a:extLst>
                <a:ext uri="{FF2B5EF4-FFF2-40B4-BE49-F238E27FC236}">
                  <a16:creationId xmlns:a16="http://schemas.microsoft.com/office/drawing/2014/main" id="{EB7544F4-89E3-4113-853A-8502B8F2ED49}"/>
                </a:ext>
              </a:extLst>
            </p:cNvPr>
            <p:cNvSpPr/>
            <p:nvPr/>
          </p:nvSpPr>
          <p:spPr>
            <a:xfrm>
              <a:off x="10085859" y="8352586"/>
              <a:ext cx="4572000" cy="2667000"/>
            </a:xfrm>
            <a:prstGeom prst="ellipse">
              <a:avLst/>
            </a:prstGeom>
            <a:solidFill>
              <a:srgbClr val="496F63"/>
            </a:solidFill>
            <a:ln w="3175" cap="flat">
              <a:solidFill>
                <a:srgbClr val="496F63"/>
              </a:solidFill>
              <a:miter lim="400000"/>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endParaRPr kumimoji="0" lang="pl-PL"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8" name="Prostokąt 17">
              <a:extLst>
                <a:ext uri="{FF2B5EF4-FFF2-40B4-BE49-F238E27FC236}">
                  <a16:creationId xmlns:a16="http://schemas.microsoft.com/office/drawing/2014/main" id="{C4A4B228-5D45-4AC1-AAE8-B1E994BA759F}"/>
                </a:ext>
              </a:extLst>
            </p:cNvPr>
            <p:cNvSpPr/>
            <p:nvPr/>
          </p:nvSpPr>
          <p:spPr>
            <a:xfrm>
              <a:off x="10321751" y="9080793"/>
              <a:ext cx="4189685" cy="1310640"/>
            </a:xfrm>
            <a:prstGeom prst="rect">
              <a:avLst/>
            </a:prstGeom>
          </p:spPr>
          <p:txBody>
            <a:bodyPr wrap="square">
              <a:spAutoFit/>
            </a:bodyPr>
            <a:lstStyle/>
            <a:p>
              <a:pPr algn="ctr"/>
              <a:r>
                <a:rPr lang="es" sz="4000" b="1" i="0" strike="noStrike" cap="none" spc="0" baseline="0" dirty="0">
                  <a:solidFill>
                    <a:srgbClr val="FFFFFF"/>
                  </a:solidFill>
                  <a:effectLst/>
                  <a:latin typeface="PT Sans"/>
                  <a:ea typeface="PT Sans"/>
                  <a:cs typeface="PT Sans"/>
                </a:rPr>
                <a:t>Pónte manos a la obra</a:t>
              </a:r>
              <a:endParaRPr lang="pl-PL" sz="4000" dirty="0">
                <a:solidFill>
                  <a:srgbClr val="FFFFFF"/>
                </a:solidFill>
              </a:endParaRPr>
            </a:p>
          </p:txBody>
        </p:sp>
      </p:grpSp>
      <p:grpSp>
        <p:nvGrpSpPr>
          <p:cNvPr id="9" name="Group 8"/>
          <p:cNvGrpSpPr/>
          <p:nvPr/>
        </p:nvGrpSpPr>
        <p:grpSpPr>
          <a:xfrm>
            <a:off x="19226313" y="8352586"/>
            <a:ext cx="5157687" cy="2667000"/>
            <a:chOff x="19226313" y="8352586"/>
            <a:chExt cx="5157687" cy="2667000"/>
          </a:xfrm>
        </p:grpSpPr>
        <p:sp>
          <p:nvSpPr>
            <p:cNvPr id="23" name="Owal 22">
              <a:extLst>
                <a:ext uri="{FF2B5EF4-FFF2-40B4-BE49-F238E27FC236}">
                  <a16:creationId xmlns:a16="http://schemas.microsoft.com/office/drawing/2014/main" id="{2B1D1352-3F0A-493A-9706-E2DD4A296F2B}"/>
                </a:ext>
              </a:extLst>
            </p:cNvPr>
            <p:cNvSpPr/>
            <p:nvPr/>
          </p:nvSpPr>
          <p:spPr>
            <a:xfrm>
              <a:off x="19519157" y="8352586"/>
              <a:ext cx="4572000" cy="2667000"/>
            </a:xfrm>
            <a:prstGeom prst="ellipse">
              <a:avLst/>
            </a:prstGeom>
            <a:solidFill>
              <a:srgbClr val="496F63"/>
            </a:solidFill>
            <a:ln w="3175" cap="flat">
              <a:solidFill>
                <a:srgbClr val="496F63"/>
              </a:solidFill>
              <a:miter lim="400000"/>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endParaRPr kumimoji="0" lang="pl-PL"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4" name="Prostokąt 23">
              <a:extLst>
                <a:ext uri="{FF2B5EF4-FFF2-40B4-BE49-F238E27FC236}">
                  <a16:creationId xmlns:a16="http://schemas.microsoft.com/office/drawing/2014/main" id="{026A8D93-8582-45ED-AC34-3995EDEEDBEF}"/>
                </a:ext>
              </a:extLst>
            </p:cNvPr>
            <p:cNvSpPr/>
            <p:nvPr/>
          </p:nvSpPr>
          <p:spPr>
            <a:xfrm>
              <a:off x="19226313" y="9041634"/>
              <a:ext cx="5157687" cy="1310640"/>
            </a:xfrm>
            <a:prstGeom prst="rect">
              <a:avLst/>
            </a:prstGeom>
          </p:spPr>
          <p:txBody>
            <a:bodyPr wrap="square">
              <a:spAutoFit/>
            </a:bodyPr>
            <a:lstStyle/>
            <a:p>
              <a:pPr algn="ctr"/>
              <a:r>
                <a:rPr lang="es" sz="4000" b="1" i="0" strike="noStrike" cap="none" spc="0" baseline="0" dirty="0">
                  <a:solidFill>
                    <a:srgbClr val="FFFFFF"/>
                  </a:solidFill>
                  <a:effectLst/>
                  <a:latin typeface="PT Sans"/>
                  <a:ea typeface="PT Sans"/>
                  <a:cs typeface="PT Sans"/>
                </a:rPr>
                <a:t>Juegua y</a:t>
              </a:r>
            </a:p>
            <a:p>
              <a:pPr algn="ctr"/>
              <a:r>
                <a:rPr lang="es" sz="4000" b="1" i="0" strike="noStrike" cap="none" spc="0" baseline="0" dirty="0">
                  <a:solidFill>
                    <a:srgbClr val="FFFFFF"/>
                  </a:solidFill>
                  <a:effectLst/>
                  <a:latin typeface="PT Sans"/>
                  <a:ea typeface="PT Sans"/>
                  <a:cs typeface="PT Sans"/>
                </a:rPr>
                <a:t>diviértete</a:t>
              </a:r>
              <a:endParaRPr lang="pl-PL" sz="4000" dirty="0">
                <a:solidFill>
                  <a:srgbClr val="FFFFFF"/>
                </a:solidFill>
              </a:endParaRPr>
            </a:p>
          </p:txBody>
        </p:sp>
      </p:grpSp>
      <p:grpSp>
        <p:nvGrpSpPr>
          <p:cNvPr id="8" name="Group 7"/>
          <p:cNvGrpSpPr/>
          <p:nvPr/>
        </p:nvGrpSpPr>
        <p:grpSpPr>
          <a:xfrm>
            <a:off x="14530028" y="10283310"/>
            <a:ext cx="5157687" cy="2667000"/>
            <a:chOff x="14511437" y="9686086"/>
            <a:chExt cx="5157687" cy="2667000"/>
          </a:xfrm>
        </p:grpSpPr>
        <p:sp>
          <p:nvSpPr>
            <p:cNvPr id="25" name="Owal 24">
              <a:extLst>
                <a:ext uri="{FF2B5EF4-FFF2-40B4-BE49-F238E27FC236}">
                  <a16:creationId xmlns:a16="http://schemas.microsoft.com/office/drawing/2014/main" id="{B54CE70A-4042-41D1-BD8C-AED31B8AE3D2}"/>
                </a:ext>
              </a:extLst>
            </p:cNvPr>
            <p:cNvSpPr/>
            <p:nvPr/>
          </p:nvSpPr>
          <p:spPr>
            <a:xfrm>
              <a:off x="14804279" y="9686086"/>
              <a:ext cx="4572000" cy="2667000"/>
            </a:xfrm>
            <a:prstGeom prst="ellipse">
              <a:avLst/>
            </a:prstGeom>
            <a:solidFill>
              <a:srgbClr val="496F63"/>
            </a:solidFill>
            <a:ln w="3175" cap="flat">
              <a:solidFill>
                <a:srgbClr val="496F63"/>
              </a:solidFill>
              <a:miter lim="400000"/>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endParaRPr kumimoji="0" lang="pl-PL"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6" name="Prostokąt 25">
              <a:extLst>
                <a:ext uri="{FF2B5EF4-FFF2-40B4-BE49-F238E27FC236}">
                  <a16:creationId xmlns:a16="http://schemas.microsoft.com/office/drawing/2014/main" id="{F4A81C24-8B8E-4985-9299-8C3301A922CC}"/>
                </a:ext>
              </a:extLst>
            </p:cNvPr>
            <p:cNvSpPr/>
            <p:nvPr/>
          </p:nvSpPr>
          <p:spPr>
            <a:xfrm>
              <a:off x="14511437" y="10376127"/>
              <a:ext cx="5157687" cy="1310640"/>
            </a:xfrm>
            <a:prstGeom prst="rect">
              <a:avLst/>
            </a:prstGeom>
          </p:spPr>
          <p:txBody>
            <a:bodyPr wrap="square">
              <a:spAutoFit/>
            </a:bodyPr>
            <a:lstStyle/>
            <a:p>
              <a:pPr algn="ctr"/>
              <a:r>
                <a:rPr lang="es" sz="4000" b="1" i="0" strike="noStrike" cap="none" spc="0" baseline="0" dirty="0">
                  <a:solidFill>
                    <a:srgbClr val="FFFFFF"/>
                  </a:solidFill>
                  <a:effectLst/>
                  <a:latin typeface="PT Sans"/>
                  <a:ea typeface="PT Sans"/>
                  <a:cs typeface="PT Sans"/>
                </a:rPr>
                <a:t>Deja espacio a la creatividad</a:t>
              </a:r>
              <a:endParaRPr lang="pl-PL" sz="4000" dirty="0">
                <a:solidFill>
                  <a:srgbClr val="FFFFFF"/>
                </a:solidFill>
              </a:endParaRPr>
            </a:p>
          </p:txBody>
        </p:sp>
      </p:grpSp>
      <p:sp>
        <p:nvSpPr>
          <p:cNvPr id="27" name="pole tekstowe 26">
            <a:extLst>
              <a:ext uri="{FF2B5EF4-FFF2-40B4-BE49-F238E27FC236}">
                <a16:creationId xmlns:a16="http://schemas.microsoft.com/office/drawing/2014/main" id="{F22D4BB4-E856-4799-8C2B-91264EAB1B97}"/>
              </a:ext>
            </a:extLst>
          </p:cNvPr>
          <p:cNvSpPr txBox="1"/>
          <p:nvPr/>
        </p:nvSpPr>
        <p:spPr>
          <a:xfrm>
            <a:off x="0" y="11182687"/>
            <a:ext cx="4785294" cy="2569934"/>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es" sz="2300" b="0" i="0" strike="noStrike" cap="none" spc="0" baseline="0" dirty="0">
                <a:solidFill>
                  <a:srgbClr val="496F63"/>
                </a:solidFill>
                <a:effectLst/>
                <a:latin typeface="PT Sans"/>
                <a:ea typeface="PT Sans"/>
                <a:cs typeface="PT Sans"/>
              </a:rPr>
              <a:t>Comprender que la creatividad reside en el interior de cada persona, </a:t>
            </a:r>
            <a:r>
              <a:rPr lang="es" dirty="0">
                <a:solidFill>
                  <a:srgbClr val="496F63"/>
                </a:solidFill>
              </a:rPr>
              <a:t>te</a:t>
            </a:r>
            <a:r>
              <a:rPr lang="es" sz="2300" b="0" i="0" strike="noStrike" cap="none" spc="0" baseline="0" dirty="0">
                <a:solidFill>
                  <a:srgbClr val="496F63"/>
                </a:solidFill>
                <a:effectLst/>
                <a:latin typeface="PT Sans"/>
                <a:ea typeface="PT Sans"/>
                <a:cs typeface="PT Sans"/>
              </a:rPr>
              <a:t> permite, como líder, verte no sólo a tí mismo, sino también a tu equipo, como una increíble fuente de potencial creativo.</a:t>
            </a:r>
          </a:p>
        </p:txBody>
      </p:sp>
      <p:sp>
        <p:nvSpPr>
          <p:cNvPr id="28" name="pole tekstowe 27">
            <a:extLst>
              <a:ext uri="{FF2B5EF4-FFF2-40B4-BE49-F238E27FC236}">
                <a16:creationId xmlns:a16="http://schemas.microsoft.com/office/drawing/2014/main" id="{DE5896A8-FC7F-4F2A-A22F-33923F8751B9}"/>
              </a:ext>
            </a:extLst>
          </p:cNvPr>
          <p:cNvSpPr txBox="1"/>
          <p:nvPr/>
        </p:nvSpPr>
        <p:spPr>
          <a:xfrm>
            <a:off x="5412171" y="8312961"/>
            <a:ext cx="4189685" cy="115416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es" sz="2300" b="0" i="0" strike="noStrike" cap="none" spc="0" baseline="0" dirty="0">
                <a:solidFill>
                  <a:srgbClr val="496F63"/>
                </a:solidFill>
                <a:effectLst/>
                <a:latin typeface="PT Sans"/>
                <a:ea typeface="PT Sans"/>
                <a:cs typeface="PT Sans"/>
              </a:rPr>
              <a:t>Como líder, busca oportunidades y anima a tu equipo.</a:t>
            </a:r>
          </a:p>
        </p:txBody>
      </p:sp>
      <p:sp>
        <p:nvSpPr>
          <p:cNvPr id="29" name="pole tekstowe 28">
            <a:extLst>
              <a:ext uri="{FF2B5EF4-FFF2-40B4-BE49-F238E27FC236}">
                <a16:creationId xmlns:a16="http://schemas.microsoft.com/office/drawing/2014/main" id="{751DB593-44FC-41BE-B574-605BC03F5C4D}"/>
              </a:ext>
            </a:extLst>
          </p:cNvPr>
          <p:cNvSpPr txBox="1"/>
          <p:nvPr/>
        </p:nvSpPr>
        <p:spPr>
          <a:xfrm>
            <a:off x="9982199" y="11191886"/>
            <a:ext cx="4785295" cy="1862048"/>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es" sz="2300" b="0" i="0" strike="noStrike" cap="none" spc="0" baseline="0" dirty="0">
                <a:solidFill>
                  <a:srgbClr val="496F63"/>
                </a:solidFill>
                <a:effectLst/>
                <a:latin typeface="PT Sans"/>
                <a:ea typeface="PT Sans"/>
                <a:cs typeface="PT Sans"/>
              </a:rPr>
              <a:t>En vez de limitarte a pensar en la solución, consigue las piezas</a:t>
            </a:r>
            <a:r>
              <a:rPr lang="es" sz="2300" b="0" i="0" strike="noStrike" cap="none" spc="0" dirty="0">
                <a:solidFill>
                  <a:srgbClr val="496F63"/>
                </a:solidFill>
                <a:effectLst/>
                <a:latin typeface="PT Sans"/>
                <a:ea typeface="PT Sans"/>
                <a:cs typeface="PT Sans"/>
              </a:rPr>
              <a:t> necesarias para </a:t>
            </a:r>
            <a:r>
              <a:rPr lang="es" sz="2300" b="0" i="0" strike="noStrike" cap="none" spc="0" baseline="0" dirty="0">
                <a:solidFill>
                  <a:srgbClr val="496F63"/>
                </a:solidFill>
                <a:effectLst/>
                <a:latin typeface="PT Sans"/>
                <a:ea typeface="PT Sans"/>
                <a:cs typeface="PT Sans"/>
              </a:rPr>
              <a:t>crear la solución (por ejemplo, crear a tu cliente ideal).</a:t>
            </a:r>
          </a:p>
        </p:txBody>
      </p:sp>
      <p:sp>
        <p:nvSpPr>
          <p:cNvPr id="30" name="pole tekstowe 29">
            <a:extLst>
              <a:ext uri="{FF2B5EF4-FFF2-40B4-BE49-F238E27FC236}">
                <a16:creationId xmlns:a16="http://schemas.microsoft.com/office/drawing/2014/main" id="{0A24896F-47F0-44A6-96D1-652C8BD59CA3}"/>
              </a:ext>
            </a:extLst>
          </p:cNvPr>
          <p:cNvSpPr txBox="1"/>
          <p:nvPr/>
        </p:nvSpPr>
        <p:spPr>
          <a:xfrm>
            <a:off x="14746672" y="8096449"/>
            <a:ext cx="4800600" cy="2194560"/>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es" sz="2300" b="0" i="0" strike="noStrike" cap="none" spc="0" baseline="0" dirty="0">
                <a:solidFill>
                  <a:srgbClr val="496F63"/>
                </a:solidFill>
                <a:effectLst/>
                <a:latin typeface="PT Sans"/>
                <a:ea typeface="PT Sans"/>
                <a:cs typeface="PT Sans"/>
              </a:rPr>
              <a:t> Si quieres desarrollar la creatividad del equipo, asegúrate de proporcionarles el margen y el espacio en sus vidas para que puedan pensar y actuar de forma creativa.</a:t>
            </a:r>
          </a:p>
        </p:txBody>
      </p:sp>
      <p:sp>
        <p:nvSpPr>
          <p:cNvPr id="31" name="pole tekstowe 30">
            <a:extLst>
              <a:ext uri="{FF2B5EF4-FFF2-40B4-BE49-F238E27FC236}">
                <a16:creationId xmlns:a16="http://schemas.microsoft.com/office/drawing/2014/main" id="{70E6C13D-9A5F-4E3A-96C6-2BC008CAAB44}"/>
              </a:ext>
            </a:extLst>
          </p:cNvPr>
          <p:cNvSpPr txBox="1"/>
          <p:nvPr/>
        </p:nvSpPr>
        <p:spPr>
          <a:xfrm>
            <a:off x="19450246" y="11214258"/>
            <a:ext cx="4888560" cy="1844040"/>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es" sz="2300" b="0" i="0" strike="noStrike" cap="none" spc="0" baseline="0" dirty="0">
                <a:solidFill>
                  <a:srgbClr val="496F63"/>
                </a:solidFill>
                <a:effectLst/>
                <a:latin typeface="PT Sans"/>
                <a:ea typeface="PT Sans"/>
                <a:cs typeface="PT Sans"/>
              </a:rPr>
              <a:t>Cuando nuestras mentes están libres para experimentar, para aprender, para disfrutar y reír, es cuando surgen algunas de las mejores ideas y percepciones.</a:t>
            </a:r>
          </a:p>
        </p:txBody>
      </p:sp>
    </p:spTree>
    <p:extLst>
      <p:ext uri="{BB962C8B-B14F-4D97-AF65-F5344CB8AC3E}">
        <p14:creationId xmlns:p14="http://schemas.microsoft.com/office/powerpoint/2010/main" val="364772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up)">
                                      <p:cBhvr>
                                        <p:cTn id="12" dur="1000"/>
                                        <p:tgtEl>
                                          <p:spTgt spid="2">
                                            <p:txEl>
                                              <p:pRg st="0" end="0"/>
                                            </p:txEl>
                                          </p:spTgt>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up)">
                                      <p:cBhvr>
                                        <p:cTn id="17" dur="1000"/>
                                        <p:tgtEl>
                                          <p:spTgt spid="2">
                                            <p:txEl>
                                              <p:pRg st="1" end="1"/>
                                            </p:txEl>
                                          </p:spTgt>
                                        </p:tgtEl>
                                      </p:cBhvr>
                                    </p:animEffect>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up)">
                                      <p:cBhvr>
                                        <p:cTn id="22" dur="1000"/>
                                        <p:tgtEl>
                                          <p:spTgt spid="2">
                                            <p:txEl>
                                              <p:pRg st="2" end="2"/>
                                            </p:txEl>
                                          </p:spTgt>
                                        </p:tgtEl>
                                      </p:cBhvr>
                                    </p:animEffect>
                                  </p:childTnLst>
                                </p:cTn>
                              </p:par>
                            </p:childTnLst>
                          </p:cTn>
                        </p:par>
                      </p:childTnLst>
                    </p:cTn>
                  </p:par>
                  <p:par>
                    <p:cTn id="23" fill="hold" nodeType="clickPar">
                      <p:stCondLst>
                        <p:cond delay="indefinite"/>
                        <p:cond evt="onBegin" delay="0">
                          <p:tn val="22"/>
                        </p:cond>
                      </p:stCondLst>
                      <p:childTnLst>
                        <p:par>
                          <p:cTn id="24" fill="hold" nodeType="after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up)">
                                      <p:cBhvr>
                                        <p:cTn id="27" dur="1000"/>
                                        <p:tgtEl>
                                          <p:spTgt spid="2">
                                            <p:txEl>
                                              <p:pRg st="3" end="3"/>
                                            </p:txEl>
                                          </p:spTgt>
                                        </p:tgtEl>
                                      </p:cBhvr>
                                    </p:animEffect>
                                  </p:childTnLst>
                                </p:cTn>
                              </p:par>
                            </p:childTnLst>
                          </p:cTn>
                        </p:par>
                      </p:childTnLst>
                    </p:cTn>
                  </p:par>
                  <p:par>
                    <p:cTn id="28" fill="hold" nodeType="clickPar">
                      <p:stCondLst>
                        <p:cond delay="indefinite"/>
                        <p:cond evt="onBegin" delay="0">
                          <p:tn val="27"/>
                        </p:cond>
                      </p:stCondLst>
                      <p:childTnLst>
                        <p:par>
                          <p:cTn id="29" fill="hold" nodeType="after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fltVal val="0"/>
                                          </p:val>
                                        </p:tav>
                                        <p:tav tm="100000">
                                          <p:val>
                                            <p:strVal val="#ppt_w"/>
                                          </p:val>
                                        </p:tav>
                                      </p:tavLst>
                                    </p:anim>
                                    <p:anim calcmode="lin" valueType="num">
                                      <p:cBhvr>
                                        <p:cTn id="33" dur="1000" fill="hold"/>
                                        <p:tgtEl>
                                          <p:spTgt spid="3"/>
                                        </p:tgtEl>
                                        <p:attrNameLst>
                                          <p:attrName>ppt_h</p:attrName>
                                        </p:attrNameLst>
                                      </p:cBhvr>
                                      <p:tavLst>
                                        <p:tav tm="0">
                                          <p:val>
                                            <p:fltVal val="0"/>
                                          </p:val>
                                        </p:tav>
                                        <p:tav tm="100000">
                                          <p:val>
                                            <p:strVal val="#ppt_h"/>
                                          </p:val>
                                        </p:tav>
                                      </p:tavLst>
                                    </p:anim>
                                    <p:animEffect transition="in" filter="fade">
                                      <p:cBhvr>
                                        <p:cTn id="34" dur="1000"/>
                                        <p:tgtEl>
                                          <p:spTgt spid="3"/>
                                        </p:tgtEl>
                                      </p:cBhvr>
                                    </p:animEffect>
                                  </p:childTnLst>
                                </p:cTn>
                              </p:par>
                            </p:childTnLst>
                          </p:cTn>
                        </p:par>
                        <p:par>
                          <p:cTn id="35" fill="hold" nodeType="afterGroup">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childTnLst>
                                </p:cTn>
                              </p:par>
                            </p:childTnLst>
                          </p:cTn>
                        </p:par>
                      </p:childTnLst>
                    </p:cTn>
                  </p:par>
                  <p:par>
                    <p:cTn id="39" fill="hold" nodeType="clickPar">
                      <p:stCondLst>
                        <p:cond delay="indefinite"/>
                        <p:cond evt="onBegin" delay="0">
                          <p:tn val="38"/>
                        </p:cond>
                      </p:stCondLst>
                      <p:childTnLst>
                        <p:par>
                          <p:cTn id="40" fill="hold" nodeType="afterGroup">
                            <p:stCondLst>
                              <p:cond delay="0"/>
                            </p:stCondLst>
                            <p:childTnLst>
                              <p:par>
                                <p:cTn id="41" presetID="53"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Effect transition="in" filter="fade">
                                      <p:cBhvr>
                                        <p:cTn id="45" dur="1000"/>
                                        <p:tgtEl>
                                          <p:spTgt spid="6"/>
                                        </p:tgtEl>
                                      </p:cBhvr>
                                    </p:animEffect>
                                  </p:childTnLst>
                                </p:cTn>
                              </p:par>
                            </p:childTnLst>
                          </p:cTn>
                        </p:par>
                        <p:par>
                          <p:cTn id="46" fill="hold" nodeType="afterGroup">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childTnLst>
                                </p:cTn>
                              </p:par>
                            </p:childTnLst>
                          </p:cTn>
                        </p:par>
                      </p:childTnLst>
                    </p:cTn>
                  </p:par>
                  <p:par>
                    <p:cTn id="50" fill="hold" nodeType="clickPar">
                      <p:stCondLst>
                        <p:cond delay="indefinite"/>
                        <p:cond evt="onBegin" delay="0">
                          <p:tn val="49"/>
                        </p:cond>
                      </p:stCondLst>
                      <p:childTnLst>
                        <p:par>
                          <p:cTn id="51" fill="hold" nodeType="afterGroup">
                            <p:stCondLst>
                              <p:cond delay="0"/>
                            </p:stCondLst>
                            <p:childTnLst>
                              <p:par>
                                <p:cTn id="52" presetID="53" presetClass="entr" presetSubtype="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nodeType="afterGroup">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1000"/>
                                        <p:tgtEl>
                                          <p:spTgt spid="29"/>
                                        </p:tgtEl>
                                      </p:cBhvr>
                                    </p:animEffect>
                                  </p:childTnLst>
                                </p:cTn>
                              </p:par>
                            </p:childTnLst>
                          </p:cTn>
                        </p:par>
                      </p:childTnLst>
                    </p:cTn>
                  </p:par>
                  <p:par>
                    <p:cTn id="61" fill="hold" nodeType="clickPar">
                      <p:stCondLst>
                        <p:cond delay="indefinite"/>
                        <p:cond evt="onBegin" delay="0">
                          <p:tn val="60"/>
                        </p:cond>
                      </p:stCondLst>
                      <p:childTnLst>
                        <p:par>
                          <p:cTn id="62" fill="hold" nodeType="afterGroup">
                            <p:stCondLst>
                              <p:cond delay="0"/>
                            </p:stCondLst>
                            <p:childTnLst>
                              <p:par>
                                <p:cTn id="63" presetID="53" presetClass="entr" presetSubtype="0"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p:cTn id="65" dur="1000" fill="hold"/>
                                        <p:tgtEl>
                                          <p:spTgt spid="8"/>
                                        </p:tgtEl>
                                        <p:attrNameLst>
                                          <p:attrName>ppt_w</p:attrName>
                                        </p:attrNameLst>
                                      </p:cBhvr>
                                      <p:tavLst>
                                        <p:tav tm="0">
                                          <p:val>
                                            <p:fltVal val="0"/>
                                          </p:val>
                                        </p:tav>
                                        <p:tav tm="100000">
                                          <p:val>
                                            <p:strVal val="#ppt_w"/>
                                          </p:val>
                                        </p:tav>
                                      </p:tavLst>
                                    </p:anim>
                                    <p:anim calcmode="lin" valueType="num">
                                      <p:cBhvr>
                                        <p:cTn id="66" dur="1000" fill="hold"/>
                                        <p:tgtEl>
                                          <p:spTgt spid="8"/>
                                        </p:tgtEl>
                                        <p:attrNameLst>
                                          <p:attrName>ppt_h</p:attrName>
                                        </p:attrNameLst>
                                      </p:cBhvr>
                                      <p:tavLst>
                                        <p:tav tm="0">
                                          <p:val>
                                            <p:fltVal val="0"/>
                                          </p:val>
                                        </p:tav>
                                        <p:tav tm="100000">
                                          <p:val>
                                            <p:strVal val="#ppt_h"/>
                                          </p:val>
                                        </p:tav>
                                      </p:tavLst>
                                    </p:anim>
                                    <p:animEffect transition="in" filter="fade">
                                      <p:cBhvr>
                                        <p:cTn id="67" dur="1000"/>
                                        <p:tgtEl>
                                          <p:spTgt spid="8"/>
                                        </p:tgtEl>
                                      </p:cBhvr>
                                    </p:animEffect>
                                  </p:childTnLst>
                                </p:cTn>
                              </p:par>
                            </p:childTnLst>
                          </p:cTn>
                        </p:par>
                        <p:par>
                          <p:cTn id="68" fill="hold" nodeType="afterGroup">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1000"/>
                                        <p:tgtEl>
                                          <p:spTgt spid="30"/>
                                        </p:tgtEl>
                                      </p:cBhvr>
                                    </p:animEffect>
                                  </p:childTnLst>
                                </p:cTn>
                              </p:par>
                            </p:childTnLst>
                          </p:cTn>
                        </p:par>
                      </p:childTnLst>
                    </p:cTn>
                  </p:par>
                  <p:par>
                    <p:cTn id="72" fill="hold" nodeType="clickPar">
                      <p:stCondLst>
                        <p:cond delay="indefinite"/>
                        <p:cond evt="onBegin" delay="0">
                          <p:tn val="71"/>
                        </p:cond>
                      </p:stCondLst>
                      <p:childTnLst>
                        <p:par>
                          <p:cTn id="73" fill="hold" nodeType="afterGroup">
                            <p:stCondLst>
                              <p:cond delay="0"/>
                            </p:stCondLst>
                            <p:childTnLst>
                              <p:par>
                                <p:cTn id="74" presetID="53" presetClass="entr" presetSubtype="0" fill="hold" nodeType="clickEffect">
                                  <p:stCondLst>
                                    <p:cond delay="0"/>
                                  </p:stCondLst>
                                  <p:childTnLst>
                                    <p:set>
                                      <p:cBhvr>
                                        <p:cTn id="75" dur="1" fill="hold">
                                          <p:stCondLst>
                                            <p:cond delay="0"/>
                                          </p:stCondLst>
                                        </p:cTn>
                                        <p:tgtEl>
                                          <p:spTgt spid="9"/>
                                        </p:tgtEl>
                                        <p:attrNameLst>
                                          <p:attrName>style.visibility</p:attrName>
                                        </p:attrNameLst>
                                      </p:cBhvr>
                                      <p:to>
                                        <p:strVal val="visible"/>
                                      </p:to>
                                    </p:set>
                                    <p:anim calcmode="lin" valueType="num">
                                      <p:cBhvr>
                                        <p:cTn id="76" dur="1000" fill="hold"/>
                                        <p:tgtEl>
                                          <p:spTgt spid="9"/>
                                        </p:tgtEl>
                                        <p:attrNameLst>
                                          <p:attrName>ppt_w</p:attrName>
                                        </p:attrNameLst>
                                      </p:cBhvr>
                                      <p:tavLst>
                                        <p:tav tm="0">
                                          <p:val>
                                            <p:fltVal val="0"/>
                                          </p:val>
                                        </p:tav>
                                        <p:tav tm="100000">
                                          <p:val>
                                            <p:strVal val="#ppt_w"/>
                                          </p:val>
                                        </p:tav>
                                      </p:tavLst>
                                    </p:anim>
                                    <p:anim calcmode="lin" valueType="num">
                                      <p:cBhvr>
                                        <p:cTn id="77" dur="1000" fill="hold"/>
                                        <p:tgtEl>
                                          <p:spTgt spid="9"/>
                                        </p:tgtEl>
                                        <p:attrNameLst>
                                          <p:attrName>ppt_h</p:attrName>
                                        </p:attrNameLst>
                                      </p:cBhvr>
                                      <p:tavLst>
                                        <p:tav tm="0">
                                          <p:val>
                                            <p:fltVal val="0"/>
                                          </p:val>
                                        </p:tav>
                                        <p:tav tm="100000">
                                          <p:val>
                                            <p:strVal val="#ppt_h"/>
                                          </p:val>
                                        </p:tav>
                                      </p:tavLst>
                                    </p:anim>
                                    <p:animEffect transition="in" filter="fade">
                                      <p:cBhvr>
                                        <p:cTn id="78" dur="1000"/>
                                        <p:tgtEl>
                                          <p:spTgt spid="9"/>
                                        </p:tgtEl>
                                      </p:cBhvr>
                                    </p:animEffect>
                                  </p:childTnLst>
                                </p:cTn>
                              </p:par>
                            </p:childTnLst>
                          </p:cTn>
                        </p:par>
                        <p:par>
                          <p:cTn id="79" fill="hold" nodeType="afterGroup">
                            <p:stCondLst>
                              <p:cond delay="1000"/>
                            </p:stCondLst>
                            <p:childTnLst>
                              <p:par>
                                <p:cTn id="80" presetID="10" presetClass="entr" presetSubtype="0"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childTnLst>
                                </p:cTn>
                              </p:par>
                            </p:childTnLst>
                          </p:cTn>
                        </p:par>
                        <p:par>
                          <p:cTn id="83" fill="hold" nodeType="afterGroup">
                            <p:stCondLst>
                              <p:cond delay="2000"/>
                            </p:stCondLst>
                            <p:childTnLst>
                              <p:par>
                                <p:cTn id="84" presetID="10" presetClass="entr" presetSubtype="0" fill="hold" grpId="0" nodeType="after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6" grpId="0"/>
      <p:bldP spid="2" grpId="0" uiExpand="1" build="p"/>
      <p:bldP spid="27" grpId="0"/>
      <p:bldP spid="28" grpId="0"/>
      <p:bldP spid="2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4">
            <a:extLst>
              <a:ext uri="{FF2B5EF4-FFF2-40B4-BE49-F238E27FC236}">
                <a16:creationId xmlns:a16="http://schemas.microsoft.com/office/drawing/2014/main" id="{A074FF72-FDD9-4BF9-9811-6B027CDE66E2}"/>
              </a:ext>
            </a:extLst>
          </p:cNvPr>
          <p:cNvSpPr/>
          <p:nvPr/>
        </p:nvSpPr>
        <p:spPr>
          <a:xfrm>
            <a:off x="963273" y="2269135"/>
            <a:ext cx="22972492" cy="8058206"/>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rmAutofit fontScale="90000" lnSpcReduction="20000"/>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s" sz="5800" b="1" i="0" strike="noStrike" cap="none" spc="0" baseline="0" dirty="0">
                <a:solidFill>
                  <a:srgbClr val="FF0000"/>
                </a:solidFill>
                <a:effectLst/>
                <a:latin typeface="Arial"/>
                <a:ea typeface="Arial"/>
                <a:cs typeface="Arial"/>
              </a:rPr>
              <a:t>1.  Celebrar a las personas y su trabajo</a:t>
            </a:r>
            <a:endParaRPr lang="pl-PL" sz="5800" dirty="0">
              <a:solidFill>
                <a:srgbClr val="FF0000"/>
              </a:solidFill>
              <a:latin typeface="Arial" panose="020B0604020202020204" pitchFamily="34" charset="0"/>
              <a:cs typeface="Arial" panose="020B0604020202020204" pitchFamily="34" charset="0"/>
            </a:endParaRPr>
          </a:p>
          <a:p>
            <a:endParaRPr lang="en-US" sz="5800" dirty="0">
              <a:solidFill>
                <a:srgbClr val="FF0000"/>
              </a:solidFill>
              <a:latin typeface="Arial" panose="020B0604020202020204" pitchFamily="34" charset="0"/>
              <a:cs typeface="Arial" panose="020B0604020202020204" pitchFamily="34" charset="0"/>
            </a:endParaRPr>
          </a:p>
          <a:p>
            <a:pPr marL="1143000" indent="-1143000" algn="r">
              <a:buAutoNum type="arabicPeriod" startAt="2"/>
            </a:pPr>
            <a:r>
              <a:rPr lang="es" sz="5800" b="1" i="0" strike="noStrike" cap="none" spc="0" baseline="0" dirty="0">
                <a:solidFill>
                  <a:srgbClr val="FF0000"/>
                </a:solidFill>
                <a:effectLst/>
                <a:latin typeface="Arial"/>
                <a:ea typeface="Arial"/>
                <a:cs typeface="Arial"/>
              </a:rPr>
              <a:t>Considerar los intereses </a:t>
            </a:r>
          </a:p>
          <a:p>
            <a:pPr algn="r"/>
            <a:r>
              <a:rPr lang="es" sz="5800" b="1" i="0" strike="noStrike" cap="none" spc="0" baseline="0" dirty="0">
                <a:solidFill>
                  <a:srgbClr val="FF0000"/>
                </a:solidFill>
                <a:effectLst/>
                <a:latin typeface="Arial"/>
                <a:ea typeface="Arial"/>
                <a:cs typeface="Arial"/>
              </a:rPr>
              <a:t>de los empleados</a:t>
            </a:r>
            <a:endParaRPr lang="pl-PL" sz="5800" dirty="0">
              <a:solidFill>
                <a:srgbClr val="FF0000"/>
              </a:solidFill>
              <a:latin typeface="Arial" panose="020B0604020202020204" pitchFamily="34" charset="0"/>
              <a:cs typeface="Arial" panose="020B0604020202020204" pitchFamily="34" charset="0"/>
            </a:endParaRPr>
          </a:p>
          <a:p>
            <a:pPr algn="r"/>
            <a:endParaRPr lang="en-US" sz="5800" dirty="0">
              <a:solidFill>
                <a:srgbClr val="FF0000"/>
              </a:solidFill>
              <a:latin typeface="Arial" panose="020B0604020202020204" pitchFamily="34" charset="0"/>
              <a:cs typeface="Arial" panose="020B0604020202020204" pitchFamily="34" charset="0"/>
            </a:endParaRPr>
          </a:p>
          <a:p>
            <a:r>
              <a:rPr lang="es" sz="5800" b="1" i="0" strike="noStrike" cap="none" spc="0" baseline="0" dirty="0">
                <a:solidFill>
                  <a:srgbClr val="FF0000"/>
                </a:solidFill>
                <a:effectLst/>
                <a:latin typeface="Arial"/>
                <a:ea typeface="Arial"/>
                <a:cs typeface="Arial"/>
              </a:rPr>
              <a:t>3.  Incentivar la colaboración</a:t>
            </a:r>
            <a:endParaRPr lang="pl-PL" sz="5800" dirty="0">
              <a:solidFill>
                <a:srgbClr val="FF0000"/>
              </a:solidFill>
              <a:latin typeface="Arial" panose="020B0604020202020204" pitchFamily="34" charset="0"/>
              <a:cs typeface="Arial" panose="020B0604020202020204" pitchFamily="34" charset="0"/>
            </a:endParaRPr>
          </a:p>
          <a:p>
            <a:endParaRPr lang="en-US" sz="5800" dirty="0">
              <a:solidFill>
                <a:srgbClr val="FF0000"/>
              </a:solidFill>
              <a:latin typeface="Arial" panose="020B0604020202020204" pitchFamily="34" charset="0"/>
              <a:cs typeface="Arial" panose="020B0604020202020204" pitchFamily="34" charset="0"/>
            </a:endParaRPr>
          </a:p>
          <a:p>
            <a:pPr algn="r"/>
            <a:r>
              <a:rPr lang="es" sz="5800" b="1" i="0" strike="noStrike" cap="none" spc="0" baseline="0" dirty="0">
                <a:solidFill>
                  <a:srgbClr val="FF0000"/>
                </a:solidFill>
                <a:effectLst/>
                <a:latin typeface="Arial"/>
                <a:ea typeface="Arial"/>
                <a:cs typeface="Arial"/>
              </a:rPr>
              <a:t>4.  Respetar la comunicación</a:t>
            </a:r>
            <a:endParaRPr lang="pl-PL" sz="5800" dirty="0">
              <a:solidFill>
                <a:srgbClr val="FF0000"/>
              </a:solidFill>
              <a:latin typeface="Arial" panose="020B0604020202020204" pitchFamily="34" charset="0"/>
              <a:cs typeface="Arial" panose="020B0604020202020204" pitchFamily="34" charset="0"/>
            </a:endParaRPr>
          </a:p>
          <a:p>
            <a:pPr algn="r"/>
            <a:endParaRPr lang="en-US" sz="5800" dirty="0">
              <a:solidFill>
                <a:srgbClr val="FF0000"/>
              </a:solidFill>
              <a:latin typeface="Arial" panose="020B0604020202020204" pitchFamily="34" charset="0"/>
              <a:cs typeface="Arial" panose="020B0604020202020204" pitchFamily="34" charset="0"/>
            </a:endParaRPr>
          </a:p>
          <a:p>
            <a:r>
              <a:rPr lang="es" sz="5800" b="1" i="0" strike="noStrike" cap="none" spc="0" baseline="0" dirty="0">
                <a:solidFill>
                  <a:srgbClr val="FF0000"/>
                </a:solidFill>
                <a:effectLst/>
                <a:latin typeface="Arial"/>
                <a:ea typeface="Arial"/>
                <a:cs typeface="Arial"/>
              </a:rPr>
              <a:t>5. Establecer </a:t>
            </a:r>
            <a:r>
              <a:rPr lang="es-ES" sz="5800" b="1" i="0" strike="noStrike" cap="none" spc="0" baseline="0" dirty="0">
                <a:solidFill>
                  <a:srgbClr val="FF0000"/>
                </a:solidFill>
                <a:effectLst/>
                <a:latin typeface="Arial"/>
                <a:ea typeface="Arial"/>
                <a:cs typeface="Arial"/>
              </a:rPr>
              <a:t>la asunción </a:t>
            </a:r>
          </a:p>
          <a:p>
            <a:r>
              <a:rPr lang="es-ES" sz="5800" b="1" i="0" strike="noStrike" cap="none" spc="0" baseline="0" dirty="0">
                <a:solidFill>
                  <a:srgbClr val="FF0000"/>
                </a:solidFill>
                <a:effectLst/>
                <a:latin typeface="Arial"/>
                <a:ea typeface="Arial"/>
                <a:cs typeface="Arial"/>
              </a:rPr>
              <a:t>de riesgos</a:t>
            </a:r>
            <a:endParaRPr lang="pl-PL" sz="5800" dirty="0">
              <a:solidFill>
                <a:srgbClr val="FF0000"/>
              </a:solidFill>
              <a:latin typeface="Arial" panose="020B0604020202020204" pitchFamily="34" charset="0"/>
              <a:ea typeface="Arial"/>
              <a:cs typeface="Arial" panose="020B0604020202020204" pitchFamily="34" charset="0"/>
            </a:endParaRPr>
          </a:p>
          <a:p>
            <a:endParaRPr lang="en-US" sz="5800" dirty="0">
              <a:solidFill>
                <a:srgbClr val="FF0000"/>
              </a:solidFill>
              <a:latin typeface="Arial" panose="020B0604020202020204" pitchFamily="34" charset="0"/>
              <a:cs typeface="Arial" panose="020B0604020202020204" pitchFamily="34" charset="0"/>
            </a:endParaRPr>
          </a:p>
          <a:p>
            <a:pPr algn="r"/>
            <a:r>
              <a:rPr lang="es" sz="5800" b="1" i="0" strike="noStrike" cap="none" spc="0" baseline="0" dirty="0">
                <a:solidFill>
                  <a:srgbClr val="FF0000"/>
                </a:solidFill>
                <a:effectLst/>
                <a:latin typeface="Arial"/>
                <a:ea typeface="Arial"/>
                <a:cs typeface="Arial"/>
              </a:rPr>
              <a:t>6. Fomentar la innovación</a:t>
            </a:r>
            <a:endParaRPr lang="pl-PL" sz="5800" dirty="0">
              <a:solidFill>
                <a:srgbClr val="FF0000"/>
              </a:solidFill>
              <a:latin typeface="Arial" panose="020B0604020202020204" pitchFamily="34" charset="0"/>
              <a:cs typeface="Arial" panose="020B0604020202020204" pitchFamily="34" charset="0"/>
            </a:endParaRPr>
          </a:p>
          <a:p>
            <a:pPr algn="r"/>
            <a:endParaRPr lang="en-US" sz="5800" dirty="0">
              <a:solidFill>
                <a:srgbClr val="FF0000"/>
              </a:solidFill>
              <a:latin typeface="Arial" panose="020B0604020202020204" pitchFamily="34" charset="0"/>
              <a:cs typeface="Arial" panose="020B0604020202020204" pitchFamily="34" charset="0"/>
            </a:endParaRPr>
          </a:p>
          <a:p>
            <a:r>
              <a:rPr lang="es" sz="5800" b="1" i="0" strike="noStrike" cap="none" spc="0" baseline="0" dirty="0">
                <a:solidFill>
                  <a:srgbClr val="FF0000"/>
                </a:solidFill>
                <a:effectLst/>
                <a:latin typeface="Arial"/>
                <a:ea typeface="Arial"/>
                <a:cs typeface="Arial"/>
              </a:rPr>
              <a:t>7. Promover la enseñanza y el aprendizaje</a:t>
            </a:r>
          </a:p>
          <a:p>
            <a:endParaRPr lang="pl-PL" sz="5000" b="0" dirty="0">
              <a:solidFill>
                <a:srgbClr val="496F63"/>
              </a:solidFill>
              <a:latin typeface="Arial" panose="020B0604020202020204" pitchFamily="34" charset="0"/>
              <a:cs typeface="Arial" panose="020B0604020202020204" pitchFamily="34" charset="0"/>
            </a:endParaRPr>
          </a:p>
        </p:txBody>
      </p:sp>
      <p:sp>
        <p:nvSpPr>
          <p:cNvPr id="76" name="Shape 76"/>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a:lstStyle/>
          <a:p>
            <a:fld id="{86CB4B4D-7CA3-9044-876B-883B54F8677D}" type="slidenum">
              <a:rPr/>
              <a:t>13</a:t>
            </a:fld>
            <a:endParaRPr/>
          </a:p>
        </p:txBody>
      </p:sp>
      <p:sp>
        <p:nvSpPr>
          <p:cNvPr id="13" name="Prostokąt 12">
            <a:extLst>
              <a:ext uri="{FF2B5EF4-FFF2-40B4-BE49-F238E27FC236}">
                <a16:creationId xmlns:a16="http://schemas.microsoft.com/office/drawing/2014/main" id="{BFCEF7F2-B6A9-4590-8715-6F7CC1A063BA}"/>
              </a:ext>
            </a:extLst>
          </p:cNvPr>
          <p:cNvSpPr/>
          <p:nvPr/>
        </p:nvSpPr>
        <p:spPr>
          <a:xfrm>
            <a:off x="4776629" y="13094602"/>
            <a:ext cx="14830741" cy="457200"/>
          </a:xfrm>
          <a:prstGeom prst="rect">
            <a:avLst/>
          </a:prstGeom>
        </p:spPr>
        <p:txBody>
          <a:bodyPr wrap="none">
            <a:spAutoFit/>
          </a:bodyPr>
          <a:lstStyle/>
          <a:p>
            <a:r>
              <a:rPr lang="es" sz="2400" b="0" i="0" strike="noStrike" cap="none" spc="0" baseline="0">
                <a:solidFill>
                  <a:srgbClr val="A6A7AC"/>
                </a:solidFill>
                <a:effectLst/>
                <a:latin typeface="Arial"/>
                <a:ea typeface="Arial"/>
                <a:cs typeface="Arial"/>
              </a:rPr>
              <a:t>Fuente: https://www.roberthalf.com/blog/management-tips/7-elements-of-a-highly-creative-work-environment</a:t>
            </a:r>
          </a:p>
        </p:txBody>
      </p:sp>
      <p:sp>
        <p:nvSpPr>
          <p:cNvPr id="9" name="Shape 104">
            <a:extLst>
              <a:ext uri="{FF2B5EF4-FFF2-40B4-BE49-F238E27FC236}">
                <a16:creationId xmlns:a16="http://schemas.microsoft.com/office/drawing/2014/main" id="{45FB801F-B86F-4973-B636-E74DC76A3472}"/>
              </a:ext>
            </a:extLst>
          </p:cNvPr>
          <p:cNvSpPr/>
          <p:nvPr/>
        </p:nvSpPr>
        <p:spPr>
          <a:xfrm>
            <a:off x="1008993" y="816868"/>
            <a:ext cx="23679807" cy="2276806"/>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s" sz="7000" b="1" i="0" strike="noStrike" cap="none" spc="0" baseline="0">
                <a:solidFill>
                  <a:srgbClr val="496F63"/>
                </a:solidFill>
                <a:effectLst/>
                <a:latin typeface="Arial"/>
                <a:ea typeface="Arial"/>
                <a:cs typeface="Arial"/>
              </a:rPr>
              <a:t>Para crear un ambiente de trabajo creativo hay que:</a:t>
            </a:r>
            <a:endParaRPr sz="7000">
              <a:solidFill>
                <a:srgbClr val="496F63"/>
              </a:solidFill>
              <a:latin typeface="Arial" panose="020B0604020202020204" pitchFamily="34" charset="0"/>
              <a:cs typeface="Arial" panose="020B0604020202020204" pitchFamily="34" charset="0"/>
            </a:endParaRPr>
          </a:p>
        </p:txBody>
      </p:sp>
      <p:pic>
        <p:nvPicPr>
          <p:cNvPr id="6" name="Obraz 5">
            <a:extLst>
              <a:ext uri="{FF2B5EF4-FFF2-40B4-BE49-F238E27FC236}">
                <a16:creationId xmlns:a16="http://schemas.microsoft.com/office/drawing/2014/main" id="{81476833-F0AA-40AB-B610-74ED226443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0102" y="4900339"/>
            <a:ext cx="3543795" cy="3915321"/>
          </a:xfrm>
          <a:prstGeom prst="rect">
            <a:avLst/>
          </a:prstGeom>
        </p:spPr>
      </p:pic>
      <p:grpSp>
        <p:nvGrpSpPr>
          <p:cNvPr id="2" name="Group 1"/>
          <p:cNvGrpSpPr/>
          <p:nvPr/>
        </p:nvGrpSpPr>
        <p:grpSpPr>
          <a:xfrm>
            <a:off x="0" y="10543468"/>
            <a:ext cx="24383998" cy="2472279"/>
            <a:chOff x="0" y="10543468"/>
            <a:chExt cx="24383998" cy="2472279"/>
          </a:xfrm>
        </p:grpSpPr>
        <p:sp>
          <p:nvSpPr>
            <p:cNvPr id="15" name="Shape 78">
              <a:extLst>
                <a:ext uri="{FF2B5EF4-FFF2-40B4-BE49-F238E27FC236}">
                  <a16:creationId xmlns:a16="http://schemas.microsoft.com/office/drawing/2014/main" id="{BE3A588B-CD96-4E4C-B3B4-821FA6CEFBC1}"/>
                </a:ext>
              </a:extLst>
            </p:cNvPr>
            <p:cNvSpPr/>
            <p:nvPr/>
          </p:nvSpPr>
          <p:spPr>
            <a:xfrm>
              <a:off x="0" y="10543468"/>
              <a:ext cx="24383998" cy="2472279"/>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8" name="Shape 104">
              <a:extLst>
                <a:ext uri="{FF2B5EF4-FFF2-40B4-BE49-F238E27FC236}">
                  <a16:creationId xmlns:a16="http://schemas.microsoft.com/office/drawing/2014/main" id="{A074FF72-FDD9-4BF9-9811-6B027CDE66E2}"/>
                </a:ext>
              </a:extLst>
            </p:cNvPr>
            <p:cNvSpPr/>
            <p:nvPr/>
          </p:nvSpPr>
          <p:spPr>
            <a:xfrm>
              <a:off x="874309" y="11014791"/>
              <a:ext cx="22635380" cy="1822667"/>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rmAutofit fontScale="92500" lnSpcReduction="10000"/>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pPr algn="just">
                <a:spcAft>
                  <a:spcPts val="2400"/>
                </a:spcAft>
              </a:pPr>
              <a:r>
                <a:rPr lang="es" sz="4800" b="0" dirty="0">
                  <a:solidFill>
                    <a:srgbClr val="FFFFFF"/>
                  </a:solidFill>
                  <a:latin typeface="Arial"/>
                  <a:ea typeface="Arial"/>
                  <a:cs typeface="Arial"/>
                </a:rPr>
                <a:t>La inspiración para ideas nuevas e innovadoras está </a:t>
              </a:r>
              <a:r>
                <a:rPr lang="es" sz="4800" b="0" i="0" strike="noStrike" cap="none" spc="0" baseline="0" dirty="0">
                  <a:solidFill>
                    <a:srgbClr val="FFFFFF"/>
                  </a:solidFill>
                  <a:effectLst/>
                  <a:latin typeface="Arial"/>
                  <a:ea typeface="Arial"/>
                  <a:cs typeface="Arial"/>
                </a:rPr>
                <a:t>en todas partes, incluso fuera de </a:t>
              </a:r>
              <a:r>
                <a:rPr lang="es" sz="4800" b="0" dirty="0">
                  <a:solidFill>
                    <a:srgbClr val="FFFFFF"/>
                  </a:solidFill>
                  <a:latin typeface="Arial"/>
                  <a:ea typeface="Arial"/>
                  <a:cs typeface="Arial"/>
                </a:rPr>
                <a:t>la</a:t>
              </a:r>
              <a:r>
                <a:rPr lang="es" sz="4800" b="0" i="0" strike="noStrike" cap="none" spc="0" baseline="0" dirty="0">
                  <a:solidFill>
                    <a:srgbClr val="FFFFFF"/>
                  </a:solidFill>
                  <a:effectLst/>
                  <a:latin typeface="Arial"/>
                  <a:ea typeface="Arial"/>
                  <a:cs typeface="Arial"/>
                </a:rPr>
                <a:t> oficina.</a:t>
              </a:r>
            </a:p>
            <a:p>
              <a:pPr algn="just">
                <a:spcAft>
                  <a:spcPts val="2400"/>
                </a:spcAft>
              </a:pPr>
              <a:r>
                <a:rPr lang="es" sz="4800" b="0" i="0" strike="noStrike" cap="none" spc="0" baseline="0" dirty="0">
                  <a:solidFill>
                    <a:srgbClr val="FFFFFF"/>
                  </a:solidFill>
                  <a:effectLst/>
                  <a:latin typeface="Arial"/>
                  <a:ea typeface="Arial"/>
                  <a:cs typeface="Arial"/>
                </a:rPr>
                <a:t>No te preocupes si tus empleados buscan la inspiración en </a:t>
              </a:r>
              <a:r>
                <a:rPr lang="es" sz="4800" b="0" dirty="0">
                  <a:solidFill>
                    <a:srgbClr val="FFFFFF"/>
                  </a:solidFill>
                  <a:latin typeface="Arial"/>
                  <a:ea typeface="Arial"/>
                  <a:cs typeface="Arial"/>
                </a:rPr>
                <a:t>lugares diversos.</a:t>
              </a:r>
              <a:endParaRPr lang="pl-PL" sz="4800" b="0" dirty="0">
                <a:solidFill>
                  <a:srgbClr val="FFFFFF"/>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1000"/>
                                        <p:tgtEl>
                                          <p:spTgt spid="10">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par>
                    <p:cTn id="16" fill="hold" nodeType="clickPar">
                      <p:stCondLst>
                        <p:cond delay="indefinite"/>
                        <p:cond evt="onBegin" delay="0">
                          <p:tn val="15"/>
                        </p:cond>
                      </p:stCondLst>
                      <p:childTnLst>
                        <p:par>
                          <p:cTn id="17" fill="hold" nodeType="after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1000"/>
                                        <p:tgtEl>
                                          <p:spTgt spid="1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1000"/>
                                        <p:tgtEl>
                                          <p:spTgt spid="10">
                                            <p:txEl>
                                              <p:pRg st="3" end="3"/>
                                            </p:txEl>
                                          </p:spTgt>
                                        </p:tgtEl>
                                      </p:cBhvr>
                                    </p:animEffect>
                                  </p:childTnLst>
                                </p:cTn>
                              </p:par>
                            </p:childTnLst>
                          </p:cTn>
                        </p:par>
                      </p:childTnLst>
                    </p:cTn>
                  </p:par>
                  <p:par>
                    <p:cTn id="26" fill="hold" nodeType="clickPar">
                      <p:stCondLst>
                        <p:cond delay="indefinite"/>
                        <p:cond evt="onBegin" delay="0">
                          <p:tn val="20"/>
                        </p:cond>
                      </p:stCondLst>
                      <p:childTnLst>
                        <p:par>
                          <p:cTn id="27" fill="hold" nodeType="after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xEl>
                                              <p:pRg st="5" end="5"/>
                                            </p:txEl>
                                          </p:spTgt>
                                        </p:tgtEl>
                                        <p:attrNameLst>
                                          <p:attrName>style.visibility</p:attrName>
                                        </p:attrNameLst>
                                      </p:cBhvr>
                                      <p:to>
                                        <p:strVal val="visible"/>
                                      </p:to>
                                    </p:set>
                                    <p:animEffect transition="in" filter="fade">
                                      <p:cBhvr>
                                        <p:cTn id="30" dur="1000"/>
                                        <p:tgtEl>
                                          <p:spTgt spid="10">
                                            <p:txEl>
                                              <p:pRg st="5" end="5"/>
                                            </p:txEl>
                                          </p:spTgt>
                                        </p:tgtEl>
                                      </p:cBhvr>
                                    </p:animEffect>
                                  </p:childTnLst>
                                </p:cTn>
                              </p:par>
                            </p:childTnLst>
                          </p:cTn>
                        </p:par>
                      </p:childTnLst>
                    </p:cTn>
                  </p:par>
                  <p:par>
                    <p:cTn id="31" fill="hold" nodeType="clickPar">
                      <p:stCondLst>
                        <p:cond delay="indefinite"/>
                        <p:cond evt="onBegin" delay="0">
                          <p:tn val="30"/>
                        </p:cond>
                      </p:stCondLst>
                      <p:childTnLst>
                        <p:par>
                          <p:cTn id="32" fill="hold" nodeType="after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animEffect transition="in" filter="fade">
                                      <p:cBhvr>
                                        <p:cTn id="35" dur="1000"/>
                                        <p:tgtEl>
                                          <p:spTgt spid="10">
                                            <p:txEl>
                                              <p:pRg st="7" end="7"/>
                                            </p:txEl>
                                          </p:spTgt>
                                        </p:tgtEl>
                                      </p:cBhvr>
                                    </p:animEffect>
                                  </p:childTnLst>
                                </p:cTn>
                              </p:par>
                            </p:childTnLst>
                          </p:cTn>
                        </p:par>
                      </p:childTnLst>
                    </p:cTn>
                  </p:par>
                  <p:par>
                    <p:cTn id="36" fill="hold" nodeType="clickPar">
                      <p:stCondLst>
                        <p:cond delay="indefinite"/>
                        <p:cond evt="onBegin" delay="0">
                          <p:tn val="35"/>
                        </p:cond>
                      </p:stCondLst>
                      <p:childTnLst>
                        <p:par>
                          <p:cTn id="37" fill="hold" nodeType="after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xEl>
                                              <p:pRg st="9" end="9"/>
                                            </p:txEl>
                                          </p:spTgt>
                                        </p:tgtEl>
                                        <p:attrNameLst>
                                          <p:attrName>style.visibility</p:attrName>
                                        </p:attrNameLst>
                                      </p:cBhvr>
                                      <p:to>
                                        <p:strVal val="visible"/>
                                      </p:to>
                                    </p:set>
                                    <p:animEffect transition="in" filter="fade">
                                      <p:cBhvr>
                                        <p:cTn id="40" dur="1000"/>
                                        <p:tgtEl>
                                          <p:spTgt spid="10">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xEl>
                                              <p:pRg st="10" end="10"/>
                                            </p:txEl>
                                          </p:spTgt>
                                        </p:tgtEl>
                                        <p:attrNameLst>
                                          <p:attrName>style.visibility</p:attrName>
                                        </p:attrNameLst>
                                      </p:cBhvr>
                                      <p:to>
                                        <p:strVal val="visible"/>
                                      </p:to>
                                    </p:set>
                                    <p:animEffect transition="in" filter="fade">
                                      <p:cBhvr>
                                        <p:cTn id="45" dur="1000"/>
                                        <p:tgtEl>
                                          <p:spTgt spid="10">
                                            <p:txEl>
                                              <p:pRg st="10" end="10"/>
                                            </p:txEl>
                                          </p:spTgt>
                                        </p:tgtEl>
                                      </p:cBhvr>
                                    </p:animEffect>
                                  </p:childTnLst>
                                </p:cTn>
                              </p:par>
                            </p:childTnLst>
                          </p:cTn>
                        </p:par>
                      </p:childTnLst>
                    </p:cTn>
                  </p:par>
                  <p:par>
                    <p:cTn id="46" fill="hold" nodeType="clickPar">
                      <p:stCondLst>
                        <p:cond delay="indefinite"/>
                        <p:cond evt="onBegin" delay="0">
                          <p:tn val="40"/>
                        </p:cond>
                      </p:stCondLst>
                      <p:childTnLst>
                        <p:par>
                          <p:cTn id="47" fill="hold" nodeType="after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xEl>
                                              <p:pRg st="12" end="12"/>
                                            </p:txEl>
                                          </p:spTgt>
                                        </p:tgtEl>
                                        <p:attrNameLst>
                                          <p:attrName>style.visibility</p:attrName>
                                        </p:attrNameLst>
                                      </p:cBhvr>
                                      <p:to>
                                        <p:strVal val="visible"/>
                                      </p:to>
                                    </p:set>
                                    <p:animEffect transition="in" filter="fade">
                                      <p:cBhvr>
                                        <p:cTn id="50" dur="1000"/>
                                        <p:tgtEl>
                                          <p:spTgt spid="10">
                                            <p:txEl>
                                              <p:pRg st="12" end="12"/>
                                            </p:txEl>
                                          </p:spTgt>
                                        </p:tgtEl>
                                      </p:cBhvr>
                                    </p:animEffect>
                                  </p:childTnLst>
                                </p:cTn>
                              </p:par>
                            </p:childTnLst>
                          </p:cTn>
                        </p:par>
                      </p:childTnLst>
                    </p:cTn>
                  </p:par>
                  <p:par>
                    <p:cTn id="51" fill="hold" nodeType="clickPar">
                      <p:stCondLst>
                        <p:cond delay="indefinite"/>
                        <p:cond evt="onBegin" delay="0">
                          <p:tn val="50"/>
                        </p:cond>
                      </p:stCondLst>
                      <p:childTnLst>
                        <p:par>
                          <p:cTn id="52" fill="hold" nodeType="after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
                                            <p:txEl>
                                              <p:pRg st="14" end="14"/>
                                            </p:txEl>
                                          </p:spTgt>
                                        </p:tgtEl>
                                        <p:attrNameLst>
                                          <p:attrName>style.visibility</p:attrName>
                                        </p:attrNameLst>
                                      </p:cBhvr>
                                      <p:to>
                                        <p:strVal val="visible"/>
                                      </p:to>
                                    </p:set>
                                    <p:animEffect transition="in" filter="fade">
                                      <p:cBhvr>
                                        <p:cTn id="55" dur="1000"/>
                                        <p:tgtEl>
                                          <p:spTgt spid="10">
                                            <p:txEl>
                                              <p:pRg st="14" end="14"/>
                                            </p:txEl>
                                          </p:spTgt>
                                        </p:tgtEl>
                                      </p:cBhvr>
                                    </p:animEffect>
                                  </p:childTnLst>
                                </p:cTn>
                              </p:par>
                            </p:childTnLst>
                          </p:cTn>
                        </p:par>
                      </p:childTnLst>
                    </p:cTn>
                  </p:par>
                  <p:par>
                    <p:cTn id="56" fill="hold" nodeType="clickPar">
                      <p:stCondLst>
                        <p:cond delay="indefinite"/>
                        <p:cond evt="onBegin" delay="0">
                          <p:tn val="55"/>
                        </p:cond>
                      </p:stCondLst>
                      <p:childTnLst>
                        <p:par>
                          <p:cTn id="57" fill="hold" nodeType="afterGroup">
                            <p:stCondLst>
                              <p:cond delay="0"/>
                            </p:stCondLst>
                            <p:childTnLst>
                              <p:par>
                                <p:cTn id="58" presetID="22" presetClass="entr" presetSubtype="1"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wipe(up)">
                                      <p:cBhvr>
                                        <p:cTn id="60" dur="2000"/>
                                        <p:tgtEl>
                                          <p:spTgt spid="2"/>
                                        </p:tgtEl>
                                      </p:cBhvr>
                                    </p:animEffect>
                                  </p:childTnLst>
                                </p:cTn>
                              </p:par>
                            </p:childTnLst>
                          </p:cTn>
                        </p:par>
                        <p:par>
                          <p:cTn id="61" fill="hold" nodeType="afterGroup">
                            <p:stCondLst>
                              <p:cond delay="2000"/>
                            </p:stCondLst>
                            <p:childTnLst>
                              <p:par>
                                <p:cTn id="62" presetID="10" presetClass="entr" presetSubtype="0"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3"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a:lstStyle/>
          <a:p>
            <a:fld id="{86CB4B4D-7CA3-9044-876B-883B54F8677D}" type="slidenum">
              <a:rPr/>
              <a:t>14</a:t>
            </a:fld>
            <a:endParaRPr/>
          </a:p>
        </p:txBody>
      </p:sp>
      <p:sp>
        <p:nvSpPr>
          <p:cNvPr id="78" name="Shape 78"/>
          <p:cNvSpPr/>
          <p:nvPr/>
        </p:nvSpPr>
        <p:spPr>
          <a:xfrm>
            <a:off x="0" y="-83328"/>
            <a:ext cx="8418381" cy="13799328"/>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0" name="Shape 104">
            <a:extLst>
              <a:ext uri="{FF2B5EF4-FFF2-40B4-BE49-F238E27FC236}">
                <a16:creationId xmlns:a16="http://schemas.microsoft.com/office/drawing/2014/main" id="{A074FF72-FDD9-4BF9-9811-6B027CDE66E2}"/>
              </a:ext>
            </a:extLst>
          </p:cNvPr>
          <p:cNvSpPr/>
          <p:nvPr/>
        </p:nvSpPr>
        <p:spPr>
          <a:xfrm>
            <a:off x="10042121" y="4638463"/>
            <a:ext cx="12548938" cy="4439074"/>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rmAutofit fontScale="85000" lnSpcReduction="20000"/>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pPr>
              <a:lnSpc>
                <a:spcPct val="110000"/>
              </a:lnSpc>
              <a:spcAft>
                <a:spcPts val="2400"/>
              </a:spcAft>
            </a:pPr>
            <a:r>
              <a:rPr lang="es" sz="4800" b="0" i="0" strike="noStrike" cap="none" spc="0" baseline="0" dirty="0">
                <a:solidFill>
                  <a:srgbClr val="496F63"/>
                </a:solidFill>
                <a:effectLst/>
                <a:latin typeface="Arial"/>
                <a:ea typeface="Arial"/>
                <a:cs typeface="Arial"/>
              </a:rPr>
              <a:t>El simple, pero eficaz, buzón de sugerencias tradicional está diseñado para recoger todas las ideas que se les ocurren a los empleados, tanto para innovaciones como para mejoras en el trabajo.</a:t>
            </a:r>
            <a:endParaRPr lang="pl-PL" sz="4800" b="0" dirty="0">
              <a:solidFill>
                <a:srgbClr val="496F63"/>
              </a:solidFill>
              <a:latin typeface="Arial" panose="020B0604020202020204" pitchFamily="34" charset="0"/>
              <a:cs typeface="Arial" panose="020B0604020202020204" pitchFamily="34" charset="0"/>
            </a:endParaRPr>
          </a:p>
          <a:p>
            <a:pPr>
              <a:lnSpc>
                <a:spcPct val="110000"/>
              </a:lnSpc>
              <a:spcAft>
                <a:spcPts val="2400"/>
              </a:spcAft>
            </a:pPr>
            <a:r>
              <a:rPr lang="es" sz="4800" b="0" i="0" strike="noStrike" cap="none" spc="0" baseline="0" dirty="0">
                <a:solidFill>
                  <a:srgbClr val="496F63"/>
                </a:solidFill>
                <a:effectLst/>
                <a:latin typeface="Arial"/>
                <a:ea typeface="Arial"/>
                <a:cs typeface="Arial"/>
              </a:rPr>
              <a:t>No obstante, los directivos deben marcar las directrices a seguir para que los empleados busquen formas de innovar.</a:t>
            </a:r>
            <a:endParaRPr lang="pl-PL" sz="4800" b="0" dirty="0">
              <a:solidFill>
                <a:srgbClr val="496F63"/>
              </a:solidFill>
              <a:latin typeface="Arial" panose="020B0604020202020204" pitchFamily="34" charset="0"/>
              <a:cs typeface="Arial" panose="020B0604020202020204" pitchFamily="34" charset="0"/>
            </a:endParaRPr>
          </a:p>
        </p:txBody>
      </p:sp>
      <p:pic>
        <p:nvPicPr>
          <p:cNvPr id="2" name="Obraz 3" descr="Obraz zawierający rysunek&#10;&#10;Opis wygenerowany automatycznie">
            <a:extLst>
              <a:ext uri="{FF2B5EF4-FFF2-40B4-BE49-F238E27FC236}">
                <a16:creationId xmlns:a16="http://schemas.microsoft.com/office/drawing/2014/main" id="{00A8C89C-BC2B-487C-B9EC-F335467D1383}"/>
              </a:ext>
            </a:extLst>
          </p:cNvPr>
          <p:cNvPicPr>
            <a:picLocks noChangeAspect="1"/>
          </p:cNvPicPr>
          <p:nvPr/>
        </p:nvPicPr>
        <p:blipFill>
          <a:blip r:embed="rId3"/>
          <a:stretch>
            <a:fillRect/>
          </a:stretch>
        </p:blipFill>
        <p:spPr>
          <a:xfrm>
            <a:off x="827431" y="2875869"/>
            <a:ext cx="6538822" cy="8155761"/>
          </a:xfrm>
          <a:prstGeom prst="rect">
            <a:avLst/>
          </a:prstGeom>
        </p:spPr>
      </p:pic>
      <p:sp>
        <p:nvSpPr>
          <p:cNvPr id="9" name="Shape 104">
            <a:extLst>
              <a:ext uri="{FF2B5EF4-FFF2-40B4-BE49-F238E27FC236}">
                <a16:creationId xmlns:a16="http://schemas.microsoft.com/office/drawing/2014/main" id="{A074FF72-FDD9-4BF9-9811-6B027CDE66E2}"/>
              </a:ext>
            </a:extLst>
          </p:cNvPr>
          <p:cNvSpPr/>
          <p:nvPr/>
        </p:nvSpPr>
        <p:spPr>
          <a:xfrm>
            <a:off x="8549780" y="2019813"/>
            <a:ext cx="14355287" cy="983181"/>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pPr algn="ctr">
              <a:spcAft>
                <a:spcPts val="2400"/>
              </a:spcAft>
            </a:pPr>
            <a:r>
              <a:rPr lang="es" sz="7000" b="1" i="0" strike="noStrike" cap="none" spc="0" baseline="0" dirty="0">
                <a:solidFill>
                  <a:srgbClr val="496F63"/>
                </a:solidFill>
                <a:effectLst/>
                <a:latin typeface="Arial"/>
                <a:ea typeface="Arial"/>
                <a:cs typeface="Arial"/>
              </a:rPr>
              <a:t>El buzón de sugerencias</a:t>
            </a:r>
            <a:endParaRPr lang="pl-PL" sz="70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257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fade">
                                      <p:cBhvr>
                                        <p:cTn id="10" dur="1000"/>
                                        <p:tgtEl>
                                          <p:spTgt spid="78"/>
                                        </p:tgtEl>
                                      </p:cBhvr>
                                    </p:animEffect>
                                  </p:childTnLst>
                                </p:cTn>
                              </p:par>
                            </p:childTnLst>
                          </p:cTn>
                        </p:par>
                        <p:par>
                          <p:cTn id="11" fill="hold" nodeType="afterGroup">
                            <p:stCondLst>
                              <p:cond delay="10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cond evt="onBegin" delay="0">
                          <p:tn val="15"/>
                        </p:cond>
                      </p:stCondLst>
                      <p:childTnLst>
                        <p:par>
                          <p:cTn id="17" fill="hold" nodeType="after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wipe(up)">
                                      <p:cBhvr>
                                        <p:cTn id="20" dur="1000"/>
                                        <p:tgtEl>
                                          <p:spTgt spid="10">
                                            <p:txEl>
                                              <p:pRg st="0" end="0"/>
                                            </p:txEl>
                                          </p:spTgt>
                                        </p:tgtEl>
                                      </p:cBhvr>
                                    </p:animEffect>
                                  </p:childTnLst>
                                </p:cTn>
                              </p:par>
                            </p:childTnLst>
                          </p:cTn>
                        </p:par>
                        <p:par>
                          <p:cTn id="21" fill="hold" nodeType="afterGroup">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wipe(up)">
                                      <p:cBhvr>
                                        <p:cTn id="24"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0" grpId="0" uiExpand="1" build="p"/>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082971-C35E-B240-9197-06CF6518DB66}"/>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1210875" y="30573"/>
            <a:ext cx="14041665" cy="15049440"/>
          </a:xfrm>
          <a:prstGeom prst="rect">
            <a:avLst/>
          </a:prstGeom>
        </p:spPr>
      </p:pic>
      <p:sp>
        <p:nvSpPr>
          <p:cNvPr id="104" name="Shape 104"/>
          <p:cNvSpPr/>
          <p:nvPr/>
        </p:nvSpPr>
        <p:spPr>
          <a:xfrm>
            <a:off x="1008993" y="816868"/>
            <a:ext cx="22027473" cy="2276806"/>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rmAutofit fontScale="50000" lnSpcReduction="20000"/>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s" sz="12900" b="1" i="0" strike="noStrike" cap="none" spc="0" baseline="0" dirty="0">
                <a:solidFill>
                  <a:srgbClr val="496F63"/>
                </a:solidFill>
                <a:effectLst/>
                <a:latin typeface="Montserrat-SemiBold"/>
                <a:ea typeface="Montserrat-SemiBold"/>
                <a:cs typeface="Montserrat-SemiBold"/>
              </a:rPr>
              <a:t>Piensa en recompensas para los empleados creativos</a:t>
            </a:r>
          </a:p>
          <a:p>
            <a:endParaRPr lang="pl-PL" sz="9600" dirty="0">
              <a:solidFill>
                <a:srgbClr val="496F63"/>
              </a:solidFill>
            </a:endParaRPr>
          </a:p>
          <a:p>
            <a:r>
              <a:rPr lang="es" sz="9600" b="1" i="0" strike="noStrike" cap="none" spc="0" baseline="0" dirty="0">
                <a:solidFill>
                  <a:srgbClr val="496F63"/>
                </a:solidFill>
                <a:effectLst/>
                <a:latin typeface="Montserrat-SemiBold"/>
                <a:ea typeface="Montserrat-SemiBold"/>
                <a:cs typeface="Montserrat-SemiBold"/>
              </a:rPr>
              <a:t>Formas de recompensar a los empleados por su trabajo creativo:</a:t>
            </a:r>
            <a:endParaRPr sz="9000" dirty="0">
              <a:solidFill>
                <a:srgbClr val="496F63"/>
              </a:solidFill>
              <a:latin typeface="Arial" panose="020B0604020202020204" pitchFamily="34" charset="0"/>
              <a:cs typeface="Arial" panose="020B0604020202020204" pitchFamily="34" charset="0"/>
            </a:endParaRPr>
          </a:p>
        </p:txBody>
      </p:sp>
      <p:sp>
        <p:nvSpPr>
          <p:cNvPr id="105" name="Shape 105"/>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a:lstStyle/>
          <a:p>
            <a:fld id="{86CB4B4D-7CA3-9044-876B-883B54F8677D}" type="slidenum">
              <a:rPr/>
              <a:t>15</a:t>
            </a:fld>
            <a:endParaRPr/>
          </a:p>
        </p:txBody>
      </p:sp>
      <p:sp>
        <p:nvSpPr>
          <p:cNvPr id="2" name="Prostokąt 1">
            <a:extLst>
              <a:ext uri="{FF2B5EF4-FFF2-40B4-BE49-F238E27FC236}">
                <a16:creationId xmlns:a16="http://schemas.microsoft.com/office/drawing/2014/main" id="{F12C0437-03A2-4F74-804D-32991C9C4861}"/>
              </a:ext>
            </a:extLst>
          </p:cNvPr>
          <p:cNvSpPr/>
          <p:nvPr/>
        </p:nvSpPr>
        <p:spPr>
          <a:xfrm>
            <a:off x="347414" y="3641364"/>
            <a:ext cx="16488304" cy="7325082"/>
          </a:xfrm>
          <a:prstGeom prst="rect">
            <a:avLst/>
          </a:prstGeom>
        </p:spPr>
        <p:txBody>
          <a:bodyPr wrap="square">
            <a:spAutoFit/>
          </a:bodyPr>
          <a:lstStyle/>
          <a:p>
            <a:pPr marL="742950" indent="-742950" algn="l">
              <a:spcAft>
                <a:spcPts val="1200"/>
              </a:spcAft>
              <a:buFont typeface="Arial" panose="020B0604020202020204" pitchFamily="34" charset="0"/>
              <a:buChar char="•"/>
            </a:pPr>
            <a:r>
              <a:rPr lang="es" sz="5500" b="0" i="0" strike="noStrike" cap="none" spc="0" baseline="0" dirty="0">
                <a:solidFill>
                  <a:srgbClr val="496F63"/>
                </a:solidFill>
                <a:effectLst/>
              </a:rPr>
              <a:t>distinción dentro del listado de personas involucradas en el proyecto.</a:t>
            </a:r>
          </a:p>
          <a:p>
            <a:pPr marL="742950" indent="-742950" algn="l">
              <a:spcAft>
                <a:spcPts val="1200"/>
              </a:spcAft>
              <a:buFont typeface="Arial" panose="020B0604020202020204" pitchFamily="34" charset="0"/>
              <a:buChar char="•"/>
            </a:pPr>
            <a:r>
              <a:rPr lang="es" sz="5500" b="0" i="0" strike="noStrike" cap="none" spc="0" baseline="0" dirty="0">
                <a:solidFill>
                  <a:srgbClr val="496F63"/>
                </a:solidFill>
                <a:effectLst/>
              </a:rPr>
              <a:t>participación en clases adicionales o talleres de desarrollo.</a:t>
            </a:r>
          </a:p>
          <a:p>
            <a:pPr marL="742950" indent="-742950" algn="l">
              <a:spcAft>
                <a:spcPts val="1200"/>
              </a:spcAft>
              <a:buFont typeface="Arial" panose="020B0604020202020204" pitchFamily="34" charset="0"/>
              <a:buChar char="•"/>
            </a:pPr>
            <a:r>
              <a:rPr lang="es" sz="5500" b="0" i="0" strike="noStrike" cap="none" spc="0" baseline="0" dirty="0">
                <a:solidFill>
                  <a:srgbClr val="496F63"/>
                </a:solidFill>
                <a:effectLst/>
              </a:rPr>
              <a:t>recompensa económica en forma de bonificación (por ejemplo, en forma de porcentaje de los beneficios de las ventas).</a:t>
            </a:r>
          </a:p>
          <a:p>
            <a:pPr marL="742950" indent="-742950" algn="l">
              <a:spcAft>
                <a:spcPts val="1200"/>
              </a:spcAft>
              <a:buFont typeface="Arial" panose="020B0604020202020204" pitchFamily="34" charset="0"/>
              <a:buChar char="•"/>
            </a:pPr>
            <a:r>
              <a:rPr lang="es" sz="5500" b="0" i="0" strike="noStrike" cap="none" spc="0" baseline="0" dirty="0">
                <a:solidFill>
                  <a:srgbClr val="496F63"/>
                </a:solidFill>
                <a:effectLst/>
              </a:rPr>
              <a:t>ascenso en la organización.</a:t>
            </a:r>
            <a:endParaRPr lang="pl-PL" sz="5500" dirty="0">
              <a:solidFill>
                <a:srgbClr val="496F63"/>
              </a:solidFill>
            </a:endParaRPr>
          </a:p>
        </p:txBody>
      </p:sp>
      <p:sp>
        <p:nvSpPr>
          <p:cNvPr id="23" name="Prostokąt 22">
            <a:extLst>
              <a:ext uri="{FF2B5EF4-FFF2-40B4-BE49-F238E27FC236}">
                <a16:creationId xmlns:a16="http://schemas.microsoft.com/office/drawing/2014/main" id="{DFDBAA70-727D-4636-A1E4-B7E77E864217}"/>
              </a:ext>
            </a:extLst>
          </p:cNvPr>
          <p:cNvSpPr/>
          <p:nvPr/>
        </p:nvSpPr>
        <p:spPr>
          <a:xfrm>
            <a:off x="1525229" y="12899132"/>
            <a:ext cx="12895580" cy="457200"/>
          </a:xfrm>
          <a:prstGeom prst="rect">
            <a:avLst/>
          </a:prstGeom>
        </p:spPr>
        <p:txBody>
          <a:bodyPr wrap="none">
            <a:spAutoFit/>
          </a:bodyPr>
          <a:lstStyle/>
          <a:p>
            <a:r>
              <a:rPr lang="es" sz="2400" b="0" i="0" strike="noStrike" cap="none" spc="0" baseline="0">
                <a:solidFill>
                  <a:srgbClr val="496F63"/>
                </a:solidFill>
                <a:effectLst/>
                <a:latin typeface="PT Sans"/>
                <a:ea typeface="PT Sans"/>
                <a:cs typeface="PT Sans"/>
              </a:rPr>
              <a:t>Fuente: https://www.prawo.pl/kadry/dlaczego-skrzynka-pomyslow-juz-nie-wystarczy,279443.html</a:t>
            </a:r>
            <a:endParaRPr lang="pl-PL" sz="2400">
              <a:solidFill>
                <a:srgbClr val="496F63"/>
              </a:solidFill>
              <a:latin typeface="Arial" panose="020B0604020202020204" pitchFamily="34" charset="0"/>
              <a:cs typeface="Arial" panose="020B0604020202020204" pitchFamily="34" charset="0"/>
            </a:endParaRPr>
          </a:p>
        </p:txBody>
      </p:sp>
      <p:grpSp>
        <p:nvGrpSpPr>
          <p:cNvPr id="4" name="Group 3"/>
          <p:cNvGrpSpPr/>
          <p:nvPr/>
        </p:nvGrpSpPr>
        <p:grpSpPr>
          <a:xfrm>
            <a:off x="11628736" y="9889227"/>
            <a:ext cx="12755267" cy="2595392"/>
            <a:chOff x="11628735" y="9889228"/>
            <a:chExt cx="12755267" cy="2595392"/>
          </a:xfrm>
        </p:grpSpPr>
        <p:sp>
          <p:nvSpPr>
            <p:cNvPr id="3" name="Prostokąt: zaokrąglone rogi u góry 2">
              <a:extLst>
                <a:ext uri="{FF2B5EF4-FFF2-40B4-BE49-F238E27FC236}">
                  <a16:creationId xmlns:a16="http://schemas.microsoft.com/office/drawing/2014/main" id="{F7372C8B-183F-47D8-9AE9-36A41B011C33}"/>
                </a:ext>
              </a:extLst>
            </p:cNvPr>
            <p:cNvSpPr/>
            <p:nvPr/>
          </p:nvSpPr>
          <p:spPr>
            <a:xfrm rot="16200000">
              <a:off x="16708673" y="4809290"/>
              <a:ext cx="2595392" cy="12755267"/>
            </a:xfrm>
            <a:prstGeom prst="round2SameRect">
              <a:avLst/>
            </a:prstGeom>
            <a:solidFill>
              <a:srgbClr val="496F63"/>
            </a:solidFill>
            <a:ln w="3175" cap="flat">
              <a:noFill/>
              <a:miter lim="400000"/>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endParaRPr kumimoji="0" lang="pl-PL"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2" name="Prostokąt 11">
              <a:extLst>
                <a:ext uri="{FF2B5EF4-FFF2-40B4-BE49-F238E27FC236}">
                  <a16:creationId xmlns:a16="http://schemas.microsoft.com/office/drawing/2014/main" id="{CB6F830A-88A5-417A-982D-BBC29D782785}"/>
                </a:ext>
              </a:extLst>
            </p:cNvPr>
            <p:cNvSpPr/>
            <p:nvPr/>
          </p:nvSpPr>
          <p:spPr>
            <a:xfrm>
              <a:off x="11819235" y="9981031"/>
              <a:ext cx="12374265" cy="2123658"/>
            </a:xfrm>
            <a:prstGeom prst="rect">
              <a:avLst/>
            </a:prstGeom>
          </p:spPr>
          <p:txBody>
            <a:bodyPr wrap="square">
              <a:spAutoFit/>
            </a:bodyPr>
            <a:lstStyle/>
            <a:p>
              <a:pPr algn="l"/>
              <a:r>
                <a:rPr lang="es" sz="4400" b="0" i="0" strike="noStrike" cap="none" spc="0" baseline="0" dirty="0">
                  <a:solidFill>
                    <a:srgbClr val="FFFFFF"/>
                  </a:solidFill>
                  <a:effectLst/>
                  <a:latin typeface="PT Sans"/>
                  <a:ea typeface="PT Sans"/>
                  <a:cs typeface="PT Sans"/>
                </a:rPr>
                <a:t>Las recompensas pueden tanto</a:t>
              </a:r>
              <a:r>
                <a:rPr lang="es" sz="4400" b="0" i="0" strike="noStrike" cap="none" spc="0" baseline="0" dirty="0">
                  <a:solidFill>
                    <a:srgbClr val="FFFF00"/>
                  </a:solidFill>
                  <a:effectLst/>
                  <a:latin typeface="PT Sans"/>
                  <a:ea typeface="PT Sans"/>
                  <a:cs typeface="PT Sans"/>
                </a:rPr>
                <a:t> </a:t>
              </a:r>
              <a:r>
                <a:rPr lang="es" sz="4400" b="0" i="1" strike="noStrike" cap="none" spc="0" baseline="0" dirty="0">
                  <a:solidFill>
                    <a:srgbClr val="FFFF00"/>
                  </a:solidFill>
                  <a:effectLst/>
                  <a:latin typeface="PT Sans"/>
                  <a:ea typeface="PT Sans"/>
                  <a:cs typeface="PT Sans"/>
                </a:rPr>
                <a:t>incentivar</a:t>
              </a:r>
              <a:r>
                <a:rPr lang="es" sz="4400" b="0" i="0" strike="noStrike" cap="none" spc="0" baseline="0" dirty="0">
                  <a:solidFill>
                    <a:srgbClr val="FFFFFF"/>
                  </a:solidFill>
                  <a:effectLst/>
                  <a:latin typeface="PT Sans"/>
                  <a:ea typeface="PT Sans"/>
                  <a:cs typeface="PT Sans"/>
                </a:rPr>
                <a:t> como </a:t>
              </a:r>
              <a:r>
                <a:rPr lang="es" sz="4400" b="0" i="1" strike="noStrike" cap="none" spc="0" baseline="0" dirty="0">
                  <a:solidFill>
                    <a:srgbClr val="FFFF00"/>
                  </a:solidFill>
                  <a:effectLst/>
                  <a:latin typeface="PT Sans"/>
                  <a:ea typeface="PT Sans"/>
                  <a:cs typeface="PT Sans"/>
                </a:rPr>
                <a:t>mermar </a:t>
              </a:r>
              <a:r>
                <a:rPr lang="es" sz="4400" b="0" i="0" strike="noStrike" cap="none" spc="0" baseline="0" dirty="0">
                  <a:solidFill>
                    <a:srgbClr val="FFFFFF"/>
                  </a:solidFill>
                  <a:effectLst/>
                  <a:latin typeface="PT Sans"/>
                  <a:ea typeface="PT Sans"/>
                  <a:cs typeface="PT Sans"/>
                </a:rPr>
                <a:t>significativamente la motivación para pensar de forma creativa y resolver problemas.</a:t>
              </a:r>
              <a:endParaRPr lang="pl-PL" sz="4400" dirty="0">
                <a:solidFill>
                  <a:srgbClr val="FFFFFF"/>
                </a:solidFill>
              </a:endParaRPr>
            </a:p>
          </p:txBody>
        </p:sp>
      </p:grpSp>
      <p:pic>
        <p:nvPicPr>
          <p:cNvPr id="6" name="Obraz 5">
            <a:extLst>
              <a:ext uri="{FF2B5EF4-FFF2-40B4-BE49-F238E27FC236}">
                <a16:creationId xmlns:a16="http://schemas.microsoft.com/office/drawing/2014/main" id="{D5A86B26-4B18-4DB7-BDDF-2CC677F3DB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81409" y="1929991"/>
            <a:ext cx="7712092" cy="77120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par>
                          <p:cTn id="8" fill="hold" nodeType="afterGroup">
                            <p:stCondLst>
                              <p:cond delay="1000"/>
                            </p:stCondLst>
                            <p:childTnLst>
                              <p:par>
                                <p:cTn id="9" presetID="53"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nodeType="clickPar">
                      <p:stCondLst>
                        <p:cond delay="indefinite"/>
                        <p:cond evt="onBegin" delay="0">
                          <p:tn val="13"/>
                        </p:cond>
                      </p:stCondLst>
                      <p:childTnLst>
                        <p:par>
                          <p:cTn id="15" fill="hold" nodeType="after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wipe(up)">
                                      <p:cBhvr>
                                        <p:cTn id="18" dur="1000"/>
                                        <p:tgtEl>
                                          <p:spTgt spid="2">
                                            <p:txEl>
                                              <p:pRg st="0" end="0"/>
                                            </p:txEl>
                                          </p:spTgt>
                                        </p:tgtEl>
                                      </p:cBhvr>
                                    </p:animEffect>
                                  </p:childTnLst>
                                </p:cTn>
                              </p:par>
                            </p:childTnLst>
                          </p:cTn>
                        </p:par>
                      </p:childTnLst>
                    </p:cTn>
                  </p:par>
                  <p:par>
                    <p:cTn id="19" fill="hold" nodeType="clickPar">
                      <p:stCondLst>
                        <p:cond delay="indefinite"/>
                        <p:cond evt="onBegin" delay="0">
                          <p:tn val="18"/>
                        </p:cond>
                      </p:stCondLst>
                      <p:childTnLst>
                        <p:par>
                          <p:cTn id="20" fill="hold" nodeType="after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up)">
                                      <p:cBhvr>
                                        <p:cTn id="23" dur="1000"/>
                                        <p:tgtEl>
                                          <p:spTgt spid="2">
                                            <p:txEl>
                                              <p:pRg st="1" end="1"/>
                                            </p:txEl>
                                          </p:spTgt>
                                        </p:tgtEl>
                                      </p:cBhvr>
                                    </p:animEffect>
                                  </p:childTnLst>
                                </p:cTn>
                              </p:par>
                            </p:childTnLst>
                          </p:cTn>
                        </p:par>
                      </p:childTnLst>
                    </p:cTn>
                  </p:par>
                  <p:par>
                    <p:cTn id="24" fill="hold" nodeType="clickPar">
                      <p:stCondLst>
                        <p:cond delay="indefinite"/>
                        <p:cond evt="onBegin" delay="0">
                          <p:tn val="23"/>
                        </p:cond>
                      </p:stCondLst>
                      <p:childTnLst>
                        <p:par>
                          <p:cTn id="25" fill="hold" nodeType="after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wipe(up)">
                                      <p:cBhvr>
                                        <p:cTn id="28" dur="1000"/>
                                        <p:tgtEl>
                                          <p:spTgt spid="2">
                                            <p:txEl>
                                              <p:pRg st="2" end="2"/>
                                            </p:txEl>
                                          </p:spTgt>
                                        </p:tgtEl>
                                      </p:cBhvr>
                                    </p:animEffect>
                                  </p:childTnLst>
                                </p:cTn>
                              </p:par>
                            </p:childTnLst>
                          </p:cTn>
                        </p:par>
                      </p:childTnLst>
                    </p:cTn>
                  </p:par>
                  <p:par>
                    <p:cTn id="29" fill="hold" nodeType="clickPar">
                      <p:stCondLst>
                        <p:cond delay="indefinite"/>
                        <p:cond evt="onBegin" delay="0">
                          <p:tn val="28"/>
                        </p:cond>
                      </p:stCondLst>
                      <p:childTnLst>
                        <p:par>
                          <p:cTn id="30" fill="hold" nodeType="afterGroup">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wipe(up)">
                                      <p:cBhvr>
                                        <p:cTn id="33" dur="1000"/>
                                        <p:tgtEl>
                                          <p:spTgt spid="2">
                                            <p:txEl>
                                              <p:pRg st="3" end="3"/>
                                            </p:txEl>
                                          </p:spTgt>
                                        </p:tgtEl>
                                      </p:cBhvr>
                                    </p:animEffect>
                                  </p:childTnLst>
                                </p:cTn>
                              </p:par>
                            </p:childTnLst>
                          </p:cTn>
                        </p:par>
                      </p:childTnLst>
                    </p:cTn>
                  </p:par>
                  <p:par>
                    <p:cTn id="34" fill="hold" nodeType="clickPar">
                      <p:stCondLst>
                        <p:cond delay="indefinite"/>
                        <p:cond evt="onBegin" delay="0">
                          <p:tn val="33"/>
                        </p:cond>
                      </p:stCondLst>
                      <p:childTnLst>
                        <p:par>
                          <p:cTn id="35" fill="hold" nodeType="afterGroup">
                            <p:stCondLst>
                              <p:cond delay="0"/>
                            </p:stCondLst>
                            <p:childTnLst>
                              <p:par>
                                <p:cTn id="36" presetID="2" presetClass="entr" presetSubtype="2"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1000" fill="hold"/>
                                        <p:tgtEl>
                                          <p:spTgt spid="4"/>
                                        </p:tgtEl>
                                        <p:attrNameLst>
                                          <p:attrName>ppt_x</p:attrName>
                                        </p:attrNameLst>
                                      </p:cBhvr>
                                      <p:tavLst>
                                        <p:tav tm="0">
                                          <p:val>
                                            <p:strVal val="1+#ppt_w/2"/>
                                          </p:val>
                                        </p:tav>
                                        <p:tav tm="100000">
                                          <p:val>
                                            <p:strVal val="#ppt_x"/>
                                          </p:val>
                                        </p:tav>
                                      </p:tavLst>
                                    </p:anim>
                                    <p:anim calcmode="lin" valueType="num">
                                      <p:cBhvr additive="base">
                                        <p:cTn id="39" dur="1000" fill="hold"/>
                                        <p:tgtEl>
                                          <p:spTgt spid="4"/>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3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2" grpId="0" uiExpand="1" build="p"/>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BD78F1-BBE0-8E40-ABCD-141A772B0A8A}"/>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14767996" y="-245865"/>
            <a:ext cx="14801521" cy="15863832"/>
          </a:xfrm>
          <a:prstGeom prst="rect">
            <a:avLst/>
          </a:prstGeom>
        </p:spPr>
      </p:pic>
      <p:sp>
        <p:nvSpPr>
          <p:cNvPr id="116" name="Shape 116"/>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a:lstStyle/>
          <a:p>
            <a:fld id="{86CB4B4D-7CA3-9044-876B-883B54F8677D}" type="slidenum">
              <a:rPr/>
              <a:t>16</a:t>
            </a:fld>
            <a:endParaRPr/>
          </a:p>
        </p:txBody>
      </p:sp>
      <p:sp>
        <p:nvSpPr>
          <p:cNvPr id="118" name="Shape 118"/>
          <p:cNvSpPr/>
          <p:nvPr/>
        </p:nvSpPr>
        <p:spPr>
          <a:xfrm>
            <a:off x="1409700" y="485990"/>
            <a:ext cx="21564598" cy="3623192"/>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rmAutofit/>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pPr>
              <a:lnSpc>
                <a:spcPct val="120000"/>
              </a:lnSpc>
            </a:pPr>
            <a:r>
              <a:rPr lang="es" sz="7200" b="1" i="0" strike="noStrike" cap="none" spc="0" baseline="0" dirty="0">
                <a:solidFill>
                  <a:srgbClr val="496F63"/>
                </a:solidFill>
                <a:effectLst/>
                <a:latin typeface="Arial"/>
                <a:ea typeface="Arial"/>
                <a:cs typeface="Arial"/>
              </a:rPr>
              <a:t>Conoce la estrategia creativa de Walt Disney</a:t>
            </a:r>
            <a:endParaRPr sz="7200" dirty="0">
              <a:solidFill>
                <a:srgbClr val="496F63"/>
              </a:solidFill>
              <a:latin typeface="Arial" panose="020B0604020202020204" pitchFamily="34" charset="0"/>
              <a:cs typeface="Arial" panose="020B0604020202020204" pitchFamily="34" charset="0"/>
            </a:endParaRPr>
          </a:p>
        </p:txBody>
      </p:sp>
      <p:sp>
        <p:nvSpPr>
          <p:cNvPr id="16" name="Rectangle 1">
            <a:extLst>
              <a:ext uri="{FF2B5EF4-FFF2-40B4-BE49-F238E27FC236}">
                <a16:creationId xmlns:a16="http://schemas.microsoft.com/office/drawing/2014/main" id="{34E4DD38-FF4C-4EC2-9797-B77343AB54FE}"/>
              </a:ext>
            </a:extLst>
          </p:cNvPr>
          <p:cNvSpPr/>
          <p:nvPr/>
        </p:nvSpPr>
        <p:spPr>
          <a:xfrm>
            <a:off x="13677900" y="12750029"/>
            <a:ext cx="10242804" cy="944880"/>
          </a:xfrm>
          <a:prstGeom prst="rect">
            <a:avLst/>
          </a:prstGeom>
        </p:spPr>
        <p:txBody>
          <a:bodyPr wrap="square">
            <a:spAutoFit/>
          </a:bodyPr>
          <a:lstStyle/>
          <a:p>
            <a:pPr algn="l" fontAlgn="base"/>
            <a:r>
              <a:rPr lang="es" sz="2800" b="0" i="0" strike="noStrike" cap="none" spc="0" baseline="0">
                <a:solidFill>
                  <a:srgbClr val="496F63"/>
                </a:solidFill>
                <a:effectLst/>
                <a:latin typeface="Arial"/>
                <a:ea typeface="Arial"/>
                <a:cs typeface="Arial"/>
              </a:rPr>
              <a:t>Fuente: https://www.designorate.com/disneys-creative-strategy/</a:t>
            </a:r>
          </a:p>
          <a:p>
            <a:pPr algn="l" fontAlgn="base"/>
            <a:r>
              <a:rPr lang="es" sz="2800" b="0" i="0" strike="noStrike" cap="none" spc="0" baseline="0">
                <a:solidFill>
                  <a:srgbClr val="496F63"/>
                </a:solidFill>
                <a:effectLst/>
                <a:latin typeface="Arial"/>
                <a:ea typeface="Arial"/>
                <a:cs typeface="Arial"/>
              </a:rPr>
              <a:t>https://t2informatik.de/en/smartpedia/walt-disney-method/</a:t>
            </a:r>
            <a:endParaRPr lang="pl-PL" sz="2800">
              <a:solidFill>
                <a:srgbClr val="496F63"/>
              </a:solidFill>
            </a:endParaRPr>
          </a:p>
        </p:txBody>
      </p:sp>
      <p:pic>
        <p:nvPicPr>
          <p:cNvPr id="3" name="Obraz 2">
            <a:extLst>
              <a:ext uri="{FF2B5EF4-FFF2-40B4-BE49-F238E27FC236}">
                <a16:creationId xmlns:a16="http://schemas.microsoft.com/office/drawing/2014/main" id="{81D28CBD-B3AE-4DEA-B8CC-B3B8DFDD58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52210" y="3949199"/>
            <a:ext cx="8837124" cy="8302394"/>
          </a:xfrm>
          <a:prstGeom prst="rect">
            <a:avLst/>
          </a:prstGeom>
        </p:spPr>
      </p:pic>
      <p:sp>
        <p:nvSpPr>
          <p:cNvPr id="10" name="Shape 104">
            <a:extLst>
              <a:ext uri="{FF2B5EF4-FFF2-40B4-BE49-F238E27FC236}">
                <a16:creationId xmlns:a16="http://schemas.microsoft.com/office/drawing/2014/main" id="{7682C729-52F5-42AE-98F7-40C8AEF1E97E}"/>
              </a:ext>
            </a:extLst>
          </p:cNvPr>
          <p:cNvSpPr/>
          <p:nvPr/>
        </p:nvSpPr>
        <p:spPr>
          <a:xfrm>
            <a:off x="593005" y="2317704"/>
            <a:ext cx="15368463" cy="5463807"/>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pPr algn="just">
              <a:spcAft>
                <a:spcPts val="2400"/>
              </a:spcAft>
            </a:pPr>
            <a:r>
              <a:rPr lang="es" sz="4000" b="0" i="0" strike="noStrike" cap="none" spc="0" baseline="0" dirty="0">
                <a:solidFill>
                  <a:srgbClr val="496F63"/>
                </a:solidFill>
                <a:effectLst/>
                <a:latin typeface="Arial"/>
                <a:ea typeface="Arial"/>
                <a:cs typeface="Arial"/>
              </a:rPr>
              <a:t>La estrategia creativa de Disney constituye una herramienta para el pensamiento creativo inspirada por Walt Disney.</a:t>
            </a:r>
          </a:p>
          <a:p>
            <a:pPr algn="just">
              <a:spcAft>
                <a:spcPts val="2400"/>
              </a:spcAft>
            </a:pPr>
            <a:r>
              <a:rPr lang="es" sz="4000" b="0" i="0" strike="noStrike" cap="none" spc="0" baseline="0" dirty="0">
                <a:solidFill>
                  <a:srgbClr val="496F63"/>
                </a:solidFill>
                <a:effectLst/>
                <a:latin typeface="Arial"/>
                <a:ea typeface="Arial"/>
                <a:cs typeface="Arial"/>
              </a:rPr>
              <a:t>Todas las empresas pueden servirse de esta estrategia para estimular su creatividad.</a:t>
            </a:r>
          </a:p>
          <a:p>
            <a:pPr algn="just">
              <a:spcAft>
                <a:spcPts val="2400"/>
              </a:spcAft>
            </a:pPr>
            <a:r>
              <a:rPr lang="es" sz="4000" b="0" i="0" strike="noStrike" cap="none" spc="0" baseline="0" dirty="0">
                <a:solidFill>
                  <a:srgbClr val="496F63"/>
                </a:solidFill>
                <a:effectLst/>
                <a:latin typeface="Arial"/>
                <a:ea typeface="Arial"/>
                <a:cs typeface="Arial"/>
              </a:rPr>
              <a:t>Según este método, un grupo de personas emplea un determinado flujo de pensamiento paralelo para </a:t>
            </a:r>
            <a:r>
              <a:rPr lang="es" sz="4000" b="1" i="1" strike="noStrike" cap="none" spc="0" baseline="0" dirty="0">
                <a:solidFill>
                  <a:srgbClr val="496F63"/>
                </a:solidFill>
                <a:effectLst/>
                <a:latin typeface="Arial"/>
                <a:ea typeface="Arial"/>
                <a:cs typeface="Arial"/>
              </a:rPr>
              <a:t>generar</a:t>
            </a:r>
            <a:r>
              <a:rPr lang="es" sz="4000" b="0" i="0" strike="noStrike" cap="none" spc="0" baseline="0" dirty="0">
                <a:solidFill>
                  <a:srgbClr val="496F63"/>
                </a:solidFill>
                <a:effectLst/>
                <a:latin typeface="Arial"/>
                <a:ea typeface="Arial"/>
                <a:cs typeface="Arial"/>
              </a:rPr>
              <a:t>, </a:t>
            </a:r>
            <a:r>
              <a:rPr lang="es" sz="4000" b="1" i="1" strike="noStrike" cap="none" spc="0" baseline="0" dirty="0">
                <a:solidFill>
                  <a:srgbClr val="496F63"/>
                </a:solidFill>
                <a:effectLst/>
                <a:latin typeface="Arial"/>
                <a:ea typeface="Arial"/>
                <a:cs typeface="Arial"/>
              </a:rPr>
              <a:t>evaluar</a:t>
            </a:r>
            <a:r>
              <a:rPr lang="es" sz="4000" b="0" i="0" strike="noStrike" cap="none" spc="0" baseline="0" dirty="0">
                <a:solidFill>
                  <a:srgbClr val="496F63"/>
                </a:solidFill>
                <a:effectLst/>
                <a:latin typeface="Arial"/>
                <a:ea typeface="Arial"/>
                <a:cs typeface="Arial"/>
              </a:rPr>
              <a:t> y </a:t>
            </a:r>
            <a:r>
              <a:rPr lang="es" sz="4000" b="1" i="1" strike="noStrike" cap="none" spc="0" baseline="0" dirty="0">
                <a:solidFill>
                  <a:srgbClr val="496F63"/>
                </a:solidFill>
                <a:effectLst/>
                <a:latin typeface="Arial"/>
                <a:ea typeface="Arial"/>
                <a:cs typeface="Arial"/>
              </a:rPr>
              <a:t>criticar</a:t>
            </a:r>
            <a:r>
              <a:rPr lang="es" sz="4000" b="0" i="0" strike="noStrike" cap="none" spc="0" baseline="0" dirty="0">
                <a:solidFill>
                  <a:srgbClr val="496F63"/>
                </a:solidFill>
                <a:effectLst/>
                <a:latin typeface="Arial"/>
                <a:ea typeface="Arial"/>
                <a:cs typeface="Arial"/>
              </a:rPr>
              <a:t> ideas y, por tanto, resolver problemas.</a:t>
            </a:r>
            <a:endParaRPr lang="pl-PL" sz="4000" b="0" dirty="0">
              <a:solidFill>
                <a:srgbClr val="496F63"/>
              </a:solidFill>
              <a:latin typeface="Arial" panose="020B0604020202020204" pitchFamily="34" charset="0"/>
              <a:cs typeface="Arial" panose="020B0604020202020204" pitchFamily="34" charset="0"/>
            </a:endParaRPr>
          </a:p>
          <a:p>
            <a:pPr algn="just"/>
            <a:r>
              <a:rPr lang="es" sz="4000" b="0" i="0" strike="noStrike" cap="none" spc="0" baseline="0" dirty="0">
                <a:solidFill>
                  <a:srgbClr val="496F63"/>
                </a:solidFill>
                <a:effectLst/>
                <a:latin typeface="Arial"/>
                <a:ea typeface="Arial"/>
                <a:cs typeface="Arial"/>
              </a:rPr>
              <a:t>La estrategia se basa en tres</a:t>
            </a:r>
            <a:r>
              <a:rPr lang="es" sz="4000" b="0" i="0" strike="noStrike" cap="none" spc="0" dirty="0">
                <a:solidFill>
                  <a:srgbClr val="496F63"/>
                </a:solidFill>
                <a:effectLst/>
                <a:latin typeface="Arial"/>
                <a:ea typeface="Arial"/>
                <a:cs typeface="Arial"/>
              </a:rPr>
              <a:t> tipos de agente</a:t>
            </a:r>
            <a:r>
              <a:rPr lang="es" sz="4000" b="0" i="0" strike="noStrike" cap="none" spc="0" baseline="0" dirty="0">
                <a:solidFill>
                  <a:srgbClr val="496F63"/>
                </a:solidFill>
                <a:effectLst/>
                <a:latin typeface="Arial"/>
                <a:ea typeface="Arial"/>
                <a:cs typeface="Arial"/>
              </a:rPr>
              <a:t>:</a:t>
            </a:r>
            <a:endParaRPr lang="pl-PL" sz="4000" dirty="0">
              <a:solidFill>
                <a:srgbClr val="496F63"/>
              </a:solidFill>
              <a:latin typeface="Arial" panose="020B0604020202020204" pitchFamily="34" charset="0"/>
              <a:cs typeface="Arial" panose="020B0604020202020204" pitchFamily="34" charset="0"/>
            </a:endParaRPr>
          </a:p>
          <a:p>
            <a:pPr algn="just"/>
            <a:endParaRPr lang="pl-PL" sz="4500" b="0" dirty="0">
              <a:solidFill>
                <a:srgbClr val="496F63"/>
              </a:solidFill>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7E3D1A1C-7FBB-418F-A6E3-43688DC69157}"/>
              </a:ext>
            </a:extLst>
          </p:cNvPr>
          <p:cNvSpPr txBox="1"/>
          <p:nvPr/>
        </p:nvSpPr>
        <p:spPr>
          <a:xfrm>
            <a:off x="5726289" y="11583127"/>
            <a:ext cx="7473310" cy="1676400"/>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457200" indent="-457200">
              <a:buFont typeface="Arial" panose="020B0604020202020204" pitchFamily="34" charset="0"/>
              <a:buChar char="•"/>
            </a:pPr>
            <a:r>
              <a:rPr lang="es" sz="2600" b="0" i="0" strike="noStrike" cap="none" spc="0" baseline="0" dirty="0">
                <a:solidFill>
                  <a:srgbClr val="496F63"/>
                </a:solidFill>
                <a:effectLst/>
                <a:latin typeface="PT Sans"/>
                <a:ea typeface="PT Sans"/>
                <a:cs typeface="PT Sans"/>
              </a:rPr>
              <a:t>¿Qué puede fallar en la idea?</a:t>
            </a:r>
          </a:p>
          <a:p>
            <a:pPr marL="457200" indent="-457200">
              <a:buFont typeface="Arial" panose="020B0604020202020204" pitchFamily="34" charset="0"/>
              <a:buChar char="•"/>
            </a:pPr>
            <a:r>
              <a:rPr lang="es" sz="2600" b="0" i="0" strike="noStrike" cap="none" spc="0" baseline="0" dirty="0">
                <a:solidFill>
                  <a:srgbClr val="496F63"/>
                </a:solidFill>
                <a:effectLst/>
                <a:latin typeface="PT Sans"/>
                <a:ea typeface="PT Sans"/>
                <a:cs typeface="PT Sans"/>
              </a:rPr>
              <a:t>¿Qué falta?</a:t>
            </a:r>
          </a:p>
          <a:p>
            <a:pPr marL="457200" indent="-457200">
              <a:buFont typeface="Arial" panose="020B0604020202020204" pitchFamily="34" charset="0"/>
              <a:buChar char="•"/>
            </a:pPr>
            <a:r>
              <a:rPr lang="es" sz="2600" b="0" i="0" strike="noStrike" cap="none" spc="0" baseline="0" dirty="0">
                <a:solidFill>
                  <a:srgbClr val="496F63"/>
                </a:solidFill>
                <a:effectLst/>
                <a:latin typeface="PT Sans"/>
                <a:ea typeface="PT Sans"/>
                <a:cs typeface="PT Sans"/>
              </a:rPr>
              <a:t>¿Por qué no se puede aplicar?</a:t>
            </a:r>
          </a:p>
          <a:p>
            <a:pPr marL="457200" indent="-457200">
              <a:buFont typeface="Arial" panose="020B0604020202020204" pitchFamily="34" charset="0"/>
              <a:buChar char="•"/>
            </a:pPr>
            <a:r>
              <a:rPr lang="es" sz="2600" b="0" i="0" strike="noStrike" cap="none" spc="0" baseline="0" dirty="0">
                <a:solidFill>
                  <a:srgbClr val="496F63"/>
                </a:solidFill>
                <a:effectLst/>
                <a:latin typeface="PT Sans"/>
                <a:ea typeface="PT Sans"/>
                <a:cs typeface="PT Sans"/>
              </a:rPr>
              <a:t>¿Qué puntos débiles tiene el plan?</a:t>
            </a:r>
          </a:p>
        </p:txBody>
      </p:sp>
      <p:grpSp>
        <p:nvGrpSpPr>
          <p:cNvPr id="36" name="Group 35"/>
          <p:cNvGrpSpPr/>
          <p:nvPr/>
        </p:nvGrpSpPr>
        <p:grpSpPr>
          <a:xfrm>
            <a:off x="3945172" y="11819490"/>
            <a:ext cx="1619282" cy="1267448"/>
            <a:chOff x="4000500" y="11352691"/>
            <a:chExt cx="1619282" cy="1267448"/>
          </a:xfrm>
        </p:grpSpPr>
        <p:cxnSp>
          <p:nvCxnSpPr>
            <p:cNvPr id="25" name="Łącznik prosty ze strzałką 24">
              <a:extLst>
                <a:ext uri="{FF2B5EF4-FFF2-40B4-BE49-F238E27FC236}">
                  <a16:creationId xmlns:a16="http://schemas.microsoft.com/office/drawing/2014/main" id="{76CE242E-6179-4C06-A852-F4F2D5D06565}"/>
                </a:ext>
              </a:extLst>
            </p:cNvPr>
            <p:cNvCxnSpPr/>
            <p:nvPr/>
          </p:nvCxnSpPr>
          <p:spPr>
            <a:xfrm flipV="1">
              <a:off x="4000500" y="11352691"/>
              <a:ext cx="1560422" cy="460872"/>
            </a:xfrm>
            <a:prstGeom prst="straightConnector1">
              <a:avLst/>
            </a:prstGeom>
            <a:noFill/>
            <a:ln w="127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26" name="Łącznik prosty ze strzałką 25">
              <a:extLst>
                <a:ext uri="{FF2B5EF4-FFF2-40B4-BE49-F238E27FC236}">
                  <a16:creationId xmlns:a16="http://schemas.microsoft.com/office/drawing/2014/main" id="{99BF86FD-3DC8-4F33-96FD-38278DC8C604}"/>
                </a:ext>
              </a:extLst>
            </p:cNvPr>
            <p:cNvCxnSpPr/>
            <p:nvPr/>
          </p:nvCxnSpPr>
          <p:spPr>
            <a:xfrm flipV="1">
              <a:off x="4000500" y="11767035"/>
              <a:ext cx="1574332" cy="93054"/>
            </a:xfrm>
            <a:prstGeom prst="straightConnector1">
              <a:avLst/>
            </a:prstGeom>
            <a:noFill/>
            <a:ln w="127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27" name="Łącznik prosty ze strzałką 26">
              <a:extLst>
                <a:ext uri="{FF2B5EF4-FFF2-40B4-BE49-F238E27FC236}">
                  <a16:creationId xmlns:a16="http://schemas.microsoft.com/office/drawing/2014/main" id="{39DA92A8-DE00-4896-BEA9-99C2455E6C9F}"/>
                </a:ext>
              </a:extLst>
            </p:cNvPr>
            <p:cNvCxnSpPr/>
            <p:nvPr/>
          </p:nvCxnSpPr>
          <p:spPr>
            <a:xfrm>
              <a:off x="4000500" y="11813563"/>
              <a:ext cx="1619282" cy="372272"/>
            </a:xfrm>
            <a:prstGeom prst="straightConnector1">
              <a:avLst/>
            </a:prstGeom>
            <a:noFill/>
            <a:ln w="127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28" name="Łącznik prosty ze strzałką 27">
              <a:extLst>
                <a:ext uri="{FF2B5EF4-FFF2-40B4-BE49-F238E27FC236}">
                  <a16:creationId xmlns:a16="http://schemas.microsoft.com/office/drawing/2014/main" id="{0B64727C-BADF-48EB-8F2E-EC22F64042D3}"/>
                </a:ext>
              </a:extLst>
            </p:cNvPr>
            <p:cNvCxnSpPr/>
            <p:nvPr/>
          </p:nvCxnSpPr>
          <p:spPr>
            <a:xfrm>
              <a:off x="4000500" y="11860090"/>
              <a:ext cx="1560422" cy="760049"/>
            </a:xfrm>
            <a:prstGeom prst="straightConnector1">
              <a:avLst/>
            </a:prstGeom>
            <a:noFill/>
            <a:ln w="127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grpSp>
      <p:sp>
        <p:nvSpPr>
          <p:cNvPr id="17" name="Nawias klamrowy zamykający 16">
            <a:extLst>
              <a:ext uri="{FF2B5EF4-FFF2-40B4-BE49-F238E27FC236}">
                <a16:creationId xmlns:a16="http://schemas.microsoft.com/office/drawing/2014/main" id="{8208D063-E757-4216-B55C-CA66808FA9E4}"/>
              </a:ext>
            </a:extLst>
          </p:cNvPr>
          <p:cNvSpPr/>
          <p:nvPr/>
        </p:nvSpPr>
        <p:spPr>
          <a:xfrm>
            <a:off x="13281931" y="7633764"/>
            <a:ext cx="838200" cy="4893647"/>
          </a:xfrm>
          <a:prstGeom prst="rightBrace">
            <a:avLst/>
          </a:prstGeom>
          <a:noFill/>
          <a:ln w="1270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ct val="0"/>
              </a:spcBef>
              <a:spcAft>
                <a:spcPct val="0"/>
              </a:spcAft>
              <a:buClrTx/>
              <a:buSzTx/>
              <a:buFontTx/>
              <a:buNone/>
            </a:pPr>
            <a:endParaRPr kumimoji="0" lang="pl-PL" sz="1800" b="0" i="0" u="none" strike="noStrike" cap="none" spc="0" normalizeH="0" baseline="0">
              <a:ln>
                <a:noFill/>
              </a:ln>
              <a:solidFill>
                <a:srgbClr val="000000"/>
              </a:solidFill>
              <a:effectLst/>
              <a:uFillTx/>
            </a:endParaRPr>
          </a:p>
        </p:txBody>
      </p:sp>
      <p:sp>
        <p:nvSpPr>
          <p:cNvPr id="30" name="pole tekstowe 29">
            <a:extLst>
              <a:ext uri="{FF2B5EF4-FFF2-40B4-BE49-F238E27FC236}">
                <a16:creationId xmlns:a16="http://schemas.microsoft.com/office/drawing/2014/main" id="{8A354ED3-AC46-42B7-81A1-A84EC586F0D0}"/>
              </a:ext>
            </a:extLst>
          </p:cNvPr>
          <p:cNvSpPr txBox="1"/>
          <p:nvPr/>
        </p:nvSpPr>
        <p:spPr>
          <a:xfrm>
            <a:off x="13677900" y="9065416"/>
            <a:ext cx="2475614" cy="2062103"/>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es" sz="3200" b="0" i="0" strike="noStrike" cap="none" spc="0" baseline="0" dirty="0">
                <a:solidFill>
                  <a:srgbClr val="496F63"/>
                </a:solidFill>
                <a:effectLst/>
                <a:latin typeface="PT Sans"/>
                <a:ea typeface="PT Sans"/>
                <a:cs typeface="PT Sans"/>
              </a:rPr>
              <a:t>Cada agente plantea </a:t>
            </a:r>
            <a:endParaRPr lang="pl-PL" sz="3200" dirty="0">
              <a:solidFill>
                <a:srgbClr val="496F63"/>
              </a:solidFill>
            </a:endParaRPr>
          </a:p>
          <a:p>
            <a:pPr algn="ctr"/>
            <a:r>
              <a:rPr lang="es" sz="3200" b="0" i="0" strike="noStrike" cap="none" spc="0" baseline="0" dirty="0">
                <a:solidFill>
                  <a:srgbClr val="496F63"/>
                </a:solidFill>
                <a:effectLst/>
                <a:latin typeface="PT Sans"/>
                <a:ea typeface="PT Sans"/>
                <a:cs typeface="PT Sans"/>
              </a:rPr>
              <a:t>preguntas específicas.</a:t>
            </a:r>
          </a:p>
        </p:txBody>
      </p:sp>
      <p:sp>
        <p:nvSpPr>
          <p:cNvPr id="29" name="Shape 104">
            <a:extLst>
              <a:ext uri="{FF2B5EF4-FFF2-40B4-BE49-F238E27FC236}">
                <a16:creationId xmlns:a16="http://schemas.microsoft.com/office/drawing/2014/main" id="{7682C729-52F5-42AE-98F7-40C8AEF1E97E}"/>
              </a:ext>
            </a:extLst>
          </p:cNvPr>
          <p:cNvSpPr/>
          <p:nvPr/>
        </p:nvSpPr>
        <p:spPr>
          <a:xfrm>
            <a:off x="593005" y="7901982"/>
            <a:ext cx="3794635" cy="775875"/>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pPr algn="just"/>
            <a:r>
              <a:rPr lang="es" sz="4500" b="1" i="0" strike="noStrike" cap="none" spc="0" baseline="0" dirty="0">
                <a:solidFill>
                  <a:srgbClr val="496F63"/>
                </a:solidFill>
                <a:effectLst/>
                <a:latin typeface="Arial"/>
                <a:ea typeface="Arial"/>
                <a:cs typeface="Arial"/>
              </a:rPr>
              <a:t>1</a:t>
            </a:r>
            <a:r>
              <a:rPr lang="es" sz="4400" b="1" i="0" strike="noStrike" cap="none" spc="0" baseline="0" dirty="0">
                <a:solidFill>
                  <a:srgbClr val="496F63"/>
                </a:solidFill>
                <a:effectLst/>
                <a:latin typeface="Arial"/>
                <a:ea typeface="Arial"/>
                <a:cs typeface="Arial"/>
              </a:rPr>
              <a:t>.  </a:t>
            </a:r>
            <a:r>
              <a:rPr lang="es" sz="4300" b="1" i="0" strike="noStrike" cap="none" spc="0" baseline="0" dirty="0">
                <a:solidFill>
                  <a:srgbClr val="496F63"/>
                </a:solidFill>
                <a:effectLst/>
                <a:latin typeface="Arial"/>
                <a:ea typeface="Arial"/>
                <a:cs typeface="Arial"/>
              </a:rPr>
              <a:t>Soñadores</a:t>
            </a:r>
          </a:p>
        </p:txBody>
      </p:sp>
      <p:sp>
        <p:nvSpPr>
          <p:cNvPr id="31" name="Shape 104">
            <a:extLst>
              <a:ext uri="{FF2B5EF4-FFF2-40B4-BE49-F238E27FC236}">
                <a16:creationId xmlns:a16="http://schemas.microsoft.com/office/drawing/2014/main" id="{7682C729-52F5-42AE-98F7-40C8AEF1E97E}"/>
              </a:ext>
            </a:extLst>
          </p:cNvPr>
          <p:cNvSpPr/>
          <p:nvPr/>
        </p:nvSpPr>
        <p:spPr>
          <a:xfrm>
            <a:off x="508078" y="9940462"/>
            <a:ext cx="3270461" cy="824643"/>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pPr algn="just"/>
            <a:r>
              <a:rPr lang="es" sz="4500" b="1" i="0" strike="noStrike" cap="none" spc="0" baseline="0" dirty="0">
                <a:solidFill>
                  <a:srgbClr val="496F63"/>
                </a:solidFill>
                <a:effectLst/>
                <a:latin typeface="Arial"/>
                <a:ea typeface="Arial"/>
                <a:cs typeface="Arial"/>
              </a:rPr>
              <a:t>2.  </a:t>
            </a:r>
            <a:r>
              <a:rPr lang="es" sz="4300" b="1" i="0" strike="noStrike" cap="none" spc="0" baseline="0" dirty="0">
                <a:solidFill>
                  <a:srgbClr val="496F63"/>
                </a:solidFill>
                <a:effectLst/>
                <a:latin typeface="Arial"/>
                <a:ea typeface="Arial"/>
                <a:cs typeface="Arial"/>
              </a:rPr>
              <a:t>Realistas</a:t>
            </a:r>
          </a:p>
          <a:p>
            <a:pPr algn="just"/>
            <a:endParaRPr lang="pl-PL" sz="4500" b="0" dirty="0">
              <a:solidFill>
                <a:srgbClr val="496F63"/>
              </a:solidFill>
              <a:latin typeface="Arial" panose="020B0604020202020204" pitchFamily="34" charset="0"/>
              <a:cs typeface="Arial" panose="020B0604020202020204" pitchFamily="34" charset="0"/>
            </a:endParaRPr>
          </a:p>
        </p:txBody>
      </p:sp>
      <p:sp>
        <p:nvSpPr>
          <p:cNvPr id="32" name="Shape 104">
            <a:extLst>
              <a:ext uri="{FF2B5EF4-FFF2-40B4-BE49-F238E27FC236}">
                <a16:creationId xmlns:a16="http://schemas.microsoft.com/office/drawing/2014/main" id="{7682C729-52F5-42AE-98F7-40C8AEF1E97E}"/>
              </a:ext>
            </a:extLst>
          </p:cNvPr>
          <p:cNvSpPr/>
          <p:nvPr/>
        </p:nvSpPr>
        <p:spPr>
          <a:xfrm>
            <a:off x="598314" y="12009005"/>
            <a:ext cx="3180225" cy="824643"/>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pPr algn="just"/>
            <a:r>
              <a:rPr lang="es" sz="4500" b="1" i="0" strike="noStrike" cap="none" spc="0" baseline="0" dirty="0">
                <a:solidFill>
                  <a:srgbClr val="496F63"/>
                </a:solidFill>
                <a:effectLst/>
                <a:latin typeface="Arial"/>
                <a:ea typeface="Arial"/>
                <a:cs typeface="Arial"/>
              </a:rPr>
              <a:t>3. </a:t>
            </a:r>
            <a:r>
              <a:rPr lang="es" sz="4300" b="1" i="0" strike="noStrike" cap="none" spc="0" baseline="0" dirty="0">
                <a:solidFill>
                  <a:srgbClr val="496F63"/>
                </a:solidFill>
                <a:effectLst/>
                <a:latin typeface="Arial"/>
                <a:ea typeface="Arial"/>
                <a:cs typeface="Arial"/>
              </a:rPr>
              <a:t>Críticos</a:t>
            </a:r>
            <a:endParaRPr lang="pl-PL" sz="4300" dirty="0">
              <a:solidFill>
                <a:srgbClr val="496F63"/>
              </a:solidFill>
              <a:latin typeface="Arial" panose="020B0604020202020204" pitchFamily="34" charset="0"/>
              <a:cs typeface="Arial" panose="020B0604020202020204" pitchFamily="34" charset="0"/>
            </a:endParaRPr>
          </a:p>
          <a:p>
            <a:pPr algn="just"/>
            <a:endParaRPr lang="pl-PL" sz="4500" b="0" dirty="0">
              <a:solidFill>
                <a:srgbClr val="496F63"/>
              </a:solidFill>
              <a:latin typeface="Arial" panose="020B0604020202020204" pitchFamily="34" charset="0"/>
              <a:cs typeface="Arial" panose="020B0604020202020204" pitchFamily="34" charset="0"/>
            </a:endParaRPr>
          </a:p>
        </p:txBody>
      </p:sp>
      <p:sp>
        <p:nvSpPr>
          <p:cNvPr id="33" name="pole tekstowe 10">
            <a:extLst>
              <a:ext uri="{FF2B5EF4-FFF2-40B4-BE49-F238E27FC236}">
                <a16:creationId xmlns:a16="http://schemas.microsoft.com/office/drawing/2014/main" id="{7E3D1A1C-7FBB-418F-A6E3-43688DC69157}"/>
              </a:ext>
            </a:extLst>
          </p:cNvPr>
          <p:cNvSpPr txBox="1"/>
          <p:nvPr/>
        </p:nvSpPr>
        <p:spPr>
          <a:xfrm>
            <a:off x="5711865" y="7422184"/>
            <a:ext cx="7864346" cy="1676400"/>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457200" indent="-457200">
              <a:buFont typeface="Arial" panose="020B0604020202020204" pitchFamily="34" charset="0"/>
              <a:buChar char="•"/>
            </a:pPr>
            <a:r>
              <a:rPr lang="es" sz="2600" b="0" i="0" strike="noStrike" cap="none" spc="0" baseline="0" dirty="0">
                <a:solidFill>
                  <a:srgbClr val="496F63"/>
                </a:solidFill>
                <a:effectLst/>
                <a:latin typeface="PT Sans"/>
                <a:ea typeface="PT Sans"/>
                <a:cs typeface="PT Sans"/>
              </a:rPr>
              <a:t>¿Qué es lo que se quiere?</a:t>
            </a:r>
          </a:p>
          <a:p>
            <a:pPr marL="457200" indent="-457200">
              <a:buFont typeface="Arial" panose="020B0604020202020204" pitchFamily="34" charset="0"/>
              <a:buChar char="•"/>
            </a:pPr>
            <a:r>
              <a:rPr lang="es" sz="2600" b="0" i="0" strike="noStrike" cap="none" spc="0" baseline="0" dirty="0">
                <a:solidFill>
                  <a:srgbClr val="496F63"/>
                </a:solidFill>
                <a:effectLst/>
                <a:latin typeface="PT Sans"/>
                <a:ea typeface="PT Sans"/>
                <a:cs typeface="PT Sans"/>
              </a:rPr>
              <a:t>¿Cuál es la solución?</a:t>
            </a:r>
          </a:p>
          <a:p>
            <a:pPr marL="457200" indent="-457200">
              <a:buFont typeface="Arial" panose="020B0604020202020204" pitchFamily="34" charset="0"/>
              <a:buChar char="•"/>
            </a:pPr>
            <a:r>
              <a:rPr lang="es" sz="2600" b="0" i="0" strike="noStrike" cap="none" spc="0" baseline="0" dirty="0">
                <a:solidFill>
                  <a:srgbClr val="496F63"/>
                </a:solidFill>
                <a:effectLst/>
                <a:latin typeface="PT Sans"/>
                <a:ea typeface="PT Sans"/>
                <a:cs typeface="PT Sans"/>
              </a:rPr>
              <a:t>¿Cómo se imagina la solución?</a:t>
            </a:r>
          </a:p>
          <a:p>
            <a:pPr marL="457200" indent="-457200">
              <a:buFont typeface="Arial" panose="020B0604020202020204" pitchFamily="34" charset="0"/>
              <a:buChar char="•"/>
            </a:pPr>
            <a:r>
              <a:rPr lang="es" sz="2600" b="0" i="0" strike="noStrike" cap="none" spc="0" baseline="0" dirty="0">
                <a:solidFill>
                  <a:srgbClr val="496F63"/>
                </a:solidFill>
                <a:effectLst/>
                <a:latin typeface="PT Sans"/>
                <a:ea typeface="PT Sans"/>
                <a:cs typeface="PT Sans"/>
              </a:rPr>
              <a:t>¿Cuáles son las ventajas de aplicar esta solución?</a:t>
            </a:r>
          </a:p>
        </p:txBody>
      </p:sp>
      <p:sp>
        <p:nvSpPr>
          <p:cNvPr id="34" name="pole tekstowe 10">
            <a:extLst>
              <a:ext uri="{FF2B5EF4-FFF2-40B4-BE49-F238E27FC236}">
                <a16:creationId xmlns:a16="http://schemas.microsoft.com/office/drawing/2014/main" id="{7E3D1A1C-7FBB-418F-A6E3-43688DC69157}"/>
              </a:ext>
            </a:extLst>
          </p:cNvPr>
          <p:cNvSpPr txBox="1"/>
          <p:nvPr/>
        </p:nvSpPr>
        <p:spPr>
          <a:xfrm>
            <a:off x="5677883" y="9511845"/>
            <a:ext cx="7473310" cy="1692771"/>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457200" indent="-457200">
              <a:buFont typeface="Arial" panose="020B0604020202020204" pitchFamily="34" charset="0"/>
              <a:buChar char="•"/>
            </a:pPr>
            <a:r>
              <a:rPr lang="es" sz="2600" b="0" i="0" strike="noStrike" cap="none" spc="0" baseline="0" dirty="0">
                <a:solidFill>
                  <a:srgbClr val="496F63"/>
                </a:solidFill>
                <a:effectLst/>
                <a:latin typeface="PT Sans"/>
                <a:ea typeface="PT Sans"/>
                <a:cs typeface="PT Sans"/>
              </a:rPr>
              <a:t>¿Cómo se puede poner en práctica esta idea?</a:t>
            </a:r>
          </a:p>
          <a:p>
            <a:pPr marL="457200" indent="-457200">
              <a:buFont typeface="Arial" panose="020B0604020202020204" pitchFamily="34" charset="0"/>
              <a:buChar char="•"/>
            </a:pPr>
            <a:r>
              <a:rPr lang="es" sz="2600" b="0" i="0" strike="noStrike" cap="none" spc="0" baseline="0" dirty="0">
                <a:solidFill>
                  <a:srgbClr val="496F63"/>
                </a:solidFill>
                <a:effectLst/>
                <a:latin typeface="PT Sans"/>
                <a:ea typeface="PT Sans"/>
                <a:cs typeface="PT Sans"/>
              </a:rPr>
              <a:t>¿Cuál es el plan de acción para llevarla a cabo?</a:t>
            </a:r>
          </a:p>
          <a:p>
            <a:pPr marL="457200" indent="-457200">
              <a:buFont typeface="Arial" panose="020B0604020202020204" pitchFamily="34" charset="0"/>
              <a:buChar char="•"/>
            </a:pPr>
            <a:r>
              <a:rPr lang="es" sz="2600" b="0" i="0" strike="noStrike" cap="none" spc="0" baseline="0" dirty="0">
                <a:solidFill>
                  <a:srgbClr val="496F63"/>
                </a:solidFill>
                <a:effectLst/>
                <a:latin typeface="PT Sans"/>
                <a:ea typeface="PT Sans"/>
                <a:cs typeface="PT Sans"/>
              </a:rPr>
              <a:t>¿Cuál es el plazo para ponerla en práctica?</a:t>
            </a:r>
          </a:p>
          <a:p>
            <a:pPr marL="457200" indent="-457200">
              <a:buFont typeface="Arial" panose="020B0604020202020204" pitchFamily="34" charset="0"/>
              <a:buChar char="•"/>
            </a:pPr>
            <a:r>
              <a:rPr lang="es" sz="2600" b="0" i="0" strike="noStrike" cap="none" spc="0" baseline="0" dirty="0">
                <a:solidFill>
                  <a:srgbClr val="496F63"/>
                </a:solidFill>
                <a:effectLst/>
                <a:latin typeface="PT Sans"/>
                <a:ea typeface="PT Sans"/>
                <a:cs typeface="PT Sans"/>
              </a:rPr>
              <a:t>¿Cómo se evalúa la idea?</a:t>
            </a:r>
          </a:p>
        </p:txBody>
      </p:sp>
      <p:grpSp>
        <p:nvGrpSpPr>
          <p:cNvPr id="39" name="Group 38"/>
          <p:cNvGrpSpPr/>
          <p:nvPr/>
        </p:nvGrpSpPr>
        <p:grpSpPr>
          <a:xfrm>
            <a:off x="3941045" y="9845385"/>
            <a:ext cx="1619282" cy="1267448"/>
            <a:chOff x="4000500" y="11352691"/>
            <a:chExt cx="1619282" cy="1267448"/>
          </a:xfrm>
        </p:grpSpPr>
        <p:cxnSp>
          <p:nvCxnSpPr>
            <p:cNvPr id="40" name="Łącznik prosty ze strzałką 24">
              <a:extLst>
                <a:ext uri="{FF2B5EF4-FFF2-40B4-BE49-F238E27FC236}">
                  <a16:creationId xmlns:a16="http://schemas.microsoft.com/office/drawing/2014/main" id="{76CE242E-6179-4C06-A852-F4F2D5D06565}"/>
                </a:ext>
              </a:extLst>
            </p:cNvPr>
            <p:cNvCxnSpPr/>
            <p:nvPr/>
          </p:nvCxnSpPr>
          <p:spPr>
            <a:xfrm flipV="1">
              <a:off x="4000500" y="11352691"/>
              <a:ext cx="1560422" cy="460872"/>
            </a:xfrm>
            <a:prstGeom prst="straightConnector1">
              <a:avLst/>
            </a:prstGeom>
            <a:noFill/>
            <a:ln w="127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41" name="Łącznik prosty ze strzałką 25">
              <a:extLst>
                <a:ext uri="{FF2B5EF4-FFF2-40B4-BE49-F238E27FC236}">
                  <a16:creationId xmlns:a16="http://schemas.microsoft.com/office/drawing/2014/main" id="{99BF86FD-3DC8-4F33-96FD-38278DC8C604}"/>
                </a:ext>
              </a:extLst>
            </p:cNvPr>
            <p:cNvCxnSpPr/>
            <p:nvPr/>
          </p:nvCxnSpPr>
          <p:spPr>
            <a:xfrm flipV="1">
              <a:off x="4000500" y="11767035"/>
              <a:ext cx="1574332" cy="93054"/>
            </a:xfrm>
            <a:prstGeom prst="straightConnector1">
              <a:avLst/>
            </a:prstGeom>
            <a:noFill/>
            <a:ln w="127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42" name="Łącznik prosty ze strzałką 26">
              <a:extLst>
                <a:ext uri="{FF2B5EF4-FFF2-40B4-BE49-F238E27FC236}">
                  <a16:creationId xmlns:a16="http://schemas.microsoft.com/office/drawing/2014/main" id="{39DA92A8-DE00-4896-BEA9-99C2455E6C9F}"/>
                </a:ext>
              </a:extLst>
            </p:cNvPr>
            <p:cNvCxnSpPr/>
            <p:nvPr/>
          </p:nvCxnSpPr>
          <p:spPr>
            <a:xfrm>
              <a:off x="4000500" y="11813563"/>
              <a:ext cx="1619282" cy="372272"/>
            </a:xfrm>
            <a:prstGeom prst="straightConnector1">
              <a:avLst/>
            </a:prstGeom>
            <a:noFill/>
            <a:ln w="127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43" name="Łącznik prosty ze strzałką 27">
              <a:extLst>
                <a:ext uri="{FF2B5EF4-FFF2-40B4-BE49-F238E27FC236}">
                  <a16:creationId xmlns:a16="http://schemas.microsoft.com/office/drawing/2014/main" id="{0B64727C-BADF-48EB-8F2E-EC22F64042D3}"/>
                </a:ext>
              </a:extLst>
            </p:cNvPr>
            <p:cNvCxnSpPr/>
            <p:nvPr/>
          </p:nvCxnSpPr>
          <p:spPr>
            <a:xfrm>
              <a:off x="4000500" y="11860090"/>
              <a:ext cx="1560422" cy="760049"/>
            </a:xfrm>
            <a:prstGeom prst="straightConnector1">
              <a:avLst/>
            </a:prstGeom>
            <a:noFill/>
            <a:ln w="127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grpSp>
      <p:grpSp>
        <p:nvGrpSpPr>
          <p:cNvPr id="44" name="Group 43"/>
          <p:cNvGrpSpPr/>
          <p:nvPr/>
        </p:nvGrpSpPr>
        <p:grpSpPr>
          <a:xfrm>
            <a:off x="4087650" y="7733900"/>
            <a:ext cx="1619282" cy="1267448"/>
            <a:chOff x="4000500" y="11352691"/>
            <a:chExt cx="1619282" cy="1267448"/>
          </a:xfrm>
        </p:grpSpPr>
        <p:cxnSp>
          <p:nvCxnSpPr>
            <p:cNvPr id="45" name="Łącznik prosty ze strzałką 24">
              <a:extLst>
                <a:ext uri="{FF2B5EF4-FFF2-40B4-BE49-F238E27FC236}">
                  <a16:creationId xmlns:a16="http://schemas.microsoft.com/office/drawing/2014/main" id="{76CE242E-6179-4C06-A852-F4F2D5D06565}"/>
                </a:ext>
              </a:extLst>
            </p:cNvPr>
            <p:cNvCxnSpPr/>
            <p:nvPr/>
          </p:nvCxnSpPr>
          <p:spPr>
            <a:xfrm flipV="1">
              <a:off x="4000500" y="11352691"/>
              <a:ext cx="1560422" cy="460872"/>
            </a:xfrm>
            <a:prstGeom prst="straightConnector1">
              <a:avLst/>
            </a:prstGeom>
            <a:noFill/>
            <a:ln w="127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46" name="Łącznik prosty ze strzałką 25">
              <a:extLst>
                <a:ext uri="{FF2B5EF4-FFF2-40B4-BE49-F238E27FC236}">
                  <a16:creationId xmlns:a16="http://schemas.microsoft.com/office/drawing/2014/main" id="{99BF86FD-3DC8-4F33-96FD-38278DC8C604}"/>
                </a:ext>
              </a:extLst>
            </p:cNvPr>
            <p:cNvCxnSpPr/>
            <p:nvPr/>
          </p:nvCxnSpPr>
          <p:spPr>
            <a:xfrm flipV="1">
              <a:off x="4000500" y="11767035"/>
              <a:ext cx="1574332" cy="93054"/>
            </a:xfrm>
            <a:prstGeom prst="straightConnector1">
              <a:avLst/>
            </a:prstGeom>
            <a:noFill/>
            <a:ln w="127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47" name="Łącznik prosty ze strzałką 26">
              <a:extLst>
                <a:ext uri="{FF2B5EF4-FFF2-40B4-BE49-F238E27FC236}">
                  <a16:creationId xmlns:a16="http://schemas.microsoft.com/office/drawing/2014/main" id="{39DA92A8-DE00-4896-BEA9-99C2455E6C9F}"/>
                </a:ext>
              </a:extLst>
            </p:cNvPr>
            <p:cNvCxnSpPr/>
            <p:nvPr/>
          </p:nvCxnSpPr>
          <p:spPr>
            <a:xfrm>
              <a:off x="4000500" y="11813563"/>
              <a:ext cx="1619282" cy="372272"/>
            </a:xfrm>
            <a:prstGeom prst="straightConnector1">
              <a:avLst/>
            </a:prstGeom>
            <a:noFill/>
            <a:ln w="127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cxnSp>
          <p:nvCxnSpPr>
            <p:cNvPr id="48" name="Łącznik prosty ze strzałką 27">
              <a:extLst>
                <a:ext uri="{FF2B5EF4-FFF2-40B4-BE49-F238E27FC236}">
                  <a16:creationId xmlns:a16="http://schemas.microsoft.com/office/drawing/2014/main" id="{0B64727C-BADF-48EB-8F2E-EC22F64042D3}"/>
                </a:ext>
              </a:extLst>
            </p:cNvPr>
            <p:cNvCxnSpPr/>
            <p:nvPr/>
          </p:nvCxnSpPr>
          <p:spPr>
            <a:xfrm>
              <a:off x="4000500" y="11860090"/>
              <a:ext cx="1560422" cy="760049"/>
            </a:xfrm>
            <a:prstGeom prst="straightConnector1">
              <a:avLst/>
            </a:prstGeom>
            <a:noFill/>
            <a:ln w="12700" cap="flat">
              <a:solidFill>
                <a:srgbClr val="000000"/>
              </a:solidFill>
              <a:prstDash val="solid"/>
              <a:miter lim="400000"/>
              <a:tailEnd type="triangle"/>
            </a:ln>
            <a:effectLst/>
          </p:spPr>
          <p:style>
            <a:lnRef idx="0">
              <a:scrgbClr r="0" g="0" b="0"/>
            </a:lnRef>
            <a:fillRef idx="0">
              <a:scrgbClr r="0" g="0" b="0"/>
            </a:fillRef>
            <a:effectRef idx="0">
              <a:scrgbClr r="0" g="0" b="0"/>
            </a:effectRef>
            <a:fontRef idx="none"/>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1000"/>
                                        <p:tgtEl>
                                          <p:spTgt spid="10">
                                            <p:txEl>
                                              <p:pRg st="0" end="0"/>
                                            </p:txEl>
                                          </p:spTgt>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up)">
                                      <p:cBhvr>
                                        <p:cTn id="17" dur="1000"/>
                                        <p:tgtEl>
                                          <p:spTgt spid="10">
                                            <p:txEl>
                                              <p:pRg st="1" end="1"/>
                                            </p:txEl>
                                          </p:spTgt>
                                        </p:tgtEl>
                                      </p:cBhvr>
                                    </p:animEffect>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ipe(up)">
                                      <p:cBhvr>
                                        <p:cTn id="22" dur="1000"/>
                                        <p:tgtEl>
                                          <p:spTgt spid="10">
                                            <p:txEl>
                                              <p:pRg st="2" end="2"/>
                                            </p:txEl>
                                          </p:spTgt>
                                        </p:tgtEl>
                                      </p:cBhvr>
                                    </p:animEffect>
                                  </p:childTnLst>
                                </p:cTn>
                              </p:par>
                            </p:childTnLst>
                          </p:cTn>
                        </p:par>
                      </p:childTnLst>
                    </p:cTn>
                  </p:par>
                  <p:par>
                    <p:cTn id="23" fill="hold" nodeType="clickPar">
                      <p:stCondLst>
                        <p:cond delay="indefinite"/>
                        <p:cond evt="onBegin" delay="0">
                          <p:tn val="22"/>
                        </p:cond>
                      </p:stCondLst>
                      <p:childTnLst>
                        <p:par>
                          <p:cTn id="24" fill="hold" nodeType="after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wipe(up)">
                                      <p:cBhvr>
                                        <p:cTn id="27" dur="1000"/>
                                        <p:tgtEl>
                                          <p:spTgt spid="10">
                                            <p:txEl>
                                              <p:pRg st="3" end="3"/>
                                            </p:txEl>
                                          </p:spTgt>
                                        </p:tgtEl>
                                      </p:cBhvr>
                                    </p:animEffect>
                                  </p:childTnLst>
                                </p:cTn>
                              </p:par>
                            </p:childTnLst>
                          </p:cTn>
                        </p:par>
                        <p:par>
                          <p:cTn id="28" fill="hold" nodeType="afterGroup">
                            <p:stCondLst>
                              <p:cond delay="1000"/>
                            </p:stCondLst>
                            <p:childTnLst>
                              <p:par>
                                <p:cTn id="29" presetID="21" presetClass="entr" presetSubtype="1"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heel(1)">
                                      <p:cBhvr>
                                        <p:cTn id="31" dur="2000"/>
                                        <p:tgtEl>
                                          <p:spTgt spid="3"/>
                                        </p:tgtEl>
                                      </p:cBhvr>
                                    </p:animEffect>
                                  </p:childTnLst>
                                </p:cTn>
                              </p:par>
                            </p:childTnLst>
                          </p:cTn>
                        </p:par>
                        <p:par>
                          <p:cTn id="32" fill="hold" nodeType="afterGroup">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anim calcmode="lin" valueType="num">
                                      <p:cBhvr>
                                        <p:cTn id="36" dur="1000" fill="hold"/>
                                        <p:tgtEl>
                                          <p:spTgt spid="29"/>
                                        </p:tgtEl>
                                        <p:attrNameLst>
                                          <p:attrName>ppt_x</p:attrName>
                                        </p:attrNameLst>
                                      </p:cBhvr>
                                      <p:tavLst>
                                        <p:tav tm="0">
                                          <p:val>
                                            <p:strVal val="#ppt_x"/>
                                          </p:val>
                                        </p:tav>
                                        <p:tav tm="100000">
                                          <p:val>
                                            <p:strVal val="#ppt_x"/>
                                          </p:val>
                                        </p:tav>
                                      </p:tavLst>
                                    </p:anim>
                                    <p:anim calcmode="lin" valueType="num">
                                      <p:cBhvr>
                                        <p:cTn id="37" dur="1000" fill="hold"/>
                                        <p:tgtEl>
                                          <p:spTgt spid="29"/>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anim calcmode="lin" valueType="num">
                                      <p:cBhvr>
                                        <p:cTn id="48" dur="1000" fill="hold"/>
                                        <p:tgtEl>
                                          <p:spTgt spid="32"/>
                                        </p:tgtEl>
                                        <p:attrNameLst>
                                          <p:attrName>ppt_x</p:attrName>
                                        </p:attrNameLst>
                                      </p:cBhvr>
                                      <p:tavLst>
                                        <p:tav tm="0">
                                          <p:val>
                                            <p:strVal val="#ppt_x"/>
                                          </p:val>
                                        </p:tav>
                                        <p:tav tm="100000">
                                          <p:val>
                                            <p:strVal val="#ppt_x"/>
                                          </p:val>
                                        </p:tav>
                                      </p:tavLst>
                                    </p:anim>
                                    <p:anim calcmode="lin" valueType="num">
                                      <p:cBhvr>
                                        <p:cTn id="4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cond evt="onBegin" delay="0">
                          <p:tn val="49"/>
                        </p:cond>
                      </p:stCondLst>
                      <p:childTnLst>
                        <p:par>
                          <p:cTn id="51" fill="hold" nodeType="after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par>
                          <p:cTn id="55" fill="hold" nodeType="afterGroup">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left)">
                                      <p:cBhvr>
                                        <p:cTn id="58" dur="1000"/>
                                        <p:tgtEl>
                                          <p:spTgt spid="30"/>
                                        </p:tgtEl>
                                      </p:cBhvr>
                                    </p:animEffect>
                                  </p:childTnLst>
                                </p:cTn>
                              </p:par>
                            </p:childTnLst>
                          </p:cTn>
                        </p:par>
                        <p:par>
                          <p:cTn id="59" fill="hold" nodeType="afterGroup">
                            <p:stCondLst>
                              <p:cond delay="1500"/>
                            </p:stCondLst>
                            <p:childTnLst>
                              <p:par>
                                <p:cTn id="60" presetID="22" presetClass="entr" presetSubtype="8" fill="hold"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left)">
                                      <p:cBhvr>
                                        <p:cTn id="62" dur="500"/>
                                        <p:tgtEl>
                                          <p:spTgt spid="44"/>
                                        </p:tgtEl>
                                      </p:cBhvr>
                                    </p:animEffect>
                                  </p:childTnLst>
                                </p:cTn>
                              </p:par>
                            </p:childTnLst>
                          </p:cTn>
                        </p:par>
                        <p:par>
                          <p:cTn id="63" fill="hold" nodeType="afterGroup">
                            <p:stCondLst>
                              <p:cond delay="2000"/>
                            </p:stCondLst>
                            <p:childTnLst>
                              <p:par>
                                <p:cTn id="64" presetID="10" presetClass="entr" presetSubtype="0"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1000"/>
                                        <p:tgtEl>
                                          <p:spTgt spid="33"/>
                                        </p:tgtEl>
                                      </p:cBhvr>
                                    </p:animEffect>
                                  </p:childTnLst>
                                </p:cTn>
                              </p:par>
                            </p:childTnLst>
                          </p:cTn>
                        </p:par>
                      </p:childTnLst>
                    </p:cTn>
                  </p:par>
                  <p:par>
                    <p:cTn id="67" fill="hold" nodeType="clickPar">
                      <p:stCondLst>
                        <p:cond delay="indefinite"/>
                        <p:cond evt="onBegin" delay="0">
                          <p:tn val="66"/>
                        </p:cond>
                      </p:stCondLst>
                      <p:childTnLst>
                        <p:par>
                          <p:cTn id="68" fill="hold" nodeType="after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nodeType="afterGroup">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1000"/>
                                        <p:tgtEl>
                                          <p:spTgt spid="34"/>
                                        </p:tgtEl>
                                      </p:cBhvr>
                                    </p:animEffect>
                                  </p:childTnLst>
                                </p:cTn>
                              </p:par>
                            </p:childTnLst>
                          </p:cTn>
                        </p:par>
                      </p:childTnLst>
                    </p:cTn>
                  </p:par>
                  <p:par>
                    <p:cTn id="76" fill="hold" nodeType="clickPar">
                      <p:stCondLst>
                        <p:cond delay="indefinite"/>
                        <p:cond evt="onBegin" delay="0">
                          <p:tn val="75"/>
                        </p:cond>
                      </p:stCondLst>
                      <p:childTnLst>
                        <p:par>
                          <p:cTn id="77" fill="hold" nodeType="afterGroup">
                            <p:stCondLst>
                              <p:cond delay="0"/>
                            </p:stCondLst>
                            <p:childTnLst>
                              <p:par>
                                <p:cTn id="78" presetID="22" presetClass="entr" presetSubtype="8" fill="hold" nodeType="click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nodeType="afterGroup">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1000"/>
                                        <p:tgtEl>
                                          <p:spTgt spid="11"/>
                                        </p:tgtEl>
                                      </p:cBhvr>
                                    </p:animEffect>
                                  </p:childTnLst>
                                </p:cTn>
                              </p:par>
                            </p:childTnLst>
                          </p:cTn>
                        </p:par>
                        <p:par>
                          <p:cTn id="85" fill="hold" nodeType="afterGroup">
                            <p:stCondLst>
                              <p:cond delay="1500"/>
                            </p:stCondLst>
                            <p:childTnLst>
                              <p:par>
                                <p:cTn id="86" presetID="10" presetClass="entr" presetSubtype="0" fill="hold" grpId="0" nodeType="after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fade">
                                      <p:cBhvr>
                                        <p:cTn id="88"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6" grpId="0"/>
      <p:bldP spid="10" grpId="0" uiExpand="1" build="p"/>
      <p:bldP spid="11" grpId="0"/>
      <p:bldP spid="17" grpId="0" animBg="1"/>
      <p:bldP spid="30" grpId="0"/>
      <p:bldP spid="29" grpId="0" animBg="1"/>
      <p:bldP spid="31" grpId="0" animBg="1"/>
      <p:bldP spid="32" grpId="0" animBg="1"/>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082971-C35E-B240-9197-06CF6518DB66}"/>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76964" y="-284697"/>
            <a:ext cx="14041665" cy="15049440"/>
          </a:xfrm>
          <a:prstGeom prst="rect">
            <a:avLst/>
          </a:prstGeom>
        </p:spPr>
      </p:pic>
      <p:sp>
        <p:nvSpPr>
          <p:cNvPr id="104" name="Shape 104"/>
          <p:cNvSpPr/>
          <p:nvPr/>
        </p:nvSpPr>
        <p:spPr>
          <a:xfrm>
            <a:off x="414735" y="457200"/>
            <a:ext cx="13529434" cy="2329265"/>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s" sz="6000" b="1" i="0" strike="noStrike" cap="none" spc="0" baseline="0" dirty="0">
                <a:solidFill>
                  <a:srgbClr val="FF0000"/>
                </a:solidFill>
                <a:effectLst/>
                <a:latin typeface="Arial"/>
                <a:ea typeface="Arial"/>
                <a:cs typeface="Arial"/>
              </a:rPr>
              <a:t>El </a:t>
            </a:r>
            <a:r>
              <a:rPr lang="es-ES" sz="6000" i="1" dirty="0" err="1">
                <a:solidFill>
                  <a:srgbClr val="FF0000"/>
                </a:solidFill>
                <a:latin typeface="Arial"/>
                <a:ea typeface="Arial"/>
                <a:cs typeface="Arial"/>
              </a:rPr>
              <a:t>b</a:t>
            </a:r>
            <a:r>
              <a:rPr lang="es-ES" sz="6000" b="1" i="1" strike="noStrike" cap="none" spc="0" baseline="0" dirty="0" err="1">
                <a:solidFill>
                  <a:srgbClr val="FF0000"/>
                </a:solidFill>
                <a:effectLst/>
                <a:latin typeface="Arial"/>
                <a:ea typeface="Arial"/>
                <a:cs typeface="Arial"/>
              </a:rPr>
              <a:t>rainstorming</a:t>
            </a:r>
            <a:r>
              <a:rPr lang="es" sz="6000" b="1" i="0" strike="noStrike" cap="none" spc="0" baseline="0" dirty="0">
                <a:solidFill>
                  <a:srgbClr val="FF0000"/>
                </a:solidFill>
                <a:effectLst/>
                <a:latin typeface="Arial"/>
                <a:ea typeface="Arial"/>
                <a:cs typeface="Arial"/>
              </a:rPr>
              <a:t> es una herramienta de creatividad</a:t>
            </a:r>
            <a:r>
              <a:rPr lang="es" sz="6000" b="0" i="0" strike="noStrike" cap="none" spc="0" baseline="0" dirty="0">
                <a:solidFill>
                  <a:srgbClr val="FF0000"/>
                </a:solidFill>
                <a:effectLst/>
                <a:latin typeface="Arial"/>
                <a:ea typeface="Arial"/>
                <a:cs typeface="Arial"/>
              </a:rPr>
              <a:t> </a:t>
            </a:r>
            <a:r>
              <a:rPr lang="es" sz="6000" i="0" strike="noStrike" cap="none" spc="0" baseline="0" dirty="0">
                <a:solidFill>
                  <a:srgbClr val="FF0000"/>
                </a:solidFill>
                <a:effectLst/>
                <a:latin typeface="Arial"/>
                <a:ea typeface="Arial"/>
                <a:cs typeface="Arial"/>
              </a:rPr>
              <a:t>habitual y efectiva </a:t>
            </a:r>
            <a:endParaRPr lang="en-US" sz="6000" dirty="0">
              <a:solidFill>
                <a:srgbClr val="496F63"/>
              </a:solidFill>
              <a:latin typeface="Arial" panose="020B0604020202020204" pitchFamily="34" charset="0"/>
              <a:cs typeface="Arial" panose="020B0604020202020204" pitchFamily="34" charset="0"/>
            </a:endParaRPr>
          </a:p>
        </p:txBody>
      </p:sp>
      <p:sp>
        <p:nvSpPr>
          <p:cNvPr id="105" name="Shape 105"/>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a:lstStyle/>
          <a:p>
            <a:fld id="{86CB4B4D-7CA3-9044-876B-883B54F8677D}" type="slidenum">
              <a:rPr/>
              <a:t>17</a:t>
            </a:fld>
            <a:endParaRPr/>
          </a:p>
        </p:txBody>
      </p:sp>
      <p:sp>
        <p:nvSpPr>
          <p:cNvPr id="16" name="Prostokąt 15">
            <a:extLst>
              <a:ext uri="{FF2B5EF4-FFF2-40B4-BE49-F238E27FC236}">
                <a16:creationId xmlns:a16="http://schemas.microsoft.com/office/drawing/2014/main" id="{F0577DCD-D21D-4E77-AED6-C2707B1D21C7}"/>
              </a:ext>
            </a:extLst>
          </p:cNvPr>
          <p:cNvSpPr/>
          <p:nvPr/>
        </p:nvSpPr>
        <p:spPr>
          <a:xfrm>
            <a:off x="2925667" y="13137848"/>
            <a:ext cx="10373043" cy="441960"/>
          </a:xfrm>
          <a:prstGeom prst="rect">
            <a:avLst/>
          </a:prstGeom>
        </p:spPr>
        <p:txBody>
          <a:bodyPr wrap="none">
            <a:spAutoFit/>
          </a:bodyPr>
          <a:lstStyle/>
          <a:p>
            <a:r>
              <a:rPr lang="es" sz="2300" b="0" i="0" strike="noStrike" cap="none" spc="0" baseline="0" dirty="0">
                <a:solidFill>
                  <a:srgbClr val="A6A7AC"/>
                </a:solidFill>
                <a:effectLst/>
                <a:latin typeface="PT Sans"/>
                <a:ea typeface="PT Sans"/>
                <a:cs typeface="PT Sans"/>
              </a:rPr>
              <a:t>Fuente: P. Dawson, C. Andriopoulos,  Gestión del cambio, creatividad e innovación</a:t>
            </a:r>
            <a:endParaRPr lang="pl-PL" sz="2400" dirty="0">
              <a:solidFill>
                <a:schemeClr val="tx1"/>
              </a:solidFill>
              <a:latin typeface="Arial" panose="020B0604020202020204" pitchFamily="34" charset="0"/>
              <a:cs typeface="Arial" panose="020B0604020202020204" pitchFamily="34" charset="0"/>
            </a:endParaRPr>
          </a:p>
        </p:txBody>
      </p:sp>
      <p:sp>
        <p:nvSpPr>
          <p:cNvPr id="5" name="Prostokąt 4">
            <a:extLst>
              <a:ext uri="{FF2B5EF4-FFF2-40B4-BE49-F238E27FC236}">
                <a16:creationId xmlns:a16="http://schemas.microsoft.com/office/drawing/2014/main" id="{D203B85F-3250-44CF-AAE1-CFCA94B8C497}"/>
              </a:ext>
            </a:extLst>
          </p:cNvPr>
          <p:cNvSpPr/>
          <p:nvPr/>
        </p:nvSpPr>
        <p:spPr>
          <a:xfrm>
            <a:off x="476857" y="2389863"/>
            <a:ext cx="13142316" cy="9818072"/>
          </a:xfrm>
          <a:prstGeom prst="rect">
            <a:avLst/>
          </a:prstGeom>
        </p:spPr>
        <p:txBody>
          <a:bodyPr wrap="square">
            <a:spAutoFit/>
          </a:bodyPr>
          <a:lstStyle/>
          <a:p>
            <a:pPr algn="l">
              <a:spcAft>
                <a:spcPts val="1200"/>
              </a:spcAft>
            </a:pPr>
            <a:r>
              <a:rPr lang="es" sz="5400" b="0" i="0" strike="noStrike" cap="none" spc="0" baseline="0" dirty="0">
                <a:solidFill>
                  <a:srgbClr val="496F63"/>
                </a:solidFill>
                <a:effectLst/>
                <a:latin typeface="PT Sans"/>
                <a:ea typeface="PT Sans"/>
                <a:cs typeface="PT Sans"/>
              </a:rPr>
              <a:t>Rules of </a:t>
            </a:r>
            <a:r>
              <a:rPr lang="es" sz="5400" b="0" i="1" strike="noStrike" cap="none" spc="0" baseline="0" dirty="0">
                <a:solidFill>
                  <a:srgbClr val="496F63"/>
                </a:solidFill>
                <a:effectLst/>
                <a:latin typeface="PT Sans"/>
                <a:ea typeface="PT Sans"/>
                <a:cs typeface="PT Sans"/>
              </a:rPr>
              <a:t>brainstorming</a:t>
            </a:r>
            <a:r>
              <a:rPr lang="es" sz="5400" b="0" i="0" strike="noStrike" cap="none" spc="0" baseline="0" dirty="0">
                <a:solidFill>
                  <a:srgbClr val="496F63"/>
                </a:solidFill>
                <a:effectLst/>
                <a:latin typeface="PT Sans"/>
                <a:ea typeface="PT Sans"/>
                <a:cs typeface="PT Sans"/>
              </a:rPr>
              <a:t>: </a:t>
            </a:r>
          </a:p>
          <a:p>
            <a:pPr marL="742950" indent="-742950" algn="l">
              <a:spcAft>
                <a:spcPts val="1200"/>
              </a:spcAft>
              <a:buFont typeface="+mj-lt"/>
              <a:buAutoNum type="arabicPeriod"/>
            </a:pPr>
            <a:r>
              <a:rPr lang="es-ES" sz="4400" dirty="0">
                <a:solidFill>
                  <a:srgbClr val="496F63"/>
                </a:solidFill>
              </a:rPr>
              <a:t>Muchas ideas conducen a mejor calidad </a:t>
            </a:r>
            <a:r>
              <a:rPr lang="es" sz="4400" b="0" i="0" strike="noStrike" cap="none" spc="0" baseline="0" dirty="0">
                <a:solidFill>
                  <a:srgbClr val="496F63"/>
                </a:solidFill>
                <a:effectLst/>
              </a:rPr>
              <a:t>(cuantas más ideas mejor).</a:t>
            </a:r>
          </a:p>
          <a:p>
            <a:pPr marL="742950" indent="-742950" algn="l">
              <a:spcAft>
                <a:spcPts val="1200"/>
              </a:spcAft>
              <a:buFont typeface="+mj-lt"/>
              <a:buAutoNum type="arabicPeriod"/>
            </a:pPr>
            <a:r>
              <a:rPr lang="es" sz="4400" b="0" i="0" strike="noStrike" cap="none" spc="0" baseline="0" dirty="0">
                <a:solidFill>
                  <a:srgbClr val="496F63"/>
                </a:solidFill>
                <a:effectLst/>
              </a:rPr>
              <a:t>Las críticas deben eliminarse (los participantes no pueden expresar ningún juicio).</a:t>
            </a:r>
          </a:p>
          <a:p>
            <a:pPr marL="742950" indent="-742950" algn="l">
              <a:spcAft>
                <a:spcPts val="1200"/>
              </a:spcAft>
              <a:buFont typeface="+mj-lt"/>
              <a:buAutoNum type="arabicPeriod"/>
            </a:pPr>
            <a:r>
              <a:rPr lang="es" sz="4400" b="0" i="0" strike="noStrike" cap="none" spc="0" baseline="0" dirty="0">
                <a:solidFill>
                  <a:srgbClr val="496F63"/>
                </a:solidFill>
                <a:effectLst/>
              </a:rPr>
              <a:t>Cuanto más descabellada sea la idea, mejor (independientemente de lo irreal que pueda parecer).</a:t>
            </a:r>
          </a:p>
          <a:p>
            <a:pPr marL="742950" indent="-742950" algn="l">
              <a:spcAft>
                <a:spcPts val="1200"/>
              </a:spcAft>
              <a:buFont typeface="+mj-lt"/>
              <a:buAutoNum type="arabicPeriod"/>
            </a:pPr>
            <a:r>
              <a:rPr lang="es" sz="4400" b="0" i="0" strike="noStrike" cap="none" spc="0" baseline="0" dirty="0">
                <a:solidFill>
                  <a:srgbClr val="496F63"/>
                </a:solidFill>
                <a:effectLst/>
              </a:rPr>
              <a:t>Crear soluciones a partir de las ideas de otras personas.</a:t>
            </a:r>
          </a:p>
          <a:p>
            <a:pPr marL="742950" indent="-742950" algn="l">
              <a:spcAft>
                <a:spcPts val="1200"/>
              </a:spcAft>
              <a:buFont typeface="+mj-lt"/>
              <a:buAutoNum type="arabicPeriod"/>
            </a:pPr>
            <a:r>
              <a:rPr lang="es" sz="4400" b="0" i="0" strike="noStrike" cap="none" spc="0" baseline="0" dirty="0">
                <a:solidFill>
                  <a:srgbClr val="496F63"/>
                </a:solidFill>
                <a:effectLst/>
              </a:rPr>
              <a:t>No se permite la presencia de gerentes y directores generales en la sala donde se realiza el </a:t>
            </a:r>
            <a:r>
              <a:rPr lang="es-ES" sz="4400" dirty="0" err="1">
                <a:solidFill>
                  <a:srgbClr val="496F63"/>
                </a:solidFill>
              </a:rPr>
              <a:t>brainstorming</a:t>
            </a:r>
            <a:r>
              <a:rPr lang="es-ES" sz="4400" dirty="0">
                <a:solidFill>
                  <a:srgbClr val="496F63"/>
                </a:solidFill>
              </a:rPr>
              <a:t>.</a:t>
            </a:r>
            <a:endParaRPr lang="pl-PL" sz="4400" dirty="0">
              <a:solidFill>
                <a:srgbClr val="496F63"/>
              </a:solidFill>
            </a:endParaRPr>
          </a:p>
        </p:txBody>
      </p:sp>
      <p:sp>
        <p:nvSpPr>
          <p:cNvPr id="7" name="Shape 78">
            <a:extLst>
              <a:ext uri="{FF2B5EF4-FFF2-40B4-BE49-F238E27FC236}">
                <a16:creationId xmlns:a16="http://schemas.microsoft.com/office/drawing/2014/main" id="{CCE2EBF6-B961-4044-A2B3-A0292FA16C09}"/>
              </a:ext>
            </a:extLst>
          </p:cNvPr>
          <p:cNvSpPr/>
          <p:nvPr/>
        </p:nvSpPr>
        <p:spPr>
          <a:xfrm>
            <a:off x="14356462" y="-41664"/>
            <a:ext cx="8680003" cy="13799328"/>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8" name="Prostokąt 7">
            <a:extLst>
              <a:ext uri="{FF2B5EF4-FFF2-40B4-BE49-F238E27FC236}">
                <a16:creationId xmlns:a16="http://schemas.microsoft.com/office/drawing/2014/main" id="{1B9288E6-E884-4592-BA75-A6D31F819B9C}"/>
              </a:ext>
            </a:extLst>
          </p:cNvPr>
          <p:cNvSpPr/>
          <p:nvPr/>
        </p:nvSpPr>
        <p:spPr>
          <a:xfrm>
            <a:off x="14832129" y="761326"/>
            <a:ext cx="8204336" cy="5863144"/>
          </a:xfrm>
          <a:prstGeom prst="rect">
            <a:avLst/>
          </a:prstGeom>
        </p:spPr>
        <p:txBody>
          <a:bodyPr wrap="square">
            <a:spAutoFit/>
          </a:bodyPr>
          <a:lstStyle/>
          <a:p>
            <a:pPr algn="l">
              <a:spcAft>
                <a:spcPts val="1800"/>
              </a:spcAft>
            </a:pPr>
            <a:r>
              <a:rPr lang="es" sz="4000" b="0" i="0" strike="noStrike" cap="none" spc="0" baseline="0" dirty="0">
                <a:solidFill>
                  <a:srgbClr val="FFFFFF"/>
                </a:solidFill>
                <a:effectLst/>
              </a:rPr>
              <a:t>El </a:t>
            </a:r>
            <a:r>
              <a:rPr lang="es" sz="4000" b="0" i="1" strike="noStrike" cap="none" spc="0" baseline="0" dirty="0">
                <a:solidFill>
                  <a:srgbClr val="FFFFFF"/>
                </a:solidFill>
                <a:effectLst/>
              </a:rPr>
              <a:t>brainstorming</a:t>
            </a:r>
            <a:r>
              <a:rPr lang="es" sz="4000" b="0" i="0" strike="noStrike" cap="none" spc="0" baseline="0" dirty="0">
                <a:solidFill>
                  <a:srgbClr val="FFFFFF"/>
                </a:solidFill>
                <a:effectLst/>
              </a:rPr>
              <a:t> constituye una técnica para encontrar una solución a un problema concreto mediante la recogida de una lista de ideas aportadas espontáneamente por los individuos.</a:t>
            </a:r>
          </a:p>
          <a:p>
            <a:pPr algn="l"/>
            <a:r>
              <a:rPr lang="es" sz="4000" b="0" i="0" strike="noStrike" cap="none" spc="0" baseline="0" dirty="0">
                <a:solidFill>
                  <a:srgbClr val="FFFFFF"/>
                </a:solidFill>
                <a:effectLst/>
              </a:rPr>
              <a:t>La sesión de brainstorming es una de las técnicas más utilizadas para generar ideas creativas.</a:t>
            </a:r>
            <a:endParaRPr lang="pl-PL" sz="4000" dirty="0">
              <a:solidFill>
                <a:srgbClr val="FFFFFF"/>
              </a:solidFill>
            </a:endParaRPr>
          </a:p>
        </p:txBody>
      </p:sp>
      <p:sp>
        <p:nvSpPr>
          <p:cNvPr id="9" name="Prostokąt 8">
            <a:extLst>
              <a:ext uri="{FF2B5EF4-FFF2-40B4-BE49-F238E27FC236}">
                <a16:creationId xmlns:a16="http://schemas.microsoft.com/office/drawing/2014/main" id="{CD3D7FD7-4446-4F31-A835-69BEDAA90D48}"/>
              </a:ext>
            </a:extLst>
          </p:cNvPr>
          <p:cNvSpPr/>
          <p:nvPr/>
        </p:nvSpPr>
        <p:spPr>
          <a:xfrm>
            <a:off x="15108616" y="13113851"/>
            <a:ext cx="7460411" cy="396240"/>
          </a:xfrm>
          <a:prstGeom prst="rect">
            <a:avLst/>
          </a:prstGeom>
        </p:spPr>
        <p:txBody>
          <a:bodyPr wrap="square" lIns="91440" tIns="45720" rIns="91440" bIns="45720" anchor="t">
            <a:spAutoFit/>
          </a:bodyPr>
          <a:lstStyle/>
          <a:p>
            <a:r>
              <a:rPr lang="es" sz="2000" b="0" i="0" strike="noStrike" cap="none" spc="0" baseline="0">
                <a:solidFill>
                  <a:srgbClr val="FFFFFF"/>
                </a:solidFill>
                <a:effectLst/>
                <a:latin typeface="Arial"/>
                <a:ea typeface="Arial"/>
                <a:cs typeface="Arial"/>
              </a:rPr>
              <a:t>Fuente:  https://www.youtube.com/watch?v=YXZamW4-Ysk</a:t>
            </a:r>
            <a:endParaRPr lang="pl-PL" sz="2000">
              <a:solidFill>
                <a:srgbClr val="FFFFFF"/>
              </a:solidFill>
              <a:latin typeface="Arial" panose="020B0604020202020204" pitchFamily="34" charset="0"/>
              <a:cs typeface="Arial" panose="020B0604020202020204" pitchFamily="34" charset="0"/>
            </a:endParaRPr>
          </a:p>
        </p:txBody>
      </p:sp>
      <p:pic>
        <p:nvPicPr>
          <p:cNvPr id="2" name="Obraz 1">
            <a:hlinkClick r:id="rId4"/>
            <a:extLst>
              <a:ext uri="{FF2B5EF4-FFF2-40B4-BE49-F238E27FC236}">
                <a16:creationId xmlns:a16="http://schemas.microsoft.com/office/drawing/2014/main" id="{117BD70B-129B-4D97-AA54-F1262A99C272}"/>
              </a:ext>
            </a:extLst>
          </p:cNvPr>
          <p:cNvPicPr>
            <a:picLocks noChangeAspect="1"/>
          </p:cNvPicPr>
          <p:nvPr/>
        </p:nvPicPr>
        <p:blipFill>
          <a:blip r:embed="rId5"/>
          <a:stretch>
            <a:fillRect/>
          </a:stretch>
        </p:blipFill>
        <p:spPr>
          <a:xfrm>
            <a:off x="15321583" y="9065974"/>
            <a:ext cx="6754376" cy="3797482"/>
          </a:xfrm>
          <a:prstGeom prst="rect">
            <a:avLst/>
          </a:prstGeom>
        </p:spPr>
      </p:pic>
      <p:pic>
        <p:nvPicPr>
          <p:cNvPr id="4" name="Obraz 3">
            <a:extLst>
              <a:ext uri="{FF2B5EF4-FFF2-40B4-BE49-F238E27FC236}">
                <a16:creationId xmlns:a16="http://schemas.microsoft.com/office/drawing/2014/main" id="{EFF2215D-7DFC-428F-877C-7494299477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48736" y="3557847"/>
            <a:ext cx="2292250" cy="1949555"/>
          </a:xfrm>
          <a:prstGeom prst="rect">
            <a:avLst/>
          </a:prstGeom>
        </p:spPr>
      </p:pic>
      <p:sp>
        <p:nvSpPr>
          <p:cNvPr id="6" name="TextBox 5">
            <a:extLst>
              <a:ext uri="{FF2B5EF4-FFF2-40B4-BE49-F238E27FC236}">
                <a16:creationId xmlns:a16="http://schemas.microsoft.com/office/drawing/2014/main" id="{3BF97446-548B-4FD0-8389-70452C56E6EB}"/>
              </a:ext>
            </a:extLst>
          </p:cNvPr>
          <p:cNvSpPr txBox="1"/>
          <p:nvPr/>
        </p:nvSpPr>
        <p:spPr>
          <a:xfrm>
            <a:off x="14736651" y="8146068"/>
            <a:ext cx="8204335" cy="624840"/>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l"/>
            <a:r>
              <a:rPr lang="es" sz="3600" b="0" i="0" strike="noStrike" cap="none" spc="0" baseline="0" dirty="0">
                <a:solidFill>
                  <a:srgbClr val="FFFFFF"/>
                </a:solidFill>
                <a:effectLst/>
                <a:latin typeface="PT Sans"/>
                <a:ea typeface="PT Sans"/>
                <a:cs typeface="PT Sans"/>
              </a:rPr>
              <a:t>VER - </a:t>
            </a:r>
            <a:r>
              <a:rPr lang="en-GB" sz="3600" dirty="0">
                <a:solidFill>
                  <a:srgbClr val="FFFFFF"/>
                </a:solidFill>
              </a:rPr>
              <a:t>Brainstorming Techniques</a:t>
            </a:r>
            <a:endParaRPr lang="es" sz="3600" b="0" i="0" strike="noStrike" cap="none" spc="0" baseline="0" dirty="0">
              <a:solidFill>
                <a:srgbClr val="FFFFFF"/>
              </a:solidFill>
              <a:effectLst/>
              <a:latin typeface="PT Sans"/>
              <a:ea typeface="PT Sans"/>
              <a:cs typeface="PT Sans"/>
            </a:endParaRPr>
          </a:p>
        </p:txBody>
      </p:sp>
    </p:spTree>
    <p:extLst>
      <p:ext uri="{BB962C8B-B14F-4D97-AF65-F5344CB8AC3E}">
        <p14:creationId xmlns:p14="http://schemas.microsoft.com/office/powerpoint/2010/main" val="294444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par>
                                <p:cTn id="8" presetID="2" presetClass="entr" presetSubtype="2" fill="hold" nodeType="withEffect">
                                  <p:stCondLst>
                                    <p:cond delay="100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1+#ppt_w/2"/>
                                          </p:val>
                                        </p:tav>
                                        <p:tav tm="100000">
                                          <p:val>
                                            <p:strVal val="#ppt_x"/>
                                          </p:val>
                                        </p:tav>
                                      </p:tavLst>
                                    </p:anim>
                                    <p:anim calcmode="lin" valueType="num">
                                      <p:cBhvr additive="base">
                                        <p:cTn id="1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cond evt="onBegin" delay="0">
                          <p:tn val="11"/>
                        </p:cond>
                      </p:stCondLst>
                      <p:childTnLst>
                        <p:par>
                          <p:cTn id="13" fill="hold" nodeType="after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1000"/>
                                        <p:tgtEl>
                                          <p:spTgt spid="8">
                                            <p:txEl>
                                              <p:pRg st="0" end="0"/>
                                            </p:txEl>
                                          </p:spTgt>
                                        </p:tgtEl>
                                      </p:cBhvr>
                                    </p:animEffect>
                                  </p:childTnLst>
                                </p:cTn>
                              </p:par>
                            </p:childTnLst>
                          </p:cTn>
                        </p:par>
                        <p:par>
                          <p:cTn id="21" fill="hold" nodeType="afterGroup">
                            <p:stCondLst>
                              <p:cond delay="1500"/>
                            </p:stCondLst>
                            <p:childTnLst>
                              <p:par>
                                <p:cTn id="22" presetID="10" presetClass="entr" presetSubtype="0" fill="hold" grpId="0" nodeType="afterEffect">
                                  <p:stCondLst>
                                    <p:cond delay="100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fade">
                                      <p:cBhvr>
                                        <p:cTn id="24" dur="1000"/>
                                        <p:tgtEl>
                                          <p:spTgt spid="8">
                                            <p:txEl>
                                              <p:pRg st="1" end="1"/>
                                            </p:txEl>
                                          </p:spTgt>
                                        </p:tgtEl>
                                      </p:cBhvr>
                                    </p:animEffect>
                                  </p:childTnLst>
                                </p:cTn>
                              </p:par>
                            </p:childTnLst>
                          </p:cTn>
                        </p:par>
                      </p:childTnLst>
                    </p:cTn>
                  </p:par>
                  <p:par>
                    <p:cTn id="25" fill="hold" nodeType="clickPar">
                      <p:stCondLst>
                        <p:cond delay="indefinite"/>
                        <p:cond evt="onBegin" delay="0">
                          <p:tn val="24"/>
                        </p:cond>
                      </p:stCondLst>
                      <p:childTnLst>
                        <p:par>
                          <p:cTn id="26" fill="hold" nodeType="afterGroup">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wipe(up)">
                                      <p:cBhvr>
                                        <p:cTn id="29" dur="1000"/>
                                        <p:tgtEl>
                                          <p:spTgt spid="5">
                                            <p:txEl>
                                              <p:pRg st="0" end="0"/>
                                            </p:txEl>
                                          </p:spTgt>
                                        </p:tgtEl>
                                      </p:cBhvr>
                                    </p:animEffect>
                                  </p:childTnLst>
                                </p:cTn>
                              </p:par>
                            </p:childTnLst>
                          </p:cTn>
                        </p:par>
                        <p:par>
                          <p:cTn id="30" fill="hold" nodeType="afterGroup">
                            <p:stCondLst>
                              <p:cond delay="1000"/>
                            </p:stCondLst>
                            <p:childTnLst>
                              <p:par>
                                <p:cTn id="31" presetID="22" presetClass="entr" presetSubtype="1" fill="hold" grpId="0" nodeType="after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wipe(up)">
                                      <p:cBhvr>
                                        <p:cTn id="33" dur="1000"/>
                                        <p:tgtEl>
                                          <p:spTgt spid="5">
                                            <p:txEl>
                                              <p:pRg st="1" end="1"/>
                                            </p:txEl>
                                          </p:spTgt>
                                        </p:tgtEl>
                                      </p:cBhvr>
                                    </p:animEffect>
                                  </p:childTnLst>
                                </p:cTn>
                              </p:par>
                            </p:childTnLst>
                          </p:cTn>
                        </p:par>
                      </p:childTnLst>
                    </p:cTn>
                  </p:par>
                  <p:par>
                    <p:cTn id="34" fill="hold" nodeType="clickPar">
                      <p:stCondLst>
                        <p:cond delay="indefinite"/>
                        <p:cond evt="onBegin" delay="0">
                          <p:tn val="33"/>
                        </p:cond>
                      </p:stCondLst>
                      <p:childTnLst>
                        <p:par>
                          <p:cTn id="35" fill="hold" nodeType="afterGroup">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wipe(up)">
                                      <p:cBhvr>
                                        <p:cTn id="38" dur="1000"/>
                                        <p:tgtEl>
                                          <p:spTgt spid="5">
                                            <p:txEl>
                                              <p:pRg st="2" end="2"/>
                                            </p:txEl>
                                          </p:spTgt>
                                        </p:tgtEl>
                                      </p:cBhvr>
                                    </p:animEffect>
                                  </p:childTnLst>
                                </p:cTn>
                              </p:par>
                            </p:childTnLst>
                          </p:cTn>
                        </p:par>
                      </p:childTnLst>
                    </p:cTn>
                  </p:par>
                  <p:par>
                    <p:cTn id="39" fill="hold" nodeType="clickPar">
                      <p:stCondLst>
                        <p:cond delay="indefinite"/>
                        <p:cond evt="onBegin" delay="0">
                          <p:tn val="38"/>
                        </p:cond>
                      </p:stCondLst>
                      <p:childTnLst>
                        <p:par>
                          <p:cTn id="40" fill="hold" nodeType="afterGroup">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wipe(up)">
                                      <p:cBhvr>
                                        <p:cTn id="43" dur="1000"/>
                                        <p:tgtEl>
                                          <p:spTgt spid="5">
                                            <p:txEl>
                                              <p:pRg st="3" end="3"/>
                                            </p:txEl>
                                          </p:spTgt>
                                        </p:tgtEl>
                                      </p:cBhvr>
                                    </p:animEffect>
                                  </p:childTnLst>
                                </p:cTn>
                              </p:par>
                            </p:childTnLst>
                          </p:cTn>
                        </p:par>
                      </p:childTnLst>
                    </p:cTn>
                  </p:par>
                  <p:par>
                    <p:cTn id="44" fill="hold" nodeType="clickPar">
                      <p:stCondLst>
                        <p:cond delay="indefinite"/>
                        <p:cond evt="onBegin" delay="0">
                          <p:tn val="43"/>
                        </p:cond>
                      </p:stCondLst>
                      <p:childTnLst>
                        <p:par>
                          <p:cTn id="45" fill="hold" nodeType="afterGroup">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animEffect transition="in" filter="wipe(up)">
                                      <p:cBhvr>
                                        <p:cTn id="48" dur="1000"/>
                                        <p:tgtEl>
                                          <p:spTgt spid="5">
                                            <p:txEl>
                                              <p:pRg st="4" end="4"/>
                                            </p:txEl>
                                          </p:spTgt>
                                        </p:tgtEl>
                                      </p:cBhvr>
                                    </p:animEffect>
                                  </p:childTnLst>
                                </p:cTn>
                              </p:par>
                            </p:childTnLst>
                          </p:cTn>
                        </p:par>
                      </p:childTnLst>
                    </p:cTn>
                  </p:par>
                  <p:par>
                    <p:cTn id="49" fill="hold" nodeType="clickPar">
                      <p:stCondLst>
                        <p:cond delay="indefinite"/>
                        <p:cond evt="onBegin" delay="0">
                          <p:tn val="48"/>
                        </p:cond>
                      </p:stCondLst>
                      <p:childTnLst>
                        <p:par>
                          <p:cTn id="50" fill="hold" nodeType="afterGroup">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5">
                                            <p:txEl>
                                              <p:pRg st="5" end="5"/>
                                            </p:txEl>
                                          </p:spTgt>
                                        </p:tgtEl>
                                        <p:attrNameLst>
                                          <p:attrName>style.visibility</p:attrName>
                                        </p:attrNameLst>
                                      </p:cBhvr>
                                      <p:to>
                                        <p:strVal val="visible"/>
                                      </p:to>
                                    </p:set>
                                    <p:animEffect transition="in" filter="wipe(up)">
                                      <p:cBhvr>
                                        <p:cTn id="53" dur="1000"/>
                                        <p:tgtEl>
                                          <p:spTgt spid="5">
                                            <p:txEl>
                                              <p:pRg st="5" end="5"/>
                                            </p:txEl>
                                          </p:spTgt>
                                        </p:tgtEl>
                                      </p:cBhvr>
                                    </p:animEffect>
                                  </p:childTnLst>
                                </p:cTn>
                              </p:par>
                            </p:childTnLst>
                          </p:cTn>
                        </p:par>
                        <p:par>
                          <p:cTn id="54" fill="hold" nodeType="afterGroup">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3000"/>
                                        <p:tgtEl>
                                          <p:spTgt spid="16"/>
                                        </p:tgtEl>
                                      </p:cBhvr>
                                    </p:animEffect>
                                  </p:childTnLst>
                                </p:cTn>
                              </p:par>
                            </p:childTnLst>
                          </p:cTn>
                        </p:par>
                      </p:childTnLst>
                    </p:cTn>
                  </p:par>
                  <p:par>
                    <p:cTn id="58" fill="hold" nodeType="clickPar">
                      <p:stCondLst>
                        <p:cond delay="indefinite"/>
                        <p:cond evt="onBegin" delay="0">
                          <p:tn val="57"/>
                        </p:cond>
                      </p:stCondLst>
                      <p:childTnLst>
                        <p:par>
                          <p:cTn id="59" fill="hold" nodeType="after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childTnLst>
                                </p:cTn>
                              </p:par>
                            </p:childTnLst>
                          </p:cTn>
                        </p:par>
                        <p:par>
                          <p:cTn id="63" fill="hold" nodeType="afterGroup">
                            <p:stCondLst>
                              <p:cond delay="1000"/>
                            </p:stCondLst>
                            <p:childTnLst>
                              <p:par>
                                <p:cTn id="64" presetID="10" presetClass="entr" presetSubtype="0"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6" grpId="0"/>
      <p:bldP spid="5" grpId="0" uiExpand="1" build="p"/>
      <p:bldP spid="7" grpId="0" animBg="1"/>
      <p:bldP spid="8" grpId="0" uiExpand="1" build="p"/>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a:lstStyle/>
          <a:p>
            <a:fld id="{86CB4B4D-7CA3-9044-876B-883B54F8677D}" type="slidenum">
              <a:rPr/>
              <a:t>18</a:t>
            </a:fld>
            <a:endParaRPr/>
          </a:p>
        </p:txBody>
      </p:sp>
      <p:sp>
        <p:nvSpPr>
          <p:cNvPr id="78" name="Shape 78"/>
          <p:cNvSpPr/>
          <p:nvPr/>
        </p:nvSpPr>
        <p:spPr>
          <a:xfrm>
            <a:off x="0" y="2734205"/>
            <a:ext cx="24384000" cy="10223358"/>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0" name="Shape 104">
            <a:extLst>
              <a:ext uri="{FF2B5EF4-FFF2-40B4-BE49-F238E27FC236}">
                <a16:creationId xmlns:a16="http://schemas.microsoft.com/office/drawing/2014/main" id="{A074FF72-FDD9-4BF9-9811-6B027CDE66E2}"/>
              </a:ext>
            </a:extLst>
          </p:cNvPr>
          <p:cNvSpPr/>
          <p:nvPr/>
        </p:nvSpPr>
        <p:spPr>
          <a:xfrm>
            <a:off x="352096" y="457398"/>
            <a:ext cx="23679807" cy="2276806"/>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pPr algn="ctr"/>
            <a:r>
              <a:rPr lang="es" sz="9000" b="1" i="0" strike="noStrike" cap="none" spc="0" baseline="0" dirty="0">
                <a:solidFill>
                  <a:srgbClr val="496F63"/>
                </a:solidFill>
                <a:effectLst/>
                <a:latin typeface="Arial"/>
                <a:ea typeface="Arial"/>
                <a:cs typeface="Arial"/>
              </a:rPr>
              <a:t> Ventajas e inconvenientes del </a:t>
            </a:r>
            <a:r>
              <a:rPr lang="pl-PL" sz="9000" dirty="0" err="1">
                <a:solidFill>
                  <a:srgbClr val="FF0000"/>
                </a:solidFill>
                <a:latin typeface="Arial" panose="020B0604020202020204" pitchFamily="34" charset="0"/>
                <a:cs typeface="Arial" panose="020B0604020202020204" pitchFamily="34" charset="0"/>
              </a:rPr>
              <a:t>brainstorming</a:t>
            </a:r>
            <a:endParaRPr sz="4000" dirty="0">
              <a:solidFill>
                <a:srgbClr val="FF0000"/>
              </a:solidFill>
              <a:latin typeface="Arial" panose="020B0604020202020204" pitchFamily="34" charset="0"/>
              <a:cs typeface="Arial" panose="020B0604020202020204" pitchFamily="34" charset="0"/>
            </a:endParaRPr>
          </a:p>
        </p:txBody>
      </p:sp>
      <p:graphicFrame>
        <p:nvGraphicFramePr>
          <p:cNvPr id="14" name="Tabela 2">
            <a:extLst>
              <a:ext uri="{FF2B5EF4-FFF2-40B4-BE49-F238E27FC236}">
                <a16:creationId xmlns:a16="http://schemas.microsoft.com/office/drawing/2014/main" id="{2F202FAC-899A-4A97-8EEB-5D216CFF13D8}"/>
              </a:ext>
            </a:extLst>
          </p:cNvPr>
          <p:cNvGraphicFramePr>
            <a:graphicFrameLocks noGrp="1"/>
          </p:cNvGraphicFramePr>
          <p:nvPr>
            <p:extLst>
              <p:ext uri="{D42A27DB-BD31-4B8C-83A1-F6EECF244321}">
                <p14:modId xmlns:p14="http://schemas.microsoft.com/office/powerpoint/2010/main" val="896275535"/>
              </p:ext>
            </p:extLst>
          </p:nvPr>
        </p:nvGraphicFramePr>
        <p:xfrm>
          <a:off x="685800" y="3316055"/>
          <a:ext cx="22958571" cy="9730218"/>
        </p:xfrm>
        <a:graphic>
          <a:graphicData uri="http://schemas.openxmlformats.org/drawingml/2006/table">
            <a:tbl>
              <a:tblPr firstRow="1" bandRow="1">
                <a:tableStyleId>{C7B018BB-80A7-4F77-B60F-C8B233D01FF8}</a:tableStyleId>
              </a:tblPr>
              <a:tblGrid>
                <a:gridCol w="11696700">
                  <a:extLst>
                    <a:ext uri="{9D8B030D-6E8A-4147-A177-3AD203B41FA5}">
                      <a16:colId xmlns:a16="http://schemas.microsoft.com/office/drawing/2014/main" val="2058418015"/>
                    </a:ext>
                  </a:extLst>
                </a:gridCol>
                <a:gridCol w="2362200">
                  <a:extLst>
                    <a:ext uri="{9D8B030D-6E8A-4147-A177-3AD203B41FA5}">
                      <a16:colId xmlns:a16="http://schemas.microsoft.com/office/drawing/2014/main" val="4037724079"/>
                    </a:ext>
                  </a:extLst>
                </a:gridCol>
                <a:gridCol w="8899671">
                  <a:extLst>
                    <a:ext uri="{9D8B030D-6E8A-4147-A177-3AD203B41FA5}">
                      <a16:colId xmlns:a16="http://schemas.microsoft.com/office/drawing/2014/main" val="4145792102"/>
                    </a:ext>
                  </a:extLst>
                </a:gridCol>
              </a:tblGrid>
              <a:tr h="921498">
                <a:tc>
                  <a:txBody>
                    <a:bodyPr/>
                    <a:lstStyle/>
                    <a:p>
                      <a:pPr algn="ctr"/>
                      <a:r>
                        <a:rPr lang="es" sz="4400" b="1" i="0" strike="noStrike" cap="none" spc="400" baseline="0" dirty="0">
                          <a:solidFill>
                            <a:srgbClr val="EDEDEE"/>
                          </a:solidFill>
                          <a:effectLst/>
                          <a:latin typeface="PT Sans"/>
                          <a:ea typeface="PT Sans"/>
                          <a:cs typeface="PT Sans"/>
                        </a:rPr>
                        <a:t>Ventajas</a:t>
                      </a:r>
                      <a:endParaRPr lang="pl-PL" sz="4400" cap="none" baseline="0" dirty="0">
                        <a:solidFill>
                          <a:schemeClr val="tx1">
                            <a:lumMod val="20000"/>
                            <a:lumOff val="80000"/>
                          </a:schemeClr>
                        </a:solidFill>
                        <a:latin typeface="PT Sans"/>
                      </a:endParaRPr>
                    </a:p>
                  </a:txBody>
                  <a:tcPr anchor="ctr"/>
                </a:tc>
                <a:tc>
                  <a:txBody>
                    <a:bodyPr/>
                    <a:lstStyle/>
                    <a:p>
                      <a:pPr algn="ctr"/>
                      <a:endParaRPr lang="pl-PL" sz="4400" cap="none" baseline="0">
                        <a:solidFill>
                          <a:schemeClr val="tx1">
                            <a:lumMod val="20000"/>
                            <a:lumOff val="80000"/>
                          </a:schemeClr>
                        </a:solidFill>
                        <a:latin typeface="PT Sans"/>
                      </a:endParaRPr>
                    </a:p>
                  </a:txBody>
                  <a:tcPr anchor="ctr"/>
                </a:tc>
                <a:tc>
                  <a:txBody>
                    <a:bodyPr/>
                    <a:lstStyle/>
                    <a:p>
                      <a:pPr algn="ctr"/>
                      <a:r>
                        <a:rPr lang="es" sz="4400" b="1" i="0" strike="noStrike" cap="none" spc="400" baseline="0">
                          <a:solidFill>
                            <a:srgbClr val="EDEDEE"/>
                          </a:solidFill>
                          <a:effectLst/>
                          <a:latin typeface="Montserrat-Regular"/>
                          <a:ea typeface="Montserrat-Regular"/>
                          <a:cs typeface="Montserrat-Regular"/>
                        </a:rPr>
                        <a:t>Inconvenientes</a:t>
                      </a:r>
                      <a:endParaRPr lang="pl-PL" sz="4400" cap="none" baseline="0">
                        <a:solidFill>
                          <a:schemeClr val="tx1">
                            <a:lumMod val="20000"/>
                            <a:lumOff val="80000"/>
                          </a:schemeClr>
                        </a:solidFill>
                        <a:latin typeface="PT Sans"/>
                      </a:endParaRPr>
                    </a:p>
                  </a:txBody>
                  <a:tcPr anchor="ctr"/>
                </a:tc>
                <a:extLst>
                  <a:ext uri="{0D108BD9-81ED-4DB2-BD59-A6C34878D82A}">
                    <a16:rowId xmlns:a16="http://schemas.microsoft.com/office/drawing/2014/main" val="3280699887"/>
                  </a:ext>
                </a:extLst>
              </a:tr>
              <a:tr h="7741958">
                <a:tc>
                  <a:txBody>
                    <a:bodyPr/>
                    <a:lstStyle/>
                    <a:p>
                      <a:pPr marL="457200" indent="-457200" algn="ctr">
                        <a:buFont typeface="Arial" panose="020B0604020202020204" pitchFamily="34" charset="0"/>
                        <a:buChar char="•"/>
                      </a:pPr>
                      <a:r>
                        <a:rPr lang="es" sz="4400" b="0" i="0" strike="noStrike" cap="none" spc="400" baseline="0" dirty="0">
                          <a:solidFill>
                            <a:srgbClr val="496F63"/>
                          </a:solidFill>
                          <a:effectLst/>
                          <a:latin typeface="Montserrat-Regular"/>
                          <a:ea typeface="Montserrat-Regular"/>
                          <a:cs typeface="Montserrat-Regular"/>
                        </a:rPr>
                        <a:t>genera cientos de ideas</a:t>
                      </a:r>
                    </a:p>
                    <a:p>
                      <a:pPr marL="457200" indent="-457200" algn="ctr">
                        <a:buFont typeface="Arial" panose="020B0604020202020204" pitchFamily="34" charset="0"/>
                        <a:buChar char="•"/>
                      </a:pPr>
                      <a:r>
                        <a:rPr lang="es" sz="4400" b="0" i="0" strike="noStrike" cap="none" spc="400" baseline="0" dirty="0">
                          <a:solidFill>
                            <a:srgbClr val="496F63"/>
                          </a:solidFill>
                          <a:effectLst/>
                          <a:latin typeface="Montserrat-Regular"/>
                          <a:ea typeface="Montserrat-Regular"/>
                          <a:cs typeface="Montserrat-Regular"/>
                        </a:rPr>
                        <a:t>impresiona a los clientes</a:t>
                      </a:r>
                    </a:p>
                    <a:p>
                      <a:pPr marL="457200" indent="-457200" algn="ctr">
                        <a:buFont typeface="Arial" panose="020B0604020202020204" pitchFamily="34" charset="0"/>
                        <a:buChar char="•"/>
                      </a:pPr>
                      <a:r>
                        <a:rPr lang="es" sz="4400" b="0" i="0" strike="noStrike" cap="none" spc="400" baseline="0" dirty="0">
                          <a:solidFill>
                            <a:srgbClr val="496F63"/>
                          </a:solidFill>
                          <a:effectLst/>
                          <a:latin typeface="Montserrat-Regular"/>
                          <a:ea typeface="Montserrat-Regular"/>
                          <a:cs typeface="Montserrat-Regular"/>
                        </a:rPr>
                        <a:t>mejora los ánimos</a:t>
                      </a:r>
                    </a:p>
                    <a:p>
                      <a:pPr marL="457200" indent="-457200" algn="ctr">
                        <a:buFont typeface="Arial" panose="020B0604020202020204" pitchFamily="34" charset="0"/>
                        <a:buChar char="•"/>
                      </a:pPr>
                      <a:r>
                        <a:rPr lang="es" sz="4400" b="0" i="0" strike="noStrike" cap="none" spc="400" baseline="0" dirty="0">
                          <a:solidFill>
                            <a:srgbClr val="496F63"/>
                          </a:solidFill>
                          <a:effectLst/>
                          <a:latin typeface="Montserrat-Regular"/>
                          <a:ea typeface="Montserrat-Regular"/>
                          <a:cs typeface="Montserrat-Regular"/>
                        </a:rPr>
                        <a:t>ayuda a comprender más a los demás</a:t>
                      </a:r>
                    </a:p>
                    <a:p>
                      <a:pPr marL="457200" indent="-457200" algn="ctr">
                        <a:buFont typeface="Arial" panose="020B0604020202020204" pitchFamily="34" charset="0"/>
                        <a:buChar char="•"/>
                      </a:pPr>
                      <a:r>
                        <a:rPr lang="es-ES" sz="4400" b="0" i="0" strike="noStrike" cap="none" spc="400" baseline="0" dirty="0">
                          <a:solidFill>
                            <a:srgbClr val="496F63"/>
                          </a:solidFill>
                          <a:effectLst/>
                          <a:latin typeface="Montserrat-Regular"/>
                          <a:ea typeface="Montserrat-Regular"/>
                          <a:cs typeface="Montserrat-Regular"/>
                        </a:rPr>
                        <a:t>es divertido</a:t>
                      </a:r>
                      <a:endParaRPr lang="es" sz="4400" b="0" i="0" strike="noStrike" cap="none" spc="400" baseline="0" dirty="0">
                        <a:solidFill>
                          <a:srgbClr val="496F63"/>
                        </a:solidFill>
                        <a:effectLst/>
                        <a:latin typeface="Montserrat-Regular"/>
                        <a:ea typeface="Montserrat-Regular"/>
                        <a:cs typeface="Montserrat-Regular"/>
                      </a:endParaRPr>
                    </a:p>
                    <a:p>
                      <a:pPr marL="457200" indent="-457200" algn="ctr">
                        <a:buFont typeface="Arial" panose="020B0604020202020204" pitchFamily="34" charset="0"/>
                        <a:buChar char="•"/>
                      </a:pPr>
                      <a:r>
                        <a:rPr lang="es" sz="4400" b="0" i="0" strike="noStrike" cap="none" spc="400" baseline="0" dirty="0">
                          <a:solidFill>
                            <a:srgbClr val="496F63"/>
                          </a:solidFill>
                          <a:effectLst/>
                          <a:latin typeface="Montserrat-Regular"/>
                          <a:ea typeface="Montserrat-Regular"/>
                          <a:cs typeface="Montserrat-Regular"/>
                        </a:rPr>
                        <a:t>conduce al crecimiento personal y al bienestar</a:t>
                      </a:r>
                    </a:p>
                    <a:p>
                      <a:pPr marL="457200" indent="-457200" algn="ctr">
                        <a:buFont typeface="Arial" panose="020B0604020202020204" pitchFamily="34" charset="0"/>
                        <a:buChar char="•"/>
                      </a:pPr>
                      <a:r>
                        <a:rPr lang="en-GB" sz="4400" b="0" i="0" strike="noStrike" cap="none" spc="400" baseline="0" dirty="0">
                          <a:solidFill>
                            <a:srgbClr val="496F63"/>
                          </a:solidFill>
                          <a:effectLst/>
                          <a:latin typeface="Montserrat-Regular"/>
                          <a:ea typeface="Montserrat-Regular"/>
                          <a:cs typeface="Montserrat-Regular"/>
                        </a:rPr>
                        <a:t>m</a:t>
                      </a:r>
                      <a:r>
                        <a:rPr lang="es" sz="4400" b="0" i="0" strike="noStrike" cap="none" spc="400" baseline="0" dirty="0">
                          <a:solidFill>
                            <a:srgbClr val="496F63"/>
                          </a:solidFill>
                          <a:effectLst/>
                          <a:latin typeface="Montserrat-Regular"/>
                          <a:ea typeface="Montserrat-Regular"/>
                          <a:cs typeface="Montserrat-Regular"/>
                        </a:rPr>
                        <a:t>ejora el pensamiento espontáneo</a:t>
                      </a:r>
                    </a:p>
                    <a:p>
                      <a:pPr marL="457200" indent="-457200" algn="ctr">
                        <a:buFont typeface="Arial" panose="020B0604020202020204" pitchFamily="34" charset="0"/>
                        <a:buChar char="•"/>
                      </a:pPr>
                      <a:r>
                        <a:rPr lang="es" sz="4400" b="0" i="0" strike="noStrike" cap="none" spc="400" baseline="0" dirty="0">
                          <a:solidFill>
                            <a:srgbClr val="496F63"/>
                          </a:solidFill>
                          <a:effectLst/>
                          <a:latin typeface="Montserrat-Regular"/>
                          <a:ea typeface="Montserrat-Regular"/>
                          <a:cs typeface="Montserrat-Regular"/>
                        </a:rPr>
                        <a:t>permite generar nuevas ideas sin incurrir en grandes desembolsos financieros</a:t>
                      </a:r>
                      <a:endParaRPr lang="pl-PL" sz="4400" cap="none" baseline="0" dirty="0">
                        <a:solidFill>
                          <a:srgbClr val="496F63"/>
                        </a:solidFill>
                      </a:endParaRPr>
                    </a:p>
                  </a:txBody>
                  <a:tcPr/>
                </a:tc>
                <a:tc>
                  <a:txBody>
                    <a:bodyPr/>
                    <a:lstStyle/>
                    <a:p>
                      <a:pPr marL="571500" indent="-571500" algn="ctr">
                        <a:buFont typeface="Arial" panose="020B0604020202020204" pitchFamily="34" charset="0"/>
                        <a:buChar char="•"/>
                      </a:pPr>
                      <a:endParaRPr lang="pl-PL" sz="4400" cap="none" baseline="0">
                        <a:solidFill>
                          <a:srgbClr val="496F63"/>
                        </a:solidFill>
                      </a:endParaRPr>
                    </a:p>
                  </a:txBody>
                  <a:tcPr/>
                </a:tc>
                <a:tc>
                  <a:txBody>
                    <a:bodyPr/>
                    <a:lstStyle/>
                    <a:p>
                      <a:pPr marL="571500" indent="-571500" algn="ctr">
                        <a:buFont typeface="Arial" panose="020B0604020202020204" pitchFamily="34" charset="0"/>
                        <a:buChar char="•"/>
                      </a:pPr>
                      <a:r>
                        <a:rPr lang="es" sz="4400" b="0" i="0" strike="noStrike" cap="none" spc="400" baseline="0" dirty="0">
                          <a:solidFill>
                            <a:srgbClr val="496F63"/>
                          </a:solidFill>
                          <a:effectLst/>
                          <a:latin typeface="Montserrat-Regular"/>
                          <a:ea typeface="Montserrat-Regular"/>
                          <a:cs typeface="Montserrat-Regular"/>
                        </a:rPr>
                        <a:t>genera ideas sin criba</a:t>
                      </a:r>
                    </a:p>
                    <a:p>
                      <a:pPr marL="571500" indent="-571500" algn="ctr">
                        <a:buFont typeface="Arial" panose="020B0604020202020204" pitchFamily="34" charset="0"/>
                        <a:buChar char="•"/>
                      </a:pPr>
                      <a:r>
                        <a:rPr lang="es" sz="4400" b="0" i="0" strike="noStrike" cap="none" spc="400" baseline="0" dirty="0">
                          <a:solidFill>
                            <a:srgbClr val="496F63"/>
                          </a:solidFill>
                          <a:effectLst/>
                          <a:latin typeface="Montserrat-Regular"/>
                          <a:ea typeface="Montserrat-Regular"/>
                          <a:cs typeface="Montserrat-Regular"/>
                        </a:rPr>
                        <a:t>el proceso no siempre resuelve los problemas</a:t>
                      </a:r>
                      <a:endParaRPr lang="pl-PL" sz="4400" cap="none" baseline="0" dirty="0">
                        <a:solidFill>
                          <a:srgbClr val="496F63"/>
                        </a:solidFill>
                      </a:endParaRPr>
                    </a:p>
                  </a:txBody>
                  <a:tcPr/>
                </a:tc>
                <a:extLst>
                  <a:ext uri="{0D108BD9-81ED-4DB2-BD59-A6C34878D82A}">
                    <a16:rowId xmlns:a16="http://schemas.microsoft.com/office/drawing/2014/main" val="51546596"/>
                  </a:ext>
                </a:extLst>
              </a:tr>
            </a:tbl>
          </a:graphicData>
        </a:graphic>
      </p:graphicFrame>
      <p:pic>
        <p:nvPicPr>
          <p:cNvPr id="3" name="Obraz 2">
            <a:extLst>
              <a:ext uri="{FF2B5EF4-FFF2-40B4-BE49-F238E27FC236}">
                <a16:creationId xmlns:a16="http://schemas.microsoft.com/office/drawing/2014/main" id="{E77A2F6E-D0A0-4529-80E2-D6D925F814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0310" y="6281670"/>
            <a:ext cx="9546203" cy="6675893"/>
          </a:xfrm>
          <a:prstGeom prst="rect">
            <a:avLst/>
          </a:prstGeom>
        </p:spPr>
      </p:pic>
      <p:sp>
        <p:nvSpPr>
          <p:cNvPr id="8" name="Prostokąt 10">
            <a:extLst>
              <a:ext uri="{FF2B5EF4-FFF2-40B4-BE49-F238E27FC236}">
                <a16:creationId xmlns:a16="http://schemas.microsoft.com/office/drawing/2014/main" id="{B53AE213-4CAE-3547-8017-F842207F2DA1}"/>
              </a:ext>
            </a:extLst>
          </p:cNvPr>
          <p:cNvSpPr/>
          <p:nvPr/>
        </p:nvSpPr>
        <p:spPr>
          <a:xfrm>
            <a:off x="8216946" y="13139303"/>
            <a:ext cx="9546203" cy="400110"/>
          </a:xfrm>
          <a:prstGeom prst="rect">
            <a:avLst/>
          </a:prstGeom>
        </p:spPr>
        <p:txBody>
          <a:bodyPr wrap="none">
            <a:spAutoFit/>
          </a:bodyPr>
          <a:lstStyle/>
          <a:p>
            <a:r>
              <a:rPr lang="pl-PL" sz="2000" dirty="0">
                <a:solidFill>
                  <a:schemeClr val="tx1"/>
                </a:solidFill>
              </a:rPr>
              <a:t>Source: </a:t>
            </a:r>
            <a:r>
              <a:rPr lang="en-US" sz="2000" dirty="0">
                <a:solidFill>
                  <a:schemeClr val="tx1"/>
                </a:solidFill>
              </a:rPr>
              <a:t>P. Dawson, C. </a:t>
            </a:r>
            <a:r>
              <a:rPr lang="en-US" sz="2000" dirty="0" err="1">
                <a:solidFill>
                  <a:schemeClr val="tx1"/>
                </a:solidFill>
              </a:rPr>
              <a:t>Andriopoulos</a:t>
            </a:r>
            <a:r>
              <a:rPr lang="en-US" sz="2000" dirty="0">
                <a:solidFill>
                  <a:schemeClr val="tx1"/>
                </a:solidFill>
              </a:rPr>
              <a:t>, Managing Change, Creativity and Innovation</a:t>
            </a:r>
            <a:endParaRPr lang="pl-PL"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686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nodeType="afterGroup">
                            <p:stCondLst>
                              <p:cond delay="10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500"/>
                                        <p:tgtEl>
                                          <p:spTgt spid="78"/>
                                        </p:tgtEl>
                                      </p:cBhvr>
                                    </p:animEffect>
                                  </p:childTnLst>
                                </p:cTn>
                              </p:par>
                              <p:par>
                                <p:cTn id="18" presetID="22" presetClass="entr" presetSubtype="1"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3000"/>
                                        <p:tgtEl>
                                          <p:spTgt spid="14"/>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0"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93E88B1A-5C2B-D140-B6D3-6C785609996B}"/>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6383228" y="-3422217"/>
            <a:ext cx="14041665" cy="15049440"/>
          </a:xfrm>
          <a:prstGeom prst="rect">
            <a:avLst/>
          </a:prstGeom>
        </p:spPr>
      </p:pic>
      <p:sp>
        <p:nvSpPr>
          <p:cNvPr id="134" name="Shape 134"/>
          <p:cNvSpPr>
            <a:spLocks noGrp="1"/>
          </p:cNvSpPr>
          <p:nvPr>
            <p:ph type="sldNum" sz="quarter" idx="2"/>
          </p:nvPr>
        </p:nvSpPr>
        <p:spPr>
          <a:xfrm>
            <a:off x="23036467" y="762695"/>
            <a:ext cx="607907" cy="381001"/>
          </a:xfrm>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a:lstStyle/>
          <a:p>
            <a:fld id="{86CB4B4D-7CA3-9044-876B-883B54F8677D}" type="slidenum">
              <a:rPr/>
              <a:t>19</a:t>
            </a:fld>
            <a:endParaRPr/>
          </a:p>
        </p:txBody>
      </p:sp>
      <p:sp>
        <p:nvSpPr>
          <p:cNvPr id="25" name="Shape 118">
            <a:extLst>
              <a:ext uri="{FF2B5EF4-FFF2-40B4-BE49-F238E27FC236}">
                <a16:creationId xmlns:a16="http://schemas.microsoft.com/office/drawing/2014/main" id="{D3FE02C2-8074-4664-B19E-7A5FEA8E39CF}"/>
              </a:ext>
            </a:extLst>
          </p:cNvPr>
          <p:cNvSpPr/>
          <p:nvPr/>
        </p:nvSpPr>
        <p:spPr>
          <a:xfrm>
            <a:off x="-342899" y="391201"/>
            <a:ext cx="24383998" cy="2875645"/>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rmAutofit/>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pPr>
              <a:lnSpc>
                <a:spcPct val="120000"/>
              </a:lnSpc>
            </a:pPr>
            <a:r>
              <a:rPr lang="es-ES" sz="6600" dirty="0" err="1">
                <a:solidFill>
                  <a:srgbClr val="496F63"/>
                </a:solidFill>
                <a:latin typeface="Arial"/>
                <a:ea typeface="Arial"/>
                <a:cs typeface="Arial"/>
              </a:rPr>
              <a:t>Suzy</a:t>
            </a:r>
            <a:r>
              <a:rPr lang="es-ES" sz="6600" dirty="0">
                <a:solidFill>
                  <a:srgbClr val="496F63"/>
                </a:solidFill>
                <a:latin typeface="Arial"/>
                <a:ea typeface="Arial"/>
                <a:cs typeface="Arial"/>
              </a:rPr>
              <a:t> </a:t>
            </a:r>
            <a:r>
              <a:rPr lang="es-ES" sz="6600" dirty="0" err="1">
                <a:solidFill>
                  <a:srgbClr val="496F63"/>
                </a:solidFill>
                <a:latin typeface="Arial"/>
                <a:ea typeface="Arial"/>
                <a:cs typeface="Arial"/>
              </a:rPr>
              <a:t>Mahony</a:t>
            </a:r>
            <a:r>
              <a:rPr lang="es-ES" sz="6600" dirty="0">
                <a:solidFill>
                  <a:srgbClr val="496F63"/>
                </a:solidFill>
                <a:latin typeface="Arial"/>
                <a:ea typeface="Arial"/>
                <a:cs typeface="Arial"/>
              </a:rPr>
              <a:t>, sombrerera premiada </a:t>
            </a:r>
            <a:r>
              <a:rPr lang="es" sz="6600" b="1" i="0" strike="noStrike" cap="none" spc="0" baseline="0" dirty="0">
                <a:solidFill>
                  <a:srgbClr val="496F63"/>
                </a:solidFill>
                <a:effectLst/>
                <a:latin typeface="Arial"/>
                <a:ea typeface="Arial"/>
                <a:cs typeface="Arial"/>
              </a:rPr>
              <a:t>– estudio de caso</a:t>
            </a:r>
            <a:endParaRPr sz="6600" dirty="0">
              <a:solidFill>
                <a:srgbClr val="496F63"/>
              </a:solidFill>
              <a:latin typeface="Arial" panose="020B0604020202020204" pitchFamily="34" charset="0"/>
              <a:cs typeface="Arial" panose="020B0604020202020204" pitchFamily="34" charset="0"/>
            </a:endParaRPr>
          </a:p>
        </p:txBody>
      </p:sp>
      <p:sp>
        <p:nvSpPr>
          <p:cNvPr id="43" name="Shape 88">
            <a:extLst>
              <a:ext uri="{FF2B5EF4-FFF2-40B4-BE49-F238E27FC236}">
                <a16:creationId xmlns:a16="http://schemas.microsoft.com/office/drawing/2014/main" id="{504BB3AF-0CC9-4471-85C5-A049508B7DCC}"/>
              </a:ext>
            </a:extLst>
          </p:cNvPr>
          <p:cNvSpPr/>
          <p:nvPr/>
        </p:nvSpPr>
        <p:spPr>
          <a:xfrm>
            <a:off x="5791202" y="13200949"/>
            <a:ext cx="16078200" cy="441960"/>
          </a:xfrm>
          <a:prstGeom prst="rect">
            <a:avLst/>
          </a:prstGeom>
          <a:noFill/>
          <a:ln w="3175"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38100" tIns="38100" rIns="38100" bIns="38100" numCol="1" anchor="ctr">
            <a:spAutoFit/>
          </a:bodyPr>
          <a:lstStyle>
            <a:lvl1pPr algn="l">
              <a:lnSpc>
                <a:spcPct val="80000"/>
              </a:lnSpc>
              <a:defRPr sz="3000" b="1">
                <a:solidFill>
                  <a:srgbClr val="F4F5F7"/>
                </a:solidFill>
                <a:latin typeface="Montserrat-SemiBold"/>
                <a:ea typeface="Montserrat-SemiBold"/>
                <a:cs typeface="Montserrat-SemiBold"/>
                <a:sym typeface="Montserrat-SemiBold"/>
              </a:defRPr>
            </a:lvl1pPr>
          </a:lstStyle>
          <a:p>
            <a:r>
              <a:rPr lang="es" sz="3000" b="1" i="0" strike="noStrike" cap="none" spc="0" baseline="0" dirty="0">
                <a:solidFill>
                  <a:srgbClr val="A6A7AC"/>
                </a:solidFill>
                <a:effectLst/>
                <a:latin typeface="Montserrat-SemiBold"/>
                <a:ea typeface="Montserrat-SemiBold"/>
                <a:cs typeface="Montserrat-SemiBold"/>
              </a:rPr>
              <a:t>Fuente: https://suziemahonydesigns.com/</a:t>
            </a:r>
            <a:endParaRPr dirty="0">
              <a:solidFill>
                <a:schemeClr val="tx1"/>
              </a:solidFill>
            </a:endParaRPr>
          </a:p>
        </p:txBody>
      </p:sp>
      <p:sp>
        <p:nvSpPr>
          <p:cNvPr id="15" name="Prostokąt 14">
            <a:extLst>
              <a:ext uri="{FF2B5EF4-FFF2-40B4-BE49-F238E27FC236}">
                <a16:creationId xmlns:a16="http://schemas.microsoft.com/office/drawing/2014/main" id="{6A0012C1-2655-4E92-88BB-2B647CD50F4B}"/>
              </a:ext>
            </a:extLst>
          </p:cNvPr>
          <p:cNvSpPr/>
          <p:nvPr/>
        </p:nvSpPr>
        <p:spPr>
          <a:xfrm>
            <a:off x="732781" y="1873847"/>
            <a:ext cx="22793055" cy="5970865"/>
          </a:xfrm>
          <a:prstGeom prst="rect">
            <a:avLst/>
          </a:prstGeom>
        </p:spPr>
        <p:txBody>
          <a:bodyPr wrap="square">
            <a:spAutoFit/>
          </a:bodyPr>
          <a:lstStyle/>
          <a:p>
            <a:pPr algn="l">
              <a:spcAft>
                <a:spcPts val="1200"/>
              </a:spcAft>
            </a:pPr>
            <a:r>
              <a:rPr lang="es" sz="4400" b="0" i="0" strike="noStrike" cap="none" spc="0" baseline="0" dirty="0">
                <a:solidFill>
                  <a:srgbClr val="496F63"/>
                </a:solidFill>
                <a:effectLst/>
              </a:rPr>
              <a:t>Suzie Mahony diseña tocados y sombreros de alta calidad para todo tipo de ocasiones. </a:t>
            </a:r>
          </a:p>
          <a:p>
            <a:pPr algn="l">
              <a:spcAft>
                <a:spcPts val="1200"/>
              </a:spcAft>
            </a:pPr>
            <a:r>
              <a:rPr lang="es" sz="4400" b="0" i="0" strike="noStrike" cap="none" spc="0" baseline="0" dirty="0">
                <a:solidFill>
                  <a:srgbClr val="496F63"/>
                </a:solidFill>
                <a:effectLst/>
              </a:rPr>
              <a:t>A comienzos de la primavera/verano de 2020, se impuso en Irlanda una cuarentena a nivel nacional para tratar de detener la propagación de Covid19.</a:t>
            </a:r>
          </a:p>
          <a:p>
            <a:pPr algn="l">
              <a:spcAft>
                <a:spcPts val="1200"/>
              </a:spcAft>
            </a:pPr>
            <a:r>
              <a:rPr lang="es" sz="4400" b="0" i="0" strike="noStrike" cap="none" spc="0" baseline="0" dirty="0">
                <a:solidFill>
                  <a:srgbClr val="496F63"/>
                </a:solidFill>
                <a:effectLst/>
              </a:rPr>
              <a:t>Al no celebrarse eventos especiales, carreras de caballos o bodas, el negocio de Suzie </a:t>
            </a:r>
            <a:r>
              <a:rPr lang="es" sz="4400" dirty="0">
                <a:solidFill>
                  <a:srgbClr val="496F63"/>
                </a:solidFill>
              </a:rPr>
              <a:t>desapareció prácticamente de </a:t>
            </a:r>
            <a:r>
              <a:rPr lang="es" sz="4400" b="0" i="0" strike="noStrike" cap="none" spc="0" baseline="0" dirty="0">
                <a:solidFill>
                  <a:srgbClr val="496F63"/>
                </a:solidFill>
                <a:effectLst/>
              </a:rPr>
              <a:t>la noche a la mañana.</a:t>
            </a:r>
          </a:p>
          <a:p>
            <a:pPr algn="l">
              <a:spcAft>
                <a:spcPts val="1200"/>
              </a:spcAft>
            </a:pPr>
            <a:r>
              <a:rPr lang="es" sz="4400" b="0" i="0" strike="noStrike" cap="none" spc="0" baseline="0" dirty="0">
                <a:solidFill>
                  <a:srgbClr val="496F63"/>
                </a:solidFill>
                <a:effectLst/>
              </a:rPr>
              <a:t>Por ello, decidió aprovechar sus conocimientos de costura y confección para empezar a elaborar artesanalmente mascarillas de algodón, exclusivas y modernas, y comenzó a venderlas en su página web. </a:t>
            </a:r>
          </a:p>
        </p:txBody>
      </p:sp>
      <p:pic>
        <p:nvPicPr>
          <p:cNvPr id="21" name="Picture 12">
            <a:extLst>
              <a:ext uri="{FF2B5EF4-FFF2-40B4-BE49-F238E27FC236}">
                <a16:creationId xmlns:a16="http://schemas.microsoft.com/office/drawing/2014/main" id="{6AD338D4-CD0A-432A-BBF2-212246FBF402}"/>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16005101" y="7760353"/>
            <a:ext cx="8035998" cy="4928445"/>
          </a:xfrm>
          <a:prstGeom prst="rect">
            <a:avLst/>
          </a:prstGeom>
          <a:ln>
            <a:noFill/>
          </a:ln>
          <a:effectLst>
            <a:outerShdw blurRad="292100" dist="139700" dir="2700000" algn="tl" rotWithShape="0">
              <a:srgbClr val="333333">
                <a:alpha val="65000"/>
              </a:srgbClr>
            </a:outerShdw>
          </a:effectLst>
        </p:spPr>
      </p:pic>
      <p:sp>
        <p:nvSpPr>
          <p:cNvPr id="22" name="pole tekstowe 21">
            <a:extLst>
              <a:ext uri="{FF2B5EF4-FFF2-40B4-BE49-F238E27FC236}">
                <a16:creationId xmlns:a16="http://schemas.microsoft.com/office/drawing/2014/main" id="{F2C05C0A-6BDA-442B-9902-BD4EF62B901D}"/>
              </a:ext>
            </a:extLst>
          </p:cNvPr>
          <p:cNvSpPr txBox="1"/>
          <p:nvPr/>
        </p:nvSpPr>
        <p:spPr>
          <a:xfrm>
            <a:off x="681035" y="7844712"/>
            <a:ext cx="15116818" cy="4308872"/>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spcAft>
                <a:spcPts val="1200"/>
              </a:spcAft>
            </a:pPr>
            <a:r>
              <a:rPr lang="es" sz="4400" b="0" i="0" strike="noStrike" cap="none" spc="0" baseline="0" dirty="0">
                <a:solidFill>
                  <a:srgbClr val="496F63"/>
                </a:solidFill>
                <a:effectLst/>
              </a:rPr>
              <a:t>Suzie cambió radicalmente el enfoque de sus productos, pasando de la reconocida sombrerería a la producción de EPI.</a:t>
            </a:r>
          </a:p>
          <a:p>
            <a:pPr algn="l">
              <a:spcAft>
                <a:spcPts val="1200"/>
              </a:spcAft>
            </a:pPr>
            <a:r>
              <a:rPr lang="es" sz="4400" b="0" i="0" strike="noStrike" cap="none" spc="0" baseline="0" dirty="0">
                <a:solidFill>
                  <a:srgbClr val="496F63"/>
                </a:solidFill>
                <a:effectLst/>
              </a:rPr>
              <a:t>Su salto a la producción de EPIs es un gran ejemplo de innovación </a:t>
            </a:r>
            <a:r>
              <a:rPr lang="es-ES" sz="4400" b="0" i="0" strike="noStrike" cap="none" spc="0" baseline="0" dirty="0">
                <a:solidFill>
                  <a:srgbClr val="496F63"/>
                </a:solidFill>
                <a:effectLst/>
              </a:rPr>
              <a:t>LEAN</a:t>
            </a:r>
            <a:r>
              <a:rPr lang="es" sz="4400" b="0" i="0" strike="noStrike" cap="none" spc="0" baseline="0" dirty="0">
                <a:solidFill>
                  <a:srgbClr val="496F63"/>
                </a:solidFill>
                <a:effectLst/>
              </a:rPr>
              <a:t>, dado que Suzie ya contaba con todos los conocimientos y equipos necesarios para fabricar los nuevos productos.</a:t>
            </a:r>
            <a:endParaRPr lang="pl-PL" sz="4400" dirty="0">
              <a:solidFill>
                <a:srgbClr val="496F63"/>
              </a:solidFill>
            </a:endParaRPr>
          </a:p>
        </p:txBody>
      </p:sp>
    </p:spTree>
    <p:extLst>
      <p:ext uri="{BB962C8B-B14F-4D97-AF65-F5344CB8AC3E}">
        <p14:creationId xmlns:p14="http://schemas.microsoft.com/office/powerpoint/2010/main" val="259964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up)">
                                      <p:cBhvr>
                                        <p:cTn id="12" dur="1000"/>
                                        <p:tgtEl>
                                          <p:spTgt spid="15">
                                            <p:txEl>
                                              <p:pRg st="0" end="0"/>
                                            </p:txEl>
                                          </p:spTgt>
                                        </p:tgtEl>
                                      </p:cBhvr>
                                    </p:animEffect>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5">
                                            <p:txEl>
                                              <p:pRg st="1" end="1"/>
                                            </p:txEl>
                                          </p:spTgt>
                                        </p:tgtEl>
                                        <p:attrNameLst>
                                          <p:attrName>style.visibility</p:attrName>
                                        </p:attrNameLst>
                                      </p:cBhvr>
                                      <p:to>
                                        <p:strVal val="visible"/>
                                      </p:to>
                                    </p:set>
                                    <p:animEffect transition="in" filter="wipe(up)">
                                      <p:cBhvr>
                                        <p:cTn id="16" dur="2000"/>
                                        <p:tgtEl>
                                          <p:spTgt spid="15">
                                            <p:txEl>
                                              <p:pRg st="1" end="1"/>
                                            </p:txEl>
                                          </p:spTgt>
                                        </p:tgtEl>
                                      </p:cBhvr>
                                    </p:animEffect>
                                  </p:childTnLst>
                                </p:cTn>
                              </p:par>
                            </p:childTnLst>
                          </p:cTn>
                        </p:par>
                        <p:par>
                          <p:cTn id="17" fill="hold" nodeType="afterGroup">
                            <p:stCondLst>
                              <p:cond delay="3000"/>
                            </p:stCondLst>
                            <p:childTnLst>
                              <p:par>
                                <p:cTn id="18" presetID="22" presetClass="entr" presetSubtype="1" fill="hold" grpId="0" nodeType="afterEffect">
                                  <p:stCondLst>
                                    <p:cond delay="0"/>
                                  </p:stCondLst>
                                  <p:childTnLst>
                                    <p:set>
                                      <p:cBhvr>
                                        <p:cTn id="19" dur="1" fill="hold">
                                          <p:stCondLst>
                                            <p:cond delay="0"/>
                                          </p:stCondLst>
                                        </p:cTn>
                                        <p:tgtEl>
                                          <p:spTgt spid="15">
                                            <p:txEl>
                                              <p:pRg st="2" end="2"/>
                                            </p:txEl>
                                          </p:spTgt>
                                        </p:tgtEl>
                                        <p:attrNameLst>
                                          <p:attrName>style.visibility</p:attrName>
                                        </p:attrNameLst>
                                      </p:cBhvr>
                                      <p:to>
                                        <p:strVal val="visible"/>
                                      </p:to>
                                    </p:set>
                                    <p:animEffect transition="in" filter="wipe(up)">
                                      <p:cBhvr>
                                        <p:cTn id="20" dur="2000"/>
                                        <p:tgtEl>
                                          <p:spTgt spid="15">
                                            <p:txEl>
                                              <p:pRg st="2" end="2"/>
                                            </p:txEl>
                                          </p:spTgt>
                                        </p:tgtEl>
                                      </p:cBhvr>
                                    </p:animEffect>
                                  </p:childTnLst>
                                </p:cTn>
                              </p:par>
                            </p:childTnLst>
                          </p:cTn>
                        </p:par>
                        <p:par>
                          <p:cTn id="21" fill="hold" nodeType="afterGroup">
                            <p:stCondLst>
                              <p:cond delay="5000"/>
                            </p:stCondLst>
                            <p:childTnLst>
                              <p:par>
                                <p:cTn id="22" presetID="22" presetClass="entr" presetSubtype="1" fill="hold" grpId="0" nodeType="afterEffect">
                                  <p:stCondLst>
                                    <p:cond delay="0"/>
                                  </p:stCondLst>
                                  <p:childTnLst>
                                    <p:set>
                                      <p:cBhvr>
                                        <p:cTn id="23" dur="1" fill="hold">
                                          <p:stCondLst>
                                            <p:cond delay="0"/>
                                          </p:stCondLst>
                                        </p:cTn>
                                        <p:tgtEl>
                                          <p:spTgt spid="15">
                                            <p:txEl>
                                              <p:pRg st="3" end="3"/>
                                            </p:txEl>
                                          </p:spTgt>
                                        </p:tgtEl>
                                        <p:attrNameLst>
                                          <p:attrName>style.visibility</p:attrName>
                                        </p:attrNameLst>
                                      </p:cBhvr>
                                      <p:to>
                                        <p:strVal val="visible"/>
                                      </p:to>
                                    </p:set>
                                    <p:animEffect transition="in" filter="wipe(up)">
                                      <p:cBhvr>
                                        <p:cTn id="24" dur="2000"/>
                                        <p:tgtEl>
                                          <p:spTgt spid="15">
                                            <p:txEl>
                                              <p:pRg st="3" end="3"/>
                                            </p:txEl>
                                          </p:spTgt>
                                        </p:tgtEl>
                                      </p:cBhvr>
                                    </p:animEffect>
                                  </p:childTnLst>
                                </p:cTn>
                              </p:par>
                            </p:childTnLst>
                          </p:cTn>
                        </p:par>
                        <p:par>
                          <p:cTn id="25" fill="hold" nodeType="afterGroup">
                            <p:stCondLst>
                              <p:cond delay="7000"/>
                            </p:stCondLst>
                            <p:childTnLst>
                              <p:par>
                                <p:cTn id="26" presetID="2" presetClass="entr" presetSubtype="2" fill="hold" nodeType="afterEffect">
                                  <p:stCondLst>
                                    <p:cond delay="50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1+#ppt_w/2"/>
                                          </p:val>
                                        </p:tav>
                                        <p:tav tm="100000">
                                          <p:val>
                                            <p:strVal val="#ppt_x"/>
                                          </p:val>
                                        </p:tav>
                                      </p:tavLst>
                                    </p:anim>
                                    <p:anim calcmode="lin" valueType="num">
                                      <p:cBhvr additive="base">
                                        <p:cTn id="29"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cond evt="onBegin" delay="0">
                          <p:tn val="29"/>
                        </p:cond>
                      </p:stCondLst>
                      <p:childTnLst>
                        <p:par>
                          <p:cTn id="31" fill="hold" nodeType="afterGroup">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2">
                                            <p:txEl>
                                              <p:pRg st="0" end="0"/>
                                            </p:txEl>
                                          </p:spTgt>
                                        </p:tgtEl>
                                        <p:attrNameLst>
                                          <p:attrName>style.visibility</p:attrName>
                                        </p:attrNameLst>
                                      </p:cBhvr>
                                      <p:to>
                                        <p:strVal val="visible"/>
                                      </p:to>
                                    </p:set>
                                    <p:animEffect transition="in" filter="wipe(up)">
                                      <p:cBhvr>
                                        <p:cTn id="34" dur="2000"/>
                                        <p:tgtEl>
                                          <p:spTgt spid="22">
                                            <p:txEl>
                                              <p:pRg st="0" end="0"/>
                                            </p:txEl>
                                          </p:spTgt>
                                        </p:tgtEl>
                                      </p:cBhvr>
                                    </p:animEffect>
                                  </p:childTnLst>
                                </p:cTn>
                              </p:par>
                            </p:childTnLst>
                          </p:cTn>
                        </p:par>
                        <p:par>
                          <p:cTn id="35" fill="hold" nodeType="afterGroup">
                            <p:stCondLst>
                              <p:cond delay="2000"/>
                            </p:stCondLst>
                            <p:childTnLst>
                              <p:par>
                                <p:cTn id="36" presetID="22" presetClass="entr" presetSubtype="1" fill="hold" grpId="0" nodeType="afterEffect">
                                  <p:stCondLst>
                                    <p:cond delay="0"/>
                                  </p:stCondLst>
                                  <p:childTnLst>
                                    <p:set>
                                      <p:cBhvr>
                                        <p:cTn id="37" dur="1" fill="hold">
                                          <p:stCondLst>
                                            <p:cond delay="0"/>
                                          </p:stCondLst>
                                        </p:cTn>
                                        <p:tgtEl>
                                          <p:spTgt spid="22">
                                            <p:txEl>
                                              <p:pRg st="1" end="1"/>
                                            </p:txEl>
                                          </p:spTgt>
                                        </p:tgtEl>
                                        <p:attrNameLst>
                                          <p:attrName>style.visibility</p:attrName>
                                        </p:attrNameLst>
                                      </p:cBhvr>
                                      <p:to>
                                        <p:strVal val="visible"/>
                                      </p:to>
                                    </p:set>
                                    <p:animEffect transition="in" filter="wipe(up)">
                                      <p:cBhvr>
                                        <p:cTn id="38" dur="2000"/>
                                        <p:tgtEl>
                                          <p:spTgt spid="22">
                                            <p:txEl>
                                              <p:pRg st="1" end="1"/>
                                            </p:txEl>
                                          </p:spTgt>
                                        </p:tgtEl>
                                      </p:cBhvr>
                                    </p:animEffect>
                                  </p:childTnLst>
                                </p:cTn>
                              </p:par>
                            </p:childTnLst>
                          </p:cTn>
                        </p:par>
                        <p:par>
                          <p:cTn id="39" fill="hold" nodeType="afterGroup">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3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15" grpId="0" uiExpand="1" build="p"/>
      <p:bldP spid="2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57F5AC-88E4-324E-81CA-E4297F19EC8E}"/>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5834232" y="-78273"/>
            <a:ext cx="14041665" cy="15049440"/>
          </a:xfrm>
          <a:prstGeom prst="rect">
            <a:avLst/>
          </a:prstGeom>
        </p:spPr>
      </p:pic>
      <p:sp>
        <p:nvSpPr>
          <p:cNvPr id="68" name="Shape 68"/>
          <p:cNvSpPr/>
          <p:nvPr/>
        </p:nvSpPr>
        <p:spPr>
          <a:xfrm>
            <a:off x="9633281" y="1514838"/>
            <a:ext cx="13716000" cy="10049207"/>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just">
              <a:lnSpc>
                <a:spcPct val="150000"/>
              </a:lnSpc>
            </a:pPr>
            <a:r>
              <a:rPr lang="es" sz="4800" b="1" i="0" strike="noStrike" cap="none" spc="0" baseline="0" dirty="0">
                <a:solidFill>
                  <a:srgbClr val="496F63"/>
                </a:solidFill>
                <a:effectLst/>
                <a:latin typeface="Arial"/>
                <a:ea typeface="Arial"/>
                <a:cs typeface="Arial"/>
              </a:rPr>
              <a:t>Si se entiende por innovación el proceso de emplear nuevas ideas</a:t>
            </a:r>
            <a:r>
              <a:rPr lang="es" sz="4800" b="1" i="0" strike="noStrike" cap="none" spc="0" dirty="0">
                <a:solidFill>
                  <a:srgbClr val="496F63"/>
                </a:solidFill>
                <a:effectLst/>
                <a:latin typeface="Arial"/>
                <a:ea typeface="Arial"/>
                <a:cs typeface="Arial"/>
              </a:rPr>
              <a:t> </a:t>
            </a:r>
            <a:r>
              <a:rPr lang="es" sz="4800" b="1" i="0" strike="noStrike" cap="none" spc="0" baseline="0" dirty="0">
                <a:solidFill>
                  <a:srgbClr val="496F63"/>
                </a:solidFill>
                <a:effectLst/>
                <a:latin typeface="Arial"/>
                <a:ea typeface="Arial"/>
                <a:cs typeface="Arial"/>
              </a:rPr>
              <a:t>y transformarlas en productos, </a:t>
            </a:r>
            <a:r>
              <a:rPr lang="es" sz="4800" b="1" i="0" strike="noStrike" cap="none" spc="0" baseline="0" dirty="0">
                <a:solidFill>
                  <a:srgbClr val="FF0000"/>
                </a:solidFill>
                <a:effectLst/>
                <a:latin typeface="Arial"/>
                <a:ea typeface="Arial"/>
                <a:cs typeface="Arial"/>
              </a:rPr>
              <a:t>la creatividad</a:t>
            </a:r>
            <a:r>
              <a:rPr lang="es" sz="4800" b="1" i="0" strike="noStrike" cap="none" spc="0" baseline="0" dirty="0">
                <a:solidFill>
                  <a:srgbClr val="496F63"/>
                </a:solidFill>
                <a:effectLst/>
                <a:latin typeface="Arial"/>
                <a:ea typeface="Arial"/>
                <a:cs typeface="Arial"/>
              </a:rPr>
              <a:t> debe entenderse como </a:t>
            </a:r>
            <a:r>
              <a:rPr lang="es" sz="4800" b="1" i="1" strike="noStrike" cap="none" spc="0" baseline="0" dirty="0">
                <a:solidFill>
                  <a:srgbClr val="45A4FC"/>
                </a:solidFill>
                <a:effectLst/>
                <a:latin typeface="Arial"/>
                <a:ea typeface="Arial"/>
                <a:cs typeface="Arial"/>
              </a:rPr>
              <a:t>la fuente</a:t>
            </a:r>
            <a:r>
              <a:rPr lang="es" sz="4800" b="1" i="0" strike="noStrike" cap="none" spc="0" baseline="0" dirty="0">
                <a:solidFill>
                  <a:srgbClr val="496F63"/>
                </a:solidFill>
                <a:effectLst/>
                <a:latin typeface="Arial"/>
                <a:ea typeface="Arial"/>
                <a:cs typeface="Arial"/>
              </a:rPr>
              <a:t> que permite obtener </a:t>
            </a:r>
            <a:r>
              <a:rPr lang="es" sz="4800" dirty="0">
                <a:solidFill>
                  <a:srgbClr val="496F63"/>
                </a:solidFill>
                <a:latin typeface="Arial"/>
                <a:ea typeface="Arial"/>
                <a:cs typeface="Arial"/>
              </a:rPr>
              <a:t>ideas  nuevas </a:t>
            </a:r>
            <a:r>
              <a:rPr lang="es" sz="4800" b="1" i="0" strike="noStrike" cap="none" spc="0" baseline="0" dirty="0">
                <a:solidFill>
                  <a:srgbClr val="496F63"/>
                </a:solidFill>
                <a:effectLst/>
                <a:latin typeface="Arial"/>
                <a:ea typeface="Arial"/>
                <a:cs typeface="Arial"/>
              </a:rPr>
              <a:t>(inovadoras) y útiles.</a:t>
            </a:r>
          </a:p>
          <a:p>
            <a:pPr algn="just">
              <a:lnSpc>
                <a:spcPct val="150000"/>
              </a:lnSpc>
            </a:pPr>
            <a:endParaRPr lang="en-US" sz="4800" dirty="0">
              <a:solidFill>
                <a:srgbClr val="496F63"/>
              </a:solidFill>
              <a:latin typeface="Arial" panose="020B0604020202020204" pitchFamily="34" charset="0"/>
              <a:cs typeface="Arial" panose="020B0604020202020204" pitchFamily="34" charset="0"/>
            </a:endParaRPr>
          </a:p>
          <a:p>
            <a:pPr algn="just">
              <a:lnSpc>
                <a:spcPct val="150000"/>
              </a:lnSpc>
            </a:pPr>
            <a:r>
              <a:rPr lang="es" sz="4800" b="1" i="0" strike="noStrike" cap="none" spc="0" baseline="0" dirty="0">
                <a:solidFill>
                  <a:srgbClr val="496F63"/>
                </a:solidFill>
                <a:effectLst/>
                <a:latin typeface="Arial"/>
                <a:ea typeface="Arial"/>
                <a:cs typeface="Arial"/>
              </a:rPr>
              <a:t>Desde esta perspectiva, la creatividad es </a:t>
            </a:r>
            <a:r>
              <a:rPr lang="es" sz="4800" b="1" i="1" strike="noStrike" cap="none" spc="0" baseline="0" dirty="0">
                <a:solidFill>
                  <a:srgbClr val="45A4FC"/>
                </a:solidFill>
                <a:effectLst/>
                <a:latin typeface="Arial"/>
                <a:ea typeface="Arial"/>
                <a:cs typeface="Arial"/>
              </a:rPr>
              <a:t>el comienzo</a:t>
            </a:r>
            <a:r>
              <a:rPr lang="es" sz="4800" b="1" i="0" strike="noStrike" cap="none" spc="0" baseline="0" dirty="0">
                <a:solidFill>
                  <a:srgbClr val="496F63"/>
                </a:solidFill>
                <a:effectLst/>
                <a:latin typeface="Arial"/>
                <a:ea typeface="Arial"/>
                <a:cs typeface="Arial"/>
              </a:rPr>
              <a:t> y </a:t>
            </a:r>
            <a:r>
              <a:rPr lang="es" sz="4800" b="1" i="1" strike="noStrike" cap="none" spc="0" baseline="0" dirty="0">
                <a:solidFill>
                  <a:srgbClr val="45A4FC"/>
                </a:solidFill>
                <a:effectLst/>
                <a:latin typeface="Arial"/>
                <a:ea typeface="Arial"/>
                <a:cs typeface="Arial"/>
              </a:rPr>
              <a:t>la base</a:t>
            </a:r>
            <a:r>
              <a:rPr lang="es" sz="4800" b="1" i="0" strike="noStrike" cap="none" spc="0" baseline="0" dirty="0">
                <a:solidFill>
                  <a:srgbClr val="496F63"/>
                </a:solidFill>
                <a:effectLst/>
                <a:latin typeface="Arial"/>
                <a:ea typeface="Arial"/>
                <a:cs typeface="Arial"/>
              </a:rPr>
              <a:t> de diversas formas de innovación.</a:t>
            </a:r>
            <a:endParaRPr lang="pl-PL" sz="4800" dirty="0">
              <a:solidFill>
                <a:srgbClr val="496F63"/>
              </a:solidFill>
              <a:latin typeface="Arial" panose="020B0604020202020204" pitchFamily="34" charset="0"/>
              <a:cs typeface="Arial" panose="020B0604020202020204" pitchFamily="34" charset="0"/>
            </a:endParaRPr>
          </a:p>
        </p:txBody>
      </p:sp>
      <p:sp>
        <p:nvSpPr>
          <p:cNvPr id="70" name="Shape 70"/>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a:lstStyle/>
          <a:p>
            <a:fld id="{86CB4B4D-7CA3-9044-876B-883B54F8677D}" type="slidenum">
              <a:rPr/>
              <a:t>2</a:t>
            </a:fld>
            <a:endParaRPr/>
          </a:p>
        </p:txBody>
      </p:sp>
      <p:sp>
        <p:nvSpPr>
          <p:cNvPr id="4" name="Prostokąt 3">
            <a:extLst>
              <a:ext uri="{FF2B5EF4-FFF2-40B4-BE49-F238E27FC236}">
                <a16:creationId xmlns:a16="http://schemas.microsoft.com/office/drawing/2014/main" id="{196EE3EB-0EC8-4C41-BA97-1F7768DA034B}"/>
              </a:ext>
            </a:extLst>
          </p:cNvPr>
          <p:cNvSpPr/>
          <p:nvPr/>
        </p:nvSpPr>
        <p:spPr>
          <a:xfrm>
            <a:off x="0" y="12660917"/>
            <a:ext cx="23926800" cy="579120"/>
          </a:xfrm>
          <a:prstGeom prst="rect">
            <a:avLst/>
          </a:prstGeom>
        </p:spPr>
        <p:txBody>
          <a:bodyPr wrap="square">
            <a:spAutoFit/>
          </a:bodyPr>
          <a:lstStyle/>
          <a:p>
            <a:pPr algn="r"/>
            <a:r>
              <a:rPr lang="es" sz="3200" b="1" i="0" strike="noStrike" cap="none" spc="0" baseline="0" dirty="0">
                <a:solidFill>
                  <a:srgbClr val="496F63"/>
                </a:solidFill>
                <a:effectLst/>
                <a:latin typeface="Arial"/>
                <a:ea typeface="Arial"/>
                <a:cs typeface="Arial"/>
              </a:rPr>
              <a:t>Fuente: J. Lichtarski, M. Trenkner, </a:t>
            </a:r>
            <a:r>
              <a:rPr lang="pl-PL" sz="3200" b="1" dirty="0">
                <a:solidFill>
                  <a:srgbClr val="496F63"/>
                </a:solidFill>
                <a:latin typeface="Arial" panose="020B0604020202020204" pitchFamily="34" charset="0"/>
                <a:cs typeface="Arial" panose="020B0604020202020204" pitchFamily="34" charset="0"/>
              </a:rPr>
              <a:t>On the co-</a:t>
            </a:r>
            <a:r>
              <a:rPr lang="pl-PL" sz="3200" b="1" dirty="0" err="1">
                <a:solidFill>
                  <a:srgbClr val="496F63"/>
                </a:solidFill>
                <a:latin typeface="Arial" panose="020B0604020202020204" pitchFamily="34" charset="0"/>
                <a:cs typeface="Arial" panose="020B0604020202020204" pitchFamily="34" charset="0"/>
              </a:rPr>
              <a:t>existence</a:t>
            </a:r>
            <a:r>
              <a:rPr lang="pl-PL" sz="3200" b="1" dirty="0">
                <a:solidFill>
                  <a:srgbClr val="496F63"/>
                </a:solidFill>
                <a:latin typeface="Arial" panose="020B0604020202020204" pitchFamily="34" charset="0"/>
                <a:cs typeface="Arial" panose="020B0604020202020204" pitchFamily="34" charset="0"/>
              </a:rPr>
              <a:t> of </a:t>
            </a:r>
            <a:r>
              <a:rPr lang="pl-PL" sz="3200" b="1" dirty="0" err="1">
                <a:solidFill>
                  <a:srgbClr val="496F63"/>
                </a:solidFill>
                <a:latin typeface="Arial" panose="020B0604020202020204" pitchFamily="34" charset="0"/>
                <a:cs typeface="Arial" panose="020B0604020202020204" pitchFamily="34" charset="0"/>
              </a:rPr>
              <a:t>innovation</a:t>
            </a:r>
            <a:r>
              <a:rPr lang="pl-PL" sz="3200" b="1" dirty="0">
                <a:solidFill>
                  <a:srgbClr val="496F63"/>
                </a:solidFill>
                <a:latin typeface="Arial" panose="020B0604020202020204" pitchFamily="34" charset="0"/>
                <a:cs typeface="Arial" panose="020B0604020202020204" pitchFamily="34" charset="0"/>
              </a:rPr>
              <a:t> and </a:t>
            </a:r>
            <a:r>
              <a:rPr lang="pl-PL" sz="3200" b="1" dirty="0" err="1">
                <a:solidFill>
                  <a:srgbClr val="496F63"/>
                </a:solidFill>
                <a:latin typeface="Arial" panose="020B0604020202020204" pitchFamily="34" charset="0"/>
                <a:cs typeface="Arial" panose="020B0604020202020204" pitchFamily="34" charset="0"/>
              </a:rPr>
              <a:t>creativity</a:t>
            </a:r>
            <a:r>
              <a:rPr lang="pl-PL" sz="3200" b="1" dirty="0">
                <a:solidFill>
                  <a:srgbClr val="496F63"/>
                </a:solidFill>
                <a:latin typeface="Arial" panose="020B0604020202020204" pitchFamily="34" charset="0"/>
                <a:cs typeface="Arial" panose="020B0604020202020204" pitchFamily="34" charset="0"/>
              </a:rPr>
              <a:t> in the LEAN management environment</a:t>
            </a:r>
            <a:r>
              <a:rPr lang="es" sz="3200" b="1" i="0" strike="noStrike" cap="none" spc="0" baseline="0" dirty="0">
                <a:solidFill>
                  <a:srgbClr val="496F63"/>
                </a:solidFill>
                <a:effectLst/>
                <a:latin typeface="Arial"/>
                <a:ea typeface="Arial"/>
                <a:cs typeface="Arial"/>
              </a:rPr>
              <a:t>.</a:t>
            </a:r>
            <a:endParaRPr lang="pl-PL" sz="3200" b="1" dirty="0">
              <a:solidFill>
                <a:srgbClr val="496F6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Shape 68">
            <a:extLst>
              <a:ext uri="{FF2B5EF4-FFF2-40B4-BE49-F238E27FC236}">
                <a16:creationId xmlns:a16="http://schemas.microsoft.com/office/drawing/2014/main" id="{D22A0BDA-DE71-4420-8722-7001C7B196EE}"/>
              </a:ext>
            </a:extLst>
          </p:cNvPr>
          <p:cNvSpPr/>
          <p:nvPr/>
        </p:nvSpPr>
        <p:spPr>
          <a:xfrm>
            <a:off x="2395729" y="5498012"/>
            <a:ext cx="5442062" cy="4445510"/>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ctr">
              <a:spcAft>
                <a:spcPts val="1800"/>
              </a:spcAft>
            </a:pPr>
            <a:r>
              <a:rPr lang="es" sz="4800" b="1" i="0" strike="noStrike" cap="none" spc="0" baseline="0" dirty="0">
                <a:solidFill>
                  <a:srgbClr val="496F63"/>
                </a:solidFill>
                <a:effectLst/>
                <a:latin typeface="Arial"/>
                <a:ea typeface="Arial"/>
                <a:cs typeface="Arial"/>
              </a:rPr>
              <a:t>Todos somos creativos</a:t>
            </a:r>
          </a:p>
          <a:p>
            <a:pPr algn="ctr">
              <a:spcAft>
                <a:spcPts val="1200"/>
              </a:spcAft>
            </a:pPr>
            <a:r>
              <a:rPr lang="es" sz="4800" b="1" i="0" strike="noStrike" cap="none" spc="0" baseline="0" dirty="0">
                <a:solidFill>
                  <a:srgbClr val="496F63"/>
                </a:solidFill>
                <a:effectLst/>
                <a:latin typeface="Arial"/>
                <a:ea typeface="Arial"/>
                <a:cs typeface="Arial"/>
              </a:rPr>
              <a:t>¿Cómo puede estimularse la creatividad humana?</a:t>
            </a:r>
            <a:endParaRPr lang="pl-PL" sz="4800" dirty="0">
              <a:solidFill>
                <a:srgbClr val="496F63"/>
              </a:solidFill>
              <a:latin typeface="Arial" panose="020B0604020202020204" pitchFamily="34" charset="0"/>
              <a:cs typeface="Arial" panose="020B0604020202020204" pitchFamily="34" charset="0"/>
            </a:endParaRPr>
          </a:p>
          <a:p>
            <a:pPr algn="ctr">
              <a:spcAft>
                <a:spcPts val="1200"/>
              </a:spcAft>
            </a:pPr>
            <a:endParaRPr lang="pl-PL" sz="5400" dirty="0">
              <a:solidFill>
                <a:srgbClr val="496F63"/>
              </a:solidFill>
              <a:latin typeface="Arial" panose="020B0604020202020204" pitchFamily="34" charset="0"/>
              <a:cs typeface="Arial" panose="020B0604020202020204" pitchFamily="34" charset="0"/>
            </a:endParaRPr>
          </a:p>
        </p:txBody>
      </p:sp>
      <p:pic>
        <p:nvPicPr>
          <p:cNvPr id="3" name="Obraz 2">
            <a:extLst>
              <a:ext uri="{FF2B5EF4-FFF2-40B4-BE49-F238E27FC236}">
                <a16:creationId xmlns:a16="http://schemas.microsoft.com/office/drawing/2014/main" id="{538FA2BA-6234-4BBB-8091-D779A04284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2090" y="-78273"/>
            <a:ext cx="6399110" cy="5044004"/>
          </a:xfrm>
          <a:prstGeom prst="rect">
            <a:avLst/>
          </a:prstGeom>
        </p:spPr>
      </p:pic>
    </p:spTree>
    <p:extLst>
      <p:ext uri="{BB962C8B-B14F-4D97-AF65-F5344CB8AC3E}">
        <p14:creationId xmlns:p14="http://schemas.microsoft.com/office/powerpoint/2010/main" val="124209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wipe(up)">
                                      <p:cBhvr>
                                        <p:cTn id="7" dur="2000"/>
                                        <p:tgtEl>
                                          <p:spTgt spid="6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par>
                    <p:cTn id="11" fill="hold" nodeType="clickPar">
                      <p:stCondLst>
                        <p:cond delay="indefinite"/>
                        <p:cond evt="onBegin" delay="0">
                          <p:tn val="10"/>
                        </p:cond>
                      </p:stCondLst>
                      <p:childTnLst>
                        <p:par>
                          <p:cTn id="12" fill="hold" nodeType="after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8">
                                            <p:txEl>
                                              <p:pRg st="2" end="2"/>
                                            </p:txEl>
                                          </p:spTgt>
                                        </p:tgtEl>
                                        <p:attrNameLst>
                                          <p:attrName>style.visibility</p:attrName>
                                        </p:attrNameLst>
                                      </p:cBhvr>
                                      <p:to>
                                        <p:strVal val="visible"/>
                                      </p:to>
                                    </p:set>
                                    <p:animEffect transition="in" filter="wipe(up)">
                                      <p:cBhvr>
                                        <p:cTn id="15" dur="2000"/>
                                        <p:tgtEl>
                                          <p:spTgt spid="68">
                                            <p:txEl>
                                              <p:pRg st="2" end="2"/>
                                            </p:txEl>
                                          </p:spTgt>
                                        </p:tgtEl>
                                      </p:cBhvr>
                                    </p:animEffect>
                                  </p:childTnLst>
                                </p:cTn>
                              </p:par>
                            </p:childTnLst>
                          </p:cTn>
                        </p:par>
                      </p:childTnLst>
                    </p:cTn>
                  </p:par>
                  <p:par>
                    <p:cTn id="16" fill="hold" nodeType="clickPar">
                      <p:stCondLst>
                        <p:cond delay="indefinite"/>
                        <p:cond evt="onBegin" delay="0">
                          <p:tn val="15"/>
                        </p:cond>
                      </p:stCondLst>
                      <p:childTnLst>
                        <p:par>
                          <p:cTn id="17" fill="hold" nodeType="after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p:cTn id="20"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22" dur="1000"/>
                                        <p:tgtEl>
                                          <p:spTgt spid="10">
                                            <p:txEl>
                                              <p:pRg st="0" end="0"/>
                                            </p:txEl>
                                          </p:spTgt>
                                        </p:tgtEl>
                                      </p:cBhvr>
                                    </p:animEffect>
                                  </p:childTnLst>
                                </p:cTn>
                              </p:par>
                            </p:childTnLst>
                          </p:cTn>
                        </p:par>
                      </p:childTnLst>
                    </p:cTn>
                  </p:par>
                  <p:par>
                    <p:cTn id="23" fill="hold" nodeType="clickPar">
                      <p:stCondLst>
                        <p:cond delay="indefinite"/>
                        <p:cond evt="onBegin" delay="0">
                          <p:tn val="22"/>
                        </p:cond>
                      </p:stCondLst>
                      <p:childTnLst>
                        <p:par>
                          <p:cTn id="24" fill="hold" nodeType="afterGroup">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 calcmode="lin" valueType="num">
                                      <p:cBhvr>
                                        <p:cTn id="27"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29" dur="1000"/>
                                        <p:tgtEl>
                                          <p:spTgt spid="10">
                                            <p:txEl>
                                              <p:pRg st="1" end="1"/>
                                            </p:txEl>
                                          </p:spTgt>
                                        </p:tgtEl>
                                      </p:cBhvr>
                                    </p:animEffect>
                                  </p:childTnLst>
                                </p:cTn>
                              </p:par>
                            </p:childTnLst>
                          </p:cTn>
                        </p:par>
                        <p:par>
                          <p:cTn id="30" fill="hold" nodeType="afterGroup">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uiExpand="1" build="p"/>
      <p:bldP spid="4" grpId="0"/>
      <p:bldP spid="10"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6">
            <a:extLst>
              <a:ext uri="{FF2B5EF4-FFF2-40B4-BE49-F238E27FC236}">
                <a16:creationId xmlns:a16="http://schemas.microsoft.com/office/drawing/2014/main" id="{CC3AE651-5F9A-4F5E-8410-949C93DE4568}"/>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3279873" y="-7743480"/>
            <a:ext cx="23679148" cy="25378609"/>
          </a:xfrm>
          <a:prstGeom prst="rect">
            <a:avLst/>
          </a:prstGeom>
        </p:spPr>
      </p:pic>
      <p:sp>
        <p:nvSpPr>
          <p:cNvPr id="279" name="Shape 279"/>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a:lstStyle/>
          <a:p>
            <a:fld id="{86CB4B4D-7CA3-9044-876B-883B54F8677D}" type="slidenum">
              <a:rPr/>
              <a:t>20</a:t>
            </a:fld>
            <a:endParaRPr/>
          </a:p>
        </p:txBody>
      </p:sp>
      <p:sp>
        <p:nvSpPr>
          <p:cNvPr id="290" name="Shape 290"/>
          <p:cNvSpPr/>
          <p:nvPr/>
        </p:nvSpPr>
        <p:spPr>
          <a:xfrm>
            <a:off x="2576105" y="2115342"/>
            <a:ext cx="2505087" cy="2505087"/>
          </a:xfrm>
          <a:prstGeom prst="ellipse">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291" name="Shape 291"/>
          <p:cNvSpPr/>
          <p:nvPr/>
        </p:nvSpPr>
        <p:spPr>
          <a:xfrm>
            <a:off x="438746" y="5684094"/>
            <a:ext cx="7617528" cy="5651459"/>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Autofit/>
          </a:bodyPr>
          <a:lstStyle>
            <a:lvl1pPr algn="ctr"/>
          </a:lstStyle>
          <a:p>
            <a:pPr marL="342900" indent="-342900">
              <a:spcAft>
                <a:spcPts val="600"/>
              </a:spcAft>
              <a:buFont typeface="Arial" panose="020B0604020202020204" pitchFamily="34" charset="0"/>
              <a:buChar char="•"/>
            </a:pPr>
            <a:r>
              <a:rPr lang="es" sz="2400" b="0" i="0" strike="noStrike" cap="none" spc="0" baseline="0" dirty="0">
                <a:solidFill>
                  <a:srgbClr val="496F63"/>
                </a:solidFill>
                <a:effectLst/>
                <a:latin typeface="Arial"/>
                <a:ea typeface="Arial"/>
                <a:cs typeface="Arial"/>
              </a:rPr>
              <a:t>https://www.prawo.pl/kadry/dlaczego-skrzynka-pomyslow-juz-nie-wystarczy,279443.html</a:t>
            </a:r>
          </a:p>
          <a:p>
            <a:pPr marL="342900" indent="-342900">
              <a:spcAft>
                <a:spcPts val="600"/>
              </a:spcAft>
              <a:buFont typeface="Arial" panose="020B0604020202020204" pitchFamily="34" charset="0"/>
              <a:buChar char="•"/>
            </a:pPr>
            <a:r>
              <a:rPr lang="es" sz="2400" b="0" i="0" strike="noStrike" cap="none" spc="0" baseline="0" dirty="0">
                <a:solidFill>
                  <a:srgbClr val="496F63"/>
                </a:solidFill>
                <a:effectLst/>
                <a:latin typeface="Arial"/>
                <a:ea typeface="Arial"/>
                <a:cs typeface="Arial"/>
              </a:rPr>
              <a:t>https://artgym.com/neuroscience-and-creativity/</a:t>
            </a:r>
          </a:p>
          <a:p>
            <a:pPr marL="342900" indent="-342900">
              <a:spcAft>
                <a:spcPts val="600"/>
              </a:spcAft>
              <a:buFont typeface="Arial" panose="020B0604020202020204" pitchFamily="34" charset="0"/>
              <a:buChar char="•"/>
            </a:pPr>
            <a:r>
              <a:rPr lang="es" sz="2400" b="0" i="0" strike="noStrike" cap="none" spc="0" baseline="0" dirty="0">
                <a:solidFill>
                  <a:srgbClr val="496F63"/>
                </a:solidFill>
                <a:effectLst/>
                <a:latin typeface="Arial"/>
                <a:ea typeface="Arial"/>
                <a:cs typeface="Arial"/>
              </a:rPr>
              <a:t>https://szkolenia.avenhansen.pl/szkolenia-zamkniete/trening-tworczego-myslenia.html</a:t>
            </a:r>
          </a:p>
          <a:p>
            <a:pPr marL="342900" indent="-342900">
              <a:spcAft>
                <a:spcPts val="600"/>
              </a:spcAft>
              <a:buFont typeface="Arial" panose="020B0604020202020204" pitchFamily="34" charset="0"/>
              <a:buChar char="•"/>
            </a:pPr>
            <a:r>
              <a:rPr lang="es" sz="2400" b="0" i="0" strike="noStrike" cap="none" spc="0" baseline="0" dirty="0">
                <a:solidFill>
                  <a:srgbClr val="496F63"/>
                </a:solidFill>
                <a:effectLst/>
                <a:latin typeface="Arial"/>
                <a:ea typeface="Arial"/>
                <a:cs typeface="Arial"/>
              </a:rPr>
              <a:t>https://theheart.tech/inspirations/5-ways-to-develop-team-creativity</a:t>
            </a:r>
          </a:p>
          <a:p>
            <a:pPr marL="342900" indent="-342900">
              <a:spcAft>
                <a:spcPts val="600"/>
              </a:spcAft>
              <a:buFont typeface="Arial" panose="020B0604020202020204" pitchFamily="34" charset="0"/>
              <a:buChar char="•"/>
            </a:pPr>
            <a:r>
              <a:rPr lang="es" sz="2400" b="0" i="0" strike="noStrike" cap="none" spc="0" baseline="0" dirty="0">
                <a:solidFill>
                  <a:srgbClr val="496F63"/>
                </a:solidFill>
                <a:effectLst/>
                <a:latin typeface="Arial"/>
                <a:ea typeface="Arial"/>
                <a:cs typeface="Arial"/>
              </a:rPr>
              <a:t>https://www.roberthalf.com/blog/management-tips/7-elements-of-a-highly-creative-work-environment</a:t>
            </a:r>
          </a:p>
          <a:p>
            <a:pPr marL="342900" indent="-342900">
              <a:spcAft>
                <a:spcPts val="600"/>
              </a:spcAft>
              <a:buFont typeface="Arial" panose="020B0604020202020204" pitchFamily="34" charset="0"/>
              <a:buChar char="•"/>
            </a:pPr>
            <a:r>
              <a:rPr lang="es" sz="2400" b="0" i="0" strike="noStrike" cap="none" spc="0" baseline="0" dirty="0">
                <a:solidFill>
                  <a:srgbClr val="496F63"/>
                </a:solidFill>
                <a:effectLst/>
                <a:latin typeface="Arial"/>
                <a:ea typeface="Arial"/>
                <a:cs typeface="Arial"/>
              </a:rPr>
              <a:t>http://www.obserwatorfinansowy.pl/forma/analizy/wygraja-banki-ktore-zdobeda-serca-i-umysly-klientow/?wpmp_switcher=desktop</a:t>
            </a:r>
          </a:p>
          <a:p>
            <a:pPr marL="342900" indent="-342900">
              <a:spcAft>
                <a:spcPts val="600"/>
              </a:spcAft>
              <a:buFont typeface="Arial" panose="020B0604020202020204" pitchFamily="34" charset="0"/>
              <a:buChar char="•"/>
            </a:pPr>
            <a:r>
              <a:rPr lang="es" sz="2400" b="0" i="0" strike="noStrike" cap="none" spc="0" baseline="0" dirty="0">
                <a:solidFill>
                  <a:srgbClr val="496F63"/>
                </a:solidFill>
                <a:effectLst/>
                <a:latin typeface="Arial"/>
                <a:ea typeface="Arial"/>
                <a:cs typeface="Arial"/>
              </a:rPr>
              <a:t>https://www.designorate.com/disneys-creative-strategy/</a:t>
            </a:r>
          </a:p>
          <a:p>
            <a:pPr marL="342900" indent="-342900">
              <a:spcAft>
                <a:spcPts val="600"/>
              </a:spcAft>
              <a:buFont typeface="Arial" panose="020B0604020202020204" pitchFamily="34" charset="0"/>
              <a:buChar char="•"/>
            </a:pPr>
            <a:r>
              <a:rPr lang="es" sz="2400" b="0" i="0" strike="noStrike" cap="none" spc="0" baseline="0" dirty="0">
                <a:solidFill>
                  <a:srgbClr val="496F63"/>
                </a:solidFill>
                <a:effectLst/>
                <a:latin typeface="Arial"/>
                <a:ea typeface="Arial"/>
                <a:cs typeface="Arial"/>
              </a:rPr>
              <a:t>https://t2informatik.de/en/smartpedia/walt-disney-method/</a:t>
            </a:r>
          </a:p>
          <a:p>
            <a:pPr marL="342900" indent="-342900">
              <a:spcAft>
                <a:spcPts val="600"/>
              </a:spcAft>
              <a:buFont typeface="Arial" panose="020B0604020202020204" pitchFamily="34" charset="0"/>
              <a:buChar char="•"/>
            </a:pPr>
            <a:r>
              <a:rPr lang="es" sz="2400" b="0" i="0" strike="noStrike" cap="none" spc="0" baseline="0" dirty="0">
                <a:solidFill>
                  <a:srgbClr val="496F63"/>
                </a:solidFill>
                <a:effectLst/>
                <a:latin typeface="Arial"/>
                <a:ea typeface="Arial"/>
                <a:cs typeface="Arial"/>
              </a:rPr>
              <a:t>https://suziemahonydesigns.com/</a:t>
            </a:r>
            <a:endParaRPr lang="en-IE" sz="2400" kern="1200" dirty="0">
              <a:solidFill>
                <a:srgbClr val="496F63"/>
              </a:solidFill>
              <a:latin typeface="Arial" panose="020B0604020202020204" pitchFamily="34" charset="0"/>
              <a:cs typeface="Arial" panose="020B0604020202020204" pitchFamily="34" charset="0"/>
              <a:sym typeface="Quattrocento Sans"/>
            </a:endParaRPr>
          </a:p>
        </p:txBody>
      </p:sp>
      <p:sp>
        <p:nvSpPr>
          <p:cNvPr id="292" name="Shape 292"/>
          <p:cNvSpPr/>
          <p:nvPr/>
        </p:nvSpPr>
        <p:spPr>
          <a:xfrm>
            <a:off x="1549525" y="5074373"/>
            <a:ext cx="4558248" cy="502920"/>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chor="ctr">
            <a:spAutoFit/>
          </a:bodyPr>
          <a:lstStyle>
            <a:lvl1pPr algn="ctr">
              <a:lnSpc>
                <a:spcPct val="80000"/>
              </a:lnSpc>
              <a:defRPr sz="3000" b="1">
                <a:solidFill>
                  <a:srgbClr val="393941"/>
                </a:solidFill>
                <a:latin typeface="Montserrat-SemiBold"/>
                <a:ea typeface="Montserrat-SemiBold"/>
                <a:cs typeface="Montserrat-SemiBold"/>
                <a:sym typeface="Montserrat-SemiBold"/>
              </a:defRPr>
            </a:lvl1pPr>
          </a:lstStyle>
          <a:p>
            <a:r>
              <a:rPr lang="es" sz="3500" b="1" i="0" strike="noStrike" cap="none" spc="0" baseline="0">
                <a:solidFill>
                  <a:srgbClr val="496F63"/>
                </a:solidFill>
                <a:effectLst/>
                <a:latin typeface="Arial"/>
                <a:ea typeface="Arial"/>
                <a:cs typeface="Arial"/>
              </a:rPr>
              <a:t>Páginas web:</a:t>
            </a:r>
            <a:endParaRPr sz="3500">
              <a:solidFill>
                <a:srgbClr val="496F63"/>
              </a:solidFill>
              <a:latin typeface="Arial" panose="020B0604020202020204" pitchFamily="34" charset="0"/>
              <a:cs typeface="Arial" panose="020B0604020202020204" pitchFamily="34" charset="0"/>
            </a:endParaRPr>
          </a:p>
        </p:txBody>
      </p:sp>
      <p:sp>
        <p:nvSpPr>
          <p:cNvPr id="295" name="Shape 295"/>
          <p:cNvSpPr/>
          <p:nvPr/>
        </p:nvSpPr>
        <p:spPr>
          <a:xfrm>
            <a:off x="10841735" y="2142165"/>
            <a:ext cx="2505087" cy="2505087"/>
          </a:xfrm>
          <a:prstGeom prst="ellipse">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296" name="Shape 296"/>
          <p:cNvSpPr/>
          <p:nvPr/>
        </p:nvSpPr>
        <p:spPr>
          <a:xfrm>
            <a:off x="8086314" y="5918763"/>
            <a:ext cx="8211370" cy="5721112"/>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Autofit/>
          </a:bodyPr>
          <a:lstStyle>
            <a:lvl1pPr algn="ctr"/>
          </a:lstStyle>
          <a:p>
            <a:pPr marL="342900" indent="-342900">
              <a:spcAft>
                <a:spcPts val="1200"/>
              </a:spcAft>
              <a:buFont typeface="Arial" panose="020B0604020202020204" pitchFamily="34" charset="0"/>
              <a:buChar char="•"/>
            </a:pPr>
            <a:r>
              <a:rPr lang="es" sz="2400" b="0" i="0" strike="noStrike" cap="none" spc="0" baseline="0">
                <a:solidFill>
                  <a:srgbClr val="496F63"/>
                </a:solidFill>
                <a:effectLst/>
                <a:latin typeface="Arial"/>
                <a:ea typeface="Arial"/>
                <a:cs typeface="Arial"/>
              </a:rPr>
              <a:t>https://www.youtube.com/watch?v=NugRZGDbPFU</a:t>
            </a:r>
          </a:p>
          <a:p>
            <a:pPr marL="342900" indent="-342900">
              <a:spcAft>
                <a:spcPts val="1200"/>
              </a:spcAft>
              <a:buFont typeface="Arial" panose="020B0604020202020204" pitchFamily="34" charset="0"/>
              <a:buChar char="•"/>
            </a:pPr>
            <a:r>
              <a:rPr lang="es" sz="2400" b="0" i="0" strike="noStrike" cap="none" spc="0" baseline="0">
                <a:solidFill>
                  <a:srgbClr val="496F63"/>
                </a:solidFill>
                <a:effectLst/>
                <a:latin typeface="Arial"/>
                <a:ea typeface="Arial"/>
                <a:cs typeface="Arial"/>
              </a:rPr>
              <a:t>https://www.youtube.com/watch?v=w50-Kwn8MLY</a:t>
            </a:r>
          </a:p>
          <a:p>
            <a:pPr marL="342900" indent="-342900">
              <a:spcAft>
                <a:spcPts val="1200"/>
              </a:spcAft>
              <a:buFont typeface="Arial" panose="020B0604020202020204" pitchFamily="34" charset="0"/>
              <a:buChar char="•"/>
            </a:pPr>
            <a:r>
              <a:rPr lang="es" sz="2400" b="0" i="0" strike="noStrike" cap="none" spc="0" baseline="0">
                <a:solidFill>
                  <a:srgbClr val="496F63"/>
                </a:solidFill>
                <a:effectLst/>
                <a:latin typeface="Arial"/>
                <a:ea typeface="Arial"/>
                <a:cs typeface="Arial"/>
              </a:rPr>
              <a:t>https://www.youtube.com/watch?time_continue=464&amp;v=Mtjatz9r-Vc&amp;feature=emb_logo</a:t>
            </a:r>
          </a:p>
          <a:p>
            <a:pPr marL="342900" indent="-342900">
              <a:spcAft>
                <a:spcPts val="1200"/>
              </a:spcAft>
              <a:buFont typeface="Arial" panose="020B0604020202020204" pitchFamily="34" charset="0"/>
              <a:buChar char="•"/>
            </a:pPr>
            <a:r>
              <a:rPr lang="es" sz="2400" b="0" i="0" strike="noStrike" cap="none" spc="0" baseline="0">
                <a:solidFill>
                  <a:srgbClr val="496F63"/>
                </a:solidFill>
                <a:effectLst/>
                <a:latin typeface="Arial"/>
                <a:ea typeface="Arial"/>
                <a:cs typeface="Arial"/>
              </a:rPr>
              <a:t>https://www.youtube.com/watch?v=YXZamW4-Ysk</a:t>
            </a:r>
          </a:p>
        </p:txBody>
      </p:sp>
      <p:sp>
        <p:nvSpPr>
          <p:cNvPr id="297" name="Shape 297"/>
          <p:cNvSpPr/>
          <p:nvPr/>
        </p:nvSpPr>
        <p:spPr>
          <a:xfrm>
            <a:off x="9912874" y="5074373"/>
            <a:ext cx="4558248" cy="502920"/>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chor="ctr">
            <a:spAutoFit/>
          </a:bodyPr>
          <a:lstStyle>
            <a:lvl1pPr algn="ctr">
              <a:lnSpc>
                <a:spcPct val="80000"/>
              </a:lnSpc>
              <a:defRPr sz="3000" b="1">
                <a:solidFill>
                  <a:srgbClr val="393941"/>
                </a:solidFill>
                <a:latin typeface="Montserrat-SemiBold"/>
                <a:ea typeface="Montserrat-SemiBold"/>
                <a:cs typeface="Montserrat-SemiBold"/>
                <a:sym typeface="Montserrat-SemiBold"/>
              </a:defRPr>
            </a:lvl1pPr>
          </a:lstStyle>
          <a:p>
            <a:r>
              <a:rPr lang="es" sz="3500" b="1" i="0" strike="noStrike" cap="none" spc="0" baseline="0">
                <a:solidFill>
                  <a:srgbClr val="496F63"/>
                </a:solidFill>
                <a:effectLst/>
                <a:latin typeface="Arial"/>
                <a:ea typeface="Arial"/>
                <a:cs typeface="Arial"/>
              </a:rPr>
              <a:t>Vídeos:</a:t>
            </a:r>
            <a:endParaRPr sz="3500">
              <a:solidFill>
                <a:srgbClr val="496F63"/>
              </a:solidFill>
              <a:latin typeface="Arial" panose="020B0604020202020204" pitchFamily="34" charset="0"/>
              <a:cs typeface="Arial" panose="020B0604020202020204" pitchFamily="34" charset="0"/>
            </a:endParaRPr>
          </a:p>
        </p:txBody>
      </p:sp>
      <p:graphicFrame>
        <p:nvGraphicFramePr>
          <p:cNvPr id="298" name="Chart 298"/>
          <p:cNvGraphicFramePr/>
          <p:nvPr>
            <p:extLst>
              <p:ext uri="{D42A27DB-BD31-4B8C-83A1-F6EECF244321}">
                <p14:modId xmlns:p14="http://schemas.microsoft.com/office/powerpoint/2010/main" val="342960436"/>
              </p:ext>
            </p:extLst>
          </p:nvPr>
        </p:nvGraphicFramePr>
        <p:xfrm>
          <a:off x="18571308" y="3006363"/>
          <a:ext cx="3878923" cy="3878924"/>
        </p:xfrm>
        <a:graphic>
          <a:graphicData uri="http://schemas.openxmlformats.org/drawingml/2006/chart">
            <c:chart xmlns:c="http://schemas.openxmlformats.org/drawingml/2006/chart" xmlns:r="http://schemas.openxmlformats.org/officeDocument/2006/relationships" r:id="rId4"/>
          </a:graphicData>
        </a:graphic>
      </p:graphicFrame>
      <p:sp>
        <p:nvSpPr>
          <p:cNvPr id="299" name="Shape 299"/>
          <p:cNvSpPr/>
          <p:nvPr/>
        </p:nvSpPr>
        <p:spPr>
          <a:xfrm>
            <a:off x="18886233" y="3321288"/>
            <a:ext cx="3249073" cy="3249074"/>
          </a:xfrm>
          <a:prstGeom prst="ellipse">
            <a:avLst/>
          </a:prstGeom>
          <a:solidFill>
            <a:srgbClr val="F4F5F7"/>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00" name="Shape 300"/>
          <p:cNvSpPr/>
          <p:nvPr/>
        </p:nvSpPr>
        <p:spPr>
          <a:xfrm>
            <a:off x="19258224" y="2115342"/>
            <a:ext cx="2505087" cy="2505087"/>
          </a:xfrm>
          <a:prstGeom prst="ellipse">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01" name="Shape 301"/>
          <p:cNvSpPr/>
          <p:nvPr/>
        </p:nvSpPr>
        <p:spPr>
          <a:xfrm>
            <a:off x="16706205" y="5922883"/>
            <a:ext cx="7239049" cy="2586941"/>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Autofit/>
          </a:bodyPr>
          <a:lstStyle>
            <a:lvl1pPr algn="ctr"/>
          </a:lstStyle>
          <a:p>
            <a:pPr marL="342900" indent="-342900">
              <a:spcAft>
                <a:spcPts val="600"/>
              </a:spcAft>
              <a:buFont typeface="Arial" panose="020B0604020202020204" pitchFamily="34" charset="0"/>
              <a:buChar char="•"/>
            </a:pPr>
            <a:r>
              <a:rPr lang="en-US" sz="2400" dirty="0">
                <a:solidFill>
                  <a:srgbClr val="496F63"/>
                </a:solidFill>
                <a:latin typeface="Arial" panose="020B0604020202020204" pitchFamily="34" charset="0"/>
                <a:cs typeface="Arial" panose="020B0604020202020204" pitchFamily="34" charset="0"/>
              </a:rPr>
              <a:t>. </a:t>
            </a:r>
            <a:r>
              <a:rPr lang="en-US" sz="2400" dirty="0" err="1">
                <a:solidFill>
                  <a:srgbClr val="496F63"/>
                </a:solidFill>
                <a:latin typeface="Arial" panose="020B0604020202020204" pitchFamily="34" charset="0"/>
                <a:cs typeface="Arial" panose="020B0604020202020204" pitchFamily="34" charset="0"/>
              </a:rPr>
              <a:t>Lichtarski</a:t>
            </a:r>
            <a:r>
              <a:rPr lang="en-US" sz="2400" dirty="0">
                <a:solidFill>
                  <a:srgbClr val="496F63"/>
                </a:solidFill>
                <a:latin typeface="Arial" panose="020B0604020202020204" pitchFamily="34" charset="0"/>
                <a:cs typeface="Arial" panose="020B0604020202020204" pitchFamily="34" charset="0"/>
              </a:rPr>
              <a:t>, M. </a:t>
            </a:r>
            <a:r>
              <a:rPr lang="en-US" sz="2400" dirty="0" err="1">
                <a:solidFill>
                  <a:srgbClr val="496F63"/>
                </a:solidFill>
                <a:latin typeface="Arial" panose="020B0604020202020204" pitchFamily="34" charset="0"/>
                <a:cs typeface="Arial" panose="020B0604020202020204" pitchFamily="34" charset="0"/>
              </a:rPr>
              <a:t>Trenkner</a:t>
            </a:r>
            <a:r>
              <a:rPr lang="en-US" sz="2400" dirty="0">
                <a:solidFill>
                  <a:srgbClr val="496F63"/>
                </a:solidFill>
                <a:latin typeface="Arial" panose="020B0604020202020204" pitchFamily="34" charset="0"/>
                <a:cs typeface="Arial" panose="020B0604020202020204" pitchFamily="34" charset="0"/>
              </a:rPr>
              <a:t>, On the co-existence of innovation and creativity in the LEAN management environment</a:t>
            </a:r>
          </a:p>
          <a:p>
            <a:pPr marL="342900" indent="-342900">
              <a:spcAft>
                <a:spcPts val="600"/>
              </a:spcAft>
              <a:buFont typeface="Arial" panose="020B0604020202020204" pitchFamily="34" charset="0"/>
              <a:buChar char="•"/>
            </a:pPr>
            <a:r>
              <a:rPr lang="en-US" sz="2400" dirty="0">
                <a:solidFill>
                  <a:srgbClr val="496F63"/>
                </a:solidFill>
                <a:latin typeface="Arial" panose="020B0604020202020204" pitchFamily="34" charset="0"/>
                <a:cs typeface="Arial" panose="020B0604020202020204" pitchFamily="34" charset="0"/>
              </a:rPr>
              <a:t>A. </a:t>
            </a:r>
            <a:r>
              <a:rPr lang="en-US" sz="2400" dirty="0" err="1">
                <a:solidFill>
                  <a:srgbClr val="496F63"/>
                </a:solidFill>
                <a:latin typeface="Arial" panose="020B0604020202020204" pitchFamily="34" charset="0"/>
                <a:cs typeface="Arial" panose="020B0604020202020204" pitchFamily="34" charset="0"/>
              </a:rPr>
              <a:t>Wojtczuk-Turek</a:t>
            </a:r>
            <a:r>
              <a:rPr lang="en-US" sz="2400" dirty="0">
                <a:solidFill>
                  <a:srgbClr val="496F63"/>
                </a:solidFill>
                <a:latin typeface="Arial" panose="020B0604020202020204" pitchFamily="34" charset="0"/>
                <a:cs typeface="Arial" panose="020B0604020202020204" pitchFamily="34" charset="0"/>
              </a:rPr>
              <a:t>, </a:t>
            </a:r>
            <a:r>
              <a:rPr lang="en-US" sz="2400" dirty="0" err="1">
                <a:solidFill>
                  <a:srgbClr val="496F63"/>
                </a:solidFill>
                <a:latin typeface="Arial" panose="020B0604020202020204" pitchFamily="34" charset="0"/>
                <a:cs typeface="Arial" panose="020B0604020202020204" pitchFamily="34" charset="0"/>
              </a:rPr>
              <a:t>Rozwijanie</a:t>
            </a:r>
            <a:r>
              <a:rPr lang="en-US" sz="2400" dirty="0">
                <a:solidFill>
                  <a:srgbClr val="496F63"/>
                </a:solidFill>
                <a:latin typeface="Arial" panose="020B0604020202020204" pitchFamily="34" charset="0"/>
                <a:cs typeface="Arial" panose="020B0604020202020204" pitchFamily="34" charset="0"/>
              </a:rPr>
              <a:t> </a:t>
            </a:r>
            <a:r>
              <a:rPr lang="en-US" sz="2400" dirty="0" err="1">
                <a:solidFill>
                  <a:srgbClr val="496F63"/>
                </a:solidFill>
                <a:latin typeface="Arial" panose="020B0604020202020204" pitchFamily="34" charset="0"/>
                <a:cs typeface="Arial" panose="020B0604020202020204" pitchFamily="34" charset="0"/>
              </a:rPr>
              <a:t>kompetencji</a:t>
            </a:r>
            <a:r>
              <a:rPr lang="en-US" sz="2400" dirty="0">
                <a:solidFill>
                  <a:srgbClr val="496F63"/>
                </a:solidFill>
                <a:latin typeface="Arial" panose="020B0604020202020204" pitchFamily="34" charset="0"/>
                <a:cs typeface="Arial" panose="020B0604020202020204" pitchFamily="34" charset="0"/>
              </a:rPr>
              <a:t> </a:t>
            </a:r>
            <a:r>
              <a:rPr lang="en-US" sz="2400" dirty="0" err="1">
                <a:solidFill>
                  <a:srgbClr val="496F63"/>
                </a:solidFill>
                <a:latin typeface="Arial" panose="020B0604020202020204" pitchFamily="34" charset="0"/>
                <a:cs typeface="Arial" panose="020B0604020202020204" pitchFamily="34" charset="0"/>
              </a:rPr>
              <a:t>twórczych</a:t>
            </a:r>
            <a:r>
              <a:rPr lang="en-US" sz="2400" dirty="0">
                <a:solidFill>
                  <a:srgbClr val="496F63"/>
                </a:solidFill>
                <a:latin typeface="Arial" panose="020B0604020202020204" pitchFamily="34" charset="0"/>
                <a:cs typeface="Arial" panose="020B0604020202020204" pitchFamily="34" charset="0"/>
              </a:rPr>
              <a:t>\</a:t>
            </a:r>
          </a:p>
          <a:p>
            <a:pPr marL="342900" indent="-342900">
              <a:spcAft>
                <a:spcPts val="600"/>
              </a:spcAft>
              <a:buFont typeface="Arial" panose="020B0604020202020204" pitchFamily="34" charset="0"/>
              <a:buChar char="•"/>
            </a:pPr>
            <a:r>
              <a:rPr lang="en-US" sz="2400" dirty="0">
                <a:solidFill>
                  <a:srgbClr val="496F63"/>
                </a:solidFill>
                <a:latin typeface="Arial" panose="020B0604020202020204" pitchFamily="34" charset="0"/>
                <a:cs typeface="Arial" panose="020B0604020202020204" pitchFamily="34" charset="0"/>
              </a:rPr>
              <a:t>S.J. </a:t>
            </a:r>
            <a:r>
              <a:rPr lang="en-US" sz="2400" dirty="0" err="1">
                <a:solidFill>
                  <a:srgbClr val="496F63"/>
                </a:solidFill>
                <a:latin typeface="Arial" panose="020B0604020202020204" pitchFamily="34" charset="0"/>
                <a:cs typeface="Arial" panose="020B0604020202020204" pitchFamily="34" charset="0"/>
              </a:rPr>
              <a:t>Parnes</a:t>
            </a:r>
            <a:r>
              <a:rPr lang="en-US" sz="2400" dirty="0">
                <a:solidFill>
                  <a:srgbClr val="496F63"/>
                </a:solidFill>
                <a:latin typeface="Arial" panose="020B0604020202020204" pitchFamily="34" charset="0"/>
                <a:cs typeface="Arial" panose="020B0604020202020204" pitchFamily="34" charset="0"/>
              </a:rPr>
              <a:t>, Optimize the magic of your mind</a:t>
            </a:r>
          </a:p>
          <a:p>
            <a:pPr marL="342900" indent="-342900">
              <a:spcAft>
                <a:spcPts val="600"/>
              </a:spcAft>
              <a:buFont typeface="Arial" panose="020B0604020202020204" pitchFamily="34" charset="0"/>
              <a:buChar char="•"/>
            </a:pPr>
            <a:r>
              <a:rPr lang="en-US" sz="2400" dirty="0">
                <a:solidFill>
                  <a:srgbClr val="496F63"/>
                </a:solidFill>
                <a:latin typeface="Arial" panose="020B0604020202020204" pitchFamily="34" charset="0"/>
                <a:cs typeface="Arial" panose="020B0604020202020204" pitchFamily="34" charset="0"/>
              </a:rPr>
              <a:t>N. Thomas, </a:t>
            </a:r>
            <a:r>
              <a:rPr lang="en-US" sz="2400" dirty="0" err="1">
                <a:solidFill>
                  <a:srgbClr val="496F63"/>
                </a:solidFill>
                <a:latin typeface="Arial" panose="020B0604020202020204" pitchFamily="34" charset="0"/>
                <a:cs typeface="Arial" panose="020B0604020202020204" pitchFamily="34" charset="0"/>
              </a:rPr>
              <a:t>Kreatywność</a:t>
            </a:r>
            <a:r>
              <a:rPr lang="en-US" sz="2400" dirty="0">
                <a:solidFill>
                  <a:srgbClr val="496F63"/>
                </a:solidFill>
                <a:latin typeface="Arial" panose="020B0604020202020204" pitchFamily="34" charset="0"/>
                <a:cs typeface="Arial" panose="020B0604020202020204" pitchFamily="34" charset="0"/>
              </a:rPr>
              <a:t> </a:t>
            </a:r>
            <a:r>
              <a:rPr lang="en-US" sz="2400" dirty="0" err="1">
                <a:solidFill>
                  <a:srgbClr val="496F63"/>
                </a:solidFill>
                <a:latin typeface="Arial" panose="020B0604020202020204" pitchFamily="34" charset="0"/>
                <a:cs typeface="Arial" panose="020B0604020202020204" pitchFamily="34" charset="0"/>
              </a:rPr>
              <a:t>i</a:t>
            </a:r>
            <a:r>
              <a:rPr lang="en-US" sz="2400" dirty="0">
                <a:solidFill>
                  <a:srgbClr val="496F63"/>
                </a:solidFill>
                <a:latin typeface="Arial" panose="020B0604020202020204" pitchFamily="34" charset="0"/>
                <a:cs typeface="Arial" panose="020B0604020202020204" pitchFamily="34" charset="0"/>
              </a:rPr>
              <a:t> </a:t>
            </a:r>
            <a:r>
              <a:rPr lang="en-US" sz="2400" dirty="0" err="1">
                <a:solidFill>
                  <a:srgbClr val="496F63"/>
                </a:solidFill>
                <a:latin typeface="Arial" panose="020B0604020202020204" pitchFamily="34" charset="0"/>
                <a:cs typeface="Arial" panose="020B0604020202020204" pitchFamily="34" charset="0"/>
              </a:rPr>
              <a:t>innowacje</a:t>
            </a:r>
            <a:r>
              <a:rPr lang="en-US" sz="2400" dirty="0">
                <a:solidFill>
                  <a:srgbClr val="496F63"/>
                </a:solidFill>
                <a:latin typeface="Arial" panose="020B0604020202020204" pitchFamily="34" charset="0"/>
                <a:cs typeface="Arial" panose="020B0604020202020204" pitchFamily="34" charset="0"/>
              </a:rPr>
              <a:t> </a:t>
            </a:r>
            <a:r>
              <a:rPr lang="en-US" sz="2400" dirty="0" err="1">
                <a:solidFill>
                  <a:srgbClr val="496F63"/>
                </a:solidFill>
                <a:latin typeface="Arial" panose="020B0604020202020204" pitchFamily="34" charset="0"/>
                <a:cs typeface="Arial" panose="020B0604020202020204" pitchFamily="34" charset="0"/>
              </a:rPr>
              <a:t>według</a:t>
            </a:r>
            <a:r>
              <a:rPr lang="en-US" sz="2400" dirty="0">
                <a:solidFill>
                  <a:srgbClr val="496F63"/>
                </a:solidFill>
                <a:latin typeface="Arial" panose="020B0604020202020204" pitchFamily="34" charset="0"/>
                <a:cs typeface="Arial" panose="020B0604020202020204" pitchFamily="34" charset="0"/>
              </a:rPr>
              <a:t> </a:t>
            </a:r>
            <a:r>
              <a:rPr lang="en-US" sz="2400" dirty="0" err="1">
                <a:solidFill>
                  <a:srgbClr val="496F63"/>
                </a:solidFill>
                <a:latin typeface="Arial" panose="020B0604020202020204" pitchFamily="34" charset="0"/>
                <a:cs typeface="Arial" panose="020B0604020202020204" pitchFamily="34" charset="0"/>
              </a:rPr>
              <a:t>Johna</a:t>
            </a:r>
            <a:r>
              <a:rPr lang="en-US" sz="2400" dirty="0">
                <a:solidFill>
                  <a:srgbClr val="496F63"/>
                </a:solidFill>
                <a:latin typeface="Arial" panose="020B0604020202020204" pitchFamily="34" charset="0"/>
                <a:cs typeface="Arial" panose="020B0604020202020204" pitchFamily="34" charset="0"/>
              </a:rPr>
              <a:t> </a:t>
            </a:r>
            <a:r>
              <a:rPr lang="en-US" sz="2400" dirty="0" err="1">
                <a:solidFill>
                  <a:srgbClr val="496F63"/>
                </a:solidFill>
                <a:latin typeface="Arial" panose="020B0604020202020204" pitchFamily="34" charset="0"/>
                <a:cs typeface="Arial" panose="020B0604020202020204" pitchFamily="34" charset="0"/>
              </a:rPr>
              <a:t>Adaira</a:t>
            </a:r>
            <a:endParaRPr lang="en-US" sz="2400" dirty="0">
              <a:solidFill>
                <a:srgbClr val="496F63"/>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2400" dirty="0">
                <a:solidFill>
                  <a:srgbClr val="496F63"/>
                </a:solidFill>
                <a:latin typeface="Arial" panose="020B0604020202020204" pitchFamily="34" charset="0"/>
                <a:cs typeface="Arial" panose="020B0604020202020204" pitchFamily="34" charset="0"/>
              </a:rPr>
              <a:t>T.M. Amabile, Motivating creativity in organization: On doing what you love and loving what you do</a:t>
            </a:r>
          </a:p>
          <a:p>
            <a:pPr marL="342900" indent="-342900">
              <a:spcAft>
                <a:spcPts val="600"/>
              </a:spcAft>
              <a:buFont typeface="Arial" panose="020B0604020202020204" pitchFamily="34" charset="0"/>
              <a:buChar char="•"/>
            </a:pPr>
            <a:r>
              <a:rPr lang="en-US" sz="2400" dirty="0">
                <a:solidFill>
                  <a:srgbClr val="496F63"/>
                </a:solidFill>
                <a:latin typeface="Arial" panose="020B0604020202020204" pitchFamily="34" charset="0"/>
                <a:cs typeface="Arial" panose="020B0604020202020204" pitchFamily="34" charset="0"/>
              </a:rPr>
              <a:t>G.D. Hughes, Add creativity to your decision process</a:t>
            </a:r>
          </a:p>
          <a:p>
            <a:pPr marL="342900" indent="-342900">
              <a:spcAft>
                <a:spcPts val="600"/>
              </a:spcAft>
              <a:buFont typeface="Arial" panose="020B0604020202020204" pitchFamily="34" charset="0"/>
              <a:buChar char="•"/>
            </a:pPr>
            <a:r>
              <a:rPr lang="en-US" sz="2400" dirty="0">
                <a:solidFill>
                  <a:srgbClr val="496F63"/>
                </a:solidFill>
                <a:latin typeface="Arial" panose="020B0604020202020204" pitchFamily="34" charset="0"/>
                <a:cs typeface="Arial" panose="020B0604020202020204" pitchFamily="34" charset="0"/>
              </a:rPr>
              <a:t>J. Miller, M. </a:t>
            </a:r>
            <a:r>
              <a:rPr lang="en-US" sz="2400" dirty="0" err="1">
                <a:solidFill>
                  <a:srgbClr val="496F63"/>
                </a:solidFill>
                <a:latin typeface="Arial" panose="020B0604020202020204" pitchFamily="34" charset="0"/>
                <a:cs typeface="Arial" panose="020B0604020202020204" pitchFamily="34" charset="0"/>
              </a:rPr>
              <a:t>Wroblewski</a:t>
            </a:r>
            <a:r>
              <a:rPr lang="en-US" sz="2400" dirty="0">
                <a:solidFill>
                  <a:srgbClr val="496F63"/>
                </a:solidFill>
                <a:latin typeface="Arial" panose="020B0604020202020204" pitchFamily="34" charset="0"/>
                <a:cs typeface="Arial" panose="020B0604020202020204" pitchFamily="34" charset="0"/>
              </a:rPr>
              <a:t>, J. Villafuerte, </a:t>
            </a:r>
            <a:r>
              <a:rPr lang="en-US" sz="2400" dirty="0" err="1">
                <a:solidFill>
                  <a:srgbClr val="496F63"/>
                </a:solidFill>
                <a:latin typeface="Arial" panose="020B0604020202020204" pitchFamily="34" charset="0"/>
                <a:cs typeface="Arial" panose="020B0604020202020204" pitchFamily="34" charset="0"/>
              </a:rPr>
              <a:t>Kultura</a:t>
            </a:r>
            <a:r>
              <a:rPr lang="en-US" sz="2400" dirty="0">
                <a:solidFill>
                  <a:srgbClr val="496F63"/>
                </a:solidFill>
                <a:latin typeface="Arial" panose="020B0604020202020204" pitchFamily="34" charset="0"/>
                <a:cs typeface="Arial" panose="020B0604020202020204" pitchFamily="34" charset="0"/>
              </a:rPr>
              <a:t> kaizen</a:t>
            </a:r>
          </a:p>
          <a:p>
            <a:pPr marL="342900" indent="-342900">
              <a:spcAft>
                <a:spcPts val="600"/>
              </a:spcAft>
              <a:buFont typeface="Arial" panose="020B0604020202020204" pitchFamily="34" charset="0"/>
              <a:buChar char="•"/>
            </a:pPr>
            <a:r>
              <a:rPr lang="en-US" sz="2400" dirty="0">
                <a:solidFill>
                  <a:srgbClr val="496F63"/>
                </a:solidFill>
                <a:latin typeface="Arial" panose="020B0604020202020204" pitchFamily="34" charset="0"/>
                <a:cs typeface="Arial" panose="020B0604020202020204" pitchFamily="34" charset="0"/>
              </a:rPr>
              <a:t>P. Dawson, C. </a:t>
            </a:r>
            <a:r>
              <a:rPr lang="en-US" sz="2400" dirty="0" err="1">
                <a:solidFill>
                  <a:srgbClr val="496F63"/>
                </a:solidFill>
                <a:latin typeface="Arial" panose="020B0604020202020204" pitchFamily="34" charset="0"/>
                <a:cs typeface="Arial" panose="020B0604020202020204" pitchFamily="34" charset="0"/>
              </a:rPr>
              <a:t>Andriopoulos</a:t>
            </a:r>
            <a:r>
              <a:rPr lang="en-US" sz="2400" dirty="0">
                <a:solidFill>
                  <a:srgbClr val="496F63"/>
                </a:solidFill>
                <a:latin typeface="Arial" panose="020B0604020202020204" pitchFamily="34" charset="0"/>
                <a:cs typeface="Arial" panose="020B0604020202020204" pitchFamily="34" charset="0"/>
              </a:rPr>
              <a:t>, Managing Change, Creativity and Innovation</a:t>
            </a:r>
            <a:endParaRPr lang="pl-PL" sz="2400" dirty="0">
              <a:solidFill>
                <a:srgbClr val="496F63"/>
              </a:solidFill>
              <a:latin typeface="Arial" panose="020B0604020202020204" pitchFamily="34" charset="0"/>
              <a:cs typeface="Arial" panose="020B0604020202020204" pitchFamily="34" charset="0"/>
            </a:endParaRPr>
          </a:p>
        </p:txBody>
      </p:sp>
      <p:sp>
        <p:nvSpPr>
          <p:cNvPr id="302" name="Shape 302"/>
          <p:cNvSpPr/>
          <p:nvPr/>
        </p:nvSpPr>
        <p:spPr>
          <a:xfrm>
            <a:off x="18231647" y="5074373"/>
            <a:ext cx="4558248" cy="502920"/>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chor="ctr">
            <a:spAutoFit/>
          </a:bodyPr>
          <a:lstStyle>
            <a:lvl1pPr algn="ctr">
              <a:lnSpc>
                <a:spcPct val="80000"/>
              </a:lnSpc>
              <a:defRPr sz="3000" b="1">
                <a:solidFill>
                  <a:srgbClr val="393941"/>
                </a:solidFill>
                <a:latin typeface="Montserrat-SemiBold"/>
                <a:ea typeface="Montserrat-SemiBold"/>
                <a:cs typeface="Montserrat-SemiBold"/>
                <a:sym typeface="Montserrat-SemiBold"/>
              </a:defRPr>
            </a:lvl1pPr>
          </a:lstStyle>
          <a:p>
            <a:r>
              <a:rPr lang="es" sz="3500" b="1" i="0" strike="noStrike" cap="none" spc="0" baseline="0">
                <a:solidFill>
                  <a:srgbClr val="496F63"/>
                </a:solidFill>
                <a:effectLst/>
                <a:latin typeface="Arial"/>
                <a:ea typeface="Arial"/>
                <a:cs typeface="Arial"/>
              </a:rPr>
              <a:t>Otras fuentes:</a:t>
            </a:r>
            <a:endParaRPr sz="3500">
              <a:solidFill>
                <a:srgbClr val="496F63"/>
              </a:solidFill>
              <a:latin typeface="Arial" panose="020B0604020202020204" pitchFamily="34" charset="0"/>
              <a:cs typeface="Arial" panose="020B0604020202020204" pitchFamily="34" charset="0"/>
            </a:endParaRPr>
          </a:p>
        </p:txBody>
      </p:sp>
      <p:sp>
        <p:nvSpPr>
          <p:cNvPr id="29" name="Shape 62">
            <a:extLst>
              <a:ext uri="{FF2B5EF4-FFF2-40B4-BE49-F238E27FC236}">
                <a16:creationId xmlns:a16="http://schemas.microsoft.com/office/drawing/2014/main" id="{A8038535-704F-42FE-BFCB-907B180E6254}"/>
              </a:ext>
            </a:extLst>
          </p:cNvPr>
          <p:cNvSpPr/>
          <p:nvPr/>
        </p:nvSpPr>
        <p:spPr>
          <a:xfrm>
            <a:off x="9542257" y="664469"/>
            <a:ext cx="5577191" cy="1404424"/>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s" sz="10000" b="1" i="0" strike="noStrike" cap="none" spc="0" baseline="0">
                <a:solidFill>
                  <a:srgbClr val="496F63"/>
                </a:solidFill>
                <a:effectLst/>
                <a:latin typeface="Arial"/>
                <a:ea typeface="Arial"/>
                <a:cs typeface="Arial"/>
              </a:rPr>
              <a:t>Fuentes:</a:t>
            </a:r>
            <a:endParaRPr>
              <a:solidFill>
                <a:srgbClr val="496F63"/>
              </a:solidFill>
              <a:latin typeface="Arial" panose="020B0604020202020204" pitchFamily="34" charset="0"/>
              <a:cs typeface="Arial" panose="020B0604020202020204" pitchFamily="34" charset="0"/>
            </a:endParaRPr>
          </a:p>
        </p:txBody>
      </p:sp>
      <p:pic>
        <p:nvPicPr>
          <p:cNvPr id="5" name="Obraz 4">
            <a:extLst>
              <a:ext uri="{FF2B5EF4-FFF2-40B4-BE49-F238E27FC236}">
                <a16:creationId xmlns:a16="http://schemas.microsoft.com/office/drawing/2014/main" id="{B3438753-AC40-4313-94A3-C9B43AAD48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7430" y="2646095"/>
            <a:ext cx="1531253" cy="1497225"/>
          </a:xfrm>
          <a:prstGeom prst="rect">
            <a:avLst/>
          </a:prstGeom>
        </p:spPr>
      </p:pic>
      <p:pic>
        <p:nvPicPr>
          <p:cNvPr id="13" name="Obraz 12">
            <a:extLst>
              <a:ext uri="{FF2B5EF4-FFF2-40B4-BE49-F238E27FC236}">
                <a16:creationId xmlns:a16="http://schemas.microsoft.com/office/drawing/2014/main" id="{17298636-3BA3-4847-820B-226081537E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27660" y="2560681"/>
            <a:ext cx="1502323" cy="1593557"/>
          </a:xfrm>
          <a:prstGeom prst="rect">
            <a:avLst/>
          </a:prstGeom>
        </p:spPr>
      </p:pic>
      <p:pic>
        <p:nvPicPr>
          <p:cNvPr id="15" name="Obraz 14">
            <a:extLst>
              <a:ext uri="{FF2B5EF4-FFF2-40B4-BE49-F238E27FC236}">
                <a16:creationId xmlns:a16="http://schemas.microsoft.com/office/drawing/2014/main" id="{6EEBFFEC-36D0-4B9D-8183-B13F7E4277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57199" y="2686322"/>
            <a:ext cx="1797836" cy="14382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p:nvPr/>
        </p:nvSpPr>
        <p:spPr>
          <a:xfrm>
            <a:off x="8166162" y="922769"/>
            <a:ext cx="14938685" cy="11870462"/>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Autofit/>
          </a:bodyPr>
          <a:lstStyle/>
          <a:p>
            <a:pPr algn="ctr">
              <a:lnSpc>
                <a:spcPct val="150000"/>
              </a:lnSpc>
              <a:spcAft>
                <a:spcPts val="2400"/>
              </a:spcAft>
            </a:pPr>
            <a:r>
              <a:rPr lang="es" sz="4400" b="1" i="0" strike="noStrike" cap="none" spc="0" baseline="0" dirty="0">
                <a:solidFill>
                  <a:srgbClr val="496F63"/>
                </a:solidFill>
                <a:effectLst/>
                <a:latin typeface="Arial"/>
                <a:ea typeface="Arial"/>
                <a:cs typeface="Arial"/>
              </a:rPr>
              <a:t>Emplea la técnica del </a:t>
            </a:r>
            <a:r>
              <a:rPr lang="es" sz="4400" b="1" i="1" strike="noStrike" cap="none" spc="0" baseline="0" dirty="0">
                <a:solidFill>
                  <a:srgbClr val="496F63"/>
                </a:solidFill>
                <a:effectLst/>
                <a:latin typeface="Arial"/>
                <a:ea typeface="Arial"/>
                <a:cs typeface="Arial"/>
              </a:rPr>
              <a:t>brainstorming</a:t>
            </a:r>
            <a:r>
              <a:rPr lang="es" sz="4400" b="1" i="0" strike="noStrike" cap="none" spc="0" baseline="0" dirty="0">
                <a:solidFill>
                  <a:srgbClr val="496F63"/>
                </a:solidFill>
                <a:effectLst/>
                <a:latin typeface="Arial"/>
                <a:ea typeface="Arial"/>
                <a:cs typeface="Arial"/>
              </a:rPr>
              <a:t> para proponer </a:t>
            </a:r>
            <a:r>
              <a:rPr lang="es" sz="4400" b="1" dirty="0">
                <a:solidFill>
                  <a:srgbClr val="496F63"/>
                </a:solidFill>
                <a:latin typeface="Arial"/>
                <a:ea typeface="Arial"/>
                <a:cs typeface="Arial"/>
              </a:rPr>
              <a:t>ideas nuevas </a:t>
            </a:r>
            <a:r>
              <a:rPr lang="es" sz="4400" b="1" i="0" strike="noStrike" cap="none" spc="0" baseline="0" dirty="0">
                <a:solidFill>
                  <a:srgbClr val="496F63"/>
                </a:solidFill>
                <a:effectLst/>
                <a:latin typeface="Arial"/>
                <a:ea typeface="Arial"/>
                <a:cs typeface="Arial"/>
              </a:rPr>
              <a:t>y creativas para productos que serían útiles durante la pandemia de Covid-19. </a:t>
            </a:r>
          </a:p>
          <a:p>
            <a:pPr marL="742950" indent="-742950" algn="l">
              <a:lnSpc>
                <a:spcPct val="150000"/>
              </a:lnSpc>
              <a:buFont typeface="+mj-lt"/>
              <a:buAutoNum type="arabicPeriod"/>
            </a:pPr>
            <a:r>
              <a:rPr lang="es" sz="3600" b="1" i="0" strike="noStrike" cap="none" spc="0" baseline="0" dirty="0">
                <a:solidFill>
                  <a:srgbClr val="496F63"/>
                </a:solidFill>
                <a:effectLst/>
                <a:latin typeface="Arial"/>
                <a:ea typeface="Arial"/>
                <a:cs typeface="Arial"/>
              </a:rPr>
              <a:t>Expresa las soluciones al problema: </a:t>
            </a:r>
            <a:r>
              <a:rPr lang="es" sz="3600" i="0" strike="noStrike" cap="none" spc="0" baseline="0" dirty="0">
                <a:solidFill>
                  <a:srgbClr val="496F63"/>
                </a:solidFill>
                <a:effectLst/>
                <a:latin typeface="Arial"/>
                <a:ea typeface="Arial"/>
                <a:cs typeface="Arial"/>
              </a:rPr>
              <a:t>escríbelas en una pizarra blanca o en un rotafolio.</a:t>
            </a:r>
            <a:endParaRPr lang="pl-PL" sz="3600" dirty="0">
              <a:solidFill>
                <a:srgbClr val="496F63"/>
              </a:solidFill>
              <a:latin typeface="Arial" panose="020B0604020202020204" pitchFamily="34" charset="0"/>
              <a:cs typeface="Arial" panose="020B0604020202020204" pitchFamily="34" charset="0"/>
            </a:endParaRPr>
          </a:p>
          <a:p>
            <a:pPr marL="742950" indent="-742950" algn="l">
              <a:lnSpc>
                <a:spcPct val="150000"/>
              </a:lnSpc>
              <a:buFont typeface="+mj-lt"/>
              <a:buAutoNum type="arabicPeriod"/>
            </a:pPr>
            <a:r>
              <a:rPr lang="es" sz="3600" b="1" dirty="0">
                <a:solidFill>
                  <a:srgbClr val="496F63"/>
                </a:solidFill>
                <a:latin typeface="Arial"/>
                <a:ea typeface="Arial"/>
                <a:cs typeface="Arial"/>
              </a:rPr>
              <a:t>Recuerda: </a:t>
            </a:r>
            <a:r>
              <a:rPr lang="es" sz="3600" dirty="0">
                <a:solidFill>
                  <a:srgbClr val="496F63"/>
                </a:solidFill>
                <a:latin typeface="Arial"/>
                <a:ea typeface="Arial"/>
                <a:cs typeface="Arial"/>
              </a:rPr>
              <a:t>no se puede criticar ninguna de las ideas.</a:t>
            </a:r>
          </a:p>
          <a:p>
            <a:pPr marL="742950" indent="-742950" algn="l">
              <a:lnSpc>
                <a:spcPct val="150000"/>
              </a:lnSpc>
              <a:buFont typeface="+mj-lt"/>
              <a:buAutoNum type="arabicPeriod"/>
            </a:pPr>
            <a:r>
              <a:rPr lang="es" sz="3600" b="1" i="0" strike="noStrike" cap="none" spc="0" baseline="0" dirty="0">
                <a:solidFill>
                  <a:srgbClr val="496F63"/>
                </a:solidFill>
                <a:effectLst/>
                <a:latin typeface="Arial"/>
                <a:ea typeface="Arial"/>
                <a:cs typeface="Arial"/>
              </a:rPr>
              <a:t>Selecciona las cinco ideas que más te gusten.</a:t>
            </a:r>
          </a:p>
          <a:p>
            <a:pPr marL="742950" indent="-742950" algn="l">
              <a:lnSpc>
                <a:spcPct val="150000"/>
              </a:lnSpc>
              <a:buFont typeface="+mj-lt"/>
              <a:buAutoNum type="arabicPeriod"/>
            </a:pPr>
            <a:r>
              <a:rPr lang="es" sz="3600" b="1" i="0" strike="noStrike" cap="none" spc="0" baseline="0" dirty="0">
                <a:solidFill>
                  <a:srgbClr val="496F63"/>
                </a:solidFill>
                <a:effectLst/>
                <a:latin typeface="Arial"/>
                <a:ea typeface="Arial"/>
                <a:cs typeface="Arial"/>
              </a:rPr>
              <a:t>Apunta como máximo cinco criterios para valorar cuáles son las ideas que mejor resuelven el problema.</a:t>
            </a:r>
          </a:p>
          <a:p>
            <a:pPr marL="742950" indent="-742950" algn="l">
              <a:lnSpc>
                <a:spcPct val="150000"/>
              </a:lnSpc>
              <a:buFont typeface="+mj-lt"/>
              <a:buAutoNum type="arabicPeriod"/>
            </a:pPr>
            <a:r>
              <a:rPr lang="es" sz="3600" b="1" i="0" strike="noStrike" cap="none" spc="0" baseline="0" dirty="0">
                <a:solidFill>
                  <a:srgbClr val="496F63"/>
                </a:solidFill>
                <a:effectLst/>
                <a:latin typeface="Arial"/>
                <a:ea typeface="Arial"/>
                <a:cs typeface="Arial"/>
              </a:rPr>
              <a:t>Asigna a cada idea una puntuación de 0 a 5 puntos en función del grado de cumplimiento de cada criterio.</a:t>
            </a:r>
          </a:p>
          <a:p>
            <a:pPr marL="742950" indent="-742950" algn="l">
              <a:lnSpc>
                <a:spcPct val="150000"/>
              </a:lnSpc>
              <a:buFont typeface="+mj-lt"/>
              <a:buAutoNum type="arabicPeriod"/>
            </a:pPr>
            <a:r>
              <a:rPr lang="es" sz="3600" b="1" i="0" strike="noStrike" cap="none" spc="0" baseline="0" dirty="0">
                <a:solidFill>
                  <a:srgbClr val="496F63"/>
                </a:solidFill>
                <a:effectLst/>
                <a:latin typeface="Arial"/>
                <a:ea typeface="Arial"/>
                <a:cs typeface="Arial"/>
              </a:rPr>
              <a:t>La idea con la mayor puntuación será aquella que mejor resuelva tu problema.</a:t>
            </a:r>
            <a:endParaRPr lang="pl-PL" sz="3600" b="1" dirty="0">
              <a:solidFill>
                <a:srgbClr val="496F63"/>
              </a:solidFill>
              <a:latin typeface="Arial" panose="020B0604020202020204" pitchFamily="34" charset="0"/>
              <a:cs typeface="Arial" panose="020B0604020202020204" pitchFamily="34" charset="0"/>
            </a:endParaRPr>
          </a:p>
          <a:p>
            <a:pPr algn="ctr">
              <a:lnSpc>
                <a:spcPct val="150000"/>
              </a:lnSpc>
            </a:pPr>
            <a:r>
              <a:rPr lang="es" sz="3000" b="0" i="0" strike="noStrike" cap="none" spc="0" baseline="0" dirty="0">
                <a:solidFill>
                  <a:srgbClr val="496F63"/>
                </a:solidFill>
                <a:effectLst/>
                <a:latin typeface="PT Sans"/>
                <a:ea typeface="PT Sans"/>
                <a:cs typeface="PT Sans"/>
              </a:rPr>
              <a:t>La duración del ejercicio (en grupos) es de 45 minutos </a:t>
            </a:r>
            <a:r>
              <a:rPr lang="es" sz="4000" b="0" i="0" strike="noStrike" cap="none" spc="0" baseline="0" dirty="0">
                <a:solidFill>
                  <a:srgbClr val="496F63"/>
                </a:solidFill>
                <a:effectLst/>
                <a:latin typeface="PT Sans"/>
                <a:ea typeface="PT Sans"/>
                <a:cs typeface="PT Sans"/>
              </a:rPr>
              <a:t>.</a:t>
            </a:r>
            <a:endParaRPr lang="en-US" sz="4000" dirty="0">
              <a:solidFill>
                <a:srgbClr val="496F63"/>
              </a:solidFill>
              <a:latin typeface="Arial" panose="020B0604020202020204" pitchFamily="34" charset="0"/>
              <a:cs typeface="Arial" panose="020B0604020202020204" pitchFamily="34" charset="0"/>
            </a:endParaRPr>
          </a:p>
        </p:txBody>
      </p:sp>
      <p:sp>
        <p:nvSpPr>
          <p:cNvPr id="228" name="Shape 228"/>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a:lstStyle/>
          <a:p>
            <a:fld id="{86CB4B4D-7CA3-9044-876B-883B54F8677D}" type="slidenum">
              <a:rPr/>
              <a:t>21</a:t>
            </a:fld>
            <a:endParaRPr/>
          </a:p>
        </p:txBody>
      </p:sp>
      <p:sp>
        <p:nvSpPr>
          <p:cNvPr id="5" name="Picture Placeholder 4">
            <a:extLst>
              <a:ext uri="{FF2B5EF4-FFF2-40B4-BE49-F238E27FC236}">
                <a16:creationId xmlns:a16="http://schemas.microsoft.com/office/drawing/2014/main" id="{0CF4088D-0A09-7044-A639-4F6FF1CFDA69}"/>
              </a:ext>
            </a:extLst>
          </p:cNvPr>
          <p:cNvSpPr>
            <a:spLocks noGrp="1"/>
          </p:cNvSpPr>
          <p:nvPr>
            <p:ph type="pic" sz="quarter" idx="10"/>
          </p:nvPr>
        </p:nvSpPr>
        <p:spPr/>
        <p:txBody>
          <a:bodyPr/>
          <a:lstStyle/>
          <a:p>
            <a:endParaRPr/>
          </a:p>
        </p:txBody>
      </p:sp>
      <p:sp>
        <p:nvSpPr>
          <p:cNvPr id="10" name="Picture Placeholder 9">
            <a:extLst>
              <a:ext uri="{FF2B5EF4-FFF2-40B4-BE49-F238E27FC236}">
                <a16:creationId xmlns:a16="http://schemas.microsoft.com/office/drawing/2014/main" id="{405E853B-C038-F04B-98B1-A31DE71C0ECD}"/>
              </a:ext>
            </a:extLst>
          </p:cNvPr>
          <p:cNvSpPr>
            <a:spLocks noGrp="1"/>
          </p:cNvSpPr>
          <p:nvPr>
            <p:ph type="pic" sz="quarter" idx="15"/>
          </p:nvPr>
        </p:nvSpPr>
        <p:spPr/>
        <p:txBody>
          <a:bodyPr/>
          <a:lstStyle/>
          <a:p>
            <a:endParaRPr/>
          </a:p>
        </p:txBody>
      </p:sp>
      <p:sp>
        <p:nvSpPr>
          <p:cNvPr id="230" name="Shape 230"/>
          <p:cNvSpPr/>
          <p:nvPr/>
        </p:nvSpPr>
        <p:spPr>
          <a:xfrm>
            <a:off x="-1" y="0"/>
            <a:ext cx="7030802" cy="13748528"/>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pic>
        <p:nvPicPr>
          <p:cNvPr id="3" name="Symbol zastępczy obrazu 2">
            <a:extLst>
              <a:ext uri="{FF2B5EF4-FFF2-40B4-BE49-F238E27FC236}">
                <a16:creationId xmlns:a16="http://schemas.microsoft.com/office/drawing/2014/main" id="{AE0282B9-D2A2-4C1E-9193-B666B04ABE68}"/>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t="14" b="14"/>
          <a:stretch>
            <a:fillRect/>
          </a:stretch>
        </p:blipFill>
        <p:spPr>
          <a:xfrm>
            <a:off x="576144" y="4764263"/>
            <a:ext cx="5878513" cy="5876925"/>
          </a:xfrm>
        </p:spPr>
      </p:pic>
      <p:sp>
        <p:nvSpPr>
          <p:cNvPr id="226" name="Shape 226"/>
          <p:cNvSpPr/>
          <p:nvPr/>
        </p:nvSpPr>
        <p:spPr>
          <a:xfrm>
            <a:off x="1973201" y="1710713"/>
            <a:ext cx="9099674" cy="2969533"/>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s" sz="10000" b="1" i="0" strike="noStrike" cap="none" spc="0" baseline="0">
                <a:solidFill>
                  <a:srgbClr val="FFFFFF"/>
                </a:solidFill>
                <a:effectLst/>
                <a:latin typeface="Arial"/>
                <a:ea typeface="Arial"/>
                <a:cs typeface="Arial"/>
              </a:rPr>
              <a:t>Tarea</a:t>
            </a:r>
            <a:endParaRPr>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775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1000"/>
                                        <p:tgtEl>
                                          <p:spTgt spid="2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6"/>
                                        </p:tgtEl>
                                        <p:attrNameLst>
                                          <p:attrName>style.visibility</p:attrName>
                                        </p:attrNameLst>
                                      </p:cBhvr>
                                      <p:to>
                                        <p:strVal val="visible"/>
                                      </p:to>
                                    </p:set>
                                    <p:animEffect transition="in" filter="fade">
                                      <p:cBhvr>
                                        <p:cTn id="10" dur="1000"/>
                                        <p:tgtEl>
                                          <p:spTgt spid="226"/>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childTnLst>
                          </p:cTn>
                        </p:par>
                        <p:par>
                          <p:cTn id="14" fill="hold" nodeType="afterGroup">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27">
                                            <p:txEl>
                                              <p:pRg st="0" end="0"/>
                                            </p:txEl>
                                          </p:spTgt>
                                        </p:tgtEl>
                                        <p:attrNameLst>
                                          <p:attrName>style.visibility</p:attrName>
                                        </p:attrNameLst>
                                      </p:cBhvr>
                                      <p:to>
                                        <p:strVal val="visible"/>
                                      </p:to>
                                    </p:set>
                                    <p:animEffect transition="in" filter="wipe(up)">
                                      <p:cBhvr>
                                        <p:cTn id="17" dur="1000"/>
                                        <p:tgtEl>
                                          <p:spTgt spid="227">
                                            <p:txEl>
                                              <p:pRg st="0" end="0"/>
                                            </p:txEl>
                                          </p:spTgt>
                                        </p:tgtEl>
                                      </p:cBhvr>
                                    </p:animEffect>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27">
                                            <p:txEl>
                                              <p:pRg st="1" end="1"/>
                                            </p:txEl>
                                          </p:spTgt>
                                        </p:tgtEl>
                                        <p:attrNameLst>
                                          <p:attrName>style.visibility</p:attrName>
                                        </p:attrNameLst>
                                      </p:cBhvr>
                                      <p:to>
                                        <p:strVal val="visible"/>
                                      </p:to>
                                    </p:set>
                                    <p:animEffect transition="in" filter="wipe(up)">
                                      <p:cBhvr>
                                        <p:cTn id="22" dur="1000"/>
                                        <p:tgtEl>
                                          <p:spTgt spid="227">
                                            <p:txEl>
                                              <p:pRg st="1" end="1"/>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27">
                                            <p:txEl>
                                              <p:pRg st="2" end="2"/>
                                            </p:txEl>
                                          </p:spTgt>
                                        </p:tgtEl>
                                        <p:attrNameLst>
                                          <p:attrName>style.visibility</p:attrName>
                                        </p:attrNameLst>
                                      </p:cBhvr>
                                      <p:to>
                                        <p:strVal val="visible"/>
                                      </p:to>
                                    </p:set>
                                    <p:animEffect transition="in" filter="wipe(up)">
                                      <p:cBhvr>
                                        <p:cTn id="27" dur="1000"/>
                                        <p:tgtEl>
                                          <p:spTgt spid="22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27">
                                            <p:txEl>
                                              <p:pRg st="3" end="3"/>
                                            </p:txEl>
                                          </p:spTgt>
                                        </p:tgtEl>
                                        <p:attrNameLst>
                                          <p:attrName>style.visibility</p:attrName>
                                        </p:attrNameLst>
                                      </p:cBhvr>
                                      <p:to>
                                        <p:strVal val="visible"/>
                                      </p:to>
                                    </p:set>
                                    <p:animEffect transition="in" filter="wipe(up)">
                                      <p:cBhvr>
                                        <p:cTn id="32" dur="1000"/>
                                        <p:tgtEl>
                                          <p:spTgt spid="227">
                                            <p:txEl>
                                              <p:pRg st="3" end="3"/>
                                            </p:txEl>
                                          </p:spTgt>
                                        </p:tgtEl>
                                      </p:cBhvr>
                                    </p:animEffect>
                                  </p:childTnLst>
                                </p:cTn>
                              </p:par>
                            </p:childTnLst>
                          </p:cTn>
                        </p:par>
                      </p:childTnLst>
                    </p:cTn>
                  </p:par>
                  <p:par>
                    <p:cTn id="33" fill="hold" nodeType="clickPar">
                      <p:stCondLst>
                        <p:cond delay="indefinite"/>
                        <p:cond evt="onBegin" delay="0">
                          <p:tn val="32"/>
                        </p:cond>
                      </p:stCondLst>
                      <p:childTnLst>
                        <p:par>
                          <p:cTn id="34" fill="hold" nodeType="after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27">
                                            <p:txEl>
                                              <p:pRg st="4" end="4"/>
                                            </p:txEl>
                                          </p:spTgt>
                                        </p:tgtEl>
                                        <p:attrNameLst>
                                          <p:attrName>style.visibility</p:attrName>
                                        </p:attrNameLst>
                                      </p:cBhvr>
                                      <p:to>
                                        <p:strVal val="visible"/>
                                      </p:to>
                                    </p:set>
                                    <p:animEffect transition="in" filter="wipe(up)">
                                      <p:cBhvr>
                                        <p:cTn id="37" dur="1000"/>
                                        <p:tgtEl>
                                          <p:spTgt spid="227">
                                            <p:txEl>
                                              <p:pRg st="4" end="4"/>
                                            </p:txEl>
                                          </p:spTgt>
                                        </p:tgtEl>
                                      </p:cBhvr>
                                    </p:animEffect>
                                  </p:childTnLst>
                                </p:cTn>
                              </p:par>
                            </p:childTnLst>
                          </p:cTn>
                        </p:par>
                      </p:childTnLst>
                    </p:cTn>
                  </p:par>
                  <p:par>
                    <p:cTn id="38" fill="hold" nodeType="clickPar">
                      <p:stCondLst>
                        <p:cond delay="indefinite"/>
                        <p:cond evt="onBegin" delay="0">
                          <p:tn val="37"/>
                        </p:cond>
                      </p:stCondLst>
                      <p:childTnLst>
                        <p:par>
                          <p:cTn id="39" fill="hold" nodeType="after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27">
                                            <p:txEl>
                                              <p:pRg st="5" end="5"/>
                                            </p:txEl>
                                          </p:spTgt>
                                        </p:tgtEl>
                                        <p:attrNameLst>
                                          <p:attrName>style.visibility</p:attrName>
                                        </p:attrNameLst>
                                      </p:cBhvr>
                                      <p:to>
                                        <p:strVal val="visible"/>
                                      </p:to>
                                    </p:set>
                                    <p:animEffect transition="in" filter="wipe(up)">
                                      <p:cBhvr>
                                        <p:cTn id="42" dur="1000"/>
                                        <p:tgtEl>
                                          <p:spTgt spid="227">
                                            <p:txEl>
                                              <p:pRg st="5" end="5"/>
                                            </p:txEl>
                                          </p:spTgt>
                                        </p:tgtEl>
                                      </p:cBhvr>
                                    </p:animEffect>
                                  </p:childTnLst>
                                </p:cTn>
                              </p:par>
                            </p:childTnLst>
                          </p:cTn>
                        </p:par>
                        <p:par>
                          <p:cTn id="43" fill="hold" nodeType="afterGroup">
                            <p:stCondLst>
                              <p:cond delay="1000"/>
                            </p:stCondLst>
                            <p:childTnLst>
                              <p:par>
                                <p:cTn id="44" presetID="22" presetClass="entr" presetSubtype="1" fill="hold" grpId="0" nodeType="afterEffect">
                                  <p:stCondLst>
                                    <p:cond delay="0"/>
                                  </p:stCondLst>
                                  <p:childTnLst>
                                    <p:set>
                                      <p:cBhvr>
                                        <p:cTn id="45" dur="1" fill="hold">
                                          <p:stCondLst>
                                            <p:cond delay="0"/>
                                          </p:stCondLst>
                                        </p:cTn>
                                        <p:tgtEl>
                                          <p:spTgt spid="227">
                                            <p:txEl>
                                              <p:pRg st="6" end="6"/>
                                            </p:txEl>
                                          </p:spTgt>
                                        </p:tgtEl>
                                        <p:attrNameLst>
                                          <p:attrName>style.visibility</p:attrName>
                                        </p:attrNameLst>
                                      </p:cBhvr>
                                      <p:to>
                                        <p:strVal val="visible"/>
                                      </p:to>
                                    </p:set>
                                    <p:animEffect transition="in" filter="wipe(up)">
                                      <p:cBhvr>
                                        <p:cTn id="46" dur="1000"/>
                                        <p:tgtEl>
                                          <p:spTgt spid="227">
                                            <p:txEl>
                                              <p:pRg st="6" end="6"/>
                                            </p:txEl>
                                          </p:spTgt>
                                        </p:tgtEl>
                                      </p:cBhvr>
                                    </p:animEffect>
                                  </p:childTnLst>
                                </p:cTn>
                              </p:par>
                            </p:childTnLst>
                          </p:cTn>
                        </p:par>
                      </p:childTnLst>
                    </p:cTn>
                  </p:par>
                  <p:par>
                    <p:cTn id="47" fill="hold" nodeType="clickPar">
                      <p:stCondLst>
                        <p:cond delay="indefinite"/>
                        <p:cond evt="onBegin" delay="0">
                          <p:tn val="46"/>
                        </p:cond>
                      </p:stCondLst>
                      <p:childTnLst>
                        <p:par>
                          <p:cTn id="48" fill="hold" nodeType="afterGroup">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27">
                                            <p:txEl>
                                              <p:pRg st="7" end="7"/>
                                            </p:txEl>
                                          </p:spTgt>
                                        </p:tgtEl>
                                        <p:attrNameLst>
                                          <p:attrName>style.visibility</p:attrName>
                                        </p:attrNameLst>
                                      </p:cBhvr>
                                      <p:to>
                                        <p:strVal val="visible"/>
                                      </p:to>
                                    </p:set>
                                    <p:animEffect transition="in" filter="wipe(up)">
                                      <p:cBhvr>
                                        <p:cTn id="51" dur="1000"/>
                                        <p:tgtEl>
                                          <p:spTgt spid="2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uiExpand="1" build="p"/>
      <p:bldP spid="230" grpId="0" animBg="1"/>
      <p:bldP spid="2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BAF96C-29E9-2A41-9A6B-263897271FA2}"/>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15559312" y="2766846"/>
            <a:ext cx="14041665" cy="15049440"/>
          </a:xfrm>
          <a:prstGeom prst="rect">
            <a:avLst/>
          </a:prstGeom>
        </p:spPr>
      </p:pic>
      <p:grpSp>
        <p:nvGrpSpPr>
          <p:cNvPr id="2" name="Group 1"/>
          <p:cNvGrpSpPr/>
          <p:nvPr/>
        </p:nvGrpSpPr>
        <p:grpSpPr>
          <a:xfrm>
            <a:off x="0" y="-536143"/>
            <a:ext cx="15747043" cy="15729330"/>
            <a:chOff x="0" y="-536143"/>
            <a:chExt cx="15747043" cy="15729330"/>
          </a:xfrm>
        </p:grpSpPr>
        <p:pic>
          <p:nvPicPr>
            <p:cNvPr id="5" name="Obraz 4">
              <a:extLst>
                <a:ext uri="{FF2B5EF4-FFF2-40B4-BE49-F238E27FC236}">
                  <a16:creationId xmlns:a16="http://schemas.microsoft.com/office/drawing/2014/main" id="{7C938C6E-D6BC-4984-B015-629F8E2981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36143"/>
              <a:ext cx="15747043" cy="15729330"/>
            </a:xfrm>
            <a:prstGeom prst="rect">
              <a:avLst/>
            </a:prstGeom>
          </p:spPr>
        </p:pic>
        <p:sp>
          <p:nvSpPr>
            <p:cNvPr id="6" name="Prostokąt 5">
              <a:extLst>
                <a:ext uri="{FF2B5EF4-FFF2-40B4-BE49-F238E27FC236}">
                  <a16:creationId xmlns:a16="http://schemas.microsoft.com/office/drawing/2014/main" id="{0153BCC8-0EC1-4D1D-803B-531EF3CC24E6}"/>
                </a:ext>
              </a:extLst>
            </p:cNvPr>
            <p:cNvSpPr/>
            <p:nvPr/>
          </p:nvSpPr>
          <p:spPr>
            <a:xfrm rot="241208">
              <a:off x="3174939" y="4050780"/>
              <a:ext cx="8875926" cy="6492240"/>
            </a:xfrm>
            <a:prstGeom prst="rect">
              <a:avLst/>
            </a:prstGeom>
          </p:spPr>
          <p:txBody>
            <a:bodyPr wrap="square">
              <a:spAutoFit/>
            </a:bodyPr>
            <a:lstStyle/>
            <a:p>
              <a:pPr algn="ctr"/>
              <a:r>
                <a:rPr lang="es" sz="7000" b="1" i="0" strike="noStrike" cap="none" spc="0" baseline="0" dirty="0">
                  <a:solidFill>
                    <a:srgbClr val="496F63"/>
                  </a:solidFill>
                  <a:effectLst>
                    <a:outerShdw blurRad="38100" dist="38100" dir="2700000" algn="tl">
                      <a:srgbClr val="000000">
                        <a:alpha val="43137"/>
                      </a:srgbClr>
                    </a:outerShdw>
                    <a:reflection blurRad="6350" stA="55000" endA="300" endPos="45500" dir="5400000" sy="-100000" algn="bl" rotWithShape="0"/>
                  </a:effectLst>
                  <a:latin typeface="Arial"/>
                  <a:ea typeface="Arial"/>
                  <a:cs typeface="Arial"/>
                </a:rPr>
                <a:t>"Si queremos que el día de mañana sea mejor que el de hoy, sólo hay un modo: debemos ser más </a:t>
              </a:r>
              <a:r>
                <a:rPr lang="es" sz="7000" b="1" i="0" strike="noStrike" cap="none" spc="0" baseline="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Arial"/>
                  <a:ea typeface="Arial"/>
                  <a:cs typeface="Arial"/>
                </a:rPr>
                <a:t>creativos</a:t>
              </a:r>
              <a:r>
                <a:rPr lang="es" sz="7000" b="0" i="0" strike="noStrike" cap="none" spc="0" baseline="0">
                  <a:solidFill>
                    <a:srgbClr val="496F63"/>
                  </a:solidFill>
                  <a:effectLst>
                    <a:outerShdw blurRad="38100" dist="38100" dir="2700000" algn="tl">
                      <a:srgbClr val="000000">
                        <a:alpha val="43137"/>
                      </a:srgbClr>
                    </a:outerShdw>
                    <a:reflection blurRad="6350" stA="55000" endA="300" endPos="45500" dir="5400000" sy="-100000" algn="bl" rotWithShape="0"/>
                  </a:effectLst>
                  <a:latin typeface="Arial"/>
                  <a:ea typeface="Arial"/>
                  <a:cs typeface="Arial"/>
                </a:rPr>
                <a:t>”.</a:t>
              </a:r>
              <a:endParaRPr lang="pl-PL" sz="7000" b="1" dirty="0">
                <a:solidFill>
                  <a:srgbClr val="496F63"/>
                </a:solidFill>
                <a:effectLst>
                  <a:outerShdw blurRad="38100" dist="38100" dir="2700000" algn="tl">
                    <a:srgbClr val="000000">
                      <a:alpha val="43137"/>
                    </a:srgbClr>
                  </a:outerShdw>
                  <a:reflection blurRad="6350" stA="55000" endA="300" endPos="45500" dir="5400000" sy="-100000" algn="bl" rotWithShape="0"/>
                </a:effectLst>
              </a:endParaRPr>
            </a:p>
          </p:txBody>
        </p:sp>
      </p:grpSp>
    </p:spTree>
    <p:extLst>
      <p:ext uri="{BB962C8B-B14F-4D97-AF65-F5344CB8AC3E}">
        <p14:creationId xmlns:p14="http://schemas.microsoft.com/office/powerpoint/2010/main" val="309513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57F5AC-88E4-324E-81CA-E4297F19EC8E}"/>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0" y="-1767179"/>
            <a:ext cx="14041665" cy="11437517"/>
          </a:xfrm>
          <a:prstGeom prst="rect">
            <a:avLst/>
          </a:prstGeom>
        </p:spPr>
      </p:pic>
      <p:sp>
        <p:nvSpPr>
          <p:cNvPr id="68" name="Shape 68"/>
          <p:cNvSpPr/>
          <p:nvPr/>
        </p:nvSpPr>
        <p:spPr>
          <a:xfrm>
            <a:off x="828145" y="1077731"/>
            <a:ext cx="13867135" cy="3746088"/>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rm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l"/>
            <a:r>
              <a:rPr lang="es" sz="9000" b="1" i="0" strike="noStrike" cap="none" spc="0" baseline="0">
                <a:solidFill>
                  <a:srgbClr val="496F63"/>
                </a:solidFill>
                <a:effectLst/>
                <a:latin typeface="Arial"/>
                <a:ea typeface="Arial"/>
                <a:cs typeface="Arial"/>
              </a:rPr>
              <a:t>¿Qué es la creatividad?</a:t>
            </a:r>
            <a:endParaRPr lang="en-US" sz="9000">
              <a:solidFill>
                <a:srgbClr val="496F63"/>
              </a:solidFill>
              <a:latin typeface="Arial" panose="020B0604020202020204" pitchFamily="34" charset="0"/>
              <a:cs typeface="Arial" panose="020B0604020202020204" pitchFamily="34" charset="0"/>
            </a:endParaRPr>
          </a:p>
        </p:txBody>
      </p:sp>
      <p:sp>
        <p:nvSpPr>
          <p:cNvPr id="70" name="Shape 70"/>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a:lstStyle/>
          <a:p>
            <a:fld id="{86CB4B4D-7CA3-9044-876B-883B54F8677D}" type="slidenum">
              <a:rPr/>
              <a:t>3</a:t>
            </a:fld>
            <a:endParaRPr/>
          </a:p>
        </p:txBody>
      </p:sp>
      <p:sp>
        <p:nvSpPr>
          <p:cNvPr id="2" name="Prostokąt 1">
            <a:extLst>
              <a:ext uri="{FF2B5EF4-FFF2-40B4-BE49-F238E27FC236}">
                <a16:creationId xmlns:a16="http://schemas.microsoft.com/office/drawing/2014/main" id="{14150BDE-819D-4758-AD12-7C4C8746D3C3}"/>
              </a:ext>
            </a:extLst>
          </p:cNvPr>
          <p:cNvSpPr/>
          <p:nvPr/>
        </p:nvSpPr>
        <p:spPr>
          <a:xfrm>
            <a:off x="1325489" y="2999652"/>
            <a:ext cx="9161695" cy="6555641"/>
          </a:xfrm>
          <a:prstGeom prst="rect">
            <a:avLst/>
          </a:prstGeom>
        </p:spPr>
        <p:txBody>
          <a:bodyPr wrap="square">
            <a:spAutoFit/>
          </a:bodyPr>
          <a:lstStyle/>
          <a:p>
            <a:pPr algn="l">
              <a:spcAft>
                <a:spcPts val="2400"/>
              </a:spcAft>
            </a:pPr>
            <a:r>
              <a:rPr lang="es" sz="6000" b="1" i="0" strike="noStrike" cap="none" spc="0" baseline="0" dirty="0">
                <a:solidFill>
                  <a:srgbClr val="71BB9A"/>
                </a:solidFill>
                <a:effectLst/>
                <a:latin typeface="Arial"/>
                <a:ea typeface="Arial"/>
                <a:cs typeface="Arial"/>
              </a:rPr>
              <a:t>La creatividad se define como un proceso mental</a:t>
            </a:r>
            <a:r>
              <a:rPr lang="es" sz="6000" b="1" i="0" strike="noStrike" cap="none" spc="0" dirty="0">
                <a:solidFill>
                  <a:srgbClr val="71BB9A"/>
                </a:solidFill>
                <a:effectLst/>
                <a:latin typeface="Arial"/>
                <a:ea typeface="Arial"/>
                <a:cs typeface="Arial"/>
              </a:rPr>
              <a:t> </a:t>
            </a:r>
            <a:r>
              <a:rPr lang="es" sz="6000" b="1" i="0" strike="noStrike" cap="none" spc="0" baseline="0" dirty="0">
                <a:solidFill>
                  <a:srgbClr val="71BB9A"/>
                </a:solidFill>
                <a:effectLst/>
                <a:latin typeface="Arial"/>
                <a:ea typeface="Arial"/>
                <a:cs typeface="Arial"/>
              </a:rPr>
              <a:t>que da como resultado la aparición de nuevas ideas, soluciones</a:t>
            </a:r>
            <a:r>
              <a:rPr lang="es" sz="6000" b="1" i="0" strike="noStrike" cap="none" spc="0" dirty="0">
                <a:solidFill>
                  <a:srgbClr val="71BB9A"/>
                </a:solidFill>
                <a:effectLst/>
                <a:latin typeface="Arial"/>
                <a:ea typeface="Arial"/>
                <a:cs typeface="Arial"/>
              </a:rPr>
              <a:t> y </a:t>
            </a:r>
            <a:r>
              <a:rPr lang="es" sz="6000" b="1" i="0" strike="noStrike" cap="none" spc="0" baseline="0" dirty="0">
                <a:solidFill>
                  <a:srgbClr val="71BB9A"/>
                </a:solidFill>
                <a:effectLst/>
                <a:latin typeface="Arial"/>
                <a:ea typeface="Arial"/>
                <a:cs typeface="Arial"/>
              </a:rPr>
              <a:t>productos considerados útiles.</a:t>
            </a:r>
            <a:endParaRPr lang="pl-PL" sz="6000" b="1" dirty="0">
              <a:solidFill>
                <a:srgbClr val="71BB9A"/>
              </a:solidFill>
              <a:latin typeface="Arial" panose="020B0604020202020204" pitchFamily="34" charset="0"/>
              <a:cs typeface="Arial" panose="020B0604020202020204" pitchFamily="34" charset="0"/>
            </a:endParaRPr>
          </a:p>
        </p:txBody>
      </p:sp>
      <p:grpSp>
        <p:nvGrpSpPr>
          <p:cNvPr id="5" name="Group 4"/>
          <p:cNvGrpSpPr/>
          <p:nvPr/>
        </p:nvGrpSpPr>
        <p:grpSpPr>
          <a:xfrm>
            <a:off x="13896817" y="3337939"/>
            <a:ext cx="9747555" cy="7633126"/>
            <a:chOff x="14695280" y="1341150"/>
            <a:chExt cx="9747555" cy="7633126"/>
          </a:xfrm>
        </p:grpSpPr>
        <p:sp>
          <p:nvSpPr>
            <p:cNvPr id="14" name="Shape 78">
              <a:extLst>
                <a:ext uri="{FF2B5EF4-FFF2-40B4-BE49-F238E27FC236}">
                  <a16:creationId xmlns:a16="http://schemas.microsoft.com/office/drawing/2014/main" id="{02F9BED6-8EFA-451F-A3BE-17F6F1C76771}"/>
                </a:ext>
              </a:extLst>
            </p:cNvPr>
            <p:cNvSpPr/>
            <p:nvPr/>
          </p:nvSpPr>
          <p:spPr>
            <a:xfrm>
              <a:off x="14695280" y="1341150"/>
              <a:ext cx="9352606" cy="6498986"/>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5" name="Rectangle 1">
              <a:extLst>
                <a:ext uri="{FF2B5EF4-FFF2-40B4-BE49-F238E27FC236}">
                  <a16:creationId xmlns:a16="http://schemas.microsoft.com/office/drawing/2014/main" id="{1A256849-46FD-4D88-8026-9A4D544CBD2D}"/>
                </a:ext>
              </a:extLst>
            </p:cNvPr>
            <p:cNvSpPr/>
            <p:nvPr/>
          </p:nvSpPr>
          <p:spPr>
            <a:xfrm>
              <a:off x="15126537" y="8512611"/>
              <a:ext cx="9316296" cy="441960"/>
            </a:xfrm>
            <a:prstGeom prst="rect">
              <a:avLst/>
            </a:prstGeom>
          </p:spPr>
          <p:txBody>
            <a:bodyPr wrap="square" lIns="91440" tIns="45720" rIns="91440" bIns="45720" anchor="t">
              <a:spAutoFit/>
            </a:bodyPr>
            <a:lstStyle/>
            <a:p>
              <a:pPr algn="l"/>
              <a:r>
                <a:rPr lang="es" sz="2300" b="1" i="0" strike="noStrike" cap="none" spc="0" baseline="0">
                  <a:solidFill>
                    <a:srgbClr val="FFFFFF"/>
                  </a:solidFill>
                  <a:effectLst/>
                  <a:latin typeface="Arial"/>
                  <a:ea typeface="Arial"/>
                  <a:cs typeface="Arial"/>
                </a:rPr>
                <a:t>Fuente: </a:t>
              </a:r>
              <a:r>
                <a:rPr lang="es" sz="2300" b="1" i="0" strike="noStrike" cap="none" spc="0" baseline="0">
                  <a:solidFill>
                    <a:srgbClr val="FFFFFF"/>
                  </a:solidFill>
                  <a:effectLst/>
                  <a:latin typeface="Arial"/>
                  <a:ea typeface="Arial"/>
                  <a:cs typeface="Arial"/>
                  <a:hlinkClick r:id="rId4" history="0"/>
                </a:rPr>
                <a:t>https://www.youtube.com/watch?v=NugRZGDbPFU</a:t>
              </a:r>
              <a:endParaRPr lang="pl-PL" b="1">
                <a:solidFill>
                  <a:srgbClr val="FFFFFF"/>
                </a:solidFill>
                <a:latin typeface="Arial"/>
                <a:cs typeface="Arial"/>
              </a:endParaRPr>
            </a:p>
          </p:txBody>
        </p:sp>
        <p:pic>
          <p:nvPicPr>
            <p:cNvPr id="4" name="Obraz 3">
              <a:hlinkClick r:id="rId4"/>
              <a:extLst>
                <a:ext uri="{FF2B5EF4-FFF2-40B4-BE49-F238E27FC236}">
                  <a16:creationId xmlns:a16="http://schemas.microsoft.com/office/drawing/2014/main" id="{F5A849DF-C825-453C-8DC1-6E8B1C5ACCC8}"/>
                </a:ext>
              </a:extLst>
            </p:cNvPr>
            <p:cNvPicPr>
              <a:picLocks noChangeAspect="1"/>
            </p:cNvPicPr>
            <p:nvPr/>
          </p:nvPicPr>
          <p:blipFill>
            <a:blip r:embed="rId5"/>
            <a:stretch>
              <a:fillRect/>
            </a:stretch>
          </p:blipFill>
          <p:spPr>
            <a:xfrm>
              <a:off x="15075956" y="1900009"/>
              <a:ext cx="8617417" cy="4844931"/>
            </a:xfrm>
            <a:prstGeom prst="rect">
              <a:avLst/>
            </a:prstGeom>
          </p:spPr>
        </p:pic>
      </p:grpSp>
      <p:pic>
        <p:nvPicPr>
          <p:cNvPr id="7" name="Obraz 6">
            <a:extLst>
              <a:ext uri="{FF2B5EF4-FFF2-40B4-BE49-F238E27FC236}">
                <a16:creationId xmlns:a16="http://schemas.microsoft.com/office/drawing/2014/main" id="{F6BA6B81-2B29-4C62-B9F0-A8E6BA29BC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1743" y="8211088"/>
            <a:ext cx="11697266" cy="5804259"/>
          </a:xfrm>
          <a:prstGeom prst="rect">
            <a:avLst/>
          </a:prstGeom>
        </p:spPr>
      </p:pic>
      <p:sp>
        <p:nvSpPr>
          <p:cNvPr id="13" name="Prostokąt 2">
            <a:extLst>
              <a:ext uri="{FF2B5EF4-FFF2-40B4-BE49-F238E27FC236}">
                <a16:creationId xmlns:a16="http://schemas.microsoft.com/office/drawing/2014/main" id="{20F5FCC3-682F-7242-910B-C59F9578A10D}"/>
              </a:ext>
            </a:extLst>
          </p:cNvPr>
          <p:cNvSpPr/>
          <p:nvPr/>
        </p:nvSpPr>
        <p:spPr>
          <a:xfrm>
            <a:off x="21825655" y="9377950"/>
            <a:ext cx="1751330" cy="579120"/>
          </a:xfrm>
          <a:prstGeom prst="rect">
            <a:avLst/>
          </a:prstGeom>
        </p:spPr>
        <p:txBody>
          <a:bodyPr wrap="none">
            <a:spAutoFit/>
          </a:bodyPr>
          <a:lstStyle/>
          <a:p>
            <a:r>
              <a:rPr lang="es" sz="3200" b="0" i="0" strike="noStrike" cap="none" spc="0" baseline="0">
                <a:solidFill>
                  <a:srgbClr val="A6A7AC"/>
                </a:solidFill>
                <a:effectLst/>
                <a:latin typeface="Times New Roman"/>
                <a:ea typeface="Times New Roman"/>
                <a:cs typeface="Times New Roman"/>
              </a:rPr>
              <a:t>(4.0mins)</a:t>
            </a:r>
            <a:endParaRPr lang="pl-PL" sz="3200">
              <a:latin typeface="Times New Roman" panose="02020603050405020304" pitchFamily="18" charset="0"/>
              <a:ea typeface="Calibri" panose="020F0502020204030204" pitchFamily="34" charset="0"/>
            </a:endParaRPr>
          </a:p>
        </p:txBody>
      </p:sp>
      <p:sp>
        <p:nvSpPr>
          <p:cNvPr id="12" name="Rectangle 1">
            <a:extLst>
              <a:ext uri="{FF2B5EF4-FFF2-40B4-BE49-F238E27FC236}">
                <a16:creationId xmlns:a16="http://schemas.microsoft.com/office/drawing/2014/main" id="{4D49CEC6-F031-4158-8FC7-828B977EEECE}"/>
              </a:ext>
            </a:extLst>
          </p:cNvPr>
          <p:cNvSpPr/>
          <p:nvPr/>
        </p:nvSpPr>
        <p:spPr>
          <a:xfrm>
            <a:off x="209643" y="12906152"/>
            <a:ext cx="9275016" cy="457200"/>
          </a:xfrm>
          <a:prstGeom prst="rect">
            <a:avLst/>
          </a:prstGeom>
        </p:spPr>
        <p:txBody>
          <a:bodyPr wrap="square">
            <a:spAutoFit/>
          </a:bodyPr>
          <a:lstStyle/>
          <a:p>
            <a:pPr algn="l"/>
            <a:r>
              <a:rPr lang="es" sz="2400" b="1" i="0" strike="noStrike" cap="none" spc="0" baseline="0">
                <a:solidFill>
                  <a:srgbClr val="496F63"/>
                </a:solidFill>
                <a:effectLst/>
                <a:latin typeface="Arial"/>
                <a:ea typeface="Arial"/>
                <a:cs typeface="Arial"/>
              </a:rPr>
              <a:t>Fuente: A. Wojtczuk-Turek, Rozwijanie kompetencji twórczych</a:t>
            </a:r>
          </a:p>
        </p:txBody>
      </p:sp>
      <p:sp>
        <p:nvSpPr>
          <p:cNvPr id="6" name="TextBox 5">
            <a:extLst>
              <a:ext uri="{FF2B5EF4-FFF2-40B4-BE49-F238E27FC236}">
                <a16:creationId xmlns:a16="http://schemas.microsoft.com/office/drawing/2014/main" id="{13BBB01F-D0CE-45EC-B421-1D9DA60F97B3}"/>
              </a:ext>
            </a:extLst>
          </p:cNvPr>
          <p:cNvSpPr txBox="1"/>
          <p:nvPr/>
        </p:nvSpPr>
        <p:spPr>
          <a:xfrm>
            <a:off x="14041665" y="1255335"/>
            <a:ext cx="8994800" cy="1905000"/>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50000"/>
              </a:lnSpc>
              <a:spcBef>
                <a:spcPct val="0"/>
              </a:spcBef>
              <a:spcAft>
                <a:spcPct val="0"/>
              </a:spcAft>
              <a:buClrTx/>
              <a:buSzTx/>
              <a:buFontTx/>
              <a:buNone/>
            </a:pPr>
            <a:r>
              <a:rPr lang="es" sz="4400" b="0" i="0" strike="noStrike" cap="none" spc="0" baseline="0" dirty="0">
                <a:solidFill>
                  <a:srgbClr val="496F63"/>
                </a:solidFill>
                <a:effectLst/>
                <a:latin typeface="Arial"/>
                <a:ea typeface="Arial"/>
                <a:cs typeface="Arial"/>
              </a:rPr>
              <a:t>VER</a:t>
            </a:r>
            <a:r>
              <a:rPr lang="es" sz="3600" b="0" i="0" strike="noStrike" cap="none" spc="0" baseline="0" dirty="0">
                <a:solidFill>
                  <a:srgbClr val="496F63"/>
                </a:solidFill>
                <a:effectLst/>
                <a:latin typeface="Arial"/>
                <a:ea typeface="Arial"/>
                <a:cs typeface="Arial"/>
              </a:rPr>
              <a:t> </a:t>
            </a:r>
          </a:p>
          <a:p>
            <a:pPr algn="ctr">
              <a:lnSpc>
                <a:spcPct val="150000"/>
              </a:lnSpc>
            </a:pPr>
            <a:r>
              <a:rPr lang="es" sz="3600" b="0" i="0" strike="noStrike" cap="none" spc="0" baseline="0" dirty="0">
                <a:solidFill>
                  <a:srgbClr val="496F63"/>
                </a:solidFill>
                <a:effectLst/>
                <a:latin typeface="PT Sans"/>
                <a:ea typeface="PT Sans"/>
                <a:cs typeface="PT Sans"/>
              </a:rPr>
              <a:t> </a:t>
            </a:r>
            <a:r>
              <a:rPr lang="en-GB" sz="3600" dirty="0">
                <a:solidFill>
                  <a:srgbClr val="496F63"/>
                </a:solidFill>
              </a:rPr>
              <a:t>Where Good Ideas Come From</a:t>
            </a:r>
            <a:endParaRPr lang="es" sz="3600" b="0" i="0" strike="noStrike" cap="none" spc="0" baseline="0" dirty="0">
              <a:solidFill>
                <a:srgbClr val="496F63"/>
              </a:solidFill>
              <a:effectLst/>
              <a:latin typeface="PT Sans"/>
              <a:ea typeface="PT Sans"/>
              <a:cs typeface="PT Sans"/>
            </a:endParaRPr>
          </a:p>
        </p:txBody>
      </p:sp>
    </p:spTree>
    <p:extLst>
      <p:ext uri="{BB962C8B-B14F-4D97-AF65-F5344CB8AC3E}">
        <p14:creationId xmlns:p14="http://schemas.microsoft.com/office/powerpoint/2010/main" val="196431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par>
                    <p:cTn id="11" fill="hold" nodeType="clickPar">
                      <p:stCondLst>
                        <p:cond delay="indefinite"/>
                        <p:cond evt="onBegin" delay="0">
                          <p:tn val="10"/>
                        </p:cond>
                      </p:stCondLst>
                      <p:childTnLst>
                        <p:par>
                          <p:cTn id="12" fill="hold" nodeType="after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up)">
                                      <p:cBhvr>
                                        <p:cTn id="15" dur="2000"/>
                                        <p:tgtEl>
                                          <p:spTgt spid="2">
                                            <p:txEl>
                                              <p:pRg st="0" end="0"/>
                                            </p:txEl>
                                          </p:spTgt>
                                        </p:tgtEl>
                                      </p:cBhvr>
                                    </p:animEffect>
                                  </p:childTnLst>
                                </p:cTn>
                              </p:par>
                            </p:childTnLst>
                          </p:cTn>
                        </p:par>
                        <p:par>
                          <p:cTn id="16" fill="hold" nodeType="afterGroup">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3000"/>
                                        <p:tgtEl>
                                          <p:spTgt spid="12"/>
                                        </p:tgtEl>
                                      </p:cBhvr>
                                    </p:animEffect>
                                  </p:childTnLst>
                                </p:cTn>
                              </p:par>
                            </p:childTnLst>
                          </p:cTn>
                        </p:par>
                      </p:childTnLst>
                    </p:cTn>
                  </p:par>
                  <p:par>
                    <p:cTn id="20" fill="hold" nodeType="clickPar">
                      <p:stCondLst>
                        <p:cond delay="indefinite"/>
                        <p:cond evt="onBegin" delay="0">
                          <p:tn val="19"/>
                        </p:cond>
                      </p:stCondLst>
                      <p:childTnLst>
                        <p:par>
                          <p:cTn id="21" fill="hold" nodeType="after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2" grpId="0" uiExpand="1" build="p"/>
      <p:bldP spid="13"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57F5AC-88E4-324E-81CA-E4297F19EC8E}"/>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958335" y="26891"/>
            <a:ext cx="14041665" cy="15049440"/>
          </a:xfrm>
          <a:prstGeom prst="rect">
            <a:avLst/>
          </a:prstGeom>
        </p:spPr>
      </p:pic>
      <p:sp>
        <p:nvSpPr>
          <p:cNvPr id="68" name="Shape 68"/>
          <p:cNvSpPr/>
          <p:nvPr/>
        </p:nvSpPr>
        <p:spPr>
          <a:xfrm>
            <a:off x="430263" y="896575"/>
            <a:ext cx="15059248" cy="3746088"/>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rm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l"/>
            <a:r>
              <a:rPr lang="es" sz="6600" b="1" i="0" strike="noStrike" cap="none" spc="0" baseline="0" dirty="0">
                <a:solidFill>
                  <a:srgbClr val="496F63"/>
                </a:solidFill>
                <a:effectLst/>
                <a:latin typeface="Arial"/>
                <a:ea typeface="Arial"/>
                <a:cs typeface="Arial"/>
              </a:rPr>
              <a:t>Condicionantes de la creatividad:</a:t>
            </a:r>
          </a:p>
        </p:txBody>
      </p:sp>
      <p:sp>
        <p:nvSpPr>
          <p:cNvPr id="70" name="Shape 70"/>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a:lstStyle/>
          <a:p>
            <a:fld id="{86CB4B4D-7CA3-9044-876B-883B54F8677D}" type="slidenum">
              <a:rPr/>
              <a:t>4</a:t>
            </a:fld>
            <a:endParaRPr/>
          </a:p>
        </p:txBody>
      </p:sp>
      <p:sp>
        <p:nvSpPr>
          <p:cNvPr id="2" name="Prostokąt 1">
            <a:extLst>
              <a:ext uri="{FF2B5EF4-FFF2-40B4-BE49-F238E27FC236}">
                <a16:creationId xmlns:a16="http://schemas.microsoft.com/office/drawing/2014/main" id="{14150BDE-819D-4758-AD12-7C4C8746D3C3}"/>
              </a:ext>
            </a:extLst>
          </p:cNvPr>
          <p:cNvSpPr/>
          <p:nvPr/>
        </p:nvSpPr>
        <p:spPr>
          <a:xfrm>
            <a:off x="830273" y="1995130"/>
            <a:ext cx="14041665" cy="9818072"/>
          </a:xfrm>
          <a:prstGeom prst="rect">
            <a:avLst/>
          </a:prstGeom>
        </p:spPr>
        <p:txBody>
          <a:bodyPr wrap="square">
            <a:spAutoFit/>
          </a:bodyPr>
          <a:lstStyle/>
          <a:p>
            <a:pPr marL="914400" indent="-914400" algn="l">
              <a:buAutoNum type="alphaLcParenR"/>
            </a:pPr>
            <a:r>
              <a:rPr lang="es" sz="5000" b="1" i="0" strike="noStrike" cap="none" spc="0" baseline="0" dirty="0">
                <a:solidFill>
                  <a:srgbClr val="53585F"/>
                </a:solidFill>
                <a:effectLst/>
                <a:latin typeface="Arial"/>
                <a:ea typeface="Arial"/>
                <a:cs typeface="Arial"/>
              </a:rPr>
              <a:t>Rasgos y habilidades propias del individuo:</a:t>
            </a:r>
          </a:p>
          <a:p>
            <a:pPr algn="l"/>
            <a:endParaRPr lang="en-US" sz="4800" b="1" dirty="0">
              <a:solidFill>
                <a:srgbClr val="496F63"/>
              </a:solidFill>
              <a:latin typeface="Arial" panose="020B0604020202020204" pitchFamily="34" charset="0"/>
              <a:cs typeface="Arial" panose="020B0604020202020204" pitchFamily="34" charset="0"/>
            </a:endParaRPr>
          </a:p>
          <a:p>
            <a:pPr marL="685800" indent="-685800" algn="l">
              <a:buFont typeface="Arial" panose="020B0604020202020204" pitchFamily="34" charset="0"/>
              <a:buChar char="•"/>
            </a:pPr>
            <a:r>
              <a:rPr lang="es" sz="4400" b="1" i="0" strike="noStrike" cap="none" spc="0" baseline="0" dirty="0">
                <a:solidFill>
                  <a:srgbClr val="496F63"/>
                </a:solidFill>
                <a:effectLst/>
                <a:latin typeface="Arial"/>
                <a:ea typeface="Arial"/>
                <a:cs typeface="Arial"/>
              </a:rPr>
              <a:t>perseverancia</a:t>
            </a:r>
          </a:p>
          <a:p>
            <a:pPr marL="685800" indent="-685800" algn="l">
              <a:buFont typeface="Arial" panose="020B0604020202020204" pitchFamily="34" charset="0"/>
              <a:buChar char="•"/>
            </a:pPr>
            <a:r>
              <a:rPr lang="es" sz="4400" b="1" i="0" strike="noStrike" cap="none" spc="0" baseline="0" dirty="0">
                <a:solidFill>
                  <a:srgbClr val="496F63"/>
                </a:solidFill>
                <a:effectLst/>
                <a:latin typeface="Arial"/>
                <a:ea typeface="Arial"/>
                <a:cs typeface="Arial"/>
              </a:rPr>
              <a:t>necesidad de autonomía</a:t>
            </a:r>
          </a:p>
          <a:p>
            <a:pPr marL="685800" indent="-685800" algn="l">
              <a:buFont typeface="Arial" panose="020B0604020202020204" pitchFamily="34" charset="0"/>
              <a:buChar char="•"/>
            </a:pPr>
            <a:r>
              <a:rPr lang="es" sz="4400" b="1" i="0" strike="noStrike" cap="none" spc="0" baseline="0" dirty="0">
                <a:solidFill>
                  <a:srgbClr val="496F63"/>
                </a:solidFill>
                <a:effectLst/>
                <a:latin typeface="Arial"/>
                <a:ea typeface="Arial"/>
                <a:cs typeface="Arial"/>
              </a:rPr>
              <a:t>centrarse en los riesgos</a:t>
            </a:r>
          </a:p>
          <a:p>
            <a:pPr marL="685800" indent="-685800" algn="l">
              <a:buFont typeface="Arial" panose="020B0604020202020204" pitchFamily="34" charset="0"/>
              <a:buChar char="•"/>
            </a:pPr>
            <a:r>
              <a:rPr lang="es" sz="4400" b="1" i="0" strike="noStrike" cap="none" spc="0" baseline="0" dirty="0">
                <a:solidFill>
                  <a:srgbClr val="496F63"/>
                </a:solidFill>
                <a:effectLst/>
                <a:latin typeface="Arial"/>
                <a:ea typeface="Arial"/>
                <a:cs typeface="Arial"/>
              </a:rPr>
              <a:t>pensamiento y evaluación independientes</a:t>
            </a:r>
          </a:p>
          <a:p>
            <a:pPr marL="685800" indent="-685800" algn="l">
              <a:buFont typeface="Arial" panose="020B0604020202020204" pitchFamily="34" charset="0"/>
              <a:buChar char="•"/>
            </a:pPr>
            <a:r>
              <a:rPr lang="es" sz="4400" b="1" i="0" strike="noStrike" cap="none" spc="0" baseline="0" dirty="0">
                <a:solidFill>
                  <a:srgbClr val="496F63"/>
                </a:solidFill>
                <a:effectLst/>
                <a:latin typeface="Arial"/>
                <a:ea typeface="Arial"/>
                <a:cs typeface="Arial"/>
              </a:rPr>
              <a:t>limitación de los juicios</a:t>
            </a:r>
          </a:p>
          <a:p>
            <a:pPr marL="685800" indent="-685800" algn="l">
              <a:buFont typeface="Arial" panose="020B0604020202020204" pitchFamily="34" charset="0"/>
              <a:buChar char="•"/>
            </a:pPr>
            <a:r>
              <a:rPr lang="es" sz="4400" b="1" i="0" strike="noStrike" cap="none" spc="0" baseline="0" dirty="0">
                <a:solidFill>
                  <a:srgbClr val="496F63"/>
                </a:solidFill>
                <a:effectLst/>
                <a:latin typeface="Arial"/>
                <a:ea typeface="Arial"/>
                <a:cs typeface="Arial"/>
              </a:rPr>
              <a:t>libertad de actuación</a:t>
            </a:r>
          </a:p>
          <a:p>
            <a:pPr marL="685800" indent="-685800" algn="l">
              <a:buFont typeface="Arial" panose="020B0604020202020204" pitchFamily="34" charset="0"/>
              <a:buChar char="•"/>
            </a:pPr>
            <a:r>
              <a:rPr lang="es" sz="4400" b="1" i="0" strike="noStrike" cap="none" spc="0" baseline="0" dirty="0">
                <a:solidFill>
                  <a:srgbClr val="496F63"/>
                </a:solidFill>
                <a:effectLst/>
                <a:latin typeface="Arial"/>
                <a:ea typeface="Arial"/>
                <a:cs typeface="Arial"/>
              </a:rPr>
              <a:t>generar muchas ideas</a:t>
            </a:r>
          </a:p>
          <a:p>
            <a:pPr marL="685800" indent="-685800" algn="l">
              <a:buFont typeface="Arial" panose="020B0604020202020204" pitchFamily="34" charset="0"/>
              <a:buChar char="•"/>
            </a:pPr>
            <a:r>
              <a:rPr lang="es" sz="4400" b="1" i="0" strike="noStrike" cap="none" spc="0" baseline="0" dirty="0">
                <a:solidFill>
                  <a:srgbClr val="496F63"/>
                </a:solidFill>
                <a:effectLst/>
                <a:latin typeface="Arial"/>
                <a:ea typeface="Arial"/>
                <a:cs typeface="Arial"/>
              </a:rPr>
              <a:t>desarrollar las ideas de otros</a:t>
            </a:r>
          </a:p>
          <a:p>
            <a:pPr marL="685800" indent="-685800" algn="l">
              <a:buFont typeface="Arial" panose="020B0604020202020204" pitchFamily="34" charset="0"/>
              <a:buChar char="•"/>
            </a:pPr>
            <a:r>
              <a:rPr lang="es" sz="4400" b="1" i="0" strike="noStrike" cap="none" spc="0" baseline="0" dirty="0">
                <a:solidFill>
                  <a:srgbClr val="496F63"/>
                </a:solidFill>
                <a:effectLst/>
                <a:latin typeface="Arial"/>
                <a:ea typeface="Arial"/>
                <a:cs typeface="Arial"/>
              </a:rPr>
              <a:t>carecer por miedo al fracaso o a hacer el ridículo</a:t>
            </a:r>
          </a:p>
          <a:p>
            <a:pPr marL="685800" indent="-685800" algn="l">
              <a:buFont typeface="Arial" panose="020B0604020202020204" pitchFamily="34" charset="0"/>
              <a:buChar char="•"/>
            </a:pPr>
            <a:r>
              <a:rPr lang="es" sz="4400" b="1" i="0" strike="noStrike" cap="none" spc="0" baseline="0" dirty="0">
                <a:solidFill>
                  <a:srgbClr val="496F63"/>
                </a:solidFill>
                <a:effectLst/>
                <a:latin typeface="Arial"/>
                <a:ea typeface="Arial"/>
                <a:cs typeface="Arial"/>
              </a:rPr>
              <a:t>actitud positiva de los empleados y del equipo</a:t>
            </a:r>
          </a:p>
          <a:p>
            <a:pPr marL="685800" indent="-685800" algn="l">
              <a:buFont typeface="Arial" panose="020B0604020202020204" pitchFamily="34" charset="0"/>
              <a:buChar char="•"/>
            </a:pPr>
            <a:r>
              <a:rPr lang="es" sz="4400" b="1" i="0" strike="noStrike" cap="none" spc="0" baseline="0" dirty="0">
                <a:solidFill>
                  <a:srgbClr val="496F63"/>
                </a:solidFill>
                <a:effectLst/>
                <a:latin typeface="Arial"/>
                <a:ea typeface="Arial"/>
                <a:cs typeface="Arial"/>
              </a:rPr>
              <a:t>intuición</a:t>
            </a:r>
            <a:endParaRPr lang="pl-PL" sz="4800" b="1" dirty="0">
              <a:solidFill>
                <a:srgbClr val="496F63"/>
              </a:solidFill>
              <a:latin typeface="Arial" panose="020B0604020202020204" pitchFamily="34" charset="0"/>
              <a:cs typeface="Arial" panose="020B0604020202020204" pitchFamily="34" charset="0"/>
            </a:endParaRPr>
          </a:p>
        </p:txBody>
      </p:sp>
      <p:sp>
        <p:nvSpPr>
          <p:cNvPr id="9" name="Rectangle 1">
            <a:extLst>
              <a:ext uri="{FF2B5EF4-FFF2-40B4-BE49-F238E27FC236}">
                <a16:creationId xmlns:a16="http://schemas.microsoft.com/office/drawing/2014/main" id="{C44DBB15-D910-42CD-BB4B-EC0B9FC5E673}"/>
              </a:ext>
            </a:extLst>
          </p:cNvPr>
          <p:cNvSpPr/>
          <p:nvPr/>
        </p:nvSpPr>
        <p:spPr>
          <a:xfrm>
            <a:off x="626782" y="12119449"/>
            <a:ext cx="23757217" cy="830997"/>
          </a:xfrm>
          <a:prstGeom prst="rect">
            <a:avLst/>
          </a:prstGeom>
        </p:spPr>
        <p:txBody>
          <a:bodyPr wrap="square">
            <a:spAutoFit/>
          </a:bodyPr>
          <a:lstStyle/>
          <a:p>
            <a:pPr algn="l"/>
            <a:r>
              <a:rPr lang="es" sz="2400" b="1" i="0" strike="noStrike" cap="none" spc="0" baseline="0" dirty="0">
                <a:solidFill>
                  <a:srgbClr val="496F63"/>
                </a:solidFill>
                <a:effectLst/>
                <a:latin typeface="Arial"/>
                <a:ea typeface="Arial"/>
                <a:cs typeface="Arial"/>
              </a:rPr>
              <a:t>Fuente: J. Lichtarski, M. Trenkner, </a:t>
            </a:r>
            <a:r>
              <a:rPr lang="pl-PL" sz="2400" b="1" dirty="0">
                <a:solidFill>
                  <a:srgbClr val="496F63"/>
                </a:solidFill>
                <a:latin typeface="Arial" panose="020B0604020202020204" pitchFamily="34" charset="0"/>
                <a:cs typeface="Arial" panose="020B0604020202020204" pitchFamily="34" charset="0"/>
              </a:rPr>
              <a:t>On the co-</a:t>
            </a:r>
            <a:r>
              <a:rPr lang="pl-PL" sz="2400" b="1" dirty="0" err="1">
                <a:solidFill>
                  <a:srgbClr val="496F63"/>
                </a:solidFill>
                <a:latin typeface="Arial" panose="020B0604020202020204" pitchFamily="34" charset="0"/>
                <a:cs typeface="Arial" panose="020B0604020202020204" pitchFamily="34" charset="0"/>
              </a:rPr>
              <a:t>existence</a:t>
            </a:r>
            <a:r>
              <a:rPr lang="pl-PL" sz="2400" b="1" dirty="0">
                <a:solidFill>
                  <a:srgbClr val="496F63"/>
                </a:solidFill>
                <a:latin typeface="Arial" panose="020B0604020202020204" pitchFamily="34" charset="0"/>
                <a:cs typeface="Arial" panose="020B0604020202020204" pitchFamily="34" charset="0"/>
              </a:rPr>
              <a:t> of </a:t>
            </a:r>
            <a:r>
              <a:rPr lang="pl-PL" sz="2400" b="1" dirty="0" err="1">
                <a:solidFill>
                  <a:srgbClr val="496F63"/>
                </a:solidFill>
                <a:latin typeface="Arial" panose="020B0604020202020204" pitchFamily="34" charset="0"/>
                <a:cs typeface="Arial" panose="020B0604020202020204" pitchFamily="34" charset="0"/>
              </a:rPr>
              <a:t>innovation</a:t>
            </a:r>
            <a:r>
              <a:rPr lang="pl-PL" sz="2400" b="1" dirty="0">
                <a:solidFill>
                  <a:srgbClr val="496F63"/>
                </a:solidFill>
                <a:latin typeface="Arial" panose="020B0604020202020204" pitchFamily="34" charset="0"/>
                <a:cs typeface="Arial" panose="020B0604020202020204" pitchFamily="34" charset="0"/>
              </a:rPr>
              <a:t> and </a:t>
            </a:r>
            <a:r>
              <a:rPr lang="pl-PL" sz="2400" b="1" dirty="0" err="1">
                <a:solidFill>
                  <a:srgbClr val="496F63"/>
                </a:solidFill>
                <a:latin typeface="Arial" panose="020B0604020202020204" pitchFamily="34" charset="0"/>
                <a:cs typeface="Arial" panose="020B0604020202020204" pitchFamily="34" charset="0"/>
              </a:rPr>
              <a:t>creativity</a:t>
            </a:r>
            <a:r>
              <a:rPr lang="pl-PL" sz="2400" b="1" dirty="0">
                <a:solidFill>
                  <a:srgbClr val="496F63"/>
                </a:solidFill>
                <a:latin typeface="Arial" panose="020B0604020202020204" pitchFamily="34" charset="0"/>
                <a:cs typeface="Arial" panose="020B0604020202020204" pitchFamily="34" charset="0"/>
              </a:rPr>
              <a:t> in the LEAN management environment</a:t>
            </a:r>
          </a:p>
          <a:p>
            <a:pPr algn="l"/>
            <a:r>
              <a:rPr lang="en-US" sz="2400" b="1" dirty="0">
                <a:solidFill>
                  <a:srgbClr val="496F63"/>
                </a:solidFill>
                <a:latin typeface="Arial" panose="020B0604020202020204" pitchFamily="34" charset="0"/>
                <a:cs typeface="Arial" panose="020B0604020202020204" pitchFamily="34" charset="0"/>
              </a:rPr>
              <a:t>.J. </a:t>
            </a:r>
            <a:r>
              <a:rPr lang="en-US" sz="2400" b="1" dirty="0" err="1">
                <a:solidFill>
                  <a:srgbClr val="496F63"/>
                </a:solidFill>
                <a:latin typeface="Arial" panose="020B0604020202020204" pitchFamily="34" charset="0"/>
                <a:cs typeface="Arial" panose="020B0604020202020204" pitchFamily="34" charset="0"/>
              </a:rPr>
              <a:t>Parnes</a:t>
            </a:r>
            <a:r>
              <a:rPr lang="en-US" sz="2400" b="1" dirty="0">
                <a:solidFill>
                  <a:srgbClr val="496F63"/>
                </a:solidFill>
                <a:latin typeface="Arial" panose="020B0604020202020204" pitchFamily="34" charset="0"/>
                <a:cs typeface="Arial" panose="020B0604020202020204" pitchFamily="34" charset="0"/>
              </a:rPr>
              <a:t>, Optimize the magic of your mind</a:t>
            </a:r>
            <a:endParaRPr lang="pl-PL" sz="2400" b="1" dirty="0">
              <a:solidFill>
                <a:srgbClr val="496F63"/>
              </a:solidFill>
              <a:latin typeface="Arial" panose="020B0604020202020204" pitchFamily="34" charset="0"/>
              <a:cs typeface="Arial" panose="020B0604020202020204" pitchFamily="34" charset="0"/>
            </a:endParaRPr>
          </a:p>
        </p:txBody>
      </p:sp>
      <p:grpSp>
        <p:nvGrpSpPr>
          <p:cNvPr id="3" name="Group 2"/>
          <p:cNvGrpSpPr/>
          <p:nvPr/>
        </p:nvGrpSpPr>
        <p:grpSpPr>
          <a:xfrm>
            <a:off x="14809690" y="1617645"/>
            <a:ext cx="9789459" cy="10345534"/>
            <a:chOff x="15031394" y="1617645"/>
            <a:chExt cx="9352606" cy="10029122"/>
          </a:xfrm>
        </p:grpSpPr>
        <p:sp>
          <p:nvSpPr>
            <p:cNvPr id="13" name="Shape 78">
              <a:extLst>
                <a:ext uri="{FF2B5EF4-FFF2-40B4-BE49-F238E27FC236}">
                  <a16:creationId xmlns:a16="http://schemas.microsoft.com/office/drawing/2014/main" id="{6A8A65AA-F4FE-4AD5-A610-94E0450CC688}"/>
                </a:ext>
              </a:extLst>
            </p:cNvPr>
            <p:cNvSpPr/>
            <p:nvPr/>
          </p:nvSpPr>
          <p:spPr>
            <a:xfrm>
              <a:off x="15031394" y="1617645"/>
              <a:ext cx="9352606" cy="10029122"/>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4" name="pole tekstowe 13">
              <a:extLst>
                <a:ext uri="{FF2B5EF4-FFF2-40B4-BE49-F238E27FC236}">
                  <a16:creationId xmlns:a16="http://schemas.microsoft.com/office/drawing/2014/main" id="{6CDB0178-CE3D-4BB2-9B4D-0032DF4D5239}"/>
                </a:ext>
              </a:extLst>
            </p:cNvPr>
            <p:cNvSpPr txBox="1"/>
            <p:nvPr/>
          </p:nvSpPr>
          <p:spPr>
            <a:xfrm>
              <a:off x="15451872" y="2036568"/>
              <a:ext cx="8511646" cy="8264666"/>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es" sz="4000" b="0" i="0" strike="noStrike" cap="none" spc="0" baseline="0" dirty="0">
                  <a:solidFill>
                    <a:srgbClr val="FFFFFF"/>
                  </a:solidFill>
                  <a:effectLst/>
                  <a:latin typeface="PT Sans"/>
                  <a:ea typeface="PT Sans"/>
                  <a:cs typeface="PT Sans"/>
                </a:rPr>
                <a:t>Sabías que… </a:t>
              </a:r>
            </a:p>
            <a:p>
              <a:pPr algn="ctr"/>
              <a:endParaRPr lang="es" sz="4000" b="0" i="0" strike="noStrike" cap="none" spc="0" baseline="0" dirty="0">
                <a:solidFill>
                  <a:srgbClr val="FFFFFF"/>
                </a:solidFill>
                <a:effectLst/>
                <a:latin typeface="PT Sans"/>
                <a:ea typeface="PT Sans"/>
                <a:cs typeface="PT Sans"/>
              </a:endParaRPr>
            </a:p>
            <a:p>
              <a:pPr algn="l"/>
              <a:r>
                <a:rPr lang="es" sz="3600" b="0" i="0" strike="noStrike" cap="none" spc="0" baseline="0" dirty="0">
                  <a:solidFill>
                    <a:srgbClr val="FFFFFF"/>
                  </a:solidFill>
                  <a:effectLst/>
                  <a:latin typeface="PT Sans"/>
                  <a:ea typeface="PT Sans"/>
                  <a:cs typeface="PT Sans"/>
                </a:rPr>
                <a:t>En 2010, IBM realizó una encuesta entre más de 1.500 directores generales de diversas organizaciones del mundo, para saber qué competencias eran, en su opinión, las más importantes para los líderes de una organización.</a:t>
              </a:r>
            </a:p>
            <a:p>
              <a:pPr algn="l"/>
              <a:r>
                <a:rPr lang="es" sz="3600" b="0" i="0" strike="noStrike" cap="none" spc="0" baseline="0" dirty="0">
                  <a:solidFill>
                    <a:srgbClr val="FFFFFF"/>
                  </a:solidFill>
                  <a:effectLst/>
                  <a:latin typeface="PT Sans"/>
                  <a:ea typeface="PT Sans"/>
                  <a:cs typeface="PT Sans"/>
                </a:rPr>
                <a:t>Se comprobó que entre respuestas como la disciplina, las competencias directivas, la integridad, la gestión de equipos o la creación de una visión inspiradora, </a:t>
              </a:r>
              <a:r>
                <a:rPr lang="es" sz="3600" b="0" i="0" strike="noStrike" cap="none" spc="0" baseline="0" dirty="0">
                  <a:solidFill>
                    <a:srgbClr val="FFFF00"/>
                  </a:solidFill>
                  <a:effectLst/>
                  <a:latin typeface="PT Sans"/>
                  <a:ea typeface="PT Sans"/>
                  <a:cs typeface="PT Sans"/>
                </a:rPr>
                <a:t>la creatividad</a:t>
              </a:r>
              <a:r>
                <a:rPr lang="es" sz="3600" b="0" i="0" strike="noStrike" cap="none" spc="0" baseline="0" dirty="0">
                  <a:solidFill>
                    <a:srgbClr val="FFFFFF"/>
                  </a:solidFill>
                  <a:effectLst/>
                  <a:latin typeface="PT Sans"/>
                  <a:ea typeface="PT Sans"/>
                  <a:cs typeface="PT Sans"/>
                </a:rPr>
                <a:t> era el factor esencial para desenvolverse en un mundo cada vez más complejo.</a:t>
              </a:r>
              <a:endParaRPr lang="pl-PL" sz="3600" dirty="0">
                <a:solidFill>
                  <a:srgbClr val="FFFFFF"/>
                </a:solidFill>
              </a:endParaRPr>
            </a:p>
          </p:txBody>
        </p:sp>
      </p:grpSp>
      <p:sp>
        <p:nvSpPr>
          <p:cNvPr id="15" name="Rectangle 1">
            <a:extLst>
              <a:ext uri="{FF2B5EF4-FFF2-40B4-BE49-F238E27FC236}">
                <a16:creationId xmlns:a16="http://schemas.microsoft.com/office/drawing/2014/main" id="{15A5B238-6DA7-473E-B6A9-C9539E2FE2E9}"/>
              </a:ext>
            </a:extLst>
          </p:cNvPr>
          <p:cNvSpPr/>
          <p:nvPr/>
        </p:nvSpPr>
        <p:spPr>
          <a:xfrm>
            <a:off x="15000000" y="11255293"/>
            <a:ext cx="9316296" cy="707886"/>
          </a:xfrm>
          <a:prstGeom prst="rect">
            <a:avLst/>
          </a:prstGeom>
        </p:spPr>
        <p:txBody>
          <a:bodyPr wrap="square">
            <a:spAutoFit/>
          </a:bodyPr>
          <a:lstStyle/>
          <a:p>
            <a:pPr algn="l"/>
            <a:r>
              <a:rPr lang="es" sz="2000" b="1" i="0" strike="noStrike" cap="none" spc="0" baseline="0" dirty="0">
                <a:solidFill>
                  <a:srgbClr val="A6A7AC"/>
                </a:solidFill>
                <a:effectLst/>
                <a:latin typeface="Arial"/>
                <a:ea typeface="Arial"/>
                <a:cs typeface="Arial"/>
              </a:rPr>
              <a:t>Fuente: https://www.prawo.pl/kadry/dlaczego-skrzynka-pomyslow-juz-nie-wystarczy,279443.html</a:t>
            </a:r>
          </a:p>
        </p:txBody>
      </p:sp>
    </p:spTree>
    <p:extLst>
      <p:ext uri="{BB962C8B-B14F-4D97-AF65-F5344CB8AC3E}">
        <p14:creationId xmlns:p14="http://schemas.microsoft.com/office/powerpoint/2010/main" val="77579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1000"/>
                                        <p:tgtEl>
                                          <p:spTgt spid="2">
                                            <p:txEl>
                                              <p:pRg st="2" end="2"/>
                                            </p:txEl>
                                          </p:spTgt>
                                        </p:tgtEl>
                                      </p:cBhvr>
                                    </p:animEffect>
                                    <p:anim calcmode="lin" valueType="num">
                                      <p:cBhvr>
                                        <p:cTn id="1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cond evt="onBegin" delay="0">
                          <p:tn val="20"/>
                        </p:cond>
                      </p:stCondLst>
                      <p:childTnLst>
                        <p:par>
                          <p:cTn id="22" fill="hold" nodeType="after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1000"/>
                                        <p:tgtEl>
                                          <p:spTgt spid="2">
                                            <p:txEl>
                                              <p:pRg st="3" end="3"/>
                                            </p:txEl>
                                          </p:spTgt>
                                        </p:tgtEl>
                                      </p:cBhvr>
                                    </p:animEffect>
                                    <p:anim calcmode="lin" valueType="num">
                                      <p:cBhvr>
                                        <p:cTn id="2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cond evt="onBegin" delay="0">
                          <p:tn val="27"/>
                        </p:cond>
                      </p:stCondLst>
                      <p:childTnLst>
                        <p:par>
                          <p:cTn id="29" fill="hold" nodeType="afterGroup">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1000"/>
                                        <p:tgtEl>
                                          <p:spTgt spid="2">
                                            <p:txEl>
                                              <p:pRg st="4" end="4"/>
                                            </p:txEl>
                                          </p:spTgt>
                                        </p:tgtEl>
                                      </p:cBhvr>
                                    </p:animEffect>
                                    <p:anim calcmode="lin" valueType="num">
                                      <p:cBhvr>
                                        <p:cTn id="3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cond evt="onBegin" delay="0">
                          <p:tn val="34"/>
                        </p:cond>
                      </p:stCondLst>
                      <p:childTnLst>
                        <p:par>
                          <p:cTn id="36" fill="hold" nodeType="afterGroup">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fade">
                                      <p:cBhvr>
                                        <p:cTn id="39" dur="1000"/>
                                        <p:tgtEl>
                                          <p:spTgt spid="2">
                                            <p:txEl>
                                              <p:pRg st="5" end="5"/>
                                            </p:txEl>
                                          </p:spTgt>
                                        </p:tgtEl>
                                      </p:cBhvr>
                                    </p:animEffect>
                                    <p:anim calcmode="lin" valueType="num">
                                      <p:cBhvr>
                                        <p:cTn id="4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cond evt="onBegin" delay="0">
                          <p:tn val="41"/>
                        </p:cond>
                      </p:stCondLst>
                      <p:childTnLst>
                        <p:par>
                          <p:cTn id="43" fill="hold" nodeType="afterGroup">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
                                            <p:txEl>
                                              <p:pRg st="6" end="6"/>
                                            </p:txEl>
                                          </p:spTgt>
                                        </p:tgtEl>
                                        <p:attrNameLst>
                                          <p:attrName>style.visibility</p:attrName>
                                        </p:attrNameLst>
                                      </p:cBhvr>
                                      <p:to>
                                        <p:strVal val="visible"/>
                                      </p:to>
                                    </p:set>
                                    <p:animEffect transition="in" filter="fade">
                                      <p:cBhvr>
                                        <p:cTn id="46" dur="1000"/>
                                        <p:tgtEl>
                                          <p:spTgt spid="2">
                                            <p:txEl>
                                              <p:pRg st="6" end="6"/>
                                            </p:txEl>
                                          </p:spTgt>
                                        </p:tgtEl>
                                      </p:cBhvr>
                                    </p:animEffect>
                                    <p:anim calcmode="lin" valueType="num">
                                      <p:cBhvr>
                                        <p:cTn id="4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nodeType="clickPar">
                      <p:stCondLst>
                        <p:cond delay="indefinite"/>
                        <p:cond evt="onBegin" delay="0">
                          <p:tn val="48"/>
                        </p:cond>
                      </p:stCondLst>
                      <p:childTnLst>
                        <p:par>
                          <p:cTn id="50" fill="hold" nodeType="afterGroup">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
                                            <p:txEl>
                                              <p:pRg st="7" end="7"/>
                                            </p:txEl>
                                          </p:spTgt>
                                        </p:tgtEl>
                                        <p:attrNameLst>
                                          <p:attrName>style.visibility</p:attrName>
                                        </p:attrNameLst>
                                      </p:cBhvr>
                                      <p:to>
                                        <p:strVal val="visible"/>
                                      </p:to>
                                    </p:set>
                                    <p:animEffect transition="in" filter="fade">
                                      <p:cBhvr>
                                        <p:cTn id="53" dur="1000"/>
                                        <p:tgtEl>
                                          <p:spTgt spid="2">
                                            <p:txEl>
                                              <p:pRg st="7" end="7"/>
                                            </p:txEl>
                                          </p:spTgt>
                                        </p:tgtEl>
                                      </p:cBhvr>
                                    </p:animEffect>
                                    <p:anim calcmode="lin" valueType="num">
                                      <p:cBhvr>
                                        <p:cTn id="5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6" fill="hold" nodeType="clickPar">
                      <p:stCondLst>
                        <p:cond delay="indefinite"/>
                        <p:cond evt="onBegin" delay="0">
                          <p:tn val="55"/>
                        </p:cond>
                      </p:stCondLst>
                      <p:childTnLst>
                        <p:par>
                          <p:cTn id="57" fill="hold" nodeType="afterGroup">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
                                            <p:txEl>
                                              <p:pRg st="8" end="8"/>
                                            </p:txEl>
                                          </p:spTgt>
                                        </p:tgtEl>
                                        <p:attrNameLst>
                                          <p:attrName>style.visibility</p:attrName>
                                        </p:attrNameLst>
                                      </p:cBhvr>
                                      <p:to>
                                        <p:strVal val="visible"/>
                                      </p:to>
                                    </p:set>
                                    <p:animEffect transition="in" filter="fade">
                                      <p:cBhvr>
                                        <p:cTn id="60" dur="1000"/>
                                        <p:tgtEl>
                                          <p:spTgt spid="2">
                                            <p:txEl>
                                              <p:pRg st="8" end="8"/>
                                            </p:txEl>
                                          </p:spTgt>
                                        </p:tgtEl>
                                      </p:cBhvr>
                                    </p:animEffect>
                                    <p:anim calcmode="lin" valueType="num">
                                      <p:cBhvr>
                                        <p:cTn id="61"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3" fill="hold" nodeType="clickPar">
                      <p:stCondLst>
                        <p:cond delay="indefinite"/>
                        <p:cond evt="onBegin" delay="0">
                          <p:tn val="62"/>
                        </p:cond>
                      </p:stCondLst>
                      <p:childTnLst>
                        <p:par>
                          <p:cTn id="64" fill="hold" nodeType="afterGroup">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
                                            <p:txEl>
                                              <p:pRg st="9" end="9"/>
                                            </p:txEl>
                                          </p:spTgt>
                                        </p:tgtEl>
                                        <p:attrNameLst>
                                          <p:attrName>style.visibility</p:attrName>
                                        </p:attrNameLst>
                                      </p:cBhvr>
                                      <p:to>
                                        <p:strVal val="visible"/>
                                      </p:to>
                                    </p:set>
                                    <p:animEffect transition="in" filter="fade">
                                      <p:cBhvr>
                                        <p:cTn id="67" dur="1000"/>
                                        <p:tgtEl>
                                          <p:spTgt spid="2">
                                            <p:txEl>
                                              <p:pRg st="9" end="9"/>
                                            </p:txEl>
                                          </p:spTgt>
                                        </p:tgtEl>
                                      </p:cBhvr>
                                    </p:animEffect>
                                    <p:anim calcmode="lin" valueType="num">
                                      <p:cBhvr>
                                        <p:cTn id="6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9"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0" fill="hold" nodeType="clickPar">
                      <p:stCondLst>
                        <p:cond delay="indefinite"/>
                        <p:cond evt="onBegin" delay="0">
                          <p:tn val="69"/>
                        </p:cond>
                      </p:stCondLst>
                      <p:childTnLst>
                        <p:par>
                          <p:cTn id="71" fill="hold" nodeType="afterGroup">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
                                            <p:txEl>
                                              <p:pRg st="10" end="10"/>
                                            </p:txEl>
                                          </p:spTgt>
                                        </p:tgtEl>
                                        <p:attrNameLst>
                                          <p:attrName>style.visibility</p:attrName>
                                        </p:attrNameLst>
                                      </p:cBhvr>
                                      <p:to>
                                        <p:strVal val="visible"/>
                                      </p:to>
                                    </p:set>
                                    <p:animEffect transition="in" filter="fade">
                                      <p:cBhvr>
                                        <p:cTn id="74" dur="1000"/>
                                        <p:tgtEl>
                                          <p:spTgt spid="2">
                                            <p:txEl>
                                              <p:pRg st="10" end="10"/>
                                            </p:txEl>
                                          </p:spTgt>
                                        </p:tgtEl>
                                      </p:cBhvr>
                                    </p:animEffect>
                                    <p:anim calcmode="lin" valueType="num">
                                      <p:cBhvr>
                                        <p:cTn id="75"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76"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7" fill="hold" nodeType="clickPar">
                      <p:stCondLst>
                        <p:cond delay="indefinite"/>
                        <p:cond evt="onBegin" delay="0">
                          <p:tn val="76"/>
                        </p:cond>
                      </p:stCondLst>
                      <p:childTnLst>
                        <p:par>
                          <p:cTn id="78" fill="hold" nodeType="afterGroup">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
                                            <p:txEl>
                                              <p:pRg st="11" end="11"/>
                                            </p:txEl>
                                          </p:spTgt>
                                        </p:tgtEl>
                                        <p:attrNameLst>
                                          <p:attrName>style.visibility</p:attrName>
                                        </p:attrNameLst>
                                      </p:cBhvr>
                                      <p:to>
                                        <p:strVal val="visible"/>
                                      </p:to>
                                    </p:set>
                                    <p:animEffect transition="in" filter="fade">
                                      <p:cBhvr>
                                        <p:cTn id="81" dur="1000"/>
                                        <p:tgtEl>
                                          <p:spTgt spid="2">
                                            <p:txEl>
                                              <p:pRg st="11" end="11"/>
                                            </p:txEl>
                                          </p:spTgt>
                                        </p:tgtEl>
                                      </p:cBhvr>
                                    </p:animEffect>
                                    <p:anim calcmode="lin" valueType="num">
                                      <p:cBhvr>
                                        <p:cTn id="82"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83"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4" fill="hold" nodeType="clickPar">
                      <p:stCondLst>
                        <p:cond delay="indefinite"/>
                        <p:cond evt="onBegin" delay="0">
                          <p:tn val="83"/>
                        </p:cond>
                      </p:stCondLst>
                      <p:childTnLst>
                        <p:par>
                          <p:cTn id="85" fill="hold" nodeType="afterGroup">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2">
                                            <p:txEl>
                                              <p:pRg st="12" end="12"/>
                                            </p:txEl>
                                          </p:spTgt>
                                        </p:tgtEl>
                                        <p:attrNameLst>
                                          <p:attrName>style.visibility</p:attrName>
                                        </p:attrNameLst>
                                      </p:cBhvr>
                                      <p:to>
                                        <p:strVal val="visible"/>
                                      </p:to>
                                    </p:set>
                                    <p:animEffect transition="in" filter="fade">
                                      <p:cBhvr>
                                        <p:cTn id="88" dur="1000"/>
                                        <p:tgtEl>
                                          <p:spTgt spid="2">
                                            <p:txEl>
                                              <p:pRg st="12" end="12"/>
                                            </p:txEl>
                                          </p:spTgt>
                                        </p:tgtEl>
                                      </p:cBhvr>
                                    </p:animEffect>
                                    <p:anim calcmode="lin" valueType="num">
                                      <p:cBhvr>
                                        <p:cTn id="89"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90"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par>
                          <p:cTn id="91" fill="hold" nodeType="afterGroup">
                            <p:stCondLst>
                              <p:cond delay="1000"/>
                            </p:stCondLst>
                            <p:childTnLst>
                              <p:par>
                                <p:cTn id="92" presetID="10" presetClass="entr" presetSubtype="0" fill="hold" grpId="0" nodeType="after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fade">
                                      <p:cBhvr>
                                        <p:cTn id="94" dur="3000"/>
                                        <p:tgtEl>
                                          <p:spTgt spid="9"/>
                                        </p:tgtEl>
                                      </p:cBhvr>
                                    </p:animEffect>
                                  </p:childTnLst>
                                </p:cTn>
                              </p:par>
                            </p:childTnLst>
                          </p:cTn>
                        </p:par>
                      </p:childTnLst>
                    </p:cTn>
                  </p:par>
                  <p:par>
                    <p:cTn id="95" fill="hold" nodeType="clickPar">
                      <p:stCondLst>
                        <p:cond delay="indefinite"/>
                        <p:cond evt="onBegin" delay="0">
                          <p:tn val="94"/>
                        </p:cond>
                      </p:stCondLst>
                      <p:childTnLst>
                        <p:par>
                          <p:cTn id="96" fill="hold" nodeType="afterGroup">
                            <p:stCondLst>
                              <p:cond delay="0"/>
                            </p:stCondLst>
                            <p:childTnLst>
                              <p:par>
                                <p:cTn id="97" presetID="22" presetClass="entr" presetSubtype="1" fill="hold" nodeType="clickEffect">
                                  <p:stCondLst>
                                    <p:cond delay="0"/>
                                  </p:stCondLst>
                                  <p:childTnLst>
                                    <p:set>
                                      <p:cBhvr>
                                        <p:cTn id="98" dur="1" fill="hold">
                                          <p:stCondLst>
                                            <p:cond delay="0"/>
                                          </p:stCondLst>
                                        </p:cTn>
                                        <p:tgtEl>
                                          <p:spTgt spid="3"/>
                                        </p:tgtEl>
                                        <p:attrNameLst>
                                          <p:attrName>style.visibility</p:attrName>
                                        </p:attrNameLst>
                                      </p:cBhvr>
                                      <p:to>
                                        <p:strVal val="visible"/>
                                      </p:to>
                                    </p:set>
                                    <p:animEffect transition="in" filter="wipe(up)">
                                      <p:cBhvr>
                                        <p:cTn id="99" dur="2000"/>
                                        <p:tgtEl>
                                          <p:spTgt spid="3"/>
                                        </p:tgtEl>
                                      </p:cBhvr>
                                    </p:animEffect>
                                  </p:childTnLst>
                                </p:cTn>
                              </p:par>
                            </p:childTnLst>
                          </p:cTn>
                        </p:par>
                        <p:par>
                          <p:cTn id="100" fill="hold" nodeType="afterGroup">
                            <p:stCondLst>
                              <p:cond delay="2000"/>
                            </p:stCondLst>
                            <p:childTnLst>
                              <p:par>
                                <p:cTn id="101" presetID="10" presetClass="entr" presetSubtype="0" fill="hold" grpId="0" nodeType="afterEffect">
                                  <p:stCondLst>
                                    <p:cond delay="0"/>
                                  </p:stCondLst>
                                  <p:childTnLst>
                                    <p:set>
                                      <p:cBhvr>
                                        <p:cTn id="102" dur="1" fill="hold">
                                          <p:stCondLst>
                                            <p:cond delay="0"/>
                                          </p:stCondLst>
                                        </p:cTn>
                                        <p:tgtEl>
                                          <p:spTgt spid="15"/>
                                        </p:tgtEl>
                                        <p:attrNameLst>
                                          <p:attrName>style.visibility</p:attrName>
                                        </p:attrNameLst>
                                      </p:cBhvr>
                                      <p:to>
                                        <p:strVal val="visible"/>
                                      </p:to>
                                    </p:set>
                                    <p:animEffect transition="in" filter="fade">
                                      <p:cBhvr>
                                        <p:cTn id="103"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2" grpId="0" uiExpand="1" build="p"/>
      <p:bldP spid="9"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57F5AC-88E4-324E-81CA-E4297F19EC8E}"/>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12192000" y="-2056471"/>
            <a:ext cx="14041665" cy="15049440"/>
          </a:xfrm>
          <a:prstGeom prst="rect">
            <a:avLst/>
          </a:prstGeom>
        </p:spPr>
      </p:pic>
      <p:sp>
        <p:nvSpPr>
          <p:cNvPr id="68" name="Shape 68"/>
          <p:cNvSpPr/>
          <p:nvPr/>
        </p:nvSpPr>
        <p:spPr>
          <a:xfrm>
            <a:off x="9119525" y="357716"/>
            <a:ext cx="17159074" cy="3746088"/>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rm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l"/>
            <a:r>
              <a:rPr lang="es" sz="7000" b="1" i="0" strike="noStrike" cap="none" spc="0" baseline="0" dirty="0">
                <a:solidFill>
                  <a:srgbClr val="496F63"/>
                </a:solidFill>
                <a:effectLst/>
                <a:latin typeface="Arial"/>
                <a:ea typeface="Arial"/>
                <a:cs typeface="Arial"/>
              </a:rPr>
              <a:t>Condicionantes para la creatividad</a:t>
            </a:r>
            <a:r>
              <a:rPr lang="es" sz="8000" b="1" i="0" strike="noStrike" cap="none" spc="0" baseline="0" dirty="0">
                <a:solidFill>
                  <a:srgbClr val="496F63"/>
                </a:solidFill>
                <a:effectLst/>
                <a:latin typeface="Arial"/>
                <a:ea typeface="Arial"/>
                <a:cs typeface="Arial"/>
              </a:rPr>
              <a:t>:</a:t>
            </a:r>
          </a:p>
        </p:txBody>
      </p:sp>
      <p:sp>
        <p:nvSpPr>
          <p:cNvPr id="70" name="Shape 70"/>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a:lstStyle/>
          <a:p>
            <a:fld id="{86CB4B4D-7CA3-9044-876B-883B54F8677D}" type="slidenum">
              <a:rPr/>
              <a:t>5</a:t>
            </a:fld>
            <a:endParaRPr/>
          </a:p>
        </p:txBody>
      </p:sp>
      <p:sp>
        <p:nvSpPr>
          <p:cNvPr id="2" name="Prostokąt 1">
            <a:extLst>
              <a:ext uri="{FF2B5EF4-FFF2-40B4-BE49-F238E27FC236}">
                <a16:creationId xmlns:a16="http://schemas.microsoft.com/office/drawing/2014/main" id="{14150BDE-819D-4758-AD12-7C4C8746D3C3}"/>
              </a:ext>
            </a:extLst>
          </p:cNvPr>
          <p:cNvSpPr/>
          <p:nvPr/>
        </p:nvSpPr>
        <p:spPr>
          <a:xfrm>
            <a:off x="9691314" y="1903555"/>
            <a:ext cx="14692688" cy="9587240"/>
          </a:xfrm>
          <a:prstGeom prst="rect">
            <a:avLst/>
          </a:prstGeom>
        </p:spPr>
        <p:txBody>
          <a:bodyPr wrap="square">
            <a:spAutoFit/>
          </a:bodyPr>
          <a:lstStyle/>
          <a:p>
            <a:pPr algn="l">
              <a:spcAft>
                <a:spcPts val="600"/>
              </a:spcAft>
            </a:pPr>
            <a:r>
              <a:rPr lang="es" sz="4200" b="1" i="0" strike="noStrike" cap="none" spc="0" baseline="0" dirty="0">
                <a:solidFill>
                  <a:srgbClr val="53585F"/>
                </a:solidFill>
                <a:effectLst/>
                <a:latin typeface="Arial"/>
                <a:ea typeface="Arial"/>
                <a:cs typeface="Arial"/>
              </a:rPr>
              <a:t>b) Condicionantes dados por el entorno:</a:t>
            </a:r>
            <a:endParaRPr lang="en-US" sz="4200" b="1" dirty="0">
              <a:solidFill>
                <a:schemeClr val="bg2"/>
              </a:solidFill>
              <a:latin typeface="Arial" panose="020B0604020202020204" pitchFamily="34" charset="0"/>
              <a:cs typeface="Arial" panose="020B0604020202020204" pitchFamily="34" charset="0"/>
            </a:endParaRPr>
          </a:p>
          <a:p>
            <a:pPr marL="685800" indent="-685800" algn="l">
              <a:spcAft>
                <a:spcPts val="600"/>
              </a:spcAft>
              <a:buFont typeface="Arial" panose="020B0604020202020204" pitchFamily="34" charset="0"/>
              <a:buChar char="•"/>
            </a:pPr>
            <a:r>
              <a:rPr lang="es" sz="4000" b="1" i="0" strike="noStrike" cap="none" spc="0" baseline="0" dirty="0">
                <a:solidFill>
                  <a:srgbClr val="496F63"/>
                </a:solidFill>
                <a:effectLst/>
                <a:latin typeface="Arial"/>
                <a:ea typeface="Arial"/>
                <a:cs typeface="Arial"/>
              </a:rPr>
              <a:t>exigencias para una nueva solución ("la necesidad es la madre de la invención")</a:t>
            </a:r>
            <a:endParaRPr lang="pl-PL" sz="4000" b="1" dirty="0">
              <a:solidFill>
                <a:srgbClr val="496F63"/>
              </a:solidFill>
              <a:latin typeface="Arial" panose="020B0604020202020204" pitchFamily="34" charset="0"/>
              <a:cs typeface="Arial" panose="020B0604020202020204" pitchFamily="34" charset="0"/>
            </a:endParaRPr>
          </a:p>
          <a:p>
            <a:pPr marL="685800" indent="-685800" algn="l">
              <a:spcAft>
                <a:spcPts val="600"/>
              </a:spcAft>
              <a:buFont typeface="Arial" panose="020B0604020202020204" pitchFamily="34" charset="0"/>
              <a:buChar char="•"/>
            </a:pPr>
            <a:r>
              <a:rPr lang="es" sz="4000" b="1" i="0" strike="noStrike" cap="none" spc="0" baseline="0" dirty="0">
                <a:solidFill>
                  <a:srgbClr val="496F63"/>
                </a:solidFill>
                <a:effectLst/>
                <a:latin typeface="Arial"/>
                <a:ea typeface="Arial"/>
                <a:cs typeface="Arial"/>
              </a:rPr>
              <a:t>garantizar un ambiente agradable en el lugar de trabajo</a:t>
            </a:r>
            <a:endParaRPr lang="pl-PL" sz="4000" b="1" dirty="0">
              <a:solidFill>
                <a:srgbClr val="496F63"/>
              </a:solidFill>
              <a:latin typeface="Arial" panose="020B0604020202020204" pitchFamily="34" charset="0"/>
              <a:cs typeface="Arial" panose="020B0604020202020204" pitchFamily="34" charset="0"/>
            </a:endParaRPr>
          </a:p>
          <a:p>
            <a:pPr marL="685800" indent="-685800" algn="l">
              <a:spcAft>
                <a:spcPts val="600"/>
              </a:spcAft>
              <a:buFont typeface="Arial" panose="020B0604020202020204" pitchFamily="34" charset="0"/>
              <a:buChar char="•"/>
            </a:pPr>
            <a:r>
              <a:rPr lang="es" sz="4000" b="1" i="0" strike="noStrike" cap="none" spc="0" baseline="0" dirty="0">
                <a:solidFill>
                  <a:srgbClr val="496F63"/>
                </a:solidFill>
                <a:effectLst/>
                <a:latin typeface="Arial"/>
                <a:ea typeface="Arial"/>
                <a:cs typeface="Arial"/>
              </a:rPr>
              <a:t>libertad de actuación (autonomía)</a:t>
            </a:r>
          </a:p>
          <a:p>
            <a:pPr marL="685800" indent="-685800" algn="l">
              <a:spcAft>
                <a:spcPts val="600"/>
              </a:spcAft>
              <a:buFont typeface="Arial" panose="020B0604020202020204" pitchFamily="34" charset="0"/>
              <a:buChar char="•"/>
            </a:pPr>
            <a:r>
              <a:rPr lang="es" sz="4000" b="1" i="0" strike="noStrike" cap="none" spc="0" baseline="0" dirty="0">
                <a:solidFill>
                  <a:srgbClr val="496F63"/>
                </a:solidFill>
                <a:effectLst/>
                <a:latin typeface="Arial"/>
                <a:ea typeface="Arial"/>
                <a:cs typeface="Arial"/>
              </a:rPr>
              <a:t>apoyo de la cultura organizativa </a:t>
            </a:r>
            <a:endParaRPr lang="pl-PL" sz="4000" b="1" dirty="0">
              <a:solidFill>
                <a:srgbClr val="496F63"/>
              </a:solidFill>
              <a:latin typeface="Arial" panose="020B0604020202020204" pitchFamily="34" charset="0"/>
              <a:cs typeface="Arial" panose="020B0604020202020204" pitchFamily="34" charset="0"/>
            </a:endParaRPr>
          </a:p>
          <a:p>
            <a:pPr marL="685800" indent="-685800" algn="l">
              <a:spcAft>
                <a:spcPts val="600"/>
              </a:spcAft>
              <a:buFont typeface="Arial" panose="020B0604020202020204" pitchFamily="34" charset="0"/>
              <a:buChar char="•"/>
            </a:pPr>
            <a:r>
              <a:rPr lang="es" sz="4000" b="1" i="0" strike="noStrike" cap="none" spc="0" baseline="0" dirty="0">
                <a:solidFill>
                  <a:srgbClr val="496F63"/>
                </a:solidFill>
                <a:effectLst/>
                <a:latin typeface="Arial"/>
                <a:ea typeface="Arial"/>
                <a:cs typeface="Arial"/>
              </a:rPr>
              <a:t>apoyo por parte de la dirección </a:t>
            </a:r>
            <a:endParaRPr lang="pl-PL" sz="4000" b="1" dirty="0">
              <a:solidFill>
                <a:srgbClr val="496F63"/>
              </a:solidFill>
              <a:latin typeface="Arial" panose="020B0604020202020204" pitchFamily="34" charset="0"/>
              <a:cs typeface="Arial" panose="020B0604020202020204" pitchFamily="34" charset="0"/>
            </a:endParaRPr>
          </a:p>
          <a:p>
            <a:pPr marL="685800" indent="-685800" algn="l">
              <a:spcAft>
                <a:spcPts val="600"/>
              </a:spcAft>
              <a:buFont typeface="Arial" panose="020B0604020202020204" pitchFamily="34" charset="0"/>
              <a:buChar char="•"/>
            </a:pPr>
            <a:r>
              <a:rPr lang="es" sz="4000" b="1" i="0" strike="noStrike" cap="none" spc="0" baseline="0" dirty="0">
                <a:solidFill>
                  <a:srgbClr val="496F63"/>
                </a:solidFill>
                <a:effectLst/>
                <a:latin typeface="Arial"/>
                <a:ea typeface="Arial"/>
                <a:cs typeface="Arial"/>
              </a:rPr>
              <a:t>apoyo del equipo</a:t>
            </a:r>
            <a:endParaRPr lang="pl-PL" sz="4000" b="1" dirty="0">
              <a:solidFill>
                <a:srgbClr val="496F63"/>
              </a:solidFill>
              <a:latin typeface="Arial" panose="020B0604020202020204" pitchFamily="34" charset="0"/>
              <a:cs typeface="Arial" panose="020B0604020202020204" pitchFamily="34" charset="0"/>
            </a:endParaRPr>
          </a:p>
          <a:p>
            <a:pPr marL="685800" indent="-685800" algn="l">
              <a:spcAft>
                <a:spcPts val="600"/>
              </a:spcAft>
              <a:buFont typeface="Arial" panose="020B0604020202020204" pitchFamily="34" charset="0"/>
              <a:buChar char="•"/>
            </a:pPr>
            <a:r>
              <a:rPr lang="es" sz="4000" b="1" i="0" strike="noStrike" cap="none" spc="0" baseline="0" dirty="0">
                <a:solidFill>
                  <a:srgbClr val="496F63"/>
                </a:solidFill>
                <a:effectLst/>
                <a:latin typeface="Arial"/>
                <a:ea typeface="Arial"/>
                <a:cs typeface="Arial"/>
              </a:rPr>
              <a:t>recursos suficientes (materiales, condiciones laborales, información)</a:t>
            </a:r>
          </a:p>
          <a:p>
            <a:pPr marL="685800" indent="-685800" algn="l">
              <a:spcAft>
                <a:spcPts val="600"/>
              </a:spcAft>
              <a:buFont typeface="Arial" panose="020B0604020202020204" pitchFamily="34" charset="0"/>
              <a:buChar char="•"/>
            </a:pPr>
            <a:r>
              <a:rPr lang="es" sz="4000" b="1" i="0" strike="noStrike" cap="none" spc="0" baseline="0" dirty="0">
                <a:solidFill>
                  <a:srgbClr val="496F63"/>
                </a:solidFill>
                <a:effectLst/>
                <a:latin typeface="Arial"/>
                <a:ea typeface="Arial"/>
                <a:cs typeface="Arial"/>
              </a:rPr>
              <a:t>animar a los empleados a presentar distintas ideas </a:t>
            </a:r>
            <a:endParaRPr lang="pl-PL" sz="4000" b="1" dirty="0">
              <a:solidFill>
                <a:srgbClr val="496F63"/>
              </a:solidFill>
              <a:latin typeface="Arial" panose="020B0604020202020204" pitchFamily="34" charset="0"/>
              <a:cs typeface="Arial" panose="020B0604020202020204" pitchFamily="34" charset="0"/>
            </a:endParaRPr>
          </a:p>
          <a:p>
            <a:pPr marL="685800" indent="-685800" algn="l">
              <a:spcAft>
                <a:spcPts val="600"/>
              </a:spcAft>
              <a:buFont typeface="Arial" panose="020B0604020202020204" pitchFamily="34" charset="0"/>
              <a:buChar char="•"/>
            </a:pPr>
            <a:r>
              <a:rPr lang="es" sz="4000" b="1" i="0" strike="noStrike" cap="none" spc="0" baseline="0" dirty="0">
                <a:solidFill>
                  <a:srgbClr val="496F63"/>
                </a:solidFill>
                <a:effectLst/>
                <a:latin typeface="Arial"/>
                <a:ea typeface="Arial"/>
                <a:cs typeface="Arial"/>
              </a:rPr>
              <a:t>crear un entorno de cooperación en el grupo</a:t>
            </a:r>
          </a:p>
          <a:p>
            <a:pPr marL="685800" indent="-685800" algn="l">
              <a:spcAft>
                <a:spcPts val="600"/>
              </a:spcAft>
              <a:buFont typeface="Arial" panose="020B0604020202020204" pitchFamily="34" charset="0"/>
              <a:buChar char="•"/>
            </a:pPr>
            <a:r>
              <a:rPr lang="es" sz="4000" b="1" i="0" strike="noStrike" cap="none" spc="0" baseline="0" dirty="0">
                <a:solidFill>
                  <a:srgbClr val="496F63"/>
                </a:solidFill>
                <a:effectLst/>
                <a:latin typeface="Arial"/>
                <a:ea typeface="Arial"/>
                <a:cs typeface="Arial"/>
              </a:rPr>
              <a:t>fomentar el debate y compartir la información </a:t>
            </a:r>
            <a:endParaRPr lang="pl-PL" sz="4000" b="1" dirty="0">
              <a:solidFill>
                <a:srgbClr val="496F63"/>
              </a:solidFill>
              <a:latin typeface="Arial" panose="020B0604020202020204" pitchFamily="34" charset="0"/>
              <a:cs typeface="Arial" panose="020B0604020202020204" pitchFamily="34" charset="0"/>
            </a:endParaRPr>
          </a:p>
          <a:p>
            <a:pPr marL="685800" indent="-685800" algn="l">
              <a:spcAft>
                <a:spcPts val="600"/>
              </a:spcAft>
              <a:buFont typeface="Arial" panose="020B0604020202020204" pitchFamily="34" charset="0"/>
              <a:buChar char="•"/>
            </a:pPr>
            <a:r>
              <a:rPr lang="es" sz="4000" b="1" i="0" strike="noStrike" cap="none" spc="0" baseline="0" dirty="0">
                <a:solidFill>
                  <a:srgbClr val="496F63"/>
                </a:solidFill>
                <a:effectLst/>
                <a:latin typeface="Arial"/>
                <a:ea typeface="Arial"/>
                <a:cs typeface="Arial"/>
              </a:rPr>
              <a:t>premiar actitudes creativas</a:t>
            </a:r>
            <a:endParaRPr lang="pl-PL" sz="4000" b="1" dirty="0">
              <a:solidFill>
                <a:srgbClr val="496F63"/>
              </a:solidFill>
              <a:latin typeface="Arial" panose="020B0604020202020204" pitchFamily="34" charset="0"/>
              <a:cs typeface="Arial" panose="020B0604020202020204" pitchFamily="34" charset="0"/>
            </a:endParaRPr>
          </a:p>
        </p:txBody>
      </p:sp>
      <p:sp>
        <p:nvSpPr>
          <p:cNvPr id="9" name="Rectangle 1">
            <a:extLst>
              <a:ext uri="{FF2B5EF4-FFF2-40B4-BE49-F238E27FC236}">
                <a16:creationId xmlns:a16="http://schemas.microsoft.com/office/drawing/2014/main" id="{C44DBB15-D910-42CD-BB4B-EC0B9FC5E673}"/>
              </a:ext>
            </a:extLst>
          </p:cNvPr>
          <p:cNvSpPr/>
          <p:nvPr/>
        </p:nvSpPr>
        <p:spPr>
          <a:xfrm>
            <a:off x="914401" y="12352444"/>
            <a:ext cx="23648891" cy="1005840"/>
          </a:xfrm>
          <a:prstGeom prst="rect">
            <a:avLst/>
          </a:prstGeom>
        </p:spPr>
        <p:txBody>
          <a:bodyPr wrap="square">
            <a:spAutoFit/>
          </a:bodyPr>
          <a:lstStyle/>
          <a:p>
            <a:pPr algn="ctr"/>
            <a:r>
              <a:rPr lang="es" sz="2000" b="1" i="0" strike="noStrike" cap="none" spc="0" baseline="0" dirty="0">
                <a:solidFill>
                  <a:srgbClr val="496F63"/>
                </a:solidFill>
                <a:effectLst/>
                <a:latin typeface="Arial"/>
                <a:ea typeface="Arial"/>
                <a:cs typeface="Arial"/>
              </a:rPr>
              <a:t>Fuente: J</a:t>
            </a:r>
            <a:r>
              <a:rPr lang="pl-PL" sz="2000" b="1" dirty="0">
                <a:solidFill>
                  <a:srgbClr val="496F63"/>
                </a:solidFill>
                <a:latin typeface="Arial" panose="020B0604020202020204" pitchFamily="34" charset="0"/>
                <a:cs typeface="Arial" panose="020B0604020202020204" pitchFamily="34" charset="0"/>
              </a:rPr>
              <a:t>. Lichtarski, M. </a:t>
            </a:r>
            <a:r>
              <a:rPr lang="pl-PL" sz="2000" b="1" dirty="0" err="1">
                <a:solidFill>
                  <a:srgbClr val="496F63"/>
                </a:solidFill>
                <a:latin typeface="Arial" panose="020B0604020202020204" pitchFamily="34" charset="0"/>
                <a:cs typeface="Arial" panose="020B0604020202020204" pitchFamily="34" charset="0"/>
              </a:rPr>
              <a:t>Trenkner</a:t>
            </a:r>
            <a:r>
              <a:rPr lang="pl-PL" sz="2000" b="1" dirty="0">
                <a:solidFill>
                  <a:srgbClr val="496F63"/>
                </a:solidFill>
                <a:latin typeface="Arial" panose="020B0604020202020204" pitchFamily="34" charset="0"/>
                <a:cs typeface="Arial" panose="020B0604020202020204" pitchFamily="34" charset="0"/>
              </a:rPr>
              <a:t>, On the co-</a:t>
            </a:r>
            <a:r>
              <a:rPr lang="pl-PL" sz="2000" b="1" dirty="0" err="1">
                <a:solidFill>
                  <a:srgbClr val="496F63"/>
                </a:solidFill>
                <a:latin typeface="Arial" panose="020B0604020202020204" pitchFamily="34" charset="0"/>
                <a:cs typeface="Arial" panose="020B0604020202020204" pitchFamily="34" charset="0"/>
              </a:rPr>
              <a:t>existence</a:t>
            </a:r>
            <a:r>
              <a:rPr lang="pl-PL" sz="2000" b="1" dirty="0">
                <a:solidFill>
                  <a:srgbClr val="496F63"/>
                </a:solidFill>
                <a:latin typeface="Arial" panose="020B0604020202020204" pitchFamily="34" charset="0"/>
                <a:cs typeface="Arial" panose="020B0604020202020204" pitchFamily="34" charset="0"/>
              </a:rPr>
              <a:t> of </a:t>
            </a:r>
            <a:r>
              <a:rPr lang="pl-PL" sz="2000" b="1" dirty="0" err="1">
                <a:solidFill>
                  <a:srgbClr val="496F63"/>
                </a:solidFill>
                <a:latin typeface="Arial" panose="020B0604020202020204" pitchFamily="34" charset="0"/>
                <a:cs typeface="Arial" panose="020B0604020202020204" pitchFamily="34" charset="0"/>
              </a:rPr>
              <a:t>innovation</a:t>
            </a:r>
            <a:r>
              <a:rPr lang="pl-PL" sz="2000" b="1" dirty="0">
                <a:solidFill>
                  <a:srgbClr val="496F63"/>
                </a:solidFill>
                <a:latin typeface="Arial" panose="020B0604020202020204" pitchFamily="34" charset="0"/>
                <a:cs typeface="Arial" panose="020B0604020202020204" pitchFamily="34" charset="0"/>
              </a:rPr>
              <a:t> and </a:t>
            </a:r>
            <a:r>
              <a:rPr lang="pl-PL" sz="2000" b="1" dirty="0" err="1">
                <a:solidFill>
                  <a:srgbClr val="496F63"/>
                </a:solidFill>
                <a:latin typeface="Arial" panose="020B0604020202020204" pitchFamily="34" charset="0"/>
                <a:cs typeface="Arial" panose="020B0604020202020204" pitchFamily="34" charset="0"/>
              </a:rPr>
              <a:t>creativity</a:t>
            </a:r>
            <a:r>
              <a:rPr lang="pl-PL" sz="2000" b="1" dirty="0">
                <a:solidFill>
                  <a:srgbClr val="496F63"/>
                </a:solidFill>
                <a:latin typeface="Arial" panose="020B0604020202020204" pitchFamily="34" charset="0"/>
                <a:cs typeface="Arial" panose="020B0604020202020204" pitchFamily="34" charset="0"/>
              </a:rPr>
              <a:t> in the LEAN management environment</a:t>
            </a:r>
          </a:p>
          <a:p>
            <a:pPr algn="ctr"/>
            <a:r>
              <a:rPr lang="en-US" sz="2000" b="1" dirty="0">
                <a:solidFill>
                  <a:srgbClr val="496F63"/>
                </a:solidFill>
                <a:latin typeface="Arial" panose="020B0604020202020204" pitchFamily="34" charset="0"/>
                <a:cs typeface="Arial" panose="020B0604020202020204" pitchFamily="34" charset="0"/>
              </a:rPr>
              <a:t>T.M. Amabile, Motivating creativity in organization: On doing what you love and loving what you do</a:t>
            </a:r>
          </a:p>
          <a:p>
            <a:pPr algn="ctr"/>
            <a:r>
              <a:rPr lang="en-US" sz="2000" b="1" dirty="0">
                <a:solidFill>
                  <a:srgbClr val="496F63"/>
                </a:solidFill>
                <a:latin typeface="Arial" panose="020B0604020202020204" pitchFamily="34" charset="0"/>
                <a:cs typeface="Arial" panose="020B0604020202020204" pitchFamily="34" charset="0"/>
              </a:rPr>
              <a:t>G.D. Hughes, Add creativity to your decision process</a:t>
            </a:r>
            <a:endParaRPr lang="pl-PL" sz="2000" b="1" dirty="0">
              <a:solidFill>
                <a:srgbClr val="496F63"/>
              </a:solidFill>
              <a:latin typeface="Arial" panose="020B0604020202020204" pitchFamily="34" charset="0"/>
              <a:cs typeface="Arial" panose="020B0604020202020204" pitchFamily="34" charset="0"/>
            </a:endParaRPr>
          </a:p>
        </p:txBody>
      </p:sp>
      <p:sp>
        <p:nvSpPr>
          <p:cNvPr id="13" name="Shape 78">
            <a:extLst>
              <a:ext uri="{FF2B5EF4-FFF2-40B4-BE49-F238E27FC236}">
                <a16:creationId xmlns:a16="http://schemas.microsoft.com/office/drawing/2014/main" id="{6A8A65AA-F4FE-4AD5-A610-94E0450CC688}"/>
              </a:ext>
            </a:extLst>
          </p:cNvPr>
          <p:cNvSpPr/>
          <p:nvPr/>
        </p:nvSpPr>
        <p:spPr>
          <a:xfrm>
            <a:off x="0" y="1692136"/>
            <a:ext cx="9352606" cy="10537449"/>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4" name="pole tekstowe 13">
            <a:extLst>
              <a:ext uri="{FF2B5EF4-FFF2-40B4-BE49-F238E27FC236}">
                <a16:creationId xmlns:a16="http://schemas.microsoft.com/office/drawing/2014/main" id="{6CDB0178-CE3D-4BB2-9B4D-0032DF4D5239}"/>
              </a:ext>
            </a:extLst>
          </p:cNvPr>
          <p:cNvSpPr txBox="1"/>
          <p:nvPr/>
        </p:nvSpPr>
        <p:spPr>
          <a:xfrm>
            <a:off x="272877" y="2042057"/>
            <a:ext cx="8674107" cy="9479518"/>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spcAft>
                <a:spcPts val="1200"/>
              </a:spcAft>
            </a:pPr>
            <a:r>
              <a:rPr lang="es" sz="3800" b="0" i="0" strike="noStrike" cap="none" spc="0" baseline="0" dirty="0">
                <a:solidFill>
                  <a:srgbClr val="FFFFFF"/>
                </a:solidFill>
                <a:effectLst/>
                <a:latin typeface="PT Sans"/>
                <a:ea typeface="PT Sans"/>
                <a:cs typeface="PT Sans"/>
              </a:rPr>
              <a:t>En una época en la que la complejidad de las empresas </a:t>
            </a:r>
            <a:r>
              <a:rPr lang="es" sz="3800" dirty="0">
                <a:solidFill>
                  <a:srgbClr val="FFFFFF"/>
                </a:solidFill>
              </a:rPr>
              <a:t>crece</a:t>
            </a:r>
            <a:r>
              <a:rPr lang="es" sz="3800" b="0" i="0" strike="noStrike" cap="none" spc="0" baseline="0" dirty="0">
                <a:solidFill>
                  <a:srgbClr val="FFFFFF"/>
                </a:solidFill>
                <a:effectLst/>
                <a:latin typeface="PT Sans"/>
                <a:ea typeface="PT Sans"/>
                <a:cs typeface="PT Sans"/>
              </a:rPr>
              <a:t> constantemente, la creatividad permite una gestión eficaz de la organización, gracias a la capacidad para crear,</a:t>
            </a:r>
            <a:r>
              <a:rPr lang="es" sz="3800" b="0" i="0" strike="noStrike" cap="none" spc="0" dirty="0">
                <a:solidFill>
                  <a:srgbClr val="FFFFFF"/>
                </a:solidFill>
                <a:effectLst/>
                <a:latin typeface="PT Sans"/>
                <a:ea typeface="PT Sans"/>
                <a:cs typeface="PT Sans"/>
              </a:rPr>
              <a:t> obtendremos </a:t>
            </a:r>
            <a:r>
              <a:rPr lang="es" sz="3800" b="0" i="0" strike="noStrike" cap="none" spc="0" baseline="0" dirty="0">
                <a:solidFill>
                  <a:srgbClr val="FFFFFF"/>
                </a:solidFill>
                <a:effectLst/>
                <a:latin typeface="PT Sans"/>
                <a:ea typeface="PT Sans"/>
                <a:cs typeface="PT Sans"/>
              </a:rPr>
              <a:t>nuevas soluciones que:</a:t>
            </a:r>
          </a:p>
          <a:p>
            <a:pPr algn="l">
              <a:spcAft>
                <a:spcPts val="1200"/>
              </a:spcAft>
            </a:pPr>
            <a:r>
              <a:rPr lang="es" sz="3800" b="0" i="0" strike="noStrike" cap="none" spc="0" baseline="0" dirty="0">
                <a:solidFill>
                  <a:srgbClr val="FFFFFF"/>
                </a:solidFill>
                <a:effectLst/>
                <a:latin typeface="PT Sans"/>
                <a:ea typeface="PT Sans"/>
                <a:cs typeface="PT Sans"/>
              </a:rPr>
              <a:t>- desafían el statu quo</a:t>
            </a:r>
          </a:p>
          <a:p>
            <a:pPr algn="l">
              <a:spcAft>
                <a:spcPts val="1200"/>
              </a:spcAft>
            </a:pPr>
            <a:r>
              <a:rPr lang="es" sz="3800" b="0" i="0" strike="noStrike" cap="none" spc="0" baseline="0" dirty="0">
                <a:solidFill>
                  <a:srgbClr val="FFFFFF"/>
                </a:solidFill>
                <a:effectLst/>
                <a:latin typeface="PT Sans"/>
                <a:ea typeface="PT Sans"/>
                <a:cs typeface="PT Sans"/>
              </a:rPr>
              <a:t>- asumen un riesgo ponderado al crear y ejecutar soluciones innovadoras</a:t>
            </a:r>
          </a:p>
          <a:p>
            <a:pPr algn="l">
              <a:spcAft>
                <a:spcPts val="1200"/>
              </a:spcAft>
            </a:pPr>
            <a:r>
              <a:rPr lang="es" sz="3800" b="0" i="0" strike="noStrike" cap="none" spc="0" baseline="0" dirty="0">
                <a:solidFill>
                  <a:srgbClr val="FFFFFF"/>
                </a:solidFill>
                <a:effectLst/>
                <a:latin typeface="PT Sans"/>
                <a:ea typeface="PT Sans"/>
                <a:cs typeface="PT Sans"/>
              </a:rPr>
              <a:t>- involucran a los empleados en la creación de innovación</a:t>
            </a:r>
          </a:p>
          <a:p>
            <a:pPr algn="l">
              <a:spcAft>
                <a:spcPts val="1200"/>
              </a:spcAft>
            </a:pPr>
            <a:r>
              <a:rPr lang="es" sz="3800" b="0" i="0" strike="noStrike" cap="none" spc="0" baseline="0" dirty="0">
                <a:solidFill>
                  <a:srgbClr val="FFFFFF"/>
                </a:solidFill>
                <a:effectLst/>
                <a:latin typeface="PT Sans"/>
                <a:ea typeface="PT Sans"/>
                <a:cs typeface="PT Sans"/>
              </a:rPr>
              <a:t>Esto lleva a generar ideas para nuevas soluciones, productos, servicios o cambios en el modelo de negocio de la organización.</a:t>
            </a:r>
            <a:endParaRPr lang="pl-PL" sz="3800" dirty="0">
              <a:solidFill>
                <a:srgbClr val="FFFFFF"/>
              </a:solidFill>
            </a:endParaRPr>
          </a:p>
        </p:txBody>
      </p:sp>
      <p:sp>
        <p:nvSpPr>
          <p:cNvPr id="15" name="Rectangle 1">
            <a:extLst>
              <a:ext uri="{FF2B5EF4-FFF2-40B4-BE49-F238E27FC236}">
                <a16:creationId xmlns:a16="http://schemas.microsoft.com/office/drawing/2014/main" id="{15A5B238-6DA7-473E-B6A9-C9539E2FE2E9}"/>
              </a:ext>
            </a:extLst>
          </p:cNvPr>
          <p:cNvSpPr/>
          <p:nvPr/>
        </p:nvSpPr>
        <p:spPr>
          <a:xfrm>
            <a:off x="36310" y="11429298"/>
            <a:ext cx="9316296" cy="701040"/>
          </a:xfrm>
          <a:prstGeom prst="rect">
            <a:avLst/>
          </a:prstGeom>
        </p:spPr>
        <p:txBody>
          <a:bodyPr wrap="square">
            <a:spAutoFit/>
          </a:bodyPr>
          <a:lstStyle/>
          <a:p>
            <a:pPr algn="l"/>
            <a:r>
              <a:rPr lang="es" sz="2000" b="1" i="0" strike="noStrike" cap="none" spc="0" baseline="0" dirty="0">
                <a:solidFill>
                  <a:srgbClr val="A6A7AC"/>
                </a:solidFill>
                <a:effectLst/>
                <a:latin typeface="Arial"/>
                <a:ea typeface="Arial"/>
                <a:cs typeface="Arial"/>
              </a:rPr>
              <a:t>Fuente: https://www.prawo.pl/kadry/dlaczego-skrzynka-pomyslow-juz-nie-wystarczy,279443.html</a:t>
            </a:r>
          </a:p>
        </p:txBody>
      </p:sp>
    </p:spTree>
    <p:extLst>
      <p:ext uri="{BB962C8B-B14F-4D97-AF65-F5344CB8AC3E}">
        <p14:creationId xmlns:p14="http://schemas.microsoft.com/office/powerpoint/2010/main" val="118563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cond evt="onBegin" delay="0">
                          <p:tn val="20"/>
                        </p:cond>
                      </p:stCondLst>
                      <p:childTnLst>
                        <p:par>
                          <p:cTn id="22" fill="hold" nodeType="after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cond evt="onBegin" delay="0">
                          <p:tn val="27"/>
                        </p:cond>
                      </p:stCondLst>
                      <p:childTnLst>
                        <p:par>
                          <p:cTn id="29" fill="hold" nodeType="afterGroup">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1000"/>
                                        <p:tgtEl>
                                          <p:spTgt spid="2">
                                            <p:txEl>
                                              <p:pRg st="3" end="3"/>
                                            </p:txEl>
                                          </p:spTgt>
                                        </p:tgtEl>
                                      </p:cBhvr>
                                    </p:animEffect>
                                    <p:anim calcmode="lin" valueType="num">
                                      <p:cBhvr>
                                        <p:cTn id="3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cond evt="onBegin" delay="0">
                          <p:tn val="34"/>
                        </p:cond>
                      </p:stCondLst>
                      <p:childTnLst>
                        <p:par>
                          <p:cTn id="36" fill="hold" nodeType="afterGroup">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1000"/>
                                        <p:tgtEl>
                                          <p:spTgt spid="2">
                                            <p:txEl>
                                              <p:pRg st="4" end="4"/>
                                            </p:txEl>
                                          </p:spTgt>
                                        </p:tgtEl>
                                      </p:cBhvr>
                                    </p:animEffect>
                                    <p:anim calcmode="lin" valueType="num">
                                      <p:cBhvr>
                                        <p:cTn id="4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cond evt="onBegin" delay="0">
                          <p:tn val="41"/>
                        </p:cond>
                      </p:stCondLst>
                      <p:childTnLst>
                        <p:par>
                          <p:cTn id="43" fill="hold" nodeType="afterGroup">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
                                            <p:txEl>
                                              <p:pRg st="5" end="5"/>
                                            </p:txEl>
                                          </p:spTgt>
                                        </p:tgtEl>
                                        <p:attrNameLst>
                                          <p:attrName>style.visibility</p:attrName>
                                        </p:attrNameLst>
                                      </p:cBhvr>
                                      <p:to>
                                        <p:strVal val="visible"/>
                                      </p:to>
                                    </p:set>
                                    <p:animEffect transition="in" filter="fade">
                                      <p:cBhvr>
                                        <p:cTn id="46" dur="1000"/>
                                        <p:tgtEl>
                                          <p:spTgt spid="2">
                                            <p:txEl>
                                              <p:pRg st="5" end="5"/>
                                            </p:txEl>
                                          </p:spTgt>
                                        </p:tgtEl>
                                      </p:cBhvr>
                                    </p:animEffect>
                                    <p:anim calcmode="lin" valueType="num">
                                      <p:cBhvr>
                                        <p:cTn id="4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nodeType="clickPar">
                      <p:stCondLst>
                        <p:cond delay="indefinite"/>
                        <p:cond evt="onBegin" delay="0">
                          <p:tn val="48"/>
                        </p:cond>
                      </p:stCondLst>
                      <p:childTnLst>
                        <p:par>
                          <p:cTn id="50" fill="hold" nodeType="afterGroup">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
                                            <p:txEl>
                                              <p:pRg st="6" end="6"/>
                                            </p:txEl>
                                          </p:spTgt>
                                        </p:tgtEl>
                                        <p:attrNameLst>
                                          <p:attrName>style.visibility</p:attrName>
                                        </p:attrNameLst>
                                      </p:cBhvr>
                                      <p:to>
                                        <p:strVal val="visible"/>
                                      </p:to>
                                    </p:set>
                                    <p:animEffect transition="in" filter="fade">
                                      <p:cBhvr>
                                        <p:cTn id="53" dur="1000"/>
                                        <p:tgtEl>
                                          <p:spTgt spid="2">
                                            <p:txEl>
                                              <p:pRg st="6" end="6"/>
                                            </p:txEl>
                                          </p:spTgt>
                                        </p:tgtEl>
                                      </p:cBhvr>
                                    </p:animEffect>
                                    <p:anim calcmode="lin" valueType="num">
                                      <p:cBhvr>
                                        <p:cTn id="5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6" fill="hold" nodeType="clickPar">
                      <p:stCondLst>
                        <p:cond delay="indefinite"/>
                        <p:cond evt="onBegin" delay="0">
                          <p:tn val="55"/>
                        </p:cond>
                      </p:stCondLst>
                      <p:childTnLst>
                        <p:par>
                          <p:cTn id="57" fill="hold" nodeType="afterGroup">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
                                            <p:txEl>
                                              <p:pRg st="7" end="7"/>
                                            </p:txEl>
                                          </p:spTgt>
                                        </p:tgtEl>
                                        <p:attrNameLst>
                                          <p:attrName>style.visibility</p:attrName>
                                        </p:attrNameLst>
                                      </p:cBhvr>
                                      <p:to>
                                        <p:strVal val="visible"/>
                                      </p:to>
                                    </p:set>
                                    <p:animEffect transition="in" filter="fade">
                                      <p:cBhvr>
                                        <p:cTn id="60" dur="1000"/>
                                        <p:tgtEl>
                                          <p:spTgt spid="2">
                                            <p:txEl>
                                              <p:pRg st="7" end="7"/>
                                            </p:txEl>
                                          </p:spTgt>
                                        </p:tgtEl>
                                      </p:cBhvr>
                                    </p:animEffect>
                                    <p:anim calcmode="lin" valueType="num">
                                      <p:cBhvr>
                                        <p:cTn id="61"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2"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3" fill="hold" nodeType="clickPar">
                      <p:stCondLst>
                        <p:cond delay="indefinite"/>
                        <p:cond evt="onBegin" delay="0">
                          <p:tn val="62"/>
                        </p:cond>
                      </p:stCondLst>
                      <p:childTnLst>
                        <p:par>
                          <p:cTn id="64" fill="hold" nodeType="afterGroup">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
                                            <p:txEl>
                                              <p:pRg st="8" end="8"/>
                                            </p:txEl>
                                          </p:spTgt>
                                        </p:tgtEl>
                                        <p:attrNameLst>
                                          <p:attrName>style.visibility</p:attrName>
                                        </p:attrNameLst>
                                      </p:cBhvr>
                                      <p:to>
                                        <p:strVal val="visible"/>
                                      </p:to>
                                    </p:set>
                                    <p:animEffect transition="in" filter="fade">
                                      <p:cBhvr>
                                        <p:cTn id="67" dur="1000"/>
                                        <p:tgtEl>
                                          <p:spTgt spid="2">
                                            <p:txEl>
                                              <p:pRg st="8" end="8"/>
                                            </p:txEl>
                                          </p:spTgt>
                                        </p:tgtEl>
                                      </p:cBhvr>
                                    </p:animEffect>
                                    <p:anim calcmode="lin" valueType="num">
                                      <p:cBhvr>
                                        <p:cTn id="6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9"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0" fill="hold" nodeType="clickPar">
                      <p:stCondLst>
                        <p:cond delay="indefinite"/>
                        <p:cond evt="onBegin" delay="0">
                          <p:tn val="69"/>
                        </p:cond>
                      </p:stCondLst>
                      <p:childTnLst>
                        <p:par>
                          <p:cTn id="71" fill="hold" nodeType="afterGroup">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
                                            <p:txEl>
                                              <p:pRg st="9" end="9"/>
                                            </p:txEl>
                                          </p:spTgt>
                                        </p:tgtEl>
                                        <p:attrNameLst>
                                          <p:attrName>style.visibility</p:attrName>
                                        </p:attrNameLst>
                                      </p:cBhvr>
                                      <p:to>
                                        <p:strVal val="visible"/>
                                      </p:to>
                                    </p:set>
                                    <p:animEffect transition="in" filter="fade">
                                      <p:cBhvr>
                                        <p:cTn id="74" dur="1000"/>
                                        <p:tgtEl>
                                          <p:spTgt spid="2">
                                            <p:txEl>
                                              <p:pRg st="9" end="9"/>
                                            </p:txEl>
                                          </p:spTgt>
                                        </p:tgtEl>
                                      </p:cBhvr>
                                    </p:animEffect>
                                    <p:anim calcmode="lin" valueType="num">
                                      <p:cBhvr>
                                        <p:cTn id="75"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6"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7" fill="hold" nodeType="clickPar">
                      <p:stCondLst>
                        <p:cond delay="indefinite"/>
                        <p:cond evt="onBegin" delay="0">
                          <p:tn val="76"/>
                        </p:cond>
                      </p:stCondLst>
                      <p:childTnLst>
                        <p:par>
                          <p:cTn id="78" fill="hold" nodeType="afterGroup">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
                                            <p:txEl>
                                              <p:pRg st="10" end="10"/>
                                            </p:txEl>
                                          </p:spTgt>
                                        </p:tgtEl>
                                        <p:attrNameLst>
                                          <p:attrName>style.visibility</p:attrName>
                                        </p:attrNameLst>
                                      </p:cBhvr>
                                      <p:to>
                                        <p:strVal val="visible"/>
                                      </p:to>
                                    </p:set>
                                    <p:animEffect transition="in" filter="fade">
                                      <p:cBhvr>
                                        <p:cTn id="81" dur="1000"/>
                                        <p:tgtEl>
                                          <p:spTgt spid="2">
                                            <p:txEl>
                                              <p:pRg st="10" end="10"/>
                                            </p:txEl>
                                          </p:spTgt>
                                        </p:tgtEl>
                                      </p:cBhvr>
                                    </p:animEffect>
                                    <p:anim calcmode="lin" valueType="num">
                                      <p:cBhvr>
                                        <p:cTn id="82"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83"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4" fill="hold" nodeType="clickPar">
                      <p:stCondLst>
                        <p:cond delay="indefinite"/>
                        <p:cond evt="onBegin" delay="0">
                          <p:tn val="83"/>
                        </p:cond>
                      </p:stCondLst>
                      <p:childTnLst>
                        <p:par>
                          <p:cTn id="85" fill="hold" nodeType="afterGroup">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2">
                                            <p:txEl>
                                              <p:pRg st="11" end="11"/>
                                            </p:txEl>
                                          </p:spTgt>
                                        </p:tgtEl>
                                        <p:attrNameLst>
                                          <p:attrName>style.visibility</p:attrName>
                                        </p:attrNameLst>
                                      </p:cBhvr>
                                      <p:to>
                                        <p:strVal val="visible"/>
                                      </p:to>
                                    </p:set>
                                    <p:animEffect transition="in" filter="fade">
                                      <p:cBhvr>
                                        <p:cTn id="88" dur="1000"/>
                                        <p:tgtEl>
                                          <p:spTgt spid="2">
                                            <p:txEl>
                                              <p:pRg st="11" end="11"/>
                                            </p:txEl>
                                          </p:spTgt>
                                        </p:tgtEl>
                                      </p:cBhvr>
                                    </p:animEffect>
                                    <p:anim calcmode="lin" valueType="num">
                                      <p:cBhvr>
                                        <p:cTn id="89"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90"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par>
                          <p:cTn id="91" fill="hold" nodeType="afterGroup">
                            <p:stCondLst>
                              <p:cond delay="1000"/>
                            </p:stCondLst>
                            <p:childTnLst>
                              <p:par>
                                <p:cTn id="92" presetID="10" presetClass="entr" presetSubtype="0" fill="hold" grpId="0" nodeType="after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fade">
                                      <p:cBhvr>
                                        <p:cTn id="94" dur="3000"/>
                                        <p:tgtEl>
                                          <p:spTgt spid="9"/>
                                        </p:tgtEl>
                                      </p:cBhvr>
                                    </p:animEffect>
                                  </p:childTnLst>
                                </p:cTn>
                              </p:par>
                            </p:childTnLst>
                          </p:cTn>
                        </p:par>
                      </p:childTnLst>
                    </p:cTn>
                  </p:par>
                  <p:par>
                    <p:cTn id="95" fill="hold" nodeType="clickPar">
                      <p:stCondLst>
                        <p:cond delay="indefinite"/>
                        <p:cond evt="onBegin" delay="0">
                          <p:tn val="94"/>
                        </p:cond>
                      </p:stCondLst>
                      <p:childTnLst>
                        <p:par>
                          <p:cTn id="96" fill="hold" nodeType="afterGroup">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fade">
                                      <p:cBhvr>
                                        <p:cTn id="99" dur="500"/>
                                        <p:tgtEl>
                                          <p:spTgt spid="13"/>
                                        </p:tgtEl>
                                      </p:cBhvr>
                                    </p:animEffect>
                                  </p:childTnLst>
                                </p:cTn>
                              </p:par>
                            </p:childTnLst>
                          </p:cTn>
                        </p:par>
                        <p:par>
                          <p:cTn id="100" fill="hold" nodeType="afterGroup">
                            <p:stCondLst>
                              <p:cond delay="500"/>
                            </p:stCondLst>
                            <p:childTnLst>
                              <p:par>
                                <p:cTn id="101" presetID="22" presetClass="entr" presetSubtype="1" fill="hold" grpId="0" nodeType="afterEffect">
                                  <p:stCondLst>
                                    <p:cond delay="0"/>
                                  </p:stCondLst>
                                  <p:childTnLst>
                                    <p:set>
                                      <p:cBhvr>
                                        <p:cTn id="102" dur="1" fill="hold">
                                          <p:stCondLst>
                                            <p:cond delay="0"/>
                                          </p:stCondLst>
                                        </p:cTn>
                                        <p:tgtEl>
                                          <p:spTgt spid="14">
                                            <p:txEl>
                                              <p:pRg st="0" end="0"/>
                                            </p:txEl>
                                          </p:spTgt>
                                        </p:tgtEl>
                                        <p:attrNameLst>
                                          <p:attrName>style.visibility</p:attrName>
                                        </p:attrNameLst>
                                      </p:cBhvr>
                                      <p:to>
                                        <p:strVal val="visible"/>
                                      </p:to>
                                    </p:set>
                                    <p:animEffect transition="in" filter="wipe(up)">
                                      <p:cBhvr>
                                        <p:cTn id="103" dur="1000"/>
                                        <p:tgtEl>
                                          <p:spTgt spid="14">
                                            <p:txEl>
                                              <p:pRg st="0" end="0"/>
                                            </p:txEl>
                                          </p:spTgt>
                                        </p:tgtEl>
                                      </p:cBhvr>
                                    </p:animEffect>
                                  </p:childTnLst>
                                </p:cTn>
                              </p:par>
                            </p:childTnLst>
                          </p:cTn>
                        </p:par>
                      </p:childTnLst>
                    </p:cTn>
                  </p:par>
                  <p:par>
                    <p:cTn id="104" fill="hold" nodeType="clickPar">
                      <p:stCondLst>
                        <p:cond delay="indefinite"/>
                        <p:cond evt="onBegin" delay="0">
                          <p:tn val="103"/>
                        </p:cond>
                      </p:stCondLst>
                      <p:childTnLst>
                        <p:par>
                          <p:cTn id="105" fill="hold" nodeType="afterGroup">
                            <p:stCondLst>
                              <p:cond delay="0"/>
                            </p:stCondLst>
                            <p:childTnLst>
                              <p:par>
                                <p:cTn id="106" presetID="22" presetClass="entr" presetSubtype="1" fill="hold" grpId="0" nodeType="clickEffect">
                                  <p:stCondLst>
                                    <p:cond delay="0"/>
                                  </p:stCondLst>
                                  <p:childTnLst>
                                    <p:set>
                                      <p:cBhvr>
                                        <p:cTn id="107" dur="1" fill="hold">
                                          <p:stCondLst>
                                            <p:cond delay="0"/>
                                          </p:stCondLst>
                                        </p:cTn>
                                        <p:tgtEl>
                                          <p:spTgt spid="14">
                                            <p:txEl>
                                              <p:pRg st="1" end="1"/>
                                            </p:txEl>
                                          </p:spTgt>
                                        </p:tgtEl>
                                        <p:attrNameLst>
                                          <p:attrName>style.visibility</p:attrName>
                                        </p:attrNameLst>
                                      </p:cBhvr>
                                      <p:to>
                                        <p:strVal val="visible"/>
                                      </p:to>
                                    </p:set>
                                    <p:animEffect transition="in" filter="wipe(up)">
                                      <p:cBhvr>
                                        <p:cTn id="108" dur="1000"/>
                                        <p:tgtEl>
                                          <p:spTgt spid="14">
                                            <p:txEl>
                                              <p:pRg st="1" end="1"/>
                                            </p:txEl>
                                          </p:spTgt>
                                        </p:tgtEl>
                                      </p:cBhvr>
                                    </p:animEffect>
                                  </p:childTnLst>
                                </p:cTn>
                              </p:par>
                            </p:childTnLst>
                          </p:cTn>
                        </p:par>
                        <p:par>
                          <p:cTn id="109" fill="hold" nodeType="afterGroup">
                            <p:stCondLst>
                              <p:cond delay="1000"/>
                            </p:stCondLst>
                            <p:childTnLst>
                              <p:par>
                                <p:cTn id="110" presetID="22" presetClass="entr" presetSubtype="1" fill="hold" grpId="0" nodeType="afterEffect">
                                  <p:stCondLst>
                                    <p:cond delay="0"/>
                                  </p:stCondLst>
                                  <p:childTnLst>
                                    <p:set>
                                      <p:cBhvr>
                                        <p:cTn id="111" dur="1" fill="hold">
                                          <p:stCondLst>
                                            <p:cond delay="0"/>
                                          </p:stCondLst>
                                        </p:cTn>
                                        <p:tgtEl>
                                          <p:spTgt spid="14">
                                            <p:txEl>
                                              <p:pRg st="2" end="2"/>
                                            </p:txEl>
                                          </p:spTgt>
                                        </p:tgtEl>
                                        <p:attrNameLst>
                                          <p:attrName>style.visibility</p:attrName>
                                        </p:attrNameLst>
                                      </p:cBhvr>
                                      <p:to>
                                        <p:strVal val="visible"/>
                                      </p:to>
                                    </p:set>
                                    <p:animEffect transition="in" filter="wipe(up)">
                                      <p:cBhvr>
                                        <p:cTn id="112" dur="1000"/>
                                        <p:tgtEl>
                                          <p:spTgt spid="14">
                                            <p:txEl>
                                              <p:pRg st="2" end="2"/>
                                            </p:txEl>
                                          </p:spTgt>
                                        </p:tgtEl>
                                      </p:cBhvr>
                                    </p:animEffect>
                                  </p:childTnLst>
                                </p:cTn>
                              </p:par>
                            </p:childTnLst>
                          </p:cTn>
                        </p:par>
                        <p:par>
                          <p:cTn id="113" fill="hold" nodeType="afterGroup">
                            <p:stCondLst>
                              <p:cond delay="2000"/>
                            </p:stCondLst>
                            <p:childTnLst>
                              <p:par>
                                <p:cTn id="114" presetID="22" presetClass="entr" presetSubtype="1" fill="hold" grpId="0" nodeType="afterEffect">
                                  <p:stCondLst>
                                    <p:cond delay="0"/>
                                  </p:stCondLst>
                                  <p:childTnLst>
                                    <p:set>
                                      <p:cBhvr>
                                        <p:cTn id="115" dur="1" fill="hold">
                                          <p:stCondLst>
                                            <p:cond delay="0"/>
                                          </p:stCondLst>
                                        </p:cTn>
                                        <p:tgtEl>
                                          <p:spTgt spid="14">
                                            <p:txEl>
                                              <p:pRg st="3" end="3"/>
                                            </p:txEl>
                                          </p:spTgt>
                                        </p:tgtEl>
                                        <p:attrNameLst>
                                          <p:attrName>style.visibility</p:attrName>
                                        </p:attrNameLst>
                                      </p:cBhvr>
                                      <p:to>
                                        <p:strVal val="visible"/>
                                      </p:to>
                                    </p:set>
                                    <p:animEffect transition="in" filter="wipe(up)">
                                      <p:cBhvr>
                                        <p:cTn id="116" dur="1000"/>
                                        <p:tgtEl>
                                          <p:spTgt spid="14">
                                            <p:txEl>
                                              <p:pRg st="3" end="3"/>
                                            </p:txEl>
                                          </p:spTgt>
                                        </p:tgtEl>
                                      </p:cBhvr>
                                    </p:animEffect>
                                  </p:childTnLst>
                                </p:cTn>
                              </p:par>
                            </p:childTnLst>
                          </p:cTn>
                        </p:par>
                      </p:childTnLst>
                    </p:cTn>
                  </p:par>
                  <p:par>
                    <p:cTn id="117" fill="hold" nodeType="clickPar">
                      <p:stCondLst>
                        <p:cond delay="indefinite"/>
                        <p:cond evt="onBegin" delay="0">
                          <p:tn val="116"/>
                        </p:cond>
                      </p:stCondLst>
                      <p:childTnLst>
                        <p:par>
                          <p:cTn id="118" fill="hold" nodeType="afterGroup">
                            <p:stCondLst>
                              <p:cond delay="0"/>
                            </p:stCondLst>
                            <p:childTnLst>
                              <p:par>
                                <p:cTn id="119" presetID="22" presetClass="entr" presetSubtype="1" fill="hold" grpId="0" nodeType="clickEffect">
                                  <p:stCondLst>
                                    <p:cond delay="0"/>
                                  </p:stCondLst>
                                  <p:childTnLst>
                                    <p:set>
                                      <p:cBhvr>
                                        <p:cTn id="120" dur="1" fill="hold">
                                          <p:stCondLst>
                                            <p:cond delay="0"/>
                                          </p:stCondLst>
                                        </p:cTn>
                                        <p:tgtEl>
                                          <p:spTgt spid="14">
                                            <p:txEl>
                                              <p:pRg st="4" end="4"/>
                                            </p:txEl>
                                          </p:spTgt>
                                        </p:tgtEl>
                                        <p:attrNameLst>
                                          <p:attrName>style.visibility</p:attrName>
                                        </p:attrNameLst>
                                      </p:cBhvr>
                                      <p:to>
                                        <p:strVal val="visible"/>
                                      </p:to>
                                    </p:set>
                                    <p:animEffect transition="in" filter="wipe(up)">
                                      <p:cBhvr>
                                        <p:cTn id="121" dur="1000"/>
                                        <p:tgtEl>
                                          <p:spTgt spid="14">
                                            <p:txEl>
                                              <p:pRg st="4" end="4"/>
                                            </p:txEl>
                                          </p:spTgt>
                                        </p:tgtEl>
                                      </p:cBhvr>
                                    </p:animEffect>
                                  </p:childTnLst>
                                </p:cTn>
                              </p:par>
                            </p:childTnLst>
                          </p:cTn>
                        </p:par>
                        <p:par>
                          <p:cTn id="122" fill="hold" nodeType="afterGroup">
                            <p:stCondLst>
                              <p:cond delay="1000"/>
                            </p:stCondLst>
                            <p:childTnLst>
                              <p:par>
                                <p:cTn id="123" presetID="10" presetClass="entr" presetSubtype="0" fill="hold" grpId="0" nodeType="afterEffect">
                                  <p:stCondLst>
                                    <p:cond delay="0"/>
                                  </p:stCondLst>
                                  <p:childTnLst>
                                    <p:set>
                                      <p:cBhvr>
                                        <p:cTn id="124" dur="1" fill="hold">
                                          <p:stCondLst>
                                            <p:cond delay="0"/>
                                          </p:stCondLst>
                                        </p:cTn>
                                        <p:tgtEl>
                                          <p:spTgt spid="15"/>
                                        </p:tgtEl>
                                        <p:attrNameLst>
                                          <p:attrName>style.visibility</p:attrName>
                                        </p:attrNameLst>
                                      </p:cBhvr>
                                      <p:to>
                                        <p:strVal val="visible"/>
                                      </p:to>
                                    </p:set>
                                    <p:animEffect transition="in" filter="fade">
                                      <p:cBhvr>
                                        <p:cTn id="125"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2" grpId="0" uiExpand="1" build="p"/>
      <p:bldP spid="9" grpId="0"/>
      <p:bldP spid="13" grpId="0" animBg="1"/>
      <p:bldP spid="14" grpId="0" uiExpand="1" build="p"/>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082971-C35E-B240-9197-06CF6518DB66}"/>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2706402" y="-7524720"/>
            <a:ext cx="14041665" cy="15049440"/>
          </a:xfrm>
          <a:prstGeom prst="rect">
            <a:avLst/>
          </a:prstGeom>
        </p:spPr>
      </p:pic>
      <p:sp>
        <p:nvSpPr>
          <p:cNvPr id="105" name="Shape 105"/>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a:lstStyle/>
          <a:p>
            <a:fld id="{86CB4B4D-7CA3-9044-876B-883B54F8677D}" type="slidenum">
              <a:rPr/>
              <a:t>6</a:t>
            </a:fld>
            <a:endParaRPr/>
          </a:p>
        </p:txBody>
      </p:sp>
      <p:sp>
        <p:nvSpPr>
          <p:cNvPr id="16" name="Prostokąt 15">
            <a:extLst>
              <a:ext uri="{FF2B5EF4-FFF2-40B4-BE49-F238E27FC236}">
                <a16:creationId xmlns:a16="http://schemas.microsoft.com/office/drawing/2014/main" id="{F0577DCD-D21D-4E77-AED6-C2707B1D21C7}"/>
              </a:ext>
            </a:extLst>
          </p:cNvPr>
          <p:cNvSpPr/>
          <p:nvPr/>
        </p:nvSpPr>
        <p:spPr>
          <a:xfrm>
            <a:off x="1389410" y="12600372"/>
            <a:ext cx="12895580" cy="457200"/>
          </a:xfrm>
          <a:prstGeom prst="rect">
            <a:avLst/>
          </a:prstGeom>
        </p:spPr>
        <p:txBody>
          <a:bodyPr wrap="none">
            <a:spAutoFit/>
          </a:bodyPr>
          <a:lstStyle/>
          <a:p>
            <a:r>
              <a:rPr lang="es" sz="2400" b="0" i="0" strike="noStrike" cap="none" spc="0" baseline="0">
                <a:solidFill>
                  <a:srgbClr val="496F63"/>
                </a:solidFill>
                <a:effectLst/>
                <a:latin typeface="PT Sans"/>
                <a:ea typeface="PT Sans"/>
                <a:cs typeface="PT Sans"/>
              </a:rPr>
              <a:t>Fuente: https://www.prawo.pl/kadry/dlaczego-skrzynka-pomyslow-juz-nie-wystarczy,279443.html</a:t>
            </a:r>
            <a:endParaRPr lang="pl-PL" sz="2400">
              <a:solidFill>
                <a:srgbClr val="496F63"/>
              </a:solidFill>
              <a:latin typeface="Arial" panose="020B0604020202020204" pitchFamily="34" charset="0"/>
              <a:cs typeface="Arial" panose="020B0604020202020204" pitchFamily="34" charset="0"/>
            </a:endParaRPr>
          </a:p>
        </p:txBody>
      </p:sp>
      <p:sp>
        <p:nvSpPr>
          <p:cNvPr id="5" name="Prostokąt 4">
            <a:extLst>
              <a:ext uri="{FF2B5EF4-FFF2-40B4-BE49-F238E27FC236}">
                <a16:creationId xmlns:a16="http://schemas.microsoft.com/office/drawing/2014/main" id="{D203B85F-3250-44CF-AAE1-CFCA94B8C497}"/>
              </a:ext>
            </a:extLst>
          </p:cNvPr>
          <p:cNvSpPr/>
          <p:nvPr/>
        </p:nvSpPr>
        <p:spPr>
          <a:xfrm>
            <a:off x="816367" y="1362963"/>
            <a:ext cx="21037793" cy="2148840"/>
          </a:xfrm>
          <a:prstGeom prst="rect">
            <a:avLst/>
          </a:prstGeom>
        </p:spPr>
        <p:txBody>
          <a:bodyPr wrap="square">
            <a:spAutoFit/>
          </a:bodyPr>
          <a:lstStyle/>
          <a:p>
            <a:r>
              <a:rPr lang="es" sz="4500" b="1" dirty="0">
                <a:solidFill>
                  <a:srgbClr val="496F63"/>
                </a:solidFill>
              </a:rPr>
              <a:t>La creatividad de los empleados debe ser tratada como una competencia clave, y los empresarios deben crear un entorno, en sus propias compañías, que sea propicio para la creación y aplicación de soluciones innovadoras.</a:t>
            </a:r>
            <a:endParaRPr lang="pl-PL" sz="4500" dirty="0">
              <a:solidFill>
                <a:srgbClr val="496F63"/>
              </a:solidFill>
            </a:endParaRPr>
          </a:p>
        </p:txBody>
      </p:sp>
      <p:graphicFrame>
        <p:nvGraphicFramePr>
          <p:cNvPr id="2" name="Diagram 1">
            <a:extLst>
              <a:ext uri="{FF2B5EF4-FFF2-40B4-BE49-F238E27FC236}">
                <a16:creationId xmlns:a16="http://schemas.microsoft.com/office/drawing/2014/main" id="{B2C85D77-6278-454B-8D3D-0849D0A785A4}"/>
              </a:ext>
            </a:extLst>
          </p:cNvPr>
          <p:cNvGraphicFramePr/>
          <p:nvPr>
            <p:extLst>
              <p:ext uri="{D42A27DB-BD31-4B8C-83A1-F6EECF244321}">
                <p14:modId xmlns:p14="http://schemas.microsoft.com/office/powerpoint/2010/main" val="767665717"/>
              </p:ext>
            </p:extLst>
          </p:nvPr>
        </p:nvGraphicFramePr>
        <p:xfrm>
          <a:off x="816366" y="4095720"/>
          <a:ext cx="22828005"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4074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graphicEl>
                                              <a:dgm id="{4ACC2367-B8CC-4BBD-B5EC-0F897979431A}"/>
                                            </p:graphicEl>
                                          </p:spTgt>
                                        </p:tgtEl>
                                        <p:attrNameLst>
                                          <p:attrName>style.visibility</p:attrName>
                                        </p:attrNameLst>
                                      </p:cBhvr>
                                      <p:to>
                                        <p:strVal val="visible"/>
                                      </p:to>
                                    </p:set>
                                    <p:animEffect transition="in" filter="wipe(left)">
                                      <p:cBhvr>
                                        <p:cTn id="12" dur="1000"/>
                                        <p:tgtEl>
                                          <p:spTgt spid="2">
                                            <p:graphicEl>
                                              <a:dgm id="{4ACC2367-B8CC-4BBD-B5EC-0F897979431A}"/>
                                            </p:graphicEl>
                                          </p:spTgt>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graphicEl>
                                              <a:dgm id="{E2DA34B6-94CD-4E3C-9B81-ADEA674E3969}"/>
                                            </p:graphicEl>
                                          </p:spTgt>
                                        </p:tgtEl>
                                        <p:attrNameLst>
                                          <p:attrName>style.visibility</p:attrName>
                                        </p:attrNameLst>
                                      </p:cBhvr>
                                      <p:to>
                                        <p:strVal val="visible"/>
                                      </p:to>
                                    </p:set>
                                    <p:animEffect transition="in" filter="wipe(left)">
                                      <p:cBhvr>
                                        <p:cTn id="17" dur="1000"/>
                                        <p:tgtEl>
                                          <p:spTgt spid="2">
                                            <p:graphicEl>
                                              <a:dgm id="{E2DA34B6-94CD-4E3C-9B81-ADEA674E3969}"/>
                                            </p:graphic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
                                            <p:graphicEl>
                                              <a:dgm id="{B184E9B9-8603-49BF-A524-37F71504124B}"/>
                                            </p:graphicEl>
                                          </p:spTgt>
                                        </p:tgtEl>
                                        <p:attrNameLst>
                                          <p:attrName>style.visibility</p:attrName>
                                        </p:attrNameLst>
                                      </p:cBhvr>
                                      <p:to>
                                        <p:strVal val="visible"/>
                                      </p:to>
                                    </p:set>
                                    <p:animEffect transition="in" filter="wipe(left)">
                                      <p:cBhvr>
                                        <p:cTn id="20" dur="1000"/>
                                        <p:tgtEl>
                                          <p:spTgt spid="2">
                                            <p:graphicEl>
                                              <a:dgm id="{B184E9B9-8603-49BF-A524-37F71504124B}"/>
                                            </p:graphicEl>
                                          </p:spTgt>
                                        </p:tgtEl>
                                      </p:cBhvr>
                                    </p:animEffect>
                                  </p:childTnLst>
                                </p:cTn>
                              </p:par>
                            </p:childTnLst>
                          </p:cTn>
                        </p:par>
                      </p:childTnLst>
                    </p:cTn>
                  </p:par>
                  <p:par>
                    <p:cTn id="21" fill="hold" nodeType="clickPar">
                      <p:stCondLst>
                        <p:cond delay="indefinite"/>
                        <p:cond evt="onBegin" delay="0">
                          <p:tn val="20"/>
                        </p:cond>
                      </p:stCondLst>
                      <p:childTnLst>
                        <p:par>
                          <p:cTn id="22" fill="hold" nodeType="after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graphicEl>
                                              <a:dgm id="{06385065-6E49-41AD-8C27-2F30842959E2}"/>
                                            </p:graphicEl>
                                          </p:spTgt>
                                        </p:tgtEl>
                                        <p:attrNameLst>
                                          <p:attrName>style.visibility</p:attrName>
                                        </p:attrNameLst>
                                      </p:cBhvr>
                                      <p:to>
                                        <p:strVal val="visible"/>
                                      </p:to>
                                    </p:set>
                                    <p:animEffect transition="in" filter="wipe(left)">
                                      <p:cBhvr>
                                        <p:cTn id="25" dur="1000"/>
                                        <p:tgtEl>
                                          <p:spTgt spid="2">
                                            <p:graphicEl>
                                              <a:dgm id="{06385065-6E49-41AD-8C27-2F30842959E2}"/>
                                            </p:graphic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
                                            <p:graphicEl>
                                              <a:dgm id="{8775165A-F11E-4D0E-AF9B-C7207886D49E}"/>
                                            </p:graphicEl>
                                          </p:spTgt>
                                        </p:tgtEl>
                                        <p:attrNameLst>
                                          <p:attrName>style.visibility</p:attrName>
                                        </p:attrNameLst>
                                      </p:cBhvr>
                                      <p:to>
                                        <p:strVal val="visible"/>
                                      </p:to>
                                    </p:set>
                                    <p:animEffect transition="in" filter="wipe(left)">
                                      <p:cBhvr>
                                        <p:cTn id="28" dur="1000"/>
                                        <p:tgtEl>
                                          <p:spTgt spid="2">
                                            <p:graphicEl>
                                              <a:dgm id="{8775165A-F11E-4D0E-AF9B-C7207886D49E}"/>
                                            </p:graphicEl>
                                          </p:spTgt>
                                        </p:tgtEl>
                                      </p:cBhvr>
                                    </p:animEffect>
                                  </p:childTnLst>
                                </p:cTn>
                              </p:par>
                            </p:childTnLst>
                          </p:cTn>
                        </p:par>
                      </p:childTnLst>
                    </p:cTn>
                  </p:par>
                  <p:par>
                    <p:cTn id="29" fill="hold" nodeType="clickPar">
                      <p:stCondLst>
                        <p:cond delay="indefinite"/>
                        <p:cond evt="onBegin" delay="0">
                          <p:tn val="28"/>
                        </p:cond>
                      </p:stCondLst>
                      <p:childTnLst>
                        <p:par>
                          <p:cTn id="30" fill="hold" nodeType="after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
                                            <p:graphicEl>
                                              <a:dgm id="{35FB0DAA-B3C1-4483-AE91-262B81D2CE18}"/>
                                            </p:graphicEl>
                                          </p:spTgt>
                                        </p:tgtEl>
                                        <p:attrNameLst>
                                          <p:attrName>style.visibility</p:attrName>
                                        </p:attrNameLst>
                                      </p:cBhvr>
                                      <p:to>
                                        <p:strVal val="visible"/>
                                      </p:to>
                                    </p:set>
                                    <p:animEffect transition="in" filter="wipe(left)">
                                      <p:cBhvr>
                                        <p:cTn id="33" dur="1000"/>
                                        <p:tgtEl>
                                          <p:spTgt spid="2">
                                            <p:graphicEl>
                                              <a:dgm id="{35FB0DAA-B3C1-4483-AE91-262B81D2CE18}"/>
                                            </p:graphic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
                                            <p:graphicEl>
                                              <a:dgm id="{ACEC91F8-7B3D-4877-B646-C7B04BDFDB1E}"/>
                                            </p:graphicEl>
                                          </p:spTgt>
                                        </p:tgtEl>
                                        <p:attrNameLst>
                                          <p:attrName>style.visibility</p:attrName>
                                        </p:attrNameLst>
                                      </p:cBhvr>
                                      <p:to>
                                        <p:strVal val="visible"/>
                                      </p:to>
                                    </p:set>
                                    <p:animEffect transition="in" filter="wipe(left)">
                                      <p:cBhvr>
                                        <p:cTn id="36" dur="1000"/>
                                        <p:tgtEl>
                                          <p:spTgt spid="2">
                                            <p:graphicEl>
                                              <a:dgm id="{ACEC91F8-7B3D-4877-B646-C7B04BDFDB1E}"/>
                                            </p:graphicEl>
                                          </p:spTgt>
                                        </p:tgtEl>
                                      </p:cBhvr>
                                    </p:animEffect>
                                  </p:childTnLst>
                                </p:cTn>
                              </p:par>
                            </p:childTnLst>
                          </p:cTn>
                        </p:par>
                        <p:par>
                          <p:cTn id="37" fill="hold" nodeType="afterGroup">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Graphic spid="2"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57F5AC-88E4-324E-81CA-E4297F19EC8E}"/>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rot="20506168">
            <a:off x="10404955" y="3277295"/>
            <a:ext cx="14041665" cy="15049440"/>
          </a:xfrm>
          <a:prstGeom prst="rect">
            <a:avLst/>
          </a:prstGeom>
        </p:spPr>
      </p:pic>
      <p:sp>
        <p:nvSpPr>
          <p:cNvPr id="70" name="Shape 70"/>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a:lstStyle/>
          <a:p>
            <a:fld id="{86CB4B4D-7CA3-9044-876B-883B54F8677D}" type="slidenum">
              <a:rPr/>
              <a:t>7</a:t>
            </a:fld>
            <a:endParaRPr/>
          </a:p>
        </p:txBody>
      </p:sp>
      <p:sp>
        <p:nvSpPr>
          <p:cNvPr id="24" name="Rectangle 1">
            <a:extLst>
              <a:ext uri="{FF2B5EF4-FFF2-40B4-BE49-F238E27FC236}">
                <a16:creationId xmlns:a16="http://schemas.microsoft.com/office/drawing/2014/main" id="{F0865906-1E44-43A6-B80C-D3FBFD7E07C1}"/>
              </a:ext>
            </a:extLst>
          </p:cNvPr>
          <p:cNvSpPr/>
          <p:nvPr/>
        </p:nvSpPr>
        <p:spPr>
          <a:xfrm>
            <a:off x="6641326" y="13006975"/>
            <a:ext cx="15273268" cy="396240"/>
          </a:xfrm>
          <a:prstGeom prst="rect">
            <a:avLst/>
          </a:prstGeom>
        </p:spPr>
        <p:txBody>
          <a:bodyPr wrap="square">
            <a:spAutoFit/>
          </a:bodyPr>
          <a:lstStyle/>
          <a:p>
            <a:pPr algn="ctr" fontAlgn="base"/>
            <a:r>
              <a:rPr lang="es" sz="2000" b="1" i="0" strike="noStrike" cap="none" spc="0" baseline="0">
                <a:solidFill>
                  <a:srgbClr val="496F63"/>
                </a:solidFill>
                <a:effectLst/>
                <a:latin typeface="Arial"/>
                <a:ea typeface="Arial"/>
                <a:cs typeface="Arial"/>
              </a:rPr>
              <a:t>Fuente: https://www.prawo.pl/kadry/dlaczego-skrzynka-pomyslow-juz-nie-wystarczy,279443.html</a:t>
            </a:r>
            <a:endParaRPr lang="en-IE" sz="2000" b="1" kern="1200">
              <a:solidFill>
                <a:srgbClr val="496F63"/>
              </a:solidFill>
              <a:latin typeface="Arial" panose="020B0604020202020204" pitchFamily="34" charset="0"/>
              <a:cs typeface="Arial" panose="020B0604020202020204" pitchFamily="34" charset="0"/>
              <a:sym typeface="Quattrocento Sans"/>
            </a:endParaRPr>
          </a:p>
        </p:txBody>
      </p:sp>
      <p:pic>
        <p:nvPicPr>
          <p:cNvPr id="3" name="Obraz 2">
            <a:extLst>
              <a:ext uri="{FF2B5EF4-FFF2-40B4-BE49-F238E27FC236}">
                <a16:creationId xmlns:a16="http://schemas.microsoft.com/office/drawing/2014/main" id="{FC53486B-B7BC-464F-BE84-6E23BE9B1C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06182">
            <a:off x="1500635" y="763145"/>
            <a:ext cx="2016978" cy="3040747"/>
          </a:xfrm>
          <a:prstGeom prst="rect">
            <a:avLst/>
          </a:prstGeom>
        </p:spPr>
      </p:pic>
      <p:pic>
        <p:nvPicPr>
          <p:cNvPr id="20" name="Obraz 19">
            <a:extLst>
              <a:ext uri="{FF2B5EF4-FFF2-40B4-BE49-F238E27FC236}">
                <a16:creationId xmlns:a16="http://schemas.microsoft.com/office/drawing/2014/main" id="{64671126-4F56-44CA-A33A-F219C835EA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43140">
            <a:off x="19521973" y="710055"/>
            <a:ext cx="2016978" cy="3040747"/>
          </a:xfrm>
          <a:prstGeom prst="rect">
            <a:avLst/>
          </a:prstGeom>
        </p:spPr>
      </p:pic>
      <p:grpSp>
        <p:nvGrpSpPr>
          <p:cNvPr id="4" name="Group 3"/>
          <p:cNvGrpSpPr/>
          <p:nvPr/>
        </p:nvGrpSpPr>
        <p:grpSpPr>
          <a:xfrm>
            <a:off x="4661553" y="468774"/>
            <a:ext cx="14082747" cy="3918333"/>
            <a:chOff x="4661553" y="417602"/>
            <a:chExt cx="14082747" cy="3918333"/>
          </a:xfrm>
        </p:grpSpPr>
        <p:sp>
          <p:nvSpPr>
            <p:cNvPr id="17" name="Shape 72">
              <a:extLst>
                <a:ext uri="{FF2B5EF4-FFF2-40B4-BE49-F238E27FC236}">
                  <a16:creationId xmlns:a16="http://schemas.microsoft.com/office/drawing/2014/main" id="{C3C6C94B-0535-45C8-A604-D11E6CBE0C2D}"/>
                </a:ext>
              </a:extLst>
            </p:cNvPr>
            <p:cNvSpPr/>
            <p:nvPr/>
          </p:nvSpPr>
          <p:spPr>
            <a:xfrm>
              <a:off x="4661553" y="417602"/>
              <a:ext cx="14082747" cy="3918333"/>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5" name="Prostokąt 14">
              <a:extLst>
                <a:ext uri="{FF2B5EF4-FFF2-40B4-BE49-F238E27FC236}">
                  <a16:creationId xmlns:a16="http://schemas.microsoft.com/office/drawing/2014/main" id="{D8DE5493-D55B-44DE-848B-DE2AA6031324}"/>
                </a:ext>
              </a:extLst>
            </p:cNvPr>
            <p:cNvSpPr/>
            <p:nvPr/>
          </p:nvSpPr>
          <p:spPr>
            <a:xfrm>
              <a:off x="5461982" y="902023"/>
              <a:ext cx="12955394" cy="3046988"/>
            </a:xfrm>
            <a:prstGeom prst="rect">
              <a:avLst/>
            </a:prstGeom>
          </p:spPr>
          <p:txBody>
            <a:bodyPr wrap="square">
              <a:spAutoFit/>
            </a:bodyPr>
            <a:lstStyle/>
            <a:p>
              <a:pPr algn="ctr"/>
              <a:r>
                <a:rPr lang="es" sz="4800" b="1" i="0" strike="noStrike" cap="none" spc="0" baseline="0" dirty="0">
                  <a:solidFill>
                    <a:srgbClr val="496F63"/>
                  </a:solidFill>
                  <a:effectLst/>
                  <a:latin typeface="PT Sans"/>
                  <a:ea typeface="PT Sans"/>
                  <a:cs typeface="PT Sans"/>
                </a:rPr>
                <a:t>¿Por qué una cultura que apoye la creatividad de los empleados puede tener un impacto tan grande sobre la satisfacción y el compromiso de los mismos?</a:t>
              </a:r>
              <a:endParaRPr lang="en-US" sz="4800" b="1" dirty="0">
                <a:solidFill>
                  <a:srgbClr val="496F63"/>
                </a:solidFill>
                <a:latin typeface="Arial" panose="020B0604020202020204" pitchFamily="34" charset="0"/>
                <a:cs typeface="Arial" panose="020B0604020202020204" pitchFamily="34" charset="0"/>
              </a:endParaRPr>
            </a:p>
          </p:txBody>
        </p:sp>
      </p:grpSp>
      <p:sp>
        <p:nvSpPr>
          <p:cNvPr id="2" name="Prostokąt 1">
            <a:extLst>
              <a:ext uri="{FF2B5EF4-FFF2-40B4-BE49-F238E27FC236}">
                <a16:creationId xmlns:a16="http://schemas.microsoft.com/office/drawing/2014/main" id="{045C7DC6-513E-48C9-B4ED-7214461B83D6}"/>
              </a:ext>
            </a:extLst>
          </p:cNvPr>
          <p:cNvSpPr/>
          <p:nvPr/>
        </p:nvSpPr>
        <p:spPr>
          <a:xfrm>
            <a:off x="6872086" y="5170058"/>
            <a:ext cx="17146873" cy="6894195"/>
          </a:xfrm>
          <a:prstGeom prst="rect">
            <a:avLst/>
          </a:prstGeom>
        </p:spPr>
        <p:txBody>
          <a:bodyPr wrap="square">
            <a:spAutoFit/>
          </a:bodyPr>
          <a:lstStyle/>
          <a:p>
            <a:pPr>
              <a:spcAft>
                <a:spcPts val="2400"/>
              </a:spcAft>
            </a:pPr>
            <a:r>
              <a:rPr lang="es" sz="4400" b="0" i="0" strike="noStrike" cap="none" spc="0" baseline="0" dirty="0">
                <a:solidFill>
                  <a:srgbClr val="496F63"/>
                </a:solidFill>
                <a:effectLst/>
                <a:latin typeface="PT Sans"/>
                <a:ea typeface="PT Sans"/>
                <a:cs typeface="PT Sans"/>
              </a:rPr>
              <a:t>Principalmente porque las personas, por naturaleza, quieren tener éxito en el trabajo, sentirse influyentes sobre lo que ocurre a su alrededor y lograr crear por medio de su trabajo.</a:t>
            </a:r>
          </a:p>
          <a:p>
            <a:pPr>
              <a:spcAft>
                <a:spcPts val="2400"/>
              </a:spcAft>
            </a:pPr>
            <a:r>
              <a:rPr lang="es" sz="4400" b="0" i="0" strike="noStrike" cap="none" spc="0" baseline="0" dirty="0">
                <a:solidFill>
                  <a:srgbClr val="496F63"/>
                </a:solidFill>
                <a:effectLst/>
                <a:latin typeface="PT Sans"/>
                <a:ea typeface="PT Sans"/>
                <a:cs typeface="PT Sans"/>
              </a:rPr>
              <a:t>Esto se hace especialmente visible en el caso de los jóvenes que se incorporan al mercado laboral, para quienes el principal valor en el trabajo es la posibilidad de autorrealizarse y crear algo nuevo y propio.</a:t>
            </a:r>
          </a:p>
          <a:p>
            <a:pPr>
              <a:spcAft>
                <a:spcPts val="2400"/>
              </a:spcAft>
            </a:pPr>
            <a:r>
              <a:rPr lang="es" sz="4400" b="0" i="0" strike="noStrike" cap="none" spc="0" baseline="0" dirty="0">
                <a:solidFill>
                  <a:srgbClr val="496F63"/>
                </a:solidFill>
                <a:effectLst/>
                <a:latin typeface="PT Sans"/>
                <a:ea typeface="PT Sans"/>
                <a:cs typeface="PT Sans"/>
              </a:rPr>
              <a:t>Es este fenómeno el que aprovecha la cultura de la creatividad en la organización en beneficio de la compañía</a:t>
            </a:r>
            <a:r>
              <a:rPr lang="es" sz="5000" b="0" i="0" strike="noStrike" cap="none" spc="0" baseline="0" dirty="0">
                <a:solidFill>
                  <a:srgbClr val="496F63"/>
                </a:solidFill>
                <a:effectLst/>
                <a:latin typeface="PT Sans"/>
                <a:ea typeface="PT Sans"/>
                <a:cs typeface="PT Sans"/>
              </a:rPr>
              <a:t>.</a:t>
            </a:r>
            <a:endParaRPr lang="pl-PL" sz="5000" dirty="0">
              <a:solidFill>
                <a:srgbClr val="496F63"/>
              </a:solidFill>
            </a:endParaRPr>
          </a:p>
        </p:txBody>
      </p:sp>
      <p:pic>
        <p:nvPicPr>
          <p:cNvPr id="6" name="Obraz 5">
            <a:extLst>
              <a:ext uri="{FF2B5EF4-FFF2-40B4-BE49-F238E27FC236}">
                <a16:creationId xmlns:a16="http://schemas.microsoft.com/office/drawing/2014/main" id="{CECD5540-84A8-4D11-996F-AED7F6AA3F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785" y="5387353"/>
            <a:ext cx="14811742" cy="83286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nodeType="afterGroup">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42"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cond evt="onBegin" delay="0">
                          <p:tn val="19"/>
                        </p:cond>
                      </p:stCondLst>
                      <p:childTnLst>
                        <p:par>
                          <p:cTn id="21" fill="hold" nodeType="afterGroup">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wipe(up)">
                                      <p:cBhvr>
                                        <p:cTn id="24" dur="2000"/>
                                        <p:tgtEl>
                                          <p:spTgt spid="2">
                                            <p:txEl>
                                              <p:pRg st="0" end="0"/>
                                            </p:txEl>
                                          </p:spTgt>
                                        </p:tgtEl>
                                      </p:cBhvr>
                                    </p:animEffect>
                                  </p:childTnLst>
                                </p:cTn>
                              </p:par>
                            </p:childTnLst>
                          </p:cTn>
                        </p:par>
                      </p:childTnLst>
                    </p:cTn>
                  </p:par>
                  <p:par>
                    <p:cTn id="25" fill="hold" nodeType="clickPar">
                      <p:stCondLst>
                        <p:cond delay="indefinite"/>
                        <p:cond evt="onBegin" delay="0">
                          <p:tn val="24"/>
                        </p:cond>
                      </p:stCondLst>
                      <p:childTnLst>
                        <p:par>
                          <p:cTn id="26" fill="hold" nodeType="afterGroup">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wipe(up)">
                                      <p:cBhvr>
                                        <p:cTn id="29" dur="2000"/>
                                        <p:tgtEl>
                                          <p:spTgt spid="2">
                                            <p:txEl>
                                              <p:pRg st="1" end="1"/>
                                            </p:txEl>
                                          </p:spTgt>
                                        </p:tgtEl>
                                      </p:cBhvr>
                                    </p:animEffect>
                                  </p:childTnLst>
                                </p:cTn>
                              </p:par>
                            </p:childTnLst>
                          </p:cTn>
                        </p:par>
                        <p:par>
                          <p:cTn id="30" fill="hold" nodeType="afterGroup">
                            <p:stCondLst>
                              <p:cond delay="2000"/>
                            </p:stCondLst>
                            <p:childTnLst>
                              <p:par>
                                <p:cTn id="31" presetID="42" presetClass="entr" presetSubtype="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cond evt="onBegin" delay="0">
                          <p:tn val="35"/>
                        </p:cond>
                      </p:stCondLst>
                      <p:childTnLst>
                        <p:par>
                          <p:cTn id="37" fill="hold" nodeType="after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
                                            <p:txEl>
                                              <p:pRg st="2" end="2"/>
                                            </p:txEl>
                                          </p:spTgt>
                                        </p:tgtEl>
                                        <p:attrNameLst>
                                          <p:attrName>style.visibility</p:attrName>
                                        </p:attrNameLst>
                                      </p:cBhvr>
                                      <p:to>
                                        <p:strVal val="visible"/>
                                      </p:to>
                                    </p:set>
                                    <p:animEffect transition="in" filter="wipe(up)">
                                      <p:cBhvr>
                                        <p:cTn id="40" dur="2000"/>
                                        <p:tgtEl>
                                          <p:spTgt spid="2">
                                            <p:txEl>
                                              <p:pRg st="2" end="2"/>
                                            </p:txEl>
                                          </p:spTgt>
                                        </p:tgtEl>
                                      </p:cBhvr>
                                    </p:animEffect>
                                  </p:childTnLst>
                                </p:cTn>
                              </p:par>
                            </p:childTnLst>
                          </p:cTn>
                        </p:par>
                        <p:par>
                          <p:cTn id="41" fill="hold" nodeType="afterGroup">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3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 name="Shape 85"/>
          <p:cNvSpPr/>
          <p:nvPr/>
        </p:nvSpPr>
        <p:spPr>
          <a:xfrm>
            <a:off x="1433259" y="1886341"/>
            <a:ext cx="15965170" cy="5756069"/>
          </a:xfrm>
          <a:prstGeom prst="rect">
            <a:avLst/>
          </a:prstGeom>
          <a:noFill/>
          <a:ln w="3175"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38100" tIns="38100" rIns="38100" bIns="38100" numCol="1" anchor="t">
            <a:noAutofit/>
          </a:bodyPr>
          <a:lstStyle/>
          <a:p>
            <a:pPr marL="0" indent="0">
              <a:spcAft>
                <a:spcPts val="2400"/>
              </a:spcAft>
              <a:buFont typeface="Arial" panose="020B0604020202020204" pitchFamily="34" charset="0"/>
              <a:buNone/>
            </a:pPr>
            <a:r>
              <a:rPr lang="es" sz="4400" b="0" i="0" strike="noStrike" cap="none" spc="0" baseline="0" dirty="0">
                <a:solidFill>
                  <a:srgbClr val="A6A7AC"/>
                </a:solidFill>
                <a:effectLst/>
              </a:rPr>
              <a:t>- una acción no siempre es buena sólo por el hecho de poder hacerla.</a:t>
            </a:r>
          </a:p>
          <a:p>
            <a:pPr marL="0" indent="0">
              <a:spcAft>
                <a:spcPts val="2400"/>
              </a:spcAft>
              <a:buFont typeface="Arial" panose="020B0604020202020204" pitchFamily="34" charset="0"/>
              <a:buNone/>
            </a:pPr>
            <a:r>
              <a:rPr lang="es" sz="4400" b="0" i="0" strike="noStrike" cap="none" spc="0" baseline="0" dirty="0">
                <a:solidFill>
                  <a:srgbClr val="A6A7AC"/>
                </a:solidFill>
                <a:effectLst/>
              </a:rPr>
              <a:t>- un método no siempre es adecuado sólo porque se utilice.</a:t>
            </a:r>
          </a:p>
          <a:p>
            <a:pPr marL="0" indent="0">
              <a:spcAft>
                <a:spcPts val="2400"/>
              </a:spcAft>
              <a:buFont typeface="Arial" panose="020B0604020202020204" pitchFamily="34" charset="0"/>
              <a:buNone/>
            </a:pPr>
            <a:r>
              <a:rPr lang="es" sz="4400" b="0" i="0" strike="noStrike" cap="none" spc="0" baseline="0" dirty="0">
                <a:solidFill>
                  <a:srgbClr val="A6A7AC"/>
                </a:solidFill>
                <a:effectLst/>
              </a:rPr>
              <a:t>- un dispositivo no siempre es bueno sólo por el hecho de tenerlo.</a:t>
            </a:r>
            <a:endParaRPr lang="pl-PL" sz="4400" dirty="0"/>
          </a:p>
        </p:txBody>
      </p:sp>
      <p:sp>
        <p:nvSpPr>
          <p:cNvPr id="81" name="Shape 81"/>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a:lstStyle/>
          <a:p>
            <a:fld id="{86CB4B4D-7CA3-9044-876B-883B54F8677D}" type="slidenum">
              <a:rPr/>
              <a:t>8</a:t>
            </a:fld>
            <a:endParaRPr/>
          </a:p>
        </p:txBody>
      </p:sp>
      <p:sp>
        <p:nvSpPr>
          <p:cNvPr id="82" name="Shape 82"/>
          <p:cNvSpPr/>
          <p:nvPr/>
        </p:nvSpPr>
        <p:spPr>
          <a:xfrm flipH="1">
            <a:off x="985228" y="0"/>
            <a:ext cx="0" cy="3168844"/>
          </a:xfrm>
          <a:prstGeom prst="line">
            <a:avLst/>
          </a:prstGeom>
          <a:ln w="50800">
            <a:solidFill>
              <a:srgbClr val="71BB9A"/>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84" name="Shape 84"/>
          <p:cNvSpPr/>
          <p:nvPr/>
        </p:nvSpPr>
        <p:spPr>
          <a:xfrm>
            <a:off x="1426252" y="1106880"/>
            <a:ext cx="17779059" cy="3168843"/>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rmAutofit/>
          </a:bodyPr>
          <a:lstStyle>
            <a:lvl1pPr algn="l">
              <a:lnSpc>
                <a:spcPct val="80000"/>
              </a:lnSpc>
              <a:defRPr sz="10000" b="1">
                <a:solidFill>
                  <a:srgbClr val="F4F5F7"/>
                </a:solidFill>
                <a:latin typeface="Montserrat-SemiBold"/>
                <a:ea typeface="Montserrat-SemiBold"/>
                <a:cs typeface="Montserrat-SemiBold"/>
                <a:sym typeface="Montserrat-SemiBold"/>
              </a:defRPr>
            </a:lvl1pPr>
          </a:lstStyle>
          <a:p>
            <a:r>
              <a:rPr lang="es" sz="6000" b="1" i="0" strike="noStrike" cap="none" spc="0" baseline="0" dirty="0">
                <a:solidFill>
                  <a:srgbClr val="496F63"/>
                </a:solidFill>
                <a:effectLst/>
                <a:latin typeface="Arial"/>
                <a:ea typeface="Arial"/>
                <a:cs typeface="Arial"/>
              </a:rPr>
              <a:t>Debes buscar nuevas soluciones porque:</a:t>
            </a:r>
            <a:endParaRPr sz="6000" dirty="0">
              <a:solidFill>
                <a:srgbClr val="496F63"/>
              </a:solidFill>
              <a:latin typeface="Arial" panose="020B0604020202020204" pitchFamily="34" charset="0"/>
              <a:cs typeface="Arial" panose="020B0604020202020204" pitchFamily="34" charset="0"/>
            </a:endParaRPr>
          </a:p>
        </p:txBody>
      </p:sp>
      <p:sp>
        <p:nvSpPr>
          <p:cNvPr id="88" name="Shape 88"/>
          <p:cNvSpPr/>
          <p:nvPr/>
        </p:nvSpPr>
        <p:spPr>
          <a:xfrm>
            <a:off x="1433259" y="12477786"/>
            <a:ext cx="16504920" cy="807720"/>
          </a:xfrm>
          <a:prstGeom prst="rect">
            <a:avLst/>
          </a:prstGeom>
          <a:noFill/>
          <a:ln w="3175"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38100" tIns="38100" rIns="38100" bIns="38100" numCol="1" anchor="ctr">
            <a:spAutoFit/>
          </a:bodyPr>
          <a:lstStyle>
            <a:lvl1pPr algn="l">
              <a:lnSpc>
                <a:spcPct val="80000"/>
              </a:lnSpc>
              <a:defRPr sz="3000" b="1">
                <a:solidFill>
                  <a:srgbClr val="F4F5F7"/>
                </a:solidFill>
                <a:latin typeface="Montserrat-SemiBold"/>
                <a:ea typeface="Montserrat-SemiBold"/>
                <a:cs typeface="Montserrat-SemiBold"/>
                <a:sym typeface="Montserrat-SemiBold"/>
              </a:defRPr>
            </a:lvl1pPr>
          </a:lstStyle>
          <a:p>
            <a:r>
              <a:rPr lang="es" sz="3000" b="0" i="0" strike="noStrike" cap="none" spc="0" baseline="0">
                <a:solidFill>
                  <a:srgbClr val="A6A7AC"/>
                </a:solidFill>
                <a:effectLst/>
                <a:latin typeface="Montserrat-SemiBold"/>
                <a:ea typeface="Montserrat-SemiBold"/>
                <a:cs typeface="Montserrat-SemiBold"/>
              </a:rPr>
              <a:t>Fuente: N. Thomas, Kreatywność i innowacje według Johna Adaira</a:t>
            </a:r>
            <a:endParaRPr lang="pl-PL" b="0">
              <a:solidFill>
                <a:schemeClr val="tx1"/>
              </a:solidFill>
            </a:endParaRPr>
          </a:p>
          <a:p>
            <a:r>
              <a:rPr lang="es" sz="3000" b="0" i="0" strike="noStrike" cap="none" spc="0" baseline="0">
                <a:solidFill>
                  <a:srgbClr val="A6A7AC"/>
                </a:solidFill>
                <a:effectLst/>
                <a:latin typeface="Montserrat-SemiBold"/>
                <a:ea typeface="Montserrat-SemiBold"/>
                <a:cs typeface="Montserrat-SemiBold"/>
              </a:rPr>
              <a:t>J. Miller, M. Wroblewski, J. Villafuerte, Kultura kaizen</a:t>
            </a:r>
            <a:endParaRPr b="0">
              <a:solidFill>
                <a:schemeClr val="tx1"/>
              </a:solidFill>
            </a:endParaRPr>
          </a:p>
        </p:txBody>
      </p:sp>
      <p:pic>
        <p:nvPicPr>
          <p:cNvPr id="10" name="Picture 9">
            <a:extLst>
              <a:ext uri="{FF2B5EF4-FFF2-40B4-BE49-F238E27FC236}">
                <a16:creationId xmlns:a16="http://schemas.microsoft.com/office/drawing/2014/main" id="{54A28069-EB91-1949-9A5A-112AA2E3CF40}"/>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rot="16200000">
            <a:off x="18356828" y="-8935074"/>
            <a:ext cx="14041665" cy="15049440"/>
          </a:xfrm>
          <a:prstGeom prst="rect">
            <a:avLst/>
          </a:prstGeom>
        </p:spPr>
      </p:pic>
      <p:sp>
        <p:nvSpPr>
          <p:cNvPr id="11" name="Shape 72">
            <a:extLst>
              <a:ext uri="{FF2B5EF4-FFF2-40B4-BE49-F238E27FC236}">
                <a16:creationId xmlns:a16="http://schemas.microsoft.com/office/drawing/2014/main" id="{2D324878-BF91-4CD1-B0F6-4B293174BBDD}"/>
              </a:ext>
            </a:extLst>
          </p:cNvPr>
          <p:cNvSpPr/>
          <p:nvPr/>
        </p:nvSpPr>
        <p:spPr>
          <a:xfrm>
            <a:off x="691473" y="6733906"/>
            <a:ext cx="13187969" cy="5555991"/>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2" name="Shape 85">
            <a:extLst>
              <a:ext uri="{FF2B5EF4-FFF2-40B4-BE49-F238E27FC236}">
                <a16:creationId xmlns:a16="http://schemas.microsoft.com/office/drawing/2014/main" id="{335B23AB-D404-4E5B-B727-D754352F4F9A}"/>
              </a:ext>
            </a:extLst>
          </p:cNvPr>
          <p:cNvSpPr/>
          <p:nvPr/>
        </p:nvSpPr>
        <p:spPr>
          <a:xfrm>
            <a:off x="1047167" y="6971650"/>
            <a:ext cx="12678993" cy="7472905"/>
          </a:xfrm>
          <a:prstGeom prst="rect">
            <a:avLst/>
          </a:prstGeom>
          <a:noFill/>
          <a:ln w="3175"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38100" tIns="38100" rIns="38100" bIns="38100" numCol="1" anchor="t">
            <a:noAutofit/>
          </a:bodyPr>
          <a:lstStyle/>
          <a:p>
            <a:pPr marL="0" indent="0">
              <a:spcAft>
                <a:spcPts val="2400"/>
              </a:spcAft>
              <a:buFont typeface="Arial" panose="020B0604020202020204" pitchFamily="34" charset="0"/>
              <a:buNone/>
            </a:pPr>
            <a:r>
              <a:rPr lang="es" sz="3900" b="0" i="0" strike="noStrike" cap="none" spc="0" baseline="0" dirty="0">
                <a:solidFill>
                  <a:srgbClr val="FFFFFF"/>
                </a:solidFill>
                <a:effectLst/>
              </a:rPr>
              <a:t>Es posible que </a:t>
            </a:r>
            <a:r>
              <a:rPr lang="es" sz="3900" dirty="0">
                <a:solidFill>
                  <a:srgbClr val="FFFFFF"/>
                </a:solidFill>
              </a:rPr>
              <a:t>te</a:t>
            </a:r>
            <a:r>
              <a:rPr lang="es" sz="3900" b="0" i="0" strike="noStrike" cap="none" spc="0" baseline="0" dirty="0">
                <a:solidFill>
                  <a:srgbClr val="FFFFFF"/>
                </a:solidFill>
                <a:effectLst/>
              </a:rPr>
              <a:t> encuentres con la opinión de que </a:t>
            </a:r>
            <a:r>
              <a:rPr lang="es-ES" sz="3900" b="0" i="0" strike="noStrike" cap="none" spc="0" baseline="0" dirty="0">
                <a:solidFill>
                  <a:srgbClr val="FFFFFF"/>
                </a:solidFill>
                <a:effectLst/>
              </a:rPr>
              <a:t>LEAN</a:t>
            </a:r>
            <a:r>
              <a:rPr lang="es" sz="3900" b="0" i="0" strike="noStrike" cap="none" spc="0" baseline="0" dirty="0">
                <a:solidFill>
                  <a:srgbClr val="FFFFFF"/>
                </a:solidFill>
                <a:effectLst/>
              </a:rPr>
              <a:t>, debido a su estandarización, limita la creatividad.</a:t>
            </a:r>
          </a:p>
          <a:p>
            <a:pPr marL="0" indent="0">
              <a:spcAft>
                <a:spcPts val="2400"/>
              </a:spcAft>
              <a:buFont typeface="Arial" panose="020B0604020202020204" pitchFamily="34" charset="0"/>
              <a:buNone/>
            </a:pPr>
            <a:r>
              <a:rPr lang="es" sz="3900" b="0" i="0" strike="noStrike" cap="none" spc="0" baseline="0" dirty="0">
                <a:solidFill>
                  <a:srgbClr val="FFFFFF"/>
                </a:solidFill>
                <a:effectLst/>
              </a:rPr>
              <a:t>No obstante, los estándares en los que se basa </a:t>
            </a:r>
            <a:r>
              <a:rPr lang="es-ES" sz="3900" b="0" i="0" strike="noStrike" cap="none" spc="0" baseline="0" dirty="0">
                <a:solidFill>
                  <a:srgbClr val="FFFFFF"/>
                </a:solidFill>
                <a:effectLst/>
              </a:rPr>
              <a:t>LEAN</a:t>
            </a:r>
            <a:r>
              <a:rPr lang="es" sz="3900" b="0" i="0" strike="noStrike" cap="none" spc="0" baseline="0" dirty="0">
                <a:solidFill>
                  <a:srgbClr val="FFFFFF"/>
                </a:solidFill>
                <a:effectLst/>
              </a:rPr>
              <a:t> deben estar sujetos a una innovación continua.</a:t>
            </a:r>
          </a:p>
          <a:p>
            <a:pPr marL="0" indent="0">
              <a:spcAft>
                <a:spcPts val="2400"/>
              </a:spcAft>
              <a:buFont typeface="Arial" panose="020B0604020202020204" pitchFamily="34" charset="0"/>
              <a:buNone/>
            </a:pPr>
            <a:r>
              <a:rPr lang="es" sz="3900" b="0" i="0" strike="noStrike" cap="none" spc="0" baseline="0" dirty="0">
                <a:solidFill>
                  <a:srgbClr val="FFFFFF"/>
                </a:solidFill>
                <a:effectLst/>
              </a:rPr>
              <a:t>Son simplemente el mejor modo de llevar a cabo ciertas tareas en un momento dado, y sirven de referencia para futuras innovaciones.</a:t>
            </a:r>
            <a:endParaRPr lang="pl-PL" sz="3900" dirty="0">
              <a:solidFill>
                <a:srgbClr val="FFFFFF"/>
              </a:solidFill>
            </a:endParaRPr>
          </a:p>
        </p:txBody>
      </p:sp>
      <p:pic>
        <p:nvPicPr>
          <p:cNvPr id="3" name="Obraz 2">
            <a:extLst>
              <a:ext uri="{FF2B5EF4-FFF2-40B4-BE49-F238E27FC236}">
                <a16:creationId xmlns:a16="http://schemas.microsoft.com/office/drawing/2014/main" id="{2E2EAB8E-1237-40EE-A6A3-B780F1613A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14459" y="-2015991"/>
            <a:ext cx="5084313" cy="7626470"/>
          </a:xfrm>
          <a:prstGeom prst="rect">
            <a:avLst/>
          </a:prstGeom>
        </p:spPr>
      </p:pic>
      <p:grpSp>
        <p:nvGrpSpPr>
          <p:cNvPr id="4" name="Group 3"/>
          <p:cNvGrpSpPr/>
          <p:nvPr/>
        </p:nvGrpSpPr>
        <p:grpSpPr>
          <a:xfrm>
            <a:off x="15430605" y="7559494"/>
            <a:ext cx="8636787" cy="6026945"/>
            <a:chOff x="14707904" y="6354599"/>
            <a:chExt cx="9914881" cy="7571394"/>
          </a:xfrm>
        </p:grpSpPr>
        <p:sp>
          <p:nvSpPr>
            <p:cNvPr id="16" name="Shape 72">
              <a:extLst>
                <a:ext uri="{FF2B5EF4-FFF2-40B4-BE49-F238E27FC236}">
                  <a16:creationId xmlns:a16="http://schemas.microsoft.com/office/drawing/2014/main" id="{BD5C314C-1C7F-4C2C-9207-77B63AE4A6DC}"/>
                </a:ext>
              </a:extLst>
            </p:cNvPr>
            <p:cNvSpPr/>
            <p:nvPr/>
          </p:nvSpPr>
          <p:spPr>
            <a:xfrm>
              <a:off x="14707904" y="6354599"/>
              <a:ext cx="9235072" cy="6720171"/>
            </a:xfrm>
            <a:prstGeom prst="rect">
              <a:avLst/>
            </a:prstGeom>
            <a:solidFill>
              <a:srgbClr val="84CAC5"/>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pic>
          <p:nvPicPr>
            <p:cNvPr id="5" name="Obraz 4">
              <a:hlinkClick r:id="rId5"/>
              <a:extLst>
                <a:ext uri="{FF2B5EF4-FFF2-40B4-BE49-F238E27FC236}">
                  <a16:creationId xmlns:a16="http://schemas.microsoft.com/office/drawing/2014/main" id="{0027CB15-59B2-4A5A-B0A2-9F624DD94116}"/>
                </a:ext>
              </a:extLst>
            </p:cNvPr>
            <p:cNvPicPr>
              <a:picLocks noChangeAspect="1"/>
            </p:cNvPicPr>
            <p:nvPr/>
          </p:nvPicPr>
          <p:blipFill>
            <a:blip r:embed="rId6"/>
            <a:stretch>
              <a:fillRect/>
            </a:stretch>
          </p:blipFill>
          <p:spPr>
            <a:xfrm>
              <a:off x="15015972" y="7142564"/>
              <a:ext cx="8656856" cy="4867105"/>
            </a:xfrm>
            <a:prstGeom prst="rect">
              <a:avLst/>
            </a:prstGeom>
          </p:spPr>
        </p:pic>
        <p:sp>
          <p:nvSpPr>
            <p:cNvPr id="17" name="Prostokąt 2">
              <a:extLst>
                <a:ext uri="{FF2B5EF4-FFF2-40B4-BE49-F238E27FC236}">
                  <a16:creationId xmlns:a16="http://schemas.microsoft.com/office/drawing/2014/main" id="{20F5FCC3-682F-7242-910B-C59F9578A10D}"/>
                </a:ext>
              </a:extLst>
            </p:cNvPr>
            <p:cNvSpPr/>
            <p:nvPr/>
          </p:nvSpPr>
          <p:spPr>
            <a:xfrm>
              <a:off x="22058991" y="13191365"/>
              <a:ext cx="2563794" cy="734628"/>
            </a:xfrm>
            <a:prstGeom prst="rect">
              <a:avLst/>
            </a:prstGeom>
          </p:spPr>
          <p:txBody>
            <a:bodyPr wrap="none">
              <a:spAutoFit/>
            </a:bodyPr>
            <a:lstStyle/>
            <a:p>
              <a:r>
                <a:rPr lang="es" sz="3200" b="0" i="0" strike="noStrike" cap="none" spc="0" baseline="0" dirty="0">
                  <a:solidFill>
                    <a:srgbClr val="A6A7AC"/>
                  </a:solidFill>
                  <a:effectLst/>
                  <a:latin typeface="Times New Roman"/>
                  <a:ea typeface="Times New Roman"/>
                  <a:cs typeface="Times New Roman"/>
                </a:rPr>
                <a:t>(</a:t>
              </a:r>
              <a:r>
                <a:rPr lang="es" sz="3200" b="0" i="0" strike="noStrike" cap="none" spc="0" baseline="0" dirty="0">
                  <a:solidFill>
                    <a:srgbClr val="A6A7AC"/>
                  </a:solidFill>
                  <a:effectLst/>
                  <a:latin typeface="Arial"/>
                  <a:ea typeface="Arial"/>
                  <a:cs typeface="Arial"/>
                </a:rPr>
                <a:t>1,75 mins</a:t>
              </a:r>
              <a:r>
                <a:rPr lang="es" sz="3200" b="0" i="0" strike="noStrike" cap="none" spc="0" baseline="0" dirty="0">
                  <a:solidFill>
                    <a:srgbClr val="A6A7AC"/>
                  </a:solidFill>
                  <a:effectLst/>
                  <a:latin typeface="Times New Roman"/>
                  <a:ea typeface="Times New Roman"/>
                  <a:cs typeface="Times New Roman"/>
                </a:rPr>
                <a:t>)</a:t>
              </a:r>
              <a:endParaRPr lang="pl-PL" sz="3200" dirty="0">
                <a:latin typeface="Times New Roman" panose="02020603050405020304" pitchFamily="18" charset="0"/>
                <a:ea typeface="Calibri" panose="020F0502020204030204" pitchFamily="34" charset="0"/>
              </a:endParaRPr>
            </a:p>
          </p:txBody>
        </p:sp>
      </p:grpSp>
      <p:sp>
        <p:nvSpPr>
          <p:cNvPr id="18" name="Shape 88">
            <a:extLst>
              <a:ext uri="{FF2B5EF4-FFF2-40B4-BE49-F238E27FC236}">
                <a16:creationId xmlns:a16="http://schemas.microsoft.com/office/drawing/2014/main" id="{01D340A9-BDF6-41FD-802B-1F8299BD832E}"/>
              </a:ext>
            </a:extLst>
          </p:cNvPr>
          <p:cNvSpPr/>
          <p:nvPr/>
        </p:nvSpPr>
        <p:spPr>
          <a:xfrm>
            <a:off x="14537209" y="13116779"/>
            <a:ext cx="16504920" cy="356616"/>
          </a:xfrm>
          <a:prstGeom prst="rect">
            <a:avLst/>
          </a:prstGeom>
          <a:noFill/>
          <a:ln w="3175" cap="flat">
            <a:noFill/>
            <a:miter lim="400000"/>
          </a:ln>
          <a:effectLst/>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wrap="square" lIns="38100" tIns="38100" rIns="38100" bIns="38100" numCol="1" anchor="ctr">
            <a:spAutoFit/>
          </a:bodyPr>
          <a:lstStyle>
            <a:lvl1pPr algn="l">
              <a:lnSpc>
                <a:spcPct val="80000"/>
              </a:lnSpc>
              <a:defRPr sz="3000" b="1">
                <a:solidFill>
                  <a:srgbClr val="F4F5F7"/>
                </a:solidFill>
                <a:latin typeface="Montserrat-SemiBold"/>
                <a:ea typeface="Montserrat-SemiBold"/>
                <a:cs typeface="Montserrat-SemiBold"/>
                <a:sym typeface="Montserrat-SemiBold"/>
              </a:defRPr>
            </a:lvl1pPr>
          </a:lstStyle>
          <a:p>
            <a:r>
              <a:rPr lang="es" sz="2300" b="1" i="0" strike="noStrike" cap="none" spc="0" baseline="0">
                <a:solidFill>
                  <a:srgbClr val="496F63"/>
                </a:solidFill>
                <a:effectLst/>
                <a:latin typeface="Montserrat-SemiBold"/>
                <a:ea typeface="Montserrat-SemiBold"/>
                <a:cs typeface="Montserrat-SemiBold"/>
              </a:rPr>
              <a:t>Fuente:</a:t>
            </a:r>
            <a:r>
              <a:rPr lang="es" sz="2300" b="1" i="0" strike="noStrike" cap="none" spc="0" baseline="0">
                <a:solidFill>
                  <a:srgbClr val="496F63"/>
                </a:solidFill>
                <a:effectLst/>
                <a:latin typeface="Montserrat-SemiBold"/>
                <a:ea typeface="Montserrat-SemiBold"/>
                <a:cs typeface="Montserrat-SemiBold"/>
                <a:hlinkClick r:id="rId5" history="0"/>
              </a:rPr>
              <a:t>https://www.youtube.com/watch?v=w50-Kwn8MLY</a:t>
            </a:r>
            <a:endParaRPr lang="pl-PL" sz="2300">
              <a:solidFill>
                <a:srgbClr val="496F63"/>
              </a:solidFill>
            </a:endParaRPr>
          </a:p>
        </p:txBody>
      </p:sp>
      <p:sp>
        <p:nvSpPr>
          <p:cNvPr id="6" name="TextBox 5">
            <a:extLst>
              <a:ext uri="{FF2B5EF4-FFF2-40B4-BE49-F238E27FC236}">
                <a16:creationId xmlns:a16="http://schemas.microsoft.com/office/drawing/2014/main" id="{5FFB1DDA-7D4C-4D5E-BEF8-5F024AC24B81}"/>
              </a:ext>
            </a:extLst>
          </p:cNvPr>
          <p:cNvSpPr txBox="1"/>
          <p:nvPr/>
        </p:nvSpPr>
        <p:spPr>
          <a:xfrm>
            <a:off x="14727935" y="5996836"/>
            <a:ext cx="9656064" cy="1295400"/>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lang="es" sz="4000" b="0" i="0" strike="noStrike" cap="none" spc="0" baseline="0" dirty="0">
                <a:solidFill>
                  <a:srgbClr val="496F63"/>
                </a:solidFill>
                <a:effectLst/>
                <a:latin typeface="PT Sans"/>
                <a:ea typeface="PT Sans"/>
                <a:cs typeface="PT Sans"/>
              </a:rPr>
              <a:t>Ver</a:t>
            </a:r>
          </a:p>
          <a:p>
            <a:pPr algn="ctr"/>
            <a:r>
              <a:rPr lang="es" sz="4000" b="0" i="0" strike="noStrike" cap="none" spc="0" baseline="0" dirty="0">
                <a:solidFill>
                  <a:srgbClr val="496F63"/>
                </a:solidFill>
                <a:effectLst/>
                <a:latin typeface="PT Sans"/>
                <a:ea typeface="PT Sans"/>
                <a:cs typeface="PT Sans"/>
              </a:rPr>
              <a:t> </a:t>
            </a:r>
            <a:r>
              <a:rPr lang="en-GB" sz="4000" dirty="0">
                <a:solidFill>
                  <a:srgbClr val="496F63"/>
                </a:solidFill>
              </a:rPr>
              <a:t>LEAN Management and Creativity</a:t>
            </a:r>
            <a:endParaRPr lang="es" sz="4000" b="0" i="0" strike="noStrike" cap="none" spc="0" baseline="0" dirty="0">
              <a:solidFill>
                <a:srgbClr val="496F63"/>
              </a:solidFill>
              <a:effectLst/>
              <a:latin typeface="PT Sans"/>
              <a:ea typeface="PT Sans"/>
              <a:cs typeface="PT Sans"/>
            </a:endParaRPr>
          </a:p>
        </p:txBody>
      </p:sp>
    </p:spTree>
    <p:extLst>
      <p:ext uri="{BB962C8B-B14F-4D97-AF65-F5344CB8AC3E}">
        <p14:creationId xmlns:p14="http://schemas.microsoft.com/office/powerpoint/2010/main" val="427291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par>
                    <p:cTn id="11" fill="hold" nodeType="clickPar">
                      <p:stCondLst>
                        <p:cond delay="indefinite"/>
                        <p:cond evt="onBegin" delay="0">
                          <p:tn val="10"/>
                        </p:cond>
                      </p:stCondLst>
                      <p:childTnLst>
                        <p:par>
                          <p:cTn id="12" fill="hold" nodeType="after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85">
                                            <p:txEl>
                                              <p:pRg st="0" end="0"/>
                                            </p:txEl>
                                          </p:spTgt>
                                        </p:tgtEl>
                                        <p:attrNameLst>
                                          <p:attrName>style.visibility</p:attrName>
                                        </p:attrNameLst>
                                      </p:cBhvr>
                                      <p:to>
                                        <p:strVal val="visible"/>
                                      </p:to>
                                    </p:set>
                                    <p:anim calcmode="lin" valueType="num">
                                      <p:cBhvr additive="base">
                                        <p:cTn id="15" dur="500" fill="hold"/>
                                        <p:tgtEl>
                                          <p:spTgt spid="85">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8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cond evt="onBegin" delay="0">
                          <p:tn val="16"/>
                        </p:cond>
                      </p:stCondLst>
                      <p:childTnLst>
                        <p:par>
                          <p:cTn id="18" fill="hold" nodeType="after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85">
                                            <p:txEl>
                                              <p:pRg st="1" end="1"/>
                                            </p:txEl>
                                          </p:spTgt>
                                        </p:tgtEl>
                                        <p:attrNameLst>
                                          <p:attrName>style.visibility</p:attrName>
                                        </p:attrNameLst>
                                      </p:cBhvr>
                                      <p:to>
                                        <p:strVal val="visible"/>
                                      </p:to>
                                    </p:set>
                                    <p:anim calcmode="lin" valueType="num">
                                      <p:cBhvr additive="base">
                                        <p:cTn id="21" dur="500" fill="hold"/>
                                        <p:tgtEl>
                                          <p:spTgt spid="85">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cond evt="onBegin" delay="0">
                          <p:tn val="22"/>
                        </p:cond>
                      </p:stCondLst>
                      <p:childTnLst>
                        <p:par>
                          <p:cTn id="24" fill="hold" nodeType="after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85">
                                            <p:txEl>
                                              <p:pRg st="2" end="2"/>
                                            </p:txEl>
                                          </p:spTgt>
                                        </p:tgtEl>
                                        <p:attrNameLst>
                                          <p:attrName>style.visibility</p:attrName>
                                        </p:attrNameLst>
                                      </p:cBhvr>
                                      <p:to>
                                        <p:strVal val="visible"/>
                                      </p:to>
                                    </p:set>
                                    <p:anim calcmode="lin" valueType="num">
                                      <p:cBhvr additive="base">
                                        <p:cTn id="27" dur="500" fill="hold"/>
                                        <p:tgtEl>
                                          <p:spTgt spid="85">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8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cond evt="onBegin" delay="0">
                          <p:tn val="28"/>
                        </p:cond>
                      </p:stCondLst>
                      <p:childTnLst>
                        <p:par>
                          <p:cTn id="30" fill="hold" nodeType="after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par>
                          <p:cTn id="34" fill="hold" nodeType="afterGroup">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wipe(up)">
                                      <p:cBhvr>
                                        <p:cTn id="37" dur="1000"/>
                                        <p:tgtEl>
                                          <p:spTgt spid="12">
                                            <p:txEl>
                                              <p:pRg st="0" end="0"/>
                                            </p:txEl>
                                          </p:spTgt>
                                        </p:tgtEl>
                                      </p:cBhvr>
                                    </p:animEffect>
                                  </p:childTnLst>
                                </p:cTn>
                              </p:par>
                            </p:childTnLst>
                          </p:cTn>
                        </p:par>
                        <p:par>
                          <p:cTn id="38" fill="hold" nodeType="afterGroup">
                            <p:stCondLst>
                              <p:cond delay="1500"/>
                            </p:stCondLst>
                            <p:childTnLst>
                              <p:par>
                                <p:cTn id="39" presetID="22" presetClass="entr" presetSubtype="1" fill="hold" grpId="0" nodeType="afterEffect">
                                  <p:stCondLst>
                                    <p:cond delay="0"/>
                                  </p:stCondLst>
                                  <p:childTnLst>
                                    <p:set>
                                      <p:cBhvr>
                                        <p:cTn id="40" dur="1" fill="hold">
                                          <p:stCondLst>
                                            <p:cond delay="0"/>
                                          </p:stCondLst>
                                        </p:cTn>
                                        <p:tgtEl>
                                          <p:spTgt spid="12">
                                            <p:txEl>
                                              <p:pRg st="1" end="1"/>
                                            </p:txEl>
                                          </p:spTgt>
                                        </p:tgtEl>
                                        <p:attrNameLst>
                                          <p:attrName>style.visibility</p:attrName>
                                        </p:attrNameLst>
                                      </p:cBhvr>
                                      <p:to>
                                        <p:strVal val="visible"/>
                                      </p:to>
                                    </p:set>
                                    <p:animEffect transition="in" filter="wipe(up)">
                                      <p:cBhvr>
                                        <p:cTn id="41" dur="1000"/>
                                        <p:tgtEl>
                                          <p:spTgt spid="12">
                                            <p:txEl>
                                              <p:pRg st="1" end="1"/>
                                            </p:txEl>
                                          </p:spTgt>
                                        </p:tgtEl>
                                      </p:cBhvr>
                                    </p:animEffect>
                                  </p:childTnLst>
                                </p:cTn>
                              </p:par>
                            </p:childTnLst>
                          </p:cTn>
                        </p:par>
                        <p:par>
                          <p:cTn id="42" fill="hold" nodeType="afterGroup">
                            <p:stCondLst>
                              <p:cond delay="2500"/>
                            </p:stCondLst>
                            <p:childTnLst>
                              <p:par>
                                <p:cTn id="43" presetID="22" presetClass="entr" presetSubtype="1" fill="hold" grpId="0" nodeType="after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Effect transition="in" filter="wipe(up)">
                                      <p:cBhvr>
                                        <p:cTn id="45" dur="1000"/>
                                        <p:tgtEl>
                                          <p:spTgt spid="12">
                                            <p:txEl>
                                              <p:pRg st="2" end="2"/>
                                            </p:txEl>
                                          </p:spTgt>
                                        </p:tgtEl>
                                      </p:cBhvr>
                                    </p:animEffect>
                                  </p:childTnLst>
                                </p:cTn>
                              </p:par>
                            </p:childTnLst>
                          </p:cTn>
                        </p:par>
                        <p:par>
                          <p:cTn id="46" fill="hold" nodeType="afterGroup">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3000"/>
                                        <p:tgtEl>
                                          <p:spTgt spid="88"/>
                                        </p:tgtEl>
                                      </p:cBhvr>
                                    </p:animEffect>
                                  </p:childTnLst>
                                </p:cTn>
                              </p:par>
                            </p:childTnLst>
                          </p:cTn>
                        </p:par>
                      </p:childTnLst>
                    </p:cTn>
                  </p:par>
                  <p:par>
                    <p:cTn id="50" fill="hold" nodeType="clickPar">
                      <p:stCondLst>
                        <p:cond delay="indefinite"/>
                        <p:cond evt="onBegin" delay="0">
                          <p:tn val="49"/>
                        </p:cond>
                      </p:stCondLst>
                      <p:childTnLst>
                        <p:par>
                          <p:cTn id="51" fill="hold" nodeType="after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childTnLst>
                                </p:cTn>
                              </p:par>
                            </p:childTnLst>
                          </p:cTn>
                        </p:par>
                        <p:par>
                          <p:cTn id="55" fill="hold" nodeType="afterGroup">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uiExpand="1" build="p"/>
      <p:bldP spid="84" grpId="0" animBg="1"/>
      <p:bldP spid="88" grpId="0"/>
      <p:bldP spid="11" grpId="0" animBg="1"/>
      <p:bldP spid="12" grpId="0" uiExpand="1" build="p"/>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p:nvPr/>
        </p:nvSpPr>
        <p:spPr>
          <a:xfrm>
            <a:off x="371503" y="474339"/>
            <a:ext cx="9442911" cy="4790794"/>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Autofit/>
          </a:bodyPr>
          <a:lstStyle/>
          <a:p>
            <a:pPr algn="ctr">
              <a:lnSpc>
                <a:spcPct val="150000"/>
              </a:lnSpc>
            </a:pPr>
            <a:r>
              <a:rPr lang="es" sz="4000" b="0" i="1" strike="noStrike" cap="none" spc="0" baseline="0" dirty="0">
                <a:solidFill>
                  <a:srgbClr val="496F63"/>
                </a:solidFill>
                <a:effectLst/>
                <a:latin typeface="PT Sans"/>
                <a:ea typeface="PT Sans"/>
                <a:cs typeface="PT Sans"/>
              </a:rPr>
              <a:t>" Nunca debes imponer a nadie tu punto de vista sobre el problema a resolver.</a:t>
            </a:r>
          </a:p>
          <a:p>
            <a:pPr algn="ctr">
              <a:lnSpc>
                <a:spcPct val="150000"/>
              </a:lnSpc>
            </a:pPr>
            <a:r>
              <a:rPr lang="es" sz="4000" b="0" i="1" strike="noStrike" cap="none" spc="0" baseline="0" dirty="0">
                <a:solidFill>
                  <a:srgbClr val="496F63"/>
                </a:solidFill>
                <a:effectLst/>
                <a:latin typeface="PT Sans"/>
                <a:ea typeface="PT Sans"/>
                <a:cs typeface="PT Sans"/>
              </a:rPr>
              <a:t>Basta con investigar el problema y la solución vendrá por sí sola. " </a:t>
            </a:r>
            <a:r>
              <a:rPr lang="es" sz="3600" b="0" i="1" strike="noStrike" cap="none" spc="0" baseline="0" dirty="0">
                <a:solidFill>
                  <a:srgbClr val="496F63"/>
                </a:solidFill>
                <a:effectLst/>
                <a:latin typeface="PT Sans"/>
                <a:ea typeface="PT Sans"/>
                <a:cs typeface="PT Sans"/>
              </a:rPr>
              <a:t>Albert Einstein</a:t>
            </a:r>
          </a:p>
        </p:txBody>
      </p:sp>
      <p:sp>
        <p:nvSpPr>
          <p:cNvPr id="76" name="Shape 76"/>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a:lstStyle/>
          <a:p>
            <a:fld id="{86CB4B4D-7CA3-9044-876B-883B54F8677D}" type="slidenum">
              <a:rPr/>
              <a:t>9</a:t>
            </a:fld>
            <a:endParaRPr/>
          </a:p>
        </p:txBody>
      </p:sp>
      <p:sp>
        <p:nvSpPr>
          <p:cNvPr id="78" name="Shape 78"/>
          <p:cNvSpPr/>
          <p:nvPr/>
        </p:nvSpPr>
        <p:spPr>
          <a:xfrm>
            <a:off x="10432769" y="-41664"/>
            <a:ext cx="12314447" cy="13799328"/>
          </a:xfrm>
          <a:prstGeom prst="rect">
            <a:avLst/>
          </a:prstGeom>
          <a:solidFill>
            <a:srgbClr val="496F6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1" name="Prostokąt 10">
            <a:extLst>
              <a:ext uri="{FF2B5EF4-FFF2-40B4-BE49-F238E27FC236}">
                <a16:creationId xmlns:a16="http://schemas.microsoft.com/office/drawing/2014/main" id="{53B8BC36-4FE6-4117-977E-87CD337582CC}"/>
              </a:ext>
            </a:extLst>
          </p:cNvPr>
          <p:cNvSpPr/>
          <p:nvPr/>
        </p:nvSpPr>
        <p:spPr>
          <a:xfrm>
            <a:off x="12859735" y="13115136"/>
            <a:ext cx="7850505" cy="472440"/>
          </a:xfrm>
          <a:prstGeom prst="rect">
            <a:avLst/>
          </a:prstGeom>
        </p:spPr>
        <p:txBody>
          <a:bodyPr wrap="none">
            <a:spAutoFit/>
          </a:bodyPr>
          <a:lstStyle/>
          <a:p>
            <a:r>
              <a:rPr lang="es" sz="2500" b="0" i="0" strike="noStrike" cap="none" spc="0" baseline="0">
                <a:solidFill>
                  <a:srgbClr val="A6A7AC"/>
                </a:solidFill>
                <a:effectLst/>
                <a:latin typeface="PT Sans"/>
                <a:ea typeface="PT Sans"/>
                <a:cs typeface="PT Sans"/>
              </a:rPr>
              <a:t>Fuente: https://artgym.com/neuroscience-and-creativity/</a:t>
            </a:r>
            <a:endParaRPr lang="pl-PL" sz="2500">
              <a:solidFill>
                <a:schemeClr val="tx1"/>
              </a:solidFill>
              <a:latin typeface="Arial" panose="020B0604020202020204" pitchFamily="34" charset="0"/>
              <a:cs typeface="Arial" panose="020B0604020202020204" pitchFamily="34" charset="0"/>
            </a:endParaRPr>
          </a:p>
        </p:txBody>
      </p:sp>
      <p:sp>
        <p:nvSpPr>
          <p:cNvPr id="12" name="Prostokąt 11">
            <a:extLst>
              <a:ext uri="{FF2B5EF4-FFF2-40B4-BE49-F238E27FC236}">
                <a16:creationId xmlns:a16="http://schemas.microsoft.com/office/drawing/2014/main" id="{5EF5EA55-8E6D-465C-8E06-D8B6A7FA8B49}"/>
              </a:ext>
            </a:extLst>
          </p:cNvPr>
          <p:cNvSpPr/>
          <p:nvPr/>
        </p:nvSpPr>
        <p:spPr>
          <a:xfrm>
            <a:off x="10334489" y="301159"/>
            <a:ext cx="12327604" cy="9248686"/>
          </a:xfrm>
          <a:prstGeom prst="rect">
            <a:avLst/>
          </a:prstGeom>
        </p:spPr>
        <p:txBody>
          <a:bodyPr wrap="square">
            <a:spAutoFit/>
          </a:bodyPr>
          <a:lstStyle/>
          <a:p>
            <a:pPr algn="ctr"/>
            <a:r>
              <a:rPr lang="es" sz="4000" b="1" i="0" strike="noStrike" cap="none" spc="0" baseline="0" dirty="0">
                <a:solidFill>
                  <a:srgbClr val="FFFFFF"/>
                </a:solidFill>
                <a:effectLst/>
                <a:latin typeface="PT Sans"/>
                <a:ea typeface="PT Sans"/>
                <a:cs typeface="PT Sans"/>
              </a:rPr>
              <a:t>Habilidades y destrezas útiles para el proceso creativo:</a:t>
            </a:r>
            <a:endParaRPr lang="pl-PL" sz="4000" b="1" dirty="0">
              <a:solidFill>
                <a:srgbClr val="FFFFFF"/>
              </a:solidFill>
            </a:endParaRPr>
          </a:p>
          <a:p>
            <a:pPr marL="685800" indent="-685800" algn="ctr">
              <a:buFont typeface="Arial" panose="020B0604020202020204" pitchFamily="34" charset="0"/>
              <a:buChar char="•"/>
            </a:pPr>
            <a:r>
              <a:rPr lang="es" sz="4000" b="1" i="0" strike="noStrike" cap="none" spc="0" baseline="0" dirty="0">
                <a:solidFill>
                  <a:srgbClr val="FFFFFF"/>
                </a:solidFill>
                <a:effectLst/>
                <a:latin typeface="PT Sans"/>
                <a:ea typeface="PT Sans"/>
                <a:cs typeface="PT Sans"/>
              </a:rPr>
              <a:t>Memoria</a:t>
            </a:r>
          </a:p>
          <a:p>
            <a:pPr marL="685800" indent="-685800" algn="ctr">
              <a:buFont typeface="Arial" panose="020B0604020202020204" pitchFamily="34" charset="0"/>
              <a:buChar char="•"/>
            </a:pPr>
            <a:r>
              <a:rPr lang="es" sz="4000" b="1" i="0" strike="noStrike" cap="none" spc="0" baseline="0" dirty="0">
                <a:solidFill>
                  <a:srgbClr val="FFFFFF"/>
                </a:solidFill>
                <a:effectLst/>
                <a:latin typeface="PT Sans"/>
                <a:ea typeface="PT Sans"/>
                <a:cs typeface="PT Sans"/>
              </a:rPr>
              <a:t>Capacidad de visualización</a:t>
            </a:r>
            <a:endParaRPr lang="en-US" sz="4000" b="1" dirty="0">
              <a:solidFill>
                <a:srgbClr val="FFFFFF"/>
              </a:solidFill>
            </a:endParaRPr>
          </a:p>
          <a:p>
            <a:pPr marL="685800" indent="-685800" algn="ctr">
              <a:buFont typeface="Arial" panose="020B0604020202020204" pitchFamily="34" charset="0"/>
              <a:buChar char="•"/>
            </a:pPr>
            <a:r>
              <a:rPr lang="es" sz="4000" b="1" i="0" strike="noStrike" cap="none" spc="0" baseline="0" dirty="0">
                <a:solidFill>
                  <a:srgbClr val="FFFFFF"/>
                </a:solidFill>
                <a:effectLst/>
                <a:latin typeface="PT Sans"/>
                <a:ea typeface="PT Sans"/>
                <a:cs typeface="PT Sans"/>
              </a:rPr>
              <a:t>Capacidad de c</a:t>
            </a:r>
            <a:r>
              <a:rPr lang="es" sz="4000" b="0" i="0" strike="noStrike" cap="none" spc="0" baseline="0" dirty="0">
                <a:solidFill>
                  <a:srgbClr val="FFFFFF"/>
                </a:solidFill>
                <a:effectLst/>
                <a:latin typeface="PT Sans"/>
                <a:ea typeface="PT Sans"/>
                <a:cs typeface="PT Sans"/>
              </a:rPr>
              <a:t>reación</a:t>
            </a:r>
          </a:p>
          <a:p>
            <a:pPr marL="685800" indent="-685800" algn="ctr">
              <a:buFont typeface="Arial" panose="020B0604020202020204" pitchFamily="34" charset="0"/>
              <a:buChar char="•"/>
            </a:pPr>
            <a:r>
              <a:rPr lang="es" sz="4000" b="1" i="0" strike="noStrike" cap="none" spc="0" baseline="0" dirty="0">
                <a:solidFill>
                  <a:srgbClr val="FFFFFF"/>
                </a:solidFill>
                <a:effectLst/>
                <a:latin typeface="PT Sans"/>
                <a:ea typeface="PT Sans"/>
                <a:cs typeface="PT Sans"/>
              </a:rPr>
              <a:t>Capacidad para predecir</a:t>
            </a:r>
          </a:p>
          <a:p>
            <a:pPr marL="685800" indent="-685800" algn="ctr">
              <a:buFont typeface="Arial" panose="020B0604020202020204" pitchFamily="34" charset="0"/>
              <a:buChar char="•"/>
            </a:pPr>
            <a:r>
              <a:rPr lang="es" sz="4000" b="1" i="0" strike="noStrike" cap="none" spc="0" baseline="0" dirty="0">
                <a:solidFill>
                  <a:srgbClr val="FFFFFF"/>
                </a:solidFill>
                <a:effectLst/>
                <a:latin typeface="PT Sans"/>
                <a:ea typeface="PT Sans"/>
                <a:cs typeface="PT Sans"/>
              </a:rPr>
              <a:t>Imaginación</a:t>
            </a:r>
            <a:endParaRPr lang="pl-PL" sz="4000" b="1" dirty="0">
              <a:solidFill>
                <a:srgbClr val="FFFFFF"/>
              </a:solidFill>
            </a:endParaRPr>
          </a:p>
          <a:p>
            <a:pPr marL="685800" indent="-685800" algn="ctr">
              <a:buFont typeface="Arial" panose="020B0604020202020204" pitchFamily="34" charset="0"/>
              <a:buChar char="•"/>
            </a:pPr>
            <a:endParaRPr lang="pl-PL" sz="4000" b="1" dirty="0">
              <a:solidFill>
                <a:srgbClr val="FFFFFF"/>
              </a:solidFill>
              <a:latin typeface="Arial" panose="020B0604020202020204" pitchFamily="34" charset="0"/>
              <a:cs typeface="Arial" panose="020B0604020202020204" pitchFamily="34" charset="0"/>
            </a:endParaRPr>
          </a:p>
          <a:p>
            <a:pPr algn="ctr">
              <a:spcAft>
                <a:spcPts val="1800"/>
              </a:spcAft>
            </a:pPr>
            <a:r>
              <a:rPr lang="es" sz="4000" b="1" i="0" strike="noStrike" cap="none" spc="0" baseline="0" dirty="0">
                <a:solidFill>
                  <a:srgbClr val="FFFFFF"/>
                </a:solidFill>
                <a:effectLst/>
                <a:latin typeface="Arial"/>
                <a:ea typeface="Arial"/>
                <a:cs typeface="Arial"/>
              </a:rPr>
              <a:t>No tengas miedo a utilizar frases como:</a:t>
            </a:r>
          </a:p>
          <a:p>
            <a:pPr algn="ctr">
              <a:spcAft>
                <a:spcPts val="2400"/>
              </a:spcAft>
            </a:pPr>
            <a:r>
              <a:rPr lang="es" sz="4000" b="1" i="1" dirty="0">
                <a:solidFill>
                  <a:srgbClr val="FFFFFF"/>
                </a:solidFill>
                <a:latin typeface="Arial"/>
                <a:ea typeface="Arial"/>
                <a:cs typeface="Arial"/>
              </a:rPr>
              <a:t>“S</a:t>
            </a:r>
            <a:r>
              <a:rPr lang="es" sz="4000" b="1" i="1" strike="noStrike" cap="none" spc="0" baseline="0" dirty="0">
                <a:solidFill>
                  <a:srgbClr val="FFFFFF"/>
                </a:solidFill>
                <a:effectLst/>
                <a:latin typeface="Arial"/>
                <a:ea typeface="Arial"/>
                <a:cs typeface="Arial"/>
              </a:rPr>
              <a:t>ería mejor si…”</a:t>
            </a:r>
          </a:p>
          <a:p>
            <a:pPr algn="ctr">
              <a:spcAft>
                <a:spcPts val="2400"/>
              </a:spcAft>
            </a:pPr>
            <a:r>
              <a:rPr lang="es" sz="4000" b="1" i="1" dirty="0">
                <a:solidFill>
                  <a:srgbClr val="FFFFFF"/>
                </a:solidFill>
                <a:latin typeface="Arial"/>
                <a:ea typeface="Arial"/>
                <a:cs typeface="Arial"/>
              </a:rPr>
              <a:t>“He tenido esta brillante idea …”</a:t>
            </a:r>
          </a:p>
          <a:p>
            <a:pPr algn="ctr">
              <a:spcAft>
                <a:spcPts val="2400"/>
              </a:spcAft>
            </a:pPr>
            <a:r>
              <a:rPr lang="es" sz="4000" b="1" i="1" strike="noStrike" cap="none" spc="0" baseline="0" dirty="0">
                <a:solidFill>
                  <a:srgbClr val="FFFFFF"/>
                </a:solidFill>
                <a:effectLst/>
                <a:latin typeface="Arial"/>
                <a:ea typeface="Arial"/>
                <a:cs typeface="Arial"/>
              </a:rPr>
              <a:t>“Podríamos hacerlo de esta manera…”</a:t>
            </a:r>
          </a:p>
          <a:p>
            <a:pPr algn="ctr">
              <a:spcAft>
                <a:spcPts val="2400"/>
              </a:spcAft>
            </a:pPr>
            <a:r>
              <a:rPr lang="es" sz="4000" b="1" i="1" strike="noStrike" cap="none" spc="0" baseline="0" dirty="0">
                <a:solidFill>
                  <a:srgbClr val="FFFFFF"/>
                </a:solidFill>
                <a:effectLst/>
                <a:latin typeface="Arial"/>
                <a:ea typeface="Arial"/>
                <a:cs typeface="Arial"/>
              </a:rPr>
              <a:t>“Esto sería un gran negocio pero necesitamos…”</a:t>
            </a:r>
            <a:endParaRPr lang="pl-PL" sz="4000" b="1" i="1" dirty="0">
              <a:solidFill>
                <a:srgbClr val="FFFFFF"/>
              </a:solidFill>
              <a:latin typeface="Arial" panose="020B0604020202020204" pitchFamily="34" charset="0"/>
              <a:cs typeface="Arial" panose="020B0604020202020204" pitchFamily="34" charset="0"/>
            </a:endParaRPr>
          </a:p>
        </p:txBody>
      </p:sp>
      <p:sp>
        <p:nvSpPr>
          <p:cNvPr id="13" name="Prostokąt 12">
            <a:extLst>
              <a:ext uri="{FF2B5EF4-FFF2-40B4-BE49-F238E27FC236}">
                <a16:creationId xmlns:a16="http://schemas.microsoft.com/office/drawing/2014/main" id="{BFCEF7F2-B6A9-4590-8715-6F7CC1A063BA}"/>
              </a:ext>
            </a:extLst>
          </p:cNvPr>
          <p:cNvSpPr/>
          <p:nvPr/>
        </p:nvSpPr>
        <p:spPr>
          <a:xfrm>
            <a:off x="537949" y="12688954"/>
            <a:ext cx="9630093" cy="365760"/>
          </a:xfrm>
          <a:prstGeom prst="rect">
            <a:avLst/>
          </a:prstGeom>
        </p:spPr>
        <p:txBody>
          <a:bodyPr wrap="none" lIns="91440" tIns="45720" rIns="91440" bIns="45720" anchor="t">
            <a:spAutoFit/>
          </a:bodyPr>
          <a:lstStyle/>
          <a:p>
            <a:r>
              <a:rPr lang="es" sz="1800" b="0" i="0" strike="noStrike" cap="none" spc="0" baseline="0">
                <a:solidFill>
                  <a:srgbClr val="71BB9A"/>
                </a:solidFill>
                <a:effectLst/>
                <a:latin typeface="PT Sans"/>
                <a:ea typeface="PT Sans"/>
                <a:cs typeface="PT Sans"/>
              </a:rPr>
              <a:t>Fuente: </a:t>
            </a:r>
            <a:r>
              <a:rPr lang="es" sz="1800" b="0" i="0" strike="noStrike" cap="none" spc="0" baseline="0">
                <a:solidFill>
                  <a:srgbClr val="71BB9A"/>
                </a:solidFill>
                <a:effectLst/>
                <a:latin typeface="PT Sans"/>
                <a:ea typeface="PT Sans"/>
                <a:cs typeface="PT Sans"/>
                <a:hlinkClick r:id="rId3" history="0"/>
              </a:rPr>
              <a:t>https://www.youtube.com/watch?time_continue=464&amp;v=Mtjatz9r-Vc&amp;feature=emb_logo</a:t>
            </a:r>
            <a:endParaRPr lang="pl-PL" sz="1800">
              <a:solidFill>
                <a:srgbClr val="71BB9A"/>
              </a:solidFill>
            </a:endParaRPr>
          </a:p>
        </p:txBody>
      </p:sp>
      <p:pic>
        <p:nvPicPr>
          <p:cNvPr id="2" name="Obraz 1">
            <a:hlinkClick r:id="rId3"/>
            <a:extLst>
              <a:ext uri="{FF2B5EF4-FFF2-40B4-BE49-F238E27FC236}">
                <a16:creationId xmlns:a16="http://schemas.microsoft.com/office/drawing/2014/main" id="{4FA2540E-43B2-4EF5-9FE1-EC9048493DA6}"/>
              </a:ext>
            </a:extLst>
          </p:cNvPr>
          <p:cNvPicPr>
            <a:picLocks noChangeAspect="1"/>
          </p:cNvPicPr>
          <p:nvPr/>
        </p:nvPicPr>
        <p:blipFill>
          <a:blip r:embed="rId4"/>
          <a:stretch>
            <a:fillRect/>
          </a:stretch>
        </p:blipFill>
        <p:spPr>
          <a:xfrm>
            <a:off x="795337" y="7330669"/>
            <a:ext cx="8922839" cy="5016647"/>
          </a:xfrm>
          <a:prstGeom prst="rect">
            <a:avLst/>
          </a:prstGeom>
        </p:spPr>
      </p:pic>
      <p:pic>
        <p:nvPicPr>
          <p:cNvPr id="4" name="Obraz 3">
            <a:extLst>
              <a:ext uri="{FF2B5EF4-FFF2-40B4-BE49-F238E27FC236}">
                <a16:creationId xmlns:a16="http://schemas.microsoft.com/office/drawing/2014/main" id="{51CFAC84-597C-49B9-A53D-CE12963FD7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07196" y="8898669"/>
            <a:ext cx="12355587" cy="3790285"/>
          </a:xfrm>
          <a:prstGeom prst="rect">
            <a:avLst/>
          </a:prstGeom>
        </p:spPr>
      </p:pic>
      <p:sp>
        <p:nvSpPr>
          <p:cNvPr id="14" name="Prostokąt 2">
            <a:extLst>
              <a:ext uri="{FF2B5EF4-FFF2-40B4-BE49-F238E27FC236}">
                <a16:creationId xmlns:a16="http://schemas.microsoft.com/office/drawing/2014/main" id="{20F5FCC3-682F-7242-910B-C59F9578A10D}"/>
              </a:ext>
            </a:extLst>
          </p:cNvPr>
          <p:cNvSpPr/>
          <p:nvPr/>
        </p:nvSpPr>
        <p:spPr>
          <a:xfrm>
            <a:off x="3664342" y="13101540"/>
            <a:ext cx="2437130" cy="579120"/>
          </a:xfrm>
          <a:prstGeom prst="rect">
            <a:avLst/>
          </a:prstGeom>
        </p:spPr>
        <p:txBody>
          <a:bodyPr wrap="none">
            <a:spAutoFit/>
          </a:bodyPr>
          <a:lstStyle/>
          <a:p>
            <a:r>
              <a:rPr lang="es" sz="3200" b="0" i="0" strike="noStrike" cap="none" spc="0" baseline="0" dirty="0">
                <a:solidFill>
                  <a:srgbClr val="A6A7AC"/>
                </a:solidFill>
                <a:effectLst/>
                <a:latin typeface="Arial"/>
                <a:ea typeface="Arial"/>
                <a:cs typeface="Arial"/>
              </a:rPr>
              <a:t>(21,25 mins)</a:t>
            </a:r>
            <a:endParaRPr lang="pl-PL" sz="32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B7ED1E47-5276-48AA-BBD6-34DD5764CA71}"/>
              </a:ext>
            </a:extLst>
          </p:cNvPr>
          <p:cNvSpPr txBox="1"/>
          <p:nvPr/>
        </p:nvSpPr>
        <p:spPr>
          <a:xfrm>
            <a:off x="864051" y="5697639"/>
            <a:ext cx="8785410" cy="1417320"/>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lang="es" sz="4400" b="0" i="0" strike="noStrike" cap="none" spc="0" baseline="0" dirty="0">
                <a:solidFill>
                  <a:srgbClr val="496F63"/>
                </a:solidFill>
                <a:effectLst/>
                <a:latin typeface="PT Sans"/>
                <a:ea typeface="PT Sans"/>
                <a:cs typeface="PT Sans"/>
              </a:rPr>
              <a:t>VER </a:t>
            </a:r>
          </a:p>
          <a:p>
            <a:pPr algn="ctr">
              <a:spcBef>
                <a:spcPts val="0"/>
              </a:spcBef>
              <a:spcAft>
                <a:spcPts val="0"/>
              </a:spcAft>
            </a:pPr>
            <a:r>
              <a:rPr lang="en-GB" sz="4400" dirty="0">
                <a:solidFill>
                  <a:srgbClr val="496F63"/>
                </a:solidFill>
              </a:rPr>
              <a:t>The Art of Innovation</a:t>
            </a:r>
          </a:p>
        </p:txBody>
      </p:sp>
    </p:spTree>
    <p:extLst>
      <p:ext uri="{BB962C8B-B14F-4D97-AF65-F5344CB8AC3E}">
        <p14:creationId xmlns:p14="http://schemas.microsoft.com/office/powerpoint/2010/main" val="49384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up)">
                                      <p:cBhvr>
                                        <p:cTn id="11" dur="1000"/>
                                        <p:tgtEl>
                                          <p:spTgt spid="12">
                                            <p:txEl>
                                              <p:pRg st="0" end="0"/>
                                            </p:txEl>
                                          </p:spTgt>
                                        </p:tgtEl>
                                      </p:cBhvr>
                                    </p:animEffect>
                                  </p:childTnLst>
                                </p:cTn>
                              </p:par>
                            </p:childTnLst>
                          </p:cTn>
                        </p:par>
                      </p:childTnLst>
                    </p:cTn>
                  </p:par>
                  <p:par>
                    <p:cTn id="12" fill="hold" nodeType="clickPar">
                      <p:stCondLst>
                        <p:cond delay="indefinite"/>
                        <p:cond evt="onBegin" delay="0">
                          <p:tn val="11"/>
                        </p:cond>
                      </p:stCondLst>
                      <p:childTnLst>
                        <p:par>
                          <p:cTn id="13" fill="hold" nodeType="after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Effect transition="in" filter="wipe(up)">
                                      <p:cBhvr>
                                        <p:cTn id="16" dur="1000"/>
                                        <p:tgtEl>
                                          <p:spTgt spid="12">
                                            <p:txEl>
                                              <p:pRg st="1" end="1"/>
                                            </p:txEl>
                                          </p:spTgt>
                                        </p:tgtEl>
                                      </p:cBhvr>
                                    </p:animEffect>
                                  </p:childTnLst>
                                </p:cTn>
                              </p:par>
                            </p:childTnLst>
                          </p:cTn>
                        </p:par>
                        <p:par>
                          <p:cTn id="17" fill="hold" nodeType="afterGroup">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Effect transition="in" filter="wipe(up)">
                                      <p:cBhvr>
                                        <p:cTn id="20" dur="1000"/>
                                        <p:tgtEl>
                                          <p:spTgt spid="12">
                                            <p:txEl>
                                              <p:pRg st="2" end="2"/>
                                            </p:txEl>
                                          </p:spTgt>
                                        </p:tgtEl>
                                      </p:cBhvr>
                                    </p:animEffect>
                                  </p:childTnLst>
                                </p:cTn>
                              </p:par>
                            </p:childTnLst>
                          </p:cTn>
                        </p:par>
                        <p:par>
                          <p:cTn id="21" fill="hold" nodeType="afterGroup">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Effect transition="in" filter="wipe(up)">
                                      <p:cBhvr>
                                        <p:cTn id="24" dur="1000"/>
                                        <p:tgtEl>
                                          <p:spTgt spid="12">
                                            <p:txEl>
                                              <p:pRg st="3" end="3"/>
                                            </p:txEl>
                                          </p:spTgt>
                                        </p:tgtEl>
                                      </p:cBhvr>
                                    </p:animEffect>
                                  </p:childTnLst>
                                </p:cTn>
                              </p:par>
                            </p:childTnLst>
                          </p:cTn>
                        </p:par>
                        <p:par>
                          <p:cTn id="25" fill="hold" nodeType="afterGroup">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Effect transition="in" filter="wipe(up)">
                                      <p:cBhvr>
                                        <p:cTn id="28" dur="1000"/>
                                        <p:tgtEl>
                                          <p:spTgt spid="12">
                                            <p:txEl>
                                              <p:pRg st="4" end="4"/>
                                            </p:txEl>
                                          </p:spTgt>
                                        </p:tgtEl>
                                      </p:cBhvr>
                                    </p:animEffect>
                                  </p:childTnLst>
                                </p:cTn>
                              </p:par>
                            </p:childTnLst>
                          </p:cTn>
                        </p:par>
                        <p:par>
                          <p:cTn id="29" fill="hold" nodeType="afterGroup">
                            <p:stCondLst>
                              <p:cond delay="4000"/>
                            </p:stCondLst>
                            <p:childTnLst>
                              <p:par>
                                <p:cTn id="30" presetID="22" presetClass="entr" presetSubtype="1" fill="hold" grpId="0" nodeType="after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wipe(up)">
                                      <p:cBhvr>
                                        <p:cTn id="32" dur="1000"/>
                                        <p:tgtEl>
                                          <p:spTgt spid="12">
                                            <p:txEl>
                                              <p:pRg st="5" end="5"/>
                                            </p:txEl>
                                          </p:spTgt>
                                        </p:tgtEl>
                                      </p:cBhvr>
                                    </p:animEffect>
                                  </p:childTnLst>
                                </p:cTn>
                              </p:par>
                            </p:childTnLst>
                          </p:cTn>
                        </p:par>
                      </p:childTnLst>
                    </p:cTn>
                  </p:par>
                  <p:par>
                    <p:cTn id="33" fill="hold" nodeType="clickPar">
                      <p:stCondLst>
                        <p:cond delay="indefinite"/>
                        <p:cond evt="onBegin" delay="0">
                          <p:tn val="32"/>
                        </p:cond>
                      </p:stCondLst>
                      <p:childTnLst>
                        <p:par>
                          <p:cTn id="34" fill="hold" nodeType="after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2">
                                            <p:txEl>
                                              <p:pRg st="7" end="7"/>
                                            </p:txEl>
                                          </p:spTgt>
                                        </p:tgtEl>
                                        <p:attrNameLst>
                                          <p:attrName>style.visibility</p:attrName>
                                        </p:attrNameLst>
                                      </p:cBhvr>
                                      <p:to>
                                        <p:strVal val="visible"/>
                                      </p:to>
                                    </p:set>
                                    <p:animEffect transition="in" filter="wipe(up)">
                                      <p:cBhvr>
                                        <p:cTn id="37" dur="1000"/>
                                        <p:tgtEl>
                                          <p:spTgt spid="12">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childTnLst>
                                </p:cTn>
                              </p:par>
                            </p:childTnLst>
                          </p:cTn>
                        </p:par>
                        <p:par>
                          <p:cTn id="41" fill="hold" nodeType="afterGroup">
                            <p:stCondLst>
                              <p:cond delay="1000"/>
                            </p:stCondLst>
                            <p:childTnLst>
                              <p:par>
                                <p:cTn id="42" presetID="22" presetClass="entr" presetSubtype="1" fill="hold" grpId="0" nodeType="afterEffect">
                                  <p:stCondLst>
                                    <p:cond delay="0"/>
                                  </p:stCondLst>
                                  <p:childTnLst>
                                    <p:set>
                                      <p:cBhvr>
                                        <p:cTn id="43" dur="1" fill="hold">
                                          <p:stCondLst>
                                            <p:cond delay="0"/>
                                          </p:stCondLst>
                                        </p:cTn>
                                        <p:tgtEl>
                                          <p:spTgt spid="12">
                                            <p:txEl>
                                              <p:pRg st="8" end="8"/>
                                            </p:txEl>
                                          </p:spTgt>
                                        </p:tgtEl>
                                        <p:attrNameLst>
                                          <p:attrName>style.visibility</p:attrName>
                                        </p:attrNameLst>
                                      </p:cBhvr>
                                      <p:to>
                                        <p:strVal val="visible"/>
                                      </p:to>
                                    </p:set>
                                    <p:animEffect transition="in" filter="wipe(up)">
                                      <p:cBhvr>
                                        <p:cTn id="44" dur="1000"/>
                                        <p:tgtEl>
                                          <p:spTgt spid="12">
                                            <p:txEl>
                                              <p:pRg st="8" end="8"/>
                                            </p:txEl>
                                          </p:spTgt>
                                        </p:tgtEl>
                                      </p:cBhvr>
                                    </p:animEffect>
                                  </p:childTnLst>
                                </p:cTn>
                              </p:par>
                            </p:childTnLst>
                          </p:cTn>
                        </p:par>
                        <p:par>
                          <p:cTn id="45" fill="hold" nodeType="afterGroup">
                            <p:stCondLst>
                              <p:cond delay="2000"/>
                            </p:stCondLst>
                            <p:childTnLst>
                              <p:par>
                                <p:cTn id="46" presetID="22" presetClass="entr" presetSubtype="1" fill="hold" grpId="0" nodeType="afterEffect">
                                  <p:stCondLst>
                                    <p:cond delay="0"/>
                                  </p:stCondLst>
                                  <p:childTnLst>
                                    <p:set>
                                      <p:cBhvr>
                                        <p:cTn id="47" dur="1" fill="hold">
                                          <p:stCondLst>
                                            <p:cond delay="0"/>
                                          </p:stCondLst>
                                        </p:cTn>
                                        <p:tgtEl>
                                          <p:spTgt spid="12">
                                            <p:txEl>
                                              <p:pRg st="9" end="9"/>
                                            </p:txEl>
                                          </p:spTgt>
                                        </p:tgtEl>
                                        <p:attrNameLst>
                                          <p:attrName>style.visibility</p:attrName>
                                        </p:attrNameLst>
                                      </p:cBhvr>
                                      <p:to>
                                        <p:strVal val="visible"/>
                                      </p:to>
                                    </p:set>
                                    <p:animEffect transition="in" filter="wipe(up)">
                                      <p:cBhvr>
                                        <p:cTn id="48" dur="1000"/>
                                        <p:tgtEl>
                                          <p:spTgt spid="12">
                                            <p:txEl>
                                              <p:pRg st="9" end="9"/>
                                            </p:txEl>
                                          </p:spTgt>
                                        </p:tgtEl>
                                      </p:cBhvr>
                                    </p:animEffect>
                                  </p:childTnLst>
                                </p:cTn>
                              </p:par>
                            </p:childTnLst>
                          </p:cTn>
                        </p:par>
                        <p:par>
                          <p:cTn id="49" fill="hold">
                            <p:stCondLst>
                              <p:cond delay="3000"/>
                            </p:stCondLst>
                            <p:childTnLst>
                              <p:par>
                                <p:cTn id="50" presetID="22" presetClass="entr" presetSubtype="1" fill="hold" grpId="0" nodeType="afterEffect">
                                  <p:stCondLst>
                                    <p:cond delay="0"/>
                                  </p:stCondLst>
                                  <p:childTnLst>
                                    <p:set>
                                      <p:cBhvr>
                                        <p:cTn id="51" dur="1" fill="hold">
                                          <p:stCondLst>
                                            <p:cond delay="0"/>
                                          </p:stCondLst>
                                        </p:cTn>
                                        <p:tgtEl>
                                          <p:spTgt spid="12">
                                            <p:txEl>
                                              <p:pRg st="10" end="10"/>
                                            </p:txEl>
                                          </p:spTgt>
                                        </p:tgtEl>
                                        <p:attrNameLst>
                                          <p:attrName>style.visibility</p:attrName>
                                        </p:attrNameLst>
                                      </p:cBhvr>
                                      <p:to>
                                        <p:strVal val="visible"/>
                                      </p:to>
                                    </p:set>
                                    <p:animEffect transition="in" filter="wipe(up)">
                                      <p:cBhvr>
                                        <p:cTn id="52" dur="1000"/>
                                        <p:tgtEl>
                                          <p:spTgt spid="12">
                                            <p:txEl>
                                              <p:pRg st="10" end="10"/>
                                            </p:txEl>
                                          </p:spTgt>
                                        </p:tgtEl>
                                      </p:cBhvr>
                                    </p:animEffect>
                                  </p:childTnLst>
                                </p:cTn>
                              </p:par>
                            </p:childTnLst>
                          </p:cTn>
                        </p:par>
                        <p:par>
                          <p:cTn id="53" fill="hold" nodeType="afterGroup">
                            <p:stCondLst>
                              <p:cond delay="4000"/>
                            </p:stCondLst>
                            <p:childTnLst>
                              <p:par>
                                <p:cTn id="54" presetID="22" presetClass="entr" presetSubtype="1" fill="hold" grpId="0" nodeType="afterEffect">
                                  <p:stCondLst>
                                    <p:cond delay="0"/>
                                  </p:stCondLst>
                                  <p:childTnLst>
                                    <p:set>
                                      <p:cBhvr>
                                        <p:cTn id="55" dur="1" fill="hold">
                                          <p:stCondLst>
                                            <p:cond delay="0"/>
                                          </p:stCondLst>
                                        </p:cTn>
                                        <p:tgtEl>
                                          <p:spTgt spid="12">
                                            <p:txEl>
                                              <p:pRg st="11" end="11"/>
                                            </p:txEl>
                                          </p:spTgt>
                                        </p:tgtEl>
                                        <p:attrNameLst>
                                          <p:attrName>style.visibility</p:attrName>
                                        </p:attrNameLst>
                                      </p:cBhvr>
                                      <p:to>
                                        <p:strVal val="visible"/>
                                      </p:to>
                                    </p:set>
                                    <p:animEffect transition="in" filter="wipe(up)">
                                      <p:cBhvr>
                                        <p:cTn id="56" dur="1000"/>
                                        <p:tgtEl>
                                          <p:spTgt spid="12">
                                            <p:txEl>
                                              <p:pRg st="11" end="11"/>
                                            </p:txEl>
                                          </p:spTgt>
                                        </p:tgtEl>
                                      </p:cBhvr>
                                    </p:animEffect>
                                  </p:childTnLst>
                                </p:cTn>
                              </p:par>
                            </p:childTnLst>
                          </p:cTn>
                        </p:par>
                        <p:par>
                          <p:cTn id="57" fill="hold" nodeType="afterGroup">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3000"/>
                                        <p:tgtEl>
                                          <p:spTgt spid="11"/>
                                        </p:tgtEl>
                                      </p:cBhvr>
                                    </p:animEffect>
                                  </p:childTnLst>
                                </p:cTn>
                              </p:par>
                            </p:childTnLst>
                          </p:cTn>
                        </p:par>
                      </p:childTnLst>
                    </p:cTn>
                  </p:par>
                  <p:par>
                    <p:cTn id="61" fill="hold" nodeType="clickPar">
                      <p:stCondLst>
                        <p:cond delay="indefinite"/>
                        <p:cond evt="onBegin" delay="0">
                          <p:tn val="60"/>
                        </p:cond>
                      </p:stCondLst>
                      <p:childTnLst>
                        <p:par>
                          <p:cTn id="62" fill="hold" nodeType="afterGroup">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fade">
                                      <p:cBhvr>
                                        <p:cTn id="65" dur="1000"/>
                                        <p:tgtEl>
                                          <p:spTgt spid="75"/>
                                        </p:tgtEl>
                                      </p:cBhvr>
                                    </p:animEffect>
                                    <p:anim calcmode="lin" valueType="num">
                                      <p:cBhvr>
                                        <p:cTn id="66" dur="1000" fill="hold"/>
                                        <p:tgtEl>
                                          <p:spTgt spid="75"/>
                                        </p:tgtEl>
                                        <p:attrNameLst>
                                          <p:attrName>ppt_x</p:attrName>
                                        </p:attrNameLst>
                                      </p:cBhvr>
                                      <p:tavLst>
                                        <p:tav tm="0">
                                          <p:val>
                                            <p:strVal val="#ppt_x"/>
                                          </p:val>
                                        </p:tav>
                                        <p:tav tm="100000">
                                          <p:val>
                                            <p:strVal val="#ppt_x"/>
                                          </p:val>
                                        </p:tav>
                                      </p:tavLst>
                                    </p:anim>
                                    <p:anim calcmode="lin" valueType="num">
                                      <p:cBhvr>
                                        <p:cTn id="6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68" fill="hold" nodeType="clickPar">
                      <p:stCondLst>
                        <p:cond delay="indefinite"/>
                        <p:cond evt="onBegin" delay="0">
                          <p:tn val="67"/>
                        </p:cond>
                      </p:stCondLst>
                      <p:childTnLst>
                        <p:par>
                          <p:cTn id="69" fill="hold" nodeType="after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fade">
                                      <p:cBhvr>
                                        <p:cTn id="72" dur="1000"/>
                                        <p:tgtEl>
                                          <p:spTgt spid="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1000"/>
                                        <p:tgtEl>
                                          <p:spTgt spid="14"/>
                                        </p:tgtEl>
                                      </p:cBhvr>
                                    </p:animEffect>
                                  </p:childTnLst>
                                </p:cTn>
                              </p:par>
                            </p:childTnLst>
                          </p:cTn>
                        </p:par>
                        <p:par>
                          <p:cTn id="76" fill="hold" nodeType="afterGroup">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8" grpId="0" animBg="1"/>
      <p:bldP spid="11" grpId="0"/>
      <p:bldP spid="12" grpId="0" uiExpand="1" build="p"/>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Mac OS X 10.16"/>
  <p:tag name="AS_RELEASE_DATE" val="2021.02.28"/>
  <p:tag name="AS_TITLE" val="Aspose.Slides for Java"/>
  <p:tag name="AS_VERSION" val="21.2"/>
</p:tagLst>
</file>

<file path=ppt/theme/theme1.xml><?xml version="1.0" encoding="utf-8"?>
<a:theme xmlns:a="http://schemas.openxmlformats.org/drawingml/2006/main" name="White">
  <a:themeElements>
    <a:clrScheme name="White">
      <a:dk1>
        <a:srgbClr val="AC9006"/>
      </a:dk1>
      <a:lt1>
        <a:srgbClr val="A6A7AC"/>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Regular"/>
        <a:ea typeface="Montserrat-Regular"/>
        <a:cs typeface="Montserrat-Regular"/>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Regular"/>
        <a:ea typeface="Montserrat-Regular"/>
        <a:cs typeface="Montserrat-Regular"/>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E2B2E9F57E254297E8C520F6AB90CA" ma:contentTypeVersion="12" ma:contentTypeDescription="Create a new document." ma:contentTypeScope="" ma:versionID="3f009222ecc1b50588429d0ef9412405">
  <xsd:schema xmlns:xsd="http://www.w3.org/2001/XMLSchema" xmlns:xs="http://www.w3.org/2001/XMLSchema" xmlns:p="http://schemas.microsoft.com/office/2006/metadata/properties" xmlns:ns2="ab4fe050-19d9-48c3-b326-e65a64e40524" xmlns:ns3="6b3bd29d-add5-404f-a16a-9650d8295be1" targetNamespace="http://schemas.microsoft.com/office/2006/metadata/properties" ma:root="true" ma:fieldsID="fbf852c0455c59998d6fcd484772ef4d" ns2:_="" ns3:_="">
    <xsd:import namespace="ab4fe050-19d9-48c3-b326-e65a64e40524"/>
    <xsd:import namespace="6b3bd29d-add5-404f-a16a-9650d8295be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4fe050-19d9-48c3-b326-e65a64e405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3bd29d-add5-404f-a16a-9650d8295be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040B72-9827-42AD-9008-07776BA9528F}">
  <ds:schemaRefs>
    <ds:schemaRef ds:uri="http://schemas.microsoft.com/sharepoint/v3/contenttype/forms"/>
  </ds:schemaRefs>
</ds:datastoreItem>
</file>

<file path=customXml/itemProps2.xml><?xml version="1.0" encoding="utf-8"?>
<ds:datastoreItem xmlns:ds="http://schemas.openxmlformats.org/officeDocument/2006/customXml" ds:itemID="{EF73C1F0-E454-41C6-B792-7B7D24831460}">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b3bd29d-add5-404f-a16a-9650d8295be1"/>
    <ds:schemaRef ds:uri="http://purl.org/dc/elements/1.1/"/>
    <ds:schemaRef ds:uri="ab4fe050-19d9-48c3-b326-e65a64e40524"/>
    <ds:schemaRef ds:uri="http://www.w3.org/XML/1998/namespace"/>
    <ds:schemaRef ds:uri="http://purl.org/dc/dcmitype/"/>
  </ds:schemaRefs>
</ds:datastoreItem>
</file>

<file path=customXml/itemProps3.xml><?xml version="1.0" encoding="utf-8"?>
<ds:datastoreItem xmlns:ds="http://schemas.openxmlformats.org/officeDocument/2006/customXml" ds:itemID="{14C953BE-B768-4E83-AF61-E3EAC12E0F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4fe050-19d9-48c3-b326-e65a64e40524"/>
    <ds:schemaRef ds:uri="6b3bd29d-add5-404f-a16a-9650d8295b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53420</TotalTime>
  <Words>2945</Words>
  <Application>Microsoft Office PowerPoint</Application>
  <PresentationFormat>Custom</PresentationFormat>
  <Paragraphs>286</Paragraphs>
  <Slides>22</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Calibri</vt:lpstr>
      <vt:lpstr>Helvetica Light</vt:lpstr>
      <vt:lpstr>Helvetica Neue</vt:lpstr>
      <vt:lpstr>Montserrat-Regular</vt:lpstr>
      <vt:lpstr>Montserrat-SemiBold</vt:lpstr>
      <vt:lpstr>PT Sans</vt:lpstr>
      <vt:lpstr>Roboto Regular</vt:lpstr>
      <vt:lpstr>Times New Roman</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T</dc:creator>
  <cp:lastModifiedBy>David Montgomery</cp:lastModifiedBy>
  <cp:revision>637</cp:revision>
  <dcterms:modified xsi:type="dcterms:W3CDTF">2022-04-05T11:49:53Z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0x01010082E2B2E9F57E254297E8C520F6AB90CA</vt:lpwstr>
  </property>
</Properties>
</file>