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74" r:id="rId6"/>
    <p:sldId id="258" r:id="rId7"/>
    <p:sldId id="275" r:id="rId8"/>
    <p:sldId id="297" r:id="rId9"/>
    <p:sldId id="298" r:id="rId10"/>
    <p:sldId id="261" r:id="rId11"/>
    <p:sldId id="300" r:id="rId12"/>
    <p:sldId id="305" r:id="rId13"/>
    <p:sldId id="259" r:id="rId14"/>
    <p:sldId id="302" r:id="rId15"/>
    <p:sldId id="303" r:id="rId16"/>
    <p:sldId id="304" r:id="rId17"/>
    <p:sldId id="301" r:id="rId18"/>
    <p:sldId id="309" r:id="rId19"/>
    <p:sldId id="262" r:id="rId20"/>
    <p:sldId id="296" r:id="rId21"/>
    <p:sldId id="306" r:id="rId22"/>
    <p:sldId id="307" r:id="rId23"/>
    <p:sldId id="308" r:id="rId24"/>
    <p:sldId id="295" r:id="rId25"/>
    <p:sldId id="269" r:id="rId26"/>
    <p:sldId id="310" r:id="rId27"/>
    <p:sldId id="287" r:id="rId28"/>
  </p:sldIdLst>
  <p:sldSz cx="24384000" cy="13716000"/>
  <p:notesSz cx="6858000" cy="9144000"/>
  <p:custDataLst>
    <p:tags r:id="rId30"/>
  </p:custDataLst>
  <p:defaultTextStyle>
    <a:defPPr marL="0" marR="0" indent="0" algn="l" defTabSz="914400" rtl="0" fontAlgn="auto" latinLnBrk="1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22860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45720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68580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91440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114300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137160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160020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1828800" algn="just" defTabSz="825500" rtl="0" fontAlgn="auto" latinLnBrk="0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23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EFA284-6BC1-5D37-71FB-1EB60BD56DCC}" v="24" dt="2020-09-14T08:10:06.682"/>
    <p1510:client id="{4E2F161D-E660-1F6D-6A0B-6C136BB21CB6}" v="150" dt="2020-09-14T07:55:33.639"/>
  </p1510:revLst>
</p1510:revInfo>
</file>

<file path=ppt/tableStyles.xml><?xml version="1.0" encoding="utf-8"?>
<a:tblStyleLst xmlns:a="http://schemas.openxmlformats.org/drawingml/2006/main" def="{5940675A-B579-460E-94D1-54222C63F5DA}">
  <a:tblStyle styleId="{C7B018BB-80A7-4F77-B60F-C8B233D01FF8}" styleName=""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68" autoAdjust="0"/>
    <p:restoredTop sz="96433" autoAdjust="0"/>
  </p:normalViewPr>
  <p:slideViewPr>
    <p:cSldViewPr snapToGrid="0" snapToObjects="1">
      <p:cViewPr varScale="1">
        <p:scale>
          <a:sx n="55" d="100"/>
          <a:sy n="55" d="100"/>
        </p:scale>
        <p:origin x="42" y="42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Tylżanowski" userId="S::roman.tylzanowski@usz.edu.pl::f783908e-515d-43cd-b5e3-de52c94bc53d" providerId="AD" clId="Web-{4E2F161D-E660-1F6D-6A0B-6C136BB21CB6}"/>
    <pc:docChg chg="modSld">
      <pc:chgData name="Roman Tylżanowski" userId="S::roman.tylzanowski@usz.edu.pl::f783908e-515d-43cd-b5e3-de52c94bc53d" providerId="AD" clId="Web-{4E2F161D-E660-1F6D-6A0B-6C136BB21CB6}" dt="2020-09-14T07:55:33.639" v="143" actId="1076"/>
      <pc:docMkLst>
        <pc:docMk/>
      </pc:docMkLst>
      <pc:sldChg chg="modSp">
        <pc:chgData name="Roman Tylżanowski" userId="S::roman.tylzanowski@usz.edu.pl::f783908e-515d-43cd-b5e3-de52c94bc53d" providerId="AD" clId="Web-{4E2F161D-E660-1F6D-6A0B-6C136BB21CB6}" dt="2020-09-14T07:46:56.834" v="38" actId="1076"/>
        <pc:sldMkLst>
          <pc:docMk/>
          <pc:sldMk cId="0" sldId="259"/>
        </pc:sldMkLst>
        <pc:spChg chg="mod">
          <ac:chgData name="Roman Tylżanowski" userId="S::roman.tylzanowski@usz.edu.pl::f783908e-515d-43cd-b5e3-de52c94bc53d" providerId="AD" clId="Web-{4E2F161D-E660-1F6D-6A0B-6C136BB21CB6}" dt="2020-09-14T07:45:20.942" v="17" actId="1076"/>
          <ac:spMkLst>
            <pc:docMk/>
            <pc:sldMk cId="0" sldId="259"/>
            <ac:spMk id="13" creationId="{BFCEF7F2-B6A9-4590-8715-6F7CC1A063BA}"/>
          </ac:spMkLst>
        </pc:spChg>
        <pc:spChg chg="mod">
          <ac:chgData name="Roman Tylżanowski" userId="S::roman.tylzanowski@usz.edu.pl::f783908e-515d-43cd-b5e3-de52c94bc53d" providerId="AD" clId="Web-{4E2F161D-E660-1F6D-6A0B-6C136BB21CB6}" dt="2020-09-14T07:46:51.568" v="37" actId="1076"/>
          <ac:spMkLst>
            <pc:docMk/>
            <pc:sldMk cId="0" sldId="259"/>
            <ac:spMk id="17" creationId="{7A3BE1F3-59F8-4C73-A22E-10F81977CFF7}"/>
          </ac:spMkLst>
        </pc:spChg>
        <pc:picChg chg="mod">
          <ac:chgData name="Roman Tylżanowski" userId="S::roman.tylzanowski@usz.edu.pl::f783908e-515d-43cd-b5e3-de52c94bc53d" providerId="AD" clId="Web-{4E2F161D-E660-1F6D-6A0B-6C136BB21CB6}" dt="2020-09-14T07:46:56.834" v="38" actId="1076"/>
          <ac:picMkLst>
            <pc:docMk/>
            <pc:sldMk cId="0" sldId="259"/>
            <ac:picMk id="7" creationId="{FD97341F-70DF-46F1-9BF9-D3163EE0859B}"/>
          </ac:picMkLst>
        </pc:picChg>
      </pc:sldChg>
      <pc:sldChg chg="modSp">
        <pc:chgData name="Roman Tylżanowski" userId="S::roman.tylzanowski@usz.edu.pl::f783908e-515d-43cd-b5e3-de52c94bc53d" providerId="AD" clId="Web-{4E2F161D-E660-1F6D-6A0B-6C136BB21CB6}" dt="2020-09-14T07:54:03.528" v="131" actId="1076"/>
        <pc:sldMkLst>
          <pc:docMk/>
          <pc:sldMk cId="0" sldId="262"/>
        </pc:sldMkLst>
        <pc:spChg chg="mod">
          <ac:chgData name="Roman Tylżanowski" userId="S::roman.tylzanowski@usz.edu.pl::f783908e-515d-43cd-b5e3-de52c94bc53d" providerId="AD" clId="Web-{4E2F161D-E660-1F6D-6A0B-6C136BB21CB6}" dt="2020-09-14T07:53:54.528" v="127" actId="20577"/>
          <ac:spMkLst>
            <pc:docMk/>
            <pc:sldMk cId="0" sldId="262"/>
            <ac:spMk id="16" creationId="{34E4DD38-FF4C-4EC2-9797-B77343AB54FE}"/>
          </ac:spMkLst>
        </pc:spChg>
        <pc:spChg chg="mod">
          <ac:chgData name="Roman Tylżanowski" userId="S::roman.tylzanowski@usz.edu.pl::f783908e-515d-43cd-b5e3-de52c94bc53d" providerId="AD" clId="Web-{4E2F161D-E660-1F6D-6A0B-6C136BB21CB6}" dt="2020-09-14T07:54:03.528" v="131" actId="1076"/>
          <ac:spMkLst>
            <pc:docMk/>
            <pc:sldMk cId="0" sldId="262"/>
            <ac:spMk id="22" creationId="{1F3299FC-2A22-4B1D-B276-ADE56935D05D}"/>
          </ac:spMkLst>
        </pc:spChg>
        <pc:picChg chg="mod">
          <ac:chgData name="Roman Tylżanowski" userId="S::roman.tylzanowski@usz.edu.pl::f783908e-515d-43cd-b5e3-de52c94bc53d" providerId="AD" clId="Web-{4E2F161D-E660-1F6D-6A0B-6C136BB21CB6}" dt="2020-09-14T07:53:56.122" v="130" actId="1076"/>
          <ac:picMkLst>
            <pc:docMk/>
            <pc:sldMk cId="0" sldId="262"/>
            <ac:picMk id="2" creationId="{7866A913-7F64-4269-8383-5E771AEC7149}"/>
          </ac:picMkLst>
        </pc:picChg>
      </pc:sldChg>
      <pc:sldChg chg="modSp">
        <pc:chgData name="Roman Tylżanowski" userId="S::roman.tylzanowski@usz.edu.pl::f783908e-515d-43cd-b5e3-de52c94bc53d" providerId="AD" clId="Web-{4E2F161D-E660-1F6D-6A0B-6C136BB21CB6}" dt="2020-09-14T07:55:33.639" v="143" actId="1076"/>
        <pc:sldMkLst>
          <pc:docMk/>
          <pc:sldMk cId="0" sldId="267"/>
        </pc:sldMkLst>
        <pc:spChg chg="mod">
          <ac:chgData name="Roman Tylżanowski" userId="S::roman.tylzanowski@usz.edu.pl::f783908e-515d-43cd-b5e3-de52c94bc53d" providerId="AD" clId="Web-{4E2F161D-E660-1F6D-6A0B-6C136BB21CB6}" dt="2020-09-14T07:55:33.639" v="143" actId="1076"/>
          <ac:spMkLst>
            <pc:docMk/>
            <pc:sldMk cId="0" sldId="267"/>
            <ac:spMk id="23" creationId="{B1A3017F-2B79-440C-8A68-370334FD7C8F}"/>
          </ac:spMkLst>
        </pc:spChg>
      </pc:sldChg>
      <pc:sldChg chg="addSp delSp modSp">
        <pc:chgData name="Roman Tylżanowski" userId="S::roman.tylzanowski@usz.edu.pl::f783908e-515d-43cd-b5e3-de52c94bc53d" providerId="AD" clId="Web-{4E2F161D-E660-1F6D-6A0B-6C136BB21CB6}" dt="2020-09-14T07:43:29.408" v="9" actId="14100"/>
        <pc:sldMkLst>
          <pc:docMk/>
          <pc:sldMk cId="1242095250" sldId="274"/>
        </pc:sldMkLst>
        <pc:spChg chg="mod">
          <ac:chgData name="Roman Tylżanowski" userId="S::roman.tylzanowski@usz.edu.pl::f783908e-515d-43cd-b5e3-de52c94bc53d" providerId="AD" clId="Web-{4E2F161D-E660-1F6D-6A0B-6C136BB21CB6}" dt="2020-09-14T07:39:03.091" v="0" actId="1076"/>
          <ac:spMkLst>
            <pc:docMk/>
            <pc:sldMk cId="1242095250" sldId="274"/>
            <ac:spMk id="10" creationId="{D22A0BDA-DE71-4420-8722-7001C7B196EE}"/>
          </ac:spMkLst>
        </pc:spChg>
        <pc:picChg chg="add del mod">
          <ac:chgData name="Roman Tylżanowski" userId="S::roman.tylzanowski@usz.edu.pl::f783908e-515d-43cd-b5e3-de52c94bc53d" providerId="AD" clId="Web-{4E2F161D-E660-1F6D-6A0B-6C136BB21CB6}" dt="2020-09-14T07:39:26.686" v="3"/>
          <ac:picMkLst>
            <pc:docMk/>
            <pc:sldMk cId="1242095250" sldId="274"/>
            <ac:picMk id="2" creationId="{0AE0863B-BE5F-4E6E-9884-D47E24546C36}"/>
          </ac:picMkLst>
        </pc:picChg>
        <pc:picChg chg="add mod">
          <ac:chgData name="Roman Tylżanowski" userId="S::roman.tylzanowski@usz.edu.pl::f783908e-515d-43cd-b5e3-de52c94bc53d" providerId="AD" clId="Web-{4E2F161D-E660-1F6D-6A0B-6C136BB21CB6}" dt="2020-09-14T07:43:29.408" v="9" actId="14100"/>
          <ac:picMkLst>
            <pc:docMk/>
            <pc:sldMk cId="1242095250" sldId="274"/>
            <ac:picMk id="3" creationId="{E59B73A6-79B2-47D9-A2E9-33F4C66BEDB0}"/>
          </ac:picMkLst>
        </pc:picChg>
        <pc:picChg chg="del">
          <ac:chgData name="Roman Tylżanowski" userId="S::roman.tylzanowski@usz.edu.pl::f783908e-515d-43cd-b5e3-de52c94bc53d" providerId="AD" clId="Web-{4E2F161D-E660-1F6D-6A0B-6C136BB21CB6}" dt="2020-09-14T07:39:22.217" v="1"/>
          <ac:picMkLst>
            <pc:docMk/>
            <pc:sldMk cId="1242095250" sldId="274"/>
            <ac:picMk id="17" creationId="{8E01C6EE-4D49-4483-9070-1C741C383FE4}"/>
          </ac:picMkLst>
        </pc:picChg>
      </pc:sldChg>
      <pc:sldChg chg="modSp">
        <pc:chgData name="Roman Tylżanowski" userId="S::roman.tylzanowski@usz.edu.pl::f783908e-515d-43cd-b5e3-de52c94bc53d" providerId="AD" clId="Web-{4E2F161D-E660-1F6D-6A0B-6C136BB21CB6}" dt="2020-09-14T07:43:45.846" v="10" actId="1076"/>
        <pc:sldMkLst>
          <pc:docMk/>
          <pc:sldMk cId="1964311492" sldId="275"/>
        </pc:sldMkLst>
        <pc:spChg chg="mod">
          <ac:chgData name="Roman Tylżanowski" userId="S::roman.tylzanowski@usz.edu.pl::f783908e-515d-43cd-b5e3-de52c94bc53d" providerId="AD" clId="Web-{4E2F161D-E660-1F6D-6A0B-6C136BB21CB6}" dt="2020-09-14T07:43:45.846" v="10" actId="1076"/>
          <ac:spMkLst>
            <pc:docMk/>
            <pc:sldMk cId="1964311492" sldId="275"/>
            <ac:spMk id="12" creationId="{4D49CEC6-F031-4158-8FC7-828B977EEECE}"/>
          </ac:spMkLst>
        </pc:spChg>
      </pc:sldChg>
      <pc:sldChg chg="modSp">
        <pc:chgData name="Roman Tylżanowski" userId="S::roman.tylzanowski@usz.edu.pl::f783908e-515d-43cd-b5e3-de52c94bc53d" providerId="AD" clId="Web-{4E2F161D-E660-1F6D-6A0B-6C136BB21CB6}" dt="2020-09-14T07:44:10.690" v="11" actId="1076"/>
        <pc:sldMkLst>
          <pc:docMk/>
          <pc:sldMk cId="775794644" sldId="297"/>
        </pc:sldMkLst>
        <pc:spChg chg="mod">
          <ac:chgData name="Roman Tylżanowski" userId="S::roman.tylzanowski@usz.edu.pl::f783908e-515d-43cd-b5e3-de52c94bc53d" providerId="AD" clId="Web-{4E2F161D-E660-1F6D-6A0B-6C136BB21CB6}" dt="2020-09-14T07:44:10.690" v="11" actId="1076"/>
          <ac:spMkLst>
            <pc:docMk/>
            <pc:sldMk cId="775794644" sldId="297"/>
            <ac:spMk id="9" creationId="{C44DBB15-D910-42CD-BB4B-EC0B9FC5E673}"/>
          </ac:spMkLst>
        </pc:spChg>
      </pc:sldChg>
      <pc:sldChg chg="modSp">
        <pc:chgData name="Roman Tylżanowski" userId="S::roman.tylzanowski@usz.edu.pl::f783908e-515d-43cd-b5e3-de52c94bc53d" providerId="AD" clId="Web-{4E2F161D-E660-1F6D-6A0B-6C136BB21CB6}" dt="2020-09-14T07:48:54.195" v="72" actId="20577"/>
        <pc:sldMkLst>
          <pc:docMk/>
          <pc:sldMk cId="493841261" sldId="301"/>
        </pc:sldMkLst>
        <pc:spChg chg="mod">
          <ac:chgData name="Roman Tylżanowski" userId="S::roman.tylzanowski@usz.edu.pl::f783908e-515d-43cd-b5e3-de52c94bc53d" providerId="AD" clId="Web-{4E2F161D-E660-1F6D-6A0B-6C136BB21CB6}" dt="2020-09-14T07:48:54.195" v="72" actId="20577"/>
          <ac:spMkLst>
            <pc:docMk/>
            <pc:sldMk cId="493841261" sldId="301"/>
            <ac:spMk id="11" creationId="{53B8BC36-4FE6-4117-977E-87CD337582CC}"/>
          </ac:spMkLst>
        </pc:spChg>
        <pc:spChg chg="mod">
          <ac:chgData name="Roman Tylżanowski" userId="S::roman.tylzanowski@usz.edu.pl::f783908e-515d-43cd-b5e3-de52c94bc53d" providerId="AD" clId="Web-{4E2F161D-E660-1F6D-6A0B-6C136BB21CB6}" dt="2020-09-14T07:48:45.304" v="68" actId="1076"/>
          <ac:spMkLst>
            <pc:docMk/>
            <pc:sldMk cId="493841261" sldId="301"/>
            <ac:spMk id="12" creationId="{5EF5EA55-8E6D-465C-8E06-D8B6A7FA8B49}"/>
          </ac:spMkLst>
        </pc:spChg>
        <pc:spChg chg="mod">
          <ac:chgData name="Roman Tylżanowski" userId="S::roman.tylzanowski@usz.edu.pl::f783908e-515d-43cd-b5e3-de52c94bc53d" providerId="AD" clId="Web-{4E2F161D-E660-1F6D-6A0B-6C136BB21CB6}" dt="2020-09-14T07:48:17.444" v="58" actId="20577"/>
          <ac:spMkLst>
            <pc:docMk/>
            <pc:sldMk cId="493841261" sldId="301"/>
            <ac:spMk id="13" creationId="{BFCEF7F2-B6A9-4590-8715-6F7CC1A063BA}"/>
          </ac:spMkLst>
        </pc:spChg>
      </pc:sldChg>
      <pc:sldChg chg="modSp">
        <pc:chgData name="Roman Tylżanowski" userId="S::roman.tylzanowski@usz.edu.pl::f783908e-515d-43cd-b5e3-de52c94bc53d" providerId="AD" clId="Web-{4E2F161D-E660-1F6D-6A0B-6C136BB21CB6}" dt="2020-09-14T07:47:22.615" v="45" actId="1076"/>
        <pc:sldMkLst>
          <pc:docMk/>
          <pc:sldMk cId="4175461279" sldId="302"/>
        </pc:sldMkLst>
        <pc:spChg chg="mod">
          <ac:chgData name="Roman Tylżanowski" userId="S::roman.tylzanowski@usz.edu.pl::f783908e-515d-43cd-b5e3-de52c94bc53d" providerId="AD" clId="Web-{4E2F161D-E660-1F6D-6A0B-6C136BB21CB6}" dt="2020-09-14T07:47:22.615" v="45" actId="1076"/>
          <ac:spMkLst>
            <pc:docMk/>
            <pc:sldMk cId="4175461279" sldId="302"/>
            <ac:spMk id="13" creationId="{BFCEF7F2-B6A9-4590-8715-6F7CC1A063BA}"/>
          </ac:spMkLst>
        </pc:spChg>
        <pc:spChg chg="mod">
          <ac:chgData name="Roman Tylżanowski" userId="S::roman.tylzanowski@usz.edu.pl::f783908e-515d-43cd-b5e3-de52c94bc53d" providerId="AD" clId="Web-{4E2F161D-E660-1F6D-6A0B-6C136BB21CB6}" dt="2020-09-14T07:47:12.647" v="42" actId="20577"/>
          <ac:spMkLst>
            <pc:docMk/>
            <pc:sldMk cId="4175461279" sldId="302"/>
            <ac:spMk id="17" creationId="{7A3BE1F3-59F8-4C73-A22E-10F81977CFF7}"/>
          </ac:spMkLst>
        </pc:spChg>
        <pc:picChg chg="mod">
          <ac:chgData name="Roman Tylżanowski" userId="S::roman.tylzanowski@usz.edu.pl::f783908e-515d-43cd-b5e3-de52c94bc53d" providerId="AD" clId="Web-{4E2F161D-E660-1F6D-6A0B-6C136BB21CB6}" dt="2020-09-14T07:47:17.350" v="44" actId="1076"/>
          <ac:picMkLst>
            <pc:docMk/>
            <pc:sldMk cId="4175461279" sldId="302"/>
            <ac:picMk id="4" creationId="{9F4650E8-73DA-4DA0-BA47-A3E229368588}"/>
          </ac:picMkLst>
        </pc:picChg>
      </pc:sldChg>
      <pc:sldChg chg="modSp">
        <pc:chgData name="Roman Tylżanowski" userId="S::roman.tylzanowski@usz.edu.pl::f783908e-515d-43cd-b5e3-de52c94bc53d" providerId="AD" clId="Web-{4E2F161D-E660-1F6D-6A0B-6C136BB21CB6}" dt="2020-09-14T07:47:39.522" v="49" actId="1076"/>
        <pc:sldMkLst>
          <pc:docMk/>
          <pc:sldMk cId="1640743168" sldId="303"/>
        </pc:sldMkLst>
        <pc:spChg chg="mod">
          <ac:chgData name="Roman Tylżanowski" userId="S::roman.tylzanowski@usz.edu.pl::f783908e-515d-43cd-b5e3-de52c94bc53d" providerId="AD" clId="Web-{4E2F161D-E660-1F6D-6A0B-6C136BB21CB6}" dt="2020-09-14T07:47:36.366" v="46" actId="20577"/>
          <ac:spMkLst>
            <pc:docMk/>
            <pc:sldMk cId="1640743168" sldId="303"/>
            <ac:spMk id="16" creationId="{F0577DCD-D21D-4E77-AED6-C2707B1D21C7}"/>
          </ac:spMkLst>
        </pc:spChg>
        <pc:picChg chg="mod">
          <ac:chgData name="Roman Tylżanowski" userId="S::roman.tylzanowski@usz.edu.pl::f783908e-515d-43cd-b5e3-de52c94bc53d" providerId="AD" clId="Web-{4E2F161D-E660-1F6D-6A0B-6C136BB21CB6}" dt="2020-09-14T07:47:39.522" v="49" actId="1076"/>
          <ac:picMkLst>
            <pc:docMk/>
            <pc:sldMk cId="1640743168" sldId="303"/>
            <ac:picMk id="7" creationId="{26481E4B-1047-47D2-903C-183E870B537D}"/>
          </ac:picMkLst>
        </pc:picChg>
      </pc:sldChg>
      <pc:sldChg chg="modSp">
        <pc:chgData name="Roman Tylżanowski" userId="S::roman.tylzanowski@usz.edu.pl::f783908e-515d-43cd-b5e3-de52c94bc53d" providerId="AD" clId="Web-{4E2F161D-E660-1F6D-6A0B-6C136BB21CB6}" dt="2020-09-14T07:47:49.272" v="50" actId="20577"/>
        <pc:sldMkLst>
          <pc:docMk/>
          <pc:sldMk cId="2944449264" sldId="304"/>
        </pc:sldMkLst>
        <pc:spChg chg="mod">
          <ac:chgData name="Roman Tylżanowski" userId="S::roman.tylzanowski@usz.edu.pl::f783908e-515d-43cd-b5e3-de52c94bc53d" providerId="AD" clId="Web-{4E2F161D-E660-1F6D-6A0B-6C136BB21CB6}" dt="2020-09-14T07:47:49.272" v="50" actId="20577"/>
          <ac:spMkLst>
            <pc:docMk/>
            <pc:sldMk cId="2944449264" sldId="304"/>
            <ac:spMk id="16" creationId="{F0577DCD-D21D-4E77-AED6-C2707B1D21C7}"/>
          </ac:spMkLst>
        </pc:spChg>
      </pc:sldChg>
      <pc:sldChg chg="modSp">
        <pc:chgData name="Roman Tylżanowski" userId="S::roman.tylzanowski@usz.edu.pl::f783908e-515d-43cd-b5e3-de52c94bc53d" providerId="AD" clId="Web-{4E2F161D-E660-1F6D-6A0B-6C136BB21CB6}" dt="2020-09-14T07:44:52.113" v="16" actId="1076"/>
        <pc:sldMkLst>
          <pc:docMk/>
          <pc:sldMk cId="4272916892" sldId="305"/>
        </pc:sldMkLst>
        <pc:spChg chg="mod">
          <ac:chgData name="Roman Tylżanowski" userId="S::roman.tylzanowski@usz.edu.pl::f783908e-515d-43cd-b5e3-de52c94bc53d" providerId="AD" clId="Web-{4E2F161D-E660-1F6D-6A0B-6C136BB21CB6}" dt="2020-09-14T07:44:52.113" v="16" actId="1076"/>
          <ac:spMkLst>
            <pc:docMk/>
            <pc:sldMk cId="4272916892" sldId="305"/>
            <ac:spMk id="88" creationId="{00000000-0000-0000-0000-000000000000}"/>
          </ac:spMkLst>
        </pc:spChg>
        <pc:picChg chg="mod">
          <ac:chgData name="Roman Tylżanowski" userId="S::roman.tylzanowski@usz.edu.pl::f783908e-515d-43cd-b5e3-de52c94bc53d" providerId="AD" clId="Web-{4E2F161D-E660-1F6D-6A0B-6C136BB21CB6}" dt="2020-09-14T07:44:47.410" v="14" actId="1076"/>
          <ac:picMkLst>
            <pc:docMk/>
            <pc:sldMk cId="4272916892" sldId="305"/>
            <ac:picMk id="10" creationId="{54A28069-EB91-1949-9A5A-112AA2E3CF40}"/>
          </ac:picMkLst>
        </pc:picChg>
      </pc:sldChg>
      <pc:sldChg chg="modSp">
        <pc:chgData name="Roman Tylżanowski" userId="S::roman.tylzanowski@usz.edu.pl::f783908e-515d-43cd-b5e3-de52c94bc53d" providerId="AD" clId="Web-{4E2F161D-E660-1F6D-6A0B-6C136BB21CB6}" dt="2020-09-14T07:54:41.607" v="134" actId="20577"/>
        <pc:sldMkLst>
          <pc:docMk/>
          <pc:sldMk cId="904040319" sldId="306"/>
        </pc:sldMkLst>
        <pc:spChg chg="mod">
          <ac:chgData name="Roman Tylżanowski" userId="S::roman.tylzanowski@usz.edu.pl::f783908e-515d-43cd-b5e3-de52c94bc53d" providerId="AD" clId="Web-{4E2F161D-E660-1F6D-6A0B-6C136BB21CB6}" dt="2020-09-14T07:54:41.607" v="134" actId="20577"/>
          <ac:spMkLst>
            <pc:docMk/>
            <pc:sldMk cId="904040319" sldId="306"/>
            <ac:spMk id="88" creationId="{00000000-0000-0000-0000-000000000000}"/>
          </ac:spMkLst>
        </pc:spChg>
      </pc:sldChg>
      <pc:sldChg chg="modSp">
        <pc:chgData name="Roman Tylżanowski" userId="S::roman.tylzanowski@usz.edu.pl::f783908e-515d-43cd-b5e3-de52c94bc53d" providerId="AD" clId="Web-{4E2F161D-E660-1F6D-6A0B-6C136BB21CB6}" dt="2020-09-14T07:55:06.780" v="142" actId="1076"/>
        <pc:sldMkLst>
          <pc:docMk/>
          <pc:sldMk cId="1452691031" sldId="307"/>
        </pc:sldMkLst>
        <pc:spChg chg="mod">
          <ac:chgData name="Roman Tylżanowski" userId="S::roman.tylzanowski@usz.edu.pl::f783908e-515d-43cd-b5e3-de52c94bc53d" providerId="AD" clId="Web-{4E2F161D-E660-1F6D-6A0B-6C136BB21CB6}" dt="2020-09-14T07:55:06.780" v="142" actId="1076"/>
          <ac:spMkLst>
            <pc:docMk/>
            <pc:sldMk cId="1452691031" sldId="307"/>
            <ac:spMk id="43" creationId="{504BB3AF-0CC9-4471-85C5-A049508B7DCC}"/>
          </ac:spMkLst>
        </pc:spChg>
        <pc:graphicFrameChg chg="mod modGraphic">
          <ac:chgData name="Roman Tylżanowski" userId="S::roman.tylzanowski@usz.edu.pl::f783908e-515d-43cd-b5e3-de52c94bc53d" providerId="AD" clId="Web-{4E2F161D-E660-1F6D-6A0B-6C136BB21CB6}" dt="2020-09-14T07:54:53.686" v="138" actId="1076"/>
          <ac:graphicFrameMkLst>
            <pc:docMk/>
            <pc:sldMk cId="1452691031" sldId="307"/>
            <ac:graphicFrameMk id="2" creationId="{906D2FE3-C582-4150-AC64-581DD233647E}"/>
          </ac:graphicFrameMkLst>
        </pc:graphicFrameChg>
        <pc:picChg chg="mod">
          <ac:chgData name="Roman Tylżanowski" userId="S::roman.tylzanowski@usz.edu.pl::f783908e-515d-43cd-b5e3-de52c94bc53d" providerId="AD" clId="Web-{4E2F161D-E660-1F6D-6A0B-6C136BB21CB6}" dt="2020-09-14T07:54:55.467" v="139" actId="1076"/>
          <ac:picMkLst>
            <pc:docMk/>
            <pc:sldMk cId="1452691031" sldId="307"/>
            <ac:picMk id="5" creationId="{43203A0D-B363-4801-8CEB-6D5C9D04C3E3}"/>
          </ac:picMkLst>
        </pc:picChg>
        <pc:picChg chg="mod">
          <ac:chgData name="Roman Tylżanowski" userId="S::roman.tylzanowski@usz.edu.pl::f783908e-515d-43cd-b5e3-de52c94bc53d" providerId="AD" clId="Web-{4E2F161D-E660-1F6D-6A0B-6C136BB21CB6}" dt="2020-09-14T07:54:57.983" v="140" actId="1076"/>
          <ac:picMkLst>
            <pc:docMk/>
            <pc:sldMk cId="1452691031" sldId="307"/>
            <ac:picMk id="7" creationId="{B07AC47B-8692-41E3-913E-4B94F66DCB54}"/>
          </ac:picMkLst>
        </pc:picChg>
      </pc:sldChg>
      <pc:sldChg chg="addSp delSp modSp">
        <pc:chgData name="Roman Tylżanowski" userId="S::roman.tylzanowski@usz.edu.pl::f783908e-515d-43cd-b5e3-de52c94bc53d" providerId="AD" clId="Web-{4E2F161D-E660-1F6D-6A0B-6C136BB21CB6}" dt="2020-09-14T07:53:41.106" v="125"/>
        <pc:sldMkLst>
          <pc:docMk/>
          <pc:sldMk cId="1206864099" sldId="309"/>
        </pc:sldMkLst>
        <pc:spChg chg="add del mod">
          <ac:chgData name="Roman Tylżanowski" userId="S::roman.tylzanowski@usz.edu.pl::f783908e-515d-43cd-b5e3-de52c94bc53d" providerId="AD" clId="Web-{4E2F161D-E660-1F6D-6A0B-6C136BB21CB6}" dt="2020-09-14T07:52:12.370" v="114"/>
          <ac:spMkLst>
            <pc:docMk/>
            <pc:sldMk cId="1206864099" sldId="309"/>
            <ac:spMk id="4" creationId="{0A6E8E72-FF2F-41A4-A9A5-1A60DE1EE990}"/>
          </ac:spMkLst>
        </pc:spChg>
        <pc:graphicFrameChg chg="add del mod">
          <ac:chgData name="Roman Tylżanowski" userId="S::roman.tylzanowski@usz.edu.pl::f783908e-515d-43cd-b5e3-de52c94bc53d" providerId="AD" clId="Web-{4E2F161D-E660-1F6D-6A0B-6C136BB21CB6}" dt="2020-09-14T07:52:12.370" v="115"/>
          <ac:graphicFrameMkLst>
            <pc:docMk/>
            <pc:sldMk cId="1206864099" sldId="309"/>
            <ac:graphicFrameMk id="3" creationId="{E87FDCC3-93CE-4ED0-A386-06045B040DF9}"/>
          </ac:graphicFrameMkLst>
        </pc:graphicFrameChg>
        <pc:graphicFrameChg chg="add del mod modGraphic">
          <ac:chgData name="Roman Tylżanowski" userId="S::roman.tylzanowski@usz.edu.pl::f783908e-515d-43cd-b5e3-de52c94bc53d" providerId="AD" clId="Web-{4E2F161D-E660-1F6D-6A0B-6C136BB21CB6}" dt="2020-09-14T07:53:41.106" v="125"/>
          <ac:graphicFrameMkLst>
            <pc:docMk/>
            <pc:sldMk cId="1206864099" sldId="309"/>
            <ac:graphicFrameMk id="14" creationId="{2F202FAC-899A-4A97-8EEB-5D216CFF13D8}"/>
          </ac:graphicFrameMkLst>
        </pc:graphicFrameChg>
      </pc:sldChg>
    </pc:docChg>
  </pc:docChgLst>
  <pc:docChgLst>
    <pc:chgData name="Roman Tylżanowski" userId="S::roman.tylzanowski@usz.edu.pl::f783908e-515d-43cd-b5e3-de52c94bc53d" providerId="AD" clId="Web-{11EFA284-6BC1-5D37-71FB-1EB60BD56DCC}"/>
    <pc:docChg chg="modSld">
      <pc:chgData name="Roman Tylżanowski" userId="S::roman.tylzanowski@usz.edu.pl::f783908e-515d-43cd-b5e3-de52c94bc53d" providerId="AD" clId="Web-{11EFA284-6BC1-5D37-71FB-1EB60BD56DCC}" dt="2020-09-14T08:10:06.682" v="15" actId="1076"/>
      <pc:docMkLst>
        <pc:docMk/>
      </pc:docMkLst>
      <pc:sldChg chg="addSp modSp">
        <pc:chgData name="Roman Tylżanowski" userId="S::roman.tylzanowski@usz.edu.pl::f783908e-515d-43cd-b5e3-de52c94bc53d" providerId="AD" clId="Web-{11EFA284-6BC1-5D37-71FB-1EB60BD56DCC}" dt="2020-09-14T08:09:10.148" v="3" actId="1076"/>
        <pc:sldMkLst>
          <pc:docMk/>
          <pc:sldMk cId="0" sldId="259"/>
        </pc:sldMkLst>
        <pc:picChg chg="add mod">
          <ac:chgData name="Roman Tylżanowski" userId="S::roman.tylzanowski@usz.edu.pl::f783908e-515d-43cd-b5e3-de52c94bc53d" providerId="AD" clId="Web-{11EFA284-6BC1-5D37-71FB-1EB60BD56DCC}" dt="2020-09-14T08:09:10.148" v="3" actId="1076"/>
          <ac:picMkLst>
            <pc:docMk/>
            <pc:sldMk cId="0" sldId="259"/>
            <ac:picMk id="19" creationId="{B70720C5-4804-4B3B-85B3-79064143D609}"/>
          </ac:picMkLst>
        </pc:picChg>
      </pc:sldChg>
      <pc:sldChg chg="addSp modSp">
        <pc:chgData name="Roman Tylżanowski" userId="S::roman.tylzanowski@usz.edu.pl::f783908e-515d-43cd-b5e3-de52c94bc53d" providerId="AD" clId="Web-{11EFA284-6BC1-5D37-71FB-1EB60BD56DCC}" dt="2020-09-14T08:09:57.697" v="13" actId="1076"/>
        <pc:sldMkLst>
          <pc:docMk/>
          <pc:sldMk cId="0" sldId="262"/>
        </pc:sldMkLst>
        <pc:picChg chg="add mod">
          <ac:chgData name="Roman Tylżanowski" userId="S::roman.tylzanowski@usz.edu.pl::f783908e-515d-43cd-b5e3-de52c94bc53d" providerId="AD" clId="Web-{11EFA284-6BC1-5D37-71FB-1EB60BD56DCC}" dt="2020-09-14T08:09:57.697" v="13" actId="1076"/>
          <ac:picMkLst>
            <pc:docMk/>
            <pc:sldMk cId="0" sldId="262"/>
            <ac:picMk id="17" creationId="{711B879B-3F84-4D3C-A8FB-DC371530905A}"/>
          </ac:picMkLst>
        </pc:picChg>
      </pc:sldChg>
      <pc:sldChg chg="addSp modSp">
        <pc:chgData name="Roman Tylżanowski" userId="S::roman.tylzanowski@usz.edu.pl::f783908e-515d-43cd-b5e3-de52c94bc53d" providerId="AD" clId="Web-{11EFA284-6BC1-5D37-71FB-1EB60BD56DCC}" dt="2020-09-14T08:09:48.322" v="11" actId="1076"/>
        <pc:sldMkLst>
          <pc:docMk/>
          <pc:sldMk cId="493841261" sldId="301"/>
        </pc:sldMkLst>
        <pc:picChg chg="add mod">
          <ac:chgData name="Roman Tylżanowski" userId="S::roman.tylzanowski@usz.edu.pl::f783908e-515d-43cd-b5e3-de52c94bc53d" providerId="AD" clId="Web-{11EFA284-6BC1-5D37-71FB-1EB60BD56DCC}" dt="2020-09-14T08:09:48.322" v="11" actId="1076"/>
          <ac:picMkLst>
            <pc:docMk/>
            <pc:sldMk cId="493841261" sldId="301"/>
            <ac:picMk id="2" creationId="{893B6E2F-2775-4EFE-8E5F-328A0C81EAE5}"/>
          </ac:picMkLst>
        </pc:picChg>
      </pc:sldChg>
      <pc:sldChg chg="addSp modSp">
        <pc:chgData name="Roman Tylżanowski" userId="S::roman.tylzanowski@usz.edu.pl::f783908e-515d-43cd-b5e3-de52c94bc53d" providerId="AD" clId="Web-{11EFA284-6BC1-5D37-71FB-1EB60BD56DCC}" dt="2020-09-14T08:09:21.071" v="5" actId="1076"/>
        <pc:sldMkLst>
          <pc:docMk/>
          <pc:sldMk cId="4175461279" sldId="302"/>
        </pc:sldMkLst>
        <pc:picChg chg="add mod">
          <ac:chgData name="Roman Tylżanowski" userId="S::roman.tylzanowski@usz.edu.pl::f783908e-515d-43cd-b5e3-de52c94bc53d" providerId="AD" clId="Web-{11EFA284-6BC1-5D37-71FB-1EB60BD56DCC}" dt="2020-09-14T08:09:21.071" v="5" actId="1076"/>
          <ac:picMkLst>
            <pc:docMk/>
            <pc:sldMk cId="4175461279" sldId="302"/>
            <ac:picMk id="25" creationId="{12C7F094-EBD5-46F9-9F87-C5E0D25DE456}"/>
          </ac:picMkLst>
        </pc:picChg>
      </pc:sldChg>
      <pc:sldChg chg="addSp modSp">
        <pc:chgData name="Roman Tylżanowski" userId="S::roman.tylzanowski@usz.edu.pl::f783908e-515d-43cd-b5e3-de52c94bc53d" providerId="AD" clId="Web-{11EFA284-6BC1-5D37-71FB-1EB60BD56DCC}" dt="2020-09-14T08:09:31.509" v="7" actId="1076"/>
        <pc:sldMkLst>
          <pc:docMk/>
          <pc:sldMk cId="1640743168" sldId="303"/>
        </pc:sldMkLst>
        <pc:picChg chg="add mod">
          <ac:chgData name="Roman Tylżanowski" userId="S::roman.tylzanowski@usz.edu.pl::f783908e-515d-43cd-b5e3-de52c94bc53d" providerId="AD" clId="Web-{11EFA284-6BC1-5D37-71FB-1EB60BD56DCC}" dt="2020-09-14T08:09:31.509" v="7" actId="1076"/>
          <ac:picMkLst>
            <pc:docMk/>
            <pc:sldMk cId="1640743168" sldId="303"/>
            <ac:picMk id="2" creationId="{3256D123-56AC-4EA4-915A-9A8D46F26745}"/>
          </ac:picMkLst>
        </pc:picChg>
      </pc:sldChg>
      <pc:sldChg chg="addSp modSp">
        <pc:chgData name="Roman Tylżanowski" userId="S::roman.tylzanowski@usz.edu.pl::f783908e-515d-43cd-b5e3-de52c94bc53d" providerId="AD" clId="Web-{11EFA284-6BC1-5D37-71FB-1EB60BD56DCC}" dt="2020-09-14T08:09:40.337" v="9" actId="1076"/>
        <pc:sldMkLst>
          <pc:docMk/>
          <pc:sldMk cId="2944449264" sldId="304"/>
        </pc:sldMkLst>
        <pc:picChg chg="add mod">
          <ac:chgData name="Roman Tylżanowski" userId="S::roman.tylzanowski@usz.edu.pl::f783908e-515d-43cd-b5e3-de52c94bc53d" providerId="AD" clId="Web-{11EFA284-6BC1-5D37-71FB-1EB60BD56DCC}" dt="2020-09-14T08:09:40.337" v="9" actId="1076"/>
          <ac:picMkLst>
            <pc:docMk/>
            <pc:sldMk cId="2944449264" sldId="304"/>
            <ac:picMk id="6" creationId="{13FE9202-F8C3-4EBF-8343-D4C6173E5068}"/>
          </ac:picMkLst>
        </pc:picChg>
      </pc:sldChg>
      <pc:sldChg chg="addSp modSp">
        <pc:chgData name="Roman Tylżanowski" userId="S::roman.tylzanowski@usz.edu.pl::f783908e-515d-43cd-b5e3-de52c94bc53d" providerId="AD" clId="Web-{11EFA284-6BC1-5D37-71FB-1EB60BD56DCC}" dt="2020-09-14T08:10:06.682" v="15" actId="1076"/>
        <pc:sldMkLst>
          <pc:docMk/>
          <pc:sldMk cId="904040319" sldId="306"/>
        </pc:sldMkLst>
        <pc:picChg chg="add mod">
          <ac:chgData name="Roman Tylżanowski" userId="S::roman.tylzanowski@usz.edu.pl::f783908e-515d-43cd-b5e3-de52c94bc53d" providerId="AD" clId="Web-{11EFA284-6BC1-5D37-71FB-1EB60BD56DCC}" dt="2020-09-14T08:10:06.682" v="15" actId="1076"/>
          <ac:picMkLst>
            <pc:docMk/>
            <pc:sldMk cId="904040319" sldId="306"/>
            <ac:picMk id="4" creationId="{1018DBB4-06FF-4716-BA34-8D6E5CAC4EB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9999888241291E-3"/>
          <c:y val="4.999999888241291E-3"/>
          <c:w val="0.99000000953674316"/>
          <c:h val="0.98750001192092896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81E1BF-FABB-4EEC-B0B2-311746C7ECDD}" type="doc">
      <dgm:prSet loTypeId="urn:microsoft.com/office/officeart/2005/8/layout/cycle4#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415FFD46-C531-44BA-8D79-DD079D31F021}" type="parTrans" cxnId="{2D1D0931-BEC2-487F-86E2-0120B1E6D8D2}">
      <dgm:prSet/>
      <dgm:spPr/>
      <dgm:t>
        <a:bodyPr/>
        <a:lstStyle/>
        <a:p>
          <a:endParaRPr lang="pl-PL"/>
        </a:p>
      </dgm:t>
    </dgm:pt>
    <dgm:pt modelId="{544B24F4-D9E8-419A-81A0-BF45CED82CE8}">
      <dgm:prSet phldrT="[Tekst]" custT="1"/>
      <dgm:spPr/>
      <dgm:t>
        <a:bodyPr/>
        <a:lstStyle/>
        <a:p>
          <a:r>
            <a:rPr lang="es" sz="5000" b="1" i="0" strike="noStrike" cap="none" spc="0" baseline="0" dirty="0">
              <a:solidFill>
                <a:srgbClr val="151618"/>
              </a:solidFill>
              <a:effectLst/>
              <a:latin typeface="Montserrat-Regular"/>
              <a:ea typeface="Montserrat-Regular"/>
              <a:cs typeface="Montserrat-Regular"/>
            </a:rPr>
            <a:t>P</a:t>
          </a:r>
          <a:r>
            <a:rPr lang="es" sz="5000" b="0" i="0" strike="noStrike" cap="none" spc="0" baseline="0" dirty="0">
              <a:solidFill>
                <a:srgbClr val="151618"/>
              </a:solidFill>
              <a:effectLst/>
              <a:latin typeface="Montserrat-Regular"/>
              <a:ea typeface="Montserrat-Regular"/>
              <a:cs typeface="Montserrat-Regular"/>
            </a:rPr>
            <a:t>lanificar</a:t>
          </a:r>
        </a:p>
      </dgm:t>
    </dgm:pt>
    <dgm:pt modelId="{CC09904B-F256-4F29-B179-26DE5B58FA4F}" type="parTrans" cxnId="{72F13138-4AFC-4500-BEAA-F204A88BAD70}">
      <dgm:prSet/>
      <dgm:spPr/>
      <dgm:t>
        <a:bodyPr/>
        <a:lstStyle/>
        <a:p>
          <a:endParaRPr lang="pl-PL"/>
        </a:p>
      </dgm:t>
    </dgm:pt>
    <dgm:pt modelId="{D2F1A58D-9E04-4D81-AF36-25C51E1D87FA}">
      <dgm:prSet phldrT="[Tekst]" custT="1"/>
      <dgm:spPr/>
      <dgm:t>
        <a:bodyPr/>
        <a:lstStyle/>
        <a:p>
          <a:r>
            <a:rPr lang="es" sz="2600" b="0" i="0" strike="noStrike" cap="none" spc="0" baseline="0" dirty="0">
              <a:solidFill>
                <a:srgbClr val="151618"/>
              </a:solidFill>
              <a:effectLst/>
              <a:latin typeface="Montserrat-Regular"/>
              <a:ea typeface="Montserrat-Regular"/>
              <a:cs typeface="Montserrat-Regular"/>
            </a:rPr>
            <a:t>Establecer una serie de objetivos y procesos necesarios para obtener resultados que se ajusten a los requisitos del cliente.</a:t>
          </a:r>
          <a:endParaRPr lang="pl-PL" sz="2600" dirty="0">
            <a:solidFill>
              <a:schemeClr val="tx2">
                <a:lumMod val="10000"/>
              </a:schemeClr>
            </a:solidFill>
          </a:endParaRPr>
        </a:p>
      </dgm:t>
    </dgm:pt>
    <dgm:pt modelId="{E925FEF5-13BE-4430-8E7E-3E6E44B98441}" type="sibTrans" cxnId="{72F13138-4AFC-4500-BEAA-F204A88BAD70}">
      <dgm:prSet/>
      <dgm:spPr/>
      <dgm:t>
        <a:bodyPr/>
        <a:lstStyle/>
        <a:p>
          <a:endParaRPr lang="pl-PL"/>
        </a:p>
      </dgm:t>
    </dgm:pt>
    <dgm:pt modelId="{A9DC5066-367D-4696-94B4-3E3E734E7EFD}" type="sibTrans" cxnId="{2D1D0931-BEC2-487F-86E2-0120B1E6D8D2}">
      <dgm:prSet/>
      <dgm:spPr/>
      <dgm:t>
        <a:bodyPr/>
        <a:lstStyle/>
        <a:p>
          <a:endParaRPr lang="pl-PL"/>
        </a:p>
      </dgm:t>
    </dgm:pt>
    <dgm:pt modelId="{90BA2EAB-7E1C-4910-9EAC-5AB4D959CE1F}" type="parTrans" cxnId="{E10DFAD2-AB66-4171-9D1C-3E35E1B52280}">
      <dgm:prSet/>
      <dgm:spPr/>
      <dgm:t>
        <a:bodyPr/>
        <a:lstStyle/>
        <a:p>
          <a:endParaRPr lang="pl-PL"/>
        </a:p>
      </dgm:t>
    </dgm:pt>
    <dgm:pt modelId="{B24DF67E-7E58-445A-B2FA-45592ECBA16A}">
      <dgm:prSet phldrT="[Tekst]" custT="1"/>
      <dgm:spPr/>
      <dgm:t>
        <a:bodyPr/>
        <a:lstStyle/>
        <a:p>
          <a:r>
            <a:rPr lang="es" sz="5000" b="1" i="0" strike="noStrike" cap="none" spc="0" baseline="0" dirty="0">
              <a:solidFill>
                <a:srgbClr val="151618"/>
              </a:solidFill>
              <a:effectLst/>
              <a:latin typeface="Montserrat-Regular"/>
              <a:ea typeface="Montserrat-Regular"/>
              <a:cs typeface="Montserrat-Regular"/>
            </a:rPr>
            <a:t>H</a:t>
          </a:r>
          <a:r>
            <a:rPr lang="es" sz="5000" b="0" i="0" strike="noStrike" cap="none" spc="0" baseline="0" dirty="0">
              <a:solidFill>
                <a:srgbClr val="151618"/>
              </a:solidFill>
              <a:effectLst/>
              <a:latin typeface="Montserrat-Regular"/>
              <a:ea typeface="Montserrat-Regular"/>
              <a:cs typeface="Montserrat-Regular"/>
            </a:rPr>
            <a:t>acer</a:t>
          </a:r>
        </a:p>
      </dgm:t>
    </dgm:pt>
    <dgm:pt modelId="{CCAEAAC5-FAC7-4139-BA57-624BA81BED19}" type="parTrans" cxnId="{04ACA881-403A-43CB-B78F-E0B04E848603}">
      <dgm:prSet/>
      <dgm:spPr/>
      <dgm:t>
        <a:bodyPr/>
        <a:lstStyle/>
        <a:p>
          <a:endParaRPr lang="pl-PL"/>
        </a:p>
      </dgm:t>
    </dgm:pt>
    <dgm:pt modelId="{09E61A55-6AE4-41D2-8C0E-34F966ECAD23}">
      <dgm:prSet phldrT="[Tekst]"/>
      <dgm:spPr/>
      <dgm:t>
        <a:bodyPr/>
        <a:lstStyle/>
        <a:p>
          <a:endParaRPr lang="pl-PL" sz="2600">
            <a:solidFill>
              <a:schemeClr val="bg2"/>
            </a:solidFill>
          </a:endParaRPr>
        </a:p>
      </dgm:t>
    </dgm:pt>
    <dgm:pt modelId="{2280972B-D85B-4B4A-AA8F-86C58228489C}" type="sibTrans" cxnId="{04ACA881-403A-43CB-B78F-E0B04E848603}">
      <dgm:prSet/>
      <dgm:spPr/>
      <dgm:t>
        <a:bodyPr/>
        <a:lstStyle/>
        <a:p>
          <a:endParaRPr lang="pl-PL"/>
        </a:p>
      </dgm:t>
    </dgm:pt>
    <dgm:pt modelId="{1B49CF4C-E995-49C0-9F23-F485887E472E}" type="parTrans" cxnId="{EE2D3B9D-86AD-4674-AD00-8CDB94550E1C}">
      <dgm:prSet/>
      <dgm:spPr/>
      <dgm:t>
        <a:bodyPr/>
        <a:lstStyle/>
        <a:p>
          <a:endParaRPr lang="pl-PL"/>
        </a:p>
      </dgm:t>
    </dgm:pt>
    <dgm:pt modelId="{CE42EF3E-5E57-42C4-99B0-DDB0299B7714}">
      <dgm:prSet phldrT="[Tekst]" custT="1"/>
      <dgm:spPr/>
      <dgm:t>
        <a:bodyPr/>
        <a:lstStyle/>
        <a:p>
          <a:r>
            <a:rPr lang="es" sz="2600" b="0" i="0" strike="noStrike" cap="none" spc="0" baseline="0" dirty="0">
              <a:solidFill>
                <a:srgbClr val="151618"/>
              </a:solidFill>
              <a:effectLst/>
              <a:latin typeface="Montserrat-Regular"/>
              <a:ea typeface="Montserrat-Regular"/>
              <a:cs typeface="Montserrat-Regular"/>
            </a:rPr>
            <a:t>Implantar procesos (cambios en los procesos).</a:t>
          </a:r>
          <a:endParaRPr lang="pl-PL" sz="2600" dirty="0">
            <a:solidFill>
              <a:schemeClr val="tx2">
                <a:lumMod val="10000"/>
              </a:schemeClr>
            </a:solidFill>
          </a:endParaRPr>
        </a:p>
      </dgm:t>
    </dgm:pt>
    <dgm:pt modelId="{966EA48A-BAD1-4B9E-A167-A8B637E648BD}" type="sibTrans" cxnId="{EE2D3B9D-86AD-4674-AD00-8CDB94550E1C}">
      <dgm:prSet/>
      <dgm:spPr/>
      <dgm:t>
        <a:bodyPr/>
        <a:lstStyle/>
        <a:p>
          <a:endParaRPr lang="pl-PL"/>
        </a:p>
      </dgm:t>
    </dgm:pt>
    <dgm:pt modelId="{64E5728B-46C2-44A3-A701-E5FF94FDB89B}" type="sibTrans" cxnId="{E10DFAD2-AB66-4171-9D1C-3E35E1B52280}">
      <dgm:prSet/>
      <dgm:spPr/>
      <dgm:t>
        <a:bodyPr/>
        <a:lstStyle/>
        <a:p>
          <a:endParaRPr lang="pl-PL"/>
        </a:p>
      </dgm:t>
    </dgm:pt>
    <dgm:pt modelId="{6B3561BB-CFAA-4D0D-8051-A87C0093429A}" type="parTrans" cxnId="{EA91FB0C-9B4E-41B8-BBE5-4FAF8A48AB48}">
      <dgm:prSet/>
      <dgm:spPr/>
      <dgm:t>
        <a:bodyPr/>
        <a:lstStyle/>
        <a:p>
          <a:endParaRPr lang="pl-PL"/>
        </a:p>
      </dgm:t>
    </dgm:pt>
    <dgm:pt modelId="{4B04810B-5F29-4F41-B187-0DFFD965BEC2}">
      <dgm:prSet phldrT="[Tekst]" custT="1"/>
      <dgm:spPr/>
      <dgm:t>
        <a:bodyPr/>
        <a:lstStyle/>
        <a:p>
          <a:r>
            <a:rPr lang="es" sz="5000" b="1" i="0" strike="noStrike" cap="none" spc="0" baseline="0" dirty="0">
              <a:solidFill>
                <a:srgbClr val="DCDEE0"/>
              </a:solidFill>
              <a:effectLst/>
              <a:latin typeface="Montserrat-Regular"/>
              <a:ea typeface="Montserrat-Regular"/>
              <a:cs typeface="Montserrat-Regular"/>
            </a:rPr>
            <a:t>V</a:t>
          </a:r>
          <a:r>
            <a:rPr lang="es" sz="5000" b="0" i="0" strike="noStrike" cap="none" spc="0" baseline="0" dirty="0">
              <a:solidFill>
                <a:srgbClr val="DCDEE0"/>
              </a:solidFill>
              <a:effectLst/>
              <a:latin typeface="Montserrat-Regular"/>
              <a:ea typeface="Montserrat-Regular"/>
              <a:cs typeface="Montserrat-Regular"/>
            </a:rPr>
            <a:t>erificar</a:t>
          </a:r>
          <a:endParaRPr lang="pl-PL" sz="5000" dirty="0">
            <a:solidFill>
              <a:schemeClr val="tx2"/>
            </a:solidFill>
          </a:endParaRPr>
        </a:p>
      </dgm:t>
    </dgm:pt>
    <dgm:pt modelId="{52DEF87D-5AD7-44D5-8EE5-F28816C7B93B}" type="parTrans" cxnId="{9C30CB80-794F-4BB5-8BC3-6BC34BAEE420}">
      <dgm:prSet/>
      <dgm:spPr/>
      <dgm:t>
        <a:bodyPr/>
        <a:lstStyle/>
        <a:p>
          <a:endParaRPr lang="pl-PL"/>
        </a:p>
      </dgm:t>
    </dgm:pt>
    <dgm:pt modelId="{7A3576C7-CDBF-40B8-BC45-799FB21E0A20}">
      <dgm:prSet phldrT="[Tekst]"/>
      <dgm:spPr/>
      <dgm:t>
        <a:bodyPr/>
        <a:lstStyle/>
        <a:p>
          <a:endParaRPr lang="pl-PL" sz="2600">
            <a:solidFill>
              <a:schemeClr val="tx2">
                <a:lumMod val="10000"/>
              </a:schemeClr>
            </a:solidFill>
          </a:endParaRPr>
        </a:p>
      </dgm:t>
    </dgm:pt>
    <dgm:pt modelId="{98627CE0-2D67-4A86-B1E3-B021FB1FFEAF}" type="sibTrans" cxnId="{9C30CB80-794F-4BB5-8BC3-6BC34BAEE420}">
      <dgm:prSet/>
      <dgm:spPr/>
      <dgm:t>
        <a:bodyPr/>
        <a:lstStyle/>
        <a:p>
          <a:endParaRPr lang="pl-PL"/>
        </a:p>
      </dgm:t>
    </dgm:pt>
    <dgm:pt modelId="{072F541D-8A54-4918-8AD4-9525F628CE5B}" type="parTrans" cxnId="{2B5CDB3A-30E0-4C2B-978C-28910F79F042}">
      <dgm:prSet/>
      <dgm:spPr/>
      <dgm:t>
        <a:bodyPr/>
        <a:lstStyle/>
        <a:p>
          <a:endParaRPr lang="pl-PL"/>
        </a:p>
      </dgm:t>
    </dgm:pt>
    <dgm:pt modelId="{BC2A23A7-5FF2-494A-9853-E39D51A43284}">
      <dgm:prSet phldrT="[Tekst]" custT="1"/>
      <dgm:spPr/>
      <dgm:t>
        <a:bodyPr/>
        <a:lstStyle/>
        <a:p>
          <a:r>
            <a:rPr lang="es" sz="2600" b="0" i="0" strike="noStrike" cap="none" spc="0" baseline="0" dirty="0">
              <a:solidFill>
                <a:srgbClr val="151618"/>
              </a:solidFill>
              <a:effectLst/>
              <a:latin typeface="Montserrat-Regular"/>
              <a:ea typeface="Montserrat-Regular"/>
              <a:cs typeface="Montserrat-Regular"/>
            </a:rPr>
            <a:t>Procesos de comprobación y medición.</a:t>
          </a:r>
          <a:endParaRPr lang="pl-PL" sz="2600" dirty="0">
            <a:solidFill>
              <a:schemeClr val="tx2">
                <a:lumMod val="10000"/>
              </a:schemeClr>
            </a:solidFill>
          </a:endParaRPr>
        </a:p>
      </dgm:t>
    </dgm:pt>
    <dgm:pt modelId="{09E70A56-3CFF-4474-A93C-F4A8B6F31338}" type="sibTrans" cxnId="{2B5CDB3A-30E0-4C2B-978C-28910F79F042}">
      <dgm:prSet/>
      <dgm:spPr/>
      <dgm:t>
        <a:bodyPr/>
        <a:lstStyle/>
        <a:p>
          <a:endParaRPr lang="pl-PL"/>
        </a:p>
      </dgm:t>
    </dgm:pt>
    <dgm:pt modelId="{FAAE0BCD-C92A-455A-97B3-49D2F07EAA07}" type="sibTrans" cxnId="{EA91FB0C-9B4E-41B8-BBE5-4FAF8A48AB48}">
      <dgm:prSet/>
      <dgm:spPr/>
      <dgm:t>
        <a:bodyPr/>
        <a:lstStyle/>
        <a:p>
          <a:endParaRPr lang="pl-PL"/>
        </a:p>
      </dgm:t>
    </dgm:pt>
    <dgm:pt modelId="{F4B38C4D-60C5-43AD-8A64-9D26E13782D7}" type="parTrans" cxnId="{8EEE57BF-670B-4996-896F-C499202A14B4}">
      <dgm:prSet/>
      <dgm:spPr/>
      <dgm:t>
        <a:bodyPr/>
        <a:lstStyle/>
        <a:p>
          <a:endParaRPr lang="en-GB"/>
        </a:p>
      </dgm:t>
    </dgm:pt>
    <dgm:pt modelId="{9D3A7FF5-6CCF-43FE-87AD-508F9C8A8805}">
      <dgm:prSet phldrT="[Tekst]" custT="1"/>
      <dgm:spPr/>
      <dgm:t>
        <a:bodyPr/>
        <a:lstStyle/>
        <a:p>
          <a:r>
            <a:rPr lang="es" sz="5000" b="1" i="0" strike="noStrike" cap="none" spc="0" baseline="0" dirty="0">
              <a:solidFill>
                <a:srgbClr val="DCDEE0"/>
              </a:solidFill>
              <a:effectLst/>
              <a:latin typeface="Montserrat-Regular"/>
              <a:ea typeface="Montserrat-Regular"/>
              <a:cs typeface="Montserrat-Regular"/>
            </a:rPr>
            <a:t>A</a:t>
          </a:r>
          <a:r>
            <a:rPr lang="es" sz="5000" b="0" i="0" strike="noStrike" cap="none" spc="0" baseline="0" dirty="0">
              <a:solidFill>
                <a:srgbClr val="DCDEE0"/>
              </a:solidFill>
              <a:effectLst/>
              <a:latin typeface="Montserrat-Regular"/>
              <a:ea typeface="Montserrat-Regular"/>
              <a:cs typeface="Montserrat-Regular"/>
            </a:rPr>
            <a:t>ctuar/</a:t>
          </a:r>
        </a:p>
        <a:p>
          <a:r>
            <a:rPr lang="es" sz="5000" b="1" i="0" strike="noStrike" cap="none" spc="0" baseline="0" dirty="0">
              <a:solidFill>
                <a:srgbClr val="DCDEE0"/>
              </a:solidFill>
              <a:effectLst/>
              <a:latin typeface="Montserrat-Regular"/>
              <a:ea typeface="Montserrat-Regular"/>
              <a:cs typeface="Montserrat-Regular"/>
            </a:rPr>
            <a:t>A</a:t>
          </a:r>
          <a:r>
            <a:rPr lang="es" sz="5000" b="0" i="0" strike="noStrike" cap="none" spc="0" baseline="0" dirty="0">
              <a:solidFill>
                <a:srgbClr val="DCDEE0"/>
              </a:solidFill>
              <a:effectLst/>
              <a:latin typeface="Montserrat-Regular"/>
              <a:ea typeface="Montserrat-Regular"/>
              <a:cs typeface="Montserrat-Regular"/>
            </a:rPr>
            <a:t>justar</a:t>
          </a:r>
          <a:endParaRPr lang="pl-PL" sz="5000" b="0" dirty="0">
            <a:solidFill>
              <a:schemeClr val="bg2"/>
            </a:solidFill>
          </a:endParaRPr>
        </a:p>
      </dgm:t>
    </dgm:pt>
    <dgm:pt modelId="{09309EDA-EBC4-46A2-9F5D-8433A89732C0}" type="parTrans" cxnId="{FFC9876C-CE4F-47D8-9C35-3481889DD5BC}">
      <dgm:prSet/>
      <dgm:spPr/>
      <dgm:t>
        <a:bodyPr/>
        <a:lstStyle/>
        <a:p>
          <a:endParaRPr lang="en-GB"/>
        </a:p>
      </dgm:t>
    </dgm:pt>
    <dgm:pt modelId="{CED6ED04-C179-4E4D-AD23-CB34BD88DAA8}">
      <dgm:prSet phldrT="[Tekst]" custT="1"/>
      <dgm:spPr/>
      <dgm:t>
        <a:bodyPr/>
        <a:lstStyle/>
        <a:p>
          <a:r>
            <a:rPr lang="es" sz="2600" b="0" i="0" strike="noStrike" cap="none" spc="0" baseline="0" dirty="0">
              <a:solidFill>
                <a:srgbClr val="151618"/>
              </a:solidFill>
              <a:effectLst/>
              <a:latin typeface="Montserrat-Regular"/>
              <a:ea typeface="Montserrat-Regular"/>
              <a:cs typeface="Montserrat-Regular"/>
            </a:rPr>
            <a:t>Tomar medidas para   la mejora continua del proceso.</a:t>
          </a:r>
          <a:endParaRPr lang="pl-PL" sz="2600" dirty="0">
            <a:solidFill>
              <a:schemeClr val="tx2">
                <a:lumMod val="10000"/>
              </a:schemeClr>
            </a:solidFill>
          </a:endParaRPr>
        </a:p>
      </dgm:t>
    </dgm:pt>
    <dgm:pt modelId="{8DDA38BD-9247-45CE-AAE1-E14108EB129C}" type="sibTrans" cxnId="{FFC9876C-CE4F-47D8-9C35-3481889DD5BC}">
      <dgm:prSet/>
      <dgm:spPr/>
      <dgm:t>
        <a:bodyPr/>
        <a:lstStyle/>
        <a:p>
          <a:endParaRPr lang="en-GB"/>
        </a:p>
      </dgm:t>
    </dgm:pt>
    <dgm:pt modelId="{0CB27B92-018F-4A15-B8B1-BF0BD6F1AE3F}" type="sibTrans" cxnId="{8EEE57BF-670B-4996-896F-C499202A14B4}">
      <dgm:prSet/>
      <dgm:spPr/>
      <dgm:t>
        <a:bodyPr/>
        <a:lstStyle/>
        <a:p>
          <a:endParaRPr lang="en-GB"/>
        </a:p>
      </dgm:t>
    </dgm:pt>
    <dgm:pt modelId="{6A4E936E-B5E1-4275-9767-DB824713765B}" type="pres">
      <dgm:prSet presAssocID="{1F81E1BF-FABB-4EEC-B0B2-311746C7ECD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CB1755B-ED8F-4269-ACD6-E35B61A46AFA}" type="pres">
      <dgm:prSet presAssocID="{1F81E1BF-FABB-4EEC-B0B2-311746C7ECDD}" presName="children" presStyleCnt="0"/>
      <dgm:spPr/>
    </dgm:pt>
    <dgm:pt modelId="{F946E73C-31FC-47E8-94DA-216C84E3E88E}" type="pres">
      <dgm:prSet presAssocID="{1F81E1BF-FABB-4EEC-B0B2-311746C7ECDD}" presName="child1group" presStyleCnt="0"/>
      <dgm:spPr/>
    </dgm:pt>
    <dgm:pt modelId="{098A0D10-5D9E-4F2B-B738-A2A4E44307E6}" type="pres">
      <dgm:prSet presAssocID="{1F81E1BF-FABB-4EEC-B0B2-311746C7ECDD}" presName="child1" presStyleLbl="bgAcc1" presStyleIdx="0" presStyleCnt="4"/>
      <dgm:spPr/>
    </dgm:pt>
    <dgm:pt modelId="{26B76E73-466F-4096-BBE9-81700D2A651E}" type="pres">
      <dgm:prSet presAssocID="{1F81E1BF-FABB-4EEC-B0B2-311746C7ECDD}" presName="child1Text" presStyleLbl="bgAcc1" presStyleIdx="0" presStyleCnt="4">
        <dgm:presLayoutVars>
          <dgm:bulletEnabled val="1"/>
        </dgm:presLayoutVars>
      </dgm:prSet>
      <dgm:spPr/>
    </dgm:pt>
    <dgm:pt modelId="{3137DAE2-A7B4-440E-B572-C1FA4C524BC7}" type="pres">
      <dgm:prSet presAssocID="{1F81E1BF-FABB-4EEC-B0B2-311746C7ECDD}" presName="child2group" presStyleCnt="0"/>
      <dgm:spPr/>
    </dgm:pt>
    <dgm:pt modelId="{B2F2588A-4912-4C43-AEAE-901AF4A9757F}" type="pres">
      <dgm:prSet presAssocID="{1F81E1BF-FABB-4EEC-B0B2-311746C7ECDD}" presName="child2" presStyleLbl="bgAcc1" presStyleIdx="1" presStyleCnt="4"/>
      <dgm:spPr/>
    </dgm:pt>
    <dgm:pt modelId="{50BBDB79-5FCE-43BE-ABE0-1BF393F838FF}" type="pres">
      <dgm:prSet presAssocID="{1F81E1BF-FABB-4EEC-B0B2-311746C7ECDD}" presName="child2Text" presStyleLbl="bgAcc1" presStyleIdx="1" presStyleCnt="4">
        <dgm:presLayoutVars>
          <dgm:bulletEnabled val="1"/>
        </dgm:presLayoutVars>
      </dgm:prSet>
      <dgm:spPr/>
    </dgm:pt>
    <dgm:pt modelId="{009375AE-D07F-4595-80E7-8BE1704882DC}" type="pres">
      <dgm:prSet presAssocID="{1F81E1BF-FABB-4EEC-B0B2-311746C7ECDD}" presName="child3group" presStyleCnt="0"/>
      <dgm:spPr/>
    </dgm:pt>
    <dgm:pt modelId="{FD167E00-439C-4F54-96E8-C44576A3FE5C}" type="pres">
      <dgm:prSet presAssocID="{1F81E1BF-FABB-4EEC-B0B2-311746C7ECDD}" presName="child3" presStyleLbl="bgAcc1" presStyleIdx="2" presStyleCnt="4"/>
      <dgm:spPr/>
    </dgm:pt>
    <dgm:pt modelId="{3DD3857B-B262-4D11-A9B3-3B1542F18AD4}" type="pres">
      <dgm:prSet presAssocID="{1F81E1BF-FABB-4EEC-B0B2-311746C7ECDD}" presName="child3Text" presStyleLbl="bgAcc1" presStyleIdx="2" presStyleCnt="4">
        <dgm:presLayoutVars>
          <dgm:bulletEnabled val="1"/>
        </dgm:presLayoutVars>
      </dgm:prSet>
      <dgm:spPr/>
    </dgm:pt>
    <dgm:pt modelId="{402DB05B-9B2A-43A7-BDE7-F31BE0ABF79F}" type="pres">
      <dgm:prSet presAssocID="{1F81E1BF-FABB-4EEC-B0B2-311746C7ECDD}" presName="child4group" presStyleCnt="0"/>
      <dgm:spPr/>
    </dgm:pt>
    <dgm:pt modelId="{7D015CCC-E502-41F0-A7C2-915A3A8C824E}" type="pres">
      <dgm:prSet presAssocID="{1F81E1BF-FABB-4EEC-B0B2-311746C7ECDD}" presName="child4" presStyleLbl="bgAcc1" presStyleIdx="3" presStyleCnt="4"/>
      <dgm:spPr/>
    </dgm:pt>
    <dgm:pt modelId="{5CB147E6-5358-4622-983A-AC610C508D7B}" type="pres">
      <dgm:prSet presAssocID="{1F81E1BF-FABB-4EEC-B0B2-311746C7ECDD}" presName="child4Text" presStyleLbl="bgAcc1" presStyleIdx="3" presStyleCnt="4">
        <dgm:presLayoutVars>
          <dgm:bulletEnabled val="1"/>
        </dgm:presLayoutVars>
      </dgm:prSet>
      <dgm:spPr/>
    </dgm:pt>
    <dgm:pt modelId="{EF01F6FF-0D7B-4667-936C-A5BB84182B1B}" type="pres">
      <dgm:prSet presAssocID="{1F81E1BF-FABB-4EEC-B0B2-311746C7ECDD}" presName="childPlaceholder" presStyleCnt="0"/>
      <dgm:spPr/>
    </dgm:pt>
    <dgm:pt modelId="{F2A43E00-4189-4ABC-9173-8600A2EA05E7}" type="pres">
      <dgm:prSet presAssocID="{1F81E1BF-FABB-4EEC-B0B2-311746C7ECDD}" presName="circle" presStyleCnt="0"/>
      <dgm:spPr/>
    </dgm:pt>
    <dgm:pt modelId="{160DF920-9481-4D0A-8B30-CF24A2460E93}" type="pres">
      <dgm:prSet presAssocID="{1F81E1BF-FABB-4EEC-B0B2-311746C7ECDD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BB28C920-FB3A-4A78-943A-02DE63825683}" type="pres">
      <dgm:prSet presAssocID="{1F81E1BF-FABB-4EEC-B0B2-311746C7ECDD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DB7645EE-33D8-47E1-927C-D6A410B6ADAB}" type="pres">
      <dgm:prSet presAssocID="{1F81E1BF-FABB-4EEC-B0B2-311746C7ECDD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188282D-DEC4-4406-9BB3-C4C114E5F730}" type="pres">
      <dgm:prSet presAssocID="{1F81E1BF-FABB-4EEC-B0B2-311746C7ECD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456CDDC4-5845-4AE9-AA6A-7DBD84340595}" type="pres">
      <dgm:prSet presAssocID="{1F81E1BF-FABB-4EEC-B0B2-311746C7ECDD}" presName="quadrantPlaceholder" presStyleCnt="0"/>
      <dgm:spPr/>
    </dgm:pt>
    <dgm:pt modelId="{4DB80193-D7D8-45E2-8C47-2CA6C54DA5C9}" type="pres">
      <dgm:prSet presAssocID="{1F81E1BF-FABB-4EEC-B0B2-311746C7ECDD}" presName="center1" presStyleLbl="fgShp" presStyleIdx="0" presStyleCnt="2"/>
      <dgm:spPr/>
    </dgm:pt>
    <dgm:pt modelId="{CCE94CD3-9ACE-4668-911D-FFD69F0CABCF}" type="pres">
      <dgm:prSet presAssocID="{1F81E1BF-FABB-4EEC-B0B2-311746C7ECDD}" presName="center2" presStyleLbl="fgShp" presStyleIdx="1" presStyleCnt="2"/>
      <dgm:spPr/>
    </dgm:pt>
  </dgm:ptLst>
  <dgm:cxnLst>
    <dgm:cxn modelId="{20A96704-A701-4D31-B2FC-763E56F7C446}" type="presOf" srcId="{7A3576C7-CDBF-40B8-BC45-799FB21E0A20}" destId="{3DD3857B-B262-4D11-A9B3-3B1542F18AD4}" srcOrd="1" destOrd="0" presId="urn:microsoft.com/office/officeart/2005/8/layout/cycle4#1"/>
    <dgm:cxn modelId="{124DBF0B-0955-4330-9DA4-85B48ABE9162}" type="presOf" srcId="{09E61A55-6AE4-41D2-8C0E-34F966ECAD23}" destId="{50BBDB79-5FCE-43BE-ABE0-1BF393F838FF}" srcOrd="1" destOrd="0" presId="urn:microsoft.com/office/officeart/2005/8/layout/cycle4#1"/>
    <dgm:cxn modelId="{EA91FB0C-9B4E-41B8-BBE5-4FAF8A48AB48}" srcId="{1F81E1BF-FABB-4EEC-B0B2-311746C7ECDD}" destId="{4B04810B-5F29-4F41-B187-0DFFD965BEC2}" srcOrd="2" destOrd="0" parTransId="{6B3561BB-CFAA-4D0D-8051-A87C0093429A}" sibTransId="{FAAE0BCD-C92A-455A-97B3-49D2F07EAA07}"/>
    <dgm:cxn modelId="{55A5E711-C0EB-4058-BEF7-DED5350CEFD8}" type="presOf" srcId="{4B04810B-5F29-4F41-B187-0DFFD965BEC2}" destId="{DB7645EE-33D8-47E1-927C-D6A410B6ADAB}" srcOrd="0" destOrd="0" presId="urn:microsoft.com/office/officeart/2005/8/layout/cycle4#1"/>
    <dgm:cxn modelId="{E23BDE1B-99F1-4D4F-9357-786B73F3BB70}" type="presOf" srcId="{7A3576C7-CDBF-40B8-BC45-799FB21E0A20}" destId="{FD167E00-439C-4F54-96E8-C44576A3FE5C}" srcOrd="0" destOrd="0" presId="urn:microsoft.com/office/officeart/2005/8/layout/cycle4#1"/>
    <dgm:cxn modelId="{9402DF2D-5614-49E8-8403-9AB82DD0D10D}" type="presOf" srcId="{B24DF67E-7E58-445A-B2FA-45592ECBA16A}" destId="{BB28C920-FB3A-4A78-943A-02DE63825683}" srcOrd="0" destOrd="0" presId="urn:microsoft.com/office/officeart/2005/8/layout/cycle4#1"/>
    <dgm:cxn modelId="{27951D30-8D6B-4539-A44C-D26470CCC264}" type="presOf" srcId="{9D3A7FF5-6CCF-43FE-87AD-508F9C8A8805}" destId="{D188282D-DEC4-4406-9BB3-C4C114E5F730}" srcOrd="0" destOrd="0" presId="urn:microsoft.com/office/officeart/2005/8/layout/cycle4#1"/>
    <dgm:cxn modelId="{2D1D0931-BEC2-487F-86E2-0120B1E6D8D2}" srcId="{1F81E1BF-FABB-4EEC-B0B2-311746C7ECDD}" destId="{544B24F4-D9E8-419A-81A0-BF45CED82CE8}" srcOrd="0" destOrd="0" parTransId="{415FFD46-C531-44BA-8D79-DD079D31F021}" sibTransId="{A9DC5066-367D-4696-94B4-3E3E734E7EFD}"/>
    <dgm:cxn modelId="{31522F38-0CE4-41C5-B638-DC13665A0024}" type="presOf" srcId="{D2F1A58D-9E04-4D81-AF36-25C51E1D87FA}" destId="{098A0D10-5D9E-4F2B-B738-A2A4E44307E6}" srcOrd="0" destOrd="0" presId="urn:microsoft.com/office/officeart/2005/8/layout/cycle4#1"/>
    <dgm:cxn modelId="{72F13138-4AFC-4500-BEAA-F204A88BAD70}" srcId="{544B24F4-D9E8-419A-81A0-BF45CED82CE8}" destId="{D2F1A58D-9E04-4D81-AF36-25C51E1D87FA}" srcOrd="0" destOrd="0" parTransId="{CC09904B-F256-4F29-B179-26DE5B58FA4F}" sibTransId="{E925FEF5-13BE-4430-8E7E-3E6E44B98441}"/>
    <dgm:cxn modelId="{2B5CDB3A-30E0-4C2B-978C-28910F79F042}" srcId="{4B04810B-5F29-4F41-B187-0DFFD965BEC2}" destId="{BC2A23A7-5FF2-494A-9853-E39D51A43284}" srcOrd="1" destOrd="0" parTransId="{072F541D-8A54-4918-8AD4-9525F628CE5B}" sibTransId="{09E70A56-3CFF-4474-A93C-F4A8B6F31338}"/>
    <dgm:cxn modelId="{FFC9876C-CE4F-47D8-9C35-3481889DD5BC}" srcId="{9D3A7FF5-6CCF-43FE-87AD-508F9C8A8805}" destId="{CED6ED04-C179-4E4D-AD23-CB34BD88DAA8}" srcOrd="0" destOrd="0" parTransId="{09309EDA-EBC4-46A2-9F5D-8433A89732C0}" sibTransId="{8DDA38BD-9247-45CE-AAE1-E14108EB129C}"/>
    <dgm:cxn modelId="{926F3754-DA92-40DB-A95C-3FF69DBCB867}" type="presOf" srcId="{CED6ED04-C179-4E4D-AD23-CB34BD88DAA8}" destId="{5CB147E6-5358-4622-983A-AC610C508D7B}" srcOrd="1" destOrd="0" presId="urn:microsoft.com/office/officeart/2005/8/layout/cycle4#1"/>
    <dgm:cxn modelId="{636C3859-8590-4EC9-A248-6BCB046DE261}" type="presOf" srcId="{CE42EF3E-5E57-42C4-99B0-DDB0299B7714}" destId="{B2F2588A-4912-4C43-AEAE-901AF4A9757F}" srcOrd="0" destOrd="1" presId="urn:microsoft.com/office/officeart/2005/8/layout/cycle4#1"/>
    <dgm:cxn modelId="{D7FB6379-802C-4AD7-8DCB-757361FF31DF}" type="presOf" srcId="{CE42EF3E-5E57-42C4-99B0-DDB0299B7714}" destId="{50BBDB79-5FCE-43BE-ABE0-1BF393F838FF}" srcOrd="1" destOrd="1" presId="urn:microsoft.com/office/officeart/2005/8/layout/cycle4#1"/>
    <dgm:cxn modelId="{9C30CB80-794F-4BB5-8BC3-6BC34BAEE420}" srcId="{4B04810B-5F29-4F41-B187-0DFFD965BEC2}" destId="{7A3576C7-CDBF-40B8-BC45-799FB21E0A20}" srcOrd="0" destOrd="0" parTransId="{52DEF87D-5AD7-44D5-8EE5-F28816C7B93B}" sibTransId="{98627CE0-2D67-4A86-B1E3-B021FB1FFEAF}"/>
    <dgm:cxn modelId="{04ACA881-403A-43CB-B78F-E0B04E848603}" srcId="{B24DF67E-7E58-445A-B2FA-45592ECBA16A}" destId="{09E61A55-6AE4-41D2-8C0E-34F966ECAD23}" srcOrd="0" destOrd="0" parTransId="{CCAEAAC5-FAC7-4139-BA57-624BA81BED19}" sibTransId="{2280972B-D85B-4B4A-AA8F-86C58228489C}"/>
    <dgm:cxn modelId="{19DF6E95-EFA8-4D2A-AB6E-A5C586B7A872}" type="presOf" srcId="{CED6ED04-C179-4E4D-AD23-CB34BD88DAA8}" destId="{7D015CCC-E502-41F0-A7C2-915A3A8C824E}" srcOrd="0" destOrd="0" presId="urn:microsoft.com/office/officeart/2005/8/layout/cycle4#1"/>
    <dgm:cxn modelId="{EE2D3B9D-86AD-4674-AD00-8CDB94550E1C}" srcId="{B24DF67E-7E58-445A-B2FA-45592ECBA16A}" destId="{CE42EF3E-5E57-42C4-99B0-DDB0299B7714}" srcOrd="1" destOrd="0" parTransId="{1B49CF4C-E995-49C0-9F23-F485887E472E}" sibTransId="{966EA48A-BAD1-4B9E-A167-A8B637E648BD}"/>
    <dgm:cxn modelId="{BC9D6EAF-63AF-4C2C-A638-3462049D042A}" type="presOf" srcId="{D2F1A58D-9E04-4D81-AF36-25C51E1D87FA}" destId="{26B76E73-466F-4096-BBE9-81700D2A651E}" srcOrd="1" destOrd="0" presId="urn:microsoft.com/office/officeart/2005/8/layout/cycle4#1"/>
    <dgm:cxn modelId="{8EEE57BF-670B-4996-896F-C499202A14B4}" srcId="{1F81E1BF-FABB-4EEC-B0B2-311746C7ECDD}" destId="{9D3A7FF5-6CCF-43FE-87AD-508F9C8A8805}" srcOrd="3" destOrd="0" parTransId="{F4B38C4D-60C5-43AD-8A64-9D26E13782D7}" sibTransId="{0CB27B92-018F-4A15-B8B1-BF0BD6F1AE3F}"/>
    <dgm:cxn modelId="{CEC82DCC-C46B-4041-AC43-EF1B05EFFBBF}" type="presOf" srcId="{09E61A55-6AE4-41D2-8C0E-34F966ECAD23}" destId="{B2F2588A-4912-4C43-AEAE-901AF4A9757F}" srcOrd="0" destOrd="0" presId="urn:microsoft.com/office/officeart/2005/8/layout/cycle4#1"/>
    <dgm:cxn modelId="{E10DFAD2-AB66-4171-9D1C-3E35E1B52280}" srcId="{1F81E1BF-FABB-4EEC-B0B2-311746C7ECDD}" destId="{B24DF67E-7E58-445A-B2FA-45592ECBA16A}" srcOrd="1" destOrd="0" parTransId="{90BA2EAB-7E1C-4910-9EAC-5AB4D959CE1F}" sibTransId="{64E5728B-46C2-44A3-A701-E5FF94FDB89B}"/>
    <dgm:cxn modelId="{267DFBD6-BD77-4786-B6A2-C9997410B46F}" type="presOf" srcId="{BC2A23A7-5FF2-494A-9853-E39D51A43284}" destId="{FD167E00-439C-4F54-96E8-C44576A3FE5C}" srcOrd="0" destOrd="1" presId="urn:microsoft.com/office/officeart/2005/8/layout/cycle4#1"/>
    <dgm:cxn modelId="{767B9AE1-4AC8-4643-9557-13A6F24D4111}" type="presOf" srcId="{1F81E1BF-FABB-4EEC-B0B2-311746C7ECDD}" destId="{6A4E936E-B5E1-4275-9767-DB824713765B}" srcOrd="0" destOrd="0" presId="urn:microsoft.com/office/officeart/2005/8/layout/cycle4#1"/>
    <dgm:cxn modelId="{1A7901E5-A628-4C2E-BF62-A8A3E5CB743C}" type="presOf" srcId="{BC2A23A7-5FF2-494A-9853-E39D51A43284}" destId="{3DD3857B-B262-4D11-A9B3-3B1542F18AD4}" srcOrd="1" destOrd="1" presId="urn:microsoft.com/office/officeart/2005/8/layout/cycle4#1"/>
    <dgm:cxn modelId="{6DDC55E6-DF65-404E-83F7-D7C7071C37BE}" type="presOf" srcId="{544B24F4-D9E8-419A-81A0-BF45CED82CE8}" destId="{160DF920-9481-4D0A-8B30-CF24A2460E93}" srcOrd="0" destOrd="0" presId="urn:microsoft.com/office/officeart/2005/8/layout/cycle4#1"/>
    <dgm:cxn modelId="{4080B194-0077-4C6A-BB6E-3BE4204E62E3}" type="presParOf" srcId="{6A4E936E-B5E1-4275-9767-DB824713765B}" destId="{ACB1755B-ED8F-4269-ACD6-E35B61A46AFA}" srcOrd="0" destOrd="0" presId="urn:microsoft.com/office/officeart/2005/8/layout/cycle4#1"/>
    <dgm:cxn modelId="{3F6F5DE3-2E0E-4FED-AB4B-ADEA4B589D22}" type="presParOf" srcId="{ACB1755B-ED8F-4269-ACD6-E35B61A46AFA}" destId="{F946E73C-31FC-47E8-94DA-216C84E3E88E}" srcOrd="0" destOrd="0" presId="urn:microsoft.com/office/officeart/2005/8/layout/cycle4#1"/>
    <dgm:cxn modelId="{3B26E366-2F2B-45C1-A859-D7588EEEF520}" type="presParOf" srcId="{F946E73C-31FC-47E8-94DA-216C84E3E88E}" destId="{098A0D10-5D9E-4F2B-B738-A2A4E44307E6}" srcOrd="0" destOrd="0" presId="urn:microsoft.com/office/officeart/2005/8/layout/cycle4#1"/>
    <dgm:cxn modelId="{CCB97B8F-8507-4512-975E-9482204DE988}" type="presParOf" srcId="{F946E73C-31FC-47E8-94DA-216C84E3E88E}" destId="{26B76E73-466F-4096-BBE9-81700D2A651E}" srcOrd="1" destOrd="0" presId="urn:microsoft.com/office/officeart/2005/8/layout/cycle4#1"/>
    <dgm:cxn modelId="{A6472C75-8944-41B3-81BE-E87DB2FFD451}" type="presParOf" srcId="{ACB1755B-ED8F-4269-ACD6-E35B61A46AFA}" destId="{3137DAE2-A7B4-440E-B572-C1FA4C524BC7}" srcOrd="1" destOrd="0" presId="urn:microsoft.com/office/officeart/2005/8/layout/cycle4#1"/>
    <dgm:cxn modelId="{C907B194-7C43-4896-9E45-C592B92712EC}" type="presParOf" srcId="{3137DAE2-A7B4-440E-B572-C1FA4C524BC7}" destId="{B2F2588A-4912-4C43-AEAE-901AF4A9757F}" srcOrd="0" destOrd="0" presId="urn:microsoft.com/office/officeart/2005/8/layout/cycle4#1"/>
    <dgm:cxn modelId="{A6BEFBD7-2799-48FC-A781-C5D76BDE1FDA}" type="presParOf" srcId="{3137DAE2-A7B4-440E-B572-C1FA4C524BC7}" destId="{50BBDB79-5FCE-43BE-ABE0-1BF393F838FF}" srcOrd="1" destOrd="0" presId="urn:microsoft.com/office/officeart/2005/8/layout/cycle4#1"/>
    <dgm:cxn modelId="{695A4A2D-B281-4FB3-AA82-EAFEDA0906B7}" type="presParOf" srcId="{ACB1755B-ED8F-4269-ACD6-E35B61A46AFA}" destId="{009375AE-D07F-4595-80E7-8BE1704882DC}" srcOrd="2" destOrd="0" presId="urn:microsoft.com/office/officeart/2005/8/layout/cycle4#1"/>
    <dgm:cxn modelId="{B1DF1988-4BD3-4E36-825E-752399DA7EB1}" type="presParOf" srcId="{009375AE-D07F-4595-80E7-8BE1704882DC}" destId="{FD167E00-439C-4F54-96E8-C44576A3FE5C}" srcOrd="0" destOrd="0" presId="urn:microsoft.com/office/officeart/2005/8/layout/cycle4#1"/>
    <dgm:cxn modelId="{E6C898E3-D251-4A04-A656-FA6FC8E530BD}" type="presParOf" srcId="{009375AE-D07F-4595-80E7-8BE1704882DC}" destId="{3DD3857B-B262-4D11-A9B3-3B1542F18AD4}" srcOrd="1" destOrd="0" presId="urn:microsoft.com/office/officeart/2005/8/layout/cycle4#1"/>
    <dgm:cxn modelId="{18D6934B-0C7D-4D67-95AA-8AF742C9080C}" type="presParOf" srcId="{ACB1755B-ED8F-4269-ACD6-E35B61A46AFA}" destId="{402DB05B-9B2A-43A7-BDE7-F31BE0ABF79F}" srcOrd="3" destOrd="0" presId="urn:microsoft.com/office/officeart/2005/8/layout/cycle4#1"/>
    <dgm:cxn modelId="{4B32EEE7-5046-4E41-B474-AEB2451A1F8D}" type="presParOf" srcId="{402DB05B-9B2A-43A7-BDE7-F31BE0ABF79F}" destId="{7D015CCC-E502-41F0-A7C2-915A3A8C824E}" srcOrd="0" destOrd="0" presId="urn:microsoft.com/office/officeart/2005/8/layout/cycle4#1"/>
    <dgm:cxn modelId="{78D0785B-A3F8-45D1-87B2-8ACF4E230BDD}" type="presParOf" srcId="{402DB05B-9B2A-43A7-BDE7-F31BE0ABF79F}" destId="{5CB147E6-5358-4622-983A-AC610C508D7B}" srcOrd="1" destOrd="0" presId="urn:microsoft.com/office/officeart/2005/8/layout/cycle4#1"/>
    <dgm:cxn modelId="{422D8777-1F6C-4E6E-8EB4-C788B406350F}" type="presParOf" srcId="{ACB1755B-ED8F-4269-ACD6-E35B61A46AFA}" destId="{EF01F6FF-0D7B-4667-936C-A5BB84182B1B}" srcOrd="4" destOrd="0" presId="urn:microsoft.com/office/officeart/2005/8/layout/cycle4#1"/>
    <dgm:cxn modelId="{DAE085C6-8779-4A56-831D-358BE78039B7}" type="presParOf" srcId="{6A4E936E-B5E1-4275-9767-DB824713765B}" destId="{F2A43E00-4189-4ABC-9173-8600A2EA05E7}" srcOrd="1" destOrd="0" presId="urn:microsoft.com/office/officeart/2005/8/layout/cycle4#1"/>
    <dgm:cxn modelId="{A5939F2C-2978-42D3-9A96-7EF6601D3CD9}" type="presParOf" srcId="{F2A43E00-4189-4ABC-9173-8600A2EA05E7}" destId="{160DF920-9481-4D0A-8B30-CF24A2460E93}" srcOrd="0" destOrd="0" presId="urn:microsoft.com/office/officeart/2005/8/layout/cycle4#1"/>
    <dgm:cxn modelId="{67D93262-2202-47E2-BF1F-5E744A3A5894}" type="presParOf" srcId="{F2A43E00-4189-4ABC-9173-8600A2EA05E7}" destId="{BB28C920-FB3A-4A78-943A-02DE63825683}" srcOrd="1" destOrd="0" presId="urn:microsoft.com/office/officeart/2005/8/layout/cycle4#1"/>
    <dgm:cxn modelId="{AAFA5686-C5B2-4303-9EEF-99A199D32524}" type="presParOf" srcId="{F2A43E00-4189-4ABC-9173-8600A2EA05E7}" destId="{DB7645EE-33D8-47E1-927C-D6A410B6ADAB}" srcOrd="2" destOrd="0" presId="urn:microsoft.com/office/officeart/2005/8/layout/cycle4#1"/>
    <dgm:cxn modelId="{6938315A-DB22-477E-815F-70066C1ED1DB}" type="presParOf" srcId="{F2A43E00-4189-4ABC-9173-8600A2EA05E7}" destId="{D188282D-DEC4-4406-9BB3-C4C114E5F730}" srcOrd="3" destOrd="0" presId="urn:microsoft.com/office/officeart/2005/8/layout/cycle4#1"/>
    <dgm:cxn modelId="{2E2B0C16-F663-4F9F-9F79-06C3FC22DD09}" type="presParOf" srcId="{F2A43E00-4189-4ABC-9173-8600A2EA05E7}" destId="{456CDDC4-5845-4AE9-AA6A-7DBD84340595}" srcOrd="4" destOrd="0" presId="urn:microsoft.com/office/officeart/2005/8/layout/cycle4#1"/>
    <dgm:cxn modelId="{6656181F-8B06-4F4C-AC3C-C2698CF51055}" type="presParOf" srcId="{6A4E936E-B5E1-4275-9767-DB824713765B}" destId="{4DB80193-D7D8-45E2-8C47-2CA6C54DA5C9}" srcOrd="2" destOrd="0" presId="urn:microsoft.com/office/officeart/2005/8/layout/cycle4#1"/>
    <dgm:cxn modelId="{2AF3DBDC-EA96-4475-8F8B-0ED0F7C86956}" type="presParOf" srcId="{6A4E936E-B5E1-4275-9767-DB824713765B}" destId="{CCE94CD3-9ACE-4668-911D-FFD69F0CABCF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main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0241D-34F6-4704-9D2C-CC0A7E193914}" type="doc">
      <dgm:prSet loTypeId="urn:microsoft.com/office/officeart/2005/8/layout/cycle1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BE67BAA5-3D8A-4A9E-999A-0CA2ED05C19A}" type="parTrans" cxnId="{F2AF28C0-F06E-4968-BC92-0786BA9D2E5B}">
      <dgm:prSet/>
      <dgm:spPr/>
      <dgm:t>
        <a:bodyPr/>
        <a:lstStyle/>
        <a:p>
          <a:endParaRPr lang="pl-PL"/>
        </a:p>
      </dgm:t>
    </dgm:pt>
    <dgm:pt modelId="{F21E38D0-8A3E-4229-9FEB-B47652D40BF0}">
      <dgm:prSet phldrT="[Tekst]" custT="1"/>
      <dgm:spPr>
        <a:noFill/>
        <a:ln>
          <a:noFill/>
        </a:ln>
      </dgm:spPr>
      <dgm:t>
        <a:bodyPr/>
        <a:lstStyle/>
        <a:p>
          <a:r>
            <a:rPr lang="es" sz="4000" b="1" i="0" strike="noStrike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D</a:t>
          </a:r>
          <a:r>
            <a:rPr lang="es" sz="4000" b="0" i="0" strike="noStrike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efine (definir)</a:t>
          </a:r>
          <a:endParaRPr lang="pl-PL" sz="4000" dirty="0"/>
        </a:p>
      </dgm:t>
    </dgm:pt>
    <dgm:pt modelId="{D43E2626-080F-467D-A8FE-68EF56BB95CE}" type="sibTrans" cxnId="{F2AF28C0-F06E-4968-BC92-0786BA9D2E5B}">
      <dgm:prSet/>
      <dgm:spPr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pl-PL"/>
        </a:p>
      </dgm:t>
    </dgm:pt>
    <dgm:pt modelId="{220E0A77-D5BB-432D-B769-31264DB6F102}" type="parTrans" cxnId="{F4F0034D-CEEA-4DC3-B424-639E52C2D58C}">
      <dgm:prSet/>
      <dgm:spPr/>
      <dgm:t>
        <a:bodyPr/>
        <a:lstStyle/>
        <a:p>
          <a:endParaRPr lang="pl-PL"/>
        </a:p>
      </dgm:t>
    </dgm:pt>
    <dgm:pt modelId="{BC299350-24CF-4B31-B837-6404B80A45AB}">
      <dgm:prSet phldrT="[Tekst]" custT="1"/>
      <dgm:spPr>
        <a:noFill/>
        <a:ln>
          <a:noFill/>
        </a:ln>
      </dgm:spPr>
      <dgm:t>
        <a:bodyPr/>
        <a:lstStyle/>
        <a:p>
          <a:r>
            <a:rPr lang="es" sz="4000" b="1" i="0" strike="noStrike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M</a:t>
          </a:r>
          <a:r>
            <a:rPr lang="es" sz="4000" b="0" i="0" strike="noStrike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easure (medir)</a:t>
          </a:r>
          <a:endParaRPr lang="pl-PL" sz="4000" dirty="0"/>
        </a:p>
      </dgm:t>
    </dgm:pt>
    <dgm:pt modelId="{9F0C4F9A-FAD2-4012-A36E-D3B2CFACE416}" type="sibTrans" cxnId="{F4F0034D-CEEA-4DC3-B424-639E52C2D58C}">
      <dgm:prSet/>
      <dgm:spPr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pl-PL"/>
        </a:p>
      </dgm:t>
    </dgm:pt>
    <dgm:pt modelId="{58DCC843-F1F3-437E-9BC8-139B70452902}" type="parTrans" cxnId="{0A3465A3-1BED-4061-99D2-490A0A6F92F9}">
      <dgm:prSet/>
      <dgm:spPr/>
      <dgm:t>
        <a:bodyPr/>
        <a:lstStyle/>
        <a:p>
          <a:endParaRPr lang="pl-PL"/>
        </a:p>
      </dgm:t>
    </dgm:pt>
    <dgm:pt modelId="{B624B7E9-B275-4CE0-A8E9-B750E47CE77F}">
      <dgm:prSet phldrT="[Tekst]" custT="1"/>
      <dgm:spPr>
        <a:noFill/>
        <a:ln>
          <a:noFill/>
        </a:ln>
      </dgm:spPr>
      <dgm:t>
        <a:bodyPr/>
        <a:lstStyle/>
        <a:p>
          <a:r>
            <a:rPr lang="es" sz="4000" b="1" i="0" strike="noStrike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A</a:t>
          </a:r>
          <a:r>
            <a:rPr lang="es" sz="4000" b="0" i="0" strike="noStrike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nalyse (Analizar)</a:t>
          </a:r>
          <a:endParaRPr lang="pl-PL" sz="4000" dirty="0"/>
        </a:p>
      </dgm:t>
    </dgm:pt>
    <dgm:pt modelId="{613D354F-79FE-4209-BFB7-A06E036A11FB}" type="sibTrans" cxnId="{0A3465A3-1BED-4061-99D2-490A0A6F92F9}">
      <dgm:prSet/>
      <dgm:spPr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pl-PL"/>
        </a:p>
      </dgm:t>
    </dgm:pt>
    <dgm:pt modelId="{FD82D6C6-C51F-47C0-84BE-3F3031763BDD}" type="parTrans" cxnId="{6870D738-6062-4014-A17F-D16F52A23142}">
      <dgm:prSet/>
      <dgm:spPr/>
      <dgm:t>
        <a:bodyPr/>
        <a:lstStyle/>
        <a:p>
          <a:endParaRPr lang="pl-PL"/>
        </a:p>
      </dgm:t>
    </dgm:pt>
    <dgm:pt modelId="{88BD4BC0-1112-426C-9C20-9CF0519619DC}">
      <dgm:prSet phldrT="[Tekst]" custT="1"/>
      <dgm:spPr>
        <a:noFill/>
        <a:ln>
          <a:noFill/>
        </a:ln>
      </dgm:spPr>
      <dgm:t>
        <a:bodyPr/>
        <a:lstStyle/>
        <a:p>
          <a:r>
            <a:rPr lang="es" sz="4000" b="1" i="0" strike="noStrike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I</a:t>
          </a:r>
          <a:r>
            <a:rPr lang="es" sz="4000" b="0" i="0" strike="noStrike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mprove (Mejorar)</a:t>
          </a:r>
          <a:endParaRPr lang="pl-PL" sz="4000" dirty="0"/>
        </a:p>
      </dgm:t>
    </dgm:pt>
    <dgm:pt modelId="{5A9899E2-9645-439E-AF2D-9564470D087A}" type="sibTrans" cxnId="{6870D738-6062-4014-A17F-D16F52A23142}">
      <dgm:prSet/>
      <dgm:spPr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pl-PL"/>
        </a:p>
      </dgm:t>
    </dgm:pt>
    <dgm:pt modelId="{0C375026-EEF0-4D2B-9880-00CA78DAEDAF}" type="parTrans" cxnId="{6D9EC6D0-96FE-4766-91D6-15DDEC281969}">
      <dgm:prSet/>
      <dgm:spPr/>
      <dgm:t>
        <a:bodyPr/>
        <a:lstStyle/>
        <a:p>
          <a:endParaRPr lang="pl-PL"/>
        </a:p>
      </dgm:t>
    </dgm:pt>
    <dgm:pt modelId="{E6A6A90A-30F2-4C92-865D-CB74D025BB50}">
      <dgm:prSet phldrT="[Tekst]" custT="1"/>
      <dgm:spPr>
        <a:noFill/>
        <a:ln>
          <a:noFill/>
        </a:ln>
      </dgm:spPr>
      <dgm:t>
        <a:bodyPr/>
        <a:lstStyle/>
        <a:p>
          <a:r>
            <a:rPr lang="es" sz="4000" b="1" i="0" strike="noStrike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C</a:t>
          </a:r>
          <a:r>
            <a:rPr lang="es" sz="4000" b="0" i="0" strike="noStrike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ontrol</a:t>
          </a:r>
        </a:p>
      </dgm:t>
    </dgm:pt>
    <dgm:pt modelId="{A740A9C7-CFA8-4EEC-AE2D-517FA1E02E93}" type="sibTrans" cxnId="{6D9EC6D0-96FE-4766-91D6-15DDEC281969}">
      <dgm:prSet/>
      <dgm:spPr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pl-PL"/>
        </a:p>
      </dgm:t>
    </dgm:pt>
    <dgm:pt modelId="{1AA3A3C4-C5D8-4797-8346-83B4B3AF8598}" type="pres">
      <dgm:prSet presAssocID="{5080241D-34F6-4704-9D2C-CC0A7E193914}" presName="cycle" presStyleCnt="0">
        <dgm:presLayoutVars>
          <dgm:dir/>
          <dgm:resizeHandles val="exact"/>
        </dgm:presLayoutVars>
      </dgm:prSet>
      <dgm:spPr/>
    </dgm:pt>
    <dgm:pt modelId="{3D50852A-E342-4A72-B225-5B75510E14C8}" type="pres">
      <dgm:prSet presAssocID="{F21E38D0-8A3E-4229-9FEB-B47652D40BF0}" presName="dummy" presStyleCnt="0"/>
      <dgm:spPr/>
    </dgm:pt>
    <dgm:pt modelId="{BED2A5D4-D3A7-4492-9591-10F29643035E}" type="pres">
      <dgm:prSet presAssocID="{F21E38D0-8A3E-4229-9FEB-B47652D40BF0}" presName="node" presStyleLbl="revTx" presStyleIdx="0" presStyleCnt="5">
        <dgm:presLayoutVars>
          <dgm:bulletEnabled val="1"/>
        </dgm:presLayoutVars>
      </dgm:prSet>
      <dgm:spPr/>
    </dgm:pt>
    <dgm:pt modelId="{A8207844-6F9E-482E-A734-30A3ACA65923}" type="pres">
      <dgm:prSet presAssocID="{D43E2626-080F-467D-A8FE-68EF56BB95CE}" presName="sibTrans" presStyleLbl="node1" presStyleIdx="0" presStyleCnt="5"/>
      <dgm:spPr/>
    </dgm:pt>
    <dgm:pt modelId="{A1695879-24A4-4CCB-B18A-1A078B345F9C}" type="pres">
      <dgm:prSet presAssocID="{BC299350-24CF-4B31-B837-6404B80A45AB}" presName="dummy" presStyleCnt="0"/>
      <dgm:spPr/>
    </dgm:pt>
    <dgm:pt modelId="{BD05CE68-F2BB-4CF2-A0EE-3C0A3AD829CD}" type="pres">
      <dgm:prSet presAssocID="{BC299350-24CF-4B31-B837-6404B80A45AB}" presName="node" presStyleLbl="revTx" presStyleIdx="1" presStyleCnt="5">
        <dgm:presLayoutVars>
          <dgm:bulletEnabled val="1"/>
        </dgm:presLayoutVars>
      </dgm:prSet>
      <dgm:spPr/>
    </dgm:pt>
    <dgm:pt modelId="{5DD8D6A6-80AE-4021-88AF-798C49B88364}" type="pres">
      <dgm:prSet presAssocID="{9F0C4F9A-FAD2-4012-A36E-D3B2CFACE416}" presName="sibTrans" presStyleLbl="node1" presStyleIdx="1" presStyleCnt="5"/>
      <dgm:spPr/>
    </dgm:pt>
    <dgm:pt modelId="{71F585E0-2F71-4144-86BA-571B2A29E455}" type="pres">
      <dgm:prSet presAssocID="{B624B7E9-B275-4CE0-A8E9-B750E47CE77F}" presName="dummy" presStyleCnt="0"/>
      <dgm:spPr/>
    </dgm:pt>
    <dgm:pt modelId="{6232C53C-D573-4E17-9C3E-5FDDE9B6E168}" type="pres">
      <dgm:prSet presAssocID="{B624B7E9-B275-4CE0-A8E9-B750E47CE77F}" presName="node" presStyleLbl="revTx" presStyleIdx="2" presStyleCnt="5">
        <dgm:presLayoutVars>
          <dgm:bulletEnabled val="1"/>
        </dgm:presLayoutVars>
      </dgm:prSet>
      <dgm:spPr/>
    </dgm:pt>
    <dgm:pt modelId="{E7199D62-A2EB-4E00-A1C6-8D6FCB70977D}" type="pres">
      <dgm:prSet presAssocID="{613D354F-79FE-4209-BFB7-A06E036A11FB}" presName="sibTrans" presStyleLbl="node1" presStyleIdx="2" presStyleCnt="5"/>
      <dgm:spPr/>
    </dgm:pt>
    <dgm:pt modelId="{70383ED3-9E2E-44D0-8546-DAAD08BD96C7}" type="pres">
      <dgm:prSet presAssocID="{88BD4BC0-1112-426C-9C20-9CF0519619DC}" presName="dummy" presStyleCnt="0"/>
      <dgm:spPr/>
    </dgm:pt>
    <dgm:pt modelId="{A3774AB7-94B8-4E9A-8E6D-64FA03318436}" type="pres">
      <dgm:prSet presAssocID="{88BD4BC0-1112-426C-9C20-9CF0519619DC}" presName="node" presStyleLbl="revTx" presStyleIdx="3" presStyleCnt="5">
        <dgm:presLayoutVars>
          <dgm:bulletEnabled val="1"/>
        </dgm:presLayoutVars>
      </dgm:prSet>
      <dgm:spPr/>
    </dgm:pt>
    <dgm:pt modelId="{1D8295CA-E9C1-4337-832D-27D7918137CB}" type="pres">
      <dgm:prSet presAssocID="{5A9899E2-9645-439E-AF2D-9564470D087A}" presName="sibTrans" presStyleLbl="node1" presStyleIdx="3" presStyleCnt="5"/>
      <dgm:spPr/>
    </dgm:pt>
    <dgm:pt modelId="{78271379-2CA8-48A9-8CC3-6ABCAE4434C7}" type="pres">
      <dgm:prSet presAssocID="{E6A6A90A-30F2-4C92-865D-CB74D025BB50}" presName="dummy" presStyleCnt="0"/>
      <dgm:spPr/>
    </dgm:pt>
    <dgm:pt modelId="{0B798BB1-69E6-4FE7-8801-330251CB8FA3}" type="pres">
      <dgm:prSet presAssocID="{E6A6A90A-30F2-4C92-865D-CB74D025BB50}" presName="node" presStyleLbl="revTx" presStyleIdx="4" presStyleCnt="5">
        <dgm:presLayoutVars>
          <dgm:bulletEnabled val="1"/>
        </dgm:presLayoutVars>
      </dgm:prSet>
      <dgm:spPr/>
    </dgm:pt>
    <dgm:pt modelId="{9E1CF0B9-11E8-4E6B-8E7E-8B9B1A98F656}" type="pres">
      <dgm:prSet presAssocID="{A740A9C7-CFA8-4EEC-AE2D-517FA1E02E93}" presName="sibTrans" presStyleLbl="node1" presStyleIdx="4" presStyleCnt="5"/>
      <dgm:spPr/>
    </dgm:pt>
  </dgm:ptLst>
  <dgm:cxnLst>
    <dgm:cxn modelId="{10363211-B352-46B2-B527-3D4D2B663957}" type="presOf" srcId="{A740A9C7-CFA8-4EEC-AE2D-517FA1E02E93}" destId="{9E1CF0B9-11E8-4E6B-8E7E-8B9B1A98F656}" srcOrd="0" destOrd="0" presId="urn:microsoft.com/office/officeart/2005/8/layout/cycle1"/>
    <dgm:cxn modelId="{8222911E-5C1F-47B2-A6BD-499ADC12E427}" type="presOf" srcId="{B624B7E9-B275-4CE0-A8E9-B750E47CE77F}" destId="{6232C53C-D573-4E17-9C3E-5FDDE9B6E168}" srcOrd="0" destOrd="0" presId="urn:microsoft.com/office/officeart/2005/8/layout/cycle1"/>
    <dgm:cxn modelId="{65D1D332-233C-40B9-90DD-A3D64F74F472}" type="presOf" srcId="{5080241D-34F6-4704-9D2C-CC0A7E193914}" destId="{1AA3A3C4-C5D8-4797-8346-83B4B3AF8598}" srcOrd="0" destOrd="0" presId="urn:microsoft.com/office/officeart/2005/8/layout/cycle1"/>
    <dgm:cxn modelId="{6870D738-6062-4014-A17F-D16F52A23142}" srcId="{5080241D-34F6-4704-9D2C-CC0A7E193914}" destId="{88BD4BC0-1112-426C-9C20-9CF0519619DC}" srcOrd="3" destOrd="0" parTransId="{FD82D6C6-C51F-47C0-84BE-3F3031763BDD}" sibTransId="{5A9899E2-9645-439E-AF2D-9564470D087A}"/>
    <dgm:cxn modelId="{DC07883A-0370-46F3-806E-1C74C981EA4D}" type="presOf" srcId="{9F0C4F9A-FAD2-4012-A36E-D3B2CFACE416}" destId="{5DD8D6A6-80AE-4021-88AF-798C49B88364}" srcOrd="0" destOrd="0" presId="urn:microsoft.com/office/officeart/2005/8/layout/cycle1"/>
    <dgm:cxn modelId="{61549866-6F2F-4DF7-BA00-DEF32E429C05}" type="presOf" srcId="{E6A6A90A-30F2-4C92-865D-CB74D025BB50}" destId="{0B798BB1-69E6-4FE7-8801-330251CB8FA3}" srcOrd="0" destOrd="0" presId="urn:microsoft.com/office/officeart/2005/8/layout/cycle1"/>
    <dgm:cxn modelId="{6A1D474C-0F71-482D-A8DE-82441DB0FDD3}" type="presOf" srcId="{F21E38D0-8A3E-4229-9FEB-B47652D40BF0}" destId="{BED2A5D4-D3A7-4492-9591-10F29643035E}" srcOrd="0" destOrd="0" presId="urn:microsoft.com/office/officeart/2005/8/layout/cycle1"/>
    <dgm:cxn modelId="{F4F0034D-CEEA-4DC3-B424-639E52C2D58C}" srcId="{5080241D-34F6-4704-9D2C-CC0A7E193914}" destId="{BC299350-24CF-4B31-B837-6404B80A45AB}" srcOrd="1" destOrd="0" parTransId="{220E0A77-D5BB-432D-B769-31264DB6F102}" sibTransId="{9F0C4F9A-FAD2-4012-A36E-D3B2CFACE416}"/>
    <dgm:cxn modelId="{F7EEE74E-2A9B-4CF1-94E1-3D4BFEE6D431}" type="presOf" srcId="{D43E2626-080F-467D-A8FE-68EF56BB95CE}" destId="{A8207844-6F9E-482E-A734-30A3ACA65923}" srcOrd="0" destOrd="0" presId="urn:microsoft.com/office/officeart/2005/8/layout/cycle1"/>
    <dgm:cxn modelId="{81FE6281-B38D-481F-9652-CF160B8DEDC2}" type="presOf" srcId="{613D354F-79FE-4209-BFB7-A06E036A11FB}" destId="{E7199D62-A2EB-4E00-A1C6-8D6FCB70977D}" srcOrd="0" destOrd="0" presId="urn:microsoft.com/office/officeart/2005/8/layout/cycle1"/>
    <dgm:cxn modelId="{9A9C0F96-BBB0-4071-8D88-6C2C3FC7E38F}" type="presOf" srcId="{BC299350-24CF-4B31-B837-6404B80A45AB}" destId="{BD05CE68-F2BB-4CF2-A0EE-3C0A3AD829CD}" srcOrd="0" destOrd="0" presId="urn:microsoft.com/office/officeart/2005/8/layout/cycle1"/>
    <dgm:cxn modelId="{0A3465A3-1BED-4061-99D2-490A0A6F92F9}" srcId="{5080241D-34F6-4704-9D2C-CC0A7E193914}" destId="{B624B7E9-B275-4CE0-A8E9-B750E47CE77F}" srcOrd="2" destOrd="0" parTransId="{58DCC843-F1F3-437E-9BC8-139B70452902}" sibTransId="{613D354F-79FE-4209-BFB7-A06E036A11FB}"/>
    <dgm:cxn modelId="{F2AF28C0-F06E-4968-BC92-0786BA9D2E5B}" srcId="{5080241D-34F6-4704-9D2C-CC0A7E193914}" destId="{F21E38D0-8A3E-4229-9FEB-B47652D40BF0}" srcOrd="0" destOrd="0" parTransId="{BE67BAA5-3D8A-4A9E-999A-0CA2ED05C19A}" sibTransId="{D43E2626-080F-467D-A8FE-68EF56BB95CE}"/>
    <dgm:cxn modelId="{6D9EC6D0-96FE-4766-91D6-15DDEC281969}" srcId="{5080241D-34F6-4704-9D2C-CC0A7E193914}" destId="{E6A6A90A-30F2-4C92-865D-CB74D025BB50}" srcOrd="4" destOrd="0" parTransId="{0C375026-EEF0-4D2B-9880-00CA78DAEDAF}" sibTransId="{A740A9C7-CFA8-4EEC-AE2D-517FA1E02E93}"/>
    <dgm:cxn modelId="{C3F81AE0-7390-454D-A0C0-5E400CCF425A}" type="presOf" srcId="{88BD4BC0-1112-426C-9C20-9CF0519619DC}" destId="{A3774AB7-94B8-4E9A-8E6D-64FA03318436}" srcOrd="0" destOrd="0" presId="urn:microsoft.com/office/officeart/2005/8/layout/cycle1"/>
    <dgm:cxn modelId="{97D406E2-6637-49D8-A7D6-0736A0E15A63}" type="presOf" srcId="{5A9899E2-9645-439E-AF2D-9564470D087A}" destId="{1D8295CA-E9C1-4337-832D-27D7918137CB}" srcOrd="0" destOrd="0" presId="urn:microsoft.com/office/officeart/2005/8/layout/cycle1"/>
    <dgm:cxn modelId="{764EBB9F-AC52-49D7-B979-1FBFA61672C0}" type="presParOf" srcId="{1AA3A3C4-C5D8-4797-8346-83B4B3AF8598}" destId="{3D50852A-E342-4A72-B225-5B75510E14C8}" srcOrd="0" destOrd="0" presId="urn:microsoft.com/office/officeart/2005/8/layout/cycle1"/>
    <dgm:cxn modelId="{C6767901-A0BD-40F8-A8B0-6B5370B879FB}" type="presParOf" srcId="{1AA3A3C4-C5D8-4797-8346-83B4B3AF8598}" destId="{BED2A5D4-D3A7-4492-9591-10F29643035E}" srcOrd="1" destOrd="0" presId="urn:microsoft.com/office/officeart/2005/8/layout/cycle1"/>
    <dgm:cxn modelId="{738C8C0E-C8BE-4165-9D5C-6675524C9603}" type="presParOf" srcId="{1AA3A3C4-C5D8-4797-8346-83B4B3AF8598}" destId="{A8207844-6F9E-482E-A734-30A3ACA65923}" srcOrd="2" destOrd="0" presId="urn:microsoft.com/office/officeart/2005/8/layout/cycle1"/>
    <dgm:cxn modelId="{7E24731E-C8FB-4378-BB75-52FC316CBCAE}" type="presParOf" srcId="{1AA3A3C4-C5D8-4797-8346-83B4B3AF8598}" destId="{A1695879-24A4-4CCB-B18A-1A078B345F9C}" srcOrd="3" destOrd="0" presId="urn:microsoft.com/office/officeart/2005/8/layout/cycle1"/>
    <dgm:cxn modelId="{58B6C215-3C89-4864-ADB9-1F288AB4AAEC}" type="presParOf" srcId="{1AA3A3C4-C5D8-4797-8346-83B4B3AF8598}" destId="{BD05CE68-F2BB-4CF2-A0EE-3C0A3AD829CD}" srcOrd="4" destOrd="0" presId="urn:microsoft.com/office/officeart/2005/8/layout/cycle1"/>
    <dgm:cxn modelId="{13BBBC19-5157-4C68-8DC8-4324802CBE12}" type="presParOf" srcId="{1AA3A3C4-C5D8-4797-8346-83B4B3AF8598}" destId="{5DD8D6A6-80AE-4021-88AF-798C49B88364}" srcOrd="5" destOrd="0" presId="urn:microsoft.com/office/officeart/2005/8/layout/cycle1"/>
    <dgm:cxn modelId="{C0C05BE9-7D63-4056-A1CF-30993569928D}" type="presParOf" srcId="{1AA3A3C4-C5D8-4797-8346-83B4B3AF8598}" destId="{71F585E0-2F71-4144-86BA-571B2A29E455}" srcOrd="6" destOrd="0" presId="urn:microsoft.com/office/officeart/2005/8/layout/cycle1"/>
    <dgm:cxn modelId="{CD09D9CA-DD50-477B-AA22-4840CA11BCB7}" type="presParOf" srcId="{1AA3A3C4-C5D8-4797-8346-83B4B3AF8598}" destId="{6232C53C-D573-4E17-9C3E-5FDDE9B6E168}" srcOrd="7" destOrd="0" presId="urn:microsoft.com/office/officeart/2005/8/layout/cycle1"/>
    <dgm:cxn modelId="{4E9389E2-2BF4-4707-8EF7-3CFDB5C1DFDE}" type="presParOf" srcId="{1AA3A3C4-C5D8-4797-8346-83B4B3AF8598}" destId="{E7199D62-A2EB-4E00-A1C6-8D6FCB70977D}" srcOrd="8" destOrd="0" presId="urn:microsoft.com/office/officeart/2005/8/layout/cycle1"/>
    <dgm:cxn modelId="{574B2BE8-509F-400B-B78D-B82AC2710F29}" type="presParOf" srcId="{1AA3A3C4-C5D8-4797-8346-83B4B3AF8598}" destId="{70383ED3-9E2E-44D0-8546-DAAD08BD96C7}" srcOrd="9" destOrd="0" presId="urn:microsoft.com/office/officeart/2005/8/layout/cycle1"/>
    <dgm:cxn modelId="{C1CBE5C7-B845-4504-A475-DB64594E804C}" type="presParOf" srcId="{1AA3A3C4-C5D8-4797-8346-83B4B3AF8598}" destId="{A3774AB7-94B8-4E9A-8E6D-64FA03318436}" srcOrd="10" destOrd="0" presId="urn:microsoft.com/office/officeart/2005/8/layout/cycle1"/>
    <dgm:cxn modelId="{98935FF0-7893-4C80-A085-47CBF4B5795D}" type="presParOf" srcId="{1AA3A3C4-C5D8-4797-8346-83B4B3AF8598}" destId="{1D8295CA-E9C1-4337-832D-27D7918137CB}" srcOrd="11" destOrd="0" presId="urn:microsoft.com/office/officeart/2005/8/layout/cycle1"/>
    <dgm:cxn modelId="{2DE64EB2-0771-43A9-901E-85B0FB28727C}" type="presParOf" srcId="{1AA3A3C4-C5D8-4797-8346-83B4B3AF8598}" destId="{78271379-2CA8-48A9-8CC3-6ABCAE4434C7}" srcOrd="12" destOrd="0" presId="urn:microsoft.com/office/officeart/2005/8/layout/cycle1"/>
    <dgm:cxn modelId="{F7A21F5F-ED67-416A-9616-51F663102841}" type="presParOf" srcId="{1AA3A3C4-C5D8-4797-8346-83B4B3AF8598}" destId="{0B798BB1-69E6-4FE7-8801-330251CB8FA3}" srcOrd="13" destOrd="0" presId="urn:microsoft.com/office/officeart/2005/8/layout/cycle1"/>
    <dgm:cxn modelId="{8BDBDA56-BE3E-4FC3-9A07-6C878A5CD534}" type="presParOf" srcId="{1AA3A3C4-C5D8-4797-8346-83B4B3AF8598}" destId="{9E1CF0B9-11E8-4E6B-8E7E-8B9B1A98F65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6CBC6C-1847-4979-BAE2-8E0D2E2A23DD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pl-PL"/>
        </a:p>
      </dgm:t>
    </dgm:pt>
    <dgm:pt modelId="{AB11A1EE-F98A-45EB-8499-D07CA2EC39F6}" type="parTrans" cxnId="{39A80ECE-118B-4BA5-B110-B2E59E4C109E}">
      <dgm:prSet/>
      <dgm:spPr/>
      <dgm:t>
        <a:bodyPr/>
        <a:lstStyle/>
        <a:p>
          <a:endParaRPr lang="pl-PL"/>
        </a:p>
      </dgm:t>
    </dgm:pt>
    <dgm:pt modelId="{14C802DE-4BEE-4934-A80D-D73B9455BCE8}">
      <dgm:prSet phldrT="[Tekst]" custT="1"/>
      <dgm:spPr>
        <a:noFill/>
        <a:ln>
          <a:noFill/>
        </a:ln>
      </dgm:spPr>
      <dgm:t>
        <a:bodyPr/>
        <a:lstStyle/>
        <a:p>
          <a:r>
            <a:rPr lang="es" sz="5400" b="1" i="0" strike="noStrike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1 – </a:t>
          </a:r>
          <a:r>
            <a:rPr lang="es" sz="5400" b="1" i="0" strike="noStrike" cap="none" spc="0" baseline="0" dirty="0">
              <a:solidFill>
                <a:srgbClr val="FF0000"/>
              </a:solidFill>
              <a:effectLst/>
              <a:latin typeface="Montserrat-Regular"/>
              <a:ea typeface="Montserrat-Regular"/>
              <a:cs typeface="Montserrat-Regular"/>
            </a:rPr>
            <a:t>S</a:t>
          </a:r>
          <a:r>
            <a:rPr lang="es" sz="5400" b="1" i="0" strike="noStrike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ort (Separar)</a:t>
          </a:r>
        </a:p>
      </dgm:t>
    </dgm:pt>
    <dgm:pt modelId="{25E994F6-571D-4262-99FE-3DC3F59FC098}" type="sibTrans" cxnId="{39A80ECE-118B-4BA5-B110-B2E59E4C109E}">
      <dgm:prSet/>
      <dgm:spPr/>
      <dgm:t>
        <a:bodyPr/>
        <a:lstStyle/>
        <a:p>
          <a:endParaRPr lang="pl-PL"/>
        </a:p>
      </dgm:t>
    </dgm:pt>
    <dgm:pt modelId="{D2ADEFA1-679B-49DE-9834-2E8237571096}" type="parTrans" cxnId="{5A1C998E-FFF8-4862-8595-F613A11F9480}">
      <dgm:prSet/>
      <dgm:spPr/>
      <dgm:t>
        <a:bodyPr/>
        <a:lstStyle/>
        <a:p>
          <a:endParaRPr lang="pl-PL"/>
        </a:p>
      </dgm:t>
    </dgm:pt>
    <dgm:pt modelId="{AEA291A1-6354-41B2-B8CE-99D2CA2E5C44}">
      <dgm:prSet phldrT="[Tekst]" custT="1"/>
      <dgm:spPr>
        <a:noFill/>
        <a:ln>
          <a:noFill/>
        </a:ln>
      </dgm:spPr>
      <dgm:t>
        <a:bodyPr/>
        <a:lstStyle/>
        <a:p>
          <a:r>
            <a:rPr lang="es" sz="5400" b="1" i="0" strike="noStrike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2 – </a:t>
          </a:r>
          <a:r>
            <a:rPr lang="es" sz="5400" b="1" i="0" strike="noStrike" cap="none" spc="0" baseline="0" dirty="0">
              <a:solidFill>
                <a:srgbClr val="FF0000"/>
              </a:solidFill>
              <a:effectLst/>
              <a:latin typeface="PT Sans"/>
              <a:ea typeface="PT Sans"/>
              <a:cs typeface="PT Sans"/>
            </a:rPr>
            <a:t>S</a:t>
          </a:r>
          <a:r>
            <a:rPr lang="es" sz="5400" b="1" i="0" strike="noStrike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et in order</a:t>
          </a:r>
          <a:r>
            <a:rPr lang="es" sz="5400" b="1" i="0" strike="noStrike" cap="none" spc="0" baseline="0" dirty="0">
              <a:solidFill>
                <a:srgbClr val="AC9006"/>
              </a:solidFill>
              <a:effectLst/>
              <a:latin typeface="Montserrat-Regular"/>
              <a:ea typeface="Montserrat-Regular"/>
              <a:cs typeface="Montserrat-Regular"/>
            </a:rPr>
            <a:t> </a:t>
          </a:r>
          <a:r>
            <a:rPr lang="es" sz="5400" b="1" i="0" strike="noStrike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(Ordenar)</a:t>
          </a:r>
        </a:p>
      </dgm:t>
    </dgm:pt>
    <dgm:pt modelId="{4CD6FD06-870E-4F92-894E-86534190460A}" type="sibTrans" cxnId="{5A1C998E-FFF8-4862-8595-F613A11F9480}">
      <dgm:prSet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pl-PL"/>
        </a:p>
      </dgm:t>
    </dgm:pt>
    <dgm:pt modelId="{EC285215-D916-4E9F-A30E-AA2A6DBB4C80}" type="parTrans" cxnId="{223337CF-1855-4B07-8723-CCE472391AD5}">
      <dgm:prSet/>
      <dgm:spPr/>
      <dgm:t>
        <a:bodyPr/>
        <a:lstStyle/>
        <a:p>
          <a:endParaRPr lang="pl-PL"/>
        </a:p>
      </dgm:t>
    </dgm:pt>
    <dgm:pt modelId="{E66423A9-9C21-4266-BCF6-550ADDD539DF}">
      <dgm:prSet phldrT="[Tekst]" custT="1"/>
      <dgm:spPr>
        <a:noFill/>
        <a:ln>
          <a:noFill/>
        </a:ln>
      </dgm:spPr>
      <dgm:t>
        <a:bodyPr/>
        <a:lstStyle/>
        <a:p>
          <a:r>
            <a:rPr lang="es" sz="5400" b="1" i="0" strike="noStrike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3</a:t>
          </a:r>
          <a:r>
            <a:rPr lang="es" sz="5400" b="1" i="0" strike="noStrike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 – </a:t>
          </a:r>
          <a:r>
            <a:rPr lang="es" sz="5400" b="1" i="0" strike="noStrike" cap="none" spc="0" baseline="0" dirty="0">
              <a:solidFill>
                <a:srgbClr val="FF0000"/>
              </a:solidFill>
              <a:effectLst/>
              <a:latin typeface="PT Sans"/>
              <a:ea typeface="PT Sans"/>
              <a:cs typeface="PT Sans"/>
            </a:rPr>
            <a:t>S</a:t>
          </a:r>
          <a:r>
            <a:rPr lang="es" sz="5400" b="1" i="0" strike="noStrike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hine</a:t>
          </a:r>
          <a:r>
            <a:rPr lang="es" sz="5400" b="1" i="0" strike="noStrike" cap="none" spc="0" baseline="0" dirty="0">
              <a:solidFill>
                <a:srgbClr val="AC9006"/>
              </a:solidFill>
              <a:effectLst/>
              <a:latin typeface="Montserrat-Regular"/>
              <a:ea typeface="Montserrat-Regular"/>
              <a:cs typeface="Montserrat-Regular"/>
            </a:rPr>
            <a:t> </a:t>
          </a:r>
          <a:r>
            <a:rPr lang="es" sz="5400" b="1" i="0" strike="noStrike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(Limpiar)</a:t>
          </a:r>
        </a:p>
      </dgm:t>
    </dgm:pt>
    <dgm:pt modelId="{8C604290-DFA8-4B57-AB22-792DAE7E08A0}" type="sibTrans" cxnId="{223337CF-1855-4B07-8723-CCE472391AD5}">
      <dgm:prSet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pl-PL"/>
        </a:p>
      </dgm:t>
    </dgm:pt>
    <dgm:pt modelId="{450C7F8E-231C-4BBD-B964-8F8F876236CD}" type="parTrans" cxnId="{9CD461D4-3577-4C2A-BD62-4E5BEED441D8}">
      <dgm:prSet/>
      <dgm:spPr/>
      <dgm:t>
        <a:bodyPr/>
        <a:lstStyle/>
        <a:p>
          <a:endParaRPr lang="pl-PL"/>
        </a:p>
      </dgm:t>
    </dgm:pt>
    <dgm:pt modelId="{22F0BABD-EFB3-4CD9-A4A0-F11EA587C27C}">
      <dgm:prSet phldrT="[Tekst]" custT="1"/>
      <dgm:spPr>
        <a:noFill/>
        <a:ln>
          <a:noFill/>
        </a:ln>
      </dgm:spPr>
      <dgm:t>
        <a:bodyPr/>
        <a:lstStyle/>
        <a:p>
          <a:r>
            <a:rPr lang="es" sz="5300" b="1" i="0" strike="noStrike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4</a:t>
          </a:r>
          <a:r>
            <a:rPr lang="es" sz="5300" b="1" i="0" strike="noStrike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 – </a:t>
          </a:r>
          <a:r>
            <a:rPr lang="es" sz="5300" b="1" i="0" strike="noStrike" cap="none" spc="0" baseline="0" dirty="0">
              <a:solidFill>
                <a:srgbClr val="FF0000"/>
              </a:solidFill>
              <a:effectLst/>
              <a:latin typeface="PT Sans"/>
              <a:ea typeface="PT Sans"/>
              <a:cs typeface="PT Sans"/>
            </a:rPr>
            <a:t>S</a:t>
          </a:r>
          <a:r>
            <a:rPr lang="es" sz="5300" b="1" i="0" strike="noStrike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tandarise</a:t>
          </a:r>
          <a:r>
            <a:rPr lang="es" sz="5300" b="1" i="0" strike="noStrike" cap="none" spc="0" baseline="0" dirty="0">
              <a:solidFill>
                <a:srgbClr val="AC9006"/>
              </a:solidFill>
              <a:effectLst/>
              <a:latin typeface="Montserrat-Regular"/>
              <a:ea typeface="Montserrat-Regular"/>
              <a:cs typeface="Montserrat-Regular"/>
            </a:rPr>
            <a:t> </a:t>
          </a:r>
        </a:p>
        <a:p>
          <a:r>
            <a:rPr lang="es" sz="5300" b="1" i="0" strike="noStrike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(Estandarizar)</a:t>
          </a:r>
        </a:p>
      </dgm:t>
    </dgm:pt>
    <dgm:pt modelId="{A6AC0A5E-C919-480B-ABA7-49F3BEEEBF77}" type="sibTrans" cxnId="{9CD461D4-3577-4C2A-BD62-4E5BEED441D8}">
      <dgm:prSet/>
      <dgm:spPr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</dgm:spPr>
      <dgm:t>
        <a:bodyPr/>
        <a:lstStyle/>
        <a:p>
          <a:endParaRPr lang="pl-PL"/>
        </a:p>
      </dgm:t>
    </dgm:pt>
    <dgm:pt modelId="{1C204B9D-4102-4129-AF3A-AD43FBA881C1}" type="parTrans" cxnId="{D0B15143-6C51-47BA-ACF5-A900E73608E1}">
      <dgm:prSet/>
      <dgm:spPr/>
      <dgm:t>
        <a:bodyPr/>
        <a:lstStyle/>
        <a:p>
          <a:endParaRPr lang="pl-PL"/>
        </a:p>
      </dgm:t>
    </dgm:pt>
    <dgm:pt modelId="{D773CB94-2E80-42EB-8567-67421B0C811F}">
      <dgm:prSet phldrT="[Tekst]" custT="1"/>
      <dgm:spPr>
        <a:noFill/>
        <a:ln>
          <a:noFill/>
        </a:ln>
      </dgm:spPr>
      <dgm:t>
        <a:bodyPr/>
        <a:lstStyle/>
        <a:p>
          <a:r>
            <a:rPr lang="es" sz="5300" b="1" i="0" strike="noStrike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5 – </a:t>
          </a:r>
          <a:r>
            <a:rPr lang="es" sz="5300" b="1" i="0" strike="noStrike" cap="none" spc="0" baseline="0" dirty="0">
              <a:solidFill>
                <a:srgbClr val="FF0000"/>
              </a:solidFill>
              <a:effectLst/>
              <a:latin typeface="Montserrat-Regular"/>
              <a:ea typeface="Montserrat-Regular"/>
              <a:cs typeface="Montserrat-Regular"/>
            </a:rPr>
            <a:t>S</a:t>
          </a:r>
          <a:r>
            <a:rPr lang="es" sz="5300" b="1" i="0" strike="noStrike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ustain (Generar disciplina y hábito</a:t>
          </a:r>
          <a:r>
            <a:rPr lang="es" sz="6400" b="1" i="0" strike="noStrike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)</a:t>
          </a:r>
        </a:p>
      </dgm:t>
    </dgm:pt>
    <dgm:pt modelId="{04E1A59B-EB0F-433F-AE9B-2007BACFA095}" type="sibTrans" cxnId="{D0B15143-6C51-47BA-ACF5-A900E73608E1}">
      <dgm:prSet/>
      <dgm:spPr/>
      <dgm:t>
        <a:bodyPr/>
        <a:lstStyle/>
        <a:p>
          <a:endParaRPr lang="pl-PL"/>
        </a:p>
      </dgm:t>
    </dgm:pt>
    <dgm:pt modelId="{21B50E89-5220-41EC-ACCC-B7B6B40C39E9}" type="pres">
      <dgm:prSet presAssocID="{2E6CBC6C-1847-4979-BAE2-8E0D2E2A23DD}" presName="Name0" presStyleCnt="0">
        <dgm:presLayoutVars>
          <dgm:chMax val="7"/>
          <dgm:chPref val="5"/>
        </dgm:presLayoutVars>
      </dgm:prSet>
      <dgm:spPr/>
    </dgm:pt>
    <dgm:pt modelId="{88CEB2B4-FAE6-4ADA-9824-66A2455DA3D8}" type="pres">
      <dgm:prSet presAssocID="{2E6CBC6C-1847-4979-BAE2-8E0D2E2A23DD}" presName="arrowNode" presStyleLbl="node1" presStyleIdx="0" presStyleCnt="1"/>
      <dgm:spPr/>
    </dgm:pt>
    <dgm:pt modelId="{AF327509-CD76-486B-90FA-91D9EF50EB26}" type="pres">
      <dgm:prSet presAssocID="{14C802DE-4BEE-4934-A80D-D73B9455BCE8}" presName="txNode1" presStyleLbl="revTx" presStyleIdx="0" presStyleCnt="5" custScaleX="72488" custScaleY="97983" custLinFactY="4326" custLinFactNeighborX="-48733" custLinFactNeighborY="100000">
        <dgm:presLayoutVars>
          <dgm:bulletEnabled val="1"/>
        </dgm:presLayoutVars>
      </dgm:prSet>
      <dgm:spPr/>
    </dgm:pt>
    <dgm:pt modelId="{AEB6FDE4-7DA8-4A77-BD5E-B02B0007E61B}" type="pres">
      <dgm:prSet presAssocID="{AEA291A1-6354-41B2-B8CE-99D2CA2E5C44}" presName="txNode2" presStyleLbl="revTx" presStyleIdx="1" presStyleCnt="5" custScaleX="91959" custLinFactNeighborX="-3143" custLinFactNeighborY="-1163">
        <dgm:presLayoutVars>
          <dgm:bulletEnabled val="1"/>
        </dgm:presLayoutVars>
      </dgm:prSet>
      <dgm:spPr/>
    </dgm:pt>
    <dgm:pt modelId="{2558ED39-DF40-4680-924A-72235CF7BFD5}" type="pres">
      <dgm:prSet presAssocID="{4CD6FD06-870E-4F92-894E-86534190460A}" presName="dotNode2" presStyleCnt="0"/>
      <dgm:spPr/>
    </dgm:pt>
    <dgm:pt modelId="{99F63458-DDC8-48E2-9A86-64C97CF77187}" type="pres">
      <dgm:prSet presAssocID="{4CD6FD06-870E-4F92-894E-86534190460A}" presName="dotRepeatNode" presStyleLbl="fgShp" presStyleIdx="0" presStyleCnt="3"/>
      <dgm:spPr/>
    </dgm:pt>
    <dgm:pt modelId="{1203DD06-382D-4495-BD3A-140D90F157D6}" type="pres">
      <dgm:prSet presAssocID="{E66423A9-9C21-4266-BCF6-550ADDD539DF}" presName="txNode3" presStyleLbl="revTx" presStyleIdx="2" presStyleCnt="5" custLinFactNeighborX="12215" custLinFactNeighborY="50524">
        <dgm:presLayoutVars>
          <dgm:bulletEnabled val="1"/>
        </dgm:presLayoutVars>
      </dgm:prSet>
      <dgm:spPr/>
    </dgm:pt>
    <dgm:pt modelId="{D6908A5D-D41B-447E-B0D9-AF918D8D837B}" type="pres">
      <dgm:prSet presAssocID="{8C604290-DFA8-4B57-AB22-792DAE7E08A0}" presName="dotNode3" presStyleCnt="0"/>
      <dgm:spPr/>
    </dgm:pt>
    <dgm:pt modelId="{C21365E1-F230-43B8-981C-B70A98FA41D5}" type="pres">
      <dgm:prSet presAssocID="{8C604290-DFA8-4B57-AB22-792DAE7E08A0}" presName="dotRepeatNode" presStyleLbl="fgShp" presStyleIdx="1" presStyleCnt="3"/>
      <dgm:spPr/>
    </dgm:pt>
    <dgm:pt modelId="{CFC8720A-2DEE-4010-94E2-6E47AFB8F7C9}" type="pres">
      <dgm:prSet presAssocID="{22F0BABD-EFB3-4CD9-A4A0-F11EA587C27C}" presName="txNode4" presStyleLbl="revTx" presStyleIdx="3" presStyleCnt="5" custScaleX="201505" custLinFactNeighborX="44562" custLinFactNeighborY="-36202">
        <dgm:presLayoutVars>
          <dgm:bulletEnabled val="1"/>
        </dgm:presLayoutVars>
      </dgm:prSet>
      <dgm:spPr/>
    </dgm:pt>
    <dgm:pt modelId="{243357F4-C41C-4C67-9F59-7B35F48571E6}" type="pres">
      <dgm:prSet presAssocID="{A6AC0A5E-C919-480B-ABA7-49F3BEEEBF77}" presName="dotNode4" presStyleCnt="0"/>
      <dgm:spPr/>
    </dgm:pt>
    <dgm:pt modelId="{0C819AA5-9FFD-4ACD-98A2-8498EDA13C6A}" type="pres">
      <dgm:prSet presAssocID="{A6AC0A5E-C919-480B-ABA7-49F3BEEEBF77}" presName="dotRepeatNode" presStyleLbl="fgShp" presStyleIdx="2" presStyleCnt="3"/>
      <dgm:spPr/>
    </dgm:pt>
    <dgm:pt modelId="{2AA2FB86-2435-4BD3-BAA0-0CC0F6310D8E}" type="pres">
      <dgm:prSet presAssocID="{D773CB94-2E80-42EB-8567-67421B0C811F}" presName="txNode5" presStyleLbl="revTx" presStyleIdx="4" presStyleCnt="5" custScaleY="100220" custLinFactNeighborX="-41372" custLinFactNeighborY="-2484">
        <dgm:presLayoutVars>
          <dgm:bulletEnabled val="1"/>
        </dgm:presLayoutVars>
      </dgm:prSet>
      <dgm:spPr/>
    </dgm:pt>
  </dgm:ptLst>
  <dgm:cxnLst>
    <dgm:cxn modelId="{415FE90A-BA58-4FFA-A94B-BBD08C30BEA9}" type="presOf" srcId="{8C604290-DFA8-4B57-AB22-792DAE7E08A0}" destId="{C21365E1-F230-43B8-981C-B70A98FA41D5}" srcOrd="0" destOrd="0" presId="urn:microsoft.com/office/officeart/2009/3/layout/DescendingProcess"/>
    <dgm:cxn modelId="{62D2F119-3065-4EDC-8B52-0FD1E75E3F6F}" type="presOf" srcId="{E66423A9-9C21-4266-BCF6-550ADDD539DF}" destId="{1203DD06-382D-4495-BD3A-140D90F157D6}" srcOrd="0" destOrd="0" presId="urn:microsoft.com/office/officeart/2009/3/layout/DescendingProcess"/>
    <dgm:cxn modelId="{64956420-2484-4821-9269-4D64F704EF0B}" type="presOf" srcId="{14C802DE-4BEE-4934-A80D-D73B9455BCE8}" destId="{AF327509-CD76-486B-90FA-91D9EF50EB26}" srcOrd="0" destOrd="0" presId="urn:microsoft.com/office/officeart/2009/3/layout/DescendingProcess"/>
    <dgm:cxn modelId="{78796A29-EB5C-4253-85AF-F7271E5CCF5C}" type="presOf" srcId="{D773CB94-2E80-42EB-8567-67421B0C811F}" destId="{2AA2FB86-2435-4BD3-BAA0-0CC0F6310D8E}" srcOrd="0" destOrd="0" presId="urn:microsoft.com/office/officeart/2009/3/layout/DescendingProcess"/>
    <dgm:cxn modelId="{74852F36-8C9A-45C5-9F57-29254D4FF2C3}" type="presOf" srcId="{AEA291A1-6354-41B2-B8CE-99D2CA2E5C44}" destId="{AEB6FDE4-7DA8-4A77-BD5E-B02B0007E61B}" srcOrd="0" destOrd="0" presId="urn:microsoft.com/office/officeart/2009/3/layout/DescendingProcess"/>
    <dgm:cxn modelId="{D0B15143-6C51-47BA-ACF5-A900E73608E1}" srcId="{2E6CBC6C-1847-4979-BAE2-8E0D2E2A23DD}" destId="{D773CB94-2E80-42EB-8567-67421B0C811F}" srcOrd="4" destOrd="0" parTransId="{1C204B9D-4102-4129-AF3A-AD43FBA881C1}" sibTransId="{04E1A59B-EB0F-433F-AE9B-2007BACFA095}"/>
    <dgm:cxn modelId="{5A1C998E-FFF8-4862-8595-F613A11F9480}" srcId="{2E6CBC6C-1847-4979-BAE2-8E0D2E2A23DD}" destId="{AEA291A1-6354-41B2-B8CE-99D2CA2E5C44}" srcOrd="1" destOrd="0" parTransId="{D2ADEFA1-679B-49DE-9834-2E8237571096}" sibTransId="{4CD6FD06-870E-4F92-894E-86534190460A}"/>
    <dgm:cxn modelId="{212CCC94-3586-429E-A611-5DAE10262640}" type="presOf" srcId="{4CD6FD06-870E-4F92-894E-86534190460A}" destId="{99F63458-DDC8-48E2-9A86-64C97CF77187}" srcOrd="0" destOrd="0" presId="urn:microsoft.com/office/officeart/2009/3/layout/DescendingProcess"/>
    <dgm:cxn modelId="{312F9397-50B5-41A6-8FF5-0FD4B93ACACF}" type="presOf" srcId="{2E6CBC6C-1847-4979-BAE2-8E0D2E2A23DD}" destId="{21B50E89-5220-41EC-ACCC-B7B6B40C39E9}" srcOrd="0" destOrd="0" presId="urn:microsoft.com/office/officeart/2009/3/layout/DescendingProcess"/>
    <dgm:cxn modelId="{F620DABA-F516-4CA0-8542-4197D367FD73}" type="presOf" srcId="{22F0BABD-EFB3-4CD9-A4A0-F11EA587C27C}" destId="{CFC8720A-2DEE-4010-94E2-6E47AFB8F7C9}" srcOrd="0" destOrd="0" presId="urn:microsoft.com/office/officeart/2009/3/layout/DescendingProcess"/>
    <dgm:cxn modelId="{7C8490C3-902C-4708-8419-1968FC5B59DB}" type="presOf" srcId="{A6AC0A5E-C919-480B-ABA7-49F3BEEEBF77}" destId="{0C819AA5-9FFD-4ACD-98A2-8498EDA13C6A}" srcOrd="0" destOrd="0" presId="urn:microsoft.com/office/officeart/2009/3/layout/DescendingProcess"/>
    <dgm:cxn modelId="{39A80ECE-118B-4BA5-B110-B2E59E4C109E}" srcId="{2E6CBC6C-1847-4979-BAE2-8E0D2E2A23DD}" destId="{14C802DE-4BEE-4934-A80D-D73B9455BCE8}" srcOrd="0" destOrd="0" parTransId="{AB11A1EE-F98A-45EB-8499-D07CA2EC39F6}" sibTransId="{25E994F6-571D-4262-99FE-3DC3F59FC098}"/>
    <dgm:cxn modelId="{223337CF-1855-4B07-8723-CCE472391AD5}" srcId="{2E6CBC6C-1847-4979-BAE2-8E0D2E2A23DD}" destId="{E66423A9-9C21-4266-BCF6-550ADDD539DF}" srcOrd="2" destOrd="0" parTransId="{EC285215-D916-4E9F-A30E-AA2A6DBB4C80}" sibTransId="{8C604290-DFA8-4B57-AB22-792DAE7E08A0}"/>
    <dgm:cxn modelId="{9CD461D4-3577-4C2A-BD62-4E5BEED441D8}" srcId="{2E6CBC6C-1847-4979-BAE2-8E0D2E2A23DD}" destId="{22F0BABD-EFB3-4CD9-A4A0-F11EA587C27C}" srcOrd="3" destOrd="0" parTransId="{450C7F8E-231C-4BBD-B964-8F8F876236CD}" sibTransId="{A6AC0A5E-C919-480B-ABA7-49F3BEEEBF77}"/>
    <dgm:cxn modelId="{1AE7F961-16C1-4E49-AD61-FDA3D75A938F}" type="presParOf" srcId="{21B50E89-5220-41EC-ACCC-B7B6B40C39E9}" destId="{88CEB2B4-FAE6-4ADA-9824-66A2455DA3D8}" srcOrd="0" destOrd="0" presId="urn:microsoft.com/office/officeart/2009/3/layout/DescendingProcess"/>
    <dgm:cxn modelId="{0D227828-3779-4F04-99B8-2516154F796C}" type="presParOf" srcId="{21B50E89-5220-41EC-ACCC-B7B6B40C39E9}" destId="{AF327509-CD76-486B-90FA-91D9EF50EB26}" srcOrd="1" destOrd="0" presId="urn:microsoft.com/office/officeart/2009/3/layout/DescendingProcess"/>
    <dgm:cxn modelId="{4960CE9F-8360-4D95-9CBA-6A34D26C8181}" type="presParOf" srcId="{21B50E89-5220-41EC-ACCC-B7B6B40C39E9}" destId="{AEB6FDE4-7DA8-4A77-BD5E-B02B0007E61B}" srcOrd="2" destOrd="0" presId="urn:microsoft.com/office/officeart/2009/3/layout/DescendingProcess"/>
    <dgm:cxn modelId="{810DA530-881D-420B-9449-3E5C5D3848A9}" type="presParOf" srcId="{21B50E89-5220-41EC-ACCC-B7B6B40C39E9}" destId="{2558ED39-DF40-4680-924A-72235CF7BFD5}" srcOrd="3" destOrd="0" presId="urn:microsoft.com/office/officeart/2009/3/layout/DescendingProcess"/>
    <dgm:cxn modelId="{BD6D0692-108B-41E0-A0D4-EC3F096C4789}" type="presParOf" srcId="{2558ED39-DF40-4680-924A-72235CF7BFD5}" destId="{99F63458-DDC8-48E2-9A86-64C97CF77187}" srcOrd="0" destOrd="0" presId="urn:microsoft.com/office/officeart/2009/3/layout/DescendingProcess"/>
    <dgm:cxn modelId="{F26CCB5C-207F-4CDD-AA29-564975FD934A}" type="presParOf" srcId="{21B50E89-5220-41EC-ACCC-B7B6B40C39E9}" destId="{1203DD06-382D-4495-BD3A-140D90F157D6}" srcOrd="4" destOrd="0" presId="urn:microsoft.com/office/officeart/2009/3/layout/DescendingProcess"/>
    <dgm:cxn modelId="{228ED9AC-406B-4318-885A-D0E30DFB22C8}" type="presParOf" srcId="{21B50E89-5220-41EC-ACCC-B7B6B40C39E9}" destId="{D6908A5D-D41B-447E-B0D9-AF918D8D837B}" srcOrd="5" destOrd="0" presId="urn:microsoft.com/office/officeart/2009/3/layout/DescendingProcess"/>
    <dgm:cxn modelId="{77B43996-54B4-4B9D-9097-3DEA451846A0}" type="presParOf" srcId="{D6908A5D-D41B-447E-B0D9-AF918D8D837B}" destId="{C21365E1-F230-43B8-981C-B70A98FA41D5}" srcOrd="0" destOrd="0" presId="urn:microsoft.com/office/officeart/2009/3/layout/DescendingProcess"/>
    <dgm:cxn modelId="{E15D32A6-A233-4D35-B94A-A2C85EFAE239}" type="presParOf" srcId="{21B50E89-5220-41EC-ACCC-B7B6B40C39E9}" destId="{CFC8720A-2DEE-4010-94E2-6E47AFB8F7C9}" srcOrd="6" destOrd="0" presId="urn:microsoft.com/office/officeart/2009/3/layout/DescendingProcess"/>
    <dgm:cxn modelId="{E5E015BE-A5FC-4263-A509-572BC75C3617}" type="presParOf" srcId="{21B50E89-5220-41EC-ACCC-B7B6B40C39E9}" destId="{243357F4-C41C-4C67-9F59-7B35F48571E6}" srcOrd="7" destOrd="0" presId="urn:microsoft.com/office/officeart/2009/3/layout/DescendingProcess"/>
    <dgm:cxn modelId="{5D30F677-6A32-4DCD-8BDD-EEE5199F9B4A}" type="presParOf" srcId="{243357F4-C41C-4C67-9F59-7B35F48571E6}" destId="{0C819AA5-9FFD-4ACD-98A2-8498EDA13C6A}" srcOrd="0" destOrd="0" presId="urn:microsoft.com/office/officeart/2009/3/layout/DescendingProcess"/>
    <dgm:cxn modelId="{58710672-3F25-4CBD-84A3-872FB267C8FE}" type="presParOf" srcId="{21B50E89-5220-41EC-ACCC-B7B6B40C39E9}" destId="{2AA2FB86-2435-4BD3-BAA0-0CC0F6310D8E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67E00-439C-4F54-96E8-C44576A3FE5C}">
      <dsp:nvSpPr>
        <dsp:cNvPr id="0" name=""/>
        <dsp:cNvSpPr/>
      </dsp:nvSpPr>
      <dsp:spPr>
        <a:xfrm>
          <a:off x="9650875" y="7229026"/>
          <a:ext cx="5251674" cy="3401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600" kern="1200">
            <a:solidFill>
              <a:schemeClr val="tx2">
                <a:lumMod val="10000"/>
              </a:schemeClr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2600" b="0" i="0" strike="noStrike" kern="1200" cap="none" spc="0" baseline="0" dirty="0">
              <a:solidFill>
                <a:srgbClr val="151618"/>
              </a:solidFill>
              <a:effectLst/>
              <a:latin typeface="Montserrat-Regular"/>
              <a:ea typeface="Montserrat-Regular"/>
              <a:cs typeface="Montserrat-Regular"/>
            </a:rPr>
            <a:t>Procesos de comprobación y medición.</a:t>
          </a:r>
          <a:endParaRPr lang="pl-PL" sz="26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1301106" y="8154228"/>
        <a:ext cx="3526714" cy="2401963"/>
      </dsp:txXfrm>
    </dsp:sp>
    <dsp:sp modelId="{7D015CCC-E502-41F0-A7C2-915A3A8C824E}">
      <dsp:nvSpPr>
        <dsp:cNvPr id="0" name=""/>
        <dsp:cNvSpPr/>
      </dsp:nvSpPr>
      <dsp:spPr>
        <a:xfrm>
          <a:off x="1082352" y="7229026"/>
          <a:ext cx="5251674" cy="3401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2600" b="0" i="0" strike="noStrike" kern="1200" cap="none" spc="0" baseline="0" dirty="0">
              <a:solidFill>
                <a:srgbClr val="151618"/>
              </a:solidFill>
              <a:effectLst/>
              <a:latin typeface="Montserrat-Regular"/>
              <a:ea typeface="Montserrat-Regular"/>
              <a:cs typeface="Montserrat-Regular"/>
            </a:rPr>
            <a:t>Tomar medidas para   la mejora continua del proceso.</a:t>
          </a:r>
          <a:endParaRPr lang="pl-PL" sz="26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157081" y="8154228"/>
        <a:ext cx="3526714" cy="2401963"/>
      </dsp:txXfrm>
    </dsp:sp>
    <dsp:sp modelId="{B2F2588A-4912-4C43-AEAE-901AF4A9757F}">
      <dsp:nvSpPr>
        <dsp:cNvPr id="0" name=""/>
        <dsp:cNvSpPr/>
      </dsp:nvSpPr>
      <dsp:spPr>
        <a:xfrm>
          <a:off x="9650875" y="0"/>
          <a:ext cx="5251674" cy="3401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l-PL" sz="2600" kern="1200">
            <a:solidFill>
              <a:schemeClr val="bg2"/>
            </a:solidFill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2600" b="0" i="0" strike="noStrike" kern="1200" cap="none" spc="0" baseline="0" dirty="0">
              <a:solidFill>
                <a:srgbClr val="151618"/>
              </a:solidFill>
              <a:effectLst/>
              <a:latin typeface="Montserrat-Regular"/>
              <a:ea typeface="Montserrat-Regular"/>
              <a:cs typeface="Montserrat-Regular"/>
            </a:rPr>
            <a:t>Implantar procesos (cambios en los procesos).</a:t>
          </a:r>
          <a:endParaRPr lang="pl-PL" sz="26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1301106" y="74729"/>
        <a:ext cx="3526714" cy="2401963"/>
      </dsp:txXfrm>
    </dsp:sp>
    <dsp:sp modelId="{098A0D10-5D9E-4F2B-B738-A2A4E44307E6}">
      <dsp:nvSpPr>
        <dsp:cNvPr id="0" name=""/>
        <dsp:cNvSpPr/>
      </dsp:nvSpPr>
      <dsp:spPr>
        <a:xfrm>
          <a:off x="1082352" y="0"/>
          <a:ext cx="5251674" cy="3401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2600" b="0" i="0" strike="noStrike" kern="1200" cap="none" spc="0" baseline="0" dirty="0">
              <a:solidFill>
                <a:srgbClr val="151618"/>
              </a:solidFill>
              <a:effectLst/>
              <a:latin typeface="Montserrat-Regular"/>
              <a:ea typeface="Montserrat-Regular"/>
              <a:cs typeface="Montserrat-Regular"/>
            </a:rPr>
            <a:t>Establecer una serie de objetivos y procesos necesarios para obtener resultados que se ajusten a los requisitos del cliente.</a:t>
          </a:r>
          <a:endParaRPr lang="pl-PL" sz="26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1157081" y="74729"/>
        <a:ext cx="3526714" cy="2401963"/>
      </dsp:txXfrm>
    </dsp:sp>
    <dsp:sp modelId="{160DF920-9481-4D0A-8B30-CF24A2460E93}">
      <dsp:nvSpPr>
        <dsp:cNvPr id="0" name=""/>
        <dsp:cNvSpPr/>
      </dsp:nvSpPr>
      <dsp:spPr>
        <a:xfrm>
          <a:off x="3282953" y="605962"/>
          <a:ext cx="4603188" cy="4603188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5000" b="1" i="0" strike="noStrike" kern="1200" cap="none" spc="0" baseline="0" dirty="0">
              <a:solidFill>
                <a:srgbClr val="151618"/>
              </a:solidFill>
              <a:effectLst/>
              <a:latin typeface="Montserrat-Regular"/>
              <a:ea typeface="Montserrat-Regular"/>
              <a:cs typeface="Montserrat-Regular"/>
            </a:rPr>
            <a:t>P</a:t>
          </a:r>
          <a:r>
            <a:rPr lang="es" sz="5000" b="0" i="0" strike="noStrike" kern="1200" cap="none" spc="0" baseline="0" dirty="0">
              <a:solidFill>
                <a:srgbClr val="151618"/>
              </a:solidFill>
              <a:effectLst/>
              <a:latin typeface="Montserrat-Regular"/>
              <a:ea typeface="Montserrat-Regular"/>
              <a:cs typeface="Montserrat-Regular"/>
            </a:rPr>
            <a:t>lanificar</a:t>
          </a:r>
        </a:p>
      </dsp:txBody>
      <dsp:txXfrm>
        <a:off x="4631196" y="1954205"/>
        <a:ext cx="3254945" cy="3254945"/>
      </dsp:txXfrm>
    </dsp:sp>
    <dsp:sp modelId="{BB28C920-FB3A-4A78-943A-02DE63825683}">
      <dsp:nvSpPr>
        <dsp:cNvPr id="0" name=""/>
        <dsp:cNvSpPr/>
      </dsp:nvSpPr>
      <dsp:spPr>
        <a:xfrm rot="5400000">
          <a:off x="8098760" y="605962"/>
          <a:ext cx="4603188" cy="460318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5000" b="1" i="0" strike="noStrike" kern="1200" cap="none" spc="0" baseline="0" dirty="0">
              <a:solidFill>
                <a:srgbClr val="151618"/>
              </a:solidFill>
              <a:effectLst/>
              <a:latin typeface="Montserrat-Regular"/>
              <a:ea typeface="Montserrat-Regular"/>
              <a:cs typeface="Montserrat-Regular"/>
            </a:rPr>
            <a:t>H</a:t>
          </a:r>
          <a:r>
            <a:rPr lang="es" sz="5000" b="0" i="0" strike="noStrike" kern="1200" cap="none" spc="0" baseline="0" dirty="0">
              <a:solidFill>
                <a:srgbClr val="151618"/>
              </a:solidFill>
              <a:effectLst/>
              <a:latin typeface="Montserrat-Regular"/>
              <a:ea typeface="Montserrat-Regular"/>
              <a:cs typeface="Montserrat-Regular"/>
            </a:rPr>
            <a:t>acer</a:t>
          </a:r>
        </a:p>
      </dsp:txBody>
      <dsp:txXfrm rot="-5400000">
        <a:off x="8098760" y="1954205"/>
        <a:ext cx="3254945" cy="3254945"/>
      </dsp:txXfrm>
    </dsp:sp>
    <dsp:sp modelId="{DB7645EE-33D8-47E1-927C-D6A410B6ADAB}">
      <dsp:nvSpPr>
        <dsp:cNvPr id="0" name=""/>
        <dsp:cNvSpPr/>
      </dsp:nvSpPr>
      <dsp:spPr>
        <a:xfrm rot="10800000">
          <a:off x="8098760" y="5421769"/>
          <a:ext cx="4603188" cy="460318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5000" b="1" i="0" strike="noStrike" kern="1200" cap="none" spc="0" baseline="0" dirty="0">
              <a:solidFill>
                <a:srgbClr val="DCDEE0"/>
              </a:solidFill>
              <a:effectLst/>
              <a:latin typeface="Montserrat-Regular"/>
              <a:ea typeface="Montserrat-Regular"/>
              <a:cs typeface="Montserrat-Regular"/>
            </a:rPr>
            <a:t>V</a:t>
          </a:r>
          <a:r>
            <a:rPr lang="es" sz="5000" b="0" i="0" strike="noStrike" kern="1200" cap="none" spc="0" baseline="0" dirty="0">
              <a:solidFill>
                <a:srgbClr val="DCDEE0"/>
              </a:solidFill>
              <a:effectLst/>
              <a:latin typeface="Montserrat-Regular"/>
              <a:ea typeface="Montserrat-Regular"/>
              <a:cs typeface="Montserrat-Regular"/>
            </a:rPr>
            <a:t>erificar</a:t>
          </a:r>
          <a:endParaRPr lang="pl-PL" sz="5000" kern="1200" dirty="0">
            <a:solidFill>
              <a:schemeClr val="tx2"/>
            </a:solidFill>
          </a:endParaRPr>
        </a:p>
      </dsp:txBody>
      <dsp:txXfrm rot="10800000">
        <a:off x="8098760" y="5421769"/>
        <a:ext cx="3254945" cy="3254945"/>
      </dsp:txXfrm>
    </dsp:sp>
    <dsp:sp modelId="{D188282D-DEC4-4406-9BB3-C4C114E5F730}">
      <dsp:nvSpPr>
        <dsp:cNvPr id="0" name=""/>
        <dsp:cNvSpPr/>
      </dsp:nvSpPr>
      <dsp:spPr>
        <a:xfrm rot="16200000">
          <a:off x="3282953" y="5421769"/>
          <a:ext cx="4603188" cy="4603188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0" tIns="355600" rIns="355600" bIns="3556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5000" b="1" i="0" strike="noStrike" kern="1200" cap="none" spc="0" baseline="0" dirty="0">
              <a:solidFill>
                <a:srgbClr val="DCDEE0"/>
              </a:solidFill>
              <a:effectLst/>
              <a:latin typeface="Montserrat-Regular"/>
              <a:ea typeface="Montserrat-Regular"/>
              <a:cs typeface="Montserrat-Regular"/>
            </a:rPr>
            <a:t>A</a:t>
          </a:r>
          <a:r>
            <a:rPr lang="es" sz="5000" b="0" i="0" strike="noStrike" kern="1200" cap="none" spc="0" baseline="0" dirty="0">
              <a:solidFill>
                <a:srgbClr val="DCDEE0"/>
              </a:solidFill>
              <a:effectLst/>
              <a:latin typeface="Montserrat-Regular"/>
              <a:ea typeface="Montserrat-Regular"/>
              <a:cs typeface="Montserrat-Regular"/>
            </a:rPr>
            <a:t>ctuar/</a:t>
          </a:r>
        </a:p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5000" b="1" i="0" strike="noStrike" kern="1200" cap="none" spc="0" baseline="0" dirty="0">
              <a:solidFill>
                <a:srgbClr val="DCDEE0"/>
              </a:solidFill>
              <a:effectLst/>
              <a:latin typeface="Montserrat-Regular"/>
              <a:ea typeface="Montserrat-Regular"/>
              <a:cs typeface="Montserrat-Regular"/>
            </a:rPr>
            <a:t>A</a:t>
          </a:r>
          <a:r>
            <a:rPr lang="es" sz="5000" b="0" i="0" strike="noStrike" kern="1200" cap="none" spc="0" baseline="0" dirty="0">
              <a:solidFill>
                <a:srgbClr val="DCDEE0"/>
              </a:solidFill>
              <a:effectLst/>
              <a:latin typeface="Montserrat-Regular"/>
              <a:ea typeface="Montserrat-Regular"/>
              <a:cs typeface="Montserrat-Regular"/>
            </a:rPr>
            <a:t>justar</a:t>
          </a:r>
          <a:endParaRPr lang="pl-PL" sz="5000" b="0" kern="1200" dirty="0">
            <a:solidFill>
              <a:schemeClr val="bg2"/>
            </a:solidFill>
          </a:endParaRPr>
        </a:p>
      </dsp:txBody>
      <dsp:txXfrm rot="5400000">
        <a:off x="4631196" y="5421769"/>
        <a:ext cx="3254945" cy="3254945"/>
      </dsp:txXfrm>
    </dsp:sp>
    <dsp:sp modelId="{4DB80193-D7D8-45E2-8C47-2CA6C54DA5C9}">
      <dsp:nvSpPr>
        <dsp:cNvPr id="0" name=""/>
        <dsp:cNvSpPr/>
      </dsp:nvSpPr>
      <dsp:spPr>
        <a:xfrm>
          <a:off x="7197790" y="4358677"/>
          <a:ext cx="1589322" cy="138201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94CD3-9ACE-4668-911D-FFD69F0CABCF}">
      <dsp:nvSpPr>
        <dsp:cNvPr id="0" name=""/>
        <dsp:cNvSpPr/>
      </dsp:nvSpPr>
      <dsp:spPr>
        <a:xfrm rot="10800000">
          <a:off x="7197790" y="4890223"/>
          <a:ext cx="1589322" cy="138201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2A5D4-D3A7-4492-9591-10F29643035E}">
      <dsp:nvSpPr>
        <dsp:cNvPr id="0" name=""/>
        <dsp:cNvSpPr/>
      </dsp:nvSpPr>
      <dsp:spPr>
        <a:xfrm>
          <a:off x="7761160" y="70115"/>
          <a:ext cx="2345997" cy="234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4000" b="1" i="0" strike="noStrike" kern="1200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D</a:t>
          </a:r>
          <a:r>
            <a:rPr lang="es" sz="4000" b="0" i="0" strike="noStrike" kern="1200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efine (definir)</a:t>
          </a:r>
          <a:endParaRPr lang="pl-PL" sz="4000" kern="1200" dirty="0"/>
        </a:p>
      </dsp:txBody>
      <dsp:txXfrm>
        <a:off x="7761160" y="70115"/>
        <a:ext cx="2345997" cy="2345997"/>
      </dsp:txXfrm>
    </dsp:sp>
    <dsp:sp modelId="{A8207844-6F9E-482E-A734-30A3ACA65923}">
      <dsp:nvSpPr>
        <dsp:cNvPr id="0" name=""/>
        <dsp:cNvSpPr/>
      </dsp:nvSpPr>
      <dsp:spPr>
        <a:xfrm>
          <a:off x="2231066" y="867"/>
          <a:ext cx="8810252" cy="8810252"/>
        </a:xfrm>
        <a:prstGeom prst="circularArrow">
          <a:avLst>
            <a:gd name="adj1" fmla="val 5192"/>
            <a:gd name="adj2" fmla="val 335353"/>
            <a:gd name="adj3" fmla="val 21295524"/>
            <a:gd name="adj4" fmla="val 19764239"/>
            <a:gd name="adj5" fmla="val 6058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5CE68-F2BB-4CF2-A0EE-3C0A3AD829CD}">
      <dsp:nvSpPr>
        <dsp:cNvPr id="0" name=""/>
        <dsp:cNvSpPr/>
      </dsp:nvSpPr>
      <dsp:spPr>
        <a:xfrm>
          <a:off x="9181381" y="4441108"/>
          <a:ext cx="2345997" cy="234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4000" b="1" i="0" strike="noStrike" kern="1200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M</a:t>
          </a:r>
          <a:r>
            <a:rPr lang="es" sz="4000" b="0" i="0" strike="noStrike" kern="1200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easure (medir)</a:t>
          </a:r>
          <a:endParaRPr lang="pl-PL" sz="4000" kern="1200" dirty="0"/>
        </a:p>
      </dsp:txBody>
      <dsp:txXfrm>
        <a:off x="9181381" y="4441108"/>
        <a:ext cx="2345997" cy="2345997"/>
      </dsp:txXfrm>
    </dsp:sp>
    <dsp:sp modelId="{5DD8D6A6-80AE-4021-88AF-798C49B88364}">
      <dsp:nvSpPr>
        <dsp:cNvPr id="0" name=""/>
        <dsp:cNvSpPr/>
      </dsp:nvSpPr>
      <dsp:spPr>
        <a:xfrm>
          <a:off x="2231066" y="867"/>
          <a:ext cx="8810252" cy="8810252"/>
        </a:xfrm>
        <a:prstGeom prst="circularArrow">
          <a:avLst>
            <a:gd name="adj1" fmla="val 5192"/>
            <a:gd name="adj2" fmla="val 335353"/>
            <a:gd name="adj3" fmla="val 4017063"/>
            <a:gd name="adj4" fmla="val 2251261"/>
            <a:gd name="adj5" fmla="val 605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2C53C-D573-4E17-9C3E-5FDDE9B6E168}">
      <dsp:nvSpPr>
        <dsp:cNvPr id="0" name=""/>
        <dsp:cNvSpPr/>
      </dsp:nvSpPr>
      <dsp:spPr>
        <a:xfrm>
          <a:off x="5463193" y="7142529"/>
          <a:ext cx="2345997" cy="234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4000" b="1" i="0" strike="noStrike" kern="1200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A</a:t>
          </a:r>
          <a:r>
            <a:rPr lang="es" sz="4000" b="0" i="0" strike="noStrike" kern="1200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nalyse (Analizar)</a:t>
          </a:r>
          <a:endParaRPr lang="pl-PL" sz="4000" kern="1200" dirty="0"/>
        </a:p>
      </dsp:txBody>
      <dsp:txXfrm>
        <a:off x="5463193" y="7142529"/>
        <a:ext cx="2345997" cy="2345997"/>
      </dsp:txXfrm>
    </dsp:sp>
    <dsp:sp modelId="{E7199D62-A2EB-4E00-A1C6-8D6FCB70977D}">
      <dsp:nvSpPr>
        <dsp:cNvPr id="0" name=""/>
        <dsp:cNvSpPr/>
      </dsp:nvSpPr>
      <dsp:spPr>
        <a:xfrm>
          <a:off x="2231066" y="867"/>
          <a:ext cx="8810252" cy="8810252"/>
        </a:xfrm>
        <a:prstGeom prst="circularArrow">
          <a:avLst>
            <a:gd name="adj1" fmla="val 5192"/>
            <a:gd name="adj2" fmla="val 335353"/>
            <a:gd name="adj3" fmla="val 8213386"/>
            <a:gd name="adj4" fmla="val 6447584"/>
            <a:gd name="adj5" fmla="val 6058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74AB7-94B8-4E9A-8E6D-64FA03318436}">
      <dsp:nvSpPr>
        <dsp:cNvPr id="0" name=""/>
        <dsp:cNvSpPr/>
      </dsp:nvSpPr>
      <dsp:spPr>
        <a:xfrm>
          <a:off x="1745005" y="4441108"/>
          <a:ext cx="2345997" cy="234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4000" b="1" i="0" strike="noStrike" kern="1200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I</a:t>
          </a:r>
          <a:r>
            <a:rPr lang="es" sz="4000" b="0" i="0" strike="noStrike" kern="1200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mprove (Mejorar)</a:t>
          </a:r>
          <a:endParaRPr lang="pl-PL" sz="4000" kern="1200" dirty="0"/>
        </a:p>
      </dsp:txBody>
      <dsp:txXfrm>
        <a:off x="1745005" y="4441108"/>
        <a:ext cx="2345997" cy="2345997"/>
      </dsp:txXfrm>
    </dsp:sp>
    <dsp:sp modelId="{1D8295CA-E9C1-4337-832D-27D7918137CB}">
      <dsp:nvSpPr>
        <dsp:cNvPr id="0" name=""/>
        <dsp:cNvSpPr/>
      </dsp:nvSpPr>
      <dsp:spPr>
        <a:xfrm>
          <a:off x="2231066" y="867"/>
          <a:ext cx="8810252" cy="8810252"/>
        </a:xfrm>
        <a:prstGeom prst="circularArrow">
          <a:avLst>
            <a:gd name="adj1" fmla="val 5192"/>
            <a:gd name="adj2" fmla="val 335353"/>
            <a:gd name="adj3" fmla="val 12300408"/>
            <a:gd name="adj4" fmla="val 10769123"/>
            <a:gd name="adj5" fmla="val 605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98BB1-69E6-4FE7-8801-330251CB8FA3}">
      <dsp:nvSpPr>
        <dsp:cNvPr id="0" name=""/>
        <dsp:cNvSpPr/>
      </dsp:nvSpPr>
      <dsp:spPr>
        <a:xfrm>
          <a:off x="3165226" y="70115"/>
          <a:ext cx="2345997" cy="2345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4000" b="1" i="0" strike="noStrike" kern="1200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C</a:t>
          </a:r>
          <a:r>
            <a:rPr lang="es" sz="4000" b="0" i="0" strike="noStrike" kern="1200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ontrol</a:t>
          </a:r>
        </a:p>
      </dsp:txBody>
      <dsp:txXfrm>
        <a:off x="3165226" y="70115"/>
        <a:ext cx="2345997" cy="2345997"/>
      </dsp:txXfrm>
    </dsp:sp>
    <dsp:sp modelId="{9E1CF0B9-11E8-4E6B-8E7E-8B9B1A98F656}">
      <dsp:nvSpPr>
        <dsp:cNvPr id="0" name=""/>
        <dsp:cNvSpPr/>
      </dsp:nvSpPr>
      <dsp:spPr>
        <a:xfrm>
          <a:off x="2231066" y="867"/>
          <a:ext cx="8810252" cy="8810252"/>
        </a:xfrm>
        <a:prstGeom prst="circularArrow">
          <a:avLst>
            <a:gd name="adj1" fmla="val 5192"/>
            <a:gd name="adj2" fmla="val 335353"/>
            <a:gd name="adj3" fmla="val 16868044"/>
            <a:gd name="adj4" fmla="val 15196603"/>
            <a:gd name="adj5" fmla="val 6058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EB2B4-FAE6-4ADA-9824-66A2455DA3D8}">
      <dsp:nvSpPr>
        <dsp:cNvPr id="0" name=""/>
        <dsp:cNvSpPr/>
      </dsp:nvSpPr>
      <dsp:spPr>
        <a:xfrm rot="4396374">
          <a:off x="4504894" y="2290176"/>
          <a:ext cx="9939543" cy="6931592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63458-DDC8-48E2-9A86-64C97CF77187}">
      <dsp:nvSpPr>
        <dsp:cNvPr id="0" name=""/>
        <dsp:cNvSpPr/>
      </dsp:nvSpPr>
      <dsp:spPr>
        <a:xfrm>
          <a:off x="8228279" y="3195265"/>
          <a:ext cx="251004" cy="25100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365E1-F230-43B8-981C-B70A98FA41D5}">
      <dsp:nvSpPr>
        <dsp:cNvPr id="0" name=""/>
        <dsp:cNvSpPr/>
      </dsp:nvSpPr>
      <dsp:spPr>
        <a:xfrm>
          <a:off x="9946969" y="4581547"/>
          <a:ext cx="251004" cy="25100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819AA5-9FFD-4ACD-98A2-8498EDA13C6A}">
      <dsp:nvSpPr>
        <dsp:cNvPr id="0" name=""/>
        <dsp:cNvSpPr/>
      </dsp:nvSpPr>
      <dsp:spPr>
        <a:xfrm>
          <a:off x="11235037" y="6202714"/>
          <a:ext cx="251004" cy="251004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327509-CD76-486B-90FA-91D9EF50EB26}">
      <dsp:nvSpPr>
        <dsp:cNvPr id="0" name=""/>
        <dsp:cNvSpPr/>
      </dsp:nvSpPr>
      <dsp:spPr>
        <a:xfrm>
          <a:off x="2199489" y="1939496"/>
          <a:ext cx="3396922" cy="1805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5400" b="1" i="0" strike="noStrike" kern="1200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1 – </a:t>
          </a:r>
          <a:r>
            <a:rPr lang="es" sz="5400" b="1" i="0" strike="noStrike" kern="1200" cap="none" spc="0" baseline="0" dirty="0">
              <a:solidFill>
                <a:srgbClr val="FF0000"/>
              </a:solidFill>
              <a:effectLst/>
              <a:latin typeface="Montserrat-Regular"/>
              <a:ea typeface="Montserrat-Regular"/>
              <a:cs typeface="Montserrat-Regular"/>
            </a:rPr>
            <a:t>S</a:t>
          </a:r>
          <a:r>
            <a:rPr lang="es" sz="5400" b="1" i="0" strike="noStrike" kern="1200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ort (Separar)</a:t>
          </a:r>
        </a:p>
      </dsp:txBody>
      <dsp:txXfrm>
        <a:off x="2199489" y="1939496"/>
        <a:ext cx="3396922" cy="1805077"/>
      </dsp:txXfrm>
    </dsp:sp>
    <dsp:sp modelId="{AEB6FDE4-7DA8-4A77-BD5E-B02B0007E61B}">
      <dsp:nvSpPr>
        <dsp:cNvPr id="0" name=""/>
        <dsp:cNvSpPr/>
      </dsp:nvSpPr>
      <dsp:spPr>
        <a:xfrm>
          <a:off x="9724661" y="2378224"/>
          <a:ext cx="6289351" cy="1842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5400" b="1" i="0" strike="noStrike" kern="1200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2 – </a:t>
          </a:r>
          <a:r>
            <a:rPr lang="es" sz="5400" b="1" i="0" strike="noStrike" kern="1200" cap="none" spc="0" baseline="0" dirty="0">
              <a:solidFill>
                <a:srgbClr val="FF0000"/>
              </a:solidFill>
              <a:effectLst/>
              <a:latin typeface="PT Sans"/>
              <a:ea typeface="PT Sans"/>
              <a:cs typeface="PT Sans"/>
            </a:rPr>
            <a:t>S</a:t>
          </a:r>
          <a:r>
            <a:rPr lang="es" sz="5400" b="1" i="0" strike="noStrike" kern="1200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et in order</a:t>
          </a:r>
          <a:r>
            <a:rPr lang="es" sz="5400" b="1" i="0" strike="noStrike" kern="1200" cap="none" spc="0" baseline="0" dirty="0">
              <a:solidFill>
                <a:srgbClr val="AC9006"/>
              </a:solidFill>
              <a:effectLst/>
              <a:latin typeface="Montserrat-Regular"/>
              <a:ea typeface="Montserrat-Regular"/>
              <a:cs typeface="Montserrat-Regular"/>
            </a:rPr>
            <a:t> </a:t>
          </a:r>
          <a:r>
            <a:rPr lang="es" sz="5400" b="1" i="0" strike="noStrike" kern="1200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(Ordenar)</a:t>
          </a:r>
        </a:p>
      </dsp:txBody>
      <dsp:txXfrm>
        <a:off x="9724661" y="2378224"/>
        <a:ext cx="6289351" cy="1842235"/>
      </dsp:txXfrm>
    </dsp:sp>
    <dsp:sp modelId="{1203DD06-382D-4495-BD3A-140D90F157D6}">
      <dsp:nvSpPr>
        <dsp:cNvPr id="0" name=""/>
        <dsp:cNvSpPr/>
      </dsp:nvSpPr>
      <dsp:spPr>
        <a:xfrm>
          <a:off x="4503819" y="4716703"/>
          <a:ext cx="5446108" cy="1842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5400" b="1" i="0" strike="noStrike" kern="1200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3</a:t>
          </a:r>
          <a:r>
            <a:rPr lang="es" sz="5400" b="1" i="0" strike="noStrike" kern="1200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 – </a:t>
          </a:r>
          <a:r>
            <a:rPr lang="es" sz="5400" b="1" i="0" strike="noStrike" kern="1200" cap="none" spc="0" baseline="0" dirty="0">
              <a:solidFill>
                <a:srgbClr val="FF0000"/>
              </a:solidFill>
              <a:effectLst/>
              <a:latin typeface="PT Sans"/>
              <a:ea typeface="PT Sans"/>
              <a:cs typeface="PT Sans"/>
            </a:rPr>
            <a:t>S</a:t>
          </a:r>
          <a:r>
            <a:rPr lang="es" sz="5400" b="1" i="0" strike="noStrike" kern="1200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hine</a:t>
          </a:r>
          <a:r>
            <a:rPr lang="es" sz="5400" b="1" i="0" strike="noStrike" kern="1200" cap="none" spc="0" baseline="0" dirty="0">
              <a:solidFill>
                <a:srgbClr val="AC9006"/>
              </a:solidFill>
              <a:effectLst/>
              <a:latin typeface="Montserrat-Regular"/>
              <a:ea typeface="Montserrat-Regular"/>
              <a:cs typeface="Montserrat-Regular"/>
            </a:rPr>
            <a:t> </a:t>
          </a:r>
          <a:r>
            <a:rPr lang="es" sz="5400" b="1" i="0" strike="noStrike" kern="1200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(Limpiar)</a:t>
          </a:r>
        </a:p>
      </dsp:txBody>
      <dsp:txXfrm>
        <a:off x="4503819" y="4716703"/>
        <a:ext cx="5446108" cy="1842235"/>
      </dsp:txXfrm>
    </dsp:sp>
    <dsp:sp modelId="{CFC8720A-2DEE-4010-94E2-6E47AFB8F7C9}">
      <dsp:nvSpPr>
        <dsp:cNvPr id="0" name=""/>
        <dsp:cNvSpPr/>
      </dsp:nvSpPr>
      <dsp:spPr>
        <a:xfrm>
          <a:off x="12065638" y="4740173"/>
          <a:ext cx="8422046" cy="1842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5300" b="1" i="0" strike="noStrike" kern="1200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4</a:t>
          </a:r>
          <a:r>
            <a:rPr lang="es" sz="5300" b="1" i="0" strike="noStrike" kern="1200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 – </a:t>
          </a:r>
          <a:r>
            <a:rPr lang="es" sz="5300" b="1" i="0" strike="noStrike" kern="1200" cap="none" spc="0" baseline="0" dirty="0">
              <a:solidFill>
                <a:srgbClr val="FF0000"/>
              </a:solidFill>
              <a:effectLst/>
              <a:latin typeface="PT Sans"/>
              <a:ea typeface="PT Sans"/>
              <a:cs typeface="PT Sans"/>
            </a:rPr>
            <a:t>S</a:t>
          </a:r>
          <a:r>
            <a:rPr lang="es" sz="5300" b="1" i="0" strike="noStrike" kern="1200" cap="none" spc="0" baseline="0" dirty="0">
              <a:solidFill>
                <a:srgbClr val="A6A7AC"/>
              </a:solidFill>
              <a:effectLst/>
              <a:latin typeface="PT Sans"/>
              <a:ea typeface="PT Sans"/>
              <a:cs typeface="PT Sans"/>
            </a:rPr>
            <a:t>tandarise</a:t>
          </a:r>
          <a:r>
            <a:rPr lang="es" sz="5300" b="1" i="0" strike="noStrike" kern="1200" cap="none" spc="0" baseline="0" dirty="0">
              <a:solidFill>
                <a:srgbClr val="AC9006"/>
              </a:solidFill>
              <a:effectLst/>
              <a:latin typeface="Montserrat-Regular"/>
              <a:ea typeface="Montserrat-Regular"/>
              <a:cs typeface="Montserrat-Regular"/>
            </a:rPr>
            <a:t> </a:t>
          </a:r>
        </a:p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5300" b="1" i="0" strike="noStrike" kern="1200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(Estandarizar)</a:t>
          </a:r>
        </a:p>
      </dsp:txBody>
      <dsp:txXfrm>
        <a:off x="12065638" y="4740173"/>
        <a:ext cx="8422046" cy="1842235"/>
      </dsp:txXfrm>
    </dsp:sp>
    <dsp:sp modelId="{2AA2FB86-2435-4BD3-BAA0-0CC0F6310D8E}">
      <dsp:nvSpPr>
        <dsp:cNvPr id="0" name=""/>
        <dsp:cNvSpPr/>
      </dsp:nvSpPr>
      <dsp:spPr>
        <a:xfrm>
          <a:off x="7551303" y="9622935"/>
          <a:ext cx="6332684" cy="1846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10" tIns="67310" rIns="67310" bIns="67310" numCol="1" spcCol="1270" anchor="t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5300" b="1" i="0" strike="noStrike" kern="1200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5 – </a:t>
          </a:r>
          <a:r>
            <a:rPr lang="es" sz="5300" b="1" i="0" strike="noStrike" kern="1200" cap="none" spc="0" baseline="0" dirty="0">
              <a:solidFill>
                <a:srgbClr val="FF0000"/>
              </a:solidFill>
              <a:effectLst/>
              <a:latin typeface="Montserrat-Regular"/>
              <a:ea typeface="Montserrat-Regular"/>
              <a:cs typeface="Montserrat-Regular"/>
            </a:rPr>
            <a:t>S</a:t>
          </a:r>
          <a:r>
            <a:rPr lang="es" sz="5300" b="1" i="0" strike="noStrike" kern="1200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ustain (Generar disciplina y hábito</a:t>
          </a:r>
          <a:r>
            <a:rPr lang="es" sz="6400" b="1" i="0" strike="noStrike" kern="1200" cap="none" spc="0" baseline="0" dirty="0">
              <a:solidFill>
                <a:srgbClr val="A6A7AC"/>
              </a:solidFill>
              <a:effectLst/>
              <a:latin typeface="Montserrat-Regular"/>
              <a:ea typeface="Montserrat-Regular"/>
              <a:cs typeface="Montserrat-Regular"/>
            </a:rPr>
            <a:t>)</a:t>
          </a:r>
        </a:p>
      </dsp:txBody>
      <dsp:txXfrm>
        <a:off x="7551303" y="9622935"/>
        <a:ext cx="6332684" cy="1846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4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20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95426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b="0"/>
          </a:p>
        </p:txBody>
      </p:sp>
    </p:spTree>
    <p:extLst>
      <p:ext uri="{BB962C8B-B14F-4D97-AF65-F5344CB8AC3E}">
        <p14:creationId xmlns:p14="http://schemas.microsoft.com/office/powerpoint/2010/main" val="24087157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35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59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7980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130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0569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79195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4798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928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362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1895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28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/>
          </a:p>
        </p:txBody>
      </p:sp>
    </p:spTree>
    <p:extLst>
      <p:ext uri="{BB962C8B-B14F-4D97-AF65-F5344CB8AC3E}">
        <p14:creationId xmlns:p14="http://schemas.microsoft.com/office/powerpoint/2010/main" val="2637961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763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/>
          </a:p>
        </p:txBody>
      </p:sp>
    </p:spTree>
    <p:extLst>
      <p:ext uri="{BB962C8B-B14F-4D97-AF65-F5344CB8AC3E}">
        <p14:creationId xmlns:p14="http://schemas.microsoft.com/office/powerpoint/2010/main" val="398056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/>
          </a:p>
        </p:txBody>
      </p:sp>
    </p:spTree>
    <p:extLst>
      <p:ext uri="{BB962C8B-B14F-4D97-AF65-F5344CB8AC3E}">
        <p14:creationId xmlns:p14="http://schemas.microsoft.com/office/powerpoint/2010/main" val="616296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67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491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2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3060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2400" b="0" kern="1200" baseline="0">
              <a:solidFill>
                <a:schemeClr val="tx1"/>
              </a:solidFill>
              <a:latin typeface="Calibri" pitchFamily="34" charset="0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6042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71114" y="11525250"/>
            <a:ext cx="432247" cy="482601"/>
          </a:xfrm>
          <a:prstGeom prst="rect">
            <a:avLst/>
          </a:prstGeom>
        </p:spPr>
        <p:txBody>
          <a:bodyPr wrap="none"/>
          <a:lstStyle>
            <a:lvl1pPr algn="ctr">
              <a:defRPr sz="24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1632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16216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70800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253845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99686" y="351504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61632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16216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70800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253845" y="7060883"/>
            <a:ext cx="2906713" cy="290671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99686" y="7060883"/>
            <a:ext cx="2906713" cy="29067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 1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ark bg">
    <p:bg>
      <p:bgPr>
        <a:solidFill>
          <a:srgbClr val="3939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255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5291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09327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43363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739995" y="3881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255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5291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9327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43363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7739995" y="7183755"/>
            <a:ext cx="2641600" cy="264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2121840" y="2279414"/>
            <a:ext cx="16482719" cy="21768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2167984" y="4630044"/>
            <a:ext cx="20476358" cy="70192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23036465" y="762695"/>
            <a:ext cx="607907" cy="381001"/>
          </a:xfrm>
          <a:prstGeom prst="rect">
            <a:avLst/>
          </a:prstGeom>
          <a:ln w="3175">
            <a:miter lim="400000"/>
          </a:ln>
        </p:spPr>
        <p:txBody>
          <a:bodyPr lIns="38100" tIns="38100" rIns="38100" bIns="38100">
            <a:spAutoFit/>
          </a:bodyPr>
          <a:lstStyle>
            <a:lvl1pPr algn="l">
              <a:defRPr sz="2000" cap="all" spc="400">
                <a:solidFill>
                  <a:srgbClr val="393941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23077405" y="1371248"/>
            <a:ext cx="1636515" cy="1"/>
          </a:xfrm>
          <a:prstGeom prst="line">
            <a:avLst/>
          </a:prstGeom>
          <a:ln w="50800">
            <a:solidFill>
              <a:srgbClr val="496F63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xStyles>
    <p:titleStyle>
      <a:lvl1pPr marL="0" marR="0" indent="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1pPr>
      <a:lvl2pPr marL="0" marR="0" indent="22860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2pPr>
      <a:lvl3pPr marL="0" marR="0" indent="45720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3pPr>
      <a:lvl4pPr marL="0" marR="0" indent="68580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4pPr>
      <a:lvl5pPr marL="0" marR="0" indent="91440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5pPr>
      <a:lvl6pPr marL="0" marR="0" indent="114300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6pPr>
      <a:lvl7pPr marL="0" marR="0" indent="137160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7pPr>
      <a:lvl8pPr marL="0" marR="0" indent="160020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8pPr>
      <a:lvl9pPr marL="0" marR="0" indent="1828800" algn="l" defTabSz="825500" rtl="0" latinLnBrk="0">
        <a:lnSpc>
          <a:spcPct val="80000"/>
        </a:lnSpc>
        <a:spcBef>
          <a:spcPct val="0"/>
        </a:spcBef>
        <a:spcAft>
          <a:spcPct val="0"/>
        </a:spcAft>
        <a:buClrTx/>
        <a:buSzTx/>
        <a:buFontTx/>
        <a:buNone/>
        <a:defRPr sz="100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9pPr>
    </p:titleStyle>
    <p:bodyStyle>
      <a:lvl1pPr marL="0" marR="0" indent="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22860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45720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68580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91440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114300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137160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160020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1828800" algn="just" defTabSz="825500" rtl="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3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22860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45720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68580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91440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114300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137160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160020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1828800" algn="l" defTabSz="825500" latinLnBrk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2000" b="0" i="0" u="none" strike="noStrike" cap="all" spc="40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8T1sYPrQqvY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youtube.com/watch?v=R50llXT_xrY" TargetMode="Externa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4EDYfSl-fmc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s2HCrhNVfak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fsRAZUnon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16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15.png"/><Relationship Id="rId4" Type="http://schemas.openxmlformats.org/officeDocument/2006/relationships/diagramData" Target="../diagrams/data3.xml"/><Relationship Id="rId9" Type="http://schemas.openxmlformats.org/officeDocument/2006/relationships/hyperlink" Target="https://www.youtube.com/watch?v=8gKJ3_Hm3d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ZHqAo4Qry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DDAFA7-800E-E84A-894B-AAFF39F7E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48" y="822960"/>
            <a:ext cx="10374704" cy="32035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C-29E9-2A41-9A6B-263897271F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2" y="2766846"/>
            <a:ext cx="14041665" cy="15049440"/>
          </a:xfrm>
          <a:prstGeom prst="rect">
            <a:avLst/>
          </a:prstGeom>
        </p:spPr>
      </p:pic>
      <p:sp>
        <p:nvSpPr>
          <p:cNvPr id="5" name="Shape 55"/>
          <p:cNvSpPr/>
          <p:nvPr/>
        </p:nvSpPr>
        <p:spPr>
          <a:xfrm>
            <a:off x="4232987" y="4967966"/>
            <a:ext cx="15918024" cy="6900572"/>
          </a:xfrm>
          <a:prstGeom prst="rect">
            <a:avLst/>
          </a:prstGeom>
          <a:solidFill>
            <a:srgbClr val="FFFFFF">
              <a:alpha val="0"/>
            </a:srgbClr>
          </a:solidFill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15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es" sz="10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Módulo 7</a:t>
            </a:r>
          </a:p>
          <a:p>
            <a:pPr>
              <a:lnSpc>
                <a:spcPct val="120000"/>
              </a:lnSpc>
            </a:pPr>
            <a:r>
              <a:rPr lang="es" sz="10400" dirty="0">
                <a:solidFill>
                  <a:srgbClr val="496F63"/>
                </a:solidFill>
                <a:latin typeface="Arial"/>
                <a:ea typeface="Arial"/>
                <a:cs typeface="Arial"/>
              </a:rPr>
              <a:t>Procesos de Innovación </a:t>
            </a:r>
            <a:r>
              <a:rPr lang="es-ES" sz="10400" dirty="0">
                <a:solidFill>
                  <a:srgbClr val="496F63"/>
                </a:solidFill>
                <a:latin typeface="Arial"/>
                <a:ea typeface="Arial"/>
                <a:cs typeface="Arial"/>
              </a:rPr>
              <a:t>LEAN</a:t>
            </a:r>
            <a:endParaRPr lang="es" sz="10400" b="1" i="0" strike="noStrike" cap="none" spc="0" baseline="0" dirty="0">
              <a:solidFill>
                <a:srgbClr val="496F63"/>
              </a:solidFill>
              <a:effectLst/>
              <a:latin typeface="Arial"/>
              <a:ea typeface="Arial"/>
              <a:cs typeface="Arial"/>
            </a:endParaRPr>
          </a:p>
          <a:p>
            <a:endParaRPr sz="96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3D81F2-B46E-41AA-9D2A-B1A83B357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2121" y="12660273"/>
            <a:ext cx="8577780" cy="1055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78" name="Shape 78"/>
          <p:cNvSpPr/>
          <p:nvPr/>
        </p:nvSpPr>
        <p:spPr>
          <a:xfrm>
            <a:off x="0" y="0"/>
            <a:ext cx="7745043" cy="13799328"/>
          </a:xfrm>
          <a:prstGeom prst="rect">
            <a:avLst/>
          </a:prstGeom>
          <a:solidFill>
            <a:srgbClr val="71BB9A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l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Shape 104">
            <a:extLst>
              <a:ext uri="{FF2B5EF4-FFF2-40B4-BE49-F238E27FC236}">
                <a16:creationId xmlns:a16="http://schemas.microsoft.com/office/drawing/2014/main" id="{A074FF72-FDD9-4BF9-9811-6B027CDE66E2}"/>
              </a:ext>
            </a:extLst>
          </p:cNvPr>
          <p:cNvSpPr/>
          <p:nvPr/>
        </p:nvSpPr>
        <p:spPr>
          <a:xfrm>
            <a:off x="7941554" y="163607"/>
            <a:ext cx="15702818" cy="278731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" sz="4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EL CICLO PHVA (PDCA)</a:t>
            </a:r>
            <a:endParaRPr lang="en-GB" sz="4000" b="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s-ES" sz="3800" b="0" dirty="0">
                <a:solidFill>
                  <a:srgbClr val="496F63"/>
                </a:solidFill>
                <a:latin typeface="Arial"/>
                <a:ea typeface="Arial"/>
                <a:cs typeface="Arial"/>
              </a:rPr>
              <a:t>Esta importante herramienta permite a las pequeñas empresas transformarse más rápidamente que las grandes empresas. </a:t>
            </a:r>
            <a:endParaRPr lang="es-ES" sz="38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FCEF7F2-B6A9-4590-8715-6F7CC1A063BA}"/>
              </a:ext>
            </a:extLst>
          </p:cNvPr>
          <p:cNvSpPr/>
          <p:nvPr/>
        </p:nvSpPr>
        <p:spPr>
          <a:xfrm>
            <a:off x="11313172" y="13101447"/>
            <a:ext cx="936180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2000" b="0" i="0" strike="noStrike" cap="none" spc="0" baseline="0">
                <a:solidFill>
                  <a:srgbClr val="A6A7AC"/>
                </a:solidFill>
                <a:effectLst/>
                <a:latin typeface="PT Sans"/>
                <a:ea typeface="PT Sans"/>
                <a:cs typeface="PT Sans"/>
              </a:rPr>
              <a:t>FUENTE: https://balancedscorecard.org/bsc-basics/articles-videos/the-deming-cycle/</a:t>
            </a:r>
            <a:endParaRPr lang="pl-PL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BA92CE8-FDB7-4017-BD64-409E5B08C1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363386"/>
              </p:ext>
            </p:extLst>
          </p:nvPr>
        </p:nvGraphicFramePr>
        <p:xfrm>
          <a:off x="8202585" y="2416629"/>
          <a:ext cx="15984903" cy="10630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960BEDCD-0D71-4E2B-9D16-F5638D84F66E}"/>
              </a:ext>
            </a:extLst>
          </p:cNvPr>
          <p:cNvSpPr/>
          <p:nvPr/>
        </p:nvSpPr>
        <p:spPr>
          <a:xfrm>
            <a:off x="196511" y="762695"/>
            <a:ext cx="7169102" cy="649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s" sz="4000" b="0" i="0" strike="noStrike" cap="none" spc="0" baseline="0" dirty="0">
                <a:solidFill>
                  <a:srgbClr val="53585F"/>
                </a:solidFill>
                <a:effectLst/>
                <a:latin typeface="PT Sans"/>
                <a:ea typeface="PT Sans"/>
                <a:cs typeface="PT Sans"/>
              </a:rPr>
              <a:t>Este modelo también se denomina el ciclo Deming.</a:t>
            </a:r>
          </a:p>
          <a:p>
            <a:pPr algn="l">
              <a:spcAft>
                <a:spcPts val="1200"/>
              </a:spcAft>
            </a:pPr>
            <a:endParaRPr lang="en-US" sz="4000" dirty="0">
              <a:solidFill>
                <a:schemeClr val="bg2"/>
              </a:solidFill>
            </a:endParaRPr>
          </a:p>
          <a:p>
            <a:pPr algn="l">
              <a:spcAft>
                <a:spcPts val="1200"/>
              </a:spcAft>
            </a:pPr>
            <a:r>
              <a:rPr lang="es" sz="4000" b="0" i="0" strike="noStrike" cap="none" spc="0" baseline="0" dirty="0">
                <a:solidFill>
                  <a:srgbClr val="53585F"/>
                </a:solidFill>
                <a:effectLst/>
                <a:latin typeface="PT Sans"/>
                <a:ea typeface="PT Sans"/>
                <a:cs typeface="PT Sans"/>
              </a:rPr>
              <a:t>Fue elaborado originalmente por Walter A. Shewhart, un científico de los Laboratorios Bell que era amigo y mentor de Deming, por lo que a veces se denomina como "ciclo de Shewhart”.</a:t>
            </a:r>
            <a:endParaRPr lang="pl-PL" sz="4000" dirty="0">
              <a:solidFill>
                <a:schemeClr val="bg2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A3BE1F3-59F8-4C73-A22E-10F81977CFF7}"/>
              </a:ext>
            </a:extLst>
          </p:cNvPr>
          <p:cNvSpPr/>
          <p:nvPr/>
        </p:nvSpPr>
        <p:spPr>
          <a:xfrm>
            <a:off x="491170" y="8729437"/>
            <a:ext cx="6634595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600" b="0" i="0" strike="noStrike" cap="none" spc="0" baseline="0" dirty="0">
                <a:solidFill>
                  <a:srgbClr val="FFFFFF"/>
                </a:solidFill>
                <a:effectLst/>
                <a:latin typeface="PT Sans"/>
                <a:ea typeface="PT Sans"/>
                <a:cs typeface="PT Sans"/>
                <a:hlinkClick r:id="rId8"/>
              </a:rPr>
              <a:t>How to improve the work we do in an easy and simple way</a:t>
            </a:r>
            <a:endParaRPr lang="pl-PL" sz="3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4665" y="10285492"/>
            <a:ext cx="7320378" cy="2756007"/>
            <a:chOff x="1789778" y="9616620"/>
            <a:chExt cx="13588998" cy="6073048"/>
          </a:xfrm>
        </p:grpSpPr>
        <p:pic>
          <p:nvPicPr>
            <p:cNvPr id="7" name="Obraz 6">
              <a:hlinkClick r:id="rId8"/>
              <a:extLst>
                <a:ext uri="{FF2B5EF4-FFF2-40B4-BE49-F238E27FC236}">
                  <a16:creationId xmlns:a16="http://schemas.microsoft.com/office/drawing/2014/main" id="{FD97341F-70DF-46F1-9BF9-D3163EE08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89778" y="9616620"/>
              <a:ext cx="12562875" cy="6073048"/>
            </a:xfrm>
            <a:prstGeom prst="rect">
              <a:avLst/>
            </a:prstGeom>
          </p:spPr>
        </p:pic>
        <p:sp>
          <p:nvSpPr>
            <p:cNvPr id="11" name="Prostokąt 2">
              <a:extLst>
                <a:ext uri="{FF2B5EF4-FFF2-40B4-BE49-F238E27FC236}">
                  <a16:creationId xmlns:a16="http://schemas.microsoft.com/office/drawing/2014/main" id="{20F5FCC3-682F-7242-910B-C59F9578A10D}"/>
                </a:ext>
              </a:extLst>
            </p:cNvPr>
            <p:cNvSpPr/>
            <p:nvPr/>
          </p:nvSpPr>
          <p:spPr>
            <a:xfrm>
              <a:off x="12555655" y="14818988"/>
              <a:ext cx="2823119" cy="671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" sz="1400" b="0" i="0" strike="noStrike" cap="none" spc="0" baseline="0" dirty="0">
                  <a:solidFill>
                    <a:srgbClr val="151618"/>
                  </a:solidFill>
                  <a:effectLst/>
                  <a:latin typeface="Times New Roman"/>
                  <a:ea typeface="Times New Roman"/>
                  <a:cs typeface="Times New Roman"/>
                </a:rPr>
                <a:t>(3</a:t>
              </a:r>
              <a:r>
                <a:rPr lang="es" sz="1400" dirty="0">
                  <a:solidFill>
                    <a:srgbClr val="151618"/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s" sz="1400" b="0" i="0" strike="noStrike" cap="none" spc="0" baseline="0" dirty="0">
                  <a:solidFill>
                    <a:srgbClr val="151618"/>
                  </a:solidFill>
                  <a:effectLst/>
                  <a:latin typeface="Times New Roman"/>
                  <a:ea typeface="Times New Roman"/>
                  <a:cs typeface="Times New Roman"/>
                </a:rPr>
                <a:t>mins)</a:t>
              </a:r>
              <a:endParaRPr lang="pl-PL" sz="14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DB9DE8-08FE-4861-9D73-A7E22A81F262}"/>
              </a:ext>
            </a:extLst>
          </p:cNvPr>
          <p:cNvSpPr txBox="1"/>
          <p:nvPr/>
        </p:nvSpPr>
        <p:spPr>
          <a:xfrm>
            <a:off x="2704602" y="7736034"/>
            <a:ext cx="3706866" cy="807720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" sz="4800" b="0" i="0" strike="noStrike" cap="none" spc="0" baseline="0">
                <a:solidFill>
                  <a:srgbClr val="151618"/>
                </a:solidFill>
                <a:effectLst/>
                <a:latin typeface="Arial"/>
                <a:ea typeface="Arial"/>
                <a:cs typeface="Arial"/>
              </a:rPr>
              <a:t>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B80193-D7D8-45E2-8C47-2CA6C54DA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graphicEl>
                                              <a:dgm id="{4DB80193-D7D8-45E2-8C47-2CA6C54DA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4DB80193-D7D8-45E2-8C47-2CA6C54DA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E94CD3-9ACE-4668-911D-FFD69F0CA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CCE94CD3-9ACE-4668-911D-FFD69F0CA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CCE94CD3-9ACE-4668-911D-FFD69F0CAB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60DF920-9481-4D0A-8B30-CF24A2460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160DF920-9481-4D0A-8B30-CF24A2460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160DF920-9481-4D0A-8B30-CF24A2460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B28C920-FB3A-4A78-943A-02DE63825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BB28C920-FB3A-4A78-943A-02DE63825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B28C920-FB3A-4A78-943A-02DE638256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7645EE-33D8-47E1-927C-D6A410B6A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DB7645EE-33D8-47E1-927C-D6A410B6A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DB7645EE-33D8-47E1-927C-D6A410B6A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88282D-DEC4-4406-9BB3-C4C114E5F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D188282D-DEC4-4406-9BB3-C4C114E5F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D188282D-DEC4-4406-9BB3-C4C114E5F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8A0D10-5D9E-4F2B-B738-A2A4E4430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098A0D10-5D9E-4F2B-B738-A2A4E4430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098A0D10-5D9E-4F2B-B738-A2A4E44307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F2588A-4912-4C43-AEAE-901AF4A97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B2F2588A-4912-4C43-AEAE-901AF4A97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B2F2588A-4912-4C43-AEAE-901AF4A97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D167E00-439C-4F54-96E8-C44576A3F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graphicEl>
                                              <a:dgm id="{FD167E00-439C-4F54-96E8-C44576A3F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graphicEl>
                                              <a:dgm id="{FD167E00-439C-4F54-96E8-C44576A3F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015CCC-E502-41F0-A7C2-915A3A8C8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7D015CCC-E502-41F0-A7C2-915A3A8C8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7D015CCC-E502-41F0-A7C2-915A3A8C82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  <p:cond evt="onBegin" delay="0">
                          <p:tn val="64"/>
                        </p:cond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  <p:cond evt="onBegin" delay="0">
                          <p:tn val="77"/>
                        </p:cond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0" grpId="0" uiExpand="1" build="p"/>
      <p:bldP spid="13" grpId="0"/>
      <p:bldGraphic spid="5" grpId="0" uiExpand="1">
        <p:bldSub>
          <a:bldDgm bld="lvlAtOnce"/>
        </p:bldSub>
      </p:bldGraphic>
      <p:bldP spid="6" grpId="0" uiExpand="1" build="p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4024552" y="-20303"/>
            <a:ext cx="8418381" cy="1379932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Shape 104">
            <a:extLst>
              <a:ext uri="{FF2B5EF4-FFF2-40B4-BE49-F238E27FC236}">
                <a16:creationId xmlns:a16="http://schemas.microsoft.com/office/drawing/2014/main" id="{A074FF72-FDD9-4BF9-9811-6B027CDE66E2}"/>
              </a:ext>
            </a:extLst>
          </p:cNvPr>
          <p:cNvSpPr/>
          <p:nvPr/>
        </p:nvSpPr>
        <p:spPr>
          <a:xfrm>
            <a:off x="380248" y="212452"/>
            <a:ext cx="13414639" cy="33223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 lnSpcReduction="100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" sz="40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DMAIC </a:t>
            </a:r>
            <a:r>
              <a:rPr lang="es" sz="4000" b="0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permite: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" sz="4000" b="0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- una visión objetiva del proceso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" sz="4000" b="0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- comprender el problema encontrado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s" sz="4000" b="0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- determinar lo que hay que hacer para aplicar cambios que mejoren un proceso defectuoso / imperfecto</a:t>
            </a:r>
            <a:endParaRPr lang="en-GB" sz="4000" b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FCEF7F2-B6A9-4590-8715-6F7CC1A063BA}"/>
              </a:ext>
            </a:extLst>
          </p:cNvPr>
          <p:cNvSpPr/>
          <p:nvPr/>
        </p:nvSpPr>
        <p:spPr>
          <a:xfrm>
            <a:off x="199495" y="13114417"/>
            <a:ext cx="8188643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2000" b="0" i="0" strike="noStrike" cap="none" spc="0" baseline="0">
                <a:solidFill>
                  <a:srgbClr val="A6A7AC"/>
                </a:solidFill>
                <a:effectLst/>
                <a:latin typeface="PT Sans"/>
                <a:ea typeface="PT Sans"/>
                <a:cs typeface="PT Sans"/>
              </a:rPr>
              <a:t>Fuente: https://www.isixsigma.com/new-to-six-sigma/dmaic/what-dmaic/</a:t>
            </a:r>
            <a:endParaRPr lang="pl-PL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960BEDCD-0D71-4E2B-9D16-F5638D84F66E}"/>
              </a:ext>
            </a:extLst>
          </p:cNvPr>
          <p:cNvSpPr/>
          <p:nvPr/>
        </p:nvSpPr>
        <p:spPr>
          <a:xfrm>
            <a:off x="14590459" y="457006"/>
            <a:ext cx="746704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s" sz="3400" b="0" i="0" strike="noStrike" cap="none" spc="0" baseline="0" dirty="0">
                <a:solidFill>
                  <a:srgbClr val="DCDEE0"/>
                </a:solidFill>
                <a:effectLst/>
                <a:latin typeface="Arial"/>
                <a:ea typeface="Arial"/>
                <a:cs typeface="Arial"/>
              </a:rPr>
              <a:t>DMAIC constituye una estrategia de calidad basada en datos para mejorar los procesos.</a:t>
            </a:r>
            <a:endParaRPr lang="pl-PL" sz="3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s" sz="3400" b="0" i="0" strike="noStrike" cap="none" spc="0" baseline="0" dirty="0">
                <a:solidFill>
                  <a:srgbClr val="DCDEE0"/>
                </a:solidFill>
                <a:effectLst/>
                <a:latin typeface="Arial"/>
                <a:ea typeface="Arial"/>
                <a:cs typeface="Arial"/>
              </a:rPr>
              <a:t>El ciclo DMAIC tiene cinco procedimientos.</a:t>
            </a:r>
          </a:p>
          <a:p>
            <a:pPr algn="l">
              <a:spcAft>
                <a:spcPts val="1200"/>
              </a:spcAft>
            </a:pPr>
            <a:r>
              <a:rPr lang="es" sz="3400" b="0" i="0" strike="noStrike" cap="none" spc="0" baseline="0" dirty="0">
                <a:solidFill>
                  <a:srgbClr val="DCDEE0"/>
                </a:solidFill>
                <a:effectLst/>
                <a:latin typeface="Arial"/>
                <a:ea typeface="Arial"/>
                <a:cs typeface="Arial"/>
              </a:rPr>
              <a:t>Se deben llevar a cabo sistemáticamente para eliminar los errores en los procedimientos empresariales y optimizarlos para que se aproximen lo máximo posible a la solución ideal.</a:t>
            </a:r>
            <a:endParaRPr lang="pl-PL" sz="3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A3BE1F3-59F8-4C73-A22E-10F81977CFF7}"/>
              </a:ext>
            </a:extLst>
          </p:cNvPr>
          <p:cNvSpPr/>
          <p:nvPr/>
        </p:nvSpPr>
        <p:spPr>
          <a:xfrm>
            <a:off x="14940362" y="12891512"/>
            <a:ext cx="7149429" cy="8229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" sz="2400" b="0" i="0" strike="noStrike" cap="none" spc="0" baseline="0">
                <a:solidFill>
                  <a:srgbClr val="FFFFFF"/>
                </a:solidFill>
                <a:effectLst/>
                <a:latin typeface="PT Sans"/>
                <a:ea typeface="PT Sans"/>
                <a:cs typeface="PT Sans"/>
              </a:rPr>
              <a:t>Fuente: </a:t>
            </a:r>
            <a:r>
              <a:rPr lang="es" sz="2400" b="0" i="0" strike="noStrike" cap="none" spc="0" baseline="0">
                <a:solidFill>
                  <a:srgbClr val="FFFFFF"/>
                </a:solidFill>
                <a:effectLst/>
                <a:latin typeface="PT Sans"/>
                <a:ea typeface="PT Sans"/>
                <a:cs typeface="PT Sans"/>
                <a:hlinkClick r:id="rId3" history="0"/>
              </a:rPr>
              <a:t>https://www.youtube.com/watch?v=R50llXT_xrY</a:t>
            </a:r>
            <a:endParaRPr lang="pl-PL" sz="24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2D8A727-9B22-42D6-96E2-70400FB89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450197"/>
              </p:ext>
            </p:extLst>
          </p:nvPr>
        </p:nvGraphicFramePr>
        <p:xfrm>
          <a:off x="-130126" y="3534772"/>
          <a:ext cx="13272385" cy="949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Prostokąt 2">
            <a:extLst>
              <a:ext uri="{FF2B5EF4-FFF2-40B4-BE49-F238E27FC236}">
                <a16:creationId xmlns:a16="http://schemas.microsoft.com/office/drawing/2014/main" id="{96BEF92E-8933-4012-BE57-57CD32916AB5}"/>
              </a:ext>
            </a:extLst>
          </p:cNvPr>
          <p:cNvSpPr/>
          <p:nvPr/>
        </p:nvSpPr>
        <p:spPr>
          <a:xfrm>
            <a:off x="4448666" y="6858000"/>
            <a:ext cx="411480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70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Ciclo</a:t>
            </a:r>
          </a:p>
          <a:p>
            <a:pPr algn="ctr"/>
            <a:r>
              <a:rPr lang="es" sz="70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DMAIC</a:t>
            </a:r>
            <a:endParaRPr lang="pl-PL" sz="7000" b="1"/>
          </a:p>
        </p:txBody>
      </p:sp>
      <p:pic>
        <p:nvPicPr>
          <p:cNvPr id="4" name="Obraz 3">
            <a:hlinkClick r:id="rId3"/>
            <a:extLst>
              <a:ext uri="{FF2B5EF4-FFF2-40B4-BE49-F238E27FC236}">
                <a16:creationId xmlns:a16="http://schemas.microsoft.com/office/drawing/2014/main" id="{9F4650E8-73DA-4DA0-BA47-A3E2293685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09889" y="8280936"/>
            <a:ext cx="7828186" cy="4401205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id="{F074F7FD-2474-47E9-9C5E-D154691CF3B1}"/>
              </a:ext>
            </a:extLst>
          </p:cNvPr>
          <p:cNvSpPr/>
          <p:nvPr/>
        </p:nvSpPr>
        <p:spPr>
          <a:xfrm>
            <a:off x="9825318" y="3656971"/>
            <a:ext cx="3792936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" sz="2400" b="0" i="0" strike="noStrike" cap="none" spc="0" baseline="0" dirty="0">
                <a:solidFill>
                  <a:srgbClr val="53585F"/>
                </a:solidFill>
                <a:effectLst/>
                <a:latin typeface="Arial"/>
                <a:ea typeface="Arial"/>
                <a:cs typeface="Arial"/>
              </a:rPr>
              <a:t>Definir los objetivos del proyecto y los resultados del cliente (internos y externos).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7FAEA15-D534-435C-B2CF-19B1482745B4}"/>
              </a:ext>
            </a:extLst>
          </p:cNvPr>
          <p:cNvSpPr/>
          <p:nvPr/>
        </p:nvSpPr>
        <p:spPr>
          <a:xfrm>
            <a:off x="9829583" y="9501673"/>
            <a:ext cx="3788672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" sz="2400" b="0" i="0" strike="noStrike" cap="none" spc="0" baseline="0" dirty="0">
                <a:solidFill>
                  <a:srgbClr val="53585F"/>
                </a:solidFill>
                <a:effectLst/>
                <a:latin typeface="Arial"/>
                <a:ea typeface="Arial"/>
                <a:cs typeface="Arial"/>
              </a:rPr>
              <a:t>Evaluar el proceso para determinar el rendimiento actual y cuantificar el problema.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D421D248-9CD8-4E16-B9DF-AB79A3C87E16}"/>
              </a:ext>
            </a:extLst>
          </p:cNvPr>
          <p:cNvSpPr/>
          <p:nvPr/>
        </p:nvSpPr>
        <p:spPr>
          <a:xfrm>
            <a:off x="8281146" y="12011590"/>
            <a:ext cx="4598503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" sz="2400" b="0" i="0" strike="noStrike" cap="none" spc="0" baseline="0" dirty="0">
                <a:solidFill>
                  <a:srgbClr val="53585F"/>
                </a:solidFill>
                <a:effectLst/>
                <a:latin typeface="Arial"/>
                <a:ea typeface="Arial"/>
                <a:cs typeface="Arial"/>
              </a:rPr>
              <a:t>Analizar y determinar la(s) raíz(es) de los errores.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3449DD83-15F0-4050-AA99-8DE0B44CECA8}"/>
              </a:ext>
            </a:extLst>
          </p:cNvPr>
          <p:cNvSpPr/>
          <p:nvPr/>
        </p:nvSpPr>
        <p:spPr>
          <a:xfrm>
            <a:off x="178191" y="9654072"/>
            <a:ext cx="32227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2400" b="0" i="0" strike="noStrike" cap="none" spc="0" baseline="0" dirty="0">
                <a:solidFill>
                  <a:srgbClr val="53585F"/>
                </a:solidFill>
                <a:effectLst/>
                <a:latin typeface="Arial"/>
                <a:ea typeface="Arial"/>
                <a:cs typeface="Arial"/>
              </a:rPr>
              <a:t>Mejorar el proceso eliminando los errores.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4C35B788-FDEE-4290-AD2C-21C49E2893D9}"/>
              </a:ext>
            </a:extLst>
          </p:cNvPr>
          <p:cNvSpPr/>
          <p:nvPr/>
        </p:nvSpPr>
        <p:spPr>
          <a:xfrm>
            <a:off x="178191" y="3656972"/>
            <a:ext cx="3222796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2400" b="0" i="0" strike="noStrike" cap="none" spc="0" baseline="0" dirty="0">
                <a:solidFill>
                  <a:srgbClr val="53585F"/>
                </a:solidFill>
                <a:effectLst/>
                <a:latin typeface="Arial"/>
                <a:ea typeface="Arial"/>
                <a:cs typeface="Arial"/>
              </a:rPr>
              <a:t>Controlar el desempeño de futuros procesos para evitar la degradación del proceso mejorado.</a:t>
            </a:r>
            <a:endParaRPr lang="pl-PL" dirty="0">
              <a:solidFill>
                <a:schemeClr val="bg2"/>
              </a:solidFill>
            </a:endParaRPr>
          </a:p>
        </p:txBody>
      </p:sp>
      <p:sp>
        <p:nvSpPr>
          <p:cNvPr id="20" name="Prostokąt 2">
            <a:extLst>
              <a:ext uri="{FF2B5EF4-FFF2-40B4-BE49-F238E27FC236}">
                <a16:creationId xmlns:a16="http://schemas.microsoft.com/office/drawing/2014/main" id="{20F5FCC3-682F-7242-910B-C59F9578A10D}"/>
              </a:ext>
            </a:extLst>
          </p:cNvPr>
          <p:cNvSpPr/>
          <p:nvPr/>
        </p:nvSpPr>
        <p:spPr>
          <a:xfrm>
            <a:off x="19975184" y="12591111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3200" b="0" i="0" strike="noStrike" cap="none" spc="0" baseline="0" dirty="0">
                <a:solidFill>
                  <a:srgbClr val="A6A7AC"/>
                </a:solidFill>
                <a:effectLst/>
                <a:latin typeface="Times New Roman"/>
                <a:ea typeface="Times New Roman"/>
                <a:cs typeface="Times New Roman"/>
              </a:rPr>
              <a:t>(4</a:t>
            </a:r>
            <a:r>
              <a:rPr lang="es" sz="32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es" sz="3200" b="0" i="0" strike="noStrike" cap="none" spc="0" baseline="0" dirty="0">
                <a:solidFill>
                  <a:srgbClr val="A6A7AC"/>
                </a:solidFill>
                <a:effectLst/>
                <a:latin typeface="Times New Roman"/>
                <a:ea typeface="Times New Roman"/>
                <a:cs typeface="Times New Roman"/>
              </a:rPr>
              <a:t>mins)</a:t>
            </a:r>
            <a:endParaRPr lang="pl-PL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F491E-1094-487E-ACBB-421E0AA29838}"/>
              </a:ext>
            </a:extLst>
          </p:cNvPr>
          <p:cNvSpPr txBox="1"/>
          <p:nvPr/>
        </p:nvSpPr>
        <p:spPr>
          <a:xfrm>
            <a:off x="14685344" y="6477143"/>
            <a:ext cx="7096798" cy="1554272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" sz="3200" b="0" i="0" strike="noStrike" cap="none" spc="0" baseline="0" dirty="0">
                <a:solidFill>
                  <a:srgbClr val="EDEDEE"/>
                </a:solidFill>
                <a:effectLst/>
                <a:latin typeface="Arial"/>
                <a:ea typeface="Arial"/>
                <a:cs typeface="Arial"/>
              </a:rPr>
              <a:t>VER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DMAIC in a small business</a:t>
            </a:r>
          </a:p>
        </p:txBody>
      </p:sp>
    </p:spTree>
    <p:extLst>
      <p:ext uri="{BB962C8B-B14F-4D97-AF65-F5344CB8AC3E}">
        <p14:creationId xmlns:p14="http://schemas.microsoft.com/office/powerpoint/2010/main" val="41754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0" grpId="0" uiExpand="1" build="p"/>
      <p:bldP spid="13" grpId="0"/>
      <p:bldP spid="6" grpId="0" uiExpand="1" build="p"/>
      <p:bldP spid="17" grpId="0"/>
      <p:bldGraphic spid="2" grpId="0">
        <p:bldAsOne/>
      </p:bldGraphic>
      <p:bldP spid="3" grpId="0"/>
      <p:bldP spid="8" grpId="0"/>
      <p:bldP spid="15" grpId="0"/>
      <p:bldP spid="16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669" y="5921880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1008994" y="657987"/>
            <a:ext cx="14991012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66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DMAIC es una parte integral del enfoque </a:t>
            </a:r>
            <a:r>
              <a:rPr lang="es-ES" sz="6600" b="0" dirty="0">
                <a:solidFill>
                  <a:srgbClr val="FF0000"/>
                </a:solidFill>
                <a:latin typeface="Arial"/>
                <a:ea typeface="Arial"/>
                <a:cs typeface="Arial"/>
              </a:rPr>
              <a:t>LEAN</a:t>
            </a:r>
            <a:r>
              <a:rPr lang="es" sz="6600" b="0" i="0" strike="noStrike" cap="none" spc="0" baseline="0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 Seis Sigma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3417347" y="12328279"/>
            <a:ext cx="16092215" cy="51816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" sz="2800" b="0" i="0" strike="noStrike" cap="none" spc="0" baseline="0" dirty="0">
                <a:solidFill>
                  <a:srgbClr val="2A2C30"/>
                </a:solidFill>
                <a:effectLst/>
                <a:latin typeface="PT Sans"/>
                <a:ea typeface="PT Sans"/>
                <a:cs typeface="PT Sans"/>
              </a:rPr>
              <a:t>Fuente: </a:t>
            </a:r>
            <a:r>
              <a:rPr lang="pl-PL" sz="2800" dirty="0" err="1">
                <a:solidFill>
                  <a:schemeClr val="bg2">
                    <a:lumMod val="50000"/>
                  </a:schemeClr>
                </a:solidFill>
              </a:rPr>
              <a:t>Tapas</a:t>
            </a:r>
            <a:r>
              <a:rPr lang="pl-PL" sz="2800" dirty="0">
                <a:solidFill>
                  <a:schemeClr val="bg2">
                    <a:lumMod val="50000"/>
                  </a:schemeClr>
                </a:solidFill>
              </a:rPr>
              <a:t> K. Das, 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Industrial Environmental Management: Engineering, Science, and Policy</a:t>
            </a:r>
            <a:endParaRPr lang="pl-PL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203B85F-3250-44CF-AAE1-CFCA94B8C497}"/>
              </a:ext>
            </a:extLst>
          </p:cNvPr>
          <p:cNvSpPr/>
          <p:nvPr/>
        </p:nvSpPr>
        <p:spPr>
          <a:xfrm>
            <a:off x="816367" y="2934793"/>
            <a:ext cx="22353876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s-ES" sz="45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LEAN</a:t>
            </a:r>
            <a:r>
              <a:rPr lang="es" sz="45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Seis Sigma</a:t>
            </a:r>
            <a:r>
              <a:rPr lang="es" sz="45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es un método basado en el esfuerzo colaborativo de un equipo por mejorar el rendimiento a través de la eliminación sistemática de residuos y la reducción de variaciones.</a:t>
            </a:r>
          </a:p>
          <a:p>
            <a:pPr>
              <a:spcAft>
                <a:spcPts val="2400"/>
              </a:spcAft>
            </a:pPr>
            <a:r>
              <a:rPr lang="es" sz="45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Se centra en la eliminación de los ocho tipos de residuos: </a:t>
            </a:r>
            <a:endParaRPr lang="pl-PL" sz="4500" dirty="0">
              <a:solidFill>
                <a:srgbClr val="496F63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932ED0F-1D9C-47C2-AC05-DEE92A8DC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1032" y="245288"/>
            <a:ext cx="3277064" cy="2191667"/>
          </a:xfrm>
          <a:prstGeom prst="rect">
            <a:avLst/>
          </a:prstGeom>
        </p:spPr>
      </p:pic>
      <p:pic>
        <p:nvPicPr>
          <p:cNvPr id="7" name="Obraz 6">
            <a:hlinkClick r:id="rId5"/>
            <a:extLst>
              <a:ext uri="{FF2B5EF4-FFF2-40B4-BE49-F238E27FC236}">
                <a16:creationId xmlns:a16="http://schemas.microsoft.com/office/drawing/2014/main" id="{26481E4B-1047-47D2-903C-183E870B53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8985" y="6234862"/>
            <a:ext cx="10161645" cy="5713136"/>
          </a:xfrm>
          <a:prstGeom prst="rect">
            <a:avLst/>
          </a:prstGeom>
        </p:spPr>
      </p:pic>
      <p:sp>
        <p:nvSpPr>
          <p:cNvPr id="11" name="Prostokąt 4">
            <a:extLst>
              <a:ext uri="{FF2B5EF4-FFF2-40B4-BE49-F238E27FC236}">
                <a16:creationId xmlns:a16="http://schemas.microsoft.com/office/drawing/2014/main" id="{D203B85F-3250-44CF-AAE1-CFCA94B8C497}"/>
              </a:ext>
            </a:extLst>
          </p:cNvPr>
          <p:cNvSpPr/>
          <p:nvPr/>
        </p:nvSpPr>
        <p:spPr>
          <a:xfrm>
            <a:off x="1666113" y="6234862"/>
            <a:ext cx="1052588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s" sz="3800" b="1" i="0" strike="noStrike" cap="none" spc="0" baseline="0" dirty="0">
                <a:solidFill>
                  <a:srgbClr val="FF0000"/>
                </a:solidFill>
                <a:effectLst/>
              </a:rPr>
              <a:t>D</a:t>
            </a:r>
            <a:r>
              <a:rPr lang="es" sz="3800" b="0" i="0" strike="noStrike" cap="none" spc="0" baseline="0" dirty="0">
                <a:solidFill>
                  <a:srgbClr val="496F63"/>
                </a:solidFill>
                <a:effectLst/>
              </a:rPr>
              <a:t>efects </a:t>
            </a:r>
            <a:endParaRPr lang="pl-PL" sz="3800" dirty="0">
              <a:solidFill>
                <a:srgbClr val="496F63"/>
              </a:solidFill>
            </a:endParaRPr>
          </a:p>
          <a:p>
            <a:pPr marL="571500" indent="-571500">
              <a:buFontTx/>
              <a:buChar char="-"/>
            </a:pPr>
            <a:r>
              <a:rPr lang="es" sz="3800" b="1" i="0" strike="noStrike" cap="none" spc="0" baseline="0" dirty="0">
                <a:solidFill>
                  <a:srgbClr val="FF0000"/>
                </a:solidFill>
                <a:effectLst/>
              </a:rPr>
              <a:t>O</a:t>
            </a:r>
            <a:r>
              <a:rPr lang="es" sz="3800" b="0" i="0" strike="noStrike" cap="none" spc="0" baseline="0" dirty="0">
                <a:solidFill>
                  <a:srgbClr val="496F63"/>
                </a:solidFill>
                <a:effectLst/>
              </a:rPr>
              <a:t>ver-Production </a:t>
            </a:r>
            <a:r>
              <a:rPr lang="es" sz="3800" b="0" i="0" strike="noStrike" cap="none" spc="0" baseline="0" dirty="0">
                <a:solidFill>
                  <a:srgbClr val="FF0000"/>
                </a:solidFill>
                <a:effectLst/>
              </a:rPr>
              <a:t> (sobreproducción) </a:t>
            </a:r>
            <a:endParaRPr lang="pl-PL" sz="3800" dirty="0">
              <a:solidFill>
                <a:srgbClr val="496F63"/>
              </a:solidFill>
            </a:endParaRPr>
          </a:p>
          <a:p>
            <a:pPr marL="571500" indent="-571500">
              <a:buFontTx/>
              <a:buChar char="-"/>
            </a:pPr>
            <a:r>
              <a:rPr lang="es" sz="3800" b="1" i="0" strike="noStrike" cap="none" spc="0" baseline="0" dirty="0">
                <a:solidFill>
                  <a:srgbClr val="FF0000"/>
                </a:solidFill>
                <a:effectLst/>
              </a:rPr>
              <a:t>W</a:t>
            </a:r>
            <a:r>
              <a:rPr lang="es" sz="3800" b="0" i="0" strike="noStrike" cap="none" spc="0" baseline="0" dirty="0">
                <a:solidFill>
                  <a:srgbClr val="496F63"/>
                </a:solidFill>
                <a:effectLst/>
              </a:rPr>
              <a:t>aiting </a:t>
            </a:r>
            <a:r>
              <a:rPr lang="es" sz="3800" b="0" i="0" strike="noStrike" cap="none" spc="0" baseline="0" dirty="0">
                <a:solidFill>
                  <a:srgbClr val="FF0000"/>
                </a:solidFill>
                <a:effectLst/>
              </a:rPr>
              <a:t> (esperas)</a:t>
            </a:r>
            <a:endParaRPr lang="pl-PL" sz="3800" dirty="0">
              <a:solidFill>
                <a:srgbClr val="496F63"/>
              </a:solidFill>
            </a:endParaRPr>
          </a:p>
          <a:p>
            <a:pPr marL="571500" indent="-571500">
              <a:buFontTx/>
              <a:buChar char="-"/>
            </a:pPr>
            <a:r>
              <a:rPr lang="es" sz="3800" b="1" i="0" strike="noStrike" cap="none" spc="0" baseline="0" dirty="0">
                <a:solidFill>
                  <a:srgbClr val="FF0000"/>
                </a:solidFill>
                <a:effectLst/>
              </a:rPr>
              <a:t>N</a:t>
            </a:r>
            <a:r>
              <a:rPr lang="es" sz="3800" b="0" i="0" strike="noStrike" cap="none" spc="0" baseline="0" dirty="0">
                <a:solidFill>
                  <a:srgbClr val="496F63"/>
                </a:solidFill>
                <a:effectLst/>
              </a:rPr>
              <a:t>on-Utilized Talen </a:t>
            </a:r>
            <a:r>
              <a:rPr lang="es" sz="3800" b="0" i="0" strike="noStrike" cap="none" spc="0" baseline="0" dirty="0">
                <a:solidFill>
                  <a:srgbClr val="FF0000"/>
                </a:solidFill>
                <a:effectLst/>
              </a:rPr>
              <a:t>(talento desaprovechado)</a:t>
            </a:r>
            <a:endParaRPr lang="pl-PL" sz="3800" dirty="0">
              <a:solidFill>
                <a:srgbClr val="496F63"/>
              </a:solidFill>
            </a:endParaRPr>
          </a:p>
          <a:p>
            <a:pPr marL="571500" indent="-571500">
              <a:buFontTx/>
              <a:buChar char="-"/>
            </a:pPr>
            <a:r>
              <a:rPr lang="es" sz="3800" b="1" i="0" strike="noStrike" cap="none" spc="0" baseline="0" dirty="0">
                <a:solidFill>
                  <a:srgbClr val="7030A0"/>
                </a:solidFill>
                <a:effectLst/>
              </a:rPr>
              <a:t>T</a:t>
            </a:r>
            <a:r>
              <a:rPr lang="es" sz="3800" b="0" i="0" strike="noStrike" cap="none" spc="0" baseline="0" dirty="0">
                <a:solidFill>
                  <a:srgbClr val="496F63"/>
                </a:solidFill>
                <a:effectLst/>
              </a:rPr>
              <a:t>ransportation </a:t>
            </a:r>
            <a:r>
              <a:rPr lang="es" sz="3800" b="0" i="0" strike="noStrike" cap="none" spc="0" baseline="0" dirty="0">
                <a:solidFill>
                  <a:srgbClr val="7030A0"/>
                </a:solidFill>
                <a:effectLst/>
              </a:rPr>
              <a:t> (transporte innecesario)</a:t>
            </a:r>
          </a:p>
          <a:p>
            <a:pPr marL="571500" indent="-571500">
              <a:buFontTx/>
              <a:buChar char="-"/>
            </a:pPr>
            <a:r>
              <a:rPr lang="es" sz="3800" b="1" i="0" strike="noStrike" cap="none" spc="0" baseline="0" dirty="0">
                <a:solidFill>
                  <a:srgbClr val="7030A0"/>
                </a:solidFill>
                <a:effectLst/>
              </a:rPr>
              <a:t>I</a:t>
            </a:r>
            <a:r>
              <a:rPr lang="es" sz="3800" b="0" i="0" strike="noStrike" cap="none" spc="0" baseline="0" dirty="0">
                <a:solidFill>
                  <a:srgbClr val="496F63"/>
                </a:solidFill>
                <a:effectLst/>
              </a:rPr>
              <a:t>nventory </a:t>
            </a:r>
            <a:r>
              <a:rPr lang="es" sz="3800" b="0" i="0" strike="noStrike" cap="none" spc="0" baseline="0" dirty="0">
                <a:solidFill>
                  <a:srgbClr val="7030A0"/>
                </a:solidFill>
                <a:effectLst/>
              </a:rPr>
              <a:t> (inventario)</a:t>
            </a:r>
            <a:endParaRPr lang="pl-PL" sz="3800" dirty="0">
              <a:solidFill>
                <a:srgbClr val="496F63"/>
              </a:solidFill>
            </a:endParaRPr>
          </a:p>
          <a:p>
            <a:pPr marL="571500" indent="-571500">
              <a:buFontTx/>
              <a:buChar char="-"/>
            </a:pPr>
            <a:r>
              <a:rPr lang="es" sz="3800" b="1" i="0" strike="noStrike" cap="none" spc="0" baseline="0" dirty="0">
                <a:solidFill>
                  <a:srgbClr val="7030A0"/>
                </a:solidFill>
                <a:effectLst/>
              </a:rPr>
              <a:t>M</a:t>
            </a:r>
            <a:r>
              <a:rPr lang="es" sz="3800" b="0" i="0" strike="noStrike" cap="none" spc="0" baseline="0" dirty="0">
                <a:solidFill>
                  <a:srgbClr val="496F63"/>
                </a:solidFill>
                <a:effectLst/>
              </a:rPr>
              <a:t>otion </a:t>
            </a:r>
            <a:r>
              <a:rPr lang="es" sz="3800" b="0" i="0" strike="noStrike" cap="none" spc="0" baseline="0" dirty="0">
                <a:solidFill>
                  <a:srgbClr val="7030A0"/>
                </a:solidFill>
                <a:effectLst/>
              </a:rPr>
              <a:t> (movilidad innecesaria)</a:t>
            </a:r>
            <a:endParaRPr lang="pl-PL" sz="3800" dirty="0">
              <a:solidFill>
                <a:srgbClr val="496F63"/>
              </a:solidFill>
            </a:endParaRPr>
          </a:p>
          <a:p>
            <a:pPr marL="571500" indent="-571500">
              <a:buFontTx/>
              <a:buChar char="-"/>
            </a:pPr>
            <a:r>
              <a:rPr lang="es" sz="3800" b="1" i="0" strike="noStrike" cap="none" spc="0" baseline="0" dirty="0">
                <a:solidFill>
                  <a:srgbClr val="7030A0"/>
                </a:solidFill>
                <a:effectLst/>
              </a:rPr>
              <a:t>E</a:t>
            </a:r>
            <a:r>
              <a:rPr lang="es" sz="3800" b="0" i="0" strike="noStrike" cap="none" spc="0" baseline="0" dirty="0">
                <a:solidFill>
                  <a:srgbClr val="7030A0"/>
                </a:solidFill>
                <a:effectLst/>
              </a:rPr>
              <a:t>x</a:t>
            </a:r>
            <a:r>
              <a:rPr lang="es" sz="3800" b="0" i="0" strike="noStrike" cap="none" spc="0" baseline="0" dirty="0">
                <a:solidFill>
                  <a:schemeClr val="tx1">
                    <a:lumMod val="75000"/>
                  </a:schemeClr>
                </a:solidFill>
                <a:effectLst/>
              </a:rPr>
              <a:t>tra-Processing</a:t>
            </a:r>
            <a:r>
              <a:rPr lang="es" sz="3800" b="0" i="0" strike="noStrike" cap="none" spc="0" baseline="0" dirty="0">
                <a:solidFill>
                  <a:srgbClr val="7030A0"/>
                </a:solidFill>
                <a:effectLst/>
              </a:rPr>
              <a:t> (procesamiento adicional)</a:t>
            </a:r>
            <a:endParaRPr lang="pl-PL" sz="3800" dirty="0">
              <a:solidFill>
                <a:srgbClr val="496F6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5B888-B58F-40E9-9ABC-BB86B7FEF637}"/>
              </a:ext>
            </a:extLst>
          </p:cNvPr>
          <p:cNvSpPr txBox="1"/>
          <p:nvPr/>
        </p:nvSpPr>
        <p:spPr>
          <a:xfrm>
            <a:off x="16958225" y="4793744"/>
            <a:ext cx="5102673" cy="1308050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" sz="4000" b="1" i="0" strike="noStrike" cap="none" spc="0" baseline="0" dirty="0">
                <a:solidFill>
                  <a:srgbClr val="2A2C30"/>
                </a:solidFill>
                <a:effectLst/>
                <a:latin typeface="Arial"/>
                <a:ea typeface="Arial"/>
                <a:cs typeface="Arial"/>
              </a:rPr>
              <a:t>VER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4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Sigma in 9 Minutes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3F068-622D-49B2-B52E-D403A16172B5}"/>
              </a:ext>
            </a:extLst>
          </p:cNvPr>
          <p:cNvSpPr txBox="1"/>
          <p:nvPr/>
        </p:nvSpPr>
        <p:spPr>
          <a:xfrm>
            <a:off x="18985405" y="12332744"/>
            <a:ext cx="5776604" cy="914400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r>
              <a:rPr lang="es-ES" sz="3200" b="0" i="0" strike="noStrike" cap="none" spc="0" baseline="0" dirty="0">
                <a:solidFill>
                  <a:srgbClr val="A6A7AC"/>
                </a:solidFill>
                <a:effectLst/>
                <a:latin typeface="Arial"/>
                <a:ea typeface="Arial"/>
                <a:cs typeface="Arial"/>
                <a:hlinkClick r:id="rId5"/>
              </a:rPr>
              <a:t>6 Sigma in 9 Minutes  </a:t>
            </a:r>
            <a:endParaRPr lang="pl-P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GB" sz="2300" b="0" i="0" u="none" strike="noStrike" cap="none" spc="0" normalizeH="0" baseline="0" dirty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6407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6" grpId="0"/>
      <p:bldP spid="5" grpId="0" uiExpand="1" build="p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669" y="5889091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1008993" y="509659"/>
            <a:ext cx="22635380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-ES" sz="9000" b="1" i="0" strike="noStrike" cap="none" spc="0" baseline="0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LEAN</a:t>
            </a:r>
            <a:r>
              <a:rPr lang="es" sz="9000" b="1" i="0" strike="noStrike" cap="none" spc="0" baseline="0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 Seis Sigma</a:t>
            </a:r>
            <a:endParaRPr lang="en-US"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1646241" y="12600372"/>
            <a:ext cx="12381916" cy="461665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s" sz="23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Fuente </a:t>
            </a:r>
            <a:r>
              <a:rPr lang="pl-PL" sz="2400" dirty="0" err="1">
                <a:solidFill>
                  <a:schemeClr val="bg2">
                    <a:lumMod val="50000"/>
                  </a:schemeClr>
                </a:solidFill>
              </a:rPr>
              <a:t>Tapas</a:t>
            </a:r>
            <a:r>
              <a:rPr lang="pl-PL" sz="2400" dirty="0">
                <a:solidFill>
                  <a:schemeClr val="bg2">
                    <a:lumMod val="50000"/>
                  </a:schemeClr>
                </a:solidFill>
              </a:rPr>
              <a:t> K. Das,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Industrial Environmental Management: Engineering, Science, and Policy</a:t>
            </a:r>
            <a:endParaRPr lang="pl-PL" dirty="0">
              <a:solidFill>
                <a:srgbClr val="496F63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203B85F-3250-44CF-AAE1-CFCA94B8C497}"/>
              </a:ext>
            </a:extLst>
          </p:cNvPr>
          <p:cNvSpPr/>
          <p:nvPr/>
        </p:nvSpPr>
        <p:spPr>
          <a:xfrm>
            <a:off x="816368" y="1717058"/>
            <a:ext cx="17660345" cy="3063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s-ES" sz="3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LEAN</a:t>
            </a: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</a:t>
            </a:r>
            <a:r>
              <a:rPr lang="es-ES" sz="3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Seis Sigma </a:t>
            </a: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no sólo reduce los defectos y los residuos de los procesos, sino que además proporciona un marco para el cambio general de la cultura organizativa.</a:t>
            </a:r>
          </a:p>
          <a:p>
            <a:pPr>
              <a:spcAft>
                <a:spcPts val="1800"/>
              </a:spcAft>
            </a:pP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Al introducir </a:t>
            </a:r>
            <a:r>
              <a:rPr lang="es-ES" sz="3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LEAN</a:t>
            </a: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</a:t>
            </a:r>
            <a:r>
              <a:rPr lang="es-ES" sz="3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Seis Sigma</a:t>
            </a: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, la mentalidad de los empleados y directivos pasa a centrarse en el crecimiento y la mejora continua. Dicho cambio de cultura y mentalidad en una organización maximiza la eficiencia y aumenta la rentabilidad.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932ED0F-1D9C-47C2-AC05-DEE92A8DC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286" y="1867818"/>
            <a:ext cx="3796722" cy="2539209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2FD7C476-D55B-473F-A449-A8366C2856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173" y="5596385"/>
            <a:ext cx="11059289" cy="6217814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18F8A22-C3B9-46E9-B172-B6176E01396B}"/>
              </a:ext>
            </a:extLst>
          </p:cNvPr>
          <p:cNvSpPr/>
          <p:nvPr/>
        </p:nvSpPr>
        <p:spPr>
          <a:xfrm>
            <a:off x="816366" y="5241108"/>
            <a:ext cx="486053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s" sz="3200" b="0" i="0" strike="noStrike" cap="none" spc="0" baseline="0" dirty="0">
                <a:solidFill>
                  <a:srgbClr val="53585F"/>
                </a:solidFill>
                <a:effectLst/>
                <a:latin typeface="PT Sans"/>
                <a:ea typeface="PT Sans"/>
                <a:cs typeface="PT Sans"/>
              </a:rPr>
              <a:t>Para poder implementar </a:t>
            </a:r>
            <a:r>
              <a:rPr lang="es-ES" sz="3200" b="0" i="0" strike="noStrike" cap="none" spc="0" baseline="0" dirty="0">
                <a:solidFill>
                  <a:srgbClr val="53585F"/>
                </a:solidFill>
                <a:effectLst/>
                <a:latin typeface="PT Sans"/>
                <a:ea typeface="PT Sans"/>
                <a:cs typeface="PT Sans"/>
              </a:rPr>
              <a:t>LEAN</a:t>
            </a:r>
            <a:r>
              <a:rPr lang="es" sz="3200" b="0" i="0" strike="noStrike" cap="none" spc="0" baseline="0" dirty="0">
                <a:solidFill>
                  <a:srgbClr val="53585F"/>
                </a:solidFill>
                <a:effectLst/>
                <a:latin typeface="PT Sans"/>
                <a:ea typeface="PT Sans"/>
                <a:cs typeface="PT Sans"/>
              </a:rPr>
              <a:t> </a:t>
            </a:r>
            <a:r>
              <a:rPr lang="es-ES" sz="3200" b="0" i="0" strike="noStrike" cap="none" spc="0" baseline="0" dirty="0">
                <a:solidFill>
                  <a:srgbClr val="53585F"/>
                </a:solidFill>
                <a:effectLst/>
                <a:latin typeface="PT Sans"/>
                <a:ea typeface="PT Sans"/>
                <a:cs typeface="PT Sans"/>
              </a:rPr>
              <a:t>Seis Sigma </a:t>
            </a:r>
            <a:r>
              <a:rPr lang="es" sz="3200" b="0" i="0" strike="noStrike" cap="none" spc="0" baseline="0" dirty="0">
                <a:solidFill>
                  <a:srgbClr val="53585F"/>
                </a:solidFill>
                <a:effectLst/>
                <a:latin typeface="PT Sans"/>
                <a:ea typeface="PT Sans"/>
                <a:cs typeface="PT Sans"/>
              </a:rPr>
              <a:t>con éxito, puedes utilizar una combinación de herramientas.</a:t>
            </a:r>
          </a:p>
          <a:p>
            <a:pPr algn="l"/>
            <a:r>
              <a:rPr lang="es" sz="32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Algunas de estas herramientas son</a:t>
            </a: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:</a:t>
            </a:r>
          </a:p>
        </p:txBody>
      </p:sp>
      <p:sp>
        <p:nvSpPr>
          <p:cNvPr id="11" name="Prostokąt 2">
            <a:extLst>
              <a:ext uri="{FF2B5EF4-FFF2-40B4-BE49-F238E27FC236}">
                <a16:creationId xmlns:a16="http://schemas.microsoft.com/office/drawing/2014/main" id="{20F5FCC3-682F-7242-910B-C59F9578A10D}"/>
              </a:ext>
            </a:extLst>
          </p:cNvPr>
          <p:cNvSpPr/>
          <p:nvPr/>
        </p:nvSpPr>
        <p:spPr>
          <a:xfrm>
            <a:off x="16052325" y="11128116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3200" b="0" i="0" strike="noStrike" cap="none" spc="0" baseline="0" dirty="0">
                <a:solidFill>
                  <a:srgbClr val="496F63"/>
                </a:solidFill>
                <a:effectLst/>
                <a:latin typeface="Times New Roman"/>
                <a:ea typeface="Times New Roman"/>
                <a:cs typeface="Times New Roman"/>
              </a:rPr>
              <a:t>(8 mins)</a:t>
            </a:r>
            <a:endParaRPr lang="pl-PL" sz="3200" dirty="0">
              <a:solidFill>
                <a:srgbClr val="496F63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Prostokąt 2">
            <a:extLst>
              <a:ext uri="{FF2B5EF4-FFF2-40B4-BE49-F238E27FC236}">
                <a16:creationId xmlns:a16="http://schemas.microsoft.com/office/drawing/2014/main" id="{218F8A22-C3B9-46E9-B172-B6176E01396B}"/>
              </a:ext>
            </a:extLst>
          </p:cNvPr>
          <p:cNvSpPr/>
          <p:nvPr/>
        </p:nvSpPr>
        <p:spPr>
          <a:xfrm>
            <a:off x="919202" y="9097464"/>
            <a:ext cx="4860533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Kaizen</a:t>
            </a:r>
          </a:p>
          <a:p>
            <a:pPr marL="571500" indent="-571500">
              <a:buFontTx/>
              <a:buChar char="-"/>
            </a:pP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mapeo del flujo de valor</a:t>
            </a:r>
          </a:p>
          <a:p>
            <a:pPr marL="571500" indent="-571500">
              <a:buFontTx/>
              <a:buChar char="-"/>
            </a:pP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balanceo de líneas</a:t>
            </a:r>
          </a:p>
          <a:p>
            <a:pPr marL="571500" indent="-571500">
              <a:buFontTx/>
              <a:buChar char="-"/>
            </a:pPr>
            <a:r>
              <a:rPr lang="es" sz="3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gestión visual</a:t>
            </a:r>
            <a:endParaRPr lang="pl-PL" sz="3600" dirty="0">
              <a:solidFill>
                <a:srgbClr val="496F6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8FE626-4B3D-4C6C-92C3-DE285C3AA13B}"/>
              </a:ext>
            </a:extLst>
          </p:cNvPr>
          <p:cNvSpPr txBox="1"/>
          <p:nvPr/>
        </p:nvSpPr>
        <p:spPr>
          <a:xfrm>
            <a:off x="19365685" y="6871953"/>
            <a:ext cx="3265714" cy="807720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" sz="4800" b="0" i="0" strike="noStrike" cap="none" spc="0" baseline="0">
                <a:solidFill>
                  <a:srgbClr val="151618"/>
                </a:solidFill>
                <a:effectLst/>
                <a:latin typeface="Arial"/>
                <a:ea typeface="Arial"/>
                <a:cs typeface="Arial"/>
              </a:rPr>
              <a:t>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CCCE3-6143-4AEB-9E18-B56E9C9D2C7A}"/>
              </a:ext>
            </a:extLst>
          </p:cNvPr>
          <p:cNvSpPr txBox="1"/>
          <p:nvPr/>
        </p:nvSpPr>
        <p:spPr>
          <a:xfrm>
            <a:off x="18479348" y="7985625"/>
            <a:ext cx="4557117" cy="1905000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/>
            <a:r>
              <a:rPr lang="es-ES" sz="40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  <a:hlinkClick r:id="rId6"/>
              </a:rPr>
              <a:t>Enlace Youtube - LEAN 6 Sigma for the small business</a:t>
            </a:r>
            <a:endParaRPr lang="pl-PL" sz="4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hlinkClick r:id="rId6"/>
            </a:endParaRPr>
          </a:p>
        </p:txBody>
      </p:sp>
    </p:spTree>
    <p:extLst>
      <p:ext uri="{BB962C8B-B14F-4D97-AF65-F5344CB8AC3E}">
        <p14:creationId xmlns:p14="http://schemas.microsoft.com/office/powerpoint/2010/main" val="29444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  <p:cond evt="onBegin" delay="0">
                          <p:tn val="55"/>
                        </p:cond>
                      </p:stCondLst>
                      <p:childTnLst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6" grpId="0"/>
      <p:bldP spid="5" grpId="0" uiExpand="1" build="p"/>
      <p:bldP spid="3" grpId="0" uiExpand="1" build="p"/>
      <p:bldP spid="11" grpId="0"/>
      <p:bldP spid="1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869863" y="1941856"/>
            <a:ext cx="8309293" cy="391087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" sz="3800" b="0" i="0" strike="noStrike" cap="none" spc="0" baseline="0" dirty="0">
                <a:solidFill>
                  <a:srgbClr val="71BB9A"/>
                </a:solidFill>
                <a:effectLst/>
              </a:rPr>
              <a:t>Se trata de reducir considerablemente los recursos necesarios para la producción: personas, espacio, gastos de inversión, tiempo, etc.</a:t>
            </a:r>
            <a:endParaRPr lang="pl-PL" sz="3800" dirty="0">
              <a:solidFill>
                <a:srgbClr val="71BB9A"/>
              </a:solidFill>
              <a:cs typeface="Arial" panose="020B0604020202020204" pitchFamily="34" charset="0"/>
            </a:endParaRP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14</a:t>
            </a:fld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0490538" y="-30104"/>
            <a:ext cx="11940075" cy="1379932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Shape 104">
            <a:extLst>
              <a:ext uri="{FF2B5EF4-FFF2-40B4-BE49-F238E27FC236}">
                <a16:creationId xmlns:a16="http://schemas.microsoft.com/office/drawing/2014/main" id="{A074FF72-FDD9-4BF9-9811-6B027CDE66E2}"/>
              </a:ext>
            </a:extLst>
          </p:cNvPr>
          <p:cNvSpPr/>
          <p:nvPr/>
        </p:nvSpPr>
        <p:spPr>
          <a:xfrm>
            <a:off x="352096" y="524182"/>
            <a:ext cx="23679807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-ES" sz="86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LEAN</a:t>
            </a:r>
            <a:r>
              <a:rPr lang="es-ES" sz="8600" b="1" i="0" strike="noStrike" cap="none" spc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 Management</a:t>
            </a:r>
            <a:endParaRPr sz="8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3B8BC36-4FE6-4117-977E-87CD337582CC}"/>
              </a:ext>
            </a:extLst>
          </p:cNvPr>
          <p:cNvSpPr/>
          <p:nvPr/>
        </p:nvSpPr>
        <p:spPr>
          <a:xfrm>
            <a:off x="11281297" y="13126013"/>
            <a:ext cx="10608994" cy="38472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s" sz="1900" b="0" i="0" strike="noStrike" cap="none" spc="0" baseline="0" dirty="0">
                <a:solidFill>
                  <a:srgbClr val="A6A7AC"/>
                </a:solidFill>
                <a:effectLst/>
                <a:latin typeface="PT Sans"/>
                <a:ea typeface="PT Sans"/>
                <a:cs typeface="PT Sans"/>
              </a:rPr>
              <a:t>Fuente:  J. Liker</a:t>
            </a:r>
            <a:r>
              <a:rPr lang="en-US" sz="1900" dirty="0">
                <a:solidFill>
                  <a:schemeClr val="tx1"/>
                </a:solidFill>
              </a:rPr>
              <a:t> The Toyota Way: 14 Management Principles from the World’s Greatest Manufacturer</a:t>
            </a:r>
            <a:endParaRPr lang="pl-PL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EF5EA55-8E6D-465C-8E06-D8B6A7FA8B49}"/>
              </a:ext>
            </a:extLst>
          </p:cNvPr>
          <p:cNvSpPr/>
          <p:nvPr/>
        </p:nvSpPr>
        <p:spPr>
          <a:xfrm>
            <a:off x="10863948" y="430021"/>
            <a:ext cx="11274158" cy="1175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s" sz="82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Este concepto permite: </a:t>
            </a:r>
          </a:p>
          <a:p>
            <a:pPr algn="l">
              <a:spcAft>
                <a:spcPts val="1200"/>
              </a:spcAft>
            </a:pPr>
            <a:endParaRPr lang="en-US" sz="1800" dirty="0">
              <a:solidFill>
                <a:srgbClr val="FFFFFF"/>
              </a:solidFill>
            </a:endParaRP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4600" b="0" i="0" strike="noStrike" cap="none" spc="0" baseline="0" dirty="0">
                <a:solidFill>
                  <a:srgbClr val="FFFFFF"/>
                </a:solidFill>
                <a:effectLst/>
              </a:rPr>
              <a:t>Un aumento de la capacidad competitiva. 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4600" b="0" i="0" strike="noStrike" cap="none" spc="0" baseline="0" dirty="0">
                <a:solidFill>
                  <a:srgbClr val="FFFFFF"/>
                </a:solidFill>
                <a:effectLst/>
              </a:rPr>
              <a:t>Un incremento en la eficiencia del trabajo, reduciendo la jerarquía y acortando el tiempo de toma de decisiones.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4600" b="0" i="0" strike="noStrike" cap="none" spc="0" baseline="0" dirty="0">
                <a:solidFill>
                  <a:srgbClr val="FFFFFF"/>
                </a:solidFill>
                <a:effectLst/>
              </a:rPr>
              <a:t>Mayor atención a las necesidades y deseos de los clientes.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4600" b="0" i="0" strike="noStrike" cap="none" spc="0" baseline="0" dirty="0">
                <a:solidFill>
                  <a:srgbClr val="FFFFFF"/>
                </a:solidFill>
                <a:effectLst/>
              </a:rPr>
              <a:t>Aumento de la satisfacción de los empleados gracias a una mejor comunicación entre los directivos y el personal.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4600" b="0" i="0" strike="noStrike" cap="none" spc="0" baseline="0" dirty="0">
                <a:solidFill>
                  <a:srgbClr val="FFFFFF"/>
                </a:solidFill>
                <a:effectLst/>
              </a:rPr>
              <a:t>Personal más motivado que se identifica con los éxitos de la compañía.</a:t>
            </a:r>
            <a:endParaRPr lang="pl-PL" sz="4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BFCEF7F2-B6A9-4590-8715-6F7CC1A063BA}"/>
              </a:ext>
            </a:extLst>
          </p:cNvPr>
          <p:cNvSpPr/>
          <p:nvPr/>
        </p:nvSpPr>
        <p:spPr>
          <a:xfrm>
            <a:off x="2666022" y="7395545"/>
            <a:ext cx="4779217" cy="10668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s-ES" sz="3200" b="0" i="0" strike="noStrike" cap="none" spc="0" baseline="0" dirty="0">
                <a:solidFill>
                  <a:srgbClr val="A6A7AC"/>
                </a:solidFill>
                <a:effectLst/>
                <a:latin typeface="Arial"/>
                <a:ea typeface="Arial"/>
                <a:cs typeface="Arial"/>
                <a:hlinkClick r:id="rId3"/>
              </a:rPr>
              <a:t>Get LEAN in 90 seconds</a:t>
            </a:r>
            <a:r>
              <a:rPr lang="es" sz="3200" b="0" i="0" strike="noStrike" cap="none" spc="0" baseline="0" dirty="0">
                <a:solidFill>
                  <a:srgbClr val="A6A7AC"/>
                </a:solidFill>
                <a:effectLst/>
                <a:latin typeface="Arial"/>
                <a:ea typeface="Arial"/>
                <a:cs typeface="Arial"/>
                <a:hlinkClick r:id="rId3" history="0"/>
              </a:rPr>
              <a:t> </a:t>
            </a:r>
            <a:r>
              <a:rPr lang="es-ES" sz="3200" b="0" i="0" strike="noStrike" cap="none" spc="0" baseline="0" dirty="0">
                <a:solidFill>
                  <a:srgbClr val="A6A7AC"/>
                </a:solidFill>
                <a:effectLst/>
                <a:latin typeface="Arial"/>
                <a:ea typeface="Arial"/>
                <a:cs typeface="Arial"/>
                <a:hlinkClick r:id="rId3" history="0"/>
              </a:rPr>
              <a:t>LEAN</a:t>
            </a:r>
            <a:r>
              <a:rPr lang="es" sz="3200" b="0" i="0" strike="noStrike" cap="none" spc="0" baseline="0" dirty="0">
                <a:solidFill>
                  <a:srgbClr val="A6A7AC"/>
                </a:solidFill>
                <a:effectLst/>
                <a:latin typeface="Arial"/>
                <a:ea typeface="Arial"/>
                <a:cs typeface="Arial"/>
                <a:hlinkClick r:id="rId3" history="0"/>
              </a:rPr>
              <a:t> en 90 segundos</a:t>
            </a:r>
            <a:endParaRPr lang="pl-P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hlinkClick r:id="rId3"/>
            <a:extLst>
              <a:ext uri="{FF2B5EF4-FFF2-40B4-BE49-F238E27FC236}">
                <a16:creationId xmlns:a16="http://schemas.microsoft.com/office/drawing/2014/main" id="{F8496314-401D-462B-880F-7607366C5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654" y="8379820"/>
            <a:ext cx="7767194" cy="43669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120AE3-14B8-411E-B95A-665F19454076}"/>
              </a:ext>
            </a:extLst>
          </p:cNvPr>
          <p:cNvSpPr txBox="1"/>
          <p:nvPr/>
        </p:nvSpPr>
        <p:spPr>
          <a:xfrm>
            <a:off x="4207231" y="6308554"/>
            <a:ext cx="1696798" cy="807720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" sz="4800" b="0" i="0" strike="noStrike" cap="none" spc="0" baseline="0">
                <a:solidFill>
                  <a:srgbClr val="151618"/>
                </a:solidFill>
                <a:effectLst/>
                <a:latin typeface="Arial"/>
                <a:ea typeface="Arial"/>
                <a:cs typeface="Arial"/>
              </a:rPr>
              <a:t>VER</a:t>
            </a:r>
          </a:p>
        </p:txBody>
      </p:sp>
    </p:spTree>
    <p:extLst>
      <p:ext uri="{BB962C8B-B14F-4D97-AF65-F5344CB8AC3E}">
        <p14:creationId xmlns:p14="http://schemas.microsoft.com/office/powerpoint/2010/main" val="49384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  <p:cond evt="onBegin" delay="0">
                          <p:tn val="29"/>
                        </p:cond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  <p:cond evt="onBegin" delay="0">
                          <p:tn val="43"/>
                        </p:cond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8" grpId="0" animBg="1"/>
      <p:bldP spid="10" grpId="0" animBg="1"/>
      <p:bldP spid="11" grpId="0"/>
      <p:bldP spid="12" grpId="0" uiExpand="1" build="p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sp>
        <p:nvSpPr>
          <p:cNvPr id="78" name="Shape 78"/>
          <p:cNvSpPr/>
          <p:nvPr/>
        </p:nvSpPr>
        <p:spPr>
          <a:xfrm>
            <a:off x="0" y="2734205"/>
            <a:ext cx="24384000" cy="1022335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Shape 104">
            <a:extLst>
              <a:ext uri="{FF2B5EF4-FFF2-40B4-BE49-F238E27FC236}">
                <a16:creationId xmlns:a16="http://schemas.microsoft.com/office/drawing/2014/main" id="{A074FF72-FDD9-4BF9-9811-6B027CDE66E2}"/>
              </a:ext>
            </a:extLst>
          </p:cNvPr>
          <p:cNvSpPr/>
          <p:nvPr/>
        </p:nvSpPr>
        <p:spPr>
          <a:xfrm>
            <a:off x="352096" y="457398"/>
            <a:ext cx="23679807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87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Las diferencias entre los métodos de gestión tradicionales y </a:t>
            </a:r>
            <a:r>
              <a:rPr lang="es-ES" sz="87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LEAN </a:t>
            </a:r>
            <a:r>
              <a:rPr lang="es-ES" sz="8700" b="1" i="0" strike="noStrike" cap="none" spc="0" baseline="0" dirty="0" err="1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management</a:t>
            </a:r>
            <a:endParaRPr sz="87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3B8BC36-4FE6-4117-977E-87CD337582CC}"/>
              </a:ext>
            </a:extLst>
          </p:cNvPr>
          <p:cNvSpPr/>
          <p:nvPr/>
        </p:nvSpPr>
        <p:spPr>
          <a:xfrm>
            <a:off x="8173110" y="13153608"/>
            <a:ext cx="80377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28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Fuente: R. Harris, </a:t>
            </a:r>
            <a:r>
              <a:rPr lang="es-ES" sz="28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LEAN</a:t>
            </a:r>
            <a:r>
              <a:rPr lang="es" sz="28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Production Implementation</a:t>
            </a:r>
            <a:endParaRPr lang="pl-PL" sz="28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ela 2">
            <a:extLst>
              <a:ext uri="{FF2B5EF4-FFF2-40B4-BE49-F238E27FC236}">
                <a16:creationId xmlns:a16="http://schemas.microsoft.com/office/drawing/2014/main" id="{2F202FAC-899A-4A97-8EEB-5D216CFF1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58014"/>
              </p:ext>
            </p:extLst>
          </p:nvPr>
        </p:nvGraphicFramePr>
        <p:xfrm>
          <a:off x="555812" y="2930248"/>
          <a:ext cx="23308234" cy="9512123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11654117">
                  <a:extLst>
                    <a:ext uri="{9D8B030D-6E8A-4147-A177-3AD203B41FA5}">
                      <a16:colId xmlns:a16="http://schemas.microsoft.com/office/drawing/2014/main" val="2058418015"/>
                    </a:ext>
                  </a:extLst>
                </a:gridCol>
                <a:gridCol w="11654117">
                  <a:extLst>
                    <a:ext uri="{9D8B030D-6E8A-4147-A177-3AD203B41FA5}">
                      <a16:colId xmlns:a16="http://schemas.microsoft.com/office/drawing/2014/main" val="4145792102"/>
                    </a:ext>
                  </a:extLst>
                </a:gridCol>
              </a:tblGrid>
              <a:tr h="740990">
                <a:tc>
                  <a:txBody>
                    <a:bodyPr/>
                    <a:lstStyle/>
                    <a:p>
                      <a:pPr algn="ctr"/>
                      <a:r>
                        <a:rPr lang="es" sz="4000" b="1" i="0" strike="noStrike" cap="none" spc="400" baseline="0" dirty="0">
                          <a:solidFill>
                            <a:srgbClr val="EDEDEE"/>
                          </a:solidFill>
                          <a:effectLst/>
                          <a:latin typeface="PT Sans"/>
                          <a:ea typeface="PT Sans"/>
                          <a:cs typeface="PT Sans"/>
                        </a:rPr>
                        <a:t>Método tradicional</a:t>
                      </a:r>
                      <a:endParaRPr lang="pl-PL" sz="4000" cap="none" baseline="0" dirty="0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PT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4000" b="1" i="0" strike="noStrike" cap="none" spc="400" baseline="0" dirty="0">
                          <a:solidFill>
                            <a:srgbClr val="EDEDEE"/>
                          </a:solidFill>
                          <a:effectLst/>
                          <a:latin typeface="PT Sans"/>
                          <a:ea typeface="PT Sans"/>
                          <a:cs typeface="PT Sans"/>
                        </a:rPr>
                        <a:t>LEAN Management</a:t>
                      </a:r>
                      <a:endParaRPr lang="es" sz="4000" b="1" i="0" strike="noStrike" cap="none" spc="400" baseline="0" dirty="0">
                        <a:solidFill>
                          <a:srgbClr val="EDEDEE"/>
                        </a:solidFill>
                        <a:effectLst/>
                        <a:latin typeface="PT Sans"/>
                        <a:ea typeface="PT Sans"/>
                        <a:cs typeface="PT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699887"/>
                  </a:ext>
                </a:extLst>
              </a:tr>
              <a:tr h="8771133">
                <a:tc>
                  <a:txBody>
                    <a:bodyPr/>
                    <a:lstStyle/>
                    <a:p>
                      <a:pPr marL="457200" lvl="0" indent="-457200" algn="ctr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" sz="34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PT Sans"/>
                          <a:ea typeface="PT Sans"/>
                          <a:cs typeface="PT Sans"/>
                        </a:rPr>
                        <a:t>estructura funcional, cualificación mínima, ciclos de producción largos, grandes cantidades de existencias</a:t>
                      </a:r>
                      <a:endParaRPr lang="pl-PL" sz="3400" cap="none" baseline="0" dirty="0">
                        <a:solidFill>
                          <a:srgbClr val="496F63"/>
                        </a:solidFill>
                        <a:latin typeface="PT Sans"/>
                      </a:endParaRPr>
                    </a:p>
                    <a:p>
                      <a:pPr marL="457200" lvl="0" indent="-457200" algn="ctr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" sz="34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PT Sans"/>
                          <a:ea typeface="PT Sans"/>
                          <a:cs typeface="PT Sans"/>
                        </a:rPr>
                        <a:t>individualismo en la organización</a:t>
                      </a:r>
                      <a:endParaRPr lang="pl-PL" sz="3400" dirty="0">
                        <a:solidFill>
                          <a:srgbClr val="496F63"/>
                        </a:solidFill>
                        <a:latin typeface="PT Sans"/>
                      </a:endParaRPr>
                    </a:p>
                    <a:p>
                      <a:pPr marL="457200" lvl="0" indent="-457200" algn="ctr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" sz="34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PT Sans"/>
                          <a:ea typeface="PT Sans"/>
                          <a:cs typeface="PT Sans"/>
                        </a:rPr>
                        <a:t>guía a través de órdenes y coerción</a:t>
                      </a:r>
                      <a:endParaRPr lang="pl-PL" sz="3400" dirty="0">
                        <a:solidFill>
                          <a:srgbClr val="496F63"/>
                        </a:solidFill>
                        <a:latin typeface="PT Sans"/>
                      </a:endParaRPr>
                    </a:p>
                    <a:p>
                      <a:pPr marL="457200" lvl="0" indent="-457200" algn="ctr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" sz="34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PT Sans"/>
                          <a:ea typeface="PT Sans"/>
                          <a:cs typeface="PT Sans"/>
                        </a:rPr>
                        <a:t>lealtad y obediencia, alienación y rebelión</a:t>
                      </a:r>
                      <a:endParaRPr lang="pl-PL" sz="3400" dirty="0">
                        <a:solidFill>
                          <a:srgbClr val="496F63"/>
                        </a:solidFill>
                        <a:latin typeface="PT Sans"/>
                      </a:endParaRPr>
                    </a:p>
                    <a:p>
                      <a:pPr marL="457200" lvl="0" indent="-457200" algn="ctr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" sz="34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PT Sans"/>
                          <a:ea typeface="PT Sans"/>
                          <a:cs typeface="PT Sans"/>
                        </a:rPr>
                        <a:t>información restringida en informes generados por, y para, la dirección</a:t>
                      </a:r>
                      <a:endParaRPr lang="pl-PL" sz="3400" dirty="0">
                        <a:solidFill>
                          <a:srgbClr val="496F63"/>
                        </a:solidFill>
                        <a:latin typeface="PT Sans"/>
                      </a:endParaRPr>
                    </a:p>
                    <a:p>
                      <a:pPr marL="457200" lvl="0" indent="-457200" algn="ctr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34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PT Sans"/>
                          <a:ea typeface="PT Sans"/>
                          <a:cs typeface="PT Sans"/>
                        </a:rPr>
                        <a:t>d</a:t>
                      </a:r>
                      <a:r>
                        <a:rPr lang="es" sz="34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PT Sans"/>
                          <a:ea typeface="PT Sans"/>
                          <a:cs typeface="PT Sans"/>
                        </a:rPr>
                        <a:t>esarrollo aislado de productos con poco impacto en el cliente, al margen de la realidad productiva</a:t>
                      </a:r>
                      <a:endParaRPr lang="pl-PL" sz="3400" dirty="0">
                        <a:latin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 algn="ctr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" sz="34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PT Sans"/>
                          <a:ea typeface="PT Sans"/>
                          <a:cs typeface="PT Sans"/>
                        </a:rPr>
                        <a:t>estructura por procesos, altas cualificaciones, producción en cadena, inventario cero</a:t>
                      </a:r>
                      <a:endParaRPr lang="pl-PL" sz="3400" cap="none" baseline="0" dirty="0">
                        <a:solidFill>
                          <a:srgbClr val="496F63"/>
                        </a:solidFill>
                        <a:latin typeface="PT Sans"/>
                      </a:endParaRPr>
                    </a:p>
                    <a:p>
                      <a:pPr marL="571500" indent="-571500" algn="ctr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" sz="34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PT Sans"/>
                          <a:ea typeface="PT Sans"/>
                          <a:cs typeface="PT Sans"/>
                        </a:rPr>
                        <a:t>equipos de trabajo, estructura organizativa plana</a:t>
                      </a:r>
                      <a:endParaRPr lang="pl-PL" sz="3400" cap="none" baseline="0" dirty="0">
                        <a:solidFill>
                          <a:srgbClr val="496F63"/>
                        </a:solidFill>
                        <a:latin typeface="PT Sans"/>
                      </a:endParaRPr>
                    </a:p>
                    <a:p>
                      <a:pPr marL="571500" indent="-571500" algn="ctr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" sz="34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PT Sans"/>
                          <a:ea typeface="PT Sans"/>
                          <a:cs typeface="PT Sans"/>
                        </a:rPr>
                        <a:t>guía a través de las ideas/visiones y participación</a:t>
                      </a:r>
                      <a:endParaRPr lang="pl-PL" sz="3400" cap="none" baseline="0" dirty="0">
                        <a:solidFill>
                          <a:srgbClr val="496F63"/>
                        </a:solidFill>
                        <a:latin typeface="PT Sans"/>
                      </a:endParaRPr>
                    </a:p>
                    <a:p>
                      <a:pPr marL="571500" indent="-571500" algn="ctr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" sz="34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PT Sans"/>
                          <a:ea typeface="PT Sans"/>
                          <a:cs typeface="PT Sans"/>
                        </a:rPr>
                        <a:t>cooperación fluida en base al desarrollo de los RRHH a largo plazo</a:t>
                      </a:r>
                      <a:endParaRPr lang="pl-PL" sz="3400" cap="none" baseline="0" dirty="0">
                        <a:solidFill>
                          <a:srgbClr val="496F63"/>
                        </a:solidFill>
                        <a:latin typeface="PT Sans"/>
                      </a:endParaRPr>
                    </a:p>
                    <a:p>
                      <a:pPr marL="571500" indent="-571500" algn="ctr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" sz="34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PT Sans"/>
                          <a:ea typeface="PT Sans"/>
                          <a:cs typeface="PT Sans"/>
                        </a:rPr>
                        <a:t>amplia información, a partir de un control del sistema efectuado por todos los empleados</a:t>
                      </a:r>
                      <a:endParaRPr lang="pl-PL" sz="3400" cap="none" baseline="0" dirty="0">
                        <a:solidFill>
                          <a:srgbClr val="496F63"/>
                        </a:solidFill>
                        <a:latin typeface="PT Sans"/>
                      </a:endParaRPr>
                    </a:p>
                    <a:p>
                      <a:pPr marL="571500" indent="-571500" algn="ctr">
                        <a:spcAft>
                          <a:spcPts val="1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" sz="34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PT Sans"/>
                          <a:ea typeface="PT Sans"/>
                          <a:cs typeface="PT Sans"/>
                        </a:rPr>
                        <a:t>desarrollo de productos y procesos de producción conforme a los requisitos del cliente</a:t>
                      </a:r>
                      <a:endParaRPr lang="pl-PL" sz="3400" cap="none" baseline="0" dirty="0">
                        <a:solidFill>
                          <a:srgbClr val="496F63"/>
                        </a:solidFill>
                        <a:latin typeface="P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46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BD78F1-BBE0-8E40-ABCD-141A772B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32870" y="2874412"/>
            <a:ext cx="14801521" cy="15863832"/>
          </a:xfrm>
          <a:prstGeom prst="rect">
            <a:avLst/>
          </a:prstGeom>
        </p:spPr>
      </p:pic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4028690" y="438007"/>
            <a:ext cx="16284911" cy="3623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es" sz="630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Conoce las 5S - una de las herramientas más importantes de</a:t>
            </a:r>
            <a:r>
              <a:rPr lang="es" sz="6300" dirty="0">
                <a:solidFill>
                  <a:srgbClr val="496F63"/>
                </a:solidFill>
                <a:latin typeface="Arial"/>
                <a:ea typeface="Arial"/>
                <a:cs typeface="Arial"/>
              </a:rPr>
              <a:t>l </a:t>
            </a:r>
            <a:r>
              <a:rPr lang="es-ES" sz="6300" dirty="0">
                <a:solidFill>
                  <a:srgbClr val="496F63"/>
                </a:solidFill>
                <a:latin typeface="Arial"/>
                <a:ea typeface="Arial"/>
                <a:cs typeface="Arial"/>
              </a:rPr>
              <a:t>LEAN</a:t>
            </a:r>
            <a:r>
              <a:rPr lang="es" sz="6300" dirty="0">
                <a:solidFill>
                  <a:srgbClr val="496F63"/>
                </a:solidFill>
                <a:latin typeface="Arial"/>
                <a:ea typeface="Arial"/>
                <a:cs typeface="Arial"/>
              </a:rPr>
              <a:t> Management</a:t>
            </a:r>
            <a:endParaRPr sz="63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0648AB7A-39C1-45D6-8ED6-5F6FBE416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878157"/>
              </p:ext>
            </p:extLst>
          </p:nvPr>
        </p:nvGraphicFramePr>
        <p:xfrm>
          <a:off x="739628" y="1219170"/>
          <a:ext cx="22463761" cy="11513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angle 1">
            <a:extLst>
              <a:ext uri="{FF2B5EF4-FFF2-40B4-BE49-F238E27FC236}">
                <a16:creationId xmlns:a16="http://schemas.microsoft.com/office/drawing/2014/main" id="{34E4DD38-FF4C-4EC2-9797-B77343AB54FE}"/>
              </a:ext>
            </a:extLst>
          </p:cNvPr>
          <p:cNvSpPr/>
          <p:nvPr/>
        </p:nvSpPr>
        <p:spPr>
          <a:xfrm>
            <a:off x="10229298" y="12488039"/>
            <a:ext cx="12192000" cy="114300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 fontAlgn="base"/>
            <a:r>
              <a:rPr lang="es" sz="2300" b="0" i="0" strike="noStrike" cap="none" spc="0" baseline="0" dirty="0">
                <a:solidFill>
                  <a:srgbClr val="A6A7AC"/>
                </a:solidFill>
                <a:effectLst/>
                <a:latin typeface="Arial"/>
                <a:ea typeface="Arial"/>
                <a:cs typeface="Arial"/>
              </a:rPr>
              <a:t>Fuente: https://www.graphicproducts.com/articles/</a:t>
            </a:r>
            <a:r>
              <a:rPr lang="es-ES" sz="2300" b="0" i="0" strike="noStrike" cap="none" spc="0" baseline="0" dirty="0">
                <a:solidFill>
                  <a:srgbClr val="A6A7AC"/>
                </a:solidFill>
                <a:effectLst/>
                <a:latin typeface="Arial"/>
                <a:ea typeface="Arial"/>
                <a:cs typeface="Arial"/>
              </a:rPr>
              <a:t>LEAN</a:t>
            </a:r>
            <a:r>
              <a:rPr lang="es" sz="2300" b="0" i="0" strike="noStrike" cap="none" spc="0" baseline="0" dirty="0">
                <a:solidFill>
                  <a:srgbClr val="A6A7AC"/>
                </a:solidFill>
                <a:effectLst/>
                <a:latin typeface="Arial"/>
                <a:ea typeface="Arial"/>
                <a:cs typeface="Arial"/>
              </a:rPr>
              <a:t>-manufacturing-process/</a:t>
            </a:r>
          </a:p>
          <a:p>
            <a:pPr algn="ctr" fontAlgn="base"/>
            <a:r>
              <a:rPr lang="es" sz="2300" b="0" i="0" strike="noStrike" cap="none" spc="0" baseline="0" dirty="0">
                <a:solidFill>
                  <a:srgbClr val="A6A7AC"/>
                </a:solidFill>
                <a:effectLst/>
                <a:latin typeface="PT Sans"/>
                <a:ea typeface="PT Sans"/>
                <a:cs typeface="PT Sans"/>
                <a:hlinkClick r:id="rId9" history="0"/>
              </a:rPr>
              <a:t>https://www.youtube.com/watch?v=8gKJ3_Hm3dM</a:t>
            </a:r>
          </a:p>
          <a:p>
            <a:pPr algn="ctr" fontAlgn="base"/>
            <a:endParaRPr lang="en-I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22" name="Shape 68">
            <a:extLst>
              <a:ext uri="{FF2B5EF4-FFF2-40B4-BE49-F238E27FC236}">
                <a16:creationId xmlns:a16="http://schemas.microsoft.com/office/drawing/2014/main" id="{1F3299FC-2A22-4B1D-B276-ADE56935D05D}"/>
              </a:ext>
            </a:extLst>
          </p:cNvPr>
          <p:cNvSpPr/>
          <p:nvPr/>
        </p:nvSpPr>
        <p:spPr>
          <a:xfrm>
            <a:off x="2231136" y="8550328"/>
            <a:ext cx="5808331" cy="54019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>
              <a:spcAft>
                <a:spcPts val="1800"/>
              </a:spcAft>
            </a:pPr>
            <a:r>
              <a:rPr lang="es" sz="43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Las 5S son una herramienta sistemática destinada a crear un orden funcional en la compañía.</a:t>
            </a:r>
          </a:p>
          <a:p>
            <a:pPr algn="ctr">
              <a:spcAft>
                <a:spcPts val="1800"/>
              </a:spcAft>
            </a:pPr>
            <a:r>
              <a:rPr lang="es" sz="43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El sistema lo consigue con las cinco </a:t>
            </a:r>
            <a:r>
              <a:rPr lang="es" sz="4300" b="0" i="0" strike="noStrike" cap="none" spc="0" baseline="0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S.</a:t>
            </a:r>
            <a:endParaRPr lang="pl-PL" sz="43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>
            <a:hlinkClick r:id="rId9"/>
            <a:extLst>
              <a:ext uri="{FF2B5EF4-FFF2-40B4-BE49-F238E27FC236}">
                <a16:creationId xmlns:a16="http://schemas.microsoft.com/office/drawing/2014/main" id="{7866A913-7F64-4269-8383-5E771AEC71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53655" y="7999845"/>
            <a:ext cx="7119892" cy="400298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3D019BF-8BFE-47CC-BA2F-5602A93E0B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20999">
            <a:off x="16558563" y="1496369"/>
            <a:ext cx="10467851" cy="3806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445E60-BFD0-462D-9121-FCE073325E8A}"/>
              </a:ext>
            </a:extLst>
          </p:cNvPr>
          <p:cNvSpPr txBox="1"/>
          <p:nvPr/>
        </p:nvSpPr>
        <p:spPr>
          <a:xfrm>
            <a:off x="19074678" y="6856202"/>
            <a:ext cx="3559628" cy="807720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" sz="4800" b="0" i="0" strike="noStrike" cap="none" spc="0" baseline="0">
                <a:solidFill>
                  <a:srgbClr val="151618"/>
                </a:solidFill>
                <a:effectLst/>
                <a:latin typeface="PT Sans"/>
                <a:ea typeface="PT Sans"/>
                <a:cs typeface="PT Sans"/>
              </a:rPr>
              <a:t>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CEB2B4-FAE6-4ADA-9824-66A2455DA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graphicEl>
                                              <a:dgm id="{88CEB2B4-FAE6-4ADA-9824-66A2455DA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327509-CD76-486B-90FA-91D9EF50E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graphicEl>
                                              <a:dgm id="{AF327509-CD76-486B-90FA-91D9EF50E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EB6FDE4-7DA8-4A77-BD5E-B02B0007E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graphicEl>
                                              <a:dgm id="{AEB6FDE4-7DA8-4A77-BD5E-B02B0007E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9F63458-DDC8-48E2-9A86-64C97CF771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graphicEl>
                                              <a:dgm id="{99F63458-DDC8-48E2-9A86-64C97CF771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203DD06-382D-4495-BD3A-140D90F15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graphicEl>
                                              <a:dgm id="{1203DD06-382D-4495-BD3A-140D90F15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21365E1-F230-43B8-981C-B70A98FA4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graphicEl>
                                              <a:dgm id="{C21365E1-F230-43B8-981C-B70A98FA4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FC8720A-2DEE-4010-94E2-6E47AFB8F7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>
                                            <p:graphicEl>
                                              <a:dgm id="{CFC8720A-2DEE-4010-94E2-6E47AFB8F7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C819AA5-9FFD-4ACD-98A2-8498EDA13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graphicEl>
                                              <a:dgm id="{0C819AA5-9FFD-4ACD-98A2-8498EDA13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  <p:cond evt="onBegin" delay="0">
                          <p:tn val="57"/>
                        </p:cond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A2FB86-2435-4BD3-BAA0-0CC0F6310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graphicEl>
                                              <a:dgm id="{2AA2FB86-2435-4BD3-BAA0-0CC0F6310D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Graphic spid="10" grpId="0" uiExpand="1">
        <p:bldSub>
          <a:bldDgm bld="one"/>
        </p:bldSub>
      </p:bldGraphic>
      <p:bldP spid="16" grpId="0"/>
      <p:bldP spid="2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6BD78F1-BBE0-8E40-ABCD-141A772B0A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63" y="0"/>
            <a:ext cx="14041665" cy="15049440"/>
          </a:xfrm>
          <a:prstGeom prst="rect">
            <a:avLst/>
          </a:prstGeom>
        </p:spPr>
      </p:pic>
      <p:sp>
        <p:nvSpPr>
          <p:cNvPr id="116" name="Shape 1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6135793" y="552153"/>
            <a:ext cx="16900672" cy="260653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Autofit/>
          </a:bodyPr>
          <a:lstStyle/>
          <a:p>
            <a:r>
              <a:rPr lang="es" sz="4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Hay veces que necesitamos</a:t>
            </a:r>
            <a:r>
              <a:rPr lang="es" sz="4400" b="1" i="0" strike="noStrike" cap="none" spc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es" sz="4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cambios radicales en el negocio </a:t>
            </a:r>
          </a:p>
          <a:p>
            <a:r>
              <a:rPr lang="es" sz="5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En este caso la </a:t>
            </a:r>
            <a:r>
              <a:rPr lang="es" sz="5200" b="1" i="0" strike="noStrike" cap="none" spc="0" baseline="0" dirty="0">
                <a:solidFill>
                  <a:srgbClr val="FF0000"/>
                </a:solidFill>
                <a:effectLst/>
                <a:latin typeface="Arial"/>
                <a:ea typeface="Arial"/>
                <a:cs typeface="Arial"/>
              </a:rPr>
              <a:t>REINGENIERÍA DE PROCESOS DE NEGOCIO</a:t>
            </a:r>
            <a:r>
              <a:rPr lang="es" sz="5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 es la solución.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8AEF5BBF-33DC-4FAF-A84A-1CD9B57D079B}"/>
              </a:ext>
            </a:extLst>
          </p:cNvPr>
          <p:cNvSpPr/>
          <p:nvPr/>
        </p:nvSpPr>
        <p:spPr>
          <a:xfrm>
            <a:off x="3731732" y="7232331"/>
            <a:ext cx="3348310" cy="1066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3200" b="1" i="0" strike="noStrike" cap="none" spc="0" baseline="0">
                <a:solidFill>
                  <a:srgbClr val="53585F"/>
                </a:solidFill>
                <a:effectLst/>
                <a:latin typeface="PT Sans"/>
                <a:ea typeface="PT Sans"/>
                <a:cs typeface="PT Sans"/>
              </a:rPr>
              <a:t>Reingeniería</a:t>
            </a:r>
          </a:p>
          <a:p>
            <a:pPr algn="ctr"/>
            <a:r>
              <a:rPr lang="es" sz="3200" b="1" i="0" strike="noStrike" cap="none" spc="0" baseline="0">
                <a:solidFill>
                  <a:srgbClr val="53585F"/>
                </a:solidFill>
                <a:effectLst/>
                <a:latin typeface="PT Sans"/>
                <a:ea typeface="PT Sans"/>
                <a:cs typeface="PT Sans"/>
              </a:rPr>
              <a:t>significa: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3DC7BE1C-B11F-409C-93CC-084FC2A766F3}"/>
              </a:ext>
            </a:extLst>
          </p:cNvPr>
          <p:cNvSpPr/>
          <p:nvPr/>
        </p:nvSpPr>
        <p:spPr>
          <a:xfrm>
            <a:off x="99525" y="1373584"/>
            <a:ext cx="5491480" cy="17678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" sz="5500" b="0" i="0" strike="noStrike" cap="none" spc="0" baseline="0">
                <a:ln w="6600" cap="flat" cmpd="sng">
                  <a:solidFill>
                    <a:srgbClr val="00882B"/>
                  </a:solidFill>
                  <a:prstDash val="solid"/>
                  <a:round/>
                </a:ln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Replanteamiento </a:t>
            </a:r>
            <a:endParaRPr lang="pl-PL" sz="5500">
              <a:ln w="6600">
                <a:solidFill>
                  <a:schemeClr val="accent2"/>
                </a:solidFill>
                <a:prstDash val="solid"/>
              </a:ln>
              <a:solidFill>
                <a:srgbClr val="496F63"/>
              </a:solidFill>
            </a:endParaRPr>
          </a:p>
          <a:p>
            <a:pPr algn="ctr"/>
            <a:r>
              <a:rPr lang="es" sz="5500" b="0" i="0" strike="noStrike" cap="none" spc="0" baseline="0">
                <a:ln w="6600" cap="flat" cmpd="sng">
                  <a:solidFill>
                    <a:srgbClr val="00882B"/>
                  </a:solidFill>
                  <a:prstDash val="solid"/>
                  <a:round/>
                </a:ln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fundamental</a:t>
            </a:r>
            <a:endParaRPr lang="pl-PL" sz="5500">
              <a:ln w="6600">
                <a:solidFill>
                  <a:schemeClr val="accent2"/>
                </a:solidFill>
                <a:prstDash val="solid"/>
              </a:ln>
              <a:solidFill>
                <a:srgbClr val="496F63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2FCE6EB8-45E4-4D5F-B5D1-65DE7E0CA66D}"/>
              </a:ext>
            </a:extLst>
          </p:cNvPr>
          <p:cNvSpPr/>
          <p:nvPr/>
        </p:nvSpPr>
        <p:spPr>
          <a:xfrm>
            <a:off x="1502080" y="11107803"/>
            <a:ext cx="2521267" cy="17678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" sz="5500" b="0" i="0" strike="noStrike" cap="none" spc="0" baseline="0">
                <a:ln w="6600" cap="flat" cmpd="sng">
                  <a:solidFill>
                    <a:srgbClr val="00882B"/>
                  </a:solidFill>
                  <a:prstDash val="solid"/>
                  <a:round/>
                </a:ln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Mejora</a:t>
            </a:r>
            <a:endParaRPr lang="pl-PL" sz="5500">
              <a:ln w="6600">
                <a:solidFill>
                  <a:schemeClr val="accent2"/>
                </a:solidFill>
                <a:prstDash val="solid"/>
              </a:ln>
              <a:solidFill>
                <a:srgbClr val="496F63"/>
              </a:solidFill>
            </a:endParaRPr>
          </a:p>
          <a:p>
            <a:pPr algn="ctr"/>
            <a:r>
              <a:rPr lang="es" sz="5500" b="0" i="0" strike="noStrike" cap="none" spc="0" baseline="0">
                <a:ln w="6600" cap="flat" cmpd="sng">
                  <a:solidFill>
                    <a:srgbClr val="00882B"/>
                  </a:solidFill>
                  <a:prstDash val="solid"/>
                  <a:round/>
                </a:ln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drástica</a:t>
            </a:r>
            <a:endParaRPr lang="pl-PL" sz="5500">
              <a:ln w="6600">
                <a:solidFill>
                  <a:schemeClr val="accent2"/>
                </a:solidFill>
                <a:prstDash val="solid"/>
              </a:ln>
              <a:solidFill>
                <a:srgbClr val="496F63"/>
              </a:solidFill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0D3D50BE-DE06-44C1-B084-97B790463608}"/>
              </a:ext>
            </a:extLst>
          </p:cNvPr>
          <p:cNvSpPr/>
          <p:nvPr/>
        </p:nvSpPr>
        <p:spPr>
          <a:xfrm>
            <a:off x="9196727" y="6632169"/>
            <a:ext cx="2924492" cy="176784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" sz="5500" b="0" i="0" strike="noStrike" cap="none" spc="0" baseline="0">
                <a:ln w="6600" cap="flat" cmpd="sng">
                  <a:solidFill>
                    <a:srgbClr val="00882B"/>
                  </a:solidFill>
                  <a:prstDash val="solid"/>
                  <a:round/>
                </a:ln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Rediseño</a:t>
            </a:r>
            <a:endParaRPr lang="pl-PL" sz="5500">
              <a:ln w="6600">
                <a:solidFill>
                  <a:schemeClr val="accent2"/>
                </a:solidFill>
                <a:prstDash val="solid"/>
              </a:ln>
              <a:solidFill>
                <a:srgbClr val="496F63"/>
              </a:solidFill>
            </a:endParaRPr>
          </a:p>
          <a:p>
            <a:pPr algn="ctr"/>
            <a:r>
              <a:rPr lang="es" sz="5500" b="0" i="0" strike="noStrike" cap="none" spc="0" baseline="0">
                <a:ln w="6600" cap="flat" cmpd="sng">
                  <a:solidFill>
                    <a:srgbClr val="00882B"/>
                  </a:solidFill>
                  <a:prstDash val="solid"/>
                  <a:round/>
                </a:ln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radical</a:t>
            </a:r>
            <a:endParaRPr lang="pl-PL" sz="5500">
              <a:ln w="6600">
                <a:solidFill>
                  <a:schemeClr val="accent2"/>
                </a:solidFill>
                <a:prstDash val="solid"/>
              </a:ln>
              <a:solidFill>
                <a:srgbClr val="496F63"/>
              </a:solidFill>
            </a:endParaRP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9B9C99EB-D8AF-4E56-9BAF-A3F7F74E9EE5}"/>
              </a:ext>
            </a:extLst>
          </p:cNvPr>
          <p:cNvCxnSpPr/>
          <p:nvPr/>
        </p:nvCxnSpPr>
        <p:spPr>
          <a:xfrm flipH="1" flipV="1">
            <a:off x="3139440" y="3231447"/>
            <a:ext cx="1248298" cy="2521251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3FC9F8D4-C718-4F49-83A6-AB359E73F6B7}"/>
              </a:ext>
            </a:extLst>
          </p:cNvPr>
          <p:cNvCxnSpPr/>
          <p:nvPr/>
        </p:nvCxnSpPr>
        <p:spPr>
          <a:xfrm flipH="1">
            <a:off x="2845265" y="9177179"/>
            <a:ext cx="1359593" cy="1765789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4101FB11-99E7-4891-B65D-B71DB61133A0}"/>
              </a:ext>
            </a:extLst>
          </p:cNvPr>
          <p:cNvCxnSpPr/>
          <p:nvPr/>
        </p:nvCxnSpPr>
        <p:spPr>
          <a:xfrm flipV="1">
            <a:off x="7511887" y="7524719"/>
            <a:ext cx="1345242" cy="1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Rectangle 1">
            <a:extLst>
              <a:ext uri="{FF2B5EF4-FFF2-40B4-BE49-F238E27FC236}">
                <a16:creationId xmlns:a16="http://schemas.microsoft.com/office/drawing/2014/main" id="{32E72AE5-93E3-4D0D-8268-3A7E79672981}"/>
              </a:ext>
            </a:extLst>
          </p:cNvPr>
          <p:cNvSpPr/>
          <p:nvPr/>
        </p:nvSpPr>
        <p:spPr>
          <a:xfrm>
            <a:off x="7080041" y="12034214"/>
            <a:ext cx="9039975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" sz="2400" b="1" i="0" strike="noStrike" cap="none" spc="0" baseline="0" dirty="0">
                <a:solidFill>
                  <a:srgbClr val="151618"/>
                </a:solidFill>
                <a:effectLst/>
                <a:latin typeface="Arial"/>
                <a:ea typeface="Arial"/>
                <a:cs typeface="Arial"/>
              </a:rPr>
              <a:t>Fuente: M. Hammer, J. Champy, </a:t>
            </a:r>
            <a:r>
              <a:rPr lang="en-US" sz="2400" b="1" kern="12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Quattrocento Sans"/>
              </a:rPr>
              <a:t>Reengineering the Corporation. A Manifesto for Business Revolution</a:t>
            </a:r>
            <a:endParaRPr lang="en-IE" sz="2400" b="1" kern="12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803B2A5-4ACB-4488-BC93-6689A018F149}"/>
              </a:ext>
            </a:extLst>
          </p:cNvPr>
          <p:cNvSpPr/>
          <p:nvPr/>
        </p:nvSpPr>
        <p:spPr>
          <a:xfrm>
            <a:off x="14189063" y="2861577"/>
            <a:ext cx="9932271" cy="5112000"/>
          </a:xfrm>
          <a:prstGeom prst="rect">
            <a:avLst/>
          </a:prstGeom>
          <a:solidFill>
            <a:srgbClr val="496F63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14237905" y="3317863"/>
            <a:ext cx="9932271" cy="430049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 lnSpcReduction="10000"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s" sz="34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Los autores del concepto de reingeniería</a:t>
            </a:r>
            <a:r>
              <a:rPr lang="es" sz="34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 </a:t>
            </a:r>
            <a:endParaRPr lang="pl-PL" sz="3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s" sz="34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son M. Hammer y J. Champy.</a:t>
            </a:r>
            <a:endParaRPr lang="en-US" sz="3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s" sz="34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Aconsejan desprenderse de cualquier norma existente en la organización.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s" sz="3400" b="1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Es necesario que te liberes completamente del pasado a fin de garantizar la “sanación total” de la empresa.</a:t>
            </a:r>
            <a:endParaRPr sz="3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2FA6F23-33D6-4266-8728-444259898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6930" y="8815586"/>
            <a:ext cx="5577822" cy="40776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  <p:cond evt="onBegin" delay="0">
                          <p:tn val="14"/>
                        </p:cond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uiExpand="1" build="p"/>
      <p:bldP spid="2" grpId="0"/>
      <p:bldP spid="11" grpId="0"/>
      <p:bldP spid="12" grpId="0"/>
      <p:bldP spid="13" grpId="0"/>
      <p:bldP spid="26" grpId="0"/>
      <p:bldP spid="3" grpId="0" animBg="1"/>
      <p:bldP spid="118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645892" y="2092745"/>
            <a:ext cx="16209548" cy="1486503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s" sz="4400" b="1" dirty="0">
                <a:solidFill>
                  <a:srgbClr val="71BB9A"/>
                </a:solidFill>
                <a:latin typeface="Arial"/>
                <a:ea typeface="Arial"/>
                <a:cs typeface="Arial"/>
              </a:rPr>
              <a:t>Organizarse en torno a los resultados, en lugar de centrándose en las tareas.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s" sz="4200" b="1" dirty="0">
                <a:solidFill>
                  <a:srgbClr val="71BB9A"/>
                </a:solidFill>
                <a:latin typeface="Arial"/>
                <a:ea typeface="Arial"/>
                <a:cs typeface="Arial"/>
              </a:rPr>
              <a:t>Las personas encargadas de la producción deben trabajar en la reingeniería de procesos.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s" sz="42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Utiliza recursos dispersos como si estuvieran centralizados.</a:t>
            </a:r>
            <a:endParaRPr lang="en-US" sz="42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s" sz="42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Combina funciones paralelas, no sólo sus resultados.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s" sz="42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Permite que las personas que producen la información sean quienes la procesen.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s" sz="42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Construye procesos controlados.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s" sz="42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Registra la información sólo una vez.</a:t>
            </a:r>
            <a:endParaRPr lang="en-US" sz="42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18</a:t>
            </a:fld>
            <a:endParaRPr/>
          </a:p>
        </p:txBody>
      </p:sp>
      <p:sp>
        <p:nvSpPr>
          <p:cNvPr id="84" name="Shape 84"/>
          <p:cNvSpPr/>
          <p:nvPr/>
        </p:nvSpPr>
        <p:spPr>
          <a:xfrm>
            <a:off x="628312" y="508324"/>
            <a:ext cx="23323986" cy="31688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9500" dirty="0">
                <a:solidFill>
                  <a:srgbClr val="496F63"/>
                </a:solidFill>
                <a:latin typeface="Arial"/>
                <a:ea typeface="Arial"/>
                <a:cs typeface="Arial"/>
              </a:rPr>
              <a:t>A</a:t>
            </a:r>
            <a:r>
              <a:rPr lang="es" sz="95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lgunas reglas de la reingeniería</a:t>
            </a:r>
            <a:r>
              <a:rPr lang="es" sz="9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:</a:t>
            </a:r>
            <a:endParaRPr sz="9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1407423" y="12342068"/>
            <a:ext cx="16847920" cy="85648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3200" b="0" i="0" strike="noStrike" cap="none" spc="0" baseline="0">
                <a:solidFill>
                  <a:srgbClr val="496F63"/>
                </a:solidFill>
                <a:effectLst/>
                <a:latin typeface="Montserrat-SemiBold"/>
                <a:ea typeface="Montserrat-SemiBold"/>
                <a:cs typeface="Montserrat-SemiBold"/>
              </a:rPr>
              <a:t>Fuente: https://drewduboff.com/business-process-reengineering </a:t>
            </a:r>
          </a:p>
          <a:p>
            <a:r>
              <a:rPr lang="es" sz="3200" b="0" i="0" strike="noStrike" cap="none" spc="0" baseline="0">
                <a:solidFill>
                  <a:srgbClr val="496F63"/>
                </a:solidFill>
                <a:effectLst/>
                <a:latin typeface="Montserrat-SemiBold"/>
                <a:ea typeface="Montserrat-SemiBold"/>
                <a:cs typeface="Montserrat-SemiBold"/>
                <a:hlinkClick r:id="rId3" history="0"/>
              </a:rPr>
              <a:t>https://www.youtube.com/watch?v=IZHqAo4QryE</a:t>
            </a:r>
            <a:endParaRPr sz="3200" b="0">
              <a:solidFill>
                <a:srgbClr val="496F6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A28069-EB91-1949-9A5A-112AA2E3CF4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234" y="-1080119"/>
            <a:ext cx="6270805" cy="6720862"/>
          </a:xfrm>
          <a:prstGeom prst="rect">
            <a:avLst/>
          </a:prstGeom>
        </p:spPr>
      </p:pic>
      <p:pic>
        <p:nvPicPr>
          <p:cNvPr id="2" name="Obraz 1">
            <a:hlinkClick r:id="rId3"/>
            <a:extLst>
              <a:ext uri="{FF2B5EF4-FFF2-40B4-BE49-F238E27FC236}">
                <a16:creationId xmlns:a16="http://schemas.microsoft.com/office/drawing/2014/main" id="{22D3248B-8B57-4048-A2CB-C5567B8F1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8143" y="7229186"/>
            <a:ext cx="7013228" cy="3943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rostokąt 2">
            <a:extLst>
              <a:ext uri="{FF2B5EF4-FFF2-40B4-BE49-F238E27FC236}">
                <a16:creationId xmlns:a16="http://schemas.microsoft.com/office/drawing/2014/main" id="{20F5FCC3-682F-7242-910B-C59F9578A10D}"/>
              </a:ext>
            </a:extLst>
          </p:cNvPr>
          <p:cNvSpPr/>
          <p:nvPr/>
        </p:nvSpPr>
        <p:spPr>
          <a:xfrm>
            <a:off x="19551127" y="11748174"/>
            <a:ext cx="18710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3200" b="0" i="0" strike="noStrike" cap="none" spc="0" baseline="0" dirty="0">
                <a:solidFill>
                  <a:srgbClr val="A6A7AC"/>
                </a:solidFill>
                <a:effectLst/>
                <a:latin typeface="Times New Roman"/>
                <a:ea typeface="Times New Roman"/>
                <a:cs typeface="Times New Roman"/>
              </a:rPr>
              <a:t>(4</a:t>
            </a:r>
            <a:r>
              <a:rPr lang="es" sz="3200" dirty="0">
                <a:latin typeface="Times New Roman"/>
                <a:ea typeface="Times New Roman"/>
                <a:cs typeface="Times New Roman"/>
              </a:rPr>
              <a:t>,5</a:t>
            </a:r>
            <a:r>
              <a:rPr lang="es" sz="3200" b="0" i="0" strike="noStrike" cap="none" spc="0" baseline="0" dirty="0">
                <a:solidFill>
                  <a:srgbClr val="A6A7AC"/>
                </a:solidFill>
                <a:effectLst/>
                <a:latin typeface="Times New Roman"/>
                <a:ea typeface="Times New Roman"/>
                <a:cs typeface="Times New Roman"/>
              </a:rPr>
              <a:t> mins)</a:t>
            </a:r>
            <a:endParaRPr lang="pl-PL" sz="3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7CF8-6E2B-41D0-914D-84A80C2C44E5}"/>
              </a:ext>
            </a:extLst>
          </p:cNvPr>
          <p:cNvSpPr txBox="1"/>
          <p:nvPr/>
        </p:nvSpPr>
        <p:spPr>
          <a:xfrm>
            <a:off x="18879108" y="5779217"/>
            <a:ext cx="3739243" cy="990600"/>
          </a:xfrm>
          <a:prstGeom prst="rect">
            <a:avLst/>
          </a:prstGeom>
          <a:noFill/>
          <a:ln w="3175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s" sz="6000" b="0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Ver</a:t>
            </a:r>
          </a:p>
        </p:txBody>
      </p:sp>
    </p:spTree>
    <p:extLst>
      <p:ext uri="{BB962C8B-B14F-4D97-AF65-F5344CB8AC3E}">
        <p14:creationId xmlns:p14="http://schemas.microsoft.com/office/powerpoint/2010/main" val="9040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uiExpand="1" build="p"/>
      <p:bldP spid="84" grpId="0" animBg="1"/>
      <p:bldP spid="8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3E88B1A-5C2B-D140-B6D3-6C785609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2" y="2766846"/>
            <a:ext cx="14041665" cy="15049440"/>
          </a:xfrm>
          <a:prstGeom prst="rect">
            <a:avLst/>
          </a:prstGeom>
        </p:spPr>
      </p:pic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/>
          </a:p>
        </p:txBody>
      </p:sp>
      <p:sp>
        <p:nvSpPr>
          <p:cNvPr id="25" name="Shape 118">
            <a:extLst>
              <a:ext uri="{FF2B5EF4-FFF2-40B4-BE49-F238E27FC236}">
                <a16:creationId xmlns:a16="http://schemas.microsoft.com/office/drawing/2014/main" id="{D3FE02C2-8074-4664-B19E-7A5FEA8E39CF}"/>
              </a:ext>
            </a:extLst>
          </p:cNvPr>
          <p:cNvSpPr/>
          <p:nvPr/>
        </p:nvSpPr>
        <p:spPr>
          <a:xfrm>
            <a:off x="-4450443" y="243358"/>
            <a:ext cx="24383998" cy="3623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es" sz="50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Ventajas y desventajas de la reingeniería</a:t>
            </a:r>
            <a:endParaRPr sz="500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hape 88">
            <a:extLst>
              <a:ext uri="{FF2B5EF4-FFF2-40B4-BE49-F238E27FC236}">
                <a16:creationId xmlns:a16="http://schemas.microsoft.com/office/drawing/2014/main" id="{504BB3AF-0CC9-4471-85C5-A049508B7DCC}"/>
              </a:ext>
            </a:extLst>
          </p:cNvPr>
          <p:cNvSpPr/>
          <p:nvPr/>
        </p:nvSpPr>
        <p:spPr>
          <a:xfrm>
            <a:off x="227651" y="13031509"/>
            <a:ext cx="19126200" cy="455509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3000" b="0" i="0" strike="noStrike" cap="none" spc="0" baseline="0" dirty="0">
                <a:solidFill>
                  <a:srgbClr val="A6A7AC"/>
                </a:solidFill>
                <a:effectLst/>
                <a:latin typeface="Montserrat-SemiBold"/>
                <a:ea typeface="Montserrat-SemiBold"/>
                <a:cs typeface="Montserrat-SemiBold"/>
              </a:rPr>
              <a:t>Fuente: M. Hammer, </a:t>
            </a:r>
            <a:r>
              <a:rPr lang="en-US" b="0" dirty="0">
                <a:solidFill>
                  <a:schemeClr val="tx1"/>
                </a:solidFill>
              </a:rPr>
              <a:t>J. </a:t>
            </a:r>
            <a:r>
              <a:rPr lang="en-US" b="0" dirty="0" err="1">
                <a:solidFill>
                  <a:schemeClr val="tx1"/>
                </a:solidFill>
              </a:rPr>
              <a:t>Champy</a:t>
            </a:r>
            <a:r>
              <a:rPr lang="en-US" b="0" dirty="0">
                <a:solidFill>
                  <a:schemeClr val="tx1"/>
                </a:solidFill>
              </a:rPr>
              <a:t>, Reengineering the Corporation. A Manifesto for Business Revolution</a:t>
            </a:r>
            <a:endParaRPr b="0" dirty="0">
              <a:solidFill>
                <a:schemeClr val="tx1"/>
              </a:solidFill>
            </a:endParaRPr>
          </a:p>
        </p:txBody>
      </p:sp>
      <p:graphicFrame>
        <p:nvGraphicFramePr>
          <p:cNvPr id="2" name="Tabela 2">
            <a:extLst>
              <a:ext uri="{FF2B5EF4-FFF2-40B4-BE49-F238E27FC236}">
                <a16:creationId xmlns:a16="http://schemas.microsoft.com/office/drawing/2014/main" id="{906D2FE3-C582-4150-AC64-581DD2336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886764"/>
              </p:ext>
            </p:extLst>
          </p:nvPr>
        </p:nvGraphicFramePr>
        <p:xfrm>
          <a:off x="244013" y="2754474"/>
          <a:ext cx="16699280" cy="9757048"/>
        </p:xfrm>
        <a:graphic>
          <a:graphicData uri="http://schemas.openxmlformats.org/drawingml/2006/table">
            <a:tbl>
              <a:tblPr firstRow="1" bandRow="1">
                <a:tableStyleId>{C7B018BB-80A7-4F77-B60F-C8B233D01FF8}</a:tableStyleId>
              </a:tblPr>
              <a:tblGrid>
                <a:gridCol w="8349640">
                  <a:extLst>
                    <a:ext uri="{9D8B030D-6E8A-4147-A177-3AD203B41FA5}">
                      <a16:colId xmlns:a16="http://schemas.microsoft.com/office/drawing/2014/main" val="2058418015"/>
                    </a:ext>
                  </a:extLst>
                </a:gridCol>
                <a:gridCol w="8349640">
                  <a:extLst>
                    <a:ext uri="{9D8B030D-6E8A-4147-A177-3AD203B41FA5}">
                      <a16:colId xmlns:a16="http://schemas.microsoft.com/office/drawing/2014/main" val="4145792102"/>
                    </a:ext>
                  </a:extLst>
                </a:gridCol>
              </a:tblGrid>
              <a:tr h="826408">
                <a:tc>
                  <a:txBody>
                    <a:bodyPr/>
                    <a:lstStyle/>
                    <a:p>
                      <a:pPr algn="ctr"/>
                      <a:r>
                        <a:rPr lang="es" sz="4000" b="1" i="0" strike="noStrike" cap="none" spc="400" baseline="0">
                          <a:solidFill>
                            <a:srgbClr val="EDEDEE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Ventajas</a:t>
                      </a:r>
                      <a:endParaRPr lang="pl-PL" sz="4000" cap="none" baseline="0" err="1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PT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" sz="4000" b="1" i="0" strike="noStrike" cap="none" spc="400" baseline="0">
                          <a:solidFill>
                            <a:srgbClr val="EDEDEE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Desventajas</a:t>
                      </a:r>
                      <a:endParaRPr lang="pl-PL" sz="4000" cap="none" baseline="0" err="1"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  <a:latin typeface="PT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80699887"/>
                  </a:ext>
                </a:extLst>
              </a:tr>
              <a:tr h="8367386">
                <a:tc>
                  <a:txBody>
                    <a:bodyPr/>
                    <a:lstStyle/>
                    <a:p>
                      <a:pPr marL="457200" indent="-457200" algn="ctr">
                        <a:spcAft>
                          <a:spcPts val="2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" sz="40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Pensamiento y acción holísticos y supra-departamentales</a:t>
                      </a:r>
                    </a:p>
                    <a:p>
                      <a:pPr marL="457200" indent="-457200" algn="ctr">
                        <a:spcAft>
                          <a:spcPts val="2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" sz="40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aumento de la eficiencia</a:t>
                      </a:r>
                    </a:p>
                    <a:p>
                      <a:pPr marL="457200" indent="-457200" algn="ctr">
                        <a:spcAft>
                          <a:spcPts val="2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" sz="40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reducir la duración de los procesos</a:t>
                      </a:r>
                      <a:endParaRPr lang="pl-PL" sz="4000" cap="none" baseline="0" dirty="0">
                        <a:solidFill>
                          <a:srgbClr val="496F63"/>
                        </a:solidFill>
                        <a:latin typeface="PT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 algn="ctr">
                        <a:spcAft>
                          <a:spcPts val="2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" sz="40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estilo de gestión autoritario mientras se implanta el concepto</a:t>
                      </a:r>
                    </a:p>
                    <a:p>
                      <a:pPr marL="571500" indent="-571500" algn="ctr">
                        <a:spcAft>
                          <a:spcPts val="2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40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prescindir de los empleados durante la preparación de la reorganización</a:t>
                      </a:r>
                    </a:p>
                    <a:p>
                      <a:pPr marL="571500" indent="-571500" algn="ctr">
                        <a:spcAft>
                          <a:spcPts val="2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" sz="40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altos costos de implantación</a:t>
                      </a:r>
                    </a:p>
                    <a:p>
                      <a:pPr marL="571500" indent="-571500" algn="ctr">
                        <a:spcAft>
                          <a:spcPts val="2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" sz="4000" b="0" i="0" strike="noStrike" cap="none" spc="400" baseline="0" dirty="0">
                          <a:solidFill>
                            <a:srgbClr val="496F63"/>
                          </a:solidFill>
                          <a:effectLst/>
                          <a:latin typeface="Montserrat-Regular"/>
                          <a:ea typeface="Montserrat-Regular"/>
                          <a:cs typeface="Montserrat-Regular"/>
                        </a:rPr>
                        <a:t>descuida los aspectos culturales, lo cual crea un gran peligro de resistencia al cambio</a:t>
                      </a:r>
                      <a:endParaRPr lang="pl-PL" sz="4000" cap="none" baseline="0" dirty="0">
                        <a:solidFill>
                          <a:srgbClr val="496F63"/>
                        </a:solidFill>
                        <a:latin typeface="PT San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46596"/>
                  </a:ext>
                </a:extLst>
              </a:tr>
            </a:tbl>
          </a:graphicData>
        </a:graphic>
      </p:graphicFrame>
      <p:pic>
        <p:nvPicPr>
          <p:cNvPr id="5" name="Obraz 4">
            <a:extLst>
              <a:ext uri="{FF2B5EF4-FFF2-40B4-BE49-F238E27FC236}">
                <a16:creationId xmlns:a16="http://schemas.microsoft.com/office/drawing/2014/main" id="{43203A0D-B363-4801-8CEB-6D5C9D04C3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310" y="1335365"/>
            <a:ext cx="1296117" cy="120106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07AC47B-8692-41E3-913E-4B94F66DC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7426" y="1325280"/>
            <a:ext cx="1296117" cy="1226759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4F3A2DA5-4F09-4FF3-A78F-746CD9590BC7}"/>
              </a:ext>
            </a:extLst>
          </p:cNvPr>
          <p:cNvSpPr/>
          <p:nvPr/>
        </p:nvSpPr>
        <p:spPr>
          <a:xfrm>
            <a:off x="16943293" y="609599"/>
            <a:ext cx="7408192" cy="12496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42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Causas del fracaso</a:t>
            </a:r>
          </a:p>
          <a:p>
            <a:pPr algn="ctr"/>
            <a:endParaRPr lang="pl-PL" sz="4200" dirty="0">
              <a:solidFill>
                <a:srgbClr val="496F63"/>
              </a:solidFill>
            </a:endParaRPr>
          </a:p>
          <a:p>
            <a:pPr algn="ctr"/>
            <a:r>
              <a:rPr lang="es" sz="42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ERROR Nº 1 - </a:t>
            </a:r>
            <a:endParaRPr lang="en-GB" sz="4200" dirty="0">
              <a:solidFill>
                <a:srgbClr val="496F63"/>
              </a:solidFill>
            </a:endParaRPr>
          </a:p>
          <a:p>
            <a:pPr algn="ctr">
              <a:spcAft>
                <a:spcPts val="2400"/>
              </a:spcAft>
            </a:pPr>
            <a:r>
              <a:rPr lang="es" sz="42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No tener una visión clara</a:t>
            </a:r>
            <a:endParaRPr lang="pl-PL" sz="4200" dirty="0">
              <a:solidFill>
                <a:srgbClr val="496F63"/>
              </a:solidFill>
            </a:endParaRPr>
          </a:p>
          <a:p>
            <a:pPr algn="ctr"/>
            <a:r>
              <a:rPr lang="es" sz="42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ERROR Nº  2 - </a:t>
            </a:r>
          </a:p>
          <a:p>
            <a:pPr algn="ctr">
              <a:spcAft>
                <a:spcPts val="2400"/>
              </a:spcAft>
            </a:pPr>
            <a:r>
              <a:rPr lang="es" sz="42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Tener expectativas poco realistas</a:t>
            </a:r>
            <a:endParaRPr lang="pl-PL" sz="4200" dirty="0">
              <a:solidFill>
                <a:srgbClr val="496F63"/>
              </a:solidFill>
            </a:endParaRPr>
          </a:p>
          <a:p>
            <a:pPr algn="ctr"/>
            <a:r>
              <a:rPr lang="es" sz="42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ERROR Nº 3 - </a:t>
            </a:r>
          </a:p>
          <a:p>
            <a:pPr algn="ctr">
              <a:spcAft>
                <a:spcPts val="2400"/>
              </a:spcAft>
            </a:pPr>
            <a:r>
              <a:rPr lang="es" sz="42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Recursos inadecuados</a:t>
            </a:r>
            <a:endParaRPr lang="pl-PL" sz="4200" dirty="0">
              <a:solidFill>
                <a:srgbClr val="496F63"/>
              </a:solidFill>
            </a:endParaRPr>
          </a:p>
          <a:p>
            <a:pPr algn="ctr"/>
            <a:r>
              <a:rPr lang="es" sz="42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ERROE Nº 4 - </a:t>
            </a:r>
          </a:p>
          <a:p>
            <a:pPr algn="ctr">
              <a:spcAft>
                <a:spcPts val="2400"/>
              </a:spcAft>
            </a:pPr>
            <a:r>
              <a:rPr lang="es" sz="42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Tiempo de entrega demasiado largo</a:t>
            </a:r>
            <a:endParaRPr lang="pl-PL" sz="4200" dirty="0">
              <a:solidFill>
                <a:srgbClr val="496F63"/>
              </a:solidFill>
            </a:endParaRPr>
          </a:p>
          <a:p>
            <a:pPr algn="ctr"/>
            <a:r>
              <a:rPr lang="es" sz="42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ERROR Nº 5 - </a:t>
            </a:r>
          </a:p>
          <a:p>
            <a:pPr algn="ctr">
              <a:spcAft>
                <a:spcPts val="2400"/>
              </a:spcAft>
            </a:pPr>
            <a:r>
              <a:rPr lang="es" sz="42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Falta de apoyo adecuado por parte de la dirección</a:t>
            </a:r>
            <a:endParaRPr lang="pl-PL" sz="4200" dirty="0">
              <a:solidFill>
                <a:srgbClr val="496F63"/>
              </a:solidFill>
            </a:endParaRPr>
          </a:p>
          <a:p>
            <a:pPr algn="ctr"/>
            <a:r>
              <a:rPr lang="es" sz="42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ERROR Nº 6 -</a:t>
            </a:r>
            <a:endParaRPr lang="en-GB" sz="4200" dirty="0">
              <a:solidFill>
                <a:srgbClr val="496F63"/>
              </a:solidFill>
            </a:endParaRPr>
          </a:p>
          <a:p>
            <a:pPr algn="ctr"/>
            <a:r>
              <a:rPr lang="es" sz="42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Tecnocracia</a:t>
            </a:r>
          </a:p>
        </p:txBody>
      </p:sp>
    </p:spTree>
    <p:extLst>
      <p:ext uri="{BB962C8B-B14F-4D97-AF65-F5344CB8AC3E}">
        <p14:creationId xmlns:p14="http://schemas.microsoft.com/office/powerpoint/2010/main" val="145269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  <p:cond evt="onBegin" delay="0">
                          <p:tn val="74"/>
                        </p:cond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  <p:cond evt="onBegin" delay="0">
                          <p:tn val="85"/>
                        </p:cond>
                      </p:stCondLst>
                      <p:childTnLst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3" grpId="0"/>
      <p:bldP spid="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4232" y="-78273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11145213" y="2074697"/>
            <a:ext cx="12184670" cy="920717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s" sz="4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La supervivencia de los negocios se basa en satisfacer de manera</a:t>
            </a:r>
            <a:r>
              <a:rPr lang="es" sz="4400" b="1" i="0" strike="noStrike" cap="none" spc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es" sz="4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eficiente y con los mínimos recursos las necesidades en cambio constante</a:t>
            </a:r>
            <a:r>
              <a:rPr lang="es" sz="4400" b="1" i="0" strike="noStrike" cap="none" spc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 </a:t>
            </a:r>
            <a:r>
              <a:rPr lang="es" sz="4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de los clientes.</a:t>
            </a:r>
          </a:p>
          <a:p>
            <a:pPr algn="l">
              <a:lnSpc>
                <a:spcPct val="170000"/>
              </a:lnSpc>
            </a:pPr>
            <a:r>
              <a:rPr lang="es" sz="44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Esto se consigue mediante innovación interna, algo que permite mejorar todos los procesos.</a:t>
            </a:r>
            <a:endParaRPr lang="pl-PL" sz="44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96EE3EB-0EC8-4C41-BA97-1F7768DA034B}"/>
              </a:ext>
            </a:extLst>
          </p:cNvPr>
          <p:cNvSpPr/>
          <p:nvPr/>
        </p:nvSpPr>
        <p:spPr>
          <a:xfrm>
            <a:off x="1054117" y="10513224"/>
            <a:ext cx="22590257" cy="2834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" sz="9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Por eso es necesario incidir en el </a:t>
            </a:r>
            <a:r>
              <a:rPr lang="es" sz="9000" b="1" i="0" strike="noStrike" cap="none" spc="0" baseline="0" dirty="0">
                <a:solidFill>
                  <a:srgbClr val="84CAC5"/>
                </a:solidFill>
                <a:effectLst/>
                <a:latin typeface="Arial"/>
                <a:ea typeface="Arial"/>
                <a:cs typeface="Arial"/>
              </a:rPr>
              <a:t>Proceso de Innovación </a:t>
            </a:r>
            <a:r>
              <a:rPr lang="es-ES" sz="9000" b="1" i="0" strike="noStrike" cap="none" spc="0" baseline="0" dirty="0">
                <a:solidFill>
                  <a:srgbClr val="84CAC5"/>
                </a:solidFill>
                <a:effectLst/>
                <a:latin typeface="Arial"/>
                <a:ea typeface="Arial"/>
                <a:cs typeface="Arial"/>
              </a:rPr>
              <a:t>LEAN</a:t>
            </a:r>
            <a:endParaRPr lang="pl-PL" sz="9000" b="1" dirty="0">
              <a:solidFill>
                <a:srgbClr val="84CA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8">
            <a:extLst>
              <a:ext uri="{FF2B5EF4-FFF2-40B4-BE49-F238E27FC236}">
                <a16:creationId xmlns:a16="http://schemas.microsoft.com/office/drawing/2014/main" id="{D22A0BDA-DE71-4420-8722-7001C7B196EE}"/>
              </a:ext>
            </a:extLst>
          </p:cNvPr>
          <p:cNvSpPr/>
          <p:nvPr/>
        </p:nvSpPr>
        <p:spPr>
          <a:xfrm>
            <a:off x="2500650" y="5819264"/>
            <a:ext cx="5339219" cy="58637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es" sz="36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Un </a:t>
            </a:r>
            <a:r>
              <a:rPr lang="es" sz="3600" b="1" i="0" u="sng" strike="noStrike" cap="none" spc="0" baseline="0" dirty="0">
                <a:solidFill>
                  <a:srgbClr val="496F63"/>
                </a:solidFill>
                <a:effectLst/>
                <a:uFill>
                  <a:solidFill>
                    <a:srgbClr val="496F63"/>
                  </a:solidFill>
                </a:uFill>
                <a:latin typeface="Arial"/>
                <a:ea typeface="Arial"/>
                <a:cs typeface="Arial"/>
              </a:rPr>
              <a:t>proceso</a:t>
            </a:r>
            <a:r>
              <a:rPr lang="es" sz="36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 es un conjunto de actividades consecutivas ordenadas y ejecutadas de forma lógica para conseguir un resultado esperado del que se beneficiará el cliente.</a:t>
            </a:r>
            <a:endParaRPr lang="pl-PL" sz="36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az 4">
            <a:extLst>
              <a:ext uri="{FF2B5EF4-FFF2-40B4-BE49-F238E27FC236}">
                <a16:creationId xmlns:a16="http://schemas.microsoft.com/office/drawing/2014/main" id="{E59B73A6-79B2-47D9-A2E9-33F4C66BE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80000">
            <a:off x="5391333" y="1237392"/>
            <a:ext cx="4065917" cy="422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uiExpand="1" build="p"/>
      <p:bldP spid="4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93E88B1A-5C2B-D140-B6D3-6C78560999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928" y="953195"/>
            <a:ext cx="14041665" cy="15049440"/>
          </a:xfrm>
          <a:prstGeom prst="rect">
            <a:avLst/>
          </a:prstGeom>
        </p:spPr>
      </p:pic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xfrm>
            <a:off x="23036467" y="762695"/>
            <a:ext cx="607907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20</a:t>
            </a:fld>
            <a:endParaRPr/>
          </a:p>
        </p:txBody>
      </p:sp>
      <p:sp>
        <p:nvSpPr>
          <p:cNvPr id="25" name="Shape 118">
            <a:extLst>
              <a:ext uri="{FF2B5EF4-FFF2-40B4-BE49-F238E27FC236}">
                <a16:creationId xmlns:a16="http://schemas.microsoft.com/office/drawing/2014/main" id="{D3FE02C2-8074-4664-B19E-7A5FEA8E39CF}"/>
              </a:ext>
            </a:extLst>
          </p:cNvPr>
          <p:cNvSpPr/>
          <p:nvPr/>
        </p:nvSpPr>
        <p:spPr>
          <a:xfrm>
            <a:off x="1" y="15148"/>
            <a:ext cx="24383998" cy="362319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>
            <a:lvl1pPr algn="ctr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</a:pPr>
            <a:r>
              <a:rPr lang="es" sz="7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Reingeniería - </a:t>
            </a:r>
            <a:r>
              <a:rPr lang="es" sz="7000" dirty="0">
                <a:solidFill>
                  <a:srgbClr val="496F63"/>
                </a:solidFill>
                <a:latin typeface="Arial"/>
                <a:ea typeface="Arial"/>
                <a:cs typeface="Arial"/>
              </a:rPr>
              <a:t>casos</a:t>
            </a:r>
            <a:r>
              <a:rPr lang="es" sz="7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 de éxito</a:t>
            </a:r>
            <a:endParaRPr sz="7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Shape 88">
            <a:extLst>
              <a:ext uri="{FF2B5EF4-FFF2-40B4-BE49-F238E27FC236}">
                <a16:creationId xmlns:a16="http://schemas.microsoft.com/office/drawing/2014/main" id="{504BB3AF-0CC9-4471-85C5-A049508B7DCC}"/>
              </a:ext>
            </a:extLst>
          </p:cNvPr>
          <p:cNvSpPr/>
          <p:nvPr/>
        </p:nvSpPr>
        <p:spPr>
          <a:xfrm>
            <a:off x="268942" y="13302352"/>
            <a:ext cx="9269505" cy="36880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2400" b="0" i="0" strike="noStrike" cap="none" spc="0" baseline="0" dirty="0">
                <a:solidFill>
                  <a:srgbClr val="A6A7AC"/>
                </a:solidFill>
                <a:effectLst/>
                <a:latin typeface="Montserrat-SemiBold"/>
                <a:ea typeface="Montserrat-SemiBold"/>
                <a:cs typeface="Montserrat-SemiBold"/>
              </a:rPr>
              <a:t>Fuente: https://www.astreem.com/business-process-reengineering/</a:t>
            </a:r>
            <a:endParaRPr sz="2400" b="0" dirty="0">
              <a:solidFill>
                <a:schemeClr val="tx1"/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2CB278C-F027-4ED9-B4EF-488729B36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741"/>
            <a:ext cx="7965855" cy="448212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0904E99-B72C-4998-8447-53F786C7A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030" y="2170450"/>
            <a:ext cx="7159938" cy="448212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49E302D-8C23-439E-9B55-09709DFF88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5056" y="2170450"/>
            <a:ext cx="7918942" cy="4482121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6A0012C1-2655-4E92-88BB-2B647CD50F4B}"/>
              </a:ext>
            </a:extLst>
          </p:cNvPr>
          <p:cNvSpPr/>
          <p:nvPr/>
        </p:nvSpPr>
        <p:spPr>
          <a:xfrm>
            <a:off x="143144" y="6838312"/>
            <a:ext cx="767956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" sz="26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Problema:</a:t>
            </a:r>
            <a:r>
              <a:rPr lang="es" sz="2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El departamento de cuentas por pagar de Ford no era todo lo eficiente que debería ser.</a:t>
            </a:r>
          </a:p>
          <a:p>
            <a:pPr algn="ctr">
              <a:spcAft>
                <a:spcPts val="1200"/>
              </a:spcAft>
            </a:pPr>
            <a:r>
              <a:rPr lang="es" sz="2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La compañía comprobó que el departamento tenía un exceso de personal ya que era aproximadamente 5 veces más grande de lo necesario.</a:t>
            </a:r>
          </a:p>
          <a:p>
            <a:pPr algn="ctr">
              <a:spcAft>
                <a:spcPts val="1200"/>
              </a:spcAft>
            </a:pPr>
            <a:endParaRPr lang="en-US" sz="2600" dirty="0">
              <a:solidFill>
                <a:srgbClr val="496F63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es" sz="26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Solución: </a:t>
            </a:r>
            <a:r>
              <a:rPr lang="es" sz="2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Implantar una estrategia de BPR (reingeniería de procesos) para modificar el proceso de </a:t>
            </a:r>
            <a:r>
              <a:rPr lang="es" sz="2600" dirty="0">
                <a:solidFill>
                  <a:srgbClr val="496F63"/>
                </a:solidFill>
              </a:rPr>
              <a:t>cuentas por pagar.</a:t>
            </a:r>
            <a:endParaRPr lang="es" sz="2600" b="0" i="0" strike="noStrike" cap="none" spc="0" baseline="0" dirty="0">
              <a:solidFill>
                <a:srgbClr val="496F63"/>
              </a:solidFill>
              <a:effectLst/>
              <a:latin typeface="PT Sans"/>
              <a:ea typeface="PT Sans"/>
              <a:cs typeface="PT Sans"/>
            </a:endParaRPr>
          </a:p>
          <a:p>
            <a:pPr algn="ctr">
              <a:spcAft>
                <a:spcPts val="1200"/>
              </a:spcAft>
            </a:pPr>
            <a:r>
              <a:rPr lang="es" sz="2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Ford reorganizó y redujo el tamaño del departamento </a:t>
            </a:r>
            <a:r>
              <a:rPr lang="es" sz="2600" dirty="0">
                <a:solidFill>
                  <a:srgbClr val="496F63"/>
                </a:solidFill>
              </a:rPr>
              <a:t>y elaboró </a:t>
            </a:r>
            <a:r>
              <a:rPr lang="es" sz="2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nuevos procesos.</a:t>
            </a:r>
          </a:p>
          <a:p>
            <a:pPr algn="ctr">
              <a:spcAft>
                <a:spcPts val="1200"/>
              </a:spcAft>
            </a:pPr>
            <a:r>
              <a:rPr lang="es" sz="26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Esto ayudó a la empresa a ser más productiva.</a:t>
            </a:r>
            <a:endParaRPr lang="pl-PL" sz="2600" dirty="0">
              <a:solidFill>
                <a:srgbClr val="496F63"/>
              </a:solidFill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0D93B0F9-BB0D-4F46-A31C-C8A3B64122C8}"/>
              </a:ext>
            </a:extLst>
          </p:cNvPr>
          <p:cNvSpPr/>
          <p:nvPr/>
        </p:nvSpPr>
        <p:spPr>
          <a:xfrm>
            <a:off x="8352216" y="6838312"/>
            <a:ext cx="7679568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" sz="2500" b="1" i="0" strike="noStrike" cap="none" spc="0" baseline="0" dirty="0">
                <a:solidFill>
                  <a:srgbClr val="496F63"/>
                </a:solidFill>
                <a:effectLst/>
              </a:rPr>
              <a:t>Problema:</a:t>
            </a:r>
            <a:r>
              <a:rPr lang="es" sz="2500" b="0" i="0" strike="noStrike" cap="none" spc="0" baseline="0" dirty="0">
                <a:solidFill>
                  <a:srgbClr val="496F63"/>
                </a:solidFill>
                <a:effectLst/>
              </a:rPr>
              <a:t> El proceso de contratación de la compañía no era eficaz. Google descubrió que su proceso de contratación tenía poca correlación con el rendimiento final de un candidato en su puesto.</a:t>
            </a:r>
          </a:p>
          <a:p>
            <a:pPr algn="ctr">
              <a:spcAft>
                <a:spcPts val="1200"/>
              </a:spcAft>
            </a:pPr>
            <a:r>
              <a:rPr lang="es" sz="2500" b="0" i="0" strike="noStrike" cap="none" spc="0" baseline="0" dirty="0">
                <a:solidFill>
                  <a:srgbClr val="496F63"/>
                </a:solidFill>
                <a:effectLst/>
              </a:rPr>
              <a:t>Eso llevó a realizar malas contrataciones con efectos negativos y duraderos en la empresa.</a:t>
            </a:r>
          </a:p>
          <a:p>
            <a:pPr algn="ctr">
              <a:spcAft>
                <a:spcPts val="1200"/>
              </a:spcAft>
            </a:pPr>
            <a:r>
              <a:rPr lang="es" sz="2500" b="1" i="0" strike="noStrike" cap="none" spc="0" baseline="0" dirty="0">
                <a:solidFill>
                  <a:srgbClr val="496F63"/>
                </a:solidFill>
                <a:effectLst/>
              </a:rPr>
              <a:t>Solución:</a:t>
            </a:r>
            <a:r>
              <a:rPr lang="es" sz="2500" b="0" i="0" strike="noStrike" cap="none" spc="0" baseline="0" dirty="0">
                <a:solidFill>
                  <a:srgbClr val="496F63"/>
                </a:solidFill>
                <a:effectLst/>
              </a:rPr>
              <a:t> Adoptar un enfoque estructurado y basado en procesos a la hora de entrevistar y contratar a los candidatos.</a:t>
            </a:r>
          </a:p>
          <a:p>
            <a:pPr algn="ctr">
              <a:spcAft>
                <a:spcPts val="1200"/>
              </a:spcAft>
            </a:pPr>
            <a:r>
              <a:rPr lang="es" sz="2500" b="0" i="0" strike="noStrike" cap="none" spc="0" baseline="0" dirty="0">
                <a:solidFill>
                  <a:srgbClr val="496F63"/>
                </a:solidFill>
                <a:effectLst/>
              </a:rPr>
              <a:t>Google rediseñó su proceso de contratación y desarrolló un planteamiento más estructurado para entrevistar a los candidatos.</a:t>
            </a:r>
          </a:p>
          <a:p>
            <a:pPr algn="ctr">
              <a:spcAft>
                <a:spcPts val="1200"/>
              </a:spcAft>
            </a:pPr>
            <a:r>
              <a:rPr lang="es" sz="2500" b="0" i="0" strike="noStrike" cap="none" spc="0" baseline="0" dirty="0">
                <a:solidFill>
                  <a:srgbClr val="496F63"/>
                </a:solidFill>
                <a:effectLst/>
              </a:rPr>
              <a:t>Por consiguiente, la compañía dedicó menos recursos y capital a la contratación de nuevo personal y pudo prescindir de los empleados perjudiciales.</a:t>
            </a:r>
            <a:endParaRPr lang="pl-PL" sz="2500" dirty="0">
              <a:solidFill>
                <a:srgbClr val="496F63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F3597E7D-F165-49B7-B502-5B189A7C96B5}"/>
              </a:ext>
            </a:extLst>
          </p:cNvPr>
          <p:cNvSpPr/>
          <p:nvPr/>
        </p:nvSpPr>
        <p:spPr>
          <a:xfrm>
            <a:off x="16190257" y="6875085"/>
            <a:ext cx="808284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" sz="2500" b="1" i="0" strike="noStrike" cap="none" spc="0" baseline="0" dirty="0">
                <a:solidFill>
                  <a:srgbClr val="496F63"/>
                </a:solidFill>
                <a:effectLst/>
              </a:rPr>
              <a:t>Problema:</a:t>
            </a:r>
            <a:r>
              <a:rPr lang="es" sz="2500" b="0" i="0" strike="noStrike" cap="none" spc="0" baseline="0" dirty="0">
                <a:solidFill>
                  <a:srgbClr val="496F63"/>
                </a:solidFill>
                <a:effectLst/>
              </a:rPr>
              <a:t> Los empleados involucrados en el proceso de desarrollo de productos de Airbnb -diseñadores, ingenieros e investigadores- trabajaban en </a:t>
            </a:r>
            <a:r>
              <a:rPr lang="es" sz="2500" dirty="0">
                <a:solidFill>
                  <a:srgbClr val="496F63"/>
                </a:solidFill>
              </a:rPr>
              <a:t>almacenes.</a:t>
            </a:r>
            <a:endParaRPr lang="es" sz="2500" b="0" i="0" strike="noStrike" cap="none" spc="0" baseline="0" dirty="0">
              <a:solidFill>
                <a:srgbClr val="496F63"/>
              </a:solidFill>
              <a:effectLst/>
            </a:endParaRPr>
          </a:p>
          <a:p>
            <a:pPr algn="ctr">
              <a:spcAft>
                <a:spcPts val="1200"/>
              </a:spcAft>
            </a:pPr>
            <a:r>
              <a:rPr lang="es" sz="2500" b="0" i="0" strike="noStrike" cap="none" spc="0" baseline="0" dirty="0">
                <a:solidFill>
                  <a:srgbClr val="496F63"/>
                </a:solidFill>
                <a:effectLst/>
              </a:rPr>
              <a:t>Esto resultaba contraproducente y provocaba que tuvieran que esforzarse por cumplir sus plazos.</a:t>
            </a:r>
          </a:p>
          <a:p>
            <a:pPr algn="ctr">
              <a:spcAft>
                <a:spcPts val="1200"/>
              </a:spcAft>
            </a:pPr>
            <a:r>
              <a:rPr lang="es" sz="2500" b="0" i="0" strike="noStrike" cap="none" spc="0" baseline="0" dirty="0">
                <a:solidFill>
                  <a:srgbClr val="496F63"/>
                </a:solidFill>
                <a:effectLst/>
              </a:rPr>
              <a:t>Más aún, también repercutió en las ideas para productos.</a:t>
            </a:r>
          </a:p>
          <a:p>
            <a:pPr algn="ctr">
              <a:spcAft>
                <a:spcPts val="1200"/>
              </a:spcAft>
            </a:pPr>
            <a:r>
              <a:rPr lang="es" sz="2500" b="1" i="0" strike="noStrike" cap="none" spc="0" baseline="0" dirty="0">
                <a:solidFill>
                  <a:srgbClr val="496F63"/>
                </a:solidFill>
                <a:effectLst/>
              </a:rPr>
              <a:t>Solución:</a:t>
            </a:r>
            <a:r>
              <a:rPr lang="es" sz="2500" b="0" i="0" strike="noStrike" cap="none" spc="0" baseline="0" dirty="0">
                <a:solidFill>
                  <a:srgbClr val="496F63"/>
                </a:solidFill>
                <a:effectLst/>
              </a:rPr>
              <a:t> Crear un entorno digital en el que los empleados puedan colaborar estrechamente.</a:t>
            </a:r>
          </a:p>
          <a:p>
            <a:pPr algn="ctr">
              <a:spcAft>
                <a:spcPts val="1200"/>
              </a:spcAft>
            </a:pPr>
            <a:r>
              <a:rPr lang="es" sz="2500" b="0" i="0" strike="noStrike" cap="none" spc="0" baseline="0" dirty="0">
                <a:solidFill>
                  <a:srgbClr val="496F63"/>
                </a:solidFill>
                <a:effectLst/>
              </a:rPr>
              <a:t>La compañía ideó un sistema que actualizaba los archivos en tiempo real, permitiendo a los diseñadores, ingenieros e investigadores trabajar juntos sin problemas.</a:t>
            </a:r>
          </a:p>
          <a:p>
            <a:pPr algn="ctr">
              <a:spcAft>
                <a:spcPts val="1200"/>
              </a:spcAft>
            </a:pPr>
            <a:r>
              <a:rPr lang="es" sz="2500" b="0" i="0" strike="noStrike" cap="none" spc="0" baseline="0" dirty="0">
                <a:solidFill>
                  <a:srgbClr val="496F63"/>
                </a:solidFill>
                <a:effectLst/>
              </a:rPr>
              <a:t>Esto les permitió entregar puntualmente ideas geniales para productos.</a:t>
            </a:r>
            <a:endParaRPr lang="pl-PL" sz="2500" dirty="0">
              <a:solidFill>
                <a:srgbClr val="496F63"/>
              </a:solidFill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74C7DE21-B791-4291-9213-F29C3B4BF903}"/>
              </a:ext>
            </a:extLst>
          </p:cNvPr>
          <p:cNvSpPr/>
          <p:nvPr/>
        </p:nvSpPr>
        <p:spPr>
          <a:xfrm>
            <a:off x="0" y="1575497"/>
            <a:ext cx="767956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3200" b="1" i="0" strike="noStrike" cap="none" spc="0" baseline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FORD</a:t>
            </a:r>
            <a:endParaRPr lang="pl-PL" sz="3200">
              <a:solidFill>
                <a:srgbClr val="496F63"/>
              </a:solidFill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DBDDE0C3-B249-43F5-8AEE-C815922F0955}"/>
              </a:ext>
            </a:extLst>
          </p:cNvPr>
          <p:cNvSpPr/>
          <p:nvPr/>
        </p:nvSpPr>
        <p:spPr>
          <a:xfrm>
            <a:off x="8352215" y="1548601"/>
            <a:ext cx="767956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3200" b="1" i="0" strike="noStrike" cap="none" spc="0" baseline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GOOGLE</a:t>
            </a:r>
            <a:endParaRPr lang="pl-PL" sz="3200">
              <a:solidFill>
                <a:srgbClr val="496F63"/>
              </a:solidFill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B5A71955-050B-448C-A843-3671E4E084AA}"/>
              </a:ext>
            </a:extLst>
          </p:cNvPr>
          <p:cNvSpPr/>
          <p:nvPr/>
        </p:nvSpPr>
        <p:spPr>
          <a:xfrm>
            <a:off x="16368107" y="1548601"/>
            <a:ext cx="7679568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3200" b="1" i="0" strike="noStrike" cap="none" spc="0" baseline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AIRBNB</a:t>
            </a:r>
            <a:endParaRPr lang="pl-PL" sz="3200">
              <a:solidFill>
                <a:srgbClr val="496F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  <p:cond evt="onBegin" delay="0">
                          <p:tn val="58"/>
                        </p:cond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  <p:cond evt="onBegin" delay="0">
                          <p:tn val="71"/>
                        </p:cond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  <p:cond evt="onBegin" delay="0">
                          <p:tn val="94"/>
                        </p:cond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3" grpId="0"/>
      <p:bldP spid="15" grpId="0" uiExpand="1" build="p"/>
      <p:bldP spid="16" grpId="0" uiExpand="1" build="p"/>
      <p:bldP spid="17" grpId="0" uiExpand="1" build="p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70" y="-5548222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1008993" y="816868"/>
            <a:ext cx="23679807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83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Intentar mejorar constantemente los procesos</a:t>
            </a:r>
            <a:endParaRPr sz="83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21</a:t>
            </a:fld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2293162" y="12975408"/>
            <a:ext cx="12585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28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Fuente: https://www.graphicproducts.com/articles/</a:t>
            </a:r>
            <a:r>
              <a:rPr lang="es-ES" sz="28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LEAN</a:t>
            </a:r>
            <a:r>
              <a:rPr lang="es" sz="28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-manufacturing-process/</a:t>
            </a:r>
            <a:endParaRPr lang="pl-PL" sz="28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2C0437-03A2-4F74-804D-32991C9C4861}"/>
              </a:ext>
            </a:extLst>
          </p:cNvPr>
          <p:cNvSpPr/>
          <p:nvPr/>
        </p:nvSpPr>
        <p:spPr>
          <a:xfrm>
            <a:off x="1281213" y="2086571"/>
            <a:ext cx="21755252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s" sz="50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La mejora continua es la base del proceso </a:t>
            </a:r>
            <a:r>
              <a:rPr lang="es-ES" sz="5000" dirty="0">
                <a:solidFill>
                  <a:srgbClr val="496F63"/>
                </a:solidFill>
              </a:rPr>
              <a:t>LEAN.</a:t>
            </a:r>
            <a:endParaRPr lang="es" sz="5000" b="0" i="0" strike="noStrike" cap="none" spc="0" baseline="0" dirty="0">
              <a:solidFill>
                <a:srgbClr val="496F63"/>
              </a:solidFill>
              <a:effectLst/>
              <a:latin typeface="PT Sans"/>
              <a:ea typeface="PT Sans"/>
              <a:cs typeface="PT Sans"/>
            </a:endParaRPr>
          </a:p>
          <a:p>
            <a:pPr>
              <a:spcAft>
                <a:spcPts val="2400"/>
              </a:spcAft>
            </a:pPr>
            <a:r>
              <a:rPr lang="es" sz="50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La mejora continua, más conocida como </a:t>
            </a:r>
            <a:r>
              <a:rPr lang="es" sz="5000" b="1" i="0" u="sng" strike="noStrike" cap="none" spc="0" baseline="0" dirty="0">
                <a:solidFill>
                  <a:srgbClr val="FF0000"/>
                </a:solidFill>
                <a:effectLst/>
                <a:uFill>
                  <a:solidFill>
                    <a:srgbClr val="FF0000"/>
                  </a:solidFill>
                </a:uFill>
                <a:latin typeface="PT Sans"/>
                <a:ea typeface="PT Sans"/>
                <a:cs typeface="PT Sans"/>
              </a:rPr>
              <a:t>Kaizen</a:t>
            </a:r>
            <a:r>
              <a:rPr lang="es" sz="50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, apoya al proceso </a:t>
            </a:r>
            <a:r>
              <a:rPr lang="es-ES" sz="50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LEAN</a:t>
            </a:r>
            <a:r>
              <a:rPr lang="es" sz="50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 creando una cultura en la que todos los trabajadores -desde el director general hasta el ayudante de producción- buscan formas con las que mejorar la compañía.</a:t>
            </a:r>
          </a:p>
          <a:p>
            <a:pPr>
              <a:spcAft>
                <a:spcPts val="2400"/>
              </a:spcAft>
            </a:pPr>
            <a:r>
              <a:rPr lang="es" sz="50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Las mejoras individuales suelen ser relativamente pequeñas, pero con el tiempo los cambios se transforman en mejoras significativas.</a:t>
            </a:r>
          </a:p>
          <a:p>
            <a:pPr>
              <a:spcAft>
                <a:spcPts val="2400"/>
              </a:spcAft>
            </a:pPr>
            <a:r>
              <a:rPr lang="es" sz="50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Es posible promover una cultura de mejora continua en el lugar de trabajo mediante:</a:t>
            </a:r>
            <a:endParaRPr lang="pl-PL" sz="5000" dirty="0">
              <a:solidFill>
                <a:srgbClr val="496F6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2172" y="9856032"/>
            <a:ext cx="8824688" cy="2667000"/>
            <a:chOff x="0" y="9641658"/>
            <a:chExt cx="8824688" cy="2667000"/>
          </a:xfrm>
        </p:grpSpPr>
        <p:sp>
          <p:nvSpPr>
            <p:cNvPr id="4" name="Owal 3">
              <a:extLst>
                <a:ext uri="{FF2B5EF4-FFF2-40B4-BE49-F238E27FC236}">
                  <a16:creationId xmlns:a16="http://schemas.microsoft.com/office/drawing/2014/main" id="{E6F9487D-F14F-4CF4-AF30-F3716A9CF8F2}"/>
                </a:ext>
              </a:extLst>
            </p:cNvPr>
            <p:cNvSpPr/>
            <p:nvPr/>
          </p:nvSpPr>
          <p:spPr>
            <a:xfrm>
              <a:off x="0" y="9641658"/>
              <a:ext cx="8824688" cy="2667000"/>
            </a:xfrm>
            <a:prstGeom prst="ellipse">
              <a:avLst/>
            </a:prstGeom>
            <a:solidFill>
              <a:srgbClr val="496F63"/>
            </a:solidFill>
            <a:ln w="3175" cap="flat">
              <a:solidFill>
                <a:srgbClr val="496F63"/>
              </a:solidFill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l-P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D203B85F-3250-44CF-AAE1-CFCA94B8C497}"/>
                </a:ext>
              </a:extLst>
            </p:cNvPr>
            <p:cNvSpPr/>
            <p:nvPr/>
          </p:nvSpPr>
          <p:spPr>
            <a:xfrm>
              <a:off x="1008993" y="10319838"/>
              <a:ext cx="6876669" cy="1310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" sz="4000" b="1" i="0" strike="noStrike" cap="none" spc="0" baseline="0" dirty="0">
                  <a:solidFill>
                    <a:srgbClr val="FFFFFF"/>
                  </a:solidFill>
                  <a:effectLst/>
                  <a:latin typeface="PT Sans"/>
                  <a:ea typeface="PT Sans"/>
                  <a:cs typeface="PT Sans"/>
                </a:rPr>
                <a:t>La acogida de todas las sugerencias</a:t>
              </a:r>
              <a:endParaRPr lang="pl-PL" sz="4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436552" y="9368398"/>
            <a:ext cx="8824688" cy="2667000"/>
            <a:chOff x="8815289" y="8828784"/>
            <a:chExt cx="8824688" cy="2667000"/>
          </a:xfrm>
        </p:grpSpPr>
        <p:sp>
          <p:nvSpPr>
            <p:cNvPr id="19" name="Owal 18">
              <a:extLst>
                <a:ext uri="{FF2B5EF4-FFF2-40B4-BE49-F238E27FC236}">
                  <a16:creationId xmlns:a16="http://schemas.microsoft.com/office/drawing/2014/main" id="{27D250C6-D367-4311-9C4B-74D463480BDF}"/>
                </a:ext>
              </a:extLst>
            </p:cNvPr>
            <p:cNvSpPr/>
            <p:nvPr/>
          </p:nvSpPr>
          <p:spPr>
            <a:xfrm>
              <a:off x="8815289" y="8828784"/>
              <a:ext cx="8824688" cy="2667000"/>
            </a:xfrm>
            <a:prstGeom prst="ellipse">
              <a:avLst/>
            </a:prstGeom>
            <a:solidFill>
              <a:srgbClr val="496F63"/>
            </a:solidFill>
            <a:ln w="3175" cap="flat">
              <a:solidFill>
                <a:srgbClr val="496F63"/>
              </a:solidFill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l-P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7E4489FB-5C6E-4F31-993C-4ED3DC012148}"/>
                </a:ext>
              </a:extLst>
            </p:cNvPr>
            <p:cNvSpPr/>
            <p:nvPr/>
          </p:nvSpPr>
          <p:spPr>
            <a:xfrm>
              <a:off x="10332032" y="9433186"/>
              <a:ext cx="5791198" cy="1310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" sz="4000" b="1" i="0" strike="noStrike" cap="none" spc="0" baseline="0" dirty="0">
                  <a:solidFill>
                    <a:srgbClr val="FFFFFF"/>
                  </a:solidFill>
                  <a:effectLst/>
                  <a:latin typeface="PT Sans"/>
                  <a:ea typeface="PT Sans"/>
                  <a:cs typeface="PT Sans"/>
                </a:rPr>
                <a:t>La comunicación de </a:t>
              </a:r>
            </a:p>
            <a:p>
              <a:pPr algn="ctr"/>
              <a:r>
                <a:rPr lang="es" sz="4000" b="1" i="0" strike="noStrike" cap="none" spc="0" baseline="0" dirty="0">
                  <a:solidFill>
                    <a:srgbClr val="FFFFFF"/>
                  </a:solidFill>
                  <a:effectLst/>
                  <a:latin typeface="PT Sans"/>
                  <a:ea typeface="PT Sans"/>
                  <a:cs typeface="PT Sans"/>
                </a:rPr>
                <a:t>efectos positivos</a:t>
              </a:r>
              <a:endParaRPr lang="pl-PL" sz="40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188212" y="10829034"/>
            <a:ext cx="8824688" cy="2667000"/>
            <a:chOff x="15188212" y="10829034"/>
            <a:chExt cx="8824688" cy="2667000"/>
          </a:xfrm>
        </p:grpSpPr>
        <p:sp>
          <p:nvSpPr>
            <p:cNvPr id="21" name="Owal 20">
              <a:extLst>
                <a:ext uri="{FF2B5EF4-FFF2-40B4-BE49-F238E27FC236}">
                  <a16:creationId xmlns:a16="http://schemas.microsoft.com/office/drawing/2014/main" id="{2E6B4AD0-B5C5-4F07-B87D-051784DD8DEA}"/>
                </a:ext>
              </a:extLst>
            </p:cNvPr>
            <p:cNvSpPr/>
            <p:nvPr/>
          </p:nvSpPr>
          <p:spPr>
            <a:xfrm>
              <a:off x="15188212" y="10829034"/>
              <a:ext cx="8824688" cy="2667000"/>
            </a:xfrm>
            <a:prstGeom prst="ellipse">
              <a:avLst/>
            </a:prstGeom>
            <a:solidFill>
              <a:srgbClr val="496F63"/>
            </a:solidFill>
            <a:ln w="3175" cap="flat">
              <a:solidFill>
                <a:srgbClr val="496F63"/>
              </a:solidFill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l-P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E54DF466-4C86-4CA1-92E9-B1ED1F78DADA}"/>
                </a:ext>
              </a:extLst>
            </p:cNvPr>
            <p:cNvSpPr/>
            <p:nvPr/>
          </p:nvSpPr>
          <p:spPr>
            <a:xfrm>
              <a:off x="16512988" y="11764881"/>
              <a:ext cx="649112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s" sz="4000" b="1" i="0" strike="noStrike" cap="none" spc="0" baseline="0" dirty="0">
                  <a:solidFill>
                    <a:srgbClr val="FFFFFF"/>
                  </a:solidFill>
                  <a:effectLst/>
                  <a:cs typeface="Arial" panose="020B0604020202020204" pitchFamily="34" charset="0"/>
                </a:rPr>
                <a:t>El trabajo de la confianza</a:t>
              </a:r>
              <a:endParaRPr lang="pl-PL" sz="40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7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6" grpId="0"/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6">
            <a:extLst>
              <a:ext uri="{FF2B5EF4-FFF2-40B4-BE49-F238E27FC236}">
                <a16:creationId xmlns:a16="http://schemas.microsoft.com/office/drawing/2014/main" id="{CC3AE651-5F9A-4F5E-8410-949C93DE45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73" y="-7743480"/>
            <a:ext cx="23679148" cy="25378609"/>
          </a:xfrm>
          <a:prstGeom prst="rect">
            <a:avLst/>
          </a:prstGeom>
        </p:spPr>
      </p:pic>
      <p:sp>
        <p:nvSpPr>
          <p:cNvPr id="279" name="Shape 2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22</a:t>
            </a:fld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2576105" y="2115342"/>
            <a:ext cx="2505087" cy="2505087"/>
          </a:xfrm>
          <a:prstGeom prst="ellipse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438746" y="5684094"/>
            <a:ext cx="7617528" cy="5651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https://old.cpe.gov.pl/pliki/1211-2012.pdf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http://innowacjeproduktowe.weebly.com/innowacje-procesowe.html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https://www.northeastern.edu/graduate/blog/what-is-</a:t>
            </a:r>
            <a:r>
              <a:rPr lang="es-ES" sz="2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LEAN</a:t>
            </a:r>
            <a:r>
              <a:rPr lang="es" sz="2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-innovation-and-why-use-it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https://docplayer.pl/6398247-Zarzadzanie-projektami.html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https://www.thebalancesmb.com/kickstart-business-innovation-2947877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https://balancedscorecard.org/bsc-basics/articles-videos/the-deming-cycle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https://www.isixsigma.com/new-to-six-sigma/dmaic/what-dmaic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https://www.graphicproducts.com/articles/</a:t>
            </a:r>
            <a:r>
              <a:rPr lang="es-ES" sz="2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LEAN</a:t>
            </a:r>
            <a:r>
              <a:rPr lang="es" sz="2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-manufacturing-process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https://drewduboff.com/business-process-reengineering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https://www.astreem.com/business-process-reengineering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http://www.tps</a:t>
            </a:r>
            <a:r>
              <a:rPr lang="es-ES" sz="2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LEAN</a:t>
            </a:r>
            <a:r>
              <a:rPr lang="es" sz="2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.com/resultsall.htm#antenna</a:t>
            </a:r>
            <a:endParaRPr lang="en-IE" sz="2200" b="1" kern="1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1549525" y="5074373"/>
            <a:ext cx="4558248" cy="5029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35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Páginas web:</a:t>
            </a:r>
            <a:endParaRPr sz="350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10841735" y="2142165"/>
            <a:ext cx="2505087" cy="2505087"/>
          </a:xfrm>
          <a:prstGeom prst="ellipse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96" name="Shape 296"/>
          <p:cNvSpPr/>
          <p:nvPr/>
        </p:nvSpPr>
        <p:spPr>
          <a:xfrm>
            <a:off x="8086314" y="5918763"/>
            <a:ext cx="8211370" cy="572111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Autofit/>
          </a:bodyPr>
          <a:lstStyle/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https://www.youtube.com/watch?v=8T1sYPrQqvY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https://www.youtube.com/watch?v=R50llXT_xrY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https://www.youtube.com/watch?v=4EDYfSl-fmc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https://www.youtube.com/watch?v=s2HCrhNVfak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https://www.youtube.com/watch?v=wfsRAZUnonI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https://www.youtube.com/watch?v=8gKJ3_Hm3dM</a:t>
            </a:r>
          </a:p>
          <a:p>
            <a:pPr marL="342900" indent="-3429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22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https://www.youtube.com/watch?v=IZHqAo4QryE</a:t>
            </a:r>
          </a:p>
        </p:txBody>
      </p:sp>
      <p:sp>
        <p:nvSpPr>
          <p:cNvPr id="297" name="Shape 297"/>
          <p:cNvSpPr/>
          <p:nvPr/>
        </p:nvSpPr>
        <p:spPr>
          <a:xfrm>
            <a:off x="9912874" y="5074373"/>
            <a:ext cx="4558248" cy="5029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35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Vídeos:</a:t>
            </a:r>
            <a:endParaRPr sz="350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8" name="Chart 298"/>
          <p:cNvGraphicFramePr/>
          <p:nvPr>
            <p:extLst>
              <p:ext uri="{D42A27DB-BD31-4B8C-83A1-F6EECF244321}">
                <p14:modId xmlns:p14="http://schemas.microsoft.com/office/powerpoint/2010/main" val="342960436"/>
              </p:ext>
            </p:extLst>
          </p:nvPr>
        </p:nvGraphicFramePr>
        <p:xfrm>
          <a:off x="18571308" y="3006363"/>
          <a:ext cx="3878923" cy="3878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9" name="Shape 299"/>
          <p:cNvSpPr/>
          <p:nvPr/>
        </p:nvSpPr>
        <p:spPr>
          <a:xfrm>
            <a:off x="18886233" y="3321288"/>
            <a:ext cx="3249073" cy="3249074"/>
          </a:xfrm>
          <a:prstGeom prst="ellipse">
            <a:avLst/>
          </a:prstGeom>
          <a:solidFill>
            <a:srgbClr val="F4F5F7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19258224" y="2115342"/>
            <a:ext cx="2505087" cy="2505087"/>
          </a:xfrm>
          <a:prstGeom prst="ellipse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16706205" y="5922883"/>
            <a:ext cx="7239049" cy="54126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Autofit/>
          </a:bodyPr>
          <a:lstStyle>
            <a:lvl1pPr algn="ctr"/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Tapas K. Das, Industrial Environmental Management: Engineering, Science, and Policy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Liker, The Toyota Way: 14 Management Principles from the World’s Greatest Manufacturer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Harris, LEAN Production Implementation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Hammer, J. </a:t>
            </a:r>
            <a:r>
              <a:rPr lang="en-US" sz="2400" b="1" dirty="0" err="1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Champy</a:t>
            </a:r>
            <a:r>
              <a:rPr lang="en-US" sz="2400" b="1" dirty="0">
                <a:solidFill>
                  <a:srgbClr val="496F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Reengineering the Corporation. A Manifesto for Business Revolution</a:t>
            </a:r>
            <a:endParaRPr lang="pl-PL" sz="24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18231647" y="5074373"/>
            <a:ext cx="4558248" cy="5029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lnSpc>
                <a:spcPct val="80000"/>
              </a:lnSpc>
              <a:defRPr sz="3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35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Otras fuentes:</a:t>
            </a:r>
            <a:endParaRPr sz="350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62">
            <a:extLst>
              <a:ext uri="{FF2B5EF4-FFF2-40B4-BE49-F238E27FC236}">
                <a16:creationId xmlns:a16="http://schemas.microsoft.com/office/drawing/2014/main" id="{A8038535-704F-42FE-BFCB-907B180E6254}"/>
              </a:ext>
            </a:extLst>
          </p:cNvPr>
          <p:cNvSpPr/>
          <p:nvPr/>
        </p:nvSpPr>
        <p:spPr>
          <a:xfrm>
            <a:off x="9542257" y="664469"/>
            <a:ext cx="5577191" cy="140442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10000" b="1" i="0" strike="noStrike" cap="none" spc="0" baseline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Fuentes:</a:t>
            </a:r>
            <a:endParaRPr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3438753-AC40-4313-94A3-C9B43AAD48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30" y="2646095"/>
            <a:ext cx="1531253" cy="149722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7298636-3BA3-4847-820B-226081537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660" y="2560681"/>
            <a:ext cx="1502323" cy="159355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EEBFFEC-36D0-4B9D-8183-B13F7E4277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7199" y="2686322"/>
            <a:ext cx="1797836" cy="14382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7638708" y="953195"/>
            <a:ext cx="16005664" cy="159074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s" sz="57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Trata de recomendar procesos de </a:t>
            </a:r>
            <a:r>
              <a:rPr lang="es-ES" sz="5700" b="1" dirty="0">
                <a:solidFill>
                  <a:srgbClr val="496F63"/>
                </a:solidFill>
                <a:latin typeface="Arial"/>
                <a:ea typeface="Arial"/>
                <a:cs typeface="Arial"/>
              </a:rPr>
              <a:t>LEAN</a:t>
            </a:r>
            <a:r>
              <a:rPr lang="es" sz="57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 innovación para una pequeña empresa típica.</a:t>
            </a:r>
            <a:endParaRPr lang="pl-PL" sz="57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" sz="38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Piensa en la eliminación de residuos (muda): 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38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Defectos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38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Sobreproducción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38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Esperas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38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Talento desaprovechado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38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Transporte innecesario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38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Inventario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38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Movilidad innecesaria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" sz="38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Procesamiento adicional</a:t>
            </a:r>
          </a:p>
          <a:p>
            <a:pPr marL="571500" indent="-5715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38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" sz="32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La duración del ejercicio (en grupos) es de 30 minutos.</a:t>
            </a:r>
            <a:endParaRPr sz="32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23</a:t>
            </a:fld>
            <a:endParaRPr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F4088D-0A09-7044-A639-4F6FF1CFDA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05E853B-C038-F04B-98B1-A31DE71C0EC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0" y="-8278"/>
            <a:ext cx="7030802" cy="13748528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3" name="Symbol zastępczy obrazu 2">
            <a:extLst>
              <a:ext uri="{FF2B5EF4-FFF2-40B4-BE49-F238E27FC236}">
                <a16:creationId xmlns:a16="http://schemas.microsoft.com/office/drawing/2014/main" id="{AE0282B9-D2A2-4C1E-9193-B666B04ABE6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576144" y="4764263"/>
            <a:ext cx="5878513" cy="5876925"/>
          </a:xfrm>
        </p:spPr>
      </p:pic>
      <p:sp>
        <p:nvSpPr>
          <p:cNvPr id="226" name="Shape 226"/>
          <p:cNvSpPr/>
          <p:nvPr/>
        </p:nvSpPr>
        <p:spPr>
          <a:xfrm>
            <a:off x="1973201" y="1710713"/>
            <a:ext cx="9099674" cy="296953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10000" b="1" i="0" strike="noStrike" cap="none" spc="0" baseline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Tarea</a:t>
            </a:r>
            <a:endParaRPr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5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AF96C-29E9-2A41-9A6B-263897271F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2" y="2766846"/>
            <a:ext cx="14041665" cy="1504944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C938C6E-D6BC-4984-B015-629F8E2981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6143"/>
            <a:ext cx="15747043" cy="1572933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0153BCC8-0EC1-4D1D-803B-531EF3CC24E6}"/>
              </a:ext>
            </a:extLst>
          </p:cNvPr>
          <p:cNvSpPr/>
          <p:nvPr/>
        </p:nvSpPr>
        <p:spPr>
          <a:xfrm rot="241208">
            <a:off x="2991350" y="3048473"/>
            <a:ext cx="8931673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55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Arial"/>
                <a:cs typeface="Arial"/>
              </a:rPr>
              <a:t>Implantar el proceso de innovación </a:t>
            </a:r>
            <a:r>
              <a:rPr lang="es-ES" sz="55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Arial"/>
                <a:cs typeface="Arial"/>
              </a:rPr>
              <a:t>LEAN</a:t>
            </a:r>
            <a:r>
              <a:rPr lang="es" sz="55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Arial"/>
                <a:cs typeface="Arial"/>
              </a:rPr>
              <a:t> en tu negocio:</a:t>
            </a:r>
          </a:p>
          <a:p>
            <a:pPr algn="ctr"/>
            <a:r>
              <a:rPr lang="es" sz="55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Arial"/>
                <a:cs typeface="Arial"/>
              </a:rPr>
              <a:t>aumentar el valor proporcionado </a:t>
            </a:r>
            <a:r>
              <a:rPr lang="es" sz="5500" b="1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Arial"/>
                <a:cs typeface="Arial"/>
              </a:rPr>
              <a:t>a tus </a:t>
            </a:r>
            <a:r>
              <a:rPr lang="es" sz="55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Arial"/>
                <a:cs typeface="Arial"/>
              </a:rPr>
              <a:t>clientes,</a:t>
            </a:r>
          </a:p>
          <a:p>
            <a:pPr algn="ctr"/>
            <a:r>
              <a:rPr lang="es" sz="55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Arial"/>
                <a:cs typeface="Arial"/>
              </a:rPr>
              <a:t>disminuyendo el coste de la actividad empresarial y</a:t>
            </a:r>
          </a:p>
          <a:p>
            <a:pPr algn="ctr"/>
            <a:r>
              <a:rPr lang="es" sz="5500" b="1" dirty="0">
                <a:solidFill>
                  <a:srgbClr val="496F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"/>
                <a:ea typeface="Arial"/>
                <a:cs typeface="Arial"/>
              </a:rPr>
              <a:t>aumentando la rentabilidad.</a:t>
            </a:r>
            <a:endParaRPr lang="pl-PL" sz="5500" b="1" dirty="0">
              <a:solidFill>
                <a:srgbClr val="496F6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513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50578" y="3816066"/>
            <a:ext cx="14041665" cy="15049440"/>
          </a:xfrm>
          <a:prstGeom prst="rect">
            <a:avLst/>
          </a:prstGeom>
        </p:spPr>
      </p:pic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F0865906-1E44-43A6-B80C-D3FBFD7E07C1}"/>
              </a:ext>
            </a:extLst>
          </p:cNvPr>
          <p:cNvSpPr/>
          <p:nvPr/>
        </p:nvSpPr>
        <p:spPr>
          <a:xfrm>
            <a:off x="4555366" y="12754294"/>
            <a:ext cx="15273268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" sz="2000" b="1" i="0" strike="noStrike" cap="none" spc="0" baseline="0">
                <a:solidFill>
                  <a:srgbClr val="A6A7AC"/>
                </a:solidFill>
                <a:effectLst/>
                <a:latin typeface="Arial"/>
                <a:ea typeface="Arial"/>
                <a:cs typeface="Arial"/>
              </a:rPr>
              <a:t>Fuente: https://old.cpe.gov.pl/pliki/1211-2012.pdf</a:t>
            </a:r>
            <a:endParaRPr lang="en-IE" sz="20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C96F8382-3744-4C7B-B291-6757CD47C29D}"/>
              </a:ext>
            </a:extLst>
          </p:cNvPr>
          <p:cNvSpPr/>
          <p:nvPr/>
        </p:nvSpPr>
        <p:spPr>
          <a:xfrm>
            <a:off x="4150654" y="1149066"/>
            <a:ext cx="14453072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6000" b="1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¿Qué es la Innovación de Procesos?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C53486B-B7BC-464F-BE84-6E23BE9B1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6182">
            <a:off x="1500635" y="763145"/>
            <a:ext cx="2016978" cy="3040747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64671126-4F56-44CA-A33A-F219C835E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3140">
            <a:off x="19521973" y="710055"/>
            <a:ext cx="2016978" cy="3040747"/>
          </a:xfrm>
          <a:prstGeom prst="rect">
            <a:avLst/>
          </a:prstGeom>
        </p:spPr>
      </p:pic>
      <p:sp>
        <p:nvSpPr>
          <p:cNvPr id="17" name="Shape 72">
            <a:extLst>
              <a:ext uri="{FF2B5EF4-FFF2-40B4-BE49-F238E27FC236}">
                <a16:creationId xmlns:a16="http://schemas.microsoft.com/office/drawing/2014/main" id="{C3C6C94B-0535-45C8-A604-D11E6CBE0C2D}"/>
              </a:ext>
            </a:extLst>
          </p:cNvPr>
          <p:cNvSpPr/>
          <p:nvPr/>
        </p:nvSpPr>
        <p:spPr>
          <a:xfrm>
            <a:off x="3557850" y="2639534"/>
            <a:ext cx="16270783" cy="4867224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D8DE5493-D55B-44DE-848B-DE2AA6031324}"/>
              </a:ext>
            </a:extLst>
          </p:cNvPr>
          <p:cNvSpPr/>
          <p:nvPr/>
        </p:nvSpPr>
        <p:spPr>
          <a:xfrm>
            <a:off x="3476081" y="3057052"/>
            <a:ext cx="164343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5200" b="1" i="0" strike="noStrike" cap="none" spc="0" baseline="0" dirty="0">
                <a:solidFill>
                  <a:srgbClr val="496F63"/>
                </a:solidFill>
                <a:effectLst/>
              </a:rPr>
              <a:t>Se trata de la puesta en marcha de un nuevo proceso que mejore significativamente un servicio, un método de producción o de distribución.  </a:t>
            </a:r>
            <a:endParaRPr lang="pl-PL" sz="5200" b="1" dirty="0">
              <a:solidFill>
                <a:srgbClr val="496F63"/>
              </a:solidFill>
            </a:endParaRPr>
          </a:p>
          <a:p>
            <a:pPr algn="ctr"/>
            <a:r>
              <a:rPr lang="es" sz="5200" b="1" i="0" strike="noStrike" cap="none" spc="0" baseline="0" dirty="0">
                <a:solidFill>
                  <a:srgbClr val="496F63"/>
                </a:solidFill>
                <a:effectLst/>
              </a:rPr>
              <a:t>Abarca importantes cambios en técnicas, equipos y programas informáticos.</a:t>
            </a:r>
            <a:endParaRPr lang="en-US" sz="5200" b="1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045C7DC6-513E-48C9-B4ED-7214461B83D6}"/>
              </a:ext>
            </a:extLst>
          </p:cNvPr>
          <p:cNvSpPr/>
          <p:nvPr/>
        </p:nvSpPr>
        <p:spPr>
          <a:xfrm>
            <a:off x="8503920" y="8186995"/>
            <a:ext cx="14532546" cy="3901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50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Las innovaciones del proceso no incluyen: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" sz="50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cambios menores.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" sz="50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un aumento de la capacidad de producción o de servicio obtenido al incorporar procesos o sistemas logísticos muy similares a los actuales.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13DBC0C-915E-4A60-B7C7-A70550174926}"/>
              </a:ext>
            </a:extLst>
          </p:cNvPr>
          <p:cNvSpPr/>
          <p:nvPr/>
        </p:nvSpPr>
        <p:spPr>
          <a:xfrm>
            <a:off x="874057" y="8901622"/>
            <a:ext cx="51366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4500" b="0" i="0" strike="noStrike" cap="none" spc="0" baseline="0" dirty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No todas las innovaciones de procesos requieren de investigación para ser ejecutadas.</a:t>
            </a:r>
            <a:endParaRPr lang="pl-PL" sz="4500" dirty="0">
              <a:solidFill>
                <a:srgbClr val="496F6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  <p:cond evt="onBegin" delay="0">
                          <p:tn val="45"/>
                        </p:cond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17" grpId="0" animBg="1"/>
      <p:bldP spid="15" grpId="0" uiExpand="1" build="p"/>
      <p:bldP spid="2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263" y="-1076126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981653" y="967579"/>
            <a:ext cx="19281451" cy="37460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/>
            <a:r>
              <a:rPr lang="es" sz="7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Ejemplos de innovación de procesos: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4150BDE-819D-4758-AD12-7C4C8746D3C3}"/>
              </a:ext>
            </a:extLst>
          </p:cNvPr>
          <p:cNvSpPr/>
          <p:nvPr/>
        </p:nvSpPr>
        <p:spPr>
          <a:xfrm>
            <a:off x="828145" y="2472691"/>
            <a:ext cx="17009728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s" sz="4900" b="1" i="0" strike="noStrike" cap="none" spc="0" baseline="0" dirty="0">
                <a:solidFill>
                  <a:srgbClr val="53585F"/>
                </a:solidFill>
                <a:effectLst/>
                <a:latin typeface="Arial"/>
                <a:ea typeface="Arial"/>
                <a:cs typeface="Arial"/>
              </a:rPr>
              <a:t>a) bienes</a:t>
            </a:r>
            <a:endParaRPr lang="en-US" sz="49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" sz="47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instalación de tecnología de producción nueva o mejorada, como equipos de automatización o sensores a tiempo real, que permitan adaptar mejor los procesos a las necesidades.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" sz="47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nuevos equipos vinculados a la elaboración de productos nuevos o mejorados.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" sz="47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herramientas de corte por láser.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" sz="47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envasado automático.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" sz="47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desarrollo de productos asistido por ordenador.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" sz="47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equipos informatizados para el control de calidad de la producción.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s" sz="47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mejoras en la</a:t>
            </a:r>
            <a:r>
              <a:rPr lang="es" sz="4700" b="1" dirty="0">
                <a:solidFill>
                  <a:srgbClr val="71BB9A"/>
                </a:solidFill>
                <a:latin typeface="Arial"/>
                <a:ea typeface="Arial"/>
                <a:cs typeface="Arial"/>
              </a:rPr>
              <a:t>s prebas </a:t>
            </a:r>
            <a:r>
              <a:rPr lang="es" sz="47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de los equipos de control de la producción.</a:t>
            </a:r>
            <a:endParaRPr lang="pl-PL" sz="47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2">
            <a:extLst>
              <a:ext uri="{FF2B5EF4-FFF2-40B4-BE49-F238E27FC236}">
                <a16:creationId xmlns:a16="http://schemas.microsoft.com/office/drawing/2014/main" id="{0F57C1DB-66BB-4472-850E-49BDC0927E73}"/>
              </a:ext>
            </a:extLst>
          </p:cNvPr>
          <p:cNvSpPr/>
          <p:nvPr/>
        </p:nvSpPr>
        <p:spPr>
          <a:xfrm>
            <a:off x="17626775" y="2730471"/>
            <a:ext cx="6476999" cy="8807192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FC0F151-9C41-4170-8182-9538CF452C3D}"/>
              </a:ext>
            </a:extLst>
          </p:cNvPr>
          <p:cNvSpPr/>
          <p:nvPr/>
        </p:nvSpPr>
        <p:spPr>
          <a:xfrm>
            <a:off x="17837872" y="3057235"/>
            <a:ext cx="589197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4000" b="1" i="0" strike="noStrike" cap="none" spc="0" baseline="0" dirty="0">
                <a:solidFill>
                  <a:srgbClr val="FF0000"/>
                </a:solidFill>
                <a:effectLst/>
              </a:rPr>
              <a:t>La esencia de</a:t>
            </a:r>
            <a:r>
              <a:rPr lang="es" sz="4000" b="1" i="0" strike="noStrike" cap="none" spc="0" dirty="0">
                <a:solidFill>
                  <a:srgbClr val="FF0000"/>
                </a:solidFill>
                <a:effectLst/>
              </a:rPr>
              <a:t> </a:t>
            </a:r>
            <a:r>
              <a:rPr lang="es-ES" sz="4000" b="1" i="0" strike="noStrike" cap="none" spc="0" dirty="0">
                <a:solidFill>
                  <a:srgbClr val="FF0000"/>
                </a:solidFill>
                <a:effectLst/>
              </a:rPr>
              <a:t>los Procesos de Innovación LEAN</a:t>
            </a:r>
            <a:r>
              <a:rPr lang="es" sz="4000" b="1" i="0" strike="noStrike" cap="none" spc="0" dirty="0">
                <a:solidFill>
                  <a:srgbClr val="FF0000"/>
                </a:solidFill>
                <a:effectLst/>
              </a:rPr>
              <a:t> </a:t>
            </a:r>
            <a:r>
              <a:rPr lang="es" sz="4000" b="1" i="0" strike="noStrike" cap="none" spc="0" baseline="0" dirty="0">
                <a:solidFill>
                  <a:srgbClr val="FF0000"/>
                </a:solidFill>
                <a:effectLst/>
              </a:rPr>
              <a:t>es aceptar la creatividad y el cambio,</a:t>
            </a:r>
          </a:p>
          <a:p>
            <a:pPr algn="ctr"/>
            <a:r>
              <a:rPr lang="es" sz="4000" b="1" i="0" strike="noStrike" cap="none" spc="0" baseline="0" dirty="0">
                <a:solidFill>
                  <a:srgbClr val="FF0000"/>
                </a:solidFill>
                <a:effectLst/>
              </a:rPr>
              <a:t>pero de forma inteligente. -</a:t>
            </a:r>
          </a:p>
          <a:p>
            <a:pPr algn="ctr"/>
            <a:r>
              <a:rPr lang="es" sz="4000" b="1" i="0" strike="noStrike" cap="none" spc="0" baseline="0" dirty="0">
                <a:solidFill>
                  <a:srgbClr val="FF0000"/>
                </a:solidFill>
                <a:effectLst/>
              </a:rPr>
              <a:t>con un enfoque que minimice el riesgo y aumente el valor para el cliente.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9CC8499-9999-41EA-BD3F-66767689BBCC}"/>
              </a:ext>
            </a:extLst>
          </p:cNvPr>
          <p:cNvSpPr/>
          <p:nvPr/>
        </p:nvSpPr>
        <p:spPr>
          <a:xfrm>
            <a:off x="17943916" y="9981494"/>
            <a:ext cx="6096000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2200" b="0" i="0" strike="noStrike" cap="none" spc="0" baseline="0" dirty="0">
                <a:solidFill>
                  <a:srgbClr val="FFFFFF"/>
                </a:solidFill>
                <a:effectLst/>
                <a:latin typeface="PT Sans"/>
                <a:ea typeface="PT Sans"/>
                <a:cs typeface="PT Sans"/>
              </a:rPr>
              <a:t>Fuente: https://www.northeastern.edu/graduate/blog/what-is-</a:t>
            </a:r>
            <a:r>
              <a:rPr lang="es-ES" sz="2200" b="0" i="0" strike="noStrike" cap="none" spc="0" baseline="0" dirty="0">
                <a:solidFill>
                  <a:srgbClr val="FFFFFF"/>
                </a:solidFill>
                <a:effectLst/>
                <a:latin typeface="PT Sans"/>
                <a:ea typeface="PT Sans"/>
                <a:cs typeface="PT Sans"/>
              </a:rPr>
              <a:t>LEAN</a:t>
            </a:r>
            <a:r>
              <a:rPr lang="es" sz="2200" b="0" i="0" strike="noStrike" cap="none" spc="0" baseline="0" dirty="0">
                <a:solidFill>
                  <a:srgbClr val="FFFFFF"/>
                </a:solidFill>
                <a:effectLst/>
                <a:latin typeface="PT Sans"/>
                <a:ea typeface="PT Sans"/>
                <a:cs typeface="PT Sans"/>
              </a:rPr>
              <a:t>-innovation-and-why-use-it/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4D49CEC6-F031-4158-8FC7-828B977EEECE}"/>
              </a:ext>
            </a:extLst>
          </p:cNvPr>
          <p:cNvSpPr/>
          <p:nvPr/>
        </p:nvSpPr>
        <p:spPr>
          <a:xfrm>
            <a:off x="641401" y="12875791"/>
            <a:ext cx="14041665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" sz="2800" b="0" i="0" strike="noStrike" cap="none" spc="0" baseline="0">
                <a:solidFill>
                  <a:srgbClr val="A6A7AC"/>
                </a:solidFill>
                <a:effectLst/>
                <a:latin typeface="Arial"/>
                <a:ea typeface="Arial"/>
                <a:cs typeface="Arial"/>
              </a:rPr>
              <a:t>Fuente: http://innowacjeproduktowe.weebly.com/innowacje-procesowe.html</a:t>
            </a:r>
            <a:endParaRPr lang="en-IE" sz="280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19643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" grpId="0" uiExpand="1" build="p"/>
      <p:bldP spid="11" grpId="0" animBg="1"/>
      <p:bldP spid="10" grpId="0" uiExpand="1" build="p"/>
      <p:bldP spid="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57F5AC-88E4-324E-81CA-E4297F19EC8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326" y="-1846147"/>
            <a:ext cx="14041665" cy="15049440"/>
          </a:xfrm>
          <a:prstGeom prst="rect">
            <a:avLst/>
          </a:prstGeom>
        </p:spPr>
      </p:pic>
      <p:sp>
        <p:nvSpPr>
          <p:cNvPr id="68" name="Shape 68"/>
          <p:cNvSpPr/>
          <p:nvPr/>
        </p:nvSpPr>
        <p:spPr>
          <a:xfrm>
            <a:off x="7446160" y="512707"/>
            <a:ext cx="15590306" cy="374608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>
            <a:lvl1pPr algn="r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l"/>
            <a:r>
              <a:rPr lang="es" sz="8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Ejemplos de </a:t>
            </a:r>
            <a:r>
              <a:rPr lang="es" sz="8000" dirty="0">
                <a:solidFill>
                  <a:srgbClr val="496F63"/>
                </a:solidFill>
                <a:latin typeface="Arial"/>
                <a:ea typeface="Arial"/>
                <a:cs typeface="Arial"/>
              </a:rPr>
              <a:t>i</a:t>
            </a:r>
            <a:r>
              <a:rPr lang="es" sz="8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n</a:t>
            </a:r>
            <a:r>
              <a:rPr lang="es-ES" sz="8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n</a:t>
            </a:r>
            <a:r>
              <a:rPr lang="es" sz="8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ovación de procesos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14150BDE-819D-4758-AD12-7C4C8746D3C3}"/>
              </a:ext>
            </a:extLst>
          </p:cNvPr>
          <p:cNvSpPr/>
          <p:nvPr/>
        </p:nvSpPr>
        <p:spPr>
          <a:xfrm>
            <a:off x="7383675" y="2642790"/>
            <a:ext cx="16390437" cy="1031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s" sz="4200" b="1" i="0" strike="noStrike" cap="none" spc="0" baseline="0" dirty="0">
                <a:solidFill>
                  <a:srgbClr val="53585F"/>
                </a:solidFill>
                <a:effectLst/>
                <a:latin typeface="Arial"/>
                <a:ea typeface="Arial"/>
                <a:cs typeface="Arial"/>
              </a:rPr>
              <a:t>B) Operaciones y suministros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3800" b="1" dirty="0">
                <a:solidFill>
                  <a:srgbClr val="71BB9A"/>
                </a:solidFill>
                <a:latin typeface="Arial"/>
                <a:ea typeface="Arial"/>
                <a:cs typeface="Arial"/>
              </a:rPr>
              <a:t>e</a:t>
            </a:r>
            <a:r>
              <a:rPr lang="es" sz="38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scáneres portátiles / ordenadores para el registro de mercancías.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38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implantación de códigos de barras o chips identificativos por radiofrecuencia (RFID) para el seguimiento de los materiales por la cadena de suministro.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3800" b="1" dirty="0">
                <a:solidFill>
                  <a:srgbClr val="71BB9A"/>
                </a:solidFill>
                <a:latin typeface="Arial"/>
                <a:ea typeface="Arial"/>
                <a:cs typeface="Arial"/>
              </a:rPr>
              <a:t>s</a:t>
            </a:r>
            <a:r>
              <a:rPr lang="es" sz="38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eguimiento por GPS de los equipos de transporte.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38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implantación de software para identificar los </a:t>
            </a:r>
            <a:r>
              <a:rPr lang="es" sz="3800" b="1" dirty="0">
                <a:solidFill>
                  <a:srgbClr val="71BB9A"/>
                </a:solidFill>
                <a:latin typeface="Arial"/>
                <a:ea typeface="Arial"/>
                <a:cs typeface="Arial"/>
              </a:rPr>
              <a:t>itinerarios óptimos </a:t>
            </a:r>
            <a:r>
              <a:rPr lang="es" sz="38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de entrega.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3800" b="1" dirty="0">
                <a:solidFill>
                  <a:srgbClr val="71BB9A"/>
                </a:solidFill>
                <a:latin typeface="Arial"/>
                <a:ea typeface="Arial"/>
                <a:cs typeface="Arial"/>
              </a:rPr>
              <a:t>p</a:t>
            </a:r>
            <a:r>
              <a:rPr lang="es" sz="38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rogramas informáticos nuevos o actualizados, procedimientos de compra, contabilidad, almacenamiento.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38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implantación de sistemas de facturación electrónica.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38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implantación de un sistema de control automático por voz.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38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herramientas y programas informáticos nuevos que permiten mejorar el flujo de inventarios.</a:t>
            </a:r>
          </a:p>
          <a:p>
            <a:pPr marL="685800" indent="-6858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" sz="38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redes informáticas nuevas o significativamente mejoradas.</a:t>
            </a:r>
            <a:endParaRPr lang="pl-PL" sz="3800" b="1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44DBB15-D910-42CD-BB4B-EC0B9FC5E673}"/>
              </a:ext>
            </a:extLst>
          </p:cNvPr>
          <p:cNvSpPr/>
          <p:nvPr/>
        </p:nvSpPr>
        <p:spPr>
          <a:xfrm>
            <a:off x="9298753" y="12957095"/>
            <a:ext cx="14041665" cy="51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s" sz="2800" b="1" i="0" strike="noStrike" cap="none" spc="0" baseline="0" dirty="0">
                <a:solidFill>
                  <a:srgbClr val="A6A7AC"/>
                </a:solidFill>
                <a:effectLst/>
                <a:latin typeface="Arial"/>
                <a:ea typeface="Arial"/>
                <a:cs typeface="Arial"/>
              </a:rPr>
              <a:t>Fuente: http://innowacjeproduktowe.weebly.com/innowacje-procesowe.html</a:t>
            </a:r>
            <a:endParaRPr lang="en-IE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Quattrocento Sans"/>
            </a:endParaRPr>
          </a:p>
        </p:txBody>
      </p:sp>
      <p:sp>
        <p:nvSpPr>
          <p:cNvPr id="11" name="Shape 72">
            <a:extLst>
              <a:ext uri="{FF2B5EF4-FFF2-40B4-BE49-F238E27FC236}">
                <a16:creationId xmlns:a16="http://schemas.microsoft.com/office/drawing/2014/main" id="{0F57C1DB-66BB-4472-850E-49BDC0927E73}"/>
              </a:ext>
            </a:extLst>
          </p:cNvPr>
          <p:cNvSpPr/>
          <p:nvPr/>
        </p:nvSpPr>
        <p:spPr>
          <a:xfrm>
            <a:off x="0" y="1143695"/>
            <a:ext cx="7151914" cy="8424847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FC0F151-9C41-4170-8182-9538CF452C3D}"/>
              </a:ext>
            </a:extLst>
          </p:cNvPr>
          <p:cNvSpPr/>
          <p:nvPr/>
        </p:nvSpPr>
        <p:spPr>
          <a:xfrm>
            <a:off x="231761" y="1832512"/>
            <a:ext cx="63668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i="0" strike="noStrike" cap="none" spc="0" baseline="0" dirty="0">
                <a:solidFill>
                  <a:srgbClr val="FF0000"/>
                </a:solidFill>
                <a:effectLst/>
              </a:rPr>
              <a:t>Los Procesos de Innovación LEAN</a:t>
            </a:r>
            <a:r>
              <a:rPr lang="es-ES" sz="4000" b="1" i="0" strike="noStrike" cap="none" spc="0" dirty="0">
                <a:solidFill>
                  <a:srgbClr val="FF0000"/>
                </a:solidFill>
                <a:effectLst/>
              </a:rPr>
              <a:t> </a:t>
            </a:r>
            <a:r>
              <a:rPr lang="es" sz="4000" b="1" i="0" strike="noStrike" cap="none" spc="0" baseline="0" dirty="0">
                <a:solidFill>
                  <a:srgbClr val="FF0000"/>
                </a:solidFill>
                <a:effectLst/>
              </a:rPr>
              <a:t>están enfocados a mejorar la eficiencia, recogiendo las</a:t>
            </a:r>
            <a:r>
              <a:rPr lang="es" sz="4000" b="1" i="0" strike="noStrike" cap="none" spc="0" dirty="0">
                <a:solidFill>
                  <a:srgbClr val="FF0000"/>
                </a:solidFill>
                <a:effectLst/>
              </a:rPr>
              <a:t> opiniones del cliente con rapidez y frecuencia, </a:t>
            </a:r>
            <a:r>
              <a:rPr lang="es" sz="4000" b="1" i="0" strike="noStrike" cap="none" spc="0" baseline="0" dirty="0">
                <a:solidFill>
                  <a:srgbClr val="FF0000"/>
                </a:solidFill>
                <a:effectLst/>
              </a:rPr>
              <a:t>así como, en minimizar los residuos durante el ciclo de desarrollo del producto.</a:t>
            </a:r>
            <a:endParaRPr lang="pl-PL" sz="4000" b="1" dirty="0">
              <a:solidFill>
                <a:srgbClr val="FF0000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2FE5B9F-75EA-4195-BD95-0891BB7690EB}"/>
              </a:ext>
            </a:extLst>
          </p:cNvPr>
          <p:cNvSpPr/>
          <p:nvPr/>
        </p:nvSpPr>
        <p:spPr>
          <a:xfrm>
            <a:off x="348521" y="7895710"/>
            <a:ext cx="6096000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" sz="24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Fuente: https://www.northeastern.edu/graduate/blog/what-is-</a:t>
            </a:r>
            <a:r>
              <a:rPr lang="es-ES" sz="24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LEAN</a:t>
            </a:r>
            <a:r>
              <a:rPr lang="es" sz="2400" b="0" i="0" strike="noStrike" cap="none" spc="0" baseline="0" dirty="0">
                <a:solidFill>
                  <a:srgbClr val="FFFFFF"/>
                </a:solidFill>
                <a:effectLst/>
                <a:latin typeface="Arial"/>
                <a:ea typeface="Arial"/>
                <a:cs typeface="Arial"/>
              </a:rPr>
              <a:t>-innovation-and-why-use-it/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E977355-2ECB-4520-BC12-42D7FC3F4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3" y="9829590"/>
            <a:ext cx="4097640" cy="345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9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  <p:cond evt="onBegin" delay="0">
                          <p:tn val="41"/>
                        </p:cond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  <p:cond evt="onBegin" delay="0">
                          <p:tn val="51"/>
                        </p:cond>
                      </p:stCondLst>
                      <p:childTnLst>
                        <p:par>
                          <p:cTn id="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  <p:cond evt="onBegin" delay="0">
                          <p:tn val="56"/>
                        </p:cond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  <p:cond evt="onBegin" delay="0">
                          <p:tn val="61"/>
                        </p:cond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" grpId="0" uiExpand="1" build="p"/>
      <p:bldP spid="9" grpId="0"/>
      <p:bldP spid="11" grpId="0" animBg="1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9312" y="2766846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1052181" y="666743"/>
            <a:ext cx="15545013" cy="38722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>
              <a:lnSpc>
                <a:spcPct val="120000"/>
              </a:lnSpc>
              <a:spcAft>
                <a:spcPts val="2400"/>
              </a:spcAft>
            </a:pPr>
            <a:r>
              <a:rPr lang="es" sz="4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La innovación es importante para que las pequeñas</a:t>
            </a:r>
            <a:r>
              <a:rPr lang="es" sz="4200" b="1" i="0" strike="noStrike" cap="none" spc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 empresas</a:t>
            </a:r>
            <a:r>
              <a:rPr lang="es" sz="42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 pongan en relieve sus principales ventajas competitivas, tales como una mejor comunicación o unas estructuras empresariales más sencillas, que permitan ejecutar nuevas ideas con mayor rapidez.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0577DCD-D21D-4E77-AED6-C2707B1D21C7}"/>
              </a:ext>
            </a:extLst>
          </p:cNvPr>
          <p:cNvSpPr/>
          <p:nvPr/>
        </p:nvSpPr>
        <p:spPr>
          <a:xfrm>
            <a:off x="6572127" y="12815346"/>
            <a:ext cx="8520430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2300" b="0" i="0" strike="noStrike" cap="none" spc="0" baseline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Fuente: https://docplayer.pl/6398247-Zarzadzanie-projektami.html</a:t>
            </a:r>
            <a:endParaRPr lang="pl-PL" sz="240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D203B85F-3250-44CF-AAE1-CFCA94B8C497}"/>
              </a:ext>
            </a:extLst>
          </p:cNvPr>
          <p:cNvSpPr/>
          <p:nvPr/>
        </p:nvSpPr>
        <p:spPr>
          <a:xfrm>
            <a:off x="16813519" y="2104601"/>
            <a:ext cx="757048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2400"/>
              </a:spcAft>
            </a:pPr>
            <a:r>
              <a:rPr lang="es" sz="3600" b="1" i="0" strike="noStrike" cap="none" spc="0" baseline="0" dirty="0">
                <a:solidFill>
                  <a:srgbClr val="496F63"/>
                </a:solidFill>
                <a:effectLst/>
              </a:rPr>
              <a:t>La organización, según </a:t>
            </a:r>
            <a:r>
              <a:rPr lang="es" sz="3600" b="1" dirty="0">
                <a:solidFill>
                  <a:srgbClr val="496F63"/>
                </a:solidFill>
              </a:rPr>
              <a:t>el enfoque </a:t>
            </a:r>
            <a:r>
              <a:rPr lang="es" sz="3600" b="1" i="0" strike="noStrike" cap="none" spc="0" baseline="0" dirty="0">
                <a:solidFill>
                  <a:srgbClr val="496F63"/>
                </a:solidFill>
                <a:effectLst/>
              </a:rPr>
              <a:t>basado en procesos, debe tratarse como un conjunto de procedimientos y describirse como un mapa de conexiones y secuencias de los mismos.</a:t>
            </a:r>
          </a:p>
          <a:p>
            <a:pPr algn="l"/>
            <a:r>
              <a:rPr lang="es" sz="3600" b="1" i="0" strike="noStrike" cap="none" spc="0" baseline="0" dirty="0">
                <a:solidFill>
                  <a:srgbClr val="496F63"/>
                </a:solidFill>
                <a:effectLst/>
              </a:rPr>
              <a:t>Esto facilita la implementación innovación en los procesos.</a:t>
            </a:r>
            <a:endParaRPr lang="pl-PL" sz="3600" dirty="0">
              <a:solidFill>
                <a:srgbClr val="496F63"/>
              </a:solidFill>
            </a:endParaRPr>
          </a:p>
        </p:txBody>
      </p:sp>
      <p:sp>
        <p:nvSpPr>
          <p:cNvPr id="3" name="Strzałka: pięciokąt 2">
            <a:extLst>
              <a:ext uri="{FF2B5EF4-FFF2-40B4-BE49-F238E27FC236}">
                <a16:creationId xmlns:a16="http://schemas.microsoft.com/office/drawing/2014/main" id="{17F063A5-D4DB-4D44-A8FC-F1D8E33DCE6E}"/>
              </a:ext>
            </a:extLst>
          </p:cNvPr>
          <p:cNvSpPr/>
          <p:nvPr/>
        </p:nvSpPr>
        <p:spPr>
          <a:xfrm rot="16200000">
            <a:off x="7295612" y="1283274"/>
            <a:ext cx="7284216" cy="15066324"/>
          </a:xfrm>
          <a:prstGeom prst="homePlate">
            <a:avLst/>
          </a:prstGeom>
          <a:blipFill rotWithShape="1">
            <a:blip r:embed="rId4"/>
            <a:tile tx="0" ty="0" sx="100000" sy="100000" flip="none" algn="tl"/>
          </a:blip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l-PL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419F02A2-D28E-4F10-9332-E5665184C791}"/>
              </a:ext>
            </a:extLst>
          </p:cNvPr>
          <p:cNvSpPr/>
          <p:nvPr/>
        </p:nvSpPr>
        <p:spPr>
          <a:xfrm>
            <a:off x="10294921" y="4696551"/>
            <a:ext cx="1159192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2000" b="1" i="0" strike="noStrike" cap="none" spc="0" baseline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GESTIÓN</a:t>
            </a:r>
            <a:endParaRPr lang="pl-PL" sz="2000">
              <a:solidFill>
                <a:srgbClr val="496F6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072640" y="10308239"/>
            <a:ext cx="17922239" cy="1524000"/>
            <a:chOff x="2072640" y="10308239"/>
            <a:chExt cx="17922239" cy="1524000"/>
          </a:xfrm>
        </p:grpSpPr>
        <p:sp>
          <p:nvSpPr>
            <p:cNvPr id="6" name="Strzałka: pagon 5">
              <a:extLst>
                <a:ext uri="{FF2B5EF4-FFF2-40B4-BE49-F238E27FC236}">
                  <a16:creationId xmlns:a16="http://schemas.microsoft.com/office/drawing/2014/main" id="{4E234400-C520-40AE-BE7D-FD5E5AAF174B}"/>
                </a:ext>
              </a:extLst>
            </p:cNvPr>
            <p:cNvSpPr/>
            <p:nvPr/>
          </p:nvSpPr>
          <p:spPr>
            <a:xfrm>
              <a:off x="2072640" y="10308239"/>
              <a:ext cx="17922239" cy="1524000"/>
            </a:xfrm>
            <a:prstGeom prst="chevron">
              <a:avLst/>
            </a:prstGeom>
            <a:solidFill>
              <a:srgbClr val="FFC000"/>
            </a:solidFill>
            <a:ln w="3175" cap="flat">
              <a:noFill/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l-P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cxnSp>
          <p:nvCxnSpPr>
            <p:cNvPr id="10" name="Łącznik prosty ze strzałką 9">
              <a:extLst>
                <a:ext uri="{FF2B5EF4-FFF2-40B4-BE49-F238E27FC236}">
                  <a16:creationId xmlns:a16="http://schemas.microsoft.com/office/drawing/2014/main" id="{961B495E-B1F8-419F-B812-E8F0CE929DB6}"/>
                </a:ext>
              </a:extLst>
            </p:cNvPr>
            <p:cNvCxnSpPr>
              <a:stCxn id="6" idx="1"/>
              <a:endCxn id="7" idx="1"/>
            </p:cNvCxnSpPr>
            <p:nvPr/>
          </p:nvCxnSpPr>
          <p:spPr>
            <a:xfrm>
              <a:off x="2834640" y="11070239"/>
              <a:ext cx="1676400" cy="924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>
              <a:extLst>
                <a:ext uri="{FF2B5EF4-FFF2-40B4-BE49-F238E27FC236}">
                  <a16:creationId xmlns:a16="http://schemas.microsoft.com/office/drawing/2014/main" id="{2649995F-0EA3-4454-9868-338E6F662792}"/>
                </a:ext>
              </a:extLst>
            </p:cNvPr>
            <p:cNvCxnSpPr>
              <a:stCxn id="7" idx="3"/>
              <a:endCxn id="15" idx="1"/>
            </p:cNvCxnSpPr>
            <p:nvPr/>
          </p:nvCxnSpPr>
          <p:spPr>
            <a:xfrm>
              <a:off x="5577840" y="11079480"/>
              <a:ext cx="57308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Łącznik prosty ze strzałką 24">
              <a:extLst>
                <a:ext uri="{FF2B5EF4-FFF2-40B4-BE49-F238E27FC236}">
                  <a16:creationId xmlns:a16="http://schemas.microsoft.com/office/drawing/2014/main" id="{3E744F1B-E4E7-4635-AEFF-041AC41DCF15}"/>
                </a:ext>
              </a:extLst>
            </p:cNvPr>
            <p:cNvCxnSpPr/>
            <p:nvPr/>
          </p:nvCxnSpPr>
          <p:spPr>
            <a:xfrm>
              <a:off x="7217723" y="11066523"/>
              <a:ext cx="573083" cy="281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8" name="Łącznik prosty ze strzałką 97">
              <a:extLst>
                <a:ext uri="{FF2B5EF4-FFF2-40B4-BE49-F238E27FC236}">
                  <a16:creationId xmlns:a16="http://schemas.microsoft.com/office/drawing/2014/main" id="{085A6A71-A872-443A-AB12-146F61DC548F}"/>
                </a:ext>
              </a:extLst>
            </p:cNvPr>
            <p:cNvCxnSpPr>
              <a:stCxn id="17" idx="3"/>
              <a:endCxn id="18" idx="1"/>
            </p:cNvCxnSpPr>
            <p:nvPr/>
          </p:nvCxnSpPr>
          <p:spPr>
            <a:xfrm>
              <a:off x="8824688" y="11094645"/>
              <a:ext cx="6060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0" name="Łącznik prosty ze strzałką 99">
              <a:extLst>
                <a:ext uri="{FF2B5EF4-FFF2-40B4-BE49-F238E27FC236}">
                  <a16:creationId xmlns:a16="http://schemas.microsoft.com/office/drawing/2014/main" id="{E6EF7C2F-5003-4076-AB77-9D39A53D96BA}"/>
                </a:ext>
              </a:extLst>
            </p:cNvPr>
            <p:cNvCxnSpPr>
              <a:stCxn id="18" idx="3"/>
              <a:endCxn id="19" idx="1"/>
            </p:cNvCxnSpPr>
            <p:nvPr/>
          </p:nvCxnSpPr>
          <p:spPr>
            <a:xfrm flipV="1">
              <a:off x="10497489" y="11083896"/>
              <a:ext cx="577685" cy="1074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2" name="Łącznik prosty ze strzałką 101">
              <a:extLst>
                <a:ext uri="{FF2B5EF4-FFF2-40B4-BE49-F238E27FC236}">
                  <a16:creationId xmlns:a16="http://schemas.microsoft.com/office/drawing/2014/main" id="{D1C80CCE-7003-4F41-9EB6-A72F487352DA}"/>
                </a:ext>
              </a:extLst>
            </p:cNvPr>
            <p:cNvCxnSpPr>
              <a:stCxn id="19" idx="3"/>
              <a:endCxn id="20" idx="1"/>
            </p:cNvCxnSpPr>
            <p:nvPr/>
          </p:nvCxnSpPr>
          <p:spPr>
            <a:xfrm>
              <a:off x="12141974" y="11083896"/>
              <a:ext cx="5301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8" name="Łącznik prosty ze strzałką 107">
              <a:extLst>
                <a:ext uri="{FF2B5EF4-FFF2-40B4-BE49-F238E27FC236}">
                  <a16:creationId xmlns:a16="http://schemas.microsoft.com/office/drawing/2014/main" id="{8FCB2415-F611-4F52-948B-B36A1CD43AD6}"/>
                </a:ext>
              </a:extLst>
            </p:cNvPr>
            <p:cNvCxnSpPr>
              <a:stCxn id="20" idx="3"/>
              <a:endCxn id="21" idx="1"/>
            </p:cNvCxnSpPr>
            <p:nvPr/>
          </p:nvCxnSpPr>
          <p:spPr>
            <a:xfrm>
              <a:off x="13738947" y="11083896"/>
              <a:ext cx="56991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Łącznik prosty ze strzałką 113">
              <a:extLst>
                <a:ext uri="{FF2B5EF4-FFF2-40B4-BE49-F238E27FC236}">
                  <a16:creationId xmlns:a16="http://schemas.microsoft.com/office/drawing/2014/main" id="{F967D6D1-42CA-4C7B-8264-8D7A850E7E6F}"/>
                </a:ext>
              </a:extLst>
            </p:cNvPr>
            <p:cNvCxnSpPr>
              <a:stCxn id="21" idx="3"/>
              <a:endCxn id="22" idx="1"/>
            </p:cNvCxnSpPr>
            <p:nvPr/>
          </p:nvCxnSpPr>
          <p:spPr>
            <a:xfrm flipV="1">
              <a:off x="15375665" y="11053566"/>
              <a:ext cx="501365" cy="303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Łącznik prosty ze strzałką 116">
              <a:extLst>
                <a:ext uri="{FF2B5EF4-FFF2-40B4-BE49-F238E27FC236}">
                  <a16:creationId xmlns:a16="http://schemas.microsoft.com/office/drawing/2014/main" id="{5A7366FC-9ADE-4CB0-A52A-BEC35F153007}"/>
                </a:ext>
              </a:extLst>
            </p:cNvPr>
            <p:cNvCxnSpPr>
              <a:stCxn id="22" idx="3"/>
            </p:cNvCxnSpPr>
            <p:nvPr/>
          </p:nvCxnSpPr>
          <p:spPr>
            <a:xfrm>
              <a:off x="16943829" y="11053566"/>
              <a:ext cx="30510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0" name="Prostokąt 69">
            <a:extLst>
              <a:ext uri="{FF2B5EF4-FFF2-40B4-BE49-F238E27FC236}">
                <a16:creationId xmlns:a16="http://schemas.microsoft.com/office/drawing/2014/main" id="{23E4F330-3215-4ECC-B312-75282184D397}"/>
              </a:ext>
            </a:extLst>
          </p:cNvPr>
          <p:cNvSpPr/>
          <p:nvPr/>
        </p:nvSpPr>
        <p:spPr>
          <a:xfrm>
            <a:off x="2864937" y="10389969"/>
            <a:ext cx="1365567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2000" b="1" i="0" strike="noStrike" cap="none" spc="0" baseline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PROCESOS</a:t>
            </a:r>
            <a:endParaRPr lang="pl-PL" sz="2000">
              <a:solidFill>
                <a:srgbClr val="496F63"/>
              </a:solidFill>
            </a:endParaRPr>
          </a:p>
        </p:txBody>
      </p:sp>
      <p:sp>
        <p:nvSpPr>
          <p:cNvPr id="128" name="Prostokąt 127">
            <a:extLst>
              <a:ext uri="{FF2B5EF4-FFF2-40B4-BE49-F238E27FC236}">
                <a16:creationId xmlns:a16="http://schemas.microsoft.com/office/drawing/2014/main" id="{4FF55DED-6E3D-414B-8A59-664C1B0E6081}"/>
              </a:ext>
            </a:extLst>
          </p:cNvPr>
          <p:cNvSpPr/>
          <p:nvPr/>
        </p:nvSpPr>
        <p:spPr>
          <a:xfrm>
            <a:off x="20423412" y="10853511"/>
            <a:ext cx="1240155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2000" b="1" i="0" strike="noStrike" cap="none" spc="0" baseline="0">
                <a:solidFill>
                  <a:srgbClr val="496F63"/>
                </a:solidFill>
                <a:effectLst/>
                <a:latin typeface="PT Sans"/>
                <a:ea typeface="PT Sans"/>
                <a:cs typeface="PT Sans"/>
              </a:rPr>
              <a:t>CLIENTES</a:t>
            </a:r>
            <a:endParaRPr lang="pl-PL" sz="2000">
              <a:solidFill>
                <a:srgbClr val="496F63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44440" y="7272099"/>
            <a:ext cx="11365990" cy="3350106"/>
            <a:chOff x="5044440" y="7272099"/>
            <a:chExt cx="11365990" cy="3350106"/>
          </a:xfrm>
        </p:grpSpPr>
        <p:cxnSp>
          <p:nvCxnSpPr>
            <p:cNvPr id="122" name="Łącznik prosty 121">
              <a:extLst>
                <a:ext uri="{FF2B5EF4-FFF2-40B4-BE49-F238E27FC236}">
                  <a16:creationId xmlns:a16="http://schemas.microsoft.com/office/drawing/2014/main" id="{F6D880D0-413D-4B52-8170-7C2AD74A873E}"/>
                </a:ext>
              </a:extLst>
            </p:cNvPr>
            <p:cNvCxnSpPr/>
            <p:nvPr/>
          </p:nvCxnSpPr>
          <p:spPr>
            <a:xfrm flipH="1">
              <a:off x="10874518" y="7272099"/>
              <a:ext cx="0" cy="46215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4" name="Łącznik prosty 123">
              <a:extLst>
                <a:ext uri="{FF2B5EF4-FFF2-40B4-BE49-F238E27FC236}">
                  <a16:creationId xmlns:a16="http://schemas.microsoft.com/office/drawing/2014/main" id="{F8FD1AC4-D744-491C-9055-A0A3F153897D}"/>
                </a:ext>
              </a:extLst>
            </p:cNvPr>
            <p:cNvCxnSpPr/>
            <p:nvPr/>
          </p:nvCxnSpPr>
          <p:spPr>
            <a:xfrm>
              <a:off x="7504264" y="7734251"/>
              <a:ext cx="6569151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7" name="Łącznik prosty 126">
              <a:extLst>
                <a:ext uri="{FF2B5EF4-FFF2-40B4-BE49-F238E27FC236}">
                  <a16:creationId xmlns:a16="http://schemas.microsoft.com/office/drawing/2014/main" id="{8B98671F-9D29-45BB-B39E-8BE2D55996A9}"/>
                </a:ext>
              </a:extLst>
            </p:cNvPr>
            <p:cNvCxnSpPr>
              <a:endCxn id="56" idx="0"/>
            </p:cNvCxnSpPr>
            <p:nvPr/>
          </p:nvCxnSpPr>
          <p:spPr>
            <a:xfrm>
              <a:off x="7504264" y="7734251"/>
              <a:ext cx="17148" cy="27139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6" name="Łącznik prosty 35">
              <a:extLst>
                <a:ext uri="{FF2B5EF4-FFF2-40B4-BE49-F238E27FC236}">
                  <a16:creationId xmlns:a16="http://schemas.microsoft.com/office/drawing/2014/main" id="{30A18AEC-F603-4807-A82E-5690B7C1BF69}"/>
                </a:ext>
              </a:extLst>
            </p:cNvPr>
            <p:cNvCxnSpPr>
              <a:stCxn id="56" idx="2"/>
            </p:cNvCxnSpPr>
            <p:nvPr/>
          </p:nvCxnSpPr>
          <p:spPr>
            <a:xfrm flipH="1">
              <a:off x="7521412" y="9087825"/>
              <a:ext cx="0" cy="3609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6" name="Łącznik prosty 75">
              <a:extLst>
                <a:ext uri="{FF2B5EF4-FFF2-40B4-BE49-F238E27FC236}">
                  <a16:creationId xmlns:a16="http://schemas.microsoft.com/office/drawing/2014/main" id="{9B7A0462-0776-446F-AD0D-15910DC9B0B0}"/>
                </a:ext>
              </a:extLst>
            </p:cNvPr>
            <p:cNvCxnSpPr/>
            <p:nvPr/>
          </p:nvCxnSpPr>
          <p:spPr>
            <a:xfrm flipH="1">
              <a:off x="14073412" y="9087825"/>
              <a:ext cx="0" cy="36097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" name="Łącznik prosty 41">
              <a:extLst>
                <a:ext uri="{FF2B5EF4-FFF2-40B4-BE49-F238E27FC236}">
                  <a16:creationId xmlns:a16="http://schemas.microsoft.com/office/drawing/2014/main" id="{895049C7-03BB-4ACE-9AAA-84AF3E61D28B}"/>
                </a:ext>
              </a:extLst>
            </p:cNvPr>
            <p:cNvCxnSpPr/>
            <p:nvPr/>
          </p:nvCxnSpPr>
          <p:spPr>
            <a:xfrm>
              <a:off x="5044440" y="9448800"/>
              <a:ext cx="4803194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3" name="Łącznik prosty 82">
              <a:extLst>
                <a:ext uri="{FF2B5EF4-FFF2-40B4-BE49-F238E27FC236}">
                  <a16:creationId xmlns:a16="http://schemas.microsoft.com/office/drawing/2014/main" id="{9B210404-CA15-45F5-B6CD-3D3850B2561B}"/>
                </a:ext>
              </a:extLst>
            </p:cNvPr>
            <p:cNvCxnSpPr/>
            <p:nvPr/>
          </p:nvCxnSpPr>
          <p:spPr>
            <a:xfrm>
              <a:off x="11608574" y="9448800"/>
              <a:ext cx="480185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4" name="Łącznik prosty 43">
              <a:extLst>
                <a:ext uri="{FF2B5EF4-FFF2-40B4-BE49-F238E27FC236}">
                  <a16:creationId xmlns:a16="http://schemas.microsoft.com/office/drawing/2014/main" id="{41BD977B-052F-4AE8-8DE7-BC55E2F27EC5}"/>
                </a:ext>
              </a:extLst>
            </p:cNvPr>
            <p:cNvCxnSpPr>
              <a:endCxn id="7" idx="0"/>
            </p:cNvCxnSpPr>
            <p:nvPr/>
          </p:nvCxnSpPr>
          <p:spPr>
            <a:xfrm flipH="1">
              <a:off x="5044440" y="9448800"/>
              <a:ext cx="0" cy="115824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Łącznik prosty 45">
              <a:extLst>
                <a:ext uri="{FF2B5EF4-FFF2-40B4-BE49-F238E27FC236}">
                  <a16:creationId xmlns:a16="http://schemas.microsoft.com/office/drawing/2014/main" id="{D0679C48-93CF-4E27-AFA1-B5B3EBBE6785}"/>
                </a:ext>
              </a:extLst>
            </p:cNvPr>
            <p:cNvCxnSpPr>
              <a:endCxn id="15" idx="0"/>
            </p:cNvCxnSpPr>
            <p:nvPr/>
          </p:nvCxnSpPr>
          <p:spPr>
            <a:xfrm flipH="1">
              <a:off x="6684323" y="9448800"/>
              <a:ext cx="0" cy="115824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8" name="Łącznik prosty 47">
              <a:extLst>
                <a:ext uri="{FF2B5EF4-FFF2-40B4-BE49-F238E27FC236}">
                  <a16:creationId xmlns:a16="http://schemas.microsoft.com/office/drawing/2014/main" id="{1DF8471A-EC13-4C40-8A6B-1E9CDBD5D457}"/>
                </a:ext>
              </a:extLst>
            </p:cNvPr>
            <p:cNvCxnSpPr>
              <a:stCxn id="17" idx="0"/>
            </p:cNvCxnSpPr>
            <p:nvPr/>
          </p:nvCxnSpPr>
          <p:spPr>
            <a:xfrm flipH="1" flipV="1">
              <a:off x="8291288" y="9448800"/>
              <a:ext cx="0" cy="11734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0" name="Łącznik prosty 49">
              <a:extLst>
                <a:ext uri="{FF2B5EF4-FFF2-40B4-BE49-F238E27FC236}">
                  <a16:creationId xmlns:a16="http://schemas.microsoft.com/office/drawing/2014/main" id="{D3A19E45-7489-4B9B-A0FA-5EBDE1A2E9B7}"/>
                </a:ext>
              </a:extLst>
            </p:cNvPr>
            <p:cNvCxnSpPr/>
            <p:nvPr/>
          </p:nvCxnSpPr>
          <p:spPr>
            <a:xfrm flipH="1" flipV="1">
              <a:off x="9847634" y="9448800"/>
              <a:ext cx="0" cy="117340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3" name="Łącznik prosty 52">
              <a:extLst>
                <a:ext uri="{FF2B5EF4-FFF2-40B4-BE49-F238E27FC236}">
                  <a16:creationId xmlns:a16="http://schemas.microsoft.com/office/drawing/2014/main" id="{48DF2554-5B99-4F1A-9491-735C94F55195}"/>
                </a:ext>
              </a:extLst>
            </p:cNvPr>
            <p:cNvCxnSpPr>
              <a:stCxn id="19" idx="0"/>
            </p:cNvCxnSpPr>
            <p:nvPr/>
          </p:nvCxnSpPr>
          <p:spPr>
            <a:xfrm flipH="1" flipV="1">
              <a:off x="11608574" y="9448800"/>
              <a:ext cx="0" cy="11626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6" name="Łącznik prosty 65">
              <a:extLst>
                <a:ext uri="{FF2B5EF4-FFF2-40B4-BE49-F238E27FC236}">
                  <a16:creationId xmlns:a16="http://schemas.microsoft.com/office/drawing/2014/main" id="{BFDE6FFB-E511-48AA-8916-84888C1D9BB0}"/>
                </a:ext>
              </a:extLst>
            </p:cNvPr>
            <p:cNvCxnSpPr>
              <a:stCxn id="20" idx="0"/>
            </p:cNvCxnSpPr>
            <p:nvPr/>
          </p:nvCxnSpPr>
          <p:spPr>
            <a:xfrm flipH="1" flipV="1">
              <a:off x="13205547" y="9448800"/>
              <a:ext cx="0" cy="11626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8" name="Łącznik prosty 67">
              <a:extLst>
                <a:ext uri="{FF2B5EF4-FFF2-40B4-BE49-F238E27FC236}">
                  <a16:creationId xmlns:a16="http://schemas.microsoft.com/office/drawing/2014/main" id="{FF834C37-2DE2-47AB-96FE-B1AAF444C348}"/>
                </a:ext>
              </a:extLst>
            </p:cNvPr>
            <p:cNvCxnSpPr>
              <a:stCxn id="21" idx="0"/>
            </p:cNvCxnSpPr>
            <p:nvPr/>
          </p:nvCxnSpPr>
          <p:spPr>
            <a:xfrm flipH="1" flipV="1">
              <a:off x="14842265" y="9448800"/>
              <a:ext cx="0" cy="116265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1" name="Łącznik prosty 70">
              <a:extLst>
                <a:ext uri="{FF2B5EF4-FFF2-40B4-BE49-F238E27FC236}">
                  <a16:creationId xmlns:a16="http://schemas.microsoft.com/office/drawing/2014/main" id="{CBDEA32F-35A8-4A5D-978B-B2A9679F16E6}"/>
                </a:ext>
              </a:extLst>
            </p:cNvPr>
            <p:cNvCxnSpPr>
              <a:stCxn id="22" idx="0"/>
            </p:cNvCxnSpPr>
            <p:nvPr/>
          </p:nvCxnSpPr>
          <p:spPr>
            <a:xfrm flipH="1" flipV="1">
              <a:off x="16410429" y="9448800"/>
              <a:ext cx="0" cy="1132326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9" name="Łącznik prosty 128">
              <a:extLst>
                <a:ext uri="{FF2B5EF4-FFF2-40B4-BE49-F238E27FC236}">
                  <a16:creationId xmlns:a16="http://schemas.microsoft.com/office/drawing/2014/main" id="{C001CA02-1C63-4153-B46B-08709CE46D03}"/>
                </a:ext>
              </a:extLst>
            </p:cNvPr>
            <p:cNvCxnSpPr>
              <a:endCxn id="55" idx="0"/>
            </p:cNvCxnSpPr>
            <p:nvPr/>
          </p:nvCxnSpPr>
          <p:spPr>
            <a:xfrm flipH="1">
              <a:off x="14073412" y="7734251"/>
              <a:ext cx="2" cy="27139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8" name="Group 7"/>
          <p:cNvGrpSpPr/>
          <p:nvPr/>
        </p:nvGrpSpPr>
        <p:grpSpPr>
          <a:xfrm>
            <a:off x="4511040" y="5587882"/>
            <a:ext cx="12432790" cy="5979203"/>
            <a:chOff x="4511040" y="5587882"/>
            <a:chExt cx="12432790" cy="5979203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04E4AA82-829C-4504-B9FC-0FE208D9AFDC}"/>
                </a:ext>
              </a:extLst>
            </p:cNvPr>
            <p:cNvSpPr/>
            <p:nvPr/>
          </p:nvSpPr>
          <p:spPr>
            <a:xfrm>
              <a:off x="4511040" y="10607040"/>
              <a:ext cx="1066800" cy="9448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 cap="flat">
              <a:noFill/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l-P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2800436F-31BD-4123-987D-773A85D1464D}"/>
                </a:ext>
              </a:extLst>
            </p:cNvPr>
            <p:cNvSpPr/>
            <p:nvPr/>
          </p:nvSpPr>
          <p:spPr>
            <a:xfrm>
              <a:off x="6150923" y="10607040"/>
              <a:ext cx="1066800" cy="9448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 cap="flat">
              <a:noFill/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l-P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7" name="Prostokąt 16">
              <a:extLst>
                <a:ext uri="{FF2B5EF4-FFF2-40B4-BE49-F238E27FC236}">
                  <a16:creationId xmlns:a16="http://schemas.microsoft.com/office/drawing/2014/main" id="{7037E36D-0BCA-49E7-9153-44B82986EE1D}"/>
                </a:ext>
              </a:extLst>
            </p:cNvPr>
            <p:cNvSpPr/>
            <p:nvPr/>
          </p:nvSpPr>
          <p:spPr>
            <a:xfrm>
              <a:off x="7757888" y="10622205"/>
              <a:ext cx="1066800" cy="9448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 cap="flat">
              <a:noFill/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l-P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8" name="Prostokąt 17">
              <a:extLst>
                <a:ext uri="{FF2B5EF4-FFF2-40B4-BE49-F238E27FC236}">
                  <a16:creationId xmlns:a16="http://schemas.microsoft.com/office/drawing/2014/main" id="{6B966958-6A74-4D15-B91B-6B456ACCC5D1}"/>
                </a:ext>
              </a:extLst>
            </p:cNvPr>
            <p:cNvSpPr/>
            <p:nvPr/>
          </p:nvSpPr>
          <p:spPr>
            <a:xfrm>
              <a:off x="9430689" y="10622205"/>
              <a:ext cx="1066800" cy="9448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 cap="flat">
              <a:noFill/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l-P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9" name="Prostokąt 18">
              <a:extLst>
                <a:ext uri="{FF2B5EF4-FFF2-40B4-BE49-F238E27FC236}">
                  <a16:creationId xmlns:a16="http://schemas.microsoft.com/office/drawing/2014/main" id="{F264EAE3-B986-4A76-9054-9F7E4F197B8C}"/>
                </a:ext>
              </a:extLst>
            </p:cNvPr>
            <p:cNvSpPr/>
            <p:nvPr/>
          </p:nvSpPr>
          <p:spPr>
            <a:xfrm>
              <a:off x="11075174" y="10611456"/>
              <a:ext cx="1066800" cy="9448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 cap="flat">
              <a:noFill/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l-P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0" name="Prostokąt 19">
              <a:extLst>
                <a:ext uri="{FF2B5EF4-FFF2-40B4-BE49-F238E27FC236}">
                  <a16:creationId xmlns:a16="http://schemas.microsoft.com/office/drawing/2014/main" id="{978F73FB-CCC2-476E-B638-410842170DC2}"/>
                </a:ext>
              </a:extLst>
            </p:cNvPr>
            <p:cNvSpPr/>
            <p:nvPr/>
          </p:nvSpPr>
          <p:spPr>
            <a:xfrm>
              <a:off x="12672148" y="10611456"/>
              <a:ext cx="1066800" cy="9448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 cap="flat">
              <a:noFill/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l-P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1" name="Prostokąt 20">
              <a:extLst>
                <a:ext uri="{FF2B5EF4-FFF2-40B4-BE49-F238E27FC236}">
                  <a16:creationId xmlns:a16="http://schemas.microsoft.com/office/drawing/2014/main" id="{06D7C0F2-03BC-4B52-A04B-FCFADCB7505E}"/>
                </a:ext>
              </a:extLst>
            </p:cNvPr>
            <p:cNvSpPr/>
            <p:nvPr/>
          </p:nvSpPr>
          <p:spPr>
            <a:xfrm>
              <a:off x="14308865" y="10611456"/>
              <a:ext cx="1066800" cy="9448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 cap="flat">
              <a:noFill/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l-P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2" name="Prostokąt 21">
              <a:extLst>
                <a:ext uri="{FF2B5EF4-FFF2-40B4-BE49-F238E27FC236}">
                  <a16:creationId xmlns:a16="http://schemas.microsoft.com/office/drawing/2014/main" id="{EEBA083C-D895-4E63-857E-40F9AA528FBF}"/>
                </a:ext>
              </a:extLst>
            </p:cNvPr>
            <p:cNvSpPr/>
            <p:nvPr/>
          </p:nvSpPr>
          <p:spPr>
            <a:xfrm>
              <a:off x="15877029" y="10581126"/>
              <a:ext cx="1066800" cy="9448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175" cap="flat">
              <a:noFill/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l-P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5" name="Prostokąt 54">
              <a:extLst>
                <a:ext uri="{FF2B5EF4-FFF2-40B4-BE49-F238E27FC236}">
                  <a16:creationId xmlns:a16="http://schemas.microsoft.com/office/drawing/2014/main" id="{D6D6BF3A-DA6B-4C19-BB2C-0AF5472A14E3}"/>
                </a:ext>
              </a:extLst>
            </p:cNvPr>
            <p:cNvSpPr/>
            <p:nvPr/>
          </p:nvSpPr>
          <p:spPr>
            <a:xfrm>
              <a:off x="13253472" y="8005642"/>
              <a:ext cx="1639883" cy="1082183"/>
            </a:xfrm>
            <a:prstGeom prst="rect">
              <a:avLst/>
            </a:prstGeom>
            <a:solidFill>
              <a:schemeClr val="accent4"/>
            </a:solidFill>
            <a:ln w="3175" cap="flat">
              <a:noFill/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l-P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56" name="Prostokąt 55">
              <a:extLst>
                <a:ext uri="{FF2B5EF4-FFF2-40B4-BE49-F238E27FC236}">
                  <a16:creationId xmlns:a16="http://schemas.microsoft.com/office/drawing/2014/main" id="{4C0F5766-4D68-4026-B0D4-B15734CAFFFF}"/>
                </a:ext>
              </a:extLst>
            </p:cNvPr>
            <p:cNvSpPr/>
            <p:nvPr/>
          </p:nvSpPr>
          <p:spPr>
            <a:xfrm>
              <a:off x="6701470" y="8005642"/>
              <a:ext cx="1639883" cy="1082183"/>
            </a:xfrm>
            <a:prstGeom prst="rect">
              <a:avLst/>
            </a:prstGeom>
            <a:solidFill>
              <a:schemeClr val="accent4"/>
            </a:solidFill>
            <a:ln w="3175" cap="flat">
              <a:noFill/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l-P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120" name="Trójkąt równoramienny 119">
              <a:extLst>
                <a:ext uri="{FF2B5EF4-FFF2-40B4-BE49-F238E27FC236}">
                  <a16:creationId xmlns:a16="http://schemas.microsoft.com/office/drawing/2014/main" id="{FEEE3EF1-1F2D-4106-8AA5-BBD073360BCF}"/>
                </a:ext>
              </a:extLst>
            </p:cNvPr>
            <p:cNvSpPr/>
            <p:nvPr/>
          </p:nvSpPr>
          <p:spPr>
            <a:xfrm>
              <a:off x="9620236" y="5587882"/>
              <a:ext cx="2634965" cy="1684217"/>
            </a:xfrm>
            <a:prstGeom prst="triangle">
              <a:avLst/>
            </a:prstGeom>
            <a:solidFill>
              <a:srgbClr val="92D050"/>
            </a:solidFill>
            <a:ln w="3175" cap="flat">
              <a:noFill/>
              <a:miter lim="400000"/>
            </a:ln>
            <a:effectLst>
              <a:outerShdw blurRad="12700" dist="127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l-PL" sz="3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17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  <p:bldP spid="16" grpId="0"/>
      <p:bldP spid="5" grpId="0" uiExpand="1" build="p"/>
      <p:bldP spid="3" grpId="0" animBg="1"/>
      <p:bldP spid="34" grpId="0"/>
      <p:bldP spid="70" grpId="0"/>
      <p:bldP spid="1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875" y="30573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1008993" y="816868"/>
            <a:ext cx="22635380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 fontScale="900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9600" b="1" i="0" strike="noStrike" cap="none" spc="0" baseline="0">
                <a:solidFill>
                  <a:srgbClr val="496F63"/>
                </a:solidFill>
                <a:effectLst/>
                <a:latin typeface="Montserrat-SemiBold"/>
                <a:ea typeface="Montserrat-SemiBold"/>
                <a:cs typeface="Montserrat-SemiBold"/>
              </a:rPr>
              <a:t>¿Cómo mejorar los procesos y ser más innovador en una pequeña empresa?</a:t>
            </a:r>
            <a:endParaRPr sz="900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2C0437-03A2-4F74-804D-32991C9C4861}"/>
              </a:ext>
            </a:extLst>
          </p:cNvPr>
          <p:cNvSpPr/>
          <p:nvPr/>
        </p:nvSpPr>
        <p:spPr>
          <a:xfrm>
            <a:off x="347414" y="3641364"/>
            <a:ext cx="15997486" cy="9094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" sz="3900" b="0" i="0" strike="noStrike" cap="none" spc="0" baseline="0" dirty="0">
                <a:solidFill>
                  <a:srgbClr val="496F63"/>
                </a:solidFill>
                <a:effectLst/>
              </a:rPr>
              <a:t>Reserva una hora a la semana para pensar y desarrollar tu creatividad.</a:t>
            </a:r>
          </a:p>
          <a:p>
            <a:pPr marL="742950" indent="-742950">
              <a:buFont typeface="+mj-lt"/>
              <a:buAutoNum type="arabicPeriod"/>
            </a:pPr>
            <a:r>
              <a:rPr lang="es" sz="3900" b="0" i="0" strike="noStrike" cap="none" spc="0" baseline="0" dirty="0">
                <a:solidFill>
                  <a:srgbClr val="496F63"/>
                </a:solidFill>
                <a:effectLst/>
              </a:rPr>
              <a:t>Integra la innovación a tu planificación empresarial estableciendo objetivos centrados en la mejora de los procesos (por ejemplo, prueba una nueva forma de comunicarte con </a:t>
            </a:r>
            <a:r>
              <a:rPr lang="es" sz="3900" dirty="0">
                <a:solidFill>
                  <a:srgbClr val="496F63"/>
                </a:solidFill>
              </a:rPr>
              <a:t>t</a:t>
            </a:r>
            <a:r>
              <a:rPr lang="es" sz="3900" b="0" i="0" strike="noStrike" cap="none" spc="0" baseline="0" dirty="0">
                <a:solidFill>
                  <a:srgbClr val="496F63"/>
                </a:solidFill>
                <a:effectLst/>
              </a:rPr>
              <a:t>us clientes).</a:t>
            </a:r>
          </a:p>
          <a:p>
            <a:pPr marL="742950" indent="-742950">
              <a:buFont typeface="+mj-lt"/>
              <a:buAutoNum type="arabicPeriod"/>
            </a:pPr>
            <a:r>
              <a:rPr lang="es" sz="3900" b="0" i="0" strike="noStrike" cap="none" spc="0" baseline="0" dirty="0">
                <a:solidFill>
                  <a:srgbClr val="496F63"/>
                </a:solidFill>
                <a:effectLst/>
              </a:rPr>
              <a:t>Elabora un plan de acción para implementar tus objetivos de innovación.</a:t>
            </a:r>
          </a:p>
          <a:p>
            <a:pPr marL="742950" indent="-742950">
              <a:buFont typeface="+mj-lt"/>
              <a:buAutoNum type="arabicPeriod"/>
            </a:pPr>
            <a:r>
              <a:rPr lang="es" sz="3900" b="0" i="0" strike="noStrike" cap="none" spc="0" baseline="0" dirty="0">
                <a:solidFill>
                  <a:srgbClr val="496F63"/>
                </a:solidFill>
                <a:effectLst/>
              </a:rPr>
              <a:t>Utiliza tanto métodos formales como informales, tales como cuestionarios, encuestas y conversaciones casuales de tú a tú,</a:t>
            </a:r>
            <a:r>
              <a:rPr lang="es" sz="3900" b="0" i="0" strike="noStrike" cap="none" spc="0" dirty="0">
                <a:solidFill>
                  <a:srgbClr val="496F63"/>
                </a:solidFill>
                <a:effectLst/>
              </a:rPr>
              <a:t> </a:t>
            </a:r>
            <a:r>
              <a:rPr lang="es" sz="3900" dirty="0">
                <a:solidFill>
                  <a:srgbClr val="496F63"/>
                </a:solidFill>
              </a:rPr>
              <a:t>para conseguir que tus clientes aporten sugerencias de innovación.</a:t>
            </a:r>
            <a:endParaRPr lang="es" sz="3900" b="0" i="0" strike="noStrike" cap="none" spc="0" baseline="0" dirty="0">
              <a:solidFill>
                <a:srgbClr val="496F63"/>
              </a:solidFill>
              <a:effectLst/>
            </a:endParaRPr>
          </a:p>
          <a:p>
            <a:pPr marL="742950" indent="-742950">
              <a:buFont typeface="+mj-lt"/>
              <a:buAutoNum type="arabicPeriod"/>
            </a:pPr>
            <a:r>
              <a:rPr lang="es" sz="3900" b="0" i="0" strike="noStrike" cap="none" spc="0" baseline="0" dirty="0">
                <a:solidFill>
                  <a:srgbClr val="496F63"/>
                </a:solidFill>
                <a:effectLst/>
              </a:rPr>
              <a:t>Habla con tus proveedores y comprueba qué sugerencias de mejora pueden tener.</a:t>
            </a:r>
            <a:endParaRPr lang="pl-PL" sz="3900" dirty="0">
              <a:solidFill>
                <a:srgbClr val="496F63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es" sz="3900" b="0" i="0" strike="noStrike" cap="none" spc="0" baseline="0" dirty="0">
                <a:solidFill>
                  <a:srgbClr val="496F63"/>
                </a:solidFill>
                <a:effectLst/>
              </a:rPr>
              <a:t>Sigue formándote en materia de innovación acudiendo a talleres, seminarios web, conferencias, leyendo blogs y artículos, etc.</a:t>
            </a:r>
          </a:p>
          <a:p>
            <a:pPr marL="742950" indent="-742950">
              <a:buFont typeface="+mj-lt"/>
              <a:buAutoNum type="arabicPeriod"/>
            </a:pPr>
            <a:r>
              <a:rPr lang="es" sz="3900" b="0" i="0" strike="noStrike" cap="none" spc="0" baseline="0" dirty="0">
                <a:solidFill>
                  <a:srgbClr val="496F63"/>
                </a:solidFill>
                <a:effectLst/>
              </a:rPr>
              <a:t>Manténte al tanto de los avances, tecnológicos y de otro tipo, en tu sector.</a:t>
            </a:r>
            <a:endParaRPr lang="pl-PL" sz="3900" dirty="0">
              <a:solidFill>
                <a:srgbClr val="496F63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DFDBAA70-727D-4636-A1E4-B7E77E864217}"/>
              </a:ext>
            </a:extLst>
          </p:cNvPr>
          <p:cNvSpPr/>
          <p:nvPr/>
        </p:nvSpPr>
        <p:spPr>
          <a:xfrm>
            <a:off x="3912284" y="12800091"/>
            <a:ext cx="11844909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2300" b="0" i="0" strike="noStrike" cap="none" spc="0" baseline="0" dirty="0">
                <a:solidFill>
                  <a:srgbClr val="A6A7AC"/>
                </a:solidFill>
                <a:effectLst/>
                <a:latin typeface="PT Sans"/>
                <a:ea typeface="PT Sans"/>
                <a:cs typeface="PT Sans"/>
              </a:rPr>
              <a:t>Fuente: https://www.thebalancesmb.com/kickstart-business-innovation-2947877</a:t>
            </a:r>
          </a:p>
          <a:p>
            <a:r>
              <a:rPr lang="es" sz="2400" b="0" i="0" strike="noStrike" cap="none" spc="0" baseline="0" dirty="0">
                <a:solidFill>
                  <a:srgbClr val="A6A7AC"/>
                </a:solidFill>
                <a:effectLst/>
                <a:latin typeface="Arial"/>
                <a:ea typeface="Arial"/>
                <a:cs typeface="Arial"/>
              </a:rPr>
              <a:t>https://www.northeastern.edu/graduate/blog/what-is-</a:t>
            </a:r>
            <a:r>
              <a:rPr lang="es-ES" sz="2400" b="0" i="0" strike="noStrike" cap="none" spc="0" baseline="0" dirty="0">
                <a:solidFill>
                  <a:srgbClr val="A6A7AC"/>
                </a:solidFill>
                <a:effectLst/>
                <a:latin typeface="Arial"/>
                <a:ea typeface="Arial"/>
                <a:cs typeface="Arial"/>
              </a:rPr>
              <a:t>LEAN</a:t>
            </a:r>
            <a:r>
              <a:rPr lang="es" sz="2400" b="0" i="0" strike="noStrike" cap="none" spc="0" baseline="0" dirty="0">
                <a:solidFill>
                  <a:srgbClr val="A6A7AC"/>
                </a:solidFill>
                <a:effectLst/>
                <a:latin typeface="Arial"/>
                <a:ea typeface="Arial"/>
                <a:cs typeface="Arial"/>
              </a:rPr>
              <a:t>-innovation-and-why-use-it/</a:t>
            </a:r>
          </a:p>
        </p:txBody>
      </p:sp>
      <p:sp>
        <p:nvSpPr>
          <p:cNvPr id="7" name="Shape 78">
            <a:extLst>
              <a:ext uri="{FF2B5EF4-FFF2-40B4-BE49-F238E27FC236}">
                <a16:creationId xmlns:a16="http://schemas.microsoft.com/office/drawing/2014/main" id="{5AF3D4DE-E984-474A-AA55-E35CFD93A9EC}"/>
              </a:ext>
            </a:extLst>
          </p:cNvPr>
          <p:cNvSpPr/>
          <p:nvPr/>
        </p:nvSpPr>
        <p:spPr>
          <a:xfrm>
            <a:off x="16611600" y="2983945"/>
            <a:ext cx="7772400" cy="10487799"/>
          </a:xfrm>
          <a:prstGeom prst="rect">
            <a:avLst/>
          </a:prstGeom>
          <a:solidFill>
            <a:srgbClr val="496F63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6661F3B-6557-4A9C-8162-3CC0FD1B3A77}"/>
              </a:ext>
            </a:extLst>
          </p:cNvPr>
          <p:cNvSpPr/>
          <p:nvPr/>
        </p:nvSpPr>
        <p:spPr>
          <a:xfrm>
            <a:off x="16785307" y="3038120"/>
            <a:ext cx="7424986" cy="1044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" sz="3200" b="0" i="0" u="sng" strike="noStrike" cap="none" spc="0" baseline="0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PT Sans"/>
                <a:ea typeface="PT Sans"/>
                <a:cs typeface="PT Sans"/>
              </a:rPr>
              <a:t>¿Sabías</a:t>
            </a:r>
            <a:r>
              <a:rPr lang="es" sz="3200" b="0" i="0" u="sng" strike="noStrike" cap="none" spc="0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PT Sans"/>
                <a:ea typeface="PT Sans"/>
                <a:cs typeface="PT Sans"/>
              </a:rPr>
              <a:t> </a:t>
            </a:r>
            <a:r>
              <a:rPr lang="es" sz="3200" b="0" i="0" u="sng" strike="noStrike" cap="none" spc="0" baseline="0" dirty="0">
                <a:solidFill>
                  <a:srgbClr val="FFFFFF"/>
                </a:solidFill>
                <a:effectLst/>
                <a:uFill>
                  <a:solidFill>
                    <a:srgbClr val="FFFFFF"/>
                  </a:solidFill>
                </a:uFill>
                <a:latin typeface="PT Sans"/>
                <a:ea typeface="PT Sans"/>
                <a:cs typeface="PT Sans"/>
              </a:rPr>
              <a:t>que…</a:t>
            </a:r>
          </a:p>
          <a:p>
            <a:pPr algn="ctr"/>
            <a:endParaRPr lang="es" sz="3200" b="0" i="0" u="sng" strike="noStrike" cap="none" spc="0" baseline="0" dirty="0">
              <a:solidFill>
                <a:srgbClr val="FFFFFF"/>
              </a:solidFill>
              <a:effectLst/>
              <a:uFill>
                <a:solidFill>
                  <a:srgbClr val="FFFFFF"/>
                </a:solidFill>
              </a:uFill>
              <a:latin typeface="PT Sans"/>
              <a:ea typeface="PT Sans"/>
              <a:cs typeface="PT Sans"/>
            </a:endParaRPr>
          </a:p>
          <a:p>
            <a:r>
              <a:rPr lang="es" sz="2900" b="0" i="0" strike="noStrike" cap="none" spc="0" baseline="0" dirty="0">
                <a:solidFill>
                  <a:srgbClr val="FFFFFF"/>
                </a:solidFill>
                <a:effectLst/>
              </a:rPr>
              <a:t>En 1913, Henry Ford introdujo la primera cadena de montaje móvil, un proceso de fabricación que redujo el tiempo de montaje de un solo vehículo de 12 horas a 90 minutos. Al reducir el tiempo, el dinero y el capital humano necesarios para construir un coche, Ford pudo reducir el coste del popular Modelo T de la compañía de 850 dólares a menos de 300, haciendo que los automóviles fueran más accesibles para las masas.</a:t>
            </a:r>
          </a:p>
          <a:p>
            <a:r>
              <a:rPr lang="es" sz="2900" b="0" i="0" strike="noStrike" cap="none" spc="0" baseline="0" dirty="0">
                <a:solidFill>
                  <a:srgbClr val="FFFFFF"/>
                </a:solidFill>
                <a:effectLst/>
              </a:rPr>
              <a:t>La mayor eficiencia del sistema permitió eliminar “residuos” y mejorar la experiencia del cliente, principios básicos de la Innovación </a:t>
            </a:r>
            <a:r>
              <a:rPr lang="es-ES" sz="2900" b="0" i="0" strike="noStrike" cap="none" spc="0" baseline="0" dirty="0">
                <a:solidFill>
                  <a:srgbClr val="FFFFFF"/>
                </a:solidFill>
                <a:effectLst/>
              </a:rPr>
              <a:t>LEAN</a:t>
            </a:r>
            <a:r>
              <a:rPr lang="es" sz="2900" b="0" i="0" strike="noStrike" cap="none" spc="0" baseline="0" dirty="0">
                <a:solidFill>
                  <a:srgbClr val="FFFFFF"/>
                </a:solidFill>
                <a:effectLst/>
              </a:rPr>
              <a:t>.</a:t>
            </a:r>
          </a:p>
          <a:p>
            <a:r>
              <a:rPr lang="es" sz="2900" b="0" i="0" strike="noStrike" cap="none" spc="0" baseline="0" dirty="0">
                <a:solidFill>
                  <a:srgbClr val="FFFFFF"/>
                </a:solidFill>
                <a:effectLst/>
              </a:rPr>
              <a:t>Posteriormente, Toyota reprodujo los principios originales de Henry Ford en la planta de ensamblaje de Rouge, utilizando el enfoque de Ford como base para desarrollar el Sistema de Producción Toyota.</a:t>
            </a:r>
            <a:endParaRPr lang="pl-PL" sz="29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2" grpId="0" uiExpand="1" build="p"/>
      <p:bldP spid="23" grpId="0"/>
      <p:bldP spid="7" grpId="0" animBg="1"/>
      <p:bldP spid="8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1082971-C35E-B240-9197-06CF6518DB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3" y="-1333440"/>
            <a:ext cx="14041665" cy="15049440"/>
          </a:xfrm>
          <a:prstGeom prst="rect">
            <a:avLst/>
          </a:prstGeom>
        </p:spPr>
      </p:pic>
      <p:sp>
        <p:nvSpPr>
          <p:cNvPr id="104" name="Shape 104"/>
          <p:cNvSpPr/>
          <p:nvPr/>
        </p:nvSpPr>
        <p:spPr>
          <a:xfrm>
            <a:off x="739628" y="816868"/>
            <a:ext cx="22635380" cy="227680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 lnSpcReduction="100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9600" b="1" i="0" strike="noStrike" cap="none" spc="0" baseline="0">
                <a:solidFill>
                  <a:srgbClr val="496F63"/>
                </a:solidFill>
                <a:effectLst/>
                <a:latin typeface="Montserrat-SemiBold"/>
                <a:ea typeface="Montserrat-SemiBold"/>
                <a:cs typeface="Montserrat-SemiBold"/>
              </a:rPr>
              <a:t>¿Cómo involucrar al personal en el proceso de innovación?</a:t>
            </a:r>
            <a:endParaRPr sz="900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12C0437-03A2-4F74-804D-32991C9C4861}"/>
              </a:ext>
            </a:extLst>
          </p:cNvPr>
          <p:cNvSpPr/>
          <p:nvPr/>
        </p:nvSpPr>
        <p:spPr>
          <a:xfrm>
            <a:off x="503316" y="3093675"/>
            <a:ext cx="14547342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s" sz="4200" b="0" i="0" strike="noStrike" cap="none" spc="0" baseline="0" dirty="0">
                <a:solidFill>
                  <a:srgbClr val="496F63"/>
                </a:solidFill>
                <a:effectLst/>
              </a:rPr>
              <a:t>Haz que la resolución de problemas forme parte de cada reunión de personal. En cada reunión, por ejemplo, puedes fijar una pregunta para el debate en torno a un proceso concreto en la que se plantee: "¿Cómo podemos mejorar...?" Anuncia el tema a debatir la semana previa, para que los asistentes tengan tiempo de reflexionar sobre él.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s" sz="4200" b="0" i="0" strike="noStrike" cap="none" spc="0" baseline="0" dirty="0">
                <a:solidFill>
                  <a:srgbClr val="496F63"/>
                </a:solidFill>
                <a:effectLst/>
              </a:rPr>
              <a:t>Ten un buzón de sugerencias.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s" sz="4200" b="0" i="0" strike="noStrike" cap="none" spc="0" baseline="0" dirty="0">
                <a:solidFill>
                  <a:srgbClr val="496F63"/>
                </a:solidFill>
                <a:effectLst/>
              </a:rPr>
              <a:t>Compensa al personal por las sugerencias que se promueven.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s" sz="4200" b="0" i="0" strike="noStrike" cap="none" spc="0" baseline="0" dirty="0">
                <a:solidFill>
                  <a:srgbClr val="496F63"/>
                </a:solidFill>
                <a:effectLst/>
              </a:rPr>
              <a:t>Habla con el personal</a:t>
            </a:r>
            <a:r>
              <a:rPr lang="es" sz="4200" dirty="0">
                <a:solidFill>
                  <a:srgbClr val="496F63"/>
                </a:solidFill>
              </a:rPr>
              <a:t>. </a:t>
            </a:r>
            <a:r>
              <a:rPr lang="es" sz="4200" b="0" i="0" strike="noStrike" cap="none" spc="0" baseline="0" dirty="0">
                <a:solidFill>
                  <a:srgbClr val="496F63"/>
                </a:solidFill>
                <a:effectLst/>
              </a:rPr>
              <a:t>Sal de tu oficina si la tienes y haz visitas personales para charlar sobre cómo van las cosas.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es" sz="4200" b="0" i="0" strike="noStrike" cap="none" spc="0" baseline="0" dirty="0">
                <a:solidFill>
                  <a:srgbClr val="496F63"/>
                </a:solidFill>
                <a:effectLst/>
              </a:rPr>
              <a:t>Ofrece talleres sobre creatividad/innovación </a:t>
            </a:r>
            <a:r>
              <a:rPr lang="es" sz="4200" dirty="0">
                <a:solidFill>
                  <a:srgbClr val="496F63"/>
                </a:solidFill>
              </a:rPr>
              <a:t>a</a:t>
            </a:r>
            <a:r>
              <a:rPr lang="es" sz="4200" b="0" i="0" strike="noStrike" cap="none" spc="0" baseline="0" dirty="0">
                <a:solidFill>
                  <a:srgbClr val="496F63"/>
                </a:solidFill>
                <a:effectLst/>
              </a:rPr>
              <a:t>l personal.</a:t>
            </a:r>
            <a:endParaRPr lang="pl-PL" sz="4200" dirty="0">
              <a:solidFill>
                <a:srgbClr val="496F63"/>
              </a:solidFill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DFDBAA70-727D-4636-A1E4-B7E77E864217}"/>
              </a:ext>
            </a:extLst>
          </p:cNvPr>
          <p:cNvSpPr/>
          <p:nvPr/>
        </p:nvSpPr>
        <p:spPr>
          <a:xfrm>
            <a:off x="2188385" y="12899132"/>
            <a:ext cx="10263505" cy="441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" sz="2300" b="0" i="0" strike="noStrike" cap="none" spc="0" baseline="0">
                <a:solidFill>
                  <a:srgbClr val="A6A7AC"/>
                </a:solidFill>
                <a:effectLst/>
                <a:latin typeface="PT Sans"/>
                <a:ea typeface="PT Sans"/>
                <a:cs typeface="PT Sans"/>
              </a:rPr>
              <a:t>Fuente: https://www.thebalancesmb.com/kickstart-business-innovation-2947877</a:t>
            </a:r>
            <a:endParaRPr lang="pl-PL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AB3CC7D-CA2F-4B71-B538-6B05CC96E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0658" y="3216270"/>
            <a:ext cx="9819485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2" grpId="0" uiExpand="1" build="p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8310315" y="3551420"/>
            <a:ext cx="15030103" cy="729917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square" lIns="38100" tIns="38100" rIns="38100" bIns="38100" numCol="1" anchor="t">
            <a:noAutofit/>
          </a:bodyPr>
          <a:lstStyle/>
          <a:p>
            <a:pPr marL="571500" indent="-5715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s" sz="44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Mejorar la comunicación y la cooperación dentro de la compañía, así como la cultura organizativa y el ambiente de trabajo en los equipos.</a:t>
            </a:r>
          </a:p>
          <a:p>
            <a:pPr marL="571500" indent="-5715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s" sz="44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Incrementar la efectividad de la cooperación con los clientes.</a:t>
            </a:r>
          </a:p>
          <a:p>
            <a:pPr marL="571500" indent="-5715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s" sz="44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Reducir los ciclos de producción.</a:t>
            </a:r>
          </a:p>
          <a:p>
            <a:pPr marL="571500" indent="-5715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s" sz="44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Disminuir el número de errores cometidos.</a:t>
            </a:r>
          </a:p>
          <a:p>
            <a:pPr marL="571500" indent="-5715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s" sz="4400" b="1" i="0" strike="noStrike" cap="none" spc="0" baseline="0" dirty="0">
                <a:solidFill>
                  <a:srgbClr val="71BB9A"/>
                </a:solidFill>
                <a:effectLst/>
                <a:latin typeface="Arial"/>
                <a:ea typeface="Arial"/>
                <a:cs typeface="Arial"/>
              </a:rPr>
              <a:t>Asegurar que todo el personal comprende los principios y el funcionamiento de la organización. </a:t>
            </a:r>
            <a:endParaRPr lang="en-GB" sz="4400" dirty="0">
              <a:solidFill>
                <a:srgbClr val="71BB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82" name="Shape 82"/>
          <p:cNvSpPr/>
          <p:nvPr/>
        </p:nvSpPr>
        <p:spPr>
          <a:xfrm flipH="1">
            <a:off x="985228" y="0"/>
            <a:ext cx="0" cy="3168844"/>
          </a:xfrm>
          <a:prstGeom prst="line">
            <a:avLst/>
          </a:prstGeom>
          <a:ln w="50800">
            <a:solidFill>
              <a:srgbClr val="71BB9A"/>
            </a:solidFill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8152402" y="762695"/>
            <a:ext cx="14414990" cy="31688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lIns="38100" tIns="38100" rIns="38100" bIns="38100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6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El enfoque basado en procesos para implantar la innovación en las pequeñas empresas permite:</a:t>
            </a:r>
            <a:endParaRPr sz="60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1601374" y="12717157"/>
            <a:ext cx="17252541" cy="44196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val="1"/>
            </a:ext>
          </a:extLst>
        </p:spPr>
        <p:txBody>
          <a:bodyPr wrap="square" lIns="38100" tIns="38100" rIns="38100" bIns="38100" numCol="1" anchor="ctr">
            <a:spAutoFit/>
          </a:bodyPr>
          <a:lstStyle>
            <a:lvl1pPr algn="l">
              <a:lnSpc>
                <a:spcPct val="80000"/>
              </a:lnSpc>
              <a:defRPr sz="3000" b="1">
                <a:solidFill>
                  <a:srgbClr val="F4F5F7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es" sz="3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Fuente: https://www.northeastern.edu/graduate/blog/what-is-</a:t>
            </a:r>
            <a:r>
              <a:rPr lang="es-ES" sz="3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LEAN</a:t>
            </a:r>
            <a:r>
              <a:rPr lang="es" sz="3000" b="1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-innovation-and-why-use-it/</a:t>
            </a:r>
            <a:endParaRPr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A28069-EB91-1949-9A5A-112AA2E3CF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178" y="-994018"/>
            <a:ext cx="14041665" cy="15049440"/>
          </a:xfrm>
          <a:prstGeom prst="rect">
            <a:avLst/>
          </a:prstGeom>
        </p:spPr>
      </p:pic>
      <p:sp>
        <p:nvSpPr>
          <p:cNvPr id="9" name="Shape 72">
            <a:extLst>
              <a:ext uri="{FF2B5EF4-FFF2-40B4-BE49-F238E27FC236}">
                <a16:creationId xmlns:a16="http://schemas.microsoft.com/office/drawing/2014/main" id="{3BC3F220-AEB9-406D-892E-03E4AE18F6AE}"/>
              </a:ext>
            </a:extLst>
          </p:cNvPr>
          <p:cNvSpPr/>
          <p:nvPr/>
        </p:nvSpPr>
        <p:spPr>
          <a:xfrm>
            <a:off x="482871" y="3168844"/>
            <a:ext cx="7383337" cy="8919440"/>
          </a:xfrm>
          <a:prstGeom prst="rect">
            <a:avLst/>
          </a:prstGeom>
          <a:solidFill>
            <a:srgbClr val="84CAC5"/>
          </a:solidFill>
          <a:ln w="3175">
            <a:miter lim="400000"/>
          </a:ln>
        </p:spPr>
        <p:txBody>
          <a:bodyPr lIns="38100" tIns="38100" rIns="38100" bIns="38100" anchor="ctr"/>
          <a:lstStyle/>
          <a:p>
            <a:pPr algn="ctr">
              <a:spcAft>
                <a:spcPts val="2400"/>
              </a:spcAft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s" sz="38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Las empresas precisan moverse con rapidez y sus empleados deben sentirse cómodos evaluando el panorama mundial y posibilitando que su organización cambie y asuma riesgos.</a:t>
            </a:r>
          </a:p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s" sz="38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El proceso de innovación </a:t>
            </a:r>
            <a:r>
              <a:rPr lang="es-ES" sz="38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LEAN</a:t>
            </a:r>
            <a:r>
              <a:rPr lang="es" sz="3800" b="0" i="0" strike="noStrike" cap="none" spc="0" baseline="0" dirty="0">
                <a:solidFill>
                  <a:srgbClr val="496F63"/>
                </a:solidFill>
                <a:effectLst/>
                <a:latin typeface="Arial"/>
                <a:ea typeface="Arial"/>
                <a:cs typeface="Arial"/>
              </a:rPr>
              <a:t> permite a las empresas explorar más oportunidades, desarrollarlas rápidamente y a bajo coste, y probarlas para determinar si vale la pena la inversión.</a:t>
            </a:r>
            <a:endParaRPr sz="3800" dirty="0">
              <a:solidFill>
                <a:srgbClr val="496F6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1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uiExpand="1" build="p"/>
      <p:bldP spid="84" grpId="0" animBg="1"/>
      <p:bldP spid="88" grpId="0"/>
      <p:bldP spid="9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ac OS X 10.16"/>
  <p:tag name="AS_RELEASE_DATE" val="2021.02.28"/>
  <p:tag name="AS_TITLE" val="Aspose.Slides for Java"/>
  <p:tag name="AS_VERSION" val="21.2"/>
</p:tagLst>
</file>

<file path=ppt/theme/theme1.xml><?xml version="1.0" encoding="utf-8"?>
<a:theme xmlns:a="http://schemas.openxmlformats.org/drawingml/2006/main" name="White">
  <a:themeElements>
    <a:clrScheme name="White">
      <a:dk1>
        <a:srgbClr val="AC9006"/>
      </a:dk1>
      <a:lt1>
        <a:srgbClr val="A6A7A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E2B2E9F57E254297E8C520F6AB90CA" ma:contentTypeVersion="12" ma:contentTypeDescription="Create a new document." ma:contentTypeScope="" ma:versionID="3f009222ecc1b50588429d0ef9412405">
  <xsd:schema xmlns:xsd="http://www.w3.org/2001/XMLSchema" xmlns:xs="http://www.w3.org/2001/XMLSchema" xmlns:p="http://schemas.microsoft.com/office/2006/metadata/properties" xmlns:ns2="ab4fe050-19d9-48c3-b326-e65a64e40524" xmlns:ns3="6b3bd29d-add5-404f-a16a-9650d8295be1" targetNamespace="http://schemas.microsoft.com/office/2006/metadata/properties" ma:root="true" ma:fieldsID="fbf852c0455c59998d6fcd484772ef4d" ns2:_="" ns3:_="">
    <xsd:import namespace="ab4fe050-19d9-48c3-b326-e65a64e40524"/>
    <xsd:import namespace="6b3bd29d-add5-404f-a16a-9650d8295b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4fe050-19d9-48c3-b326-e65a64e405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3bd29d-add5-404f-a16a-9650d8295be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F97744-1DA3-4BB0-ACEB-CDCA8C9AE3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F5F04F-D4FA-4314-B7AE-530FBC2359D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b3bd29d-add5-404f-a16a-9650d8295be1"/>
    <ds:schemaRef ds:uri="ab4fe050-19d9-48c3-b326-e65a64e4052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E6C365-F16C-4B1F-A1AD-7CCACDC003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4fe050-19d9-48c3-b326-e65a64e40524"/>
    <ds:schemaRef ds:uri="6b3bd29d-add5-404f-a16a-9650d8295b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46203</TotalTime>
  <Words>3391</Words>
  <Application>Microsoft Office PowerPoint</Application>
  <PresentationFormat>Custom</PresentationFormat>
  <Paragraphs>339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Helvetica Light</vt:lpstr>
      <vt:lpstr>Helvetica Neue</vt:lpstr>
      <vt:lpstr>Montserrat-Regular</vt:lpstr>
      <vt:lpstr>Montserrat-SemiBold</vt:lpstr>
      <vt:lpstr>PT Sans</vt:lpstr>
      <vt:lpstr>Roboto Regular</vt:lpstr>
      <vt:lpstr>Times New Roman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David Montgomery</cp:lastModifiedBy>
  <cp:revision>579</cp:revision>
  <dcterms:modified xsi:type="dcterms:W3CDTF">2022-04-05T11:49:30Z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0x01010082E2B2E9F57E254297E8C520F6AB90CA</vt:lpwstr>
  </property>
</Properties>
</file>